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1"/>
  </p:notesMasterIdLst>
  <p:sldIdLst>
    <p:sldId id="256" r:id="rId2"/>
    <p:sldId id="257" r:id="rId3"/>
    <p:sldId id="258" r:id="rId4"/>
    <p:sldId id="293" r:id="rId5"/>
    <p:sldId id="473" r:id="rId6"/>
    <p:sldId id="475" r:id="rId7"/>
    <p:sldId id="295" r:id="rId8"/>
    <p:sldId id="260" r:id="rId9"/>
    <p:sldId id="261" r:id="rId10"/>
    <p:sldId id="262" r:id="rId11"/>
    <p:sldId id="263" r:id="rId12"/>
    <p:sldId id="264" r:id="rId13"/>
    <p:sldId id="265" r:id="rId14"/>
    <p:sldId id="266" r:id="rId15"/>
    <p:sldId id="267" r:id="rId16"/>
    <p:sldId id="268" r:id="rId17"/>
    <p:sldId id="273" r:id="rId18"/>
    <p:sldId id="296" r:id="rId19"/>
    <p:sldId id="269" r:id="rId20"/>
    <p:sldId id="270" r:id="rId21"/>
    <p:sldId id="271" r:id="rId22"/>
    <p:sldId id="483" r:id="rId23"/>
    <p:sldId id="476" r:id="rId24"/>
    <p:sldId id="477" r:id="rId25"/>
    <p:sldId id="272" r:id="rId26"/>
    <p:sldId id="274" r:id="rId27"/>
    <p:sldId id="462" r:id="rId28"/>
    <p:sldId id="275" r:id="rId29"/>
    <p:sldId id="299" r:id="rId30"/>
    <p:sldId id="300" r:id="rId31"/>
    <p:sldId id="301" r:id="rId32"/>
    <p:sldId id="302" r:id="rId33"/>
    <p:sldId id="303" r:id="rId34"/>
    <p:sldId id="304" r:id="rId35"/>
    <p:sldId id="305" r:id="rId36"/>
    <p:sldId id="306" r:id="rId37"/>
    <p:sldId id="307" r:id="rId38"/>
    <p:sldId id="308" r:id="rId39"/>
    <p:sldId id="310" r:id="rId40"/>
    <p:sldId id="311" r:id="rId41"/>
    <p:sldId id="463" r:id="rId42"/>
    <p:sldId id="446" r:id="rId43"/>
    <p:sldId id="447" r:id="rId44"/>
    <p:sldId id="448" r:id="rId45"/>
    <p:sldId id="449" r:id="rId46"/>
    <p:sldId id="450" r:id="rId47"/>
    <p:sldId id="451" r:id="rId48"/>
    <p:sldId id="461" r:id="rId49"/>
    <p:sldId id="452" r:id="rId50"/>
    <p:sldId id="453" r:id="rId51"/>
    <p:sldId id="454" r:id="rId52"/>
    <p:sldId id="455" r:id="rId53"/>
    <p:sldId id="464" r:id="rId54"/>
    <p:sldId id="313" r:id="rId55"/>
    <p:sldId id="314" r:id="rId56"/>
    <p:sldId id="315" r:id="rId57"/>
    <p:sldId id="312" r:id="rId58"/>
    <p:sldId id="317" r:id="rId59"/>
    <p:sldId id="318" r:id="rId60"/>
    <p:sldId id="319" r:id="rId61"/>
    <p:sldId id="320" r:id="rId62"/>
    <p:sldId id="478" r:id="rId63"/>
    <p:sldId id="459" r:id="rId64"/>
    <p:sldId id="322" r:id="rId65"/>
    <p:sldId id="323" r:id="rId66"/>
    <p:sldId id="324" r:id="rId67"/>
    <p:sldId id="325" r:id="rId68"/>
    <p:sldId id="326" r:id="rId69"/>
    <p:sldId id="327" r:id="rId70"/>
    <p:sldId id="328" r:id="rId71"/>
    <p:sldId id="329" r:id="rId72"/>
    <p:sldId id="330" r:id="rId73"/>
    <p:sldId id="465" r:id="rId74"/>
    <p:sldId id="357" r:id="rId75"/>
    <p:sldId id="358" r:id="rId76"/>
    <p:sldId id="359" r:id="rId77"/>
    <p:sldId id="363" r:id="rId78"/>
    <p:sldId id="364" r:id="rId79"/>
    <p:sldId id="365" r:id="rId80"/>
    <p:sldId id="366" r:id="rId81"/>
    <p:sldId id="367" r:id="rId82"/>
    <p:sldId id="379" r:id="rId83"/>
    <p:sldId id="380" r:id="rId84"/>
    <p:sldId id="381" r:id="rId85"/>
    <p:sldId id="382" r:id="rId86"/>
    <p:sldId id="383" r:id="rId87"/>
    <p:sldId id="466" r:id="rId88"/>
    <p:sldId id="384" r:id="rId89"/>
    <p:sldId id="385" r:id="rId90"/>
    <p:sldId id="387" r:id="rId91"/>
    <p:sldId id="470" r:id="rId92"/>
    <p:sldId id="386" r:id="rId93"/>
    <p:sldId id="481" r:id="rId94"/>
    <p:sldId id="471" r:id="rId95"/>
    <p:sldId id="388" r:id="rId96"/>
    <p:sldId id="479" r:id="rId97"/>
    <p:sldId id="482" r:id="rId98"/>
    <p:sldId id="467" r:id="rId99"/>
    <p:sldId id="389" r:id="rId100"/>
    <p:sldId id="390" r:id="rId101"/>
    <p:sldId id="480" r:id="rId102"/>
    <p:sldId id="391" r:id="rId103"/>
    <p:sldId id="472" r:id="rId104"/>
    <p:sldId id="393" r:id="rId105"/>
    <p:sldId id="395" r:id="rId106"/>
    <p:sldId id="408" r:id="rId107"/>
    <p:sldId id="409" r:id="rId108"/>
    <p:sldId id="468" r:id="rId109"/>
    <p:sldId id="469"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rgbClr val="FFF533"/>
        </a:solidFill>
        <a:latin typeface="Comic Sans MS" pitchFamily="-106" charset="0"/>
        <a:ea typeface="+mn-ea"/>
        <a:cs typeface="+mn-cs"/>
      </a:defRPr>
    </a:lvl1pPr>
    <a:lvl2pPr marL="457200" algn="l" rtl="0" eaLnBrk="0" fontAlgn="base" hangingPunct="0">
      <a:spcBef>
        <a:spcPct val="0"/>
      </a:spcBef>
      <a:spcAft>
        <a:spcPct val="0"/>
      </a:spcAft>
      <a:defRPr sz="2400" kern="1200">
        <a:solidFill>
          <a:srgbClr val="FFF533"/>
        </a:solidFill>
        <a:latin typeface="Comic Sans MS" pitchFamily="-106" charset="0"/>
        <a:ea typeface="+mn-ea"/>
        <a:cs typeface="+mn-cs"/>
      </a:defRPr>
    </a:lvl2pPr>
    <a:lvl3pPr marL="914400" algn="l" rtl="0" eaLnBrk="0" fontAlgn="base" hangingPunct="0">
      <a:spcBef>
        <a:spcPct val="0"/>
      </a:spcBef>
      <a:spcAft>
        <a:spcPct val="0"/>
      </a:spcAft>
      <a:defRPr sz="2400" kern="1200">
        <a:solidFill>
          <a:srgbClr val="FFF533"/>
        </a:solidFill>
        <a:latin typeface="Comic Sans MS" pitchFamily="-106" charset="0"/>
        <a:ea typeface="+mn-ea"/>
        <a:cs typeface="+mn-cs"/>
      </a:defRPr>
    </a:lvl3pPr>
    <a:lvl4pPr marL="1371600" algn="l" rtl="0" eaLnBrk="0" fontAlgn="base" hangingPunct="0">
      <a:spcBef>
        <a:spcPct val="0"/>
      </a:spcBef>
      <a:spcAft>
        <a:spcPct val="0"/>
      </a:spcAft>
      <a:defRPr sz="2400" kern="1200">
        <a:solidFill>
          <a:srgbClr val="FFF533"/>
        </a:solidFill>
        <a:latin typeface="Comic Sans MS" pitchFamily="-106" charset="0"/>
        <a:ea typeface="+mn-ea"/>
        <a:cs typeface="+mn-cs"/>
      </a:defRPr>
    </a:lvl4pPr>
    <a:lvl5pPr marL="1828800" algn="l" rtl="0" eaLnBrk="0" fontAlgn="base" hangingPunct="0">
      <a:spcBef>
        <a:spcPct val="0"/>
      </a:spcBef>
      <a:spcAft>
        <a:spcPct val="0"/>
      </a:spcAft>
      <a:defRPr sz="2400" kern="1200">
        <a:solidFill>
          <a:srgbClr val="FFF533"/>
        </a:solidFill>
        <a:latin typeface="Comic Sans MS" pitchFamily="-106" charset="0"/>
        <a:ea typeface="+mn-ea"/>
        <a:cs typeface="+mn-cs"/>
      </a:defRPr>
    </a:lvl5pPr>
    <a:lvl6pPr marL="2286000" algn="l" defTabSz="457200" rtl="0" eaLnBrk="1" latinLnBrk="0" hangingPunct="1">
      <a:defRPr sz="2400" kern="1200">
        <a:solidFill>
          <a:srgbClr val="FFF533"/>
        </a:solidFill>
        <a:latin typeface="Comic Sans MS" pitchFamily="-106" charset="0"/>
        <a:ea typeface="+mn-ea"/>
        <a:cs typeface="+mn-cs"/>
      </a:defRPr>
    </a:lvl6pPr>
    <a:lvl7pPr marL="2743200" algn="l" defTabSz="457200" rtl="0" eaLnBrk="1" latinLnBrk="0" hangingPunct="1">
      <a:defRPr sz="2400" kern="1200">
        <a:solidFill>
          <a:srgbClr val="FFF533"/>
        </a:solidFill>
        <a:latin typeface="Comic Sans MS" pitchFamily="-106" charset="0"/>
        <a:ea typeface="+mn-ea"/>
        <a:cs typeface="+mn-cs"/>
      </a:defRPr>
    </a:lvl7pPr>
    <a:lvl8pPr marL="3200400" algn="l" defTabSz="457200" rtl="0" eaLnBrk="1" latinLnBrk="0" hangingPunct="1">
      <a:defRPr sz="2400" kern="1200">
        <a:solidFill>
          <a:srgbClr val="FFF533"/>
        </a:solidFill>
        <a:latin typeface="Comic Sans MS" pitchFamily="-106" charset="0"/>
        <a:ea typeface="+mn-ea"/>
        <a:cs typeface="+mn-cs"/>
      </a:defRPr>
    </a:lvl8pPr>
    <a:lvl9pPr marL="3657600" algn="l" defTabSz="457200" rtl="0" eaLnBrk="1" latinLnBrk="0" hangingPunct="1">
      <a:defRPr sz="2400" kern="1200">
        <a:solidFill>
          <a:srgbClr val="FFF533"/>
        </a:solidFill>
        <a:latin typeface="Comic Sans M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CFF"/>
    <a:srgbClr val="28FF45"/>
    <a:srgbClr val="FF1C2B"/>
    <a:srgbClr val="FFF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77" autoAdjust="0"/>
    <p:restoredTop sz="90929"/>
  </p:normalViewPr>
  <p:slideViewPr>
    <p:cSldViewPr>
      <p:cViewPr varScale="1">
        <p:scale>
          <a:sx n="99" d="100"/>
          <a:sy n="99" d="100"/>
        </p:scale>
        <p:origin x="-12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59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12FE36-E399-E94F-B3C2-1CE92C34E9E2}" type="datetimeFigureOut">
              <a:rPr lang="en-US" smtClean="0"/>
              <a:pPr/>
              <a:t>8/24/11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75E099-D8BE-1F45-AC9D-8CD81A324338}" type="slidenum">
              <a:rPr lang="en-US" smtClean="0"/>
              <a:pPr/>
              <a:t>‹#›</a:t>
            </a:fld>
            <a:endParaRPr lang="en-US"/>
          </a:p>
        </p:txBody>
      </p:sp>
    </p:spTree>
    <p:extLst>
      <p:ext uri="{BB962C8B-B14F-4D97-AF65-F5344CB8AC3E}">
        <p14:creationId xmlns:p14="http://schemas.microsoft.com/office/powerpoint/2010/main" val="3873733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D1FAD04-0B04-804E-AFA4-E2427607E451}" type="slidenum">
              <a:rPr lang="en-US">
                <a:latin typeface="Comic Sans MS" pitchFamily="-112" charset="0"/>
              </a:rPr>
              <a:pPr/>
              <a:t>5</a:t>
            </a:fld>
            <a:endParaRPr lang="en-US">
              <a:latin typeface="Comic Sans MS" pitchFamily="-112"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Times" pitchFamily="-11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E494070-8A40-5248-950A-FBB7E6BB21BE}" type="slidenum">
              <a:rPr lang="en-US">
                <a:latin typeface="Comic Sans MS" pitchFamily="-112" charset="0"/>
              </a:rPr>
              <a:pPr/>
              <a:t>6</a:t>
            </a:fld>
            <a:endParaRPr lang="en-US">
              <a:latin typeface="Comic Sans MS" pitchFamily="-112"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Times" pitchFamily="-11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C3D40D7-B3AA-724A-89E2-407BF15A1A8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192F7E-52F1-D141-B3EC-7CFEAB322A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8727883-F113-AF40-AC69-C07F293C5A4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A58220C-9C6B-7E4D-AE15-ADBB5D45671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9E2C216-23A4-884F-98FD-7D6E2ECA193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9E82019-0ABD-324E-B996-F9D48B0B242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2769EC9D-0853-8B4F-8AA9-7EA02E4EA6B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4FE4787C-8C6D-E34D-AC04-73593F4E81D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58A257C9-E1A8-294B-AF16-AD6C0161E0E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6632CCF-1D1D-8540-AC57-B4D42E30862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23EF74F-F257-C445-B9EA-05D4212E095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2EBB0591-EE07-8F4C-9CFF-C98AD33B609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06" charset="0"/>
        </a:defRPr>
      </a:lvl2pPr>
      <a:lvl3pPr algn="ctr" rtl="0" fontAlgn="base">
        <a:spcBef>
          <a:spcPct val="0"/>
        </a:spcBef>
        <a:spcAft>
          <a:spcPct val="0"/>
        </a:spcAft>
        <a:defRPr sz="4400">
          <a:solidFill>
            <a:schemeClr val="tx2"/>
          </a:solidFill>
          <a:latin typeface="Times" pitchFamily="-106" charset="0"/>
        </a:defRPr>
      </a:lvl3pPr>
      <a:lvl4pPr algn="ctr" rtl="0" fontAlgn="base">
        <a:spcBef>
          <a:spcPct val="0"/>
        </a:spcBef>
        <a:spcAft>
          <a:spcPct val="0"/>
        </a:spcAft>
        <a:defRPr sz="4400">
          <a:solidFill>
            <a:schemeClr val="tx2"/>
          </a:solidFill>
          <a:latin typeface="Times" pitchFamily="-106" charset="0"/>
        </a:defRPr>
      </a:lvl4pPr>
      <a:lvl5pPr algn="ctr" rtl="0" fontAlgn="base">
        <a:spcBef>
          <a:spcPct val="0"/>
        </a:spcBef>
        <a:spcAft>
          <a:spcPct val="0"/>
        </a:spcAft>
        <a:defRPr sz="4400">
          <a:solidFill>
            <a:schemeClr val="tx2"/>
          </a:solidFill>
          <a:latin typeface="Times" pitchFamily="-106" charset="0"/>
        </a:defRPr>
      </a:lvl5pPr>
      <a:lvl6pPr marL="457200" algn="ctr" rtl="0" fontAlgn="base">
        <a:spcBef>
          <a:spcPct val="0"/>
        </a:spcBef>
        <a:spcAft>
          <a:spcPct val="0"/>
        </a:spcAft>
        <a:defRPr sz="4400">
          <a:solidFill>
            <a:schemeClr val="tx2"/>
          </a:solidFill>
          <a:latin typeface="Times" pitchFamily="-106" charset="0"/>
        </a:defRPr>
      </a:lvl6pPr>
      <a:lvl7pPr marL="914400" algn="ctr" rtl="0" fontAlgn="base">
        <a:spcBef>
          <a:spcPct val="0"/>
        </a:spcBef>
        <a:spcAft>
          <a:spcPct val="0"/>
        </a:spcAft>
        <a:defRPr sz="4400">
          <a:solidFill>
            <a:schemeClr val="tx2"/>
          </a:solidFill>
          <a:latin typeface="Times" pitchFamily="-106" charset="0"/>
        </a:defRPr>
      </a:lvl7pPr>
      <a:lvl8pPr marL="1371600" algn="ctr" rtl="0" fontAlgn="base">
        <a:spcBef>
          <a:spcPct val="0"/>
        </a:spcBef>
        <a:spcAft>
          <a:spcPct val="0"/>
        </a:spcAft>
        <a:defRPr sz="4400">
          <a:solidFill>
            <a:schemeClr val="tx2"/>
          </a:solidFill>
          <a:latin typeface="Times" pitchFamily="-106" charset="0"/>
        </a:defRPr>
      </a:lvl8pPr>
      <a:lvl9pPr marL="1828800" algn="ctr" rtl="0" fontAlgn="base">
        <a:spcBef>
          <a:spcPct val="0"/>
        </a:spcBef>
        <a:spcAft>
          <a:spcPct val="0"/>
        </a:spcAft>
        <a:defRPr sz="4400">
          <a:solidFill>
            <a:schemeClr val="tx2"/>
          </a:solidFill>
          <a:latin typeface="Times" pitchFamily="-106"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6"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6"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6"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7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gif"/><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0"/>
            <a:ext cx="7772400" cy="1143000"/>
          </a:xfrm>
        </p:spPr>
        <p:txBody>
          <a:bodyPr/>
          <a:lstStyle/>
          <a:p>
            <a:r>
              <a:rPr lang="en-US" sz="3600" dirty="0" smtClean="0">
                <a:solidFill>
                  <a:srgbClr val="000000"/>
                </a:solidFill>
                <a:latin typeface="Comic Sans MS" pitchFamily="-106" charset="0"/>
              </a:rPr>
              <a:t>Digestion</a:t>
            </a:r>
            <a:endParaRPr lang="en-US" dirty="0">
              <a:solidFill>
                <a:srgbClr val="000000"/>
              </a:solidFill>
            </a:endParaRPr>
          </a:p>
        </p:txBody>
      </p:sp>
      <p:sp>
        <p:nvSpPr>
          <p:cNvPr id="2056" name="Rectangle 8"/>
          <p:cNvSpPr>
            <a:spLocks noChangeArrowheads="1"/>
          </p:cNvSpPr>
          <p:nvPr/>
        </p:nvSpPr>
        <p:spPr bwMode="auto">
          <a:xfrm>
            <a:off x="0" y="1066800"/>
            <a:ext cx="9144000" cy="4154983"/>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6" charset="0"/>
              <a:buAutoNum type="arabicParenR"/>
            </a:pPr>
            <a:r>
              <a:rPr lang="en-US" dirty="0" smtClean="0">
                <a:solidFill>
                  <a:srgbClr val="000000"/>
                </a:solidFill>
              </a:rPr>
              <a:t>Morphology/function </a:t>
            </a:r>
            <a:r>
              <a:rPr lang="en-US" dirty="0">
                <a:solidFill>
                  <a:srgbClr val="000000"/>
                </a:solidFill>
              </a:rPr>
              <a:t>of the gastrointestinal </a:t>
            </a:r>
            <a:r>
              <a:rPr lang="en-US" dirty="0" smtClean="0">
                <a:solidFill>
                  <a:srgbClr val="000000"/>
                </a:solidFill>
              </a:rPr>
              <a:t>tract</a:t>
            </a:r>
          </a:p>
          <a:p>
            <a:pPr marL="457200" indent="-457200">
              <a:buFont typeface="Times" pitchFamily="-106" charset="0"/>
              <a:buAutoNum type="arabicParenR"/>
            </a:pPr>
            <a:r>
              <a:rPr lang="en-US" dirty="0">
                <a:solidFill>
                  <a:srgbClr val="000000"/>
                </a:solidFill>
              </a:rPr>
              <a:t>Dietary </a:t>
            </a:r>
            <a:r>
              <a:rPr lang="en-US" dirty="0" smtClean="0">
                <a:solidFill>
                  <a:srgbClr val="000000"/>
                </a:solidFill>
              </a:rPr>
              <a:t>carbohydrates</a:t>
            </a:r>
          </a:p>
          <a:p>
            <a:pPr marL="457200" indent="-457200">
              <a:buFont typeface="Times" pitchFamily="-106" charset="0"/>
              <a:buAutoNum type="arabicParenR"/>
            </a:pPr>
            <a:r>
              <a:rPr lang="en-US" dirty="0">
                <a:solidFill>
                  <a:srgbClr val="000000"/>
                </a:solidFill>
              </a:rPr>
              <a:t>Assimilation of </a:t>
            </a:r>
            <a:r>
              <a:rPr lang="en-US" dirty="0" smtClean="0">
                <a:solidFill>
                  <a:srgbClr val="000000"/>
                </a:solidFill>
              </a:rPr>
              <a:t>carbohydrates</a:t>
            </a:r>
          </a:p>
          <a:p>
            <a:pPr marL="457200" indent="-457200">
              <a:buFont typeface="Times" pitchFamily="-106" charset="0"/>
              <a:buAutoNum type="arabicParenR"/>
            </a:pPr>
            <a:r>
              <a:rPr lang="en-US" dirty="0">
                <a:solidFill>
                  <a:srgbClr val="000000"/>
                </a:solidFill>
              </a:rPr>
              <a:t>Assimilation of </a:t>
            </a:r>
            <a:r>
              <a:rPr lang="en-US" dirty="0" smtClean="0">
                <a:solidFill>
                  <a:srgbClr val="000000"/>
                </a:solidFill>
              </a:rPr>
              <a:t>lactose</a:t>
            </a:r>
          </a:p>
          <a:p>
            <a:pPr marL="457200" indent="-457200">
              <a:buFont typeface="Times" pitchFamily="-106" charset="0"/>
              <a:buAutoNum type="arabicParenR"/>
            </a:pPr>
            <a:r>
              <a:rPr lang="en-US" dirty="0">
                <a:solidFill>
                  <a:srgbClr val="000000"/>
                </a:solidFill>
              </a:rPr>
              <a:t>Dietary </a:t>
            </a:r>
            <a:r>
              <a:rPr lang="en-US" dirty="0" smtClean="0">
                <a:solidFill>
                  <a:srgbClr val="000000"/>
                </a:solidFill>
              </a:rPr>
              <a:t>protein</a:t>
            </a:r>
          </a:p>
          <a:p>
            <a:pPr marL="457200" indent="-457200">
              <a:buFont typeface="Times" pitchFamily="-106" charset="0"/>
              <a:buAutoNum type="arabicParenR"/>
            </a:pPr>
            <a:r>
              <a:rPr lang="en-US" dirty="0">
                <a:solidFill>
                  <a:srgbClr val="000000"/>
                </a:solidFill>
              </a:rPr>
              <a:t>Assimilation of dietary protein and the function on the </a:t>
            </a:r>
            <a:r>
              <a:rPr lang="en-US" dirty="0" smtClean="0">
                <a:solidFill>
                  <a:srgbClr val="000000"/>
                </a:solidFill>
              </a:rPr>
              <a:t>pancreas</a:t>
            </a:r>
          </a:p>
          <a:p>
            <a:pPr marL="457200" indent="-457200">
              <a:buFont typeface="Times" pitchFamily="-106" charset="0"/>
              <a:buAutoNum type="arabicParenR"/>
            </a:pPr>
            <a:r>
              <a:rPr lang="en-US" dirty="0">
                <a:solidFill>
                  <a:srgbClr val="000000"/>
                </a:solidFill>
              </a:rPr>
              <a:t>Dietary </a:t>
            </a:r>
            <a:r>
              <a:rPr lang="en-US" dirty="0" smtClean="0">
                <a:solidFill>
                  <a:srgbClr val="000000"/>
                </a:solidFill>
              </a:rPr>
              <a:t>lipid</a:t>
            </a:r>
          </a:p>
          <a:p>
            <a:pPr marL="457200" indent="-457200">
              <a:buFont typeface="Times" pitchFamily="-106" charset="0"/>
              <a:buNone/>
            </a:pPr>
            <a:r>
              <a:rPr lang="en-US" dirty="0">
                <a:solidFill>
                  <a:srgbClr val="000000"/>
                </a:solidFill>
              </a:rPr>
              <a:t>8) Assimilation of </a:t>
            </a:r>
            <a:r>
              <a:rPr lang="en-US" dirty="0" smtClean="0">
                <a:solidFill>
                  <a:srgbClr val="000000"/>
                </a:solidFill>
              </a:rPr>
              <a:t>lipid</a:t>
            </a:r>
          </a:p>
          <a:p>
            <a:pPr marL="457200" indent="-457200">
              <a:buFont typeface="Times" pitchFamily="-106" charset="0"/>
              <a:buNone/>
            </a:pPr>
            <a:r>
              <a:rPr lang="en-US" dirty="0">
                <a:solidFill>
                  <a:srgbClr val="000000"/>
                </a:solidFill>
              </a:rPr>
              <a:t>9) Regulation of GIT motility and </a:t>
            </a:r>
            <a:r>
              <a:rPr lang="en-US" dirty="0" smtClean="0">
                <a:solidFill>
                  <a:srgbClr val="000000"/>
                </a:solidFill>
              </a:rPr>
              <a:t>secretion</a:t>
            </a:r>
          </a:p>
          <a:p>
            <a:pPr marL="457200" indent="-457200">
              <a:buFont typeface="Times" pitchFamily="-106" charset="0"/>
              <a:buAutoNum type="arabicParenR"/>
            </a:pPr>
            <a:endParaRPr lang="en-US"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My Documents\powerpoint files\Downloaded pics\Silverthorn\Chapter 20\FG20_02a.jpg"/>
          <p:cNvPicPr>
            <a:picLocks noChangeAspect="1" noChangeArrowheads="1"/>
          </p:cNvPicPr>
          <p:nvPr/>
        </p:nvPicPr>
        <p:blipFill>
          <a:blip r:embed="rId2"/>
          <a:srcRect/>
          <a:stretch>
            <a:fillRect/>
          </a:stretch>
        </p:blipFill>
        <p:spPr bwMode="auto">
          <a:xfrm>
            <a:off x="762000" y="571500"/>
            <a:ext cx="7620000" cy="5715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p:cNvPicPr>
            <a:picLocks noChangeAspect="1" noChangeArrowheads="1"/>
          </p:cNvPicPr>
          <p:nvPr/>
        </p:nvPicPr>
        <p:blipFill>
          <a:blip r:embed="rId2"/>
          <a:srcRect/>
          <a:stretch>
            <a:fillRect/>
          </a:stretch>
        </p:blipFill>
        <p:spPr bwMode="auto">
          <a:xfrm>
            <a:off x="0" y="0"/>
            <a:ext cx="6096000" cy="3760894"/>
          </a:xfrm>
          <a:prstGeom prst="rect">
            <a:avLst/>
          </a:prstGeom>
          <a:noFill/>
        </p:spPr>
      </p:pic>
      <p:sp>
        <p:nvSpPr>
          <p:cNvPr id="140292" name="Rectangle 4"/>
          <p:cNvSpPr>
            <a:spLocks noChangeArrowheads="1"/>
          </p:cNvSpPr>
          <p:nvPr/>
        </p:nvSpPr>
        <p:spPr bwMode="auto">
          <a:xfrm>
            <a:off x="5795962" y="762000"/>
            <a:ext cx="3348038" cy="2954655"/>
          </a:xfrm>
          <a:prstGeom prst="rect">
            <a:avLst/>
          </a:prstGeom>
          <a:noFill/>
          <a:ln w="9525">
            <a:noFill/>
            <a:miter lim="800000"/>
            <a:headEnd/>
            <a:tailEnd/>
          </a:ln>
          <a:effectLst/>
        </p:spPr>
        <p:txBody>
          <a:bodyPr>
            <a:prstTxWarp prst="textNoShape">
              <a:avLst/>
            </a:prstTxWarp>
            <a:spAutoFit/>
          </a:bodyPr>
          <a:lstStyle/>
          <a:p>
            <a:pPr marL="457200" indent="-457200">
              <a:buFont typeface="Times" pitchFamily="-106" charset="0"/>
              <a:buNone/>
            </a:pPr>
            <a:r>
              <a:rPr lang="en-US" sz="1800" dirty="0">
                <a:solidFill>
                  <a:srgbClr val="000000"/>
                </a:solidFill>
              </a:rPr>
              <a:t>-Bolus of food stimulates mechanoreceptors in the pharynx.</a:t>
            </a:r>
          </a:p>
          <a:p>
            <a:pPr marL="457200" indent="-457200">
              <a:buFont typeface="Times" pitchFamily="-106" charset="0"/>
              <a:buNone/>
            </a:pPr>
            <a:r>
              <a:rPr lang="en-US" sz="1800" dirty="0">
                <a:solidFill>
                  <a:srgbClr val="000000"/>
                </a:solidFill>
              </a:rPr>
              <a:t>- These receptors send afferent impulses to the swallowing center (located in the medulla oblongata in the brainstem).</a:t>
            </a:r>
          </a:p>
          <a:p>
            <a:pPr marL="457200" indent="-457200">
              <a:buFont typeface="Times" pitchFamily="-106" charset="0"/>
              <a:buNone/>
            </a:pPr>
            <a:r>
              <a:rPr lang="en-US" dirty="0">
                <a:solidFill>
                  <a:srgbClr val="000000"/>
                </a:solidFill>
              </a:rPr>
              <a:t> </a:t>
            </a:r>
          </a:p>
        </p:txBody>
      </p:sp>
      <p:sp>
        <p:nvSpPr>
          <p:cNvPr id="140293" name="Rectangle 5"/>
          <p:cNvSpPr>
            <a:spLocks noChangeArrowheads="1"/>
          </p:cNvSpPr>
          <p:nvPr/>
        </p:nvSpPr>
        <p:spPr bwMode="auto">
          <a:xfrm>
            <a:off x="0" y="3894138"/>
            <a:ext cx="9144000" cy="2585323"/>
          </a:xfrm>
          <a:prstGeom prst="rect">
            <a:avLst/>
          </a:prstGeom>
          <a:noFill/>
          <a:ln w="9525">
            <a:noFill/>
            <a:miter lim="800000"/>
            <a:headEnd/>
            <a:tailEnd/>
          </a:ln>
          <a:effectLst/>
        </p:spPr>
        <p:txBody>
          <a:bodyPr>
            <a:prstTxWarp prst="textNoShape">
              <a:avLst/>
            </a:prstTxWarp>
            <a:spAutoFit/>
          </a:bodyPr>
          <a:lstStyle/>
          <a:p>
            <a:r>
              <a:rPr lang="en-US" sz="1800" dirty="0">
                <a:solidFill>
                  <a:srgbClr val="000000"/>
                </a:solidFill>
              </a:rPr>
              <a:t>3) This center elicits swallowing by efferent fibers to the muscles in the pharynx</a:t>
            </a:r>
          </a:p>
          <a:p>
            <a:endParaRPr lang="en-US" sz="1800" dirty="0">
              <a:solidFill>
                <a:srgbClr val="000000"/>
              </a:solidFill>
            </a:endParaRPr>
          </a:p>
          <a:p>
            <a:r>
              <a:rPr lang="en-US" sz="1800" dirty="0">
                <a:solidFill>
                  <a:srgbClr val="000000"/>
                </a:solidFill>
              </a:rPr>
              <a:t>4) Impulses from the swallowing center inhibit respiration, and close the glottis (preventing food from entering the trachea).</a:t>
            </a:r>
          </a:p>
          <a:p>
            <a:endParaRPr lang="en-US" sz="1800" dirty="0">
              <a:solidFill>
                <a:srgbClr val="000000"/>
              </a:solidFill>
            </a:endParaRPr>
          </a:p>
          <a:p>
            <a:r>
              <a:rPr lang="en-US" sz="1800" dirty="0">
                <a:solidFill>
                  <a:srgbClr val="000000"/>
                </a:solidFill>
              </a:rPr>
              <a:t>5) The upper esophageal sphincter relaxes, and a peristaltic wave (partially mediated by short reflexes)  moves food to the stomach. The lower esophageal sphincter relaxes , and the stomach relaxes and increases in volume (from 50 to 1500 ml) even before food reaches it (this is called receptive relaxation).</a:t>
            </a:r>
            <a:endParaRPr lang="en-US" dirty="0">
              <a:solidFill>
                <a:srgbClr val="000000"/>
              </a:solidFill>
            </a:endParaRPr>
          </a:p>
        </p:txBody>
      </p:sp>
      <p:sp>
        <p:nvSpPr>
          <p:cNvPr id="6" name="Rectangle 2"/>
          <p:cNvSpPr>
            <a:spLocks noChangeArrowheads="1"/>
          </p:cNvSpPr>
          <p:nvPr/>
        </p:nvSpPr>
        <p:spPr bwMode="auto">
          <a:xfrm>
            <a:off x="5715000" y="228600"/>
            <a:ext cx="3124200" cy="46166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Swallowing Reflex</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 y="0"/>
            <a:ext cx="9386905" cy="5791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228600" y="762000"/>
            <a:ext cx="8686800" cy="2954655"/>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GIT function is also mediated by a variety of hormones secreted by endocrine cells scattered throughout the epithelium of the intestine and stomach. The 4 most important (</a:t>
            </a:r>
            <a:r>
              <a:rPr lang="en-US" dirty="0" err="1">
                <a:solidFill>
                  <a:srgbClr val="000000"/>
                </a:solidFill>
              </a:rPr>
              <a:t>ooops</a:t>
            </a:r>
            <a:r>
              <a:rPr lang="en-US" dirty="0">
                <a:solidFill>
                  <a:srgbClr val="000000"/>
                </a:solidFill>
              </a:rPr>
              <a:t>, I caught myself!) (substitute “best studied” for most important..) hormones are </a:t>
            </a:r>
            <a:r>
              <a:rPr lang="en-US" dirty="0" smtClean="0">
                <a:solidFill>
                  <a:srgbClr val="000000"/>
                </a:solidFill>
              </a:rPr>
              <a:t>peptides.</a:t>
            </a:r>
          </a:p>
          <a:p>
            <a:endParaRPr lang="en-US" dirty="0" smtClean="0">
              <a:solidFill>
                <a:srgbClr val="000000"/>
              </a:solidFill>
            </a:endParaRPr>
          </a:p>
          <a:p>
            <a:r>
              <a:rPr lang="en-US" dirty="0" err="1" smtClean="0">
                <a:solidFill>
                  <a:srgbClr val="000000"/>
                </a:solidFill>
              </a:rPr>
              <a:t>Gastrin</a:t>
            </a:r>
            <a:r>
              <a:rPr lang="en-US" dirty="0" smtClean="0">
                <a:solidFill>
                  <a:srgbClr val="000000"/>
                </a:solidFill>
              </a:rPr>
              <a:t>, CCK, </a:t>
            </a:r>
            <a:r>
              <a:rPr lang="en-US" dirty="0" err="1" smtClean="0">
                <a:solidFill>
                  <a:srgbClr val="000000"/>
                </a:solidFill>
              </a:rPr>
              <a:t>Secretin</a:t>
            </a:r>
            <a:r>
              <a:rPr lang="en-US" dirty="0" smtClean="0">
                <a:solidFill>
                  <a:srgbClr val="000000"/>
                </a:solidFill>
              </a:rPr>
              <a:t>, GIP</a:t>
            </a:r>
          </a:p>
          <a:p>
            <a:endParaRPr lang="en-US" sz="1800" u="sng" dirty="0" smtClean="0">
              <a:solidFill>
                <a:srgbClr val="000000"/>
              </a:solidFill>
            </a:endParaRPr>
          </a:p>
          <a:p>
            <a:endParaRPr lang="en-US" u="sng"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52399"/>
          <a:ext cx="7467600" cy="6324601"/>
        </p:xfrm>
        <a:graphic>
          <a:graphicData uri="http://schemas.openxmlformats.org/drawingml/2006/table">
            <a:tbl>
              <a:tblPr firstRow="1" bandRow="1">
                <a:tableStyleId>{5C22544A-7EE6-4342-B048-85BDC9FD1C3A}</a:tableStyleId>
              </a:tblPr>
              <a:tblGrid>
                <a:gridCol w="1866900"/>
                <a:gridCol w="1866900"/>
                <a:gridCol w="1866900"/>
                <a:gridCol w="1866900"/>
              </a:tblGrid>
              <a:tr h="683596">
                <a:tc>
                  <a:txBody>
                    <a:bodyPr/>
                    <a:lstStyle/>
                    <a:p>
                      <a:r>
                        <a:rPr lang="en-US" sz="1800" u="sng" dirty="0" smtClean="0">
                          <a:solidFill>
                            <a:srgbClr val="000000"/>
                          </a:solidFill>
                        </a:rPr>
                        <a:t>Hormone </a:t>
                      </a:r>
                      <a:endParaRPr lang="en-US" dirty="0"/>
                    </a:p>
                  </a:txBody>
                  <a:tcPr/>
                </a:tc>
                <a:tc>
                  <a:txBody>
                    <a:bodyPr/>
                    <a:lstStyle/>
                    <a:p>
                      <a:r>
                        <a:rPr lang="en-US" sz="1800" u="sng" dirty="0" smtClean="0">
                          <a:solidFill>
                            <a:srgbClr val="000000"/>
                          </a:solidFill>
                        </a:rPr>
                        <a:t>site of secretion </a:t>
                      </a:r>
                      <a:endParaRPr lang="en-US" dirty="0"/>
                    </a:p>
                  </a:txBody>
                  <a:tcPr/>
                </a:tc>
                <a:tc>
                  <a:txBody>
                    <a:bodyPr/>
                    <a:lstStyle/>
                    <a:p>
                      <a:r>
                        <a:rPr lang="en-US" sz="1800" u="sng" dirty="0" smtClean="0">
                          <a:solidFill>
                            <a:srgbClr val="000000"/>
                          </a:solidFill>
                        </a:rPr>
                        <a:t>stimulus</a:t>
                      </a:r>
                      <a:endParaRPr lang="en-US" dirty="0"/>
                    </a:p>
                  </a:txBody>
                  <a:tcPr/>
                </a:tc>
                <a:tc>
                  <a:txBody>
                    <a:bodyPr/>
                    <a:lstStyle/>
                    <a:p>
                      <a:r>
                        <a:rPr lang="en-US" sz="1800" u="sng" dirty="0" smtClean="0">
                          <a:solidFill>
                            <a:srgbClr val="000000"/>
                          </a:solidFill>
                        </a:rPr>
                        <a:t>effect/target cell</a:t>
                      </a:r>
                      <a:endParaRPr lang="en-US" dirty="0"/>
                    </a:p>
                  </a:txBody>
                  <a:tcPr/>
                </a:tc>
              </a:tr>
              <a:tr h="1264920">
                <a:tc>
                  <a:txBody>
                    <a:bodyPr/>
                    <a:lstStyle/>
                    <a:p>
                      <a:r>
                        <a:rPr lang="en-US" sz="1800" dirty="0" err="1" smtClean="0">
                          <a:solidFill>
                            <a:srgbClr val="000000"/>
                          </a:solidFill>
                        </a:rPr>
                        <a:t>Gastrin</a:t>
                      </a:r>
                      <a:endParaRPr lang="en-US" dirty="0"/>
                    </a:p>
                  </a:txBody>
                  <a:tcPr/>
                </a:tc>
                <a:tc>
                  <a:txBody>
                    <a:bodyPr/>
                    <a:lstStyle/>
                    <a:p>
                      <a:r>
                        <a:rPr lang="en-US" sz="1800" dirty="0" smtClean="0">
                          <a:solidFill>
                            <a:srgbClr val="000000"/>
                          </a:solidFill>
                        </a:rPr>
                        <a:t>stomach</a:t>
                      </a:r>
                      <a:endParaRPr lang="en-US" dirty="0"/>
                    </a:p>
                  </a:txBody>
                  <a:tcPr/>
                </a:tc>
                <a:tc>
                  <a:txBody>
                    <a:bodyPr/>
                    <a:lstStyle/>
                    <a:p>
                      <a:r>
                        <a:rPr lang="en-US" sz="1800" dirty="0" smtClean="0">
                          <a:solidFill>
                            <a:srgbClr val="000000"/>
                          </a:solidFill>
                        </a:rPr>
                        <a:t>amino acids</a:t>
                      </a:r>
                    </a:p>
                    <a:p>
                      <a:r>
                        <a:rPr lang="en-US" sz="1800" dirty="0" smtClean="0">
                          <a:solidFill>
                            <a:srgbClr val="000000"/>
                          </a:solidFill>
                        </a:rPr>
                        <a:t>peptides, </a:t>
                      </a:r>
                      <a:r>
                        <a:rPr lang="en-US" sz="1800" dirty="0" err="1" smtClean="0">
                          <a:solidFill>
                            <a:srgbClr val="000000"/>
                          </a:solidFill>
                        </a:rPr>
                        <a:t>parasymp</a:t>
                      </a:r>
                      <a:r>
                        <a:rPr lang="en-US" sz="1800" dirty="0" smtClean="0">
                          <a:solidFill>
                            <a:srgbClr val="000000"/>
                          </a:solidFill>
                        </a:rPr>
                        <a:t>.</a:t>
                      </a:r>
                      <a:endParaRPr lang="en-US" dirty="0"/>
                    </a:p>
                  </a:txBody>
                  <a:tcPr/>
                </a:tc>
                <a:tc>
                  <a:txBody>
                    <a:bodyPr/>
                    <a:lstStyle/>
                    <a:p>
                      <a:r>
                        <a:rPr lang="en-US" sz="1800" dirty="0" smtClean="0">
                          <a:solidFill>
                            <a:srgbClr val="000000"/>
                          </a:solidFill>
                        </a:rPr>
                        <a:t>stimulates acid secretion and gastric motility (*)</a:t>
                      </a:r>
                      <a:endParaRPr lang="en-US" dirty="0"/>
                    </a:p>
                  </a:txBody>
                  <a:tcPr/>
                </a:tc>
              </a:tr>
              <a:tr h="1846245">
                <a:tc>
                  <a:txBody>
                    <a:bodyPr/>
                    <a:lstStyle/>
                    <a:p>
                      <a:r>
                        <a:rPr lang="en-US" sz="1800" dirty="0" err="1" smtClean="0">
                          <a:solidFill>
                            <a:srgbClr val="000000"/>
                          </a:solidFill>
                        </a:rPr>
                        <a:t>CCK(cholecystokinin</a:t>
                      </a:r>
                      <a:r>
                        <a:rPr lang="en-US" sz="1800" dirty="0" smtClean="0">
                          <a:solidFill>
                            <a:srgbClr val="000000"/>
                          </a:solidFill>
                        </a:rPr>
                        <a:t>)</a:t>
                      </a:r>
                      <a:endParaRPr lang="en-US" dirty="0"/>
                    </a:p>
                  </a:txBody>
                  <a:tcPr/>
                </a:tc>
                <a:tc>
                  <a:txBody>
                    <a:bodyPr/>
                    <a:lstStyle/>
                    <a:p>
                      <a:r>
                        <a:rPr lang="en-US" sz="1800" dirty="0" smtClean="0">
                          <a:solidFill>
                            <a:srgbClr val="000000"/>
                          </a:solidFill>
                        </a:rPr>
                        <a:t>small intestine</a:t>
                      </a:r>
                      <a:endParaRPr lang="en-US" dirty="0"/>
                    </a:p>
                  </a:txBody>
                  <a:tcPr/>
                </a:tc>
                <a:tc>
                  <a:txBody>
                    <a:bodyPr/>
                    <a:lstStyle/>
                    <a:p>
                      <a:r>
                        <a:rPr lang="en-US" sz="1800" dirty="0" smtClean="0">
                          <a:solidFill>
                            <a:srgbClr val="000000"/>
                          </a:solidFill>
                        </a:rPr>
                        <a:t>amino acids, peptides, </a:t>
                      </a:r>
                      <a:r>
                        <a:rPr lang="en-US" sz="1800" dirty="0" err="1" smtClean="0">
                          <a:solidFill>
                            <a:srgbClr val="000000"/>
                          </a:solidFill>
                        </a:rPr>
                        <a:t>FAs</a:t>
                      </a:r>
                      <a:endParaRPr lang="en-US" dirty="0"/>
                    </a:p>
                  </a:txBody>
                  <a:tcPr/>
                </a:tc>
                <a:tc>
                  <a:txBody>
                    <a:bodyPr/>
                    <a:lstStyle/>
                    <a:p>
                      <a:r>
                        <a:rPr lang="en-US" dirty="0" smtClean="0"/>
                        <a:t>Inhibits gastric motility (*), stimulates gall bladder, relaxes the sphincter of </a:t>
                      </a:r>
                      <a:r>
                        <a:rPr lang="en-US" dirty="0" err="1" smtClean="0"/>
                        <a:t>Odi</a:t>
                      </a:r>
                      <a:endParaRPr lang="en-US" dirty="0"/>
                    </a:p>
                  </a:txBody>
                  <a:tcPr/>
                </a:tc>
              </a:tr>
              <a:tr h="1264920">
                <a:tc>
                  <a:txBody>
                    <a:bodyPr/>
                    <a:lstStyle/>
                    <a:p>
                      <a:r>
                        <a:rPr lang="en-US" dirty="0" err="1" smtClean="0"/>
                        <a:t>secretin</a:t>
                      </a:r>
                      <a:endParaRPr lang="en-US" dirty="0"/>
                    </a:p>
                  </a:txBody>
                  <a:tcPr/>
                </a:tc>
                <a:tc>
                  <a:txBody>
                    <a:bodyPr/>
                    <a:lstStyle/>
                    <a:p>
                      <a:r>
                        <a:rPr lang="en-US" dirty="0" smtClean="0"/>
                        <a:t>Small intestine</a:t>
                      </a:r>
                      <a:endParaRPr lang="en-US" dirty="0"/>
                    </a:p>
                  </a:txBody>
                  <a:tcPr/>
                </a:tc>
                <a:tc>
                  <a:txBody>
                    <a:bodyPr/>
                    <a:lstStyle/>
                    <a:p>
                      <a:r>
                        <a:rPr lang="en-US" dirty="0" smtClean="0"/>
                        <a:t>acidity</a:t>
                      </a:r>
                      <a:endParaRPr lang="en-US" dirty="0"/>
                    </a:p>
                  </a:txBody>
                  <a:tcPr/>
                </a:tc>
                <a:tc>
                  <a:txBody>
                    <a:bodyPr/>
                    <a:lstStyle/>
                    <a:p>
                      <a:r>
                        <a:rPr lang="en-US" dirty="0" smtClean="0"/>
                        <a:t>Stimulates bicarbonate secretion in pancreas</a:t>
                      </a:r>
                      <a:endParaRPr lang="en-US" dirty="0"/>
                    </a:p>
                  </a:txBody>
                  <a:tcPr/>
                </a:tc>
              </a:tr>
              <a:tr h="1264920">
                <a:tc>
                  <a:txBody>
                    <a:bodyPr/>
                    <a:lstStyle/>
                    <a:p>
                      <a:r>
                        <a:rPr lang="en-US" dirty="0" smtClean="0"/>
                        <a:t>GIP (glucose-dependen</a:t>
                      </a:r>
                      <a:r>
                        <a:rPr lang="en-US" baseline="0" dirty="0" smtClean="0"/>
                        <a:t>t </a:t>
                      </a:r>
                      <a:r>
                        <a:rPr lang="en-US" baseline="0" dirty="0" err="1" smtClean="0"/>
                        <a:t>insulinotropic</a:t>
                      </a:r>
                      <a:r>
                        <a:rPr lang="en-US" baseline="0" dirty="0" smtClean="0"/>
                        <a:t> peptide)</a:t>
                      </a:r>
                      <a:endParaRPr lang="en-US" dirty="0"/>
                    </a:p>
                  </a:txBody>
                  <a:tcPr/>
                </a:tc>
                <a:tc>
                  <a:txBody>
                    <a:bodyPr/>
                    <a:lstStyle/>
                    <a:p>
                      <a:r>
                        <a:rPr lang="en-US" dirty="0" smtClean="0"/>
                        <a:t>Small intestine</a:t>
                      </a:r>
                      <a:endParaRPr lang="en-US" dirty="0"/>
                    </a:p>
                  </a:txBody>
                  <a:tcPr/>
                </a:tc>
                <a:tc>
                  <a:txBody>
                    <a:bodyPr/>
                    <a:lstStyle/>
                    <a:p>
                      <a:r>
                        <a:rPr lang="en-US" dirty="0" smtClean="0"/>
                        <a:t>glucose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Stimulates insulin secretion in pancreas</a:t>
                      </a:r>
                    </a:p>
                    <a:p>
                      <a:endParaRPr lang="en-US" dirty="0"/>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a:stretch>
            <a:fillRect/>
          </a:stretch>
        </p:blipFill>
        <p:spPr bwMode="auto">
          <a:xfrm>
            <a:off x="0" y="0"/>
            <a:ext cx="3787775" cy="4267200"/>
          </a:xfrm>
          <a:prstGeom prst="rect">
            <a:avLst/>
          </a:prstGeom>
          <a:noFill/>
        </p:spPr>
      </p:pic>
      <p:sp>
        <p:nvSpPr>
          <p:cNvPr id="143363" name="Rectangle 3"/>
          <p:cNvSpPr>
            <a:spLocks noChangeArrowheads="1"/>
          </p:cNvSpPr>
          <p:nvPr/>
        </p:nvSpPr>
        <p:spPr bwMode="auto">
          <a:xfrm>
            <a:off x="4038600" y="304800"/>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CC18"/>
              </a:solidFill>
            </a:endParaRPr>
          </a:p>
        </p:txBody>
      </p:sp>
      <p:sp>
        <p:nvSpPr>
          <p:cNvPr id="143364" name="Rectangle 4"/>
          <p:cNvSpPr>
            <a:spLocks noChangeArrowheads="1"/>
          </p:cNvSpPr>
          <p:nvPr/>
        </p:nvSpPr>
        <p:spPr bwMode="auto">
          <a:xfrm>
            <a:off x="3733800" y="152400"/>
            <a:ext cx="5410200" cy="4708981"/>
          </a:xfrm>
          <a:prstGeom prst="rect">
            <a:avLst/>
          </a:prstGeom>
          <a:noFill/>
          <a:ln w="9525">
            <a:noFill/>
            <a:miter lim="800000"/>
            <a:headEnd/>
            <a:tailEnd/>
          </a:ln>
          <a:effectLst/>
        </p:spPr>
        <p:txBody>
          <a:bodyPr>
            <a:prstTxWarp prst="textNoShape">
              <a:avLst/>
            </a:prstTxWarp>
            <a:spAutoFit/>
          </a:bodyPr>
          <a:lstStyle/>
          <a:p>
            <a:pPr marL="457200" indent="-457200"/>
            <a:r>
              <a:rPr lang="en-US" sz="2000" dirty="0">
                <a:solidFill>
                  <a:srgbClr val="000000"/>
                </a:solidFill>
              </a:rPr>
              <a:t>The control of gastric HCL secretion during a meal illustrates the multiple systems that regulate gastric function.</a:t>
            </a:r>
          </a:p>
          <a:p>
            <a:pPr marL="457200" indent="-457200">
              <a:buFont typeface="Times" pitchFamily="-106" charset="0"/>
              <a:buAutoNum type="arabicParenR"/>
            </a:pPr>
            <a:r>
              <a:rPr lang="en-US" sz="2000" dirty="0">
                <a:solidFill>
                  <a:srgbClr val="000000"/>
                </a:solidFill>
              </a:rPr>
              <a:t>In the </a:t>
            </a:r>
            <a:r>
              <a:rPr lang="en-US" sz="2000" b="1" dirty="0">
                <a:solidFill>
                  <a:srgbClr val="000000"/>
                </a:solidFill>
              </a:rPr>
              <a:t>cephalic phase </a:t>
            </a:r>
            <a:r>
              <a:rPr lang="en-US" sz="2000" dirty="0">
                <a:solidFill>
                  <a:srgbClr val="000000"/>
                </a:solidFill>
              </a:rPr>
              <a:t>(before food enters the stomach), sight, smell, and taste of food elicit direct parasympathetic stimulation of parietal cells (</a:t>
            </a:r>
            <a:r>
              <a:rPr lang="en-US" sz="2000" dirty="0" err="1">
                <a:solidFill>
                  <a:srgbClr val="000000"/>
                </a:solidFill>
              </a:rPr>
              <a:t>ACh</a:t>
            </a:r>
            <a:r>
              <a:rPr lang="en-US" sz="2000" dirty="0">
                <a:solidFill>
                  <a:srgbClr val="000000"/>
                </a:solidFill>
              </a:rPr>
              <a:t> is involved) and secretion of </a:t>
            </a:r>
            <a:r>
              <a:rPr lang="en-US" sz="2000" dirty="0" err="1">
                <a:solidFill>
                  <a:srgbClr val="000000"/>
                </a:solidFill>
              </a:rPr>
              <a:t>gastrin</a:t>
            </a:r>
            <a:r>
              <a:rPr lang="en-US" sz="2000" dirty="0">
                <a:solidFill>
                  <a:srgbClr val="000000"/>
                </a:solidFill>
              </a:rPr>
              <a:t>. These stimuli lead to HCL secretion. </a:t>
            </a:r>
          </a:p>
          <a:p>
            <a:pPr marL="457200" indent="-457200">
              <a:buFont typeface="Times" pitchFamily="-106" charset="0"/>
              <a:buAutoNum type="arabicParenR"/>
            </a:pPr>
            <a:r>
              <a:rPr lang="en-US" sz="2000" dirty="0">
                <a:solidFill>
                  <a:srgbClr val="000000"/>
                </a:solidFill>
              </a:rPr>
              <a:t>When food enters the stomach (the </a:t>
            </a:r>
            <a:r>
              <a:rPr lang="en-US" sz="2000" b="1" dirty="0">
                <a:solidFill>
                  <a:srgbClr val="000000"/>
                </a:solidFill>
              </a:rPr>
              <a:t>gastric phase</a:t>
            </a:r>
            <a:r>
              <a:rPr lang="en-US" sz="2000" dirty="0">
                <a:solidFill>
                  <a:srgbClr val="000000"/>
                </a:solidFill>
              </a:rPr>
              <a:t>), it distends the stomach, and the nutrients in it (peptides) elicit both long and short reflexes as well  as secretion of </a:t>
            </a:r>
            <a:r>
              <a:rPr lang="en-US" sz="2000" dirty="0" err="1">
                <a:solidFill>
                  <a:srgbClr val="000000"/>
                </a:solidFill>
              </a:rPr>
              <a:t>gastrin</a:t>
            </a:r>
            <a:r>
              <a:rPr lang="en-US" sz="2000" dirty="0">
                <a:solidFill>
                  <a:srgbClr val="000000"/>
                </a:solidFill>
              </a:rPr>
              <a:t>.</a:t>
            </a:r>
          </a:p>
        </p:txBody>
      </p:sp>
      <p:sp>
        <p:nvSpPr>
          <p:cNvPr id="143365" name="Rectangle 5"/>
          <p:cNvSpPr>
            <a:spLocks noChangeArrowheads="1"/>
          </p:cNvSpPr>
          <p:nvPr/>
        </p:nvSpPr>
        <p:spPr bwMode="auto">
          <a:xfrm>
            <a:off x="0" y="4876800"/>
            <a:ext cx="8915400" cy="1938992"/>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3) When food exits the stomach into the intestine, intestinal pH drops, </a:t>
            </a:r>
            <a:r>
              <a:rPr lang="en-US" sz="2000" dirty="0" err="1">
                <a:solidFill>
                  <a:srgbClr val="000000"/>
                </a:solidFill>
              </a:rPr>
              <a:t>osmolarity</a:t>
            </a:r>
            <a:r>
              <a:rPr lang="en-US" sz="2000" dirty="0">
                <a:solidFill>
                  <a:srgbClr val="000000"/>
                </a:solidFill>
              </a:rPr>
              <a:t> and nutrient concentration in the intestinal lumen increase. These stimuli lead to the secretion of CCK and </a:t>
            </a:r>
            <a:r>
              <a:rPr lang="en-US" sz="2000" dirty="0" err="1">
                <a:solidFill>
                  <a:srgbClr val="000000"/>
                </a:solidFill>
              </a:rPr>
              <a:t>secretin</a:t>
            </a:r>
            <a:r>
              <a:rPr lang="en-US" sz="2000" dirty="0">
                <a:solidFill>
                  <a:srgbClr val="000000"/>
                </a:solidFill>
              </a:rPr>
              <a:t> and to long and short reflexes that inhibit HCL secretion (this phase is called the </a:t>
            </a:r>
            <a:r>
              <a:rPr lang="en-US" sz="2000" b="1" dirty="0">
                <a:solidFill>
                  <a:srgbClr val="000000"/>
                </a:solidFill>
              </a:rPr>
              <a:t>“intestinal phas</a:t>
            </a:r>
            <a:r>
              <a:rPr lang="en-US" sz="2000" dirty="0">
                <a:solidFill>
                  <a:srgbClr val="000000"/>
                </a:solidFill>
              </a:rPr>
              <a:t>e”). CCK and </a:t>
            </a:r>
            <a:r>
              <a:rPr lang="en-US" sz="2000" dirty="0" err="1">
                <a:solidFill>
                  <a:srgbClr val="000000"/>
                </a:solidFill>
              </a:rPr>
              <a:t>gastrin</a:t>
            </a:r>
            <a:r>
              <a:rPr lang="en-US" sz="2000" dirty="0">
                <a:solidFill>
                  <a:srgbClr val="000000"/>
                </a:solidFill>
              </a:rPr>
              <a:t> have opposite effects and hence are called antagonists. </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FG20_04a"/>
          <p:cNvPicPr>
            <a:picLocks noChangeAspect="1" noChangeArrowheads="1"/>
          </p:cNvPicPr>
          <p:nvPr/>
        </p:nvPicPr>
        <p:blipFill>
          <a:blip r:embed="rId2"/>
          <a:srcRect/>
          <a:stretch>
            <a:fillRect/>
          </a:stretch>
        </p:blipFill>
        <p:spPr bwMode="auto">
          <a:xfrm>
            <a:off x="304800" y="304800"/>
            <a:ext cx="4572000" cy="3429000"/>
          </a:xfrm>
          <a:prstGeom prst="rect">
            <a:avLst/>
          </a:prstGeom>
          <a:noFill/>
        </p:spPr>
      </p:pic>
      <p:pic>
        <p:nvPicPr>
          <p:cNvPr id="145411" name="Picture 3" descr="FG20_04b"/>
          <p:cNvPicPr>
            <a:picLocks noChangeAspect="1" noChangeArrowheads="1"/>
          </p:cNvPicPr>
          <p:nvPr/>
        </p:nvPicPr>
        <p:blipFill>
          <a:blip r:embed="rId3"/>
          <a:srcRect/>
          <a:stretch>
            <a:fillRect/>
          </a:stretch>
        </p:blipFill>
        <p:spPr bwMode="auto">
          <a:xfrm>
            <a:off x="4953000" y="3962400"/>
            <a:ext cx="3505200" cy="2651125"/>
          </a:xfrm>
          <a:prstGeom prst="rect">
            <a:avLst/>
          </a:prstGeom>
          <a:noFill/>
        </p:spPr>
      </p:pic>
      <p:sp>
        <p:nvSpPr>
          <p:cNvPr id="145412" name="Rectangle 4"/>
          <p:cNvSpPr>
            <a:spLocks noChangeArrowheads="1"/>
          </p:cNvSpPr>
          <p:nvPr/>
        </p:nvSpPr>
        <p:spPr bwMode="auto">
          <a:xfrm>
            <a:off x="4953000" y="0"/>
            <a:ext cx="3886200" cy="3477875"/>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In the intestine there are two types of movements: peristalsis and segmentation.</a:t>
            </a:r>
          </a:p>
          <a:p>
            <a:endParaRPr lang="en-US">
              <a:solidFill>
                <a:srgbClr val="000000"/>
              </a:solidFill>
            </a:endParaRPr>
          </a:p>
          <a:p>
            <a:r>
              <a:rPr lang="en-US" sz="2000">
                <a:solidFill>
                  <a:srgbClr val="000000"/>
                </a:solidFill>
              </a:rPr>
              <a:t>Peristaltic movements propel food directionally (“aborally”= mouth to anus, or “orally” = backwards,  if the animal is regurgitating food).</a:t>
            </a:r>
            <a:endParaRPr lang="en-US">
              <a:solidFill>
                <a:srgbClr val="000000"/>
              </a:solidFill>
            </a:endParaRPr>
          </a:p>
        </p:txBody>
      </p:sp>
      <p:sp>
        <p:nvSpPr>
          <p:cNvPr id="145413" name="Rectangle 5"/>
          <p:cNvSpPr>
            <a:spLocks noChangeArrowheads="1"/>
          </p:cNvSpPr>
          <p:nvPr/>
        </p:nvSpPr>
        <p:spPr bwMode="auto">
          <a:xfrm>
            <a:off x="554038" y="3886200"/>
            <a:ext cx="4246562" cy="2308324"/>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Segmentation leads to mixing of digesta (“Chyme” = partially digested digested food in the lumen of the stomach and small intestine).</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FG20_27"/>
          <p:cNvPicPr>
            <a:picLocks noChangeAspect="1" noChangeArrowheads="1"/>
          </p:cNvPicPr>
          <p:nvPr/>
        </p:nvPicPr>
        <p:blipFill>
          <a:blip r:embed="rId2"/>
          <a:srcRect/>
          <a:stretch>
            <a:fillRect/>
          </a:stretch>
        </p:blipFill>
        <p:spPr bwMode="auto">
          <a:xfrm>
            <a:off x="762000" y="571500"/>
            <a:ext cx="6858000" cy="5143500"/>
          </a:xfrm>
          <a:prstGeom prst="rect">
            <a:avLst/>
          </a:prstGeom>
          <a:noFill/>
        </p:spPr>
      </p:pic>
      <p:sp>
        <p:nvSpPr>
          <p:cNvPr id="158723" name="Rectangle 3"/>
          <p:cNvSpPr>
            <a:spLocks noChangeArrowheads="1"/>
          </p:cNvSpPr>
          <p:nvPr/>
        </p:nvSpPr>
        <p:spPr bwMode="auto">
          <a:xfrm>
            <a:off x="2517775" y="5989638"/>
            <a:ext cx="2917686"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The large intestine</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srcRect/>
          <a:stretch>
            <a:fillRect/>
          </a:stretch>
        </p:blipFill>
        <p:spPr bwMode="auto">
          <a:xfrm>
            <a:off x="304800" y="304800"/>
            <a:ext cx="3408363" cy="3127375"/>
          </a:xfrm>
          <a:prstGeom prst="rect">
            <a:avLst/>
          </a:prstGeom>
          <a:noFill/>
        </p:spPr>
      </p:pic>
      <p:sp>
        <p:nvSpPr>
          <p:cNvPr id="159747" name="Rectangle 3"/>
          <p:cNvSpPr>
            <a:spLocks noChangeArrowheads="1"/>
          </p:cNvSpPr>
          <p:nvPr/>
        </p:nvSpPr>
        <p:spPr bwMode="auto">
          <a:xfrm>
            <a:off x="3733800" y="381000"/>
            <a:ext cx="5029200" cy="3785652"/>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The ascending and descending colon shows a pattern of motility (similar to segmentation) called </a:t>
            </a:r>
            <a:r>
              <a:rPr lang="en-US" sz="2000" dirty="0" err="1">
                <a:solidFill>
                  <a:srgbClr val="000000"/>
                </a:solidFill>
              </a:rPr>
              <a:t>haustration</a:t>
            </a:r>
            <a:r>
              <a:rPr lang="en-US" sz="2000" dirty="0">
                <a:solidFill>
                  <a:srgbClr val="000000"/>
                </a:solidFill>
              </a:rPr>
              <a:t>. </a:t>
            </a:r>
            <a:r>
              <a:rPr lang="en-US" sz="2000" dirty="0" err="1">
                <a:solidFill>
                  <a:srgbClr val="000000"/>
                </a:solidFill>
              </a:rPr>
              <a:t>Haustration</a:t>
            </a:r>
            <a:r>
              <a:rPr lang="en-US" sz="2000" dirty="0">
                <a:solidFill>
                  <a:srgbClr val="000000"/>
                </a:solidFill>
              </a:rPr>
              <a:t> is very slow (2/hour). </a:t>
            </a:r>
            <a:r>
              <a:rPr lang="en-US" sz="2000" dirty="0" err="1">
                <a:solidFill>
                  <a:srgbClr val="000000"/>
                </a:solidFill>
              </a:rPr>
              <a:t>Haustra</a:t>
            </a:r>
            <a:r>
              <a:rPr lang="en-US" sz="2000" dirty="0">
                <a:solidFill>
                  <a:srgbClr val="000000"/>
                </a:solidFill>
              </a:rPr>
              <a:t> are permanent folds.</a:t>
            </a:r>
          </a:p>
          <a:p>
            <a:endParaRPr lang="en-US" sz="2000" dirty="0">
              <a:solidFill>
                <a:srgbClr val="000000"/>
              </a:solidFill>
            </a:endParaRPr>
          </a:p>
          <a:p>
            <a:r>
              <a:rPr lang="en-US" sz="2000" dirty="0">
                <a:solidFill>
                  <a:srgbClr val="000000"/>
                </a:solidFill>
              </a:rPr>
              <a:t>About 3-4 times a day, the colon shows mass movements (slow peristaltic waves in which the contracted section remains contracted longer).  These mass movements propel the luminal contents </a:t>
            </a:r>
            <a:r>
              <a:rPr lang="en-US" sz="2000" dirty="0" err="1">
                <a:solidFill>
                  <a:srgbClr val="000000"/>
                </a:solidFill>
              </a:rPr>
              <a:t>aborally</a:t>
            </a:r>
            <a:r>
              <a:rPr lang="en-US" sz="2000" dirty="0">
                <a:solidFill>
                  <a:srgbClr val="000000"/>
                </a:solidFill>
              </a:rPr>
              <a:t> towards the rectum.</a:t>
            </a:r>
          </a:p>
        </p:txBody>
      </p:sp>
      <p:sp>
        <p:nvSpPr>
          <p:cNvPr id="159748" name="Rectangle 4"/>
          <p:cNvSpPr>
            <a:spLocks noChangeArrowheads="1"/>
          </p:cNvSpPr>
          <p:nvPr/>
        </p:nvSpPr>
        <p:spPr bwMode="auto">
          <a:xfrm>
            <a:off x="457200" y="4953000"/>
            <a:ext cx="8305800" cy="1631216"/>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Defecation. The defecation reflex is triggered by distension of the rectum resulting from mass movements.  In animals that are toilet-trained, defecation may be postponed by voluntary contraction of the anal sphincter (a good thing…if we did not have it we’d be wearing diapers).</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Remember</a:t>
            </a:r>
            <a:r>
              <a:rPr lang="en-US" dirty="0" smtClean="0">
                <a:solidFill>
                  <a:schemeClr val="tx1"/>
                </a:solidFill>
              </a:rPr>
              <a:t/>
            </a:r>
            <a:br>
              <a:rPr lang="en-US" dirty="0" smtClean="0">
                <a:solidFill>
                  <a:schemeClr val="tx1"/>
                </a:solidFill>
              </a:rPr>
            </a:br>
            <a:endParaRPr lang="en-US" dirty="0"/>
          </a:p>
        </p:txBody>
      </p:sp>
      <p:sp>
        <p:nvSpPr>
          <p:cNvPr id="3" name="Subtitle 2"/>
          <p:cNvSpPr>
            <a:spLocks noGrp="1"/>
          </p:cNvSpPr>
          <p:nvPr>
            <p:ph type="subTitle" idx="1"/>
          </p:nvPr>
        </p:nvSpPr>
        <p:spPr>
          <a:xfrm>
            <a:off x="228600" y="990600"/>
            <a:ext cx="8915400" cy="5867400"/>
          </a:xfrm>
        </p:spPr>
        <p:txBody>
          <a:bodyPr>
            <a:normAutofit fontScale="85000" lnSpcReduction="20000"/>
          </a:bodyPr>
          <a:lstStyle/>
          <a:p>
            <a:pPr algn="l">
              <a:buFont typeface="Arial"/>
              <a:buChar char="•"/>
            </a:pPr>
            <a:r>
              <a:rPr lang="en-US" dirty="0" smtClean="0">
                <a:solidFill>
                  <a:srgbClr val="000000"/>
                </a:solidFill>
                <a:latin typeface="Comic Sans MS"/>
                <a:cs typeface="Comic Sans MS"/>
              </a:rPr>
              <a:t>The GIT is unique because it has “its own” more or less independent nervous system, the ENS (</a:t>
            </a:r>
            <a:r>
              <a:rPr lang="en-US" dirty="0" err="1" smtClean="0">
                <a:solidFill>
                  <a:srgbClr val="000000"/>
                </a:solidFill>
                <a:latin typeface="Comic Sans MS"/>
                <a:cs typeface="Comic Sans MS"/>
              </a:rPr>
              <a:t>myenteric</a:t>
            </a:r>
            <a:r>
              <a:rPr lang="en-US" dirty="0" smtClean="0">
                <a:solidFill>
                  <a:srgbClr val="000000"/>
                </a:solidFill>
                <a:latin typeface="Comic Sans MS"/>
                <a:cs typeface="Comic Sans MS"/>
              </a:rPr>
              <a:t> and </a:t>
            </a:r>
            <a:r>
              <a:rPr lang="en-US" dirty="0" err="1" smtClean="0">
                <a:solidFill>
                  <a:srgbClr val="000000"/>
                </a:solidFill>
                <a:latin typeface="Comic Sans MS"/>
                <a:cs typeface="Comic Sans MS"/>
              </a:rPr>
              <a:t>submucosal</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The stimuli that elicit GIT responses are distension of the wall, </a:t>
            </a:r>
            <a:r>
              <a:rPr lang="en-US" dirty="0" err="1" smtClean="0">
                <a:solidFill>
                  <a:srgbClr val="000000"/>
                </a:solidFill>
                <a:latin typeface="Comic Sans MS"/>
                <a:cs typeface="Comic Sans MS"/>
              </a:rPr>
              <a:t>osmolarity</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acidity,and</a:t>
            </a:r>
            <a:r>
              <a:rPr lang="en-US" dirty="0" smtClean="0">
                <a:solidFill>
                  <a:srgbClr val="000000"/>
                </a:solidFill>
                <a:latin typeface="Comic Sans MS"/>
                <a:cs typeface="Comic Sans MS"/>
              </a:rPr>
              <a:t>  nutrient concentration. The response is mediated either by hormones or by reflexes.</a:t>
            </a:r>
          </a:p>
          <a:p>
            <a:pPr algn="l">
              <a:buFont typeface="Arial"/>
              <a:buChar char="•"/>
            </a:pPr>
            <a:r>
              <a:rPr lang="en-US" dirty="0" smtClean="0">
                <a:solidFill>
                  <a:srgbClr val="000000"/>
                </a:solidFill>
                <a:latin typeface="Comic Sans MS"/>
                <a:cs typeface="Comic Sans MS"/>
              </a:rPr>
              <a:t>The ENS is not completely independent. It has both short/local reflexes and long reflexes mediated by the CNS. In addition its function is modulated by sensory inputs coded in the CNS.</a:t>
            </a:r>
          </a:p>
          <a:p>
            <a:pPr algn="l">
              <a:buFont typeface="Arial"/>
              <a:buChar char="•"/>
            </a:pPr>
            <a:r>
              <a:rPr lang="en-US" dirty="0" smtClean="0">
                <a:solidFill>
                  <a:srgbClr val="000000"/>
                </a:solidFill>
                <a:latin typeface="Comic Sans MS"/>
                <a:cs typeface="Comic Sans MS"/>
              </a:rPr>
              <a:t>GIT function is mediated by a bunch of hormones (recall the site of secretion, stimuli, and target cell/effect of </a:t>
            </a:r>
            <a:r>
              <a:rPr lang="en-US" dirty="0" err="1" smtClean="0">
                <a:solidFill>
                  <a:srgbClr val="000000"/>
                </a:solidFill>
                <a:latin typeface="Comic Sans MS"/>
                <a:cs typeface="Comic Sans MS"/>
              </a:rPr>
              <a:t>gastrin</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cck</a:t>
            </a:r>
            <a:r>
              <a:rPr lang="en-US" dirty="0" smtClean="0">
                <a:solidFill>
                  <a:srgbClr val="000000"/>
                </a:solidFill>
                <a:latin typeface="Comic Sans MS"/>
                <a:cs typeface="Comic Sans MS"/>
              </a:rPr>
              <a:t>, and </a:t>
            </a:r>
            <a:r>
              <a:rPr lang="en-US" dirty="0" err="1" smtClean="0">
                <a:solidFill>
                  <a:srgbClr val="000000"/>
                </a:solidFill>
                <a:latin typeface="Comic Sans MS"/>
                <a:cs typeface="Comic Sans MS"/>
              </a:rPr>
              <a:t>secretin</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Peristalsis and segmentation.</a:t>
            </a:r>
          </a:p>
          <a:p>
            <a:pPr algn="l">
              <a:buFont typeface="Arial"/>
              <a:buChar char="•"/>
            </a:pPr>
            <a:endParaRPr lang="en-US" dirty="0" smtClean="0">
              <a:solidFill>
                <a:srgbClr val="000000"/>
              </a:solidFill>
              <a:latin typeface="Comic Sans MS"/>
              <a:cs typeface="Comic Sans MS"/>
            </a:endParaRPr>
          </a:p>
          <a:p>
            <a:pPr algn="l">
              <a:buFont typeface="Arial"/>
              <a:buChar char="•"/>
            </a:pPr>
            <a:endParaRPr lang="en-US" dirty="0" smtClean="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KIDNEYS!!!</a:t>
            </a:r>
            <a:endParaRPr lang="en-US" dirty="0"/>
          </a:p>
        </p:txBody>
      </p:sp>
      <p:pic>
        <p:nvPicPr>
          <p:cNvPr id="6" name="Picture 5" descr="heart-kidney-disease-1.jpg"/>
          <p:cNvPicPr>
            <a:picLocks noChangeAspect="1"/>
          </p:cNvPicPr>
          <p:nvPr/>
        </p:nvPicPr>
        <p:blipFill>
          <a:blip r:embed="rId2"/>
          <a:stretch>
            <a:fillRect/>
          </a:stretch>
        </p:blipFill>
        <p:spPr>
          <a:xfrm>
            <a:off x="1981200" y="2057400"/>
            <a:ext cx="5080000" cy="3708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prstTxWarp prst="textNoShape">
              <a:avLst/>
            </a:prstTxWarp>
          </a:bodyPr>
          <a:lstStyle/>
          <a:p>
            <a:pPr algn="ctr" eaLnBrk="1" hangingPunct="1"/>
            <a:r>
              <a:rPr lang="en-US" sz="4400">
                <a:solidFill>
                  <a:srgbClr val="000000"/>
                </a:solidFill>
              </a:rPr>
              <a:t>Function of the small</a:t>
            </a:r>
            <a:br>
              <a:rPr lang="en-US" sz="4400">
                <a:solidFill>
                  <a:srgbClr val="000000"/>
                </a:solidFill>
              </a:rPr>
            </a:br>
            <a:r>
              <a:rPr lang="en-US" sz="4400">
                <a:solidFill>
                  <a:srgbClr val="000000"/>
                </a:solidFill>
              </a:rPr>
              <a:t>intestine</a:t>
            </a:r>
          </a:p>
        </p:txBody>
      </p:sp>
      <p:sp>
        <p:nvSpPr>
          <p:cNvPr id="10243" name="Rectangle 3"/>
          <p:cNvSpPr>
            <a:spLocks noChangeArrowheads="1"/>
          </p:cNvSpPr>
          <p:nvPr/>
        </p:nvSpPr>
        <p:spPr bwMode="auto">
          <a:xfrm>
            <a:off x="685800" y="1981200"/>
            <a:ext cx="7772400" cy="41148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r>
              <a:rPr lang="en-US" sz="2800" dirty="0">
                <a:solidFill>
                  <a:srgbClr val="000000"/>
                </a:solidFill>
              </a:rPr>
              <a:t>Peristaltic mixing and regulated delivery to the large intestine.</a:t>
            </a:r>
          </a:p>
          <a:p>
            <a:pPr marL="342900" indent="-342900" eaLnBrk="1" hangingPunct="1">
              <a:lnSpc>
                <a:spcPct val="90000"/>
              </a:lnSpc>
              <a:spcBef>
                <a:spcPct val="20000"/>
              </a:spcBef>
              <a:buFontTx/>
              <a:buChar char="•"/>
            </a:pPr>
            <a:r>
              <a:rPr lang="en-US" sz="2800" dirty="0">
                <a:solidFill>
                  <a:srgbClr val="000000"/>
                </a:solidFill>
              </a:rPr>
              <a:t>Luminal and membrane digestion (carbohydrates, protein, lipids, nucleic acids)</a:t>
            </a:r>
          </a:p>
          <a:p>
            <a:pPr marL="342900" indent="-342900" eaLnBrk="1" hangingPunct="1">
              <a:lnSpc>
                <a:spcPct val="90000"/>
              </a:lnSpc>
              <a:spcBef>
                <a:spcPct val="20000"/>
              </a:spcBef>
              <a:buFontTx/>
              <a:buChar char="•"/>
            </a:pPr>
            <a:r>
              <a:rPr lang="en-US" sz="2800" dirty="0">
                <a:solidFill>
                  <a:srgbClr val="000000"/>
                </a:solidFill>
              </a:rPr>
              <a:t>Absorption</a:t>
            </a:r>
            <a:r>
              <a:rPr lang="en-US" sz="2800" dirty="0" smtClean="0">
                <a:solidFill>
                  <a:srgbClr val="000000"/>
                </a:solidFill>
              </a:rPr>
              <a:t> of the </a:t>
            </a:r>
            <a:r>
              <a:rPr lang="en-US" sz="2800" dirty="0">
                <a:solidFill>
                  <a:srgbClr val="000000"/>
                </a:solidFill>
              </a:rPr>
              <a:t>products of digestion</a:t>
            </a:r>
          </a:p>
          <a:p>
            <a:pPr marL="342900" indent="-342900" eaLnBrk="1" hangingPunct="1">
              <a:lnSpc>
                <a:spcPct val="90000"/>
              </a:lnSpc>
              <a:spcBef>
                <a:spcPct val="20000"/>
              </a:spcBef>
              <a:buFontTx/>
              <a:buChar char="•"/>
            </a:pPr>
            <a:r>
              <a:rPr lang="en-US" sz="2800" dirty="0">
                <a:solidFill>
                  <a:srgbClr val="000000"/>
                </a:solidFill>
              </a:rPr>
              <a:t>Endocrine regulatory function</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143000" y="152400"/>
            <a:ext cx="7772400" cy="1143000"/>
          </a:xfrm>
        </p:spPr>
        <p:txBody>
          <a:bodyPr/>
          <a:lstStyle/>
          <a:p>
            <a:pPr algn="l"/>
            <a:r>
              <a:rPr lang="en-US" sz="3200" dirty="0">
                <a:solidFill>
                  <a:schemeClr val="tx1"/>
                </a:solidFill>
                <a:latin typeface="Comic Sans MS" pitchFamily="-106" charset="0"/>
              </a:rPr>
              <a:t>Assimilation = </a:t>
            </a:r>
            <a:r>
              <a:rPr lang="en-US" sz="3200" dirty="0">
                <a:solidFill>
                  <a:srgbClr val="FF1C2B"/>
                </a:solidFill>
                <a:latin typeface="Comic Sans MS" pitchFamily="-106" charset="0"/>
              </a:rPr>
              <a:t>digestion</a:t>
            </a:r>
            <a:r>
              <a:rPr lang="en-US" sz="3200" dirty="0">
                <a:solidFill>
                  <a:schemeClr val="tx1"/>
                </a:solidFill>
                <a:latin typeface="Comic Sans MS" pitchFamily="-106" charset="0"/>
              </a:rPr>
              <a:t>+ </a:t>
            </a:r>
            <a:r>
              <a:rPr lang="en-US" sz="3200" dirty="0">
                <a:solidFill>
                  <a:srgbClr val="28FF45"/>
                </a:solidFill>
                <a:latin typeface="Comic Sans MS" pitchFamily="-106" charset="0"/>
              </a:rPr>
              <a:t>absorption</a:t>
            </a:r>
            <a:r>
              <a:rPr lang="en-US" sz="3200" dirty="0">
                <a:solidFill>
                  <a:schemeClr val="tx1"/>
                </a:solidFill>
                <a:latin typeface="Comic Sans MS" pitchFamily="-106" charset="0"/>
              </a:rPr>
              <a:t/>
            </a:r>
            <a:br>
              <a:rPr lang="en-US" sz="3200" dirty="0">
                <a:solidFill>
                  <a:schemeClr val="tx1"/>
                </a:solidFill>
                <a:latin typeface="Comic Sans MS" pitchFamily="-106" charset="0"/>
              </a:rPr>
            </a:br>
            <a:r>
              <a:rPr lang="en-US" sz="3200" dirty="0">
                <a:solidFill>
                  <a:schemeClr val="tx1"/>
                </a:solidFill>
                <a:latin typeface="Comic Sans MS" pitchFamily="-106" charset="0"/>
              </a:rPr>
              <a:t>                  (breakdown) + (uptake)</a:t>
            </a:r>
            <a:endParaRPr lang="en-US" dirty="0">
              <a:solidFill>
                <a:schemeClr val="tx1"/>
              </a:solidFill>
            </a:endParaRPr>
          </a:p>
        </p:txBody>
      </p:sp>
      <p:sp>
        <p:nvSpPr>
          <p:cNvPr id="11267" name="Rectangle 3"/>
          <p:cNvSpPr>
            <a:spLocks noGrp="1" noChangeArrowheads="1"/>
          </p:cNvSpPr>
          <p:nvPr>
            <p:ph type="subTitle" idx="1"/>
          </p:nvPr>
        </p:nvSpPr>
        <p:spPr>
          <a:xfrm>
            <a:off x="1600200" y="1371600"/>
            <a:ext cx="6934200" cy="1752600"/>
          </a:xfrm>
        </p:spPr>
        <p:txBody>
          <a:bodyPr/>
          <a:lstStyle/>
          <a:p>
            <a:pPr>
              <a:lnSpc>
                <a:spcPct val="75000"/>
              </a:lnSpc>
            </a:pPr>
            <a:r>
              <a:rPr lang="en-US" sz="2400" dirty="0">
                <a:solidFill>
                  <a:srgbClr val="000000"/>
                </a:solidFill>
              </a:rPr>
              <a:t>complex macromolecule (starch, protein)</a:t>
            </a:r>
          </a:p>
          <a:p>
            <a:pPr>
              <a:lnSpc>
                <a:spcPct val="75000"/>
              </a:lnSpc>
            </a:pPr>
            <a:endParaRPr lang="en-US" sz="2400" dirty="0">
              <a:solidFill>
                <a:srgbClr val="000000"/>
              </a:solidFill>
            </a:endParaRPr>
          </a:p>
          <a:p>
            <a:pPr>
              <a:lnSpc>
                <a:spcPct val="75000"/>
              </a:lnSpc>
            </a:pPr>
            <a:endParaRPr lang="en-US" sz="2400" dirty="0">
              <a:solidFill>
                <a:srgbClr val="000000"/>
              </a:solidFill>
            </a:endParaRPr>
          </a:p>
          <a:p>
            <a:pPr>
              <a:lnSpc>
                <a:spcPct val="75000"/>
              </a:lnSpc>
            </a:pPr>
            <a:endParaRPr lang="en-US" sz="2400" dirty="0">
              <a:solidFill>
                <a:srgbClr val="000000"/>
              </a:solidFill>
            </a:endParaRPr>
          </a:p>
          <a:p>
            <a:pPr>
              <a:lnSpc>
                <a:spcPct val="75000"/>
              </a:lnSpc>
            </a:pPr>
            <a:r>
              <a:rPr lang="en-US" sz="2400" dirty="0">
                <a:solidFill>
                  <a:srgbClr val="000000"/>
                </a:solidFill>
              </a:rPr>
              <a:t>Simpler macromolecule </a:t>
            </a:r>
          </a:p>
          <a:p>
            <a:pPr>
              <a:lnSpc>
                <a:spcPct val="75000"/>
              </a:lnSpc>
            </a:pPr>
            <a:r>
              <a:rPr lang="en-US" sz="2400" dirty="0">
                <a:solidFill>
                  <a:srgbClr val="000000"/>
                </a:solidFill>
              </a:rPr>
              <a:t>(small peptides, </a:t>
            </a:r>
            <a:r>
              <a:rPr lang="en-US" sz="2400" dirty="0" err="1">
                <a:solidFill>
                  <a:srgbClr val="000000"/>
                </a:solidFill>
              </a:rPr>
              <a:t>di</a:t>
            </a:r>
            <a:r>
              <a:rPr lang="en-US" sz="2400" dirty="0">
                <a:solidFill>
                  <a:srgbClr val="000000"/>
                </a:solidFill>
              </a:rPr>
              <a:t>- and tri-</a:t>
            </a:r>
            <a:r>
              <a:rPr lang="en-US" sz="2400" dirty="0" err="1">
                <a:solidFill>
                  <a:srgbClr val="000000"/>
                </a:solidFill>
              </a:rPr>
              <a:t>saccharides</a:t>
            </a:r>
            <a:r>
              <a:rPr lang="en-US" sz="2400" dirty="0">
                <a:solidFill>
                  <a:srgbClr val="000000"/>
                </a:solidFill>
              </a:rPr>
              <a:t>)</a:t>
            </a:r>
          </a:p>
          <a:p>
            <a:pPr>
              <a:lnSpc>
                <a:spcPct val="90000"/>
              </a:lnSpc>
            </a:pPr>
            <a:endParaRPr lang="en-US" sz="2400" dirty="0">
              <a:solidFill>
                <a:srgbClr val="000000"/>
              </a:solidFill>
            </a:endParaRPr>
          </a:p>
          <a:p>
            <a:pPr>
              <a:lnSpc>
                <a:spcPct val="90000"/>
              </a:lnSpc>
            </a:pPr>
            <a:endParaRPr lang="en-US" sz="2400" dirty="0">
              <a:solidFill>
                <a:srgbClr val="000000"/>
              </a:solidFill>
            </a:endParaRPr>
          </a:p>
          <a:p>
            <a:pPr>
              <a:lnSpc>
                <a:spcPct val="90000"/>
              </a:lnSpc>
            </a:pPr>
            <a:endParaRPr lang="en-US" sz="2400" dirty="0" smtClean="0">
              <a:solidFill>
                <a:srgbClr val="000000"/>
              </a:solidFill>
            </a:endParaRPr>
          </a:p>
          <a:p>
            <a:pPr>
              <a:lnSpc>
                <a:spcPct val="90000"/>
              </a:lnSpc>
            </a:pPr>
            <a:r>
              <a:rPr lang="en-US" sz="2400" dirty="0" smtClean="0">
                <a:solidFill>
                  <a:srgbClr val="000000"/>
                </a:solidFill>
              </a:rPr>
              <a:t>Small </a:t>
            </a:r>
            <a:r>
              <a:rPr lang="en-US" sz="2400" dirty="0">
                <a:solidFill>
                  <a:srgbClr val="000000"/>
                </a:solidFill>
              </a:rPr>
              <a:t>molecules </a:t>
            </a:r>
          </a:p>
          <a:p>
            <a:pPr>
              <a:lnSpc>
                <a:spcPct val="90000"/>
              </a:lnSpc>
            </a:pPr>
            <a:r>
              <a:rPr lang="en-US" sz="2400" dirty="0">
                <a:solidFill>
                  <a:srgbClr val="000000"/>
                </a:solidFill>
              </a:rPr>
              <a:t>(sugars, amino acids, </a:t>
            </a:r>
            <a:r>
              <a:rPr lang="en-US" sz="2400" dirty="0" err="1">
                <a:solidFill>
                  <a:srgbClr val="000000"/>
                </a:solidFill>
              </a:rPr>
              <a:t>di</a:t>
            </a:r>
            <a:r>
              <a:rPr lang="en-US" sz="2400" dirty="0">
                <a:solidFill>
                  <a:srgbClr val="000000"/>
                </a:solidFill>
              </a:rPr>
              <a:t>- and tri-peptides)</a:t>
            </a:r>
          </a:p>
          <a:p>
            <a:pPr>
              <a:lnSpc>
                <a:spcPct val="90000"/>
              </a:lnSpc>
            </a:pPr>
            <a:endParaRPr lang="en-US" dirty="0">
              <a:solidFill>
                <a:srgbClr val="000000"/>
              </a:solidFill>
            </a:endParaRPr>
          </a:p>
          <a:p>
            <a:pPr>
              <a:lnSpc>
                <a:spcPct val="90000"/>
              </a:lnSpc>
            </a:pPr>
            <a:endParaRPr lang="en-US" dirty="0">
              <a:solidFill>
                <a:srgbClr val="000000"/>
              </a:solidFill>
            </a:endParaRPr>
          </a:p>
          <a:p>
            <a:pPr>
              <a:lnSpc>
                <a:spcPct val="90000"/>
              </a:lnSpc>
            </a:pPr>
            <a:endParaRPr lang="en-US" dirty="0">
              <a:solidFill>
                <a:srgbClr val="000000"/>
              </a:solidFill>
            </a:endParaRPr>
          </a:p>
        </p:txBody>
      </p:sp>
      <p:sp>
        <p:nvSpPr>
          <p:cNvPr id="11269" name="Line 5"/>
          <p:cNvSpPr>
            <a:spLocks noChangeShapeType="1"/>
          </p:cNvSpPr>
          <p:nvPr/>
        </p:nvSpPr>
        <p:spPr bwMode="auto">
          <a:xfrm>
            <a:off x="4800600" y="2057400"/>
            <a:ext cx="0" cy="838200"/>
          </a:xfrm>
          <a:prstGeom prst="line">
            <a:avLst/>
          </a:prstGeom>
          <a:noFill/>
          <a:ln w="60325">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1270" name="Line 6"/>
          <p:cNvSpPr>
            <a:spLocks noChangeShapeType="1"/>
          </p:cNvSpPr>
          <p:nvPr/>
        </p:nvSpPr>
        <p:spPr bwMode="auto">
          <a:xfrm>
            <a:off x="4800600" y="3810000"/>
            <a:ext cx="0" cy="685800"/>
          </a:xfrm>
          <a:prstGeom prst="line">
            <a:avLst/>
          </a:prstGeom>
          <a:noFill/>
          <a:ln w="60325">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1271" name="Line 7"/>
          <p:cNvSpPr>
            <a:spLocks noChangeShapeType="1"/>
          </p:cNvSpPr>
          <p:nvPr/>
        </p:nvSpPr>
        <p:spPr bwMode="auto">
          <a:xfrm>
            <a:off x="4876800" y="5257800"/>
            <a:ext cx="0" cy="838200"/>
          </a:xfrm>
          <a:prstGeom prst="line">
            <a:avLst/>
          </a:prstGeom>
          <a:noFill/>
          <a:ln w="60325">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1272" name="Text Box 8"/>
          <p:cNvSpPr txBox="1">
            <a:spLocks noChangeArrowheads="1"/>
          </p:cNvSpPr>
          <p:nvPr/>
        </p:nvSpPr>
        <p:spPr bwMode="auto">
          <a:xfrm>
            <a:off x="6842125" y="517525"/>
            <a:ext cx="184150" cy="457200"/>
          </a:xfrm>
          <a:prstGeom prst="rect">
            <a:avLst/>
          </a:prstGeom>
          <a:noFill/>
          <a:ln w="9525">
            <a:noFill/>
            <a:miter lim="800000"/>
            <a:headEnd/>
            <a:tailEnd/>
          </a:ln>
          <a:effectLst/>
        </p:spPr>
        <p:txBody>
          <a:bodyPr wrap="none">
            <a:prstTxWarp prst="textNoShape">
              <a:avLst/>
            </a:prstTxWarp>
            <a:spAutoFit/>
          </a:bodyPr>
          <a:lstStyle/>
          <a:p>
            <a:endParaRPr lang="en-US">
              <a:solidFill>
                <a:srgbClr val="000000"/>
              </a:solidFill>
              <a:latin typeface="Times" pitchFamily="-106" charset="0"/>
            </a:endParaRPr>
          </a:p>
        </p:txBody>
      </p:sp>
      <p:sp>
        <p:nvSpPr>
          <p:cNvPr id="11273" name="Text Box 9"/>
          <p:cNvSpPr txBox="1">
            <a:spLocks noChangeArrowheads="1"/>
          </p:cNvSpPr>
          <p:nvPr/>
        </p:nvSpPr>
        <p:spPr bwMode="auto">
          <a:xfrm>
            <a:off x="304800" y="1981200"/>
            <a:ext cx="36576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latin typeface="Times" pitchFamily="-106" charset="0"/>
            </a:endParaRPr>
          </a:p>
        </p:txBody>
      </p:sp>
      <p:sp>
        <p:nvSpPr>
          <p:cNvPr id="11274" name="Text Box 10"/>
          <p:cNvSpPr txBox="1">
            <a:spLocks noChangeArrowheads="1"/>
          </p:cNvSpPr>
          <p:nvPr/>
        </p:nvSpPr>
        <p:spPr bwMode="auto">
          <a:xfrm>
            <a:off x="1050925" y="1889125"/>
            <a:ext cx="2807680"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luminal digestion</a:t>
            </a:r>
          </a:p>
          <a:p>
            <a:r>
              <a:rPr lang="en-US">
                <a:solidFill>
                  <a:srgbClr val="000000"/>
                </a:solidFill>
                <a:latin typeface="Times" pitchFamily="-106" charset="0"/>
              </a:rPr>
              <a:t>(pancreatic enzymes)</a:t>
            </a:r>
          </a:p>
        </p:txBody>
      </p:sp>
      <p:sp>
        <p:nvSpPr>
          <p:cNvPr id="11275" name="Rectangle 11"/>
          <p:cNvSpPr>
            <a:spLocks noChangeArrowheads="1"/>
          </p:cNvSpPr>
          <p:nvPr/>
        </p:nvSpPr>
        <p:spPr bwMode="auto">
          <a:xfrm>
            <a:off x="685800" y="3505200"/>
            <a:ext cx="3739726"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membrane digestion</a:t>
            </a:r>
          </a:p>
          <a:p>
            <a:r>
              <a:rPr lang="en-US">
                <a:solidFill>
                  <a:srgbClr val="000000"/>
                </a:solidFill>
                <a:latin typeface="Times" pitchFamily="-106" charset="0"/>
              </a:rPr>
              <a:t>(disaccharidases, peptidases)</a:t>
            </a:r>
          </a:p>
        </p:txBody>
      </p:sp>
      <p:sp>
        <p:nvSpPr>
          <p:cNvPr id="11276" name="Rectangle 12"/>
          <p:cNvSpPr>
            <a:spLocks noChangeArrowheads="1"/>
          </p:cNvSpPr>
          <p:nvPr/>
        </p:nvSpPr>
        <p:spPr bwMode="auto">
          <a:xfrm>
            <a:off x="609600" y="5181600"/>
            <a:ext cx="3022131" cy="1200328"/>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transport</a:t>
            </a:r>
          </a:p>
          <a:p>
            <a:r>
              <a:rPr lang="en-US">
                <a:solidFill>
                  <a:srgbClr val="000000"/>
                </a:solidFill>
                <a:latin typeface="Times" pitchFamily="-106" charset="0"/>
              </a:rPr>
              <a:t>(many transporters and</a:t>
            </a:r>
          </a:p>
          <a:p>
            <a:r>
              <a:rPr lang="en-US">
                <a:solidFill>
                  <a:srgbClr val="000000"/>
                </a:solidFill>
                <a:latin typeface="Times" pitchFamily="-106" charset="0"/>
              </a:rPr>
              <a:t>mechanisms )</a:t>
            </a:r>
          </a:p>
        </p:txBody>
      </p:sp>
      <p:sp>
        <p:nvSpPr>
          <p:cNvPr id="11277" name="Line 13"/>
          <p:cNvSpPr>
            <a:spLocks noChangeShapeType="1"/>
          </p:cNvSpPr>
          <p:nvPr/>
        </p:nvSpPr>
        <p:spPr bwMode="auto">
          <a:xfrm>
            <a:off x="7848600" y="1447800"/>
            <a:ext cx="0" cy="3124200"/>
          </a:xfrm>
          <a:prstGeom prst="line">
            <a:avLst/>
          </a:prstGeom>
          <a:noFill/>
          <a:ln w="79375">
            <a:solidFill>
              <a:srgbClr val="FF0000"/>
            </a:solidFill>
            <a:round/>
            <a:headEnd/>
            <a:tailEnd/>
          </a:ln>
          <a:effectLst/>
        </p:spPr>
        <p:txBody>
          <a:bodyPr wrap="none" anchor="ctr">
            <a:prstTxWarp prst="textNoShape">
              <a:avLst/>
            </a:prstTxWarp>
          </a:bodyPr>
          <a:lstStyle/>
          <a:p>
            <a:endParaRPr lang="en-US">
              <a:solidFill>
                <a:srgbClr val="000000"/>
              </a:solidFill>
            </a:endParaRPr>
          </a:p>
        </p:txBody>
      </p:sp>
      <p:sp>
        <p:nvSpPr>
          <p:cNvPr id="11278" name="Line 14"/>
          <p:cNvSpPr>
            <a:spLocks noChangeShapeType="1"/>
          </p:cNvSpPr>
          <p:nvPr/>
        </p:nvSpPr>
        <p:spPr bwMode="auto">
          <a:xfrm>
            <a:off x="7848600" y="5257800"/>
            <a:ext cx="0" cy="1066800"/>
          </a:xfrm>
          <a:prstGeom prst="line">
            <a:avLst/>
          </a:prstGeom>
          <a:noFill/>
          <a:ln w="79375">
            <a:solidFill>
              <a:srgbClr val="00FF00"/>
            </a:solidFill>
            <a:round/>
            <a:headEnd/>
            <a:tailEnd/>
          </a:ln>
          <a:effectLst/>
        </p:spPr>
        <p:txBody>
          <a:bodyPr wrap="none" anchor="ctr">
            <a:prstTxWarp prst="textNoShape">
              <a:avLst/>
            </a:prstTxWarp>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My Documents\powerpoint files\Downloaded pics\Silverthorn\Chapter 20\FG20_02d.jpg"/>
          <p:cNvPicPr>
            <a:picLocks noChangeAspect="1" noChangeArrowheads="1"/>
          </p:cNvPicPr>
          <p:nvPr/>
        </p:nvPicPr>
        <p:blipFill>
          <a:blip r:embed="rId2"/>
          <a:srcRect/>
          <a:stretch>
            <a:fillRect/>
          </a:stretch>
        </p:blipFill>
        <p:spPr bwMode="auto">
          <a:xfrm>
            <a:off x="838200" y="1371600"/>
            <a:ext cx="6248400" cy="4694238"/>
          </a:xfrm>
          <a:prstGeom prst="rect">
            <a:avLst/>
          </a:prstGeom>
          <a:noFill/>
        </p:spPr>
      </p:pic>
      <p:sp>
        <p:nvSpPr>
          <p:cNvPr id="12293" name="Line 5"/>
          <p:cNvSpPr>
            <a:spLocks noChangeShapeType="1"/>
          </p:cNvSpPr>
          <p:nvPr/>
        </p:nvSpPr>
        <p:spPr bwMode="auto">
          <a:xfrm flipV="1">
            <a:off x="4114800" y="2819400"/>
            <a:ext cx="3124200" cy="457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2294" name="Text Box 6"/>
          <p:cNvSpPr txBox="1">
            <a:spLocks noChangeArrowheads="1"/>
          </p:cNvSpPr>
          <p:nvPr/>
        </p:nvSpPr>
        <p:spPr bwMode="auto">
          <a:xfrm>
            <a:off x="7299325" y="2316163"/>
            <a:ext cx="1100138" cy="701675"/>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000000"/>
                </a:solidFill>
                <a:latin typeface="Times" pitchFamily="-106" charset="0"/>
              </a:rPr>
              <a:t>folds of</a:t>
            </a:r>
          </a:p>
          <a:p>
            <a:r>
              <a:rPr lang="en-US" sz="2000" dirty="0" err="1">
                <a:solidFill>
                  <a:srgbClr val="000000"/>
                </a:solidFill>
                <a:latin typeface="Times" pitchFamily="-106" charset="0"/>
              </a:rPr>
              <a:t>Kerkring</a:t>
            </a:r>
            <a:endParaRPr lang="en-US" dirty="0">
              <a:solidFill>
                <a:srgbClr val="000000"/>
              </a:solidFill>
              <a:latin typeface="Times" pitchFamily="-106" charset="0"/>
            </a:endParaRPr>
          </a:p>
        </p:txBody>
      </p:sp>
      <p:sp>
        <p:nvSpPr>
          <p:cNvPr id="12295" name="Rectangle 7"/>
          <p:cNvSpPr>
            <a:spLocks noChangeArrowheads="1"/>
          </p:cNvSpPr>
          <p:nvPr/>
        </p:nvSpPr>
        <p:spPr bwMode="auto">
          <a:xfrm>
            <a:off x="4141788" y="6170613"/>
            <a:ext cx="184150" cy="942975"/>
          </a:xfrm>
          <a:prstGeom prst="rect">
            <a:avLst/>
          </a:prstGeom>
          <a:noFill/>
          <a:ln w="9525">
            <a:noFill/>
            <a:miter lim="800000"/>
            <a:headEnd/>
            <a:tailEnd/>
          </a:ln>
          <a:effectLst/>
        </p:spPr>
        <p:txBody>
          <a:bodyPr wrap="none">
            <a:prstTxWarp prst="textNoShape">
              <a:avLst/>
            </a:prstTxWarp>
            <a:spAutoFit/>
          </a:bodyPr>
          <a:lstStyle/>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y Documents\powerpoint files\Downloaded pics\Silverthorn\Chapter 20\FG20_02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My Documents\powerpoint files\Downloaded pics\Silverthorn\Chapter 20\FG20_02f.jpg"/>
          <p:cNvPicPr>
            <a:picLocks noChangeAspect="1" noChangeArrowheads="1"/>
          </p:cNvPicPr>
          <p:nvPr/>
        </p:nvPicPr>
        <p:blipFill>
          <a:blip r:embed="rId2"/>
          <a:srcRect/>
          <a:stretch>
            <a:fillRect/>
          </a:stretch>
        </p:blipFill>
        <p:spPr bwMode="auto">
          <a:xfrm>
            <a:off x="457200" y="1219200"/>
            <a:ext cx="5562600" cy="4171950"/>
          </a:xfrm>
          <a:prstGeom prst="rect">
            <a:avLst/>
          </a:prstGeom>
          <a:noFill/>
        </p:spPr>
      </p:pic>
      <p:sp>
        <p:nvSpPr>
          <p:cNvPr id="14339" name="Line 3"/>
          <p:cNvSpPr>
            <a:spLocks noChangeShapeType="1"/>
          </p:cNvSpPr>
          <p:nvPr/>
        </p:nvSpPr>
        <p:spPr bwMode="auto">
          <a:xfrm>
            <a:off x="2514600" y="4495800"/>
            <a:ext cx="43434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340" name="Text Box 4"/>
          <p:cNvSpPr txBox="1">
            <a:spLocks noChangeArrowheads="1"/>
          </p:cNvSpPr>
          <p:nvPr/>
        </p:nvSpPr>
        <p:spPr bwMode="auto">
          <a:xfrm>
            <a:off x="6858000" y="4267200"/>
            <a:ext cx="1595058"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latin typeface="Times" pitchFamily="-106" charset="0"/>
              </a:rPr>
              <a:t>young cells</a:t>
            </a:r>
          </a:p>
        </p:txBody>
      </p:sp>
      <p:sp>
        <p:nvSpPr>
          <p:cNvPr id="14341" name="Line 5"/>
          <p:cNvSpPr>
            <a:spLocks noChangeShapeType="1"/>
          </p:cNvSpPr>
          <p:nvPr/>
        </p:nvSpPr>
        <p:spPr bwMode="auto">
          <a:xfrm>
            <a:off x="3429000" y="1524000"/>
            <a:ext cx="32766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342" name="Rectangle 6"/>
          <p:cNvSpPr>
            <a:spLocks noChangeArrowheads="1"/>
          </p:cNvSpPr>
          <p:nvPr/>
        </p:nvSpPr>
        <p:spPr bwMode="auto">
          <a:xfrm>
            <a:off x="6705600" y="1295400"/>
            <a:ext cx="1458001"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older cells</a:t>
            </a:r>
          </a:p>
        </p:txBody>
      </p:sp>
      <p:sp>
        <p:nvSpPr>
          <p:cNvPr id="14343" name="Rectangle 7"/>
          <p:cNvSpPr>
            <a:spLocks noChangeArrowheads="1"/>
          </p:cNvSpPr>
          <p:nvPr/>
        </p:nvSpPr>
        <p:spPr bwMode="auto">
          <a:xfrm>
            <a:off x="1828800" y="228600"/>
            <a:ext cx="2239165" cy="830997"/>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latin typeface="Times" pitchFamily="-106" charset="0"/>
              </a:rPr>
              <a:t>Singular = </a:t>
            </a:r>
            <a:r>
              <a:rPr lang="en-US" dirty="0" err="1">
                <a:solidFill>
                  <a:srgbClr val="000000"/>
                </a:solidFill>
                <a:latin typeface="Times" pitchFamily="-106" charset="0"/>
              </a:rPr>
              <a:t>villus</a:t>
            </a:r>
            <a:endParaRPr lang="en-US" dirty="0">
              <a:solidFill>
                <a:srgbClr val="000000"/>
              </a:solidFill>
              <a:latin typeface="Times" pitchFamily="-106" charset="0"/>
            </a:endParaRPr>
          </a:p>
          <a:p>
            <a:r>
              <a:rPr lang="en-US" dirty="0">
                <a:solidFill>
                  <a:srgbClr val="000000"/>
                </a:solidFill>
                <a:latin typeface="Times" pitchFamily="-106" charset="0"/>
              </a:rPr>
              <a:t>Plural =</a:t>
            </a:r>
            <a:r>
              <a:rPr lang="en-US" dirty="0" err="1">
                <a:solidFill>
                  <a:srgbClr val="000000"/>
                </a:solidFill>
                <a:latin typeface="Times" pitchFamily="-106" charset="0"/>
              </a:rPr>
              <a:t>villi</a:t>
            </a:r>
            <a:endParaRPr lang="en-US" dirty="0">
              <a:solidFill>
                <a:srgbClr val="000000"/>
              </a:solidFill>
              <a:latin typeface="Times" pitchFamily="-106" charset="0"/>
            </a:endParaRPr>
          </a:p>
        </p:txBody>
      </p:sp>
      <p:sp>
        <p:nvSpPr>
          <p:cNvPr id="14344" name="Line 8"/>
          <p:cNvSpPr>
            <a:spLocks noChangeShapeType="1"/>
          </p:cNvSpPr>
          <p:nvPr/>
        </p:nvSpPr>
        <p:spPr bwMode="auto">
          <a:xfrm flipV="1">
            <a:off x="4038600" y="3505200"/>
            <a:ext cx="2286000" cy="304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345" name="Rectangle 9"/>
          <p:cNvSpPr>
            <a:spLocks noChangeArrowheads="1"/>
          </p:cNvSpPr>
          <p:nvPr/>
        </p:nvSpPr>
        <p:spPr bwMode="auto">
          <a:xfrm>
            <a:off x="6096000" y="3200400"/>
            <a:ext cx="2552351"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Lacteal </a:t>
            </a:r>
          </a:p>
          <a:p>
            <a:r>
              <a:rPr lang="en-US">
                <a:solidFill>
                  <a:srgbClr val="000000"/>
                </a:solidFill>
                <a:latin typeface="Times" pitchFamily="-106" charset="0"/>
              </a:rPr>
              <a:t>(lymphatic system)</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My Documents\powerpoint files\Downloaded pics\Silverthorn\Chapter 20\FG20_02g.jpg"/>
          <p:cNvPicPr>
            <a:picLocks noChangeAspect="1" noChangeArrowheads="1"/>
          </p:cNvPicPr>
          <p:nvPr/>
        </p:nvPicPr>
        <p:blipFill>
          <a:blip r:embed="rId2"/>
          <a:srcRect/>
          <a:stretch>
            <a:fillRect/>
          </a:stretch>
        </p:blipFill>
        <p:spPr bwMode="auto">
          <a:xfrm>
            <a:off x="762000" y="533400"/>
            <a:ext cx="6477000" cy="4857750"/>
          </a:xfrm>
          <a:prstGeom prst="rect">
            <a:avLst/>
          </a:prstGeom>
          <a:noFill/>
        </p:spPr>
      </p:pic>
      <p:sp>
        <p:nvSpPr>
          <p:cNvPr id="15363" name="Line 3"/>
          <p:cNvSpPr>
            <a:spLocks noChangeShapeType="1"/>
          </p:cNvSpPr>
          <p:nvPr/>
        </p:nvSpPr>
        <p:spPr bwMode="auto">
          <a:xfrm>
            <a:off x="5410200" y="1219200"/>
            <a:ext cx="0" cy="609600"/>
          </a:xfrm>
          <a:prstGeom prst="line">
            <a:avLst/>
          </a:prstGeom>
          <a:noFill/>
          <a:ln w="79375">
            <a:solidFill>
              <a:srgbClr val="FF0000"/>
            </a:solidFill>
            <a:round/>
            <a:headEnd/>
            <a:tailEnd/>
          </a:ln>
          <a:effectLst/>
        </p:spPr>
        <p:txBody>
          <a:bodyPr wrap="none" anchor="ctr">
            <a:prstTxWarp prst="textNoShape">
              <a:avLst/>
            </a:prstTxWarp>
          </a:bodyPr>
          <a:lstStyle/>
          <a:p>
            <a:endParaRPr lang="en-US"/>
          </a:p>
        </p:txBody>
      </p:sp>
      <p:sp>
        <p:nvSpPr>
          <p:cNvPr id="15364" name="Text Box 4"/>
          <p:cNvSpPr txBox="1">
            <a:spLocks noChangeArrowheads="1"/>
          </p:cNvSpPr>
          <p:nvPr/>
        </p:nvSpPr>
        <p:spPr bwMode="auto">
          <a:xfrm>
            <a:off x="5638800" y="1295400"/>
            <a:ext cx="1587500"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Times" pitchFamily="-106" charset="0"/>
              </a:rPr>
              <a:t>Glycocalyx</a:t>
            </a:r>
            <a:endParaRPr lang="en-US">
              <a:latin typeface="Times" pitchFamily="-106" charset="0"/>
            </a:endParaRPr>
          </a:p>
        </p:txBody>
      </p:sp>
      <p:sp>
        <p:nvSpPr>
          <p:cNvPr id="15365" name="Rectangle 5"/>
          <p:cNvSpPr>
            <a:spLocks noChangeArrowheads="1"/>
          </p:cNvSpPr>
          <p:nvPr/>
        </p:nvSpPr>
        <p:spPr bwMode="auto">
          <a:xfrm>
            <a:off x="609600" y="5486400"/>
            <a:ext cx="4864583"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rgbClr val="000000"/>
                </a:solidFill>
                <a:latin typeface="Times" pitchFamily="-106" charset="0"/>
              </a:rPr>
              <a:t>Enterocyte</a:t>
            </a:r>
            <a:r>
              <a:rPr lang="en-US" dirty="0">
                <a:solidFill>
                  <a:srgbClr val="000000"/>
                </a:solidFill>
                <a:latin typeface="Times" pitchFamily="-106" charset="0"/>
              </a:rPr>
              <a:t> (</a:t>
            </a:r>
            <a:r>
              <a:rPr lang="en-US" dirty="0" err="1">
                <a:solidFill>
                  <a:srgbClr val="000000"/>
                </a:solidFill>
                <a:latin typeface="Times" pitchFamily="-106" charset="0"/>
              </a:rPr>
              <a:t>enteron</a:t>
            </a:r>
            <a:r>
              <a:rPr lang="en-US" dirty="0">
                <a:solidFill>
                  <a:srgbClr val="000000"/>
                </a:solidFill>
                <a:latin typeface="Times" pitchFamily="-106" charset="0"/>
              </a:rPr>
              <a:t> = gut, </a:t>
            </a:r>
            <a:r>
              <a:rPr lang="en-US" dirty="0" err="1">
                <a:solidFill>
                  <a:srgbClr val="000000"/>
                </a:solidFill>
                <a:latin typeface="Times" pitchFamily="-106" charset="0"/>
              </a:rPr>
              <a:t>cytos</a:t>
            </a:r>
            <a:r>
              <a:rPr lang="en-US" dirty="0">
                <a:solidFill>
                  <a:srgbClr val="000000"/>
                </a:solidFill>
                <a:latin typeface="Times" pitchFamily="-106" charset="0"/>
              </a:rPr>
              <a:t>=cell)</a:t>
            </a:r>
          </a:p>
        </p:txBody>
      </p:sp>
      <p:sp>
        <p:nvSpPr>
          <p:cNvPr id="15367" name="Line 7"/>
          <p:cNvSpPr>
            <a:spLocks noChangeShapeType="1"/>
          </p:cNvSpPr>
          <p:nvPr/>
        </p:nvSpPr>
        <p:spPr bwMode="auto">
          <a:xfrm>
            <a:off x="5486400" y="2133600"/>
            <a:ext cx="0" cy="3048000"/>
          </a:xfrm>
          <a:prstGeom prst="line">
            <a:avLst/>
          </a:prstGeom>
          <a:noFill/>
          <a:ln w="25400">
            <a:solidFill>
              <a:srgbClr val="FF1C2B"/>
            </a:solidFill>
            <a:round/>
            <a:headEnd/>
            <a:tailEnd/>
          </a:ln>
          <a:effectLst/>
        </p:spPr>
        <p:txBody>
          <a:bodyPr wrap="none" anchor="ctr">
            <a:prstTxWarp prst="textNoShape">
              <a:avLst/>
            </a:prstTxWarp>
          </a:bodyPr>
          <a:lstStyle/>
          <a:p>
            <a:endParaRPr lang="en-US"/>
          </a:p>
        </p:txBody>
      </p:sp>
      <p:sp>
        <p:nvSpPr>
          <p:cNvPr id="15368" name="Line 8"/>
          <p:cNvSpPr>
            <a:spLocks noChangeShapeType="1"/>
          </p:cNvSpPr>
          <p:nvPr/>
        </p:nvSpPr>
        <p:spPr bwMode="auto">
          <a:xfrm flipV="1">
            <a:off x="3733800" y="5181600"/>
            <a:ext cx="1752600" cy="76200"/>
          </a:xfrm>
          <a:prstGeom prst="line">
            <a:avLst/>
          </a:prstGeom>
          <a:noFill/>
          <a:ln w="22225">
            <a:solidFill>
              <a:srgbClr val="FF0000"/>
            </a:solidFill>
            <a:round/>
            <a:headEnd/>
            <a:tailEnd/>
          </a:ln>
          <a:effectLst/>
        </p:spPr>
        <p:txBody>
          <a:bodyPr wrap="none" anchor="ctr">
            <a:prstTxWarp prst="textNoShape">
              <a:avLst/>
            </a:prstTxWarp>
          </a:bodyPr>
          <a:lstStyle/>
          <a:p>
            <a:endParaRPr lang="en-US"/>
          </a:p>
        </p:txBody>
      </p:sp>
      <p:sp>
        <p:nvSpPr>
          <p:cNvPr id="15369" name="Rectangle 9"/>
          <p:cNvSpPr>
            <a:spLocks noChangeArrowheads="1"/>
          </p:cNvSpPr>
          <p:nvPr/>
        </p:nvSpPr>
        <p:spPr bwMode="auto">
          <a:xfrm>
            <a:off x="5867400" y="3429000"/>
            <a:ext cx="1774825" cy="94297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Basolateral</a:t>
            </a:r>
          </a:p>
          <a:p>
            <a:r>
              <a:rPr lang="en-US">
                <a:solidFill>
                  <a:schemeClr val="tx1"/>
                </a:solidFill>
              </a:rPr>
              <a:t>membrane</a:t>
            </a:r>
            <a:endParaRPr lang="en-US"/>
          </a:p>
        </p:txBody>
      </p:sp>
      <p:sp>
        <p:nvSpPr>
          <p:cNvPr id="15370" name="Rectangle 10"/>
          <p:cNvSpPr>
            <a:spLocks noChangeArrowheads="1"/>
          </p:cNvSpPr>
          <p:nvPr/>
        </p:nvSpPr>
        <p:spPr bwMode="auto">
          <a:xfrm>
            <a:off x="762000" y="685800"/>
            <a:ext cx="1633538" cy="94297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Apical </a:t>
            </a:r>
          </a:p>
          <a:p>
            <a:r>
              <a:rPr lang="en-US">
                <a:solidFill>
                  <a:schemeClr val="tx1"/>
                </a:solidFill>
              </a:rPr>
              <a:t>membrane</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My Documents\powerpoint files\Downloaded pics\Silverthorn\Chapter 20\FG20_02d.jpg"/>
          <p:cNvPicPr>
            <a:picLocks noChangeAspect="1" noChangeArrowheads="1"/>
          </p:cNvPicPr>
          <p:nvPr/>
        </p:nvPicPr>
        <p:blipFill>
          <a:blip r:embed="rId2"/>
          <a:srcRect/>
          <a:stretch>
            <a:fillRect/>
          </a:stretch>
        </p:blipFill>
        <p:spPr bwMode="auto">
          <a:xfrm>
            <a:off x="304800" y="304800"/>
            <a:ext cx="2971800" cy="2232025"/>
          </a:xfrm>
          <a:prstGeom prst="rect">
            <a:avLst/>
          </a:prstGeom>
          <a:noFill/>
        </p:spPr>
      </p:pic>
      <p:pic>
        <p:nvPicPr>
          <p:cNvPr id="20483" name="Picture 3" descr="E:\My Documents\powerpoint files\Downloaded pics\Silverthorn\Chapter 20\FG20_02e.jpg"/>
          <p:cNvPicPr>
            <a:picLocks noChangeAspect="1" noChangeArrowheads="1"/>
          </p:cNvPicPr>
          <p:nvPr/>
        </p:nvPicPr>
        <p:blipFill>
          <a:blip r:embed="rId3"/>
          <a:srcRect/>
          <a:stretch>
            <a:fillRect/>
          </a:stretch>
        </p:blipFill>
        <p:spPr bwMode="auto">
          <a:xfrm>
            <a:off x="1371600" y="2362200"/>
            <a:ext cx="2819400" cy="2114550"/>
          </a:xfrm>
          <a:prstGeom prst="rect">
            <a:avLst/>
          </a:prstGeom>
          <a:noFill/>
        </p:spPr>
      </p:pic>
      <p:pic>
        <p:nvPicPr>
          <p:cNvPr id="20484" name="Picture 4" descr="E:\My Documents\powerpoint files\Downloaded pics\Silverthorn\Chapter 20\FG20_02g.jpg"/>
          <p:cNvPicPr>
            <a:picLocks noChangeAspect="1" noChangeArrowheads="1"/>
          </p:cNvPicPr>
          <p:nvPr/>
        </p:nvPicPr>
        <p:blipFill>
          <a:blip r:embed="rId4"/>
          <a:srcRect/>
          <a:stretch>
            <a:fillRect/>
          </a:stretch>
        </p:blipFill>
        <p:spPr bwMode="auto">
          <a:xfrm>
            <a:off x="2667000" y="4343400"/>
            <a:ext cx="2438400" cy="1828800"/>
          </a:xfrm>
          <a:prstGeom prst="rect">
            <a:avLst/>
          </a:prstGeom>
          <a:noFill/>
        </p:spPr>
      </p:pic>
      <p:sp>
        <p:nvSpPr>
          <p:cNvPr id="20485" name="Text Box 5"/>
          <p:cNvSpPr txBox="1">
            <a:spLocks noChangeArrowheads="1"/>
          </p:cNvSpPr>
          <p:nvPr/>
        </p:nvSpPr>
        <p:spPr bwMode="auto">
          <a:xfrm>
            <a:off x="3505200" y="381000"/>
            <a:ext cx="5505583" cy="1077218"/>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Comic Sans MS"/>
                <a:cs typeface="Comic Sans MS"/>
              </a:rPr>
              <a:t>Nominal area ≈3.3 m</a:t>
            </a:r>
            <a:r>
              <a:rPr lang="en-US" baseline="30000">
                <a:solidFill>
                  <a:srgbClr val="000000"/>
                </a:solidFill>
                <a:latin typeface="Comic Sans MS"/>
                <a:cs typeface="Comic Sans MS"/>
              </a:rPr>
              <a:t>2</a:t>
            </a:r>
          </a:p>
          <a:p>
            <a:endParaRPr lang="en-US" baseline="30000">
              <a:solidFill>
                <a:srgbClr val="000000"/>
              </a:solidFill>
              <a:latin typeface="Comic Sans MS"/>
              <a:cs typeface="Comic Sans MS"/>
            </a:endParaRPr>
          </a:p>
          <a:p>
            <a:r>
              <a:rPr lang="en-US">
                <a:solidFill>
                  <a:srgbClr val="000000"/>
                </a:solidFill>
                <a:latin typeface="Comic Sans MS"/>
                <a:cs typeface="Comic Sans MS"/>
              </a:rPr>
              <a:t>Addition of</a:t>
            </a:r>
            <a:r>
              <a:rPr lang="en-US" baseline="30000">
                <a:solidFill>
                  <a:srgbClr val="000000"/>
                </a:solidFill>
                <a:latin typeface="Comic Sans MS"/>
                <a:cs typeface="Comic Sans MS"/>
              </a:rPr>
              <a:t> </a:t>
            </a:r>
            <a:r>
              <a:rPr lang="en-US">
                <a:solidFill>
                  <a:srgbClr val="000000"/>
                </a:solidFill>
                <a:latin typeface="Comic Sans MS"/>
                <a:cs typeface="Comic Sans MS"/>
              </a:rPr>
              <a:t>folds of Kerkring ≈ 10 m</a:t>
            </a:r>
            <a:r>
              <a:rPr lang="en-US" baseline="30000">
                <a:solidFill>
                  <a:srgbClr val="000000"/>
                </a:solidFill>
                <a:latin typeface="Comic Sans MS"/>
                <a:cs typeface="Comic Sans MS"/>
              </a:rPr>
              <a:t>2</a:t>
            </a:r>
            <a:endParaRPr lang="en-US">
              <a:solidFill>
                <a:srgbClr val="000000"/>
              </a:solidFill>
              <a:latin typeface="Comic Sans MS"/>
              <a:cs typeface="Comic Sans MS"/>
            </a:endParaRPr>
          </a:p>
        </p:txBody>
      </p:sp>
      <p:sp>
        <p:nvSpPr>
          <p:cNvPr id="20486" name="Rectangle 6"/>
          <p:cNvSpPr>
            <a:spLocks noChangeArrowheads="1"/>
          </p:cNvSpPr>
          <p:nvPr/>
        </p:nvSpPr>
        <p:spPr bwMode="auto">
          <a:xfrm>
            <a:off x="4495800" y="2438400"/>
            <a:ext cx="3933038"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Comic Sans MS"/>
                <a:cs typeface="Comic Sans MS"/>
              </a:rPr>
              <a:t>Addition of</a:t>
            </a:r>
            <a:r>
              <a:rPr lang="en-US" baseline="30000">
                <a:solidFill>
                  <a:srgbClr val="000000"/>
                </a:solidFill>
                <a:latin typeface="Comic Sans MS"/>
                <a:cs typeface="Comic Sans MS"/>
              </a:rPr>
              <a:t> </a:t>
            </a:r>
            <a:r>
              <a:rPr lang="en-US">
                <a:solidFill>
                  <a:srgbClr val="000000"/>
                </a:solidFill>
                <a:latin typeface="Comic Sans MS"/>
                <a:cs typeface="Comic Sans MS"/>
              </a:rPr>
              <a:t>villi to</a:t>
            </a:r>
          </a:p>
          <a:p>
            <a:r>
              <a:rPr lang="en-US">
                <a:solidFill>
                  <a:srgbClr val="000000"/>
                </a:solidFill>
                <a:latin typeface="Comic Sans MS"/>
                <a:cs typeface="Comic Sans MS"/>
              </a:rPr>
              <a:t>Folds of Kerkring ≈100 m</a:t>
            </a:r>
            <a:r>
              <a:rPr lang="en-US" baseline="30000">
                <a:solidFill>
                  <a:srgbClr val="000000"/>
                </a:solidFill>
                <a:latin typeface="Comic Sans MS"/>
                <a:cs typeface="Comic Sans MS"/>
              </a:rPr>
              <a:t>2</a:t>
            </a:r>
          </a:p>
        </p:txBody>
      </p:sp>
      <p:sp>
        <p:nvSpPr>
          <p:cNvPr id="20487" name="Rectangle 7"/>
          <p:cNvSpPr>
            <a:spLocks noChangeArrowheads="1"/>
          </p:cNvSpPr>
          <p:nvPr/>
        </p:nvSpPr>
        <p:spPr bwMode="auto">
          <a:xfrm>
            <a:off x="5181600" y="4724400"/>
            <a:ext cx="3566301"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Comic Sans MS"/>
                <a:cs typeface="Comic Sans MS"/>
              </a:rPr>
              <a:t>Addition of</a:t>
            </a:r>
            <a:r>
              <a:rPr lang="en-US" baseline="30000">
                <a:solidFill>
                  <a:srgbClr val="000000"/>
                </a:solidFill>
                <a:latin typeface="Comic Sans MS"/>
                <a:cs typeface="Comic Sans MS"/>
              </a:rPr>
              <a:t> </a:t>
            </a:r>
            <a:r>
              <a:rPr lang="en-US">
                <a:solidFill>
                  <a:srgbClr val="000000"/>
                </a:solidFill>
                <a:latin typeface="Comic Sans MS"/>
                <a:cs typeface="Comic Sans MS"/>
              </a:rPr>
              <a:t>microvilli to</a:t>
            </a:r>
          </a:p>
          <a:p>
            <a:r>
              <a:rPr lang="en-US">
                <a:solidFill>
                  <a:srgbClr val="000000"/>
                </a:solidFill>
                <a:latin typeface="Comic Sans MS"/>
                <a:cs typeface="Comic Sans MS"/>
              </a:rPr>
              <a:t>villi ≈2,000 m</a:t>
            </a:r>
            <a:r>
              <a:rPr lang="en-US" baseline="30000">
                <a:solidFill>
                  <a:srgbClr val="000000"/>
                </a:solidFill>
                <a:latin typeface="Comic Sans MS"/>
                <a:cs typeface="Comic Sans MS"/>
              </a:rPr>
              <a:t>2</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My Documents\powerpoint files\Downloaded pics\Silverthorn\Chapter 20\FG20_02a.jpg"/>
          <p:cNvPicPr>
            <a:picLocks noChangeAspect="1" noChangeArrowheads="1"/>
          </p:cNvPicPr>
          <p:nvPr/>
        </p:nvPicPr>
        <p:blipFill>
          <a:blip r:embed="rId2"/>
          <a:srcRect/>
          <a:stretch>
            <a:fillRect/>
          </a:stretch>
        </p:blipFill>
        <p:spPr bwMode="auto">
          <a:xfrm>
            <a:off x="762000" y="0"/>
            <a:ext cx="8382000" cy="6286500"/>
          </a:xfrm>
          <a:prstGeom prst="rect">
            <a:avLst/>
          </a:prstGeom>
          <a:noFill/>
        </p:spPr>
      </p:pic>
      <p:sp>
        <p:nvSpPr>
          <p:cNvPr id="3" name="TextBox 2"/>
          <p:cNvSpPr txBox="1"/>
          <p:nvPr/>
        </p:nvSpPr>
        <p:spPr>
          <a:xfrm>
            <a:off x="5867400" y="5943600"/>
            <a:ext cx="1357313" cy="461665"/>
          </a:xfrm>
          <a:prstGeom prst="rect">
            <a:avLst/>
          </a:prstGeom>
          <a:noFill/>
        </p:spPr>
        <p:txBody>
          <a:bodyPr wrap="none" rtlCol="0">
            <a:spAutoFit/>
          </a:bodyPr>
          <a:lstStyle/>
          <a:p>
            <a:r>
              <a:rPr lang="en-US" dirty="0" smtClean="0">
                <a:solidFill>
                  <a:srgbClr val="0000FF"/>
                </a:solidFill>
              </a:rPr>
              <a:t>Glands…</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ancreas                                                       00019D56Macintosh HD                   B7E2905D:"/>
          <p:cNvPicPr>
            <a:picLocks noChangeAspect="1" noChangeArrowheads="1"/>
          </p:cNvPicPr>
          <p:nvPr/>
        </p:nvPicPr>
        <p:blipFill>
          <a:blip r:embed="rId2"/>
          <a:srcRect/>
          <a:stretch>
            <a:fillRect/>
          </a:stretch>
        </p:blipFill>
        <p:spPr bwMode="auto">
          <a:xfrm>
            <a:off x="381000" y="304800"/>
            <a:ext cx="5170488" cy="3517900"/>
          </a:xfrm>
          <a:prstGeom prst="rect">
            <a:avLst/>
          </a:prstGeom>
          <a:noFill/>
        </p:spPr>
      </p:pic>
      <p:sp>
        <p:nvSpPr>
          <p:cNvPr id="16387" name="Line 3"/>
          <p:cNvSpPr>
            <a:spLocks noChangeShapeType="1"/>
          </p:cNvSpPr>
          <p:nvPr/>
        </p:nvSpPr>
        <p:spPr bwMode="auto">
          <a:xfrm flipV="1">
            <a:off x="3962400" y="685800"/>
            <a:ext cx="2286000" cy="1143000"/>
          </a:xfrm>
          <a:prstGeom prst="line">
            <a:avLst/>
          </a:prstGeom>
          <a:noFill/>
          <a:ln w="31750">
            <a:solidFill>
              <a:schemeClr val="tx1"/>
            </a:solidFill>
            <a:round/>
            <a:headEnd/>
            <a:tailEnd type="triangle" w="med" len="med"/>
          </a:ln>
          <a:effectLst/>
        </p:spPr>
        <p:txBody>
          <a:bodyPr wrap="none" anchor="ctr">
            <a:prstTxWarp prst="textNoShape">
              <a:avLst/>
            </a:prstTxWarp>
          </a:bodyPr>
          <a:lstStyle/>
          <a:p>
            <a:endParaRPr lang="en-US"/>
          </a:p>
        </p:txBody>
      </p:sp>
      <p:sp>
        <p:nvSpPr>
          <p:cNvPr id="16388" name="Text Box 4"/>
          <p:cNvSpPr txBox="1">
            <a:spLocks noChangeArrowheads="1"/>
          </p:cNvSpPr>
          <p:nvPr/>
        </p:nvSpPr>
        <p:spPr bwMode="auto">
          <a:xfrm>
            <a:off x="5562600" y="228600"/>
            <a:ext cx="3444875" cy="5632310"/>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latin typeface="Comic Sans MS"/>
                <a:cs typeface="Comic Sans MS"/>
              </a:rPr>
              <a:t>The pancreas is an</a:t>
            </a:r>
          </a:p>
          <a:p>
            <a:r>
              <a:rPr lang="en-US" dirty="0">
                <a:solidFill>
                  <a:srgbClr val="000000"/>
                </a:solidFill>
                <a:latin typeface="Comic Sans MS"/>
                <a:cs typeface="Comic Sans MS"/>
              </a:rPr>
              <a:t>“endocrine” and </a:t>
            </a:r>
          </a:p>
          <a:p>
            <a:r>
              <a:rPr lang="en-US" dirty="0">
                <a:solidFill>
                  <a:srgbClr val="000000"/>
                </a:solidFill>
                <a:latin typeface="Comic Sans MS"/>
                <a:cs typeface="Comic Sans MS"/>
              </a:rPr>
              <a:t>“exocrine” gland.</a:t>
            </a:r>
          </a:p>
          <a:p>
            <a:endParaRPr lang="en-US" dirty="0">
              <a:solidFill>
                <a:srgbClr val="000000"/>
              </a:solidFill>
              <a:latin typeface="Comic Sans MS"/>
              <a:cs typeface="Comic Sans MS"/>
            </a:endParaRPr>
          </a:p>
          <a:p>
            <a:r>
              <a:rPr lang="en-US" dirty="0">
                <a:solidFill>
                  <a:srgbClr val="000000"/>
                </a:solidFill>
                <a:latin typeface="Comic Sans MS"/>
                <a:cs typeface="Comic Sans MS"/>
              </a:rPr>
              <a:t>Endocrine means that </a:t>
            </a:r>
          </a:p>
          <a:p>
            <a:r>
              <a:rPr lang="en-US" dirty="0">
                <a:solidFill>
                  <a:srgbClr val="000000"/>
                </a:solidFill>
                <a:latin typeface="Comic Sans MS"/>
                <a:cs typeface="Comic Sans MS"/>
              </a:rPr>
              <a:t>It secretes hormones (insulin and glucagon)</a:t>
            </a:r>
          </a:p>
          <a:p>
            <a:endParaRPr lang="en-US" dirty="0">
              <a:solidFill>
                <a:srgbClr val="000000"/>
              </a:solidFill>
              <a:latin typeface="Comic Sans MS"/>
              <a:cs typeface="Comic Sans MS"/>
            </a:endParaRPr>
          </a:p>
          <a:p>
            <a:r>
              <a:rPr lang="en-US" dirty="0">
                <a:solidFill>
                  <a:srgbClr val="000000"/>
                </a:solidFill>
                <a:latin typeface="Comic Sans MS"/>
                <a:cs typeface="Comic Sans MS"/>
              </a:rPr>
              <a:t>Exocrine means that it secretes digestive </a:t>
            </a:r>
          </a:p>
          <a:p>
            <a:r>
              <a:rPr lang="en-US" dirty="0">
                <a:solidFill>
                  <a:srgbClr val="000000"/>
                </a:solidFill>
                <a:latin typeface="Comic Sans MS"/>
                <a:cs typeface="Comic Sans MS"/>
              </a:rPr>
              <a:t>enzymes and</a:t>
            </a:r>
          </a:p>
          <a:p>
            <a:r>
              <a:rPr lang="en-US" dirty="0">
                <a:solidFill>
                  <a:srgbClr val="000000"/>
                </a:solidFill>
                <a:latin typeface="Comic Sans MS"/>
                <a:cs typeface="Comic Sans MS"/>
              </a:rPr>
              <a:t>buffering pancreatic</a:t>
            </a:r>
          </a:p>
          <a:p>
            <a:r>
              <a:rPr lang="en-US" dirty="0">
                <a:solidFill>
                  <a:srgbClr val="000000"/>
                </a:solidFill>
                <a:latin typeface="Comic Sans MS"/>
                <a:cs typeface="Comic Sans MS"/>
              </a:rPr>
              <a:t>“juice” (HCO</a:t>
            </a:r>
            <a:r>
              <a:rPr lang="en-US" baseline="-25000" dirty="0">
                <a:solidFill>
                  <a:srgbClr val="000000"/>
                </a:solidFill>
                <a:latin typeface="Comic Sans MS"/>
                <a:cs typeface="Comic Sans MS"/>
              </a:rPr>
              <a:t>3</a:t>
            </a:r>
            <a:r>
              <a:rPr lang="en-US" baseline="30000" dirty="0">
                <a:solidFill>
                  <a:srgbClr val="000000"/>
                </a:solidFill>
                <a:latin typeface="Comic Sans MS"/>
                <a:cs typeface="Comic Sans MS"/>
              </a:rPr>
              <a:t>-</a:t>
            </a:r>
            <a:r>
              <a:rPr lang="en-US" dirty="0">
                <a:solidFill>
                  <a:srgbClr val="000000"/>
                </a:solidFill>
                <a:latin typeface="Comic Sans MS"/>
                <a:cs typeface="Comic Sans MS"/>
              </a:rPr>
              <a:t> and </a:t>
            </a:r>
            <a:r>
              <a:rPr lang="en-US" dirty="0" err="1">
                <a:solidFill>
                  <a:srgbClr val="000000"/>
                </a:solidFill>
                <a:latin typeface="Comic Sans MS"/>
                <a:cs typeface="Comic Sans MS"/>
              </a:rPr>
              <a:t>Cl</a:t>
            </a:r>
            <a:r>
              <a:rPr lang="en-US" dirty="0" smtClean="0">
                <a:solidFill>
                  <a:srgbClr val="000000"/>
                </a:solidFill>
                <a:latin typeface="Comic Sans MS"/>
                <a:cs typeface="Comic Sans MS"/>
              </a:rPr>
              <a:t>- among other things)</a:t>
            </a:r>
            <a:r>
              <a:rPr lang="en-US" dirty="0">
                <a:solidFill>
                  <a:srgbClr val="000000"/>
                </a:solidFill>
                <a:latin typeface="Comic Sans MS"/>
                <a:cs typeface="Comic Sans MS"/>
              </a:rPr>
              <a:t>. </a:t>
            </a:r>
          </a:p>
          <a:p>
            <a:endParaRPr lang="en-US" dirty="0">
              <a:solidFill>
                <a:srgbClr val="000000"/>
              </a:solidFill>
              <a:latin typeface="Comic Sans MS"/>
              <a:cs typeface="Comic Sans MS"/>
            </a:endParaRPr>
          </a:p>
        </p:txBody>
      </p:sp>
      <p:sp>
        <p:nvSpPr>
          <p:cNvPr id="16389" name="Line 5"/>
          <p:cNvSpPr>
            <a:spLocks noChangeShapeType="1"/>
          </p:cNvSpPr>
          <p:nvPr/>
        </p:nvSpPr>
        <p:spPr bwMode="auto">
          <a:xfrm>
            <a:off x="1447800" y="1905000"/>
            <a:ext cx="1447800" cy="3962400"/>
          </a:xfrm>
          <a:prstGeom prst="line">
            <a:avLst/>
          </a:prstGeom>
          <a:noFill/>
          <a:ln w="50800">
            <a:solidFill>
              <a:schemeClr val="tx1"/>
            </a:solidFill>
            <a:round/>
            <a:headEnd/>
            <a:tailEnd type="triangle" w="med" len="med"/>
          </a:ln>
          <a:effectLst/>
        </p:spPr>
        <p:txBody>
          <a:bodyPr wrap="none" anchor="ctr">
            <a:prstTxWarp prst="textNoShape">
              <a:avLst/>
            </a:prstTxWarp>
          </a:bodyPr>
          <a:lstStyle/>
          <a:p>
            <a:endParaRPr lang="en-US"/>
          </a:p>
        </p:txBody>
      </p:sp>
      <p:sp>
        <p:nvSpPr>
          <p:cNvPr id="16390" name="Text Box 6"/>
          <p:cNvSpPr txBox="1">
            <a:spLocks noChangeArrowheads="1"/>
          </p:cNvSpPr>
          <p:nvPr/>
        </p:nvSpPr>
        <p:spPr bwMode="auto">
          <a:xfrm>
            <a:off x="533401" y="5791200"/>
            <a:ext cx="5334000" cy="830997"/>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latin typeface="Comic Sans MS"/>
                <a:cs typeface="Comic Sans MS"/>
              </a:rPr>
              <a:t>The gall bladder stores bile secreted by the liver.</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y Documents\powerpoint files\Downloaded pics\Silverthorn\Chapter 20\FG20_02a.jpg"/>
          <p:cNvPicPr>
            <a:picLocks noChangeAspect="1" noChangeArrowheads="1"/>
          </p:cNvPicPr>
          <p:nvPr/>
        </p:nvPicPr>
        <p:blipFill>
          <a:blip r:embed="rId2"/>
          <a:srcRect/>
          <a:stretch>
            <a:fillRect/>
          </a:stretch>
        </p:blipFill>
        <p:spPr bwMode="auto">
          <a:xfrm>
            <a:off x="457200" y="685800"/>
            <a:ext cx="8229600" cy="6172200"/>
          </a:xfrm>
          <a:prstGeom prst="rect">
            <a:avLst/>
          </a:prstGeom>
          <a:noFill/>
        </p:spPr>
      </p:pic>
      <p:sp>
        <p:nvSpPr>
          <p:cNvPr id="3075" name="Rectangle 3"/>
          <p:cNvSpPr>
            <a:spLocks noChangeArrowheads="1"/>
          </p:cNvSpPr>
          <p:nvPr/>
        </p:nvSpPr>
        <p:spPr bwMode="auto">
          <a:xfrm>
            <a:off x="1219200" y="0"/>
            <a:ext cx="7772400" cy="830997"/>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gut ≈ Gastro-intestinal tract (digestive organs and glands)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My Documents\powerpoint files\Downloaded pics\Silverthorn\Chapter 20\FG20_2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152400" y="5486400"/>
            <a:ext cx="4572000" cy="461665"/>
          </a:xfrm>
          <a:prstGeom prst="rect">
            <a:avLst/>
          </a:prstGeom>
        </p:spPr>
        <p:txBody>
          <a:bodyPr>
            <a:spAutoFit/>
          </a:bodyPr>
          <a:lstStyle/>
          <a:p>
            <a:r>
              <a:rPr lang="en-US" dirty="0" smtClean="0">
                <a:solidFill>
                  <a:srgbClr val="000000"/>
                </a:solidFill>
                <a:latin typeface="Comic Sans MS"/>
                <a:cs typeface="Comic Sans MS"/>
              </a:rPr>
              <a:t>The large intestine</a:t>
            </a:r>
            <a:endParaRPr lang="en-US" dirty="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09600"/>
            <a:ext cx="7772400" cy="1143000"/>
          </a:xfrm>
          <a:prstGeom prst="rect">
            <a:avLst/>
          </a:prstGeom>
          <a:noFill/>
          <a:ln w="9525">
            <a:noFill/>
            <a:miter lim="800000"/>
            <a:headEnd/>
            <a:tailEnd/>
          </a:ln>
          <a:effectLst/>
        </p:spPr>
        <p:txBody>
          <a:bodyPr anchor="ctr">
            <a:prstTxWarp prst="textNoShape">
              <a:avLst/>
            </a:prstTxWarp>
          </a:bodyPr>
          <a:lstStyle/>
          <a:p>
            <a:pPr algn="ctr" eaLnBrk="1" hangingPunct="1"/>
            <a:r>
              <a:rPr lang="en-US" sz="4400">
                <a:solidFill>
                  <a:srgbClr val="000000"/>
                </a:solidFill>
              </a:rPr>
              <a:t>Function of the large intestine</a:t>
            </a:r>
          </a:p>
        </p:txBody>
      </p:sp>
      <p:sp>
        <p:nvSpPr>
          <p:cNvPr id="18435" name="Rectangle 3"/>
          <p:cNvSpPr>
            <a:spLocks noChangeArrowheads="1"/>
          </p:cNvSpPr>
          <p:nvPr/>
        </p:nvSpPr>
        <p:spPr bwMode="auto">
          <a:xfrm>
            <a:off x="609600" y="2286000"/>
            <a:ext cx="7772400" cy="4114800"/>
          </a:xfrm>
          <a:prstGeom prst="rect">
            <a:avLst/>
          </a:prstGeom>
          <a:noFill/>
          <a:ln w="9525">
            <a:noFill/>
            <a:miter lim="800000"/>
            <a:headEnd/>
            <a:tailEnd/>
          </a:ln>
          <a:effectLst/>
        </p:spPr>
        <p:txBody>
          <a:bodyPr>
            <a:prstTxWarp prst="textNoShape">
              <a:avLst/>
            </a:prstTxWarp>
          </a:bodyPr>
          <a:lstStyle/>
          <a:p>
            <a:pPr marL="342900" indent="-342900" eaLnBrk="1" hangingPunct="1">
              <a:lnSpc>
                <a:spcPct val="90000"/>
              </a:lnSpc>
              <a:spcBef>
                <a:spcPct val="20000"/>
              </a:spcBef>
              <a:buFontTx/>
              <a:buChar char="•"/>
            </a:pPr>
            <a:r>
              <a:rPr lang="en-US" sz="2800">
                <a:solidFill>
                  <a:srgbClr val="000000"/>
                </a:solidFill>
              </a:rPr>
              <a:t>Mixing </a:t>
            </a:r>
          </a:p>
          <a:p>
            <a:pPr marL="342900" indent="-342900" eaLnBrk="1" hangingPunct="1">
              <a:lnSpc>
                <a:spcPct val="90000"/>
              </a:lnSpc>
              <a:spcBef>
                <a:spcPct val="20000"/>
              </a:spcBef>
              <a:buFontTx/>
              <a:buChar char="•"/>
            </a:pPr>
            <a:r>
              <a:rPr lang="en-US" sz="2800">
                <a:solidFill>
                  <a:srgbClr val="000000"/>
                </a:solidFill>
              </a:rPr>
              <a:t>Fermentative digestion of fiber (in herbivores, but also in humans)</a:t>
            </a:r>
          </a:p>
          <a:p>
            <a:pPr marL="342900" indent="-342900" eaLnBrk="1" hangingPunct="1">
              <a:lnSpc>
                <a:spcPct val="90000"/>
              </a:lnSpc>
              <a:spcBef>
                <a:spcPct val="20000"/>
              </a:spcBef>
              <a:buFontTx/>
              <a:buChar char="•"/>
            </a:pPr>
            <a:r>
              <a:rPr lang="en-US" sz="2800">
                <a:solidFill>
                  <a:srgbClr val="000000"/>
                </a:solidFill>
              </a:rPr>
              <a:t>Absorption of water, ions (Na+, Cl-, vitamins produced by bacteria)</a:t>
            </a:r>
          </a:p>
          <a:p>
            <a:pPr marL="342900" indent="-342900" eaLnBrk="1" hangingPunct="1">
              <a:lnSpc>
                <a:spcPct val="90000"/>
              </a:lnSpc>
              <a:spcBef>
                <a:spcPct val="20000"/>
              </a:spcBef>
              <a:buFontTx/>
              <a:buChar char="•"/>
            </a:pPr>
            <a:r>
              <a:rPr lang="en-US" sz="2800">
                <a:solidFill>
                  <a:srgbClr val="000000"/>
                </a:solidFill>
              </a:rPr>
              <a:t>Feces formation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791200" cy="4343400"/>
          </a:xfrm>
          <a:prstGeom prst="rect">
            <a:avLst/>
          </a:prstGeom>
        </p:spPr>
      </p:pic>
      <p:pic>
        <p:nvPicPr>
          <p:cNvPr id="5" name="Picture 4"/>
          <p:cNvPicPr>
            <a:picLocks noChangeAspect="1"/>
          </p:cNvPicPr>
          <p:nvPr/>
        </p:nvPicPr>
        <p:blipFill>
          <a:blip r:embed="rId3"/>
          <a:stretch>
            <a:fillRect/>
          </a:stretch>
        </p:blipFill>
        <p:spPr>
          <a:xfrm>
            <a:off x="304800" y="3429000"/>
            <a:ext cx="4578723" cy="3429000"/>
          </a:xfrm>
          <a:prstGeom prst="rect">
            <a:avLst/>
          </a:prstGeom>
        </p:spPr>
      </p:pic>
      <p:sp>
        <p:nvSpPr>
          <p:cNvPr id="6" name="TextBox 5"/>
          <p:cNvSpPr txBox="1"/>
          <p:nvPr/>
        </p:nvSpPr>
        <p:spPr>
          <a:xfrm>
            <a:off x="0" y="0"/>
            <a:ext cx="3289783" cy="461665"/>
          </a:xfrm>
          <a:prstGeom prst="rect">
            <a:avLst/>
          </a:prstGeom>
          <a:noFill/>
        </p:spPr>
        <p:txBody>
          <a:bodyPr wrap="none" rtlCol="0">
            <a:spAutoFit/>
          </a:bodyPr>
          <a:lstStyle/>
          <a:p>
            <a:r>
              <a:rPr lang="es-ES_tradnl" dirty="0" smtClean="0">
                <a:solidFill>
                  <a:srgbClr val="0000FF"/>
                </a:solidFill>
              </a:rPr>
              <a:t>A </a:t>
            </a:r>
            <a:r>
              <a:rPr lang="es-ES_tradnl" dirty="0" err="1" smtClean="0">
                <a:solidFill>
                  <a:srgbClr val="0000FF"/>
                </a:solidFill>
              </a:rPr>
              <a:t>few</a:t>
            </a:r>
            <a:r>
              <a:rPr lang="es-ES_tradnl" dirty="0" smtClean="0">
                <a:solidFill>
                  <a:srgbClr val="0000FF"/>
                </a:solidFill>
              </a:rPr>
              <a:t> </a:t>
            </a:r>
            <a:r>
              <a:rPr lang="es-ES_tradnl" dirty="0" err="1" smtClean="0">
                <a:solidFill>
                  <a:srgbClr val="0000FF"/>
                </a:solidFill>
              </a:rPr>
              <a:t>cool</a:t>
            </a:r>
            <a:r>
              <a:rPr lang="es-ES_tradnl" dirty="0" smtClean="0">
                <a:solidFill>
                  <a:srgbClr val="0000FF"/>
                </a:solidFill>
              </a:rPr>
              <a:t> </a:t>
            </a:r>
            <a:r>
              <a:rPr lang="es-ES_tradnl" dirty="0" err="1" smtClean="0">
                <a:solidFill>
                  <a:srgbClr val="0000FF"/>
                </a:solidFill>
              </a:rPr>
              <a:t>factoids</a:t>
            </a:r>
            <a:r>
              <a:rPr lang="es-ES_tradnl" dirty="0" smtClean="0">
                <a:solidFill>
                  <a:srgbClr val="0000FF"/>
                </a:solidFill>
              </a:rPr>
              <a:t>....</a:t>
            </a:r>
            <a:endParaRPr lang="es-ES_tradnl" dirty="0">
              <a:solidFill>
                <a:srgbClr val="0000FF"/>
              </a:solidFill>
            </a:endParaRPr>
          </a:p>
        </p:txBody>
      </p:sp>
      <p:pic>
        <p:nvPicPr>
          <p:cNvPr id="7" name="Picture 6"/>
          <p:cNvPicPr>
            <a:picLocks noChangeAspect="1"/>
          </p:cNvPicPr>
          <p:nvPr/>
        </p:nvPicPr>
        <p:blipFill>
          <a:blip r:embed="rId4"/>
          <a:stretch>
            <a:fillRect/>
          </a:stretch>
        </p:blipFill>
        <p:spPr>
          <a:xfrm>
            <a:off x="6705600" y="533400"/>
            <a:ext cx="1905000" cy="2501900"/>
          </a:xfrm>
          <a:prstGeom prst="rect">
            <a:avLst/>
          </a:prstGeom>
        </p:spPr>
      </p:pic>
      <p:sp>
        <p:nvSpPr>
          <p:cNvPr id="8" name="TextBox 7"/>
          <p:cNvSpPr txBox="1"/>
          <p:nvPr/>
        </p:nvSpPr>
        <p:spPr>
          <a:xfrm>
            <a:off x="4343401" y="4495800"/>
            <a:ext cx="4800600" cy="707886"/>
          </a:xfrm>
          <a:prstGeom prst="rect">
            <a:avLst/>
          </a:prstGeom>
          <a:noFill/>
        </p:spPr>
        <p:txBody>
          <a:bodyPr wrap="square" rtlCol="0">
            <a:spAutoFit/>
          </a:bodyPr>
          <a:lstStyle/>
          <a:p>
            <a:r>
              <a:rPr lang="es-ES_tradnl" sz="2000" dirty="0" smtClean="0">
                <a:solidFill>
                  <a:srgbClr val="0000FF"/>
                </a:solidFill>
              </a:rPr>
              <a:t>Human </a:t>
            </a:r>
            <a:r>
              <a:rPr lang="es-ES_tradnl" sz="2000" dirty="0" err="1" smtClean="0">
                <a:solidFill>
                  <a:srgbClr val="0000FF"/>
                </a:solidFill>
              </a:rPr>
              <a:t>Microbiome</a:t>
            </a:r>
            <a:r>
              <a:rPr lang="es-ES_tradnl" sz="2000" dirty="0" smtClean="0">
                <a:solidFill>
                  <a:srgbClr val="0000FF"/>
                </a:solidFill>
              </a:rPr>
              <a:t> </a:t>
            </a:r>
            <a:r>
              <a:rPr lang="es-ES_tradnl" sz="2000" dirty="0" err="1" smtClean="0">
                <a:solidFill>
                  <a:srgbClr val="0000FF"/>
                </a:solidFill>
              </a:rPr>
              <a:t>≈</a:t>
            </a:r>
            <a:r>
              <a:rPr lang="es-ES_tradnl" sz="2000" dirty="0" smtClean="0">
                <a:solidFill>
                  <a:srgbClr val="0000FF"/>
                </a:solidFill>
              </a:rPr>
              <a:t> 100 </a:t>
            </a:r>
            <a:r>
              <a:rPr lang="es-ES_tradnl" sz="2000" dirty="0" err="1" smtClean="0">
                <a:solidFill>
                  <a:srgbClr val="0000FF"/>
                </a:solidFill>
              </a:rPr>
              <a:t>trillion</a:t>
            </a:r>
            <a:r>
              <a:rPr lang="es-ES_tradnl" sz="2000" dirty="0" smtClean="0">
                <a:solidFill>
                  <a:srgbClr val="0000FF"/>
                </a:solidFill>
              </a:rPr>
              <a:t> </a:t>
            </a:r>
            <a:r>
              <a:rPr lang="es-ES_tradnl" sz="2000" dirty="0" err="1" smtClean="0">
                <a:solidFill>
                  <a:srgbClr val="0000FF"/>
                </a:solidFill>
              </a:rPr>
              <a:t>cells</a:t>
            </a:r>
            <a:endParaRPr lang="es-ES_tradnl" sz="2000" dirty="0" smtClean="0">
              <a:solidFill>
                <a:srgbClr val="0000FF"/>
              </a:solidFill>
            </a:endParaRPr>
          </a:p>
          <a:p>
            <a:r>
              <a:rPr lang="es-ES_tradnl" sz="2000" dirty="0" smtClean="0">
                <a:solidFill>
                  <a:srgbClr val="0000FF"/>
                </a:solidFill>
              </a:rPr>
              <a:t>Human </a:t>
            </a:r>
            <a:r>
              <a:rPr lang="es-ES_tradnl" sz="2000" dirty="0" err="1" smtClean="0">
                <a:solidFill>
                  <a:srgbClr val="0000FF"/>
                </a:solidFill>
              </a:rPr>
              <a:t>cells</a:t>
            </a:r>
            <a:r>
              <a:rPr lang="es-ES_tradnl" sz="2000" dirty="0" smtClean="0">
                <a:solidFill>
                  <a:srgbClr val="0000FF"/>
                </a:solidFill>
              </a:rPr>
              <a:t> </a:t>
            </a:r>
            <a:r>
              <a:rPr lang="es-ES_tradnl" sz="2000" dirty="0" err="1" smtClean="0">
                <a:solidFill>
                  <a:srgbClr val="0000FF"/>
                </a:solidFill>
              </a:rPr>
              <a:t>≈</a:t>
            </a:r>
            <a:r>
              <a:rPr lang="es-ES_tradnl" sz="2000" dirty="0" smtClean="0">
                <a:solidFill>
                  <a:srgbClr val="0000FF"/>
                </a:solidFill>
              </a:rPr>
              <a:t> 10 </a:t>
            </a:r>
            <a:r>
              <a:rPr lang="es-ES_tradnl" sz="2000" dirty="0" err="1" smtClean="0">
                <a:solidFill>
                  <a:srgbClr val="0000FF"/>
                </a:solidFill>
              </a:rPr>
              <a:t>trillion</a:t>
            </a:r>
            <a:r>
              <a:rPr lang="es-ES_tradnl" sz="2000" dirty="0" smtClean="0">
                <a:solidFill>
                  <a:srgbClr val="0000FF"/>
                </a:solidFill>
              </a:rPr>
              <a:t> </a:t>
            </a:r>
            <a:r>
              <a:rPr lang="es-ES_tradnl" sz="2000" dirty="0" err="1" smtClean="0">
                <a:solidFill>
                  <a:srgbClr val="0000FF"/>
                </a:solidFill>
              </a:rPr>
              <a:t>cells</a:t>
            </a:r>
            <a:endParaRPr lang="es-ES_tradnl" sz="2000" dirty="0">
              <a:solidFill>
                <a:srgbClr val="0000FF"/>
              </a:solidFill>
            </a:endParaRPr>
          </a:p>
        </p:txBody>
      </p:sp>
      <p:sp>
        <p:nvSpPr>
          <p:cNvPr id="9" name="Slide Number Placeholder 8"/>
          <p:cNvSpPr>
            <a:spLocks noGrp="1"/>
          </p:cNvSpPr>
          <p:nvPr>
            <p:ph type="sldNum" sz="quarter" idx="12"/>
          </p:nvPr>
        </p:nvSpPr>
        <p:spPr/>
        <p:txBody>
          <a:bodyPr/>
          <a:lstStyle/>
          <a:p>
            <a:pPr>
              <a:defRPr/>
            </a:pPr>
            <a:fld id="{1FE95F59-B3B4-E34C-A2EA-04C060386DAD}" type="slidenum">
              <a:rPr lang="en-US" smtClean="0"/>
              <a:pPr>
                <a:defRPr/>
              </a:pPr>
              <a:t>22</a:t>
            </a:fld>
            <a:endParaRPr lang="en-US"/>
          </a:p>
        </p:txBody>
      </p:sp>
    </p:spTree>
    <p:extLst>
      <p:ext uri="{BB962C8B-B14F-4D97-AF65-F5344CB8AC3E}">
        <p14:creationId xmlns:p14="http://schemas.microsoft.com/office/powerpoint/2010/main" val="129733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7694"/>
            <a:ext cx="4419600" cy="6740306"/>
          </a:xfrm>
          <a:prstGeom prst="rect">
            <a:avLst/>
          </a:prstGeom>
          <a:noFill/>
        </p:spPr>
        <p:txBody>
          <a:bodyPr wrap="square" rtlCol="0">
            <a:spAutoFit/>
          </a:bodyPr>
          <a:lstStyle/>
          <a:p>
            <a:r>
              <a:rPr lang="en-US" dirty="0" smtClean="0">
                <a:solidFill>
                  <a:schemeClr val="tx1"/>
                </a:solidFill>
              </a:rPr>
              <a:t>There are about 10X more bacterial cells in the large intestine than “human” cells, and these have ≈ 100X more genes (combined). </a:t>
            </a:r>
          </a:p>
          <a:p>
            <a:endParaRPr lang="en-US" dirty="0" smtClean="0">
              <a:solidFill>
                <a:schemeClr val="tx1"/>
              </a:solidFill>
            </a:endParaRPr>
          </a:p>
          <a:p>
            <a:r>
              <a:rPr lang="en-US" dirty="0" smtClean="0">
                <a:solidFill>
                  <a:schemeClr val="tx1"/>
                </a:solidFill>
              </a:rPr>
              <a:t>What is the importance of the intestinal </a:t>
            </a:r>
            <a:r>
              <a:rPr lang="en-US" dirty="0" err="1" smtClean="0">
                <a:solidFill>
                  <a:schemeClr val="tx1"/>
                </a:solidFill>
              </a:rPr>
              <a:t>microbiome</a:t>
            </a:r>
            <a:r>
              <a:rPr lang="en-US" dirty="0" smtClean="0">
                <a:solidFill>
                  <a:schemeClr val="tx1"/>
                </a:solidFill>
              </a:rPr>
              <a:t>?</a:t>
            </a:r>
          </a:p>
          <a:p>
            <a:endParaRPr lang="en-US" dirty="0" smtClean="0">
              <a:solidFill>
                <a:schemeClr val="tx1"/>
              </a:solidFill>
            </a:endParaRPr>
          </a:p>
          <a:p>
            <a:r>
              <a:rPr lang="en-US" dirty="0" smtClean="0">
                <a:solidFill>
                  <a:schemeClr val="tx1"/>
                </a:solidFill>
              </a:rPr>
              <a:t>Digestive/Nutritional (biotin, vitamin K, a bunch of essential nutrients)</a:t>
            </a:r>
          </a:p>
          <a:p>
            <a:endParaRPr lang="en-US" dirty="0" smtClean="0">
              <a:solidFill>
                <a:schemeClr val="tx1"/>
              </a:solidFill>
            </a:endParaRPr>
          </a:p>
          <a:p>
            <a:r>
              <a:rPr lang="en-US" dirty="0" smtClean="0">
                <a:solidFill>
                  <a:schemeClr val="tx1"/>
                </a:solidFill>
              </a:rPr>
              <a:t>Immunological (stimulated development of immune system, repression of pathogenic microbes)</a:t>
            </a:r>
          </a:p>
          <a:p>
            <a:endParaRPr lang="en-US" dirty="0" smtClean="0">
              <a:solidFill>
                <a:schemeClr val="tx1"/>
              </a:solidFill>
            </a:endParaRPr>
          </a:p>
          <a:p>
            <a:endParaRPr lang="en-US" dirty="0">
              <a:solidFill>
                <a:schemeClr val="tx1"/>
              </a:solidFill>
            </a:endParaRPr>
          </a:p>
        </p:txBody>
      </p:sp>
      <p:pic>
        <p:nvPicPr>
          <p:cNvPr id="3" name="Picture 2" descr="9785e4eb21.jpg"/>
          <p:cNvPicPr>
            <a:picLocks noChangeAspect="1"/>
          </p:cNvPicPr>
          <p:nvPr/>
        </p:nvPicPr>
        <p:blipFill>
          <a:blip r:embed="rId2"/>
          <a:stretch>
            <a:fillRect/>
          </a:stretch>
        </p:blipFill>
        <p:spPr>
          <a:xfrm>
            <a:off x="4699000" y="1981200"/>
            <a:ext cx="4445000" cy="3340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n03304.jpeg"/>
          <p:cNvPicPr>
            <a:picLocks noChangeAspect="1"/>
          </p:cNvPicPr>
          <p:nvPr/>
        </p:nvPicPr>
        <p:blipFill>
          <a:blip r:embed="rId2"/>
          <a:stretch>
            <a:fillRect/>
          </a:stretch>
        </p:blipFill>
        <p:spPr>
          <a:xfrm>
            <a:off x="0" y="989409"/>
            <a:ext cx="9144000" cy="4879181"/>
          </a:xfrm>
          <a:prstGeom prst="rect">
            <a:avLst/>
          </a:prstGeom>
        </p:spPr>
      </p:pic>
      <p:pic>
        <p:nvPicPr>
          <p:cNvPr id="3" name="Picture 2" descr="dsn03304.jpeg"/>
          <p:cNvPicPr>
            <a:picLocks noChangeAspect="1"/>
          </p:cNvPicPr>
          <p:nvPr/>
        </p:nvPicPr>
        <p:blipFill>
          <a:blip r:embed="rId2"/>
          <a:stretch>
            <a:fillRect/>
          </a:stretch>
        </p:blipFill>
        <p:spPr>
          <a:xfrm>
            <a:off x="0" y="989409"/>
            <a:ext cx="9144000" cy="48791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My Documents\powerpoint files\Downloaded pics\Silverthorn\Chapter 20\FG20_0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My Documents\powerpoint files\Downloaded pics\Silverthorn\Chapter 20\FG20_1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1508" name="Rectangle 4"/>
          <p:cNvSpPr>
            <a:spLocks noChangeArrowheads="1"/>
          </p:cNvSpPr>
          <p:nvPr/>
        </p:nvSpPr>
        <p:spPr bwMode="auto">
          <a:xfrm>
            <a:off x="228600" y="381000"/>
            <a:ext cx="4010833" cy="461665"/>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latin typeface="Comic Sans MS"/>
                <a:cs typeface="Comic Sans MS"/>
              </a:rPr>
              <a:t>The circulation of the GIT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a:t>
            </a:r>
            <a:r>
              <a:rPr lang="en-US" dirty="0" smtClean="0">
                <a:solidFill>
                  <a:schemeClr val="tx1"/>
                </a:solidFill>
                <a:latin typeface="Comic Sans MS"/>
                <a:cs typeface="Comic Sans MS"/>
              </a:rPr>
              <a:t>Remember</a:t>
            </a:r>
            <a:endParaRPr lang="en-US" dirty="0"/>
          </a:p>
        </p:txBody>
      </p:sp>
      <p:sp>
        <p:nvSpPr>
          <p:cNvPr id="3" name="Subtitle 2"/>
          <p:cNvSpPr>
            <a:spLocks noGrp="1"/>
          </p:cNvSpPr>
          <p:nvPr>
            <p:ph type="subTitle" idx="1"/>
          </p:nvPr>
        </p:nvSpPr>
        <p:spPr>
          <a:xfrm>
            <a:off x="228600" y="990600"/>
            <a:ext cx="8915400" cy="5867400"/>
          </a:xfrm>
        </p:spPr>
        <p:txBody>
          <a:bodyPr>
            <a:normAutofit fontScale="70000" lnSpcReduction="20000"/>
          </a:bodyPr>
          <a:lstStyle/>
          <a:p>
            <a:pPr algn="l">
              <a:buFont typeface="Arial"/>
              <a:buChar char="•"/>
            </a:pPr>
            <a:r>
              <a:rPr lang="en-US" dirty="0" smtClean="0">
                <a:solidFill>
                  <a:srgbClr val="000000"/>
                </a:solidFill>
                <a:latin typeface="Comic Sans MS"/>
                <a:cs typeface="Comic Sans MS"/>
              </a:rPr>
              <a:t>Saliva is a lubricant, it contains many enzymes (amylase), some hormones (IGF), and many other things!</a:t>
            </a:r>
          </a:p>
          <a:p>
            <a:pPr algn="l">
              <a:buFont typeface="Arial"/>
              <a:buChar char="•"/>
            </a:pPr>
            <a:r>
              <a:rPr lang="en-US" dirty="0" smtClean="0">
                <a:solidFill>
                  <a:srgbClr val="000000"/>
                </a:solidFill>
                <a:latin typeface="Comic Sans MS"/>
                <a:cs typeface="Comic Sans MS"/>
              </a:rPr>
              <a:t>The stomach has low pH (1 &lt; pH &lt; 3) and begins protein digestion.</a:t>
            </a:r>
          </a:p>
          <a:p>
            <a:pPr algn="l">
              <a:buFont typeface="Arial"/>
              <a:buChar char="•"/>
            </a:pPr>
            <a:r>
              <a:rPr lang="en-US" dirty="0" smtClean="0">
                <a:solidFill>
                  <a:srgbClr val="000000"/>
                </a:solidFill>
                <a:latin typeface="Comic Sans MS"/>
                <a:cs typeface="Comic Sans MS"/>
              </a:rPr>
              <a:t>The small intestine is where most digestion and absorption of nutrients takes place (intestinal pH ≈ neutral)</a:t>
            </a:r>
          </a:p>
          <a:p>
            <a:pPr algn="l">
              <a:buFont typeface="Arial"/>
              <a:buChar char="•"/>
            </a:pPr>
            <a:r>
              <a:rPr lang="en-US" dirty="0" smtClean="0">
                <a:solidFill>
                  <a:srgbClr val="000000"/>
                </a:solidFill>
                <a:latin typeface="Comic Sans MS"/>
                <a:cs typeface="Comic Sans MS"/>
              </a:rPr>
              <a:t>Assimilation = digestion + absorption</a:t>
            </a:r>
          </a:p>
          <a:p>
            <a:pPr algn="l">
              <a:buFont typeface="Arial"/>
              <a:buChar char="•"/>
            </a:pPr>
            <a:r>
              <a:rPr lang="en-US" dirty="0" smtClean="0">
                <a:solidFill>
                  <a:srgbClr val="000000"/>
                </a:solidFill>
                <a:latin typeface="Comic Sans MS"/>
                <a:cs typeface="Comic Sans MS"/>
              </a:rPr>
              <a:t>Digestion can be luminal or membrane.</a:t>
            </a:r>
          </a:p>
          <a:p>
            <a:pPr algn="l">
              <a:buFont typeface="Arial"/>
              <a:buChar char="•"/>
            </a:pPr>
            <a:r>
              <a:rPr lang="en-US" dirty="0" smtClean="0">
                <a:solidFill>
                  <a:srgbClr val="000000"/>
                </a:solidFill>
                <a:latin typeface="Comic Sans MS"/>
                <a:cs typeface="Comic Sans MS"/>
              </a:rPr>
              <a:t> The intestinal epithelium is folded, and then folded again (folds of </a:t>
            </a:r>
            <a:r>
              <a:rPr lang="en-US" dirty="0" err="1" smtClean="0">
                <a:solidFill>
                  <a:srgbClr val="000000"/>
                </a:solidFill>
                <a:latin typeface="Comic Sans MS"/>
                <a:cs typeface="Comic Sans MS"/>
              </a:rPr>
              <a:t>Kerkring</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villi</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microvilli</a:t>
            </a:r>
            <a:r>
              <a:rPr lang="en-US" dirty="0" smtClean="0">
                <a:solidFill>
                  <a:srgbClr val="000000"/>
                </a:solidFill>
                <a:latin typeface="Comic Sans MS"/>
                <a:cs typeface="Comic Sans MS"/>
              </a:rPr>
              <a:t>).</a:t>
            </a:r>
          </a:p>
          <a:p>
            <a:pPr algn="l">
              <a:buFont typeface="Arial"/>
              <a:buChar char="•"/>
            </a:pPr>
            <a:r>
              <a:rPr lang="en-US" smtClean="0">
                <a:solidFill>
                  <a:srgbClr val="000000"/>
                </a:solidFill>
                <a:latin typeface="Comic Sans MS"/>
                <a:cs typeface="Comic Sans MS"/>
              </a:rPr>
              <a:t>Intestinal </a:t>
            </a:r>
            <a:r>
              <a:rPr lang="en-US" dirty="0" smtClean="0">
                <a:solidFill>
                  <a:srgbClr val="000000"/>
                </a:solidFill>
                <a:latin typeface="Comic Sans MS"/>
                <a:cs typeface="Comic Sans MS"/>
              </a:rPr>
              <a:t>cells are called </a:t>
            </a:r>
            <a:r>
              <a:rPr lang="en-US" dirty="0" err="1" smtClean="0">
                <a:solidFill>
                  <a:srgbClr val="000000"/>
                </a:solidFill>
                <a:latin typeface="Comic Sans MS"/>
                <a:cs typeface="Comic Sans MS"/>
              </a:rPr>
              <a:t>enterocytes</a:t>
            </a:r>
            <a:r>
              <a:rPr lang="en-US" dirty="0" smtClean="0">
                <a:solidFill>
                  <a:srgbClr val="000000"/>
                </a:solidFill>
                <a:latin typeface="Comic Sans MS"/>
                <a:cs typeface="Comic Sans MS"/>
              </a:rPr>
              <a:t> and have an apical membrane full of </a:t>
            </a:r>
            <a:r>
              <a:rPr lang="en-US" dirty="0" err="1" smtClean="0">
                <a:solidFill>
                  <a:srgbClr val="000000"/>
                </a:solidFill>
                <a:latin typeface="Comic Sans MS"/>
                <a:cs typeface="Comic Sans MS"/>
              </a:rPr>
              <a:t>microvilli</a:t>
            </a:r>
            <a:r>
              <a:rPr lang="en-US" dirty="0" smtClean="0">
                <a:solidFill>
                  <a:srgbClr val="000000"/>
                </a:solidFill>
                <a:latin typeface="Comic Sans MS"/>
                <a:cs typeface="Comic Sans MS"/>
              </a:rPr>
              <a:t> (called the brush-border membrane) and a </a:t>
            </a:r>
            <a:r>
              <a:rPr lang="en-US" dirty="0" err="1" smtClean="0">
                <a:solidFill>
                  <a:srgbClr val="000000"/>
                </a:solidFill>
                <a:latin typeface="Comic Sans MS"/>
                <a:cs typeface="Comic Sans MS"/>
              </a:rPr>
              <a:t>basolateral</a:t>
            </a:r>
            <a:r>
              <a:rPr lang="en-US" dirty="0" smtClean="0">
                <a:solidFill>
                  <a:srgbClr val="000000"/>
                </a:solidFill>
                <a:latin typeface="Comic Sans MS"/>
                <a:cs typeface="Comic Sans MS"/>
              </a:rPr>
              <a:t> membrane.</a:t>
            </a:r>
          </a:p>
          <a:p>
            <a:pPr algn="l">
              <a:buFont typeface="Arial"/>
              <a:buChar char="•"/>
            </a:pPr>
            <a:r>
              <a:rPr lang="en-US" dirty="0" smtClean="0">
                <a:solidFill>
                  <a:srgbClr val="000000"/>
                </a:solidFill>
                <a:latin typeface="Comic Sans MS"/>
                <a:cs typeface="Comic Sans MS"/>
              </a:rPr>
              <a:t>Pancreas is both an endocrine (insulin and glucagon) and an exocrine organ (bicarbonate and digestive enzymes)</a:t>
            </a:r>
          </a:p>
          <a:p>
            <a:pPr algn="l">
              <a:buFont typeface="Arial"/>
              <a:buChar char="•"/>
            </a:pPr>
            <a:r>
              <a:rPr lang="en-US" dirty="0" smtClean="0">
                <a:solidFill>
                  <a:srgbClr val="000000"/>
                </a:solidFill>
                <a:latin typeface="Comic Sans MS"/>
                <a:cs typeface="Comic Sans MS"/>
              </a:rPr>
              <a:t>Gall bladder stores bile.</a:t>
            </a:r>
          </a:p>
          <a:p>
            <a:pPr algn="l">
              <a:buFont typeface="Arial"/>
              <a:buChar char="•"/>
            </a:pPr>
            <a:r>
              <a:rPr lang="en-US" dirty="0" smtClean="0">
                <a:solidFill>
                  <a:srgbClr val="000000"/>
                </a:solidFill>
                <a:latin typeface="Comic Sans MS"/>
                <a:cs typeface="Comic Sans MS"/>
              </a:rPr>
              <a:t>The large intestine is where fermentative digestion takes place, also absorbs water, and it is where feces formation occurs.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y Documents\powerpoint files\Downloaded pics\Silverthorn\Chapter 20\FG20_11.JPG"/>
          <p:cNvPicPr>
            <a:picLocks noChangeAspect="1" noChangeArrowheads="1"/>
          </p:cNvPicPr>
          <p:nvPr/>
        </p:nvPicPr>
        <p:blipFill>
          <a:blip r:embed="rId2"/>
          <a:srcRect/>
          <a:stretch>
            <a:fillRect/>
          </a:stretch>
        </p:blipFill>
        <p:spPr bwMode="auto">
          <a:xfrm>
            <a:off x="762000" y="609600"/>
            <a:ext cx="8001000" cy="6000750"/>
          </a:xfrm>
          <a:prstGeom prst="rect">
            <a:avLst/>
          </a:prstGeom>
          <a:noFill/>
        </p:spPr>
      </p:pic>
      <p:sp>
        <p:nvSpPr>
          <p:cNvPr id="22531" name="Rectangle 3"/>
          <p:cNvSpPr>
            <a:spLocks noChangeArrowheads="1"/>
          </p:cNvSpPr>
          <p:nvPr/>
        </p:nvSpPr>
        <p:spPr bwMode="auto">
          <a:xfrm>
            <a:off x="3048000" y="152400"/>
            <a:ext cx="2144036" cy="461665"/>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latin typeface="Comic Sans MS"/>
                <a:cs typeface="Comic Sans MS"/>
              </a:rPr>
              <a:t>In summary….</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304800"/>
            <a:ext cx="9144000" cy="4955203"/>
          </a:xfrm>
          <a:prstGeom prst="rect">
            <a:avLst/>
          </a:prstGeom>
          <a:noFill/>
          <a:ln w="9525">
            <a:noFill/>
            <a:miter lim="800000"/>
            <a:headEnd/>
            <a:tailEnd/>
          </a:ln>
          <a:effectLst/>
        </p:spPr>
        <p:txBody>
          <a:bodyPr wrap="square">
            <a:prstTxWarp prst="textNoShape">
              <a:avLst/>
            </a:prstTxWarp>
            <a:spAutoFit/>
          </a:bodyPr>
          <a:lstStyle/>
          <a:p>
            <a:pPr algn="ctr"/>
            <a:r>
              <a:rPr lang="en-US" sz="3600" dirty="0">
                <a:solidFill>
                  <a:srgbClr val="000000"/>
                </a:solidFill>
              </a:rPr>
              <a:t>Dietary carbohydrates</a:t>
            </a:r>
            <a:endParaRPr lang="en-US" sz="2800" dirty="0">
              <a:solidFill>
                <a:srgbClr val="000000"/>
              </a:solidFill>
            </a:endParaRPr>
          </a:p>
          <a:p>
            <a:pPr algn="ctr"/>
            <a:endParaRPr lang="en-US" sz="2800" dirty="0">
              <a:solidFill>
                <a:srgbClr val="000000"/>
              </a:solidFill>
            </a:endParaRPr>
          </a:p>
          <a:p>
            <a:pPr algn="ctr"/>
            <a:r>
              <a:rPr lang="en-US" sz="2800" dirty="0">
                <a:solidFill>
                  <a:srgbClr val="000000"/>
                </a:solidFill>
              </a:rPr>
              <a:t>-</a:t>
            </a:r>
            <a:r>
              <a:rPr lang="en-US" sz="2800" dirty="0" smtClean="0">
                <a:solidFill>
                  <a:srgbClr val="000000"/>
                </a:solidFill>
              </a:rPr>
              <a:t>Starches/polysaccharides </a:t>
            </a:r>
            <a:r>
              <a:rPr lang="en-US" sz="2800" dirty="0">
                <a:solidFill>
                  <a:srgbClr val="000000"/>
                </a:solidFill>
              </a:rPr>
              <a:t>(starch, </a:t>
            </a:r>
            <a:r>
              <a:rPr lang="en-US" sz="2800" dirty="0" err="1">
                <a:solidFill>
                  <a:srgbClr val="000000"/>
                </a:solidFill>
              </a:rPr>
              <a:t>amylopectin</a:t>
            </a:r>
            <a:r>
              <a:rPr lang="en-US" sz="2800" dirty="0">
                <a:solidFill>
                  <a:srgbClr val="000000"/>
                </a:solidFill>
              </a:rPr>
              <a:t>, and glycogen)</a:t>
            </a:r>
          </a:p>
          <a:p>
            <a:pPr algn="ctr"/>
            <a:endParaRPr lang="en-US" sz="2800" dirty="0">
              <a:solidFill>
                <a:srgbClr val="000000"/>
              </a:solidFill>
            </a:endParaRPr>
          </a:p>
          <a:p>
            <a:pPr algn="ctr"/>
            <a:r>
              <a:rPr lang="en-US" sz="2800" dirty="0">
                <a:solidFill>
                  <a:srgbClr val="000000"/>
                </a:solidFill>
              </a:rPr>
              <a:t>-Disaccharides (sucrose, maltose, and lactose)</a:t>
            </a:r>
          </a:p>
          <a:p>
            <a:pPr algn="ctr"/>
            <a:endParaRPr lang="en-US" sz="2800" dirty="0">
              <a:solidFill>
                <a:srgbClr val="000000"/>
              </a:solidFill>
            </a:endParaRPr>
          </a:p>
          <a:p>
            <a:pPr algn="ctr"/>
            <a:r>
              <a:rPr lang="en-US" sz="2800" dirty="0">
                <a:solidFill>
                  <a:srgbClr val="000000"/>
                </a:solidFill>
              </a:rPr>
              <a:t>-</a:t>
            </a:r>
            <a:r>
              <a:rPr lang="en-US" sz="2800" dirty="0" err="1">
                <a:solidFill>
                  <a:srgbClr val="000000"/>
                </a:solidFill>
              </a:rPr>
              <a:t>Monosaccharides</a:t>
            </a:r>
            <a:r>
              <a:rPr lang="en-US" sz="2800" dirty="0">
                <a:solidFill>
                  <a:srgbClr val="000000"/>
                </a:solidFill>
              </a:rPr>
              <a:t> (glucose, fructose, and </a:t>
            </a:r>
          </a:p>
          <a:p>
            <a:pPr algn="ctr"/>
            <a:r>
              <a:rPr lang="en-US" sz="2800" dirty="0" err="1">
                <a:solidFill>
                  <a:srgbClr val="000000"/>
                </a:solidFill>
              </a:rPr>
              <a:t>galactose</a:t>
            </a:r>
            <a:r>
              <a:rPr lang="en-US" sz="2800" dirty="0">
                <a:solidFill>
                  <a:srgbClr val="000000"/>
                </a:solidFill>
              </a:rPr>
              <a:t>)</a:t>
            </a:r>
          </a:p>
          <a:p>
            <a:pPr algn="ctr"/>
            <a:endParaRPr lang="en-US" sz="2800" dirty="0">
              <a:solidFill>
                <a:srgbClr val="000000"/>
              </a:solidFill>
            </a:endParaRPr>
          </a:p>
          <a:p>
            <a:pPr algn="ctr"/>
            <a:r>
              <a:rPr lang="en-US" sz="2800" dirty="0">
                <a:solidFill>
                  <a:srgbClr val="000000"/>
                </a:solidFill>
              </a:rPr>
              <a:t>Also dietary fibers (cellulose, </a:t>
            </a:r>
            <a:r>
              <a:rPr lang="en-US" sz="2800" dirty="0" err="1">
                <a:solidFill>
                  <a:srgbClr val="000000"/>
                </a:solidFill>
              </a:rPr>
              <a:t>pectins</a:t>
            </a:r>
            <a:r>
              <a:rPr lang="en-US" sz="2800" dirty="0">
                <a:solidFill>
                  <a:srgbClr val="000000"/>
                </a:solidFill>
              </a:rPr>
              <a:t>,…,etc.).</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152400"/>
            <a:ext cx="7772400" cy="1143000"/>
          </a:xfrm>
        </p:spPr>
        <p:txBody>
          <a:bodyPr/>
          <a:lstStyle/>
          <a:p>
            <a:r>
              <a:rPr lang="en-US" dirty="0">
                <a:solidFill>
                  <a:srgbClr val="000000"/>
                </a:solidFill>
                <a:latin typeface="Comic Sans MS" pitchFamily="-106" charset="0"/>
              </a:rPr>
              <a:t>Functions of saliva</a:t>
            </a:r>
            <a:endParaRPr lang="en-US" dirty="0">
              <a:solidFill>
                <a:srgbClr val="000000"/>
              </a:solidFill>
            </a:endParaRPr>
          </a:p>
        </p:txBody>
      </p:sp>
      <p:sp>
        <p:nvSpPr>
          <p:cNvPr id="4099" name="Rectangle 3"/>
          <p:cNvSpPr>
            <a:spLocks noGrp="1" noChangeArrowheads="1"/>
          </p:cNvSpPr>
          <p:nvPr>
            <p:ph type="body" idx="1"/>
          </p:nvPr>
        </p:nvSpPr>
        <p:spPr>
          <a:xfrm>
            <a:off x="152400" y="1143000"/>
            <a:ext cx="7772400" cy="4114800"/>
          </a:xfrm>
        </p:spPr>
        <p:txBody>
          <a:bodyPr/>
          <a:lstStyle/>
          <a:p>
            <a:r>
              <a:rPr lang="en-US" dirty="0">
                <a:latin typeface="Comic Sans MS" pitchFamily="-106" charset="0"/>
              </a:rPr>
              <a:t>Lubrication and </a:t>
            </a:r>
            <a:r>
              <a:rPr lang="en-US" dirty="0" err="1" smtClean="0">
                <a:latin typeface="Comic Sans MS" pitchFamily="-106" charset="0"/>
              </a:rPr>
              <a:t>solubilization</a:t>
            </a:r>
            <a:r>
              <a:rPr lang="en-US" dirty="0" smtClean="0">
                <a:latin typeface="Comic Sans MS" pitchFamily="-106" charset="0"/>
              </a:rPr>
              <a:t> </a:t>
            </a:r>
            <a:r>
              <a:rPr lang="en-US" dirty="0">
                <a:latin typeface="Comic Sans MS" pitchFamily="-106" charset="0"/>
              </a:rPr>
              <a:t>of food</a:t>
            </a:r>
          </a:p>
          <a:p>
            <a:r>
              <a:rPr lang="en-US" dirty="0">
                <a:latin typeface="Comic Sans MS" pitchFamily="-106" charset="0"/>
              </a:rPr>
              <a:t>Digestion (salivary amylase)</a:t>
            </a:r>
          </a:p>
          <a:p>
            <a:r>
              <a:rPr lang="en-US" dirty="0" smtClean="0">
                <a:latin typeface="Comic Sans MS" pitchFamily="-106" charset="0"/>
              </a:rPr>
              <a:t>Secretion </a:t>
            </a:r>
            <a:r>
              <a:rPr lang="en-US" dirty="0">
                <a:latin typeface="Comic Sans MS" pitchFamily="-106" charset="0"/>
              </a:rPr>
              <a:t>of HCO</a:t>
            </a:r>
            <a:r>
              <a:rPr lang="en-US" baseline="-25000" dirty="0">
                <a:latin typeface="Comic Sans MS" pitchFamily="-106" charset="0"/>
              </a:rPr>
              <a:t>3</a:t>
            </a:r>
            <a:r>
              <a:rPr lang="en-US" baseline="30000" dirty="0">
                <a:latin typeface="Comic Sans MS" pitchFamily="-106" charset="0"/>
              </a:rPr>
              <a:t>-</a:t>
            </a:r>
          </a:p>
          <a:p>
            <a:r>
              <a:rPr lang="en-US" dirty="0">
                <a:latin typeface="Comic Sans MS" pitchFamily="-106" charset="0"/>
              </a:rPr>
              <a:t>Endocrine functions (IGF, many others)</a:t>
            </a:r>
            <a:endParaRPr lang="en-US" baseline="30000" dirty="0">
              <a:latin typeface="Comic Sans MS" pitchFamily="-106" charset="0"/>
            </a:endParaRPr>
          </a:p>
          <a:p>
            <a:pPr>
              <a:buFontTx/>
              <a:buNone/>
            </a:pPr>
            <a:endParaRPr lang="en-US" dirty="0">
              <a:latin typeface="Comic Sans MS" pitchFamily="-106" charset="0"/>
            </a:endParaRPr>
          </a:p>
        </p:txBody>
      </p:sp>
      <p:pic>
        <p:nvPicPr>
          <p:cNvPr id="4100" name="Picture 4"/>
          <p:cNvPicPr>
            <a:picLocks noChangeAspect="1" noChangeArrowheads="1"/>
          </p:cNvPicPr>
          <p:nvPr/>
        </p:nvPicPr>
        <p:blipFill>
          <a:blip r:embed="rId2"/>
          <a:srcRect/>
          <a:stretch>
            <a:fillRect/>
          </a:stretch>
        </p:blipFill>
        <p:spPr bwMode="auto">
          <a:xfrm>
            <a:off x="6324600" y="4000500"/>
            <a:ext cx="2616200" cy="28575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a:srcRect/>
          <a:stretch>
            <a:fillRect/>
          </a:stretch>
        </p:blipFill>
        <p:spPr bwMode="auto">
          <a:xfrm>
            <a:off x="0" y="4267200"/>
            <a:ext cx="5943600" cy="2228850"/>
          </a:xfrm>
          <a:prstGeom prst="rect">
            <a:avLst/>
          </a:prstGeom>
          <a:noFill/>
          <a:ln w="9525">
            <a:noFill/>
            <a:miter lim="800000"/>
            <a:headEnd/>
            <a:tailEnd/>
          </a:ln>
          <a:effectLst/>
        </p:spPr>
      </p:pic>
      <p:sp>
        <p:nvSpPr>
          <p:cNvPr id="4103" name="Line 7"/>
          <p:cNvSpPr>
            <a:spLocks noChangeShapeType="1"/>
          </p:cNvSpPr>
          <p:nvPr/>
        </p:nvSpPr>
        <p:spPr bwMode="auto">
          <a:xfrm flipV="1">
            <a:off x="5334000" y="3200400"/>
            <a:ext cx="1981200" cy="2743200"/>
          </a:xfrm>
          <a:prstGeom prst="line">
            <a:avLst/>
          </a:prstGeom>
          <a:noFill/>
          <a:ln w="22225">
            <a:solidFill>
              <a:schemeClr val="tx1"/>
            </a:solidFill>
            <a:round/>
            <a:headEnd/>
            <a:tailEnd/>
          </a:ln>
          <a:effectLst/>
        </p:spPr>
        <p:txBody>
          <a:bodyPr wrap="none" anchor="ctr">
            <a:prstTxWarp prst="textNoShape">
              <a:avLst/>
            </a:prstTxWarp>
          </a:bodyPr>
          <a:lstStyle/>
          <a:p>
            <a:endParaRPr lang="en-US"/>
          </a:p>
        </p:txBody>
      </p:sp>
      <p:sp>
        <p:nvSpPr>
          <p:cNvPr id="4104" name="Rectangle 8"/>
          <p:cNvSpPr>
            <a:spLocks noChangeArrowheads="1"/>
          </p:cNvSpPr>
          <p:nvPr/>
        </p:nvSpPr>
        <p:spPr bwMode="auto">
          <a:xfrm>
            <a:off x="7162800" y="2743200"/>
            <a:ext cx="1416674"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“watery”</a:t>
            </a:r>
          </a:p>
        </p:txBody>
      </p:sp>
      <p:sp>
        <p:nvSpPr>
          <p:cNvPr id="4105" name="Line 9"/>
          <p:cNvSpPr>
            <a:spLocks noChangeShapeType="1"/>
          </p:cNvSpPr>
          <p:nvPr/>
        </p:nvSpPr>
        <p:spPr bwMode="auto">
          <a:xfrm flipV="1">
            <a:off x="2514600" y="4114800"/>
            <a:ext cx="685800" cy="91440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4106" name="Rectangle 10"/>
          <p:cNvSpPr>
            <a:spLocks noChangeArrowheads="1"/>
          </p:cNvSpPr>
          <p:nvPr/>
        </p:nvSpPr>
        <p:spPr bwMode="auto">
          <a:xfrm>
            <a:off x="2971800" y="3657600"/>
            <a:ext cx="1454244"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t>
            </a:r>
            <a:r>
              <a:rPr lang="en-US" dirty="0" err="1">
                <a:solidFill>
                  <a:srgbClr val="000000"/>
                </a:solidFill>
              </a:rPr>
              <a:t>mucusy</a:t>
            </a:r>
            <a:r>
              <a:rPr lang="en-US" dirty="0">
                <a:solidFill>
                  <a:srgbClr val="000000"/>
                </a:solidFill>
              </a:rPr>
              <a:t>”</a:t>
            </a:r>
          </a:p>
        </p:txBody>
      </p:sp>
      <p:sp>
        <p:nvSpPr>
          <p:cNvPr id="4109" name="Rectangle 13"/>
          <p:cNvSpPr>
            <a:spLocks noChangeArrowheads="1"/>
          </p:cNvSpPr>
          <p:nvPr/>
        </p:nvSpPr>
        <p:spPr bwMode="auto">
          <a:xfrm>
            <a:off x="195263" y="6348413"/>
            <a:ext cx="4880813"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IGF= Insulin-Like Growth Factor</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953000" y="1295400"/>
            <a:ext cx="4070350" cy="1739900"/>
          </a:xfrm>
          <a:prstGeom prst="rect">
            <a:avLst/>
          </a:prstGeom>
          <a:noFill/>
          <a:ln w="9525">
            <a:noFill/>
            <a:miter lim="800000"/>
            <a:headEnd/>
            <a:tailEnd/>
          </a:ln>
          <a:effectLst/>
        </p:spPr>
        <p:txBody>
          <a:bodyPr wrap="none">
            <a:prstTxWarp prst="textNoShape">
              <a:avLst/>
            </a:prstTxWarp>
            <a:spAutoFit/>
          </a:bodyPr>
          <a:lstStyle/>
          <a:p>
            <a:r>
              <a:rPr lang="en-US" sz="3600" dirty="0">
                <a:solidFill>
                  <a:srgbClr val="000000"/>
                </a:solidFill>
                <a:latin typeface="Times" pitchFamily="-106" charset="0"/>
              </a:rPr>
              <a:t>Glucose</a:t>
            </a:r>
          </a:p>
          <a:p>
            <a:r>
              <a:rPr lang="en-US" sz="3600" dirty="0">
                <a:solidFill>
                  <a:srgbClr val="000000"/>
                </a:solidFill>
                <a:latin typeface="Times" pitchFamily="-106" charset="0"/>
              </a:rPr>
              <a:t>Fructose (fruit sugar)</a:t>
            </a:r>
          </a:p>
          <a:p>
            <a:r>
              <a:rPr lang="en-US" sz="3600" dirty="0" err="1">
                <a:solidFill>
                  <a:srgbClr val="000000"/>
                </a:solidFill>
                <a:latin typeface="Times" pitchFamily="-106" charset="0"/>
              </a:rPr>
              <a:t>Galactose</a:t>
            </a:r>
            <a:endParaRPr lang="en-US" dirty="0">
              <a:solidFill>
                <a:srgbClr val="000000"/>
              </a:solidFill>
              <a:latin typeface="Times" pitchFamily="-106" charset="0"/>
            </a:endParaRPr>
          </a:p>
        </p:txBody>
      </p:sp>
      <p:pic>
        <p:nvPicPr>
          <p:cNvPr id="48131" name="Picture 3"/>
          <p:cNvPicPr>
            <a:picLocks noChangeAspect="1" noChangeArrowheads="1"/>
          </p:cNvPicPr>
          <p:nvPr/>
        </p:nvPicPr>
        <p:blipFill>
          <a:blip r:embed="rId2"/>
          <a:srcRect/>
          <a:stretch>
            <a:fillRect/>
          </a:stretch>
        </p:blipFill>
        <p:spPr bwMode="auto">
          <a:xfrm>
            <a:off x="914400" y="1219200"/>
            <a:ext cx="3303588" cy="1828800"/>
          </a:xfrm>
          <a:prstGeom prst="rect">
            <a:avLst/>
          </a:prstGeom>
          <a:noFill/>
        </p:spPr>
      </p:pic>
      <p:sp>
        <p:nvSpPr>
          <p:cNvPr id="48132" name="Line 4"/>
          <p:cNvSpPr>
            <a:spLocks noChangeShapeType="1"/>
          </p:cNvSpPr>
          <p:nvPr/>
        </p:nvSpPr>
        <p:spPr bwMode="auto">
          <a:xfrm flipV="1">
            <a:off x="3886200" y="1066800"/>
            <a:ext cx="990600" cy="914400"/>
          </a:xfrm>
          <a:prstGeom prst="line">
            <a:avLst/>
          </a:prstGeom>
          <a:noFill/>
          <a:ln w="31750">
            <a:solidFill>
              <a:schemeClr val="tx1"/>
            </a:solidFill>
            <a:round/>
            <a:headEnd/>
            <a:tailEnd type="triangle" w="med" len="med"/>
          </a:ln>
          <a:effectLst/>
        </p:spPr>
        <p:txBody>
          <a:bodyPr wrap="none" anchor="ctr">
            <a:prstTxWarp prst="textNoShape">
              <a:avLst/>
            </a:prstTxWarp>
          </a:bodyPr>
          <a:lstStyle/>
          <a:p>
            <a:endParaRPr lang="en-US"/>
          </a:p>
        </p:txBody>
      </p:sp>
      <p:sp>
        <p:nvSpPr>
          <p:cNvPr id="48133" name="Rectangle 5"/>
          <p:cNvSpPr>
            <a:spLocks noChangeArrowheads="1"/>
          </p:cNvSpPr>
          <p:nvPr/>
        </p:nvSpPr>
        <p:spPr bwMode="auto">
          <a:xfrm>
            <a:off x="4267200" y="595313"/>
            <a:ext cx="4585961"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Carbon 1 is an “anisomeric” carbon</a:t>
            </a:r>
            <a:endParaRPr lang="en-US" sz="3600">
              <a:solidFill>
                <a:srgbClr val="000000"/>
              </a:solidFill>
              <a:latin typeface="Times" pitchFamily="-106" charset="0"/>
            </a:endParaRPr>
          </a:p>
        </p:txBody>
      </p:sp>
      <p:sp>
        <p:nvSpPr>
          <p:cNvPr id="48134" name="Line 6"/>
          <p:cNvSpPr>
            <a:spLocks noChangeShapeType="1"/>
          </p:cNvSpPr>
          <p:nvPr/>
        </p:nvSpPr>
        <p:spPr bwMode="auto">
          <a:xfrm flipV="1">
            <a:off x="3124200" y="838200"/>
            <a:ext cx="0" cy="6858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48135" name="Rectangle 7"/>
          <p:cNvSpPr>
            <a:spLocks noChangeArrowheads="1"/>
          </p:cNvSpPr>
          <p:nvPr/>
        </p:nvSpPr>
        <p:spPr bwMode="auto">
          <a:xfrm>
            <a:off x="2362200" y="381000"/>
            <a:ext cx="1309688" cy="45720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Carbon 6</a:t>
            </a:r>
          </a:p>
        </p:txBody>
      </p:sp>
      <p:pic>
        <p:nvPicPr>
          <p:cNvPr id="48136" name="Picture 8"/>
          <p:cNvPicPr>
            <a:picLocks noChangeAspect="1" noChangeArrowheads="1"/>
          </p:cNvPicPr>
          <p:nvPr/>
        </p:nvPicPr>
        <p:blipFill>
          <a:blip r:embed="rId3"/>
          <a:srcRect/>
          <a:stretch>
            <a:fillRect/>
          </a:stretch>
        </p:blipFill>
        <p:spPr bwMode="auto">
          <a:xfrm>
            <a:off x="2057399" y="3657600"/>
            <a:ext cx="6916555" cy="2971800"/>
          </a:xfrm>
          <a:prstGeom prst="rect">
            <a:avLst/>
          </a:prstGeom>
          <a:noFill/>
        </p:spPr>
      </p:pic>
      <p:sp>
        <p:nvSpPr>
          <p:cNvPr id="48137" name="Text Box 9"/>
          <p:cNvSpPr txBox="1">
            <a:spLocks noChangeArrowheads="1"/>
          </p:cNvSpPr>
          <p:nvPr/>
        </p:nvSpPr>
        <p:spPr bwMode="auto">
          <a:xfrm>
            <a:off x="2422525" y="3184525"/>
            <a:ext cx="3560763" cy="45720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Monosaccharides (hexoses)</a:t>
            </a:r>
          </a:p>
        </p:txBody>
      </p:sp>
      <p:sp>
        <p:nvSpPr>
          <p:cNvPr id="48138" name="Rectangle 10"/>
          <p:cNvSpPr>
            <a:spLocks noChangeArrowheads="1"/>
          </p:cNvSpPr>
          <p:nvPr/>
        </p:nvSpPr>
        <p:spPr bwMode="auto">
          <a:xfrm>
            <a:off x="381000" y="6446838"/>
            <a:ext cx="8763000" cy="369332"/>
          </a:xfrm>
          <a:prstGeom prst="rect">
            <a:avLst/>
          </a:prstGeom>
          <a:noFill/>
          <a:ln w="9525">
            <a:noFill/>
            <a:miter lim="800000"/>
            <a:headEnd/>
            <a:tailEnd/>
          </a:ln>
          <a:effectLst/>
        </p:spPr>
        <p:txBody>
          <a:bodyPr>
            <a:prstTxWarp prst="textNoShape">
              <a:avLst/>
            </a:prstTxWarp>
            <a:spAutoFit/>
          </a:bodyPr>
          <a:lstStyle/>
          <a:p>
            <a:r>
              <a:rPr lang="en-US" sz="1800">
                <a:solidFill>
                  <a:srgbClr val="000000"/>
                </a:solidFill>
              </a:rPr>
              <a:t>Sucrose is disaccharide that has recently become common in human diets.</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990600" y="990600"/>
            <a:ext cx="4495800" cy="4322763"/>
          </a:xfrm>
          <a:prstGeom prst="rect">
            <a:avLst/>
          </a:prstGeom>
          <a:noFill/>
        </p:spPr>
      </p:pic>
      <p:sp>
        <p:nvSpPr>
          <p:cNvPr id="49155" name="Line 3"/>
          <p:cNvSpPr>
            <a:spLocks noChangeShapeType="1"/>
          </p:cNvSpPr>
          <p:nvPr/>
        </p:nvSpPr>
        <p:spPr bwMode="auto">
          <a:xfrm flipV="1">
            <a:off x="3962400" y="762000"/>
            <a:ext cx="1295400" cy="20574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49156" name="Rectangle 4"/>
          <p:cNvSpPr>
            <a:spLocks noChangeArrowheads="1"/>
          </p:cNvSpPr>
          <p:nvPr/>
        </p:nvSpPr>
        <p:spPr bwMode="auto">
          <a:xfrm>
            <a:off x="4572000" y="317500"/>
            <a:ext cx="3028594" cy="461665"/>
          </a:xfrm>
          <a:prstGeom prst="rect">
            <a:avLst/>
          </a:prstGeom>
          <a:noFill/>
          <a:ln w="9525">
            <a:noFill/>
            <a:miter lim="800000"/>
            <a:headEnd/>
            <a:tailEnd/>
          </a:ln>
          <a:effectLst/>
        </p:spPr>
        <p:txBody>
          <a:bodyPr wrap="none">
            <a:prstTxWarp prst="textNoShape">
              <a:avLst/>
            </a:prstTxWarp>
            <a:spAutoFit/>
          </a:bodyPr>
          <a:lstStyle/>
          <a:p>
            <a:r>
              <a:rPr lang="en-US" dirty="0" smtClean="0">
                <a:solidFill>
                  <a:srgbClr val="000000"/>
                </a:solidFill>
                <a:latin typeface="Symbol" pitchFamily="-106" charset="2"/>
              </a:rPr>
              <a:t>α</a:t>
            </a:r>
            <a:r>
              <a:rPr lang="en-US" dirty="0" smtClean="0">
                <a:solidFill>
                  <a:srgbClr val="000000"/>
                </a:solidFill>
                <a:latin typeface="Times" pitchFamily="-106" charset="0"/>
              </a:rPr>
              <a:t>(</a:t>
            </a:r>
            <a:r>
              <a:rPr lang="en-US" dirty="0">
                <a:solidFill>
                  <a:srgbClr val="000000"/>
                </a:solidFill>
                <a:latin typeface="Times" pitchFamily="-106" charset="0"/>
              </a:rPr>
              <a:t>1-4) </a:t>
            </a:r>
            <a:r>
              <a:rPr lang="en-US" dirty="0" err="1">
                <a:solidFill>
                  <a:srgbClr val="000000"/>
                </a:solidFill>
                <a:latin typeface="Times" pitchFamily="-106" charset="0"/>
              </a:rPr>
              <a:t>glycosidic</a:t>
            </a:r>
            <a:r>
              <a:rPr lang="en-US" dirty="0">
                <a:solidFill>
                  <a:srgbClr val="000000"/>
                </a:solidFill>
                <a:latin typeface="Times" pitchFamily="-106" charset="0"/>
              </a:rPr>
              <a:t> bond</a:t>
            </a:r>
          </a:p>
        </p:txBody>
      </p:sp>
      <p:sp>
        <p:nvSpPr>
          <p:cNvPr id="49157" name="Line 5"/>
          <p:cNvSpPr>
            <a:spLocks noChangeShapeType="1"/>
          </p:cNvSpPr>
          <p:nvPr/>
        </p:nvSpPr>
        <p:spPr bwMode="auto">
          <a:xfrm flipH="1" flipV="1">
            <a:off x="3048000" y="609600"/>
            <a:ext cx="0" cy="16002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49158" name="Rectangle 6"/>
          <p:cNvSpPr>
            <a:spLocks noChangeArrowheads="1"/>
          </p:cNvSpPr>
          <p:nvPr/>
        </p:nvSpPr>
        <p:spPr bwMode="auto">
          <a:xfrm>
            <a:off x="1066800" y="228600"/>
            <a:ext cx="3028594" cy="461665"/>
          </a:xfrm>
          <a:prstGeom prst="rect">
            <a:avLst/>
          </a:prstGeom>
          <a:noFill/>
          <a:ln w="9525">
            <a:noFill/>
            <a:miter lim="800000"/>
            <a:headEnd/>
            <a:tailEnd/>
          </a:ln>
          <a:effectLst/>
        </p:spPr>
        <p:txBody>
          <a:bodyPr wrap="none">
            <a:prstTxWarp prst="textNoShape">
              <a:avLst/>
            </a:prstTxWarp>
            <a:spAutoFit/>
          </a:bodyPr>
          <a:lstStyle/>
          <a:p>
            <a:r>
              <a:rPr lang="en-US" dirty="0" smtClean="0">
                <a:solidFill>
                  <a:srgbClr val="000000"/>
                </a:solidFill>
                <a:latin typeface="Symbol" pitchFamily="-106" charset="2"/>
              </a:rPr>
              <a:t>α</a:t>
            </a:r>
            <a:r>
              <a:rPr lang="en-US" dirty="0" smtClean="0">
                <a:solidFill>
                  <a:srgbClr val="000000"/>
                </a:solidFill>
                <a:latin typeface="Times" pitchFamily="-106" charset="0"/>
              </a:rPr>
              <a:t>(</a:t>
            </a:r>
            <a:r>
              <a:rPr lang="en-US" dirty="0">
                <a:solidFill>
                  <a:srgbClr val="000000"/>
                </a:solidFill>
                <a:latin typeface="Times" pitchFamily="-106" charset="0"/>
              </a:rPr>
              <a:t>1-6) </a:t>
            </a:r>
            <a:r>
              <a:rPr lang="en-US" dirty="0" err="1">
                <a:solidFill>
                  <a:srgbClr val="000000"/>
                </a:solidFill>
                <a:latin typeface="Times" pitchFamily="-106" charset="0"/>
              </a:rPr>
              <a:t>glycosidic</a:t>
            </a:r>
            <a:r>
              <a:rPr lang="en-US" dirty="0">
                <a:solidFill>
                  <a:srgbClr val="000000"/>
                </a:solidFill>
                <a:latin typeface="Times" pitchFamily="-106" charset="0"/>
              </a:rPr>
              <a:t> bond</a:t>
            </a:r>
          </a:p>
        </p:txBody>
      </p:sp>
      <p:sp>
        <p:nvSpPr>
          <p:cNvPr id="49159" name="Rectangle 7"/>
          <p:cNvSpPr>
            <a:spLocks noChangeArrowheads="1"/>
          </p:cNvSpPr>
          <p:nvPr/>
        </p:nvSpPr>
        <p:spPr bwMode="auto">
          <a:xfrm>
            <a:off x="5562600" y="2819400"/>
            <a:ext cx="3090509" cy="267765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Starch and amylopectin</a:t>
            </a:r>
          </a:p>
          <a:p>
            <a:r>
              <a:rPr lang="en-US">
                <a:solidFill>
                  <a:srgbClr val="000000"/>
                </a:solidFill>
                <a:latin typeface="Times" pitchFamily="-106" charset="0"/>
              </a:rPr>
              <a:t>are plant storage </a:t>
            </a:r>
          </a:p>
          <a:p>
            <a:r>
              <a:rPr lang="en-US">
                <a:solidFill>
                  <a:srgbClr val="000000"/>
                </a:solidFill>
                <a:latin typeface="Times" pitchFamily="-106" charset="0"/>
              </a:rPr>
              <a:t>carbohydrates</a:t>
            </a:r>
          </a:p>
          <a:p>
            <a:endParaRPr lang="en-US">
              <a:solidFill>
                <a:srgbClr val="000000"/>
              </a:solidFill>
              <a:latin typeface="Times" pitchFamily="-106" charset="0"/>
            </a:endParaRPr>
          </a:p>
          <a:p>
            <a:r>
              <a:rPr lang="en-US">
                <a:solidFill>
                  <a:srgbClr val="000000"/>
                </a:solidFill>
                <a:latin typeface="Times" pitchFamily="-106" charset="0"/>
              </a:rPr>
              <a:t>Glycogen is an animal</a:t>
            </a:r>
          </a:p>
          <a:p>
            <a:r>
              <a:rPr lang="en-US">
                <a:solidFill>
                  <a:srgbClr val="000000"/>
                </a:solidFill>
                <a:latin typeface="Times" pitchFamily="-106" charset="0"/>
              </a:rPr>
              <a:t>storage carbohydrate</a:t>
            </a:r>
          </a:p>
          <a:p>
            <a:endParaRPr lang="en-US">
              <a:solidFill>
                <a:srgbClr val="000000"/>
              </a:solidFill>
              <a:latin typeface="Times" pitchFamily="-106" charset="0"/>
            </a:endParaRPr>
          </a:p>
          <a:p>
            <a:endParaRPr lang="en-US">
              <a:solidFill>
                <a:srgbClr val="000000"/>
              </a:solidFill>
              <a:latin typeface="Times" pitchFamily="-106" charset="0"/>
            </a:endParaRPr>
          </a:p>
        </p:txBody>
      </p:sp>
      <p:sp>
        <p:nvSpPr>
          <p:cNvPr id="49160" name="Rectangle 8"/>
          <p:cNvSpPr>
            <a:spLocks noChangeArrowheads="1"/>
          </p:cNvSpPr>
          <p:nvPr/>
        </p:nvSpPr>
        <p:spPr bwMode="auto">
          <a:xfrm>
            <a:off x="1447800" y="5334000"/>
            <a:ext cx="7005644" cy="1200328"/>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		starch       amylopectin           glycogen</a:t>
            </a:r>
          </a:p>
          <a:p>
            <a:r>
              <a:rPr lang="en-US">
                <a:solidFill>
                  <a:srgbClr val="000000"/>
                </a:solidFill>
                <a:latin typeface="Times" pitchFamily="-106" charset="0"/>
              </a:rPr>
              <a:t>		(linear)-------------------------&gt;(branched)</a:t>
            </a:r>
          </a:p>
          <a:p>
            <a:r>
              <a:rPr lang="en-US">
                <a:solidFill>
                  <a:srgbClr val="000000"/>
                </a:solidFill>
                <a:latin typeface="Times" pitchFamily="-106" charset="0"/>
              </a:rPr>
              <a:t>1:6/1:4		1/150		1/30		  1/10</a:t>
            </a:r>
          </a:p>
        </p:txBody>
      </p:sp>
      <p:pic>
        <p:nvPicPr>
          <p:cNvPr id="49161" name="Picture 9"/>
          <p:cNvPicPr>
            <a:picLocks noChangeAspect="1" noChangeArrowheads="1"/>
          </p:cNvPicPr>
          <p:nvPr/>
        </p:nvPicPr>
        <p:blipFill>
          <a:blip r:embed="rId3"/>
          <a:srcRect/>
          <a:stretch>
            <a:fillRect/>
          </a:stretch>
        </p:blipFill>
        <p:spPr bwMode="auto">
          <a:xfrm>
            <a:off x="6705600" y="990600"/>
            <a:ext cx="2209800" cy="1633538"/>
          </a:xfrm>
          <a:prstGeom prst="rect">
            <a:avLst/>
          </a:prstGeom>
          <a:noFill/>
        </p:spPr>
      </p:pic>
      <p:sp>
        <p:nvSpPr>
          <p:cNvPr id="49162" name="Rectangle 10"/>
          <p:cNvSpPr>
            <a:spLocks noChangeArrowheads="1"/>
          </p:cNvSpPr>
          <p:nvPr/>
        </p:nvSpPr>
        <p:spPr bwMode="auto">
          <a:xfrm>
            <a:off x="457200" y="5410200"/>
            <a:ext cx="2443397"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Polysaccharides</a:t>
            </a:r>
          </a:p>
        </p:txBody>
      </p:sp>
      <p:sp>
        <p:nvSpPr>
          <p:cNvPr id="49164" name="Rectangle 12"/>
          <p:cNvSpPr>
            <a:spLocks noChangeArrowheads="1"/>
          </p:cNvSpPr>
          <p:nvPr/>
        </p:nvSpPr>
        <p:spPr bwMode="auto">
          <a:xfrm>
            <a:off x="1981200" y="1371600"/>
            <a:ext cx="1981200" cy="198120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49165" name="Rectangle 13"/>
          <p:cNvSpPr>
            <a:spLocks noChangeArrowheads="1"/>
          </p:cNvSpPr>
          <p:nvPr/>
        </p:nvSpPr>
        <p:spPr bwMode="auto">
          <a:xfrm>
            <a:off x="2057400" y="1066800"/>
            <a:ext cx="1905000" cy="220980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49166" name="Rectangle 14"/>
          <p:cNvSpPr>
            <a:spLocks noChangeArrowheads="1"/>
          </p:cNvSpPr>
          <p:nvPr/>
        </p:nvSpPr>
        <p:spPr bwMode="auto">
          <a:xfrm>
            <a:off x="1447800" y="2362200"/>
            <a:ext cx="2438400" cy="121920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14" name="Rectangle 10"/>
          <p:cNvSpPr>
            <a:spLocks noChangeArrowheads="1"/>
          </p:cNvSpPr>
          <p:nvPr/>
        </p:nvSpPr>
        <p:spPr bwMode="auto">
          <a:xfrm>
            <a:off x="5181600" y="1143000"/>
            <a:ext cx="1752600" cy="584776"/>
          </a:xfrm>
          <a:prstGeom prst="rect">
            <a:avLst/>
          </a:prstGeom>
          <a:noFill/>
          <a:ln w="9525">
            <a:noFill/>
            <a:miter lim="800000"/>
            <a:headEnd/>
            <a:tailEnd/>
          </a:ln>
          <a:effectLst/>
        </p:spPr>
        <p:txBody>
          <a:bodyPr wrap="square">
            <a:prstTxWarp prst="textNoShape">
              <a:avLst/>
            </a:prstTxWarp>
            <a:spAutoFit/>
          </a:bodyPr>
          <a:lstStyle/>
          <a:p>
            <a:r>
              <a:rPr lang="en-US" sz="1600" dirty="0" smtClean="0">
                <a:solidFill>
                  <a:srgbClr val="000000"/>
                </a:solidFill>
              </a:rPr>
              <a:t>Starch granule in wheat</a:t>
            </a:r>
            <a:endParaRPr lang="en-US" sz="16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228600" y="228600"/>
            <a:ext cx="8653463" cy="5943600"/>
            <a:chOff x="240" y="288"/>
            <a:chExt cx="5451" cy="3744"/>
          </a:xfrm>
        </p:grpSpPr>
        <p:sp>
          <p:nvSpPr>
            <p:cNvPr id="50179" name="Rectangle 3"/>
            <p:cNvSpPr>
              <a:spLocks noChangeArrowheads="1"/>
            </p:cNvSpPr>
            <p:nvPr/>
          </p:nvSpPr>
          <p:spPr bwMode="auto">
            <a:xfrm>
              <a:off x="357" y="288"/>
              <a:ext cx="5334" cy="3462"/>
            </a:xfrm>
            <a:prstGeom prst="rect">
              <a:avLst/>
            </a:prstGeom>
            <a:noFill/>
            <a:ln w="9525">
              <a:noFill/>
              <a:miter lim="800000"/>
              <a:headEnd/>
              <a:tailEnd/>
            </a:ln>
            <a:effectLst/>
          </p:spPr>
          <p:txBody>
            <a:bodyPr wrap="none">
              <a:prstTxWarp prst="textNoShape">
                <a:avLst/>
              </a:prstTxWarp>
              <a:spAutoFit/>
            </a:bodyPr>
            <a:lstStyle/>
            <a:p>
              <a:pPr algn="ctr"/>
              <a:r>
                <a:rPr lang="en-US" sz="3200" dirty="0">
                  <a:solidFill>
                    <a:srgbClr val="FFFF00"/>
                  </a:solidFill>
                  <a:latin typeface="Times" pitchFamily="-106" charset="0"/>
                </a:rPr>
                <a:t>An overview of carbohydrate</a:t>
              </a:r>
              <a:r>
                <a:rPr lang="en-US" sz="3200" dirty="0" smtClean="0">
                  <a:solidFill>
                    <a:srgbClr val="FFFF00"/>
                  </a:solidFill>
                  <a:latin typeface="Times" pitchFamily="-106" charset="0"/>
                </a:rPr>
                <a:t> assimilation</a:t>
              </a:r>
            </a:p>
            <a:p>
              <a:pPr algn="ctr"/>
              <a:endParaRPr lang="en-US" sz="3200" dirty="0">
                <a:solidFill>
                  <a:srgbClr val="FFFF00"/>
                </a:solidFill>
                <a:latin typeface="Times" pitchFamily="-106" charset="0"/>
              </a:endParaRPr>
            </a:p>
            <a:p>
              <a:pPr algn="ctr"/>
              <a:r>
                <a:rPr lang="en-US" sz="3200" dirty="0">
                  <a:solidFill>
                    <a:srgbClr val="FFFF00"/>
                  </a:solidFill>
                  <a:latin typeface="Times" pitchFamily="-106" charset="0"/>
                </a:rPr>
                <a:t>Starch</a:t>
              </a:r>
            </a:p>
            <a:p>
              <a:pPr algn="ctr"/>
              <a:endParaRPr lang="en-US" sz="3200" dirty="0">
                <a:solidFill>
                  <a:srgbClr val="FFFF00"/>
                </a:solidFill>
                <a:latin typeface="Times" pitchFamily="-106" charset="0"/>
              </a:endParaRPr>
            </a:p>
            <a:p>
              <a:pPr algn="ctr"/>
              <a:r>
                <a:rPr lang="en-US" sz="3200" dirty="0">
                  <a:solidFill>
                    <a:srgbClr val="FFFF00"/>
                  </a:solidFill>
                  <a:latin typeface="Times" pitchFamily="-106" charset="0"/>
                </a:rPr>
                <a:t>maltose, </a:t>
              </a:r>
              <a:r>
                <a:rPr lang="en-US" sz="3200" dirty="0" err="1">
                  <a:solidFill>
                    <a:srgbClr val="FFFF00"/>
                  </a:solidFill>
                  <a:latin typeface="Times" pitchFamily="-106" charset="0"/>
                </a:rPr>
                <a:t>isomaltose</a:t>
              </a:r>
              <a:r>
                <a:rPr lang="en-US" sz="3200" dirty="0">
                  <a:solidFill>
                    <a:srgbClr val="FFFF00"/>
                  </a:solidFill>
                  <a:latin typeface="Times" pitchFamily="-106" charset="0"/>
                </a:rPr>
                <a:t>, and </a:t>
              </a:r>
              <a:r>
                <a:rPr lang="en-US" sz="3200" dirty="0">
                  <a:solidFill>
                    <a:srgbClr val="FFFF00"/>
                  </a:solidFill>
                  <a:latin typeface="Symbol" pitchFamily="-106" charset="2"/>
                </a:rPr>
                <a:t>a</a:t>
              </a:r>
              <a:r>
                <a:rPr lang="en-US" sz="3200" dirty="0">
                  <a:solidFill>
                    <a:srgbClr val="FFFF00"/>
                  </a:solidFill>
                  <a:latin typeface="Times" pitchFamily="-106" charset="0"/>
                </a:rPr>
                <a:t>-</a:t>
              </a:r>
              <a:r>
                <a:rPr lang="en-US" sz="3200" dirty="0" err="1">
                  <a:solidFill>
                    <a:srgbClr val="FFFF00"/>
                  </a:solidFill>
                  <a:latin typeface="Times" pitchFamily="-106" charset="0"/>
                </a:rPr>
                <a:t>dextrins</a:t>
              </a:r>
              <a:endParaRPr lang="en-US" sz="3200" dirty="0">
                <a:solidFill>
                  <a:srgbClr val="FFFF00"/>
                </a:solidFill>
                <a:latin typeface="Times" pitchFamily="-106" charset="0"/>
              </a:endParaRPr>
            </a:p>
            <a:p>
              <a:pPr algn="ctr"/>
              <a:endParaRPr lang="en-US" sz="3200" dirty="0">
                <a:solidFill>
                  <a:srgbClr val="FFFF00"/>
                </a:solidFill>
                <a:latin typeface="Times" pitchFamily="-106" charset="0"/>
              </a:endParaRPr>
            </a:p>
            <a:p>
              <a:pPr algn="ctr"/>
              <a:endParaRPr lang="en-US" sz="3200" dirty="0">
                <a:solidFill>
                  <a:srgbClr val="FFFF00"/>
                </a:solidFill>
                <a:latin typeface="Times" pitchFamily="-106" charset="0"/>
              </a:endParaRPr>
            </a:p>
            <a:p>
              <a:pPr algn="ctr"/>
              <a:r>
                <a:rPr lang="en-US" sz="3200" dirty="0">
                  <a:solidFill>
                    <a:srgbClr val="FFFF00"/>
                  </a:solidFill>
                  <a:latin typeface="Times" pitchFamily="-106" charset="0"/>
                </a:rPr>
                <a:t>				</a:t>
              </a:r>
              <a:r>
                <a:rPr lang="en-US" sz="3200" dirty="0" err="1">
                  <a:solidFill>
                    <a:srgbClr val="FFFF00"/>
                  </a:solidFill>
                  <a:latin typeface="Times" pitchFamily="-106" charset="0"/>
                </a:rPr>
                <a:t>fructose+galactose</a:t>
              </a:r>
              <a:r>
                <a:rPr lang="en-US" sz="3200" dirty="0">
                  <a:solidFill>
                    <a:srgbClr val="FFFF00"/>
                  </a:solidFill>
                  <a:latin typeface="Times" pitchFamily="-106" charset="0"/>
                </a:rPr>
                <a:t>+ glucose</a:t>
              </a:r>
            </a:p>
            <a:p>
              <a:pPr algn="ctr"/>
              <a:endParaRPr lang="en-US" sz="3200" dirty="0">
                <a:solidFill>
                  <a:srgbClr val="FFFF00"/>
                </a:solidFill>
                <a:latin typeface="Times" pitchFamily="-106" charset="0"/>
              </a:endParaRPr>
            </a:p>
            <a:p>
              <a:pPr algn="ctr"/>
              <a:endParaRPr lang="en-US" sz="3200" dirty="0">
                <a:solidFill>
                  <a:srgbClr val="FFFF00"/>
                </a:solidFill>
                <a:latin typeface="Times" pitchFamily="-106" charset="0"/>
              </a:endParaRPr>
            </a:p>
            <a:p>
              <a:pPr algn="ctr"/>
              <a:r>
                <a:rPr lang="en-US" sz="3200" dirty="0">
                  <a:solidFill>
                    <a:srgbClr val="FFFF00"/>
                  </a:solidFill>
                  <a:latin typeface="Times" pitchFamily="-106" charset="0"/>
                </a:rPr>
                <a:t>		</a:t>
              </a:r>
              <a:endParaRPr lang="en-US" dirty="0">
                <a:solidFill>
                  <a:srgbClr val="FFFF00"/>
                </a:solidFill>
                <a:latin typeface="Times" pitchFamily="-106" charset="0"/>
              </a:endParaRPr>
            </a:p>
          </p:txBody>
        </p:sp>
        <p:sp>
          <p:nvSpPr>
            <p:cNvPr id="50180" name="Rectangle 4"/>
            <p:cNvSpPr>
              <a:spLocks noChangeArrowheads="1"/>
            </p:cNvSpPr>
            <p:nvPr/>
          </p:nvSpPr>
          <p:spPr bwMode="auto">
            <a:xfrm>
              <a:off x="288" y="1939"/>
              <a:ext cx="1739" cy="327"/>
            </a:xfrm>
            <a:prstGeom prst="rect">
              <a:avLst/>
            </a:prstGeom>
            <a:noFill/>
            <a:ln w="9525">
              <a:noFill/>
              <a:miter lim="800000"/>
              <a:headEnd/>
              <a:tailEnd/>
            </a:ln>
            <a:effectLst/>
          </p:spPr>
          <p:txBody>
            <a:bodyPr wrap="none">
              <a:prstTxWarp prst="textNoShape">
                <a:avLst/>
              </a:prstTxWarp>
              <a:spAutoFit/>
            </a:bodyPr>
            <a:lstStyle/>
            <a:p>
              <a:r>
                <a:rPr lang="en-US" sz="2800" dirty="0">
                  <a:solidFill>
                    <a:srgbClr val="FFFF00"/>
                  </a:solidFill>
                  <a:latin typeface="Times" pitchFamily="-106" charset="0"/>
                </a:rPr>
                <a:t>Sucrose +</a:t>
              </a:r>
              <a:r>
                <a:rPr lang="en-US" sz="2800" dirty="0" smtClean="0">
                  <a:solidFill>
                    <a:srgbClr val="FFFF00"/>
                  </a:solidFill>
                  <a:latin typeface="Times" pitchFamily="-106" charset="0"/>
                </a:rPr>
                <a:t> lactose</a:t>
              </a:r>
              <a:endParaRPr lang="en-US" dirty="0">
                <a:solidFill>
                  <a:srgbClr val="FFFF00"/>
                </a:solidFill>
                <a:latin typeface="Times" pitchFamily="-106" charset="0"/>
              </a:endParaRPr>
            </a:p>
          </p:txBody>
        </p:sp>
        <p:sp>
          <p:nvSpPr>
            <p:cNvPr id="50181" name="Line 5"/>
            <p:cNvSpPr>
              <a:spLocks noChangeShapeType="1"/>
            </p:cNvSpPr>
            <p:nvPr/>
          </p:nvSpPr>
          <p:spPr bwMode="auto">
            <a:xfrm>
              <a:off x="2976" y="12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82" name="Line 6"/>
            <p:cNvSpPr>
              <a:spLocks noChangeShapeType="1"/>
            </p:cNvSpPr>
            <p:nvPr/>
          </p:nvSpPr>
          <p:spPr bwMode="auto">
            <a:xfrm>
              <a:off x="1200" y="1824"/>
              <a:ext cx="3648" cy="0"/>
            </a:xfrm>
            <a:prstGeom prst="line">
              <a:avLst/>
            </a:prstGeom>
            <a:noFill/>
            <a:ln w="22225">
              <a:solidFill>
                <a:schemeClr val="bg1"/>
              </a:solidFill>
              <a:round/>
              <a:headEnd/>
              <a:tailEnd/>
            </a:ln>
            <a:effectLst/>
          </p:spPr>
          <p:txBody>
            <a:bodyPr wrap="none" anchor="ctr">
              <a:prstTxWarp prst="textNoShape">
                <a:avLst/>
              </a:prstTxWarp>
            </a:bodyPr>
            <a:lstStyle/>
            <a:p>
              <a:endParaRPr lang="en-US">
                <a:solidFill>
                  <a:srgbClr val="000000"/>
                </a:solidFill>
              </a:endParaRPr>
            </a:p>
          </p:txBody>
        </p:sp>
        <p:sp>
          <p:nvSpPr>
            <p:cNvPr id="50183" name="Rectangle 7"/>
            <p:cNvSpPr>
              <a:spLocks noChangeArrowheads="1"/>
            </p:cNvSpPr>
            <p:nvPr/>
          </p:nvSpPr>
          <p:spPr bwMode="auto">
            <a:xfrm>
              <a:off x="1056" y="3216"/>
              <a:ext cx="1296" cy="384"/>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rgbClr val="000000"/>
                  </a:solidFill>
                  <a:latin typeface="Times" pitchFamily="-106" charset="0"/>
                </a:rPr>
                <a:t>disaccharidases</a:t>
              </a:r>
            </a:p>
          </p:txBody>
        </p:sp>
        <p:sp>
          <p:nvSpPr>
            <p:cNvPr id="50184" name="Line 8"/>
            <p:cNvSpPr>
              <a:spLocks noChangeShapeType="1"/>
            </p:cNvSpPr>
            <p:nvPr/>
          </p:nvSpPr>
          <p:spPr bwMode="auto">
            <a:xfrm flipH="1">
              <a:off x="1488" y="1968"/>
              <a:ext cx="1392" cy="12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85" name="Line 9"/>
            <p:cNvSpPr>
              <a:spLocks noChangeShapeType="1"/>
            </p:cNvSpPr>
            <p:nvPr/>
          </p:nvSpPr>
          <p:spPr bwMode="auto">
            <a:xfrm flipH="1">
              <a:off x="1296" y="2256"/>
              <a:ext cx="48" cy="912"/>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86" name="Line 10"/>
            <p:cNvSpPr>
              <a:spLocks noChangeShapeType="1"/>
            </p:cNvSpPr>
            <p:nvPr/>
          </p:nvSpPr>
          <p:spPr bwMode="auto">
            <a:xfrm>
              <a:off x="240" y="3408"/>
              <a:ext cx="816" cy="0"/>
            </a:xfrm>
            <a:prstGeom prst="line">
              <a:avLst/>
            </a:prstGeom>
            <a:noFill/>
            <a:ln w="25400">
              <a:solidFill>
                <a:schemeClr val="bg1"/>
              </a:solidFill>
              <a:round/>
              <a:headEnd/>
              <a:tailEnd/>
            </a:ln>
            <a:effectLst/>
          </p:spPr>
          <p:txBody>
            <a:bodyPr wrap="none" anchor="ctr">
              <a:prstTxWarp prst="textNoShape">
                <a:avLst/>
              </a:prstTxWarp>
            </a:bodyPr>
            <a:lstStyle/>
            <a:p>
              <a:endParaRPr lang="en-US">
                <a:solidFill>
                  <a:srgbClr val="000000"/>
                </a:solidFill>
              </a:endParaRPr>
            </a:p>
          </p:txBody>
        </p:sp>
        <p:sp>
          <p:nvSpPr>
            <p:cNvPr id="50187" name="Rectangle 11"/>
            <p:cNvSpPr>
              <a:spLocks noChangeArrowheads="1"/>
            </p:cNvSpPr>
            <p:nvPr/>
          </p:nvSpPr>
          <p:spPr bwMode="auto">
            <a:xfrm>
              <a:off x="3360" y="3216"/>
              <a:ext cx="1536" cy="33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rgbClr val="000000"/>
                  </a:solidFill>
                  <a:latin typeface="Times" pitchFamily="-106" charset="0"/>
                </a:rPr>
                <a:t>transporters</a:t>
              </a:r>
            </a:p>
          </p:txBody>
        </p:sp>
        <p:sp>
          <p:nvSpPr>
            <p:cNvPr id="50188" name="Line 12"/>
            <p:cNvSpPr>
              <a:spLocks noChangeShapeType="1"/>
            </p:cNvSpPr>
            <p:nvPr/>
          </p:nvSpPr>
          <p:spPr bwMode="auto">
            <a:xfrm>
              <a:off x="2352" y="3360"/>
              <a:ext cx="1008" cy="0"/>
            </a:xfrm>
            <a:prstGeom prst="line">
              <a:avLst/>
            </a:prstGeom>
            <a:noFill/>
            <a:ln w="22225">
              <a:solidFill>
                <a:schemeClr val="bg1"/>
              </a:solidFill>
              <a:round/>
              <a:headEnd/>
              <a:tailEnd/>
            </a:ln>
            <a:effectLst/>
          </p:spPr>
          <p:txBody>
            <a:bodyPr wrap="none" anchor="ctr">
              <a:prstTxWarp prst="textNoShape">
                <a:avLst/>
              </a:prstTxWarp>
            </a:bodyPr>
            <a:lstStyle/>
            <a:p>
              <a:endParaRPr lang="en-US">
                <a:solidFill>
                  <a:srgbClr val="000000"/>
                </a:solidFill>
              </a:endParaRPr>
            </a:p>
          </p:txBody>
        </p:sp>
        <p:sp>
          <p:nvSpPr>
            <p:cNvPr id="50189" name="Line 13"/>
            <p:cNvSpPr>
              <a:spLocks noChangeShapeType="1"/>
            </p:cNvSpPr>
            <p:nvPr/>
          </p:nvSpPr>
          <p:spPr bwMode="auto">
            <a:xfrm flipV="1">
              <a:off x="2160" y="2736"/>
              <a:ext cx="1008" cy="432"/>
            </a:xfrm>
            <a:prstGeom prst="line">
              <a:avLst/>
            </a:prstGeom>
            <a:noFill/>
            <a:ln w="34925">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90" name="Line 14"/>
            <p:cNvSpPr>
              <a:spLocks noChangeShapeType="1"/>
            </p:cNvSpPr>
            <p:nvPr/>
          </p:nvSpPr>
          <p:spPr bwMode="auto">
            <a:xfrm>
              <a:off x="4080" y="2832"/>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91" name="Line 15"/>
            <p:cNvSpPr>
              <a:spLocks noChangeShapeType="1"/>
            </p:cNvSpPr>
            <p:nvPr/>
          </p:nvSpPr>
          <p:spPr bwMode="auto">
            <a:xfrm>
              <a:off x="4080" y="36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50192" name="Line 16"/>
            <p:cNvSpPr>
              <a:spLocks noChangeShapeType="1"/>
            </p:cNvSpPr>
            <p:nvPr/>
          </p:nvSpPr>
          <p:spPr bwMode="auto">
            <a:xfrm>
              <a:off x="4896" y="3360"/>
              <a:ext cx="720" cy="0"/>
            </a:xfrm>
            <a:prstGeom prst="line">
              <a:avLst/>
            </a:prstGeom>
            <a:noFill/>
            <a:ln w="34925">
              <a:solidFill>
                <a:schemeClr val="bg1"/>
              </a:solidFill>
              <a:round/>
              <a:headEnd/>
              <a:tailEnd/>
            </a:ln>
            <a:effectLst/>
          </p:spPr>
          <p:txBody>
            <a:bodyPr wrap="none" anchor="ctr">
              <a:prstTxWarp prst="textNoShape">
                <a:avLst/>
              </a:prstTxWarp>
            </a:bodyPr>
            <a:lstStyle/>
            <a:p>
              <a:endParaRPr lang="en-US">
                <a:solidFill>
                  <a:srgbClr val="000000"/>
                </a:solidFill>
              </a:endParaRPr>
            </a:p>
          </p:txBody>
        </p:sp>
        <p:sp>
          <p:nvSpPr>
            <p:cNvPr id="50193" name="Text Box 17"/>
            <p:cNvSpPr txBox="1">
              <a:spLocks noChangeArrowheads="1"/>
            </p:cNvSpPr>
            <p:nvPr/>
          </p:nvSpPr>
          <p:spPr bwMode="auto">
            <a:xfrm>
              <a:off x="1632" y="3744"/>
              <a:ext cx="1665" cy="288"/>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latin typeface="Times" pitchFamily="-106" charset="0"/>
                </a:rPr>
                <a:t>enterocyte’s interior</a:t>
              </a:r>
            </a:p>
          </p:txBody>
        </p:sp>
        <p:sp>
          <p:nvSpPr>
            <p:cNvPr id="50194" name="Rectangle 18"/>
            <p:cNvSpPr>
              <a:spLocks noChangeArrowheads="1"/>
            </p:cNvSpPr>
            <p:nvPr/>
          </p:nvSpPr>
          <p:spPr bwMode="auto">
            <a:xfrm>
              <a:off x="528" y="960"/>
              <a:ext cx="601" cy="291"/>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latin typeface="Times" pitchFamily="-106" charset="0"/>
                </a:rPr>
                <a:t>lumen</a:t>
              </a:r>
            </a:p>
          </p:txBody>
        </p:sp>
        <p:sp>
          <p:nvSpPr>
            <p:cNvPr id="50195" name="Text Box 19"/>
            <p:cNvSpPr txBox="1">
              <a:spLocks noChangeArrowheads="1"/>
            </p:cNvSpPr>
            <p:nvPr/>
          </p:nvSpPr>
          <p:spPr bwMode="auto">
            <a:xfrm>
              <a:off x="3648" y="768"/>
              <a:ext cx="1903" cy="756"/>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latin typeface="Times" pitchFamily="-106" charset="0"/>
                </a:rPr>
                <a:t>luminal digestion by</a:t>
              </a:r>
            </a:p>
            <a:p>
              <a:r>
                <a:rPr lang="en-US">
                  <a:solidFill>
                    <a:srgbClr val="FFFF00"/>
                  </a:solidFill>
                  <a:latin typeface="Times" pitchFamily="-106" charset="0"/>
                </a:rPr>
                <a:t>pancreatic and salivary</a:t>
              </a:r>
            </a:p>
            <a:p>
              <a:r>
                <a:rPr lang="en-US">
                  <a:solidFill>
                    <a:srgbClr val="FFFF00"/>
                  </a:solidFill>
                  <a:latin typeface="Times" pitchFamily="-106" charset="0"/>
                </a:rPr>
                <a:t>amylases</a:t>
              </a:r>
            </a:p>
          </p:txBody>
        </p:sp>
        <p:sp>
          <p:nvSpPr>
            <p:cNvPr id="50196" name="Text Box 20"/>
            <p:cNvSpPr txBox="1">
              <a:spLocks noChangeArrowheads="1"/>
            </p:cNvSpPr>
            <p:nvPr/>
          </p:nvSpPr>
          <p:spPr bwMode="auto">
            <a:xfrm>
              <a:off x="5078" y="3206"/>
              <a:ext cx="543" cy="288"/>
            </a:xfrm>
            <a:prstGeom prst="rect">
              <a:avLst/>
            </a:prstGeom>
            <a:noFill/>
            <a:ln w="9525">
              <a:noFill/>
              <a:miter lim="800000"/>
              <a:headEnd/>
              <a:tailEnd/>
            </a:ln>
            <a:effectLst/>
          </p:spPr>
          <p:txBody>
            <a:bodyPr wrap="none">
              <a:prstTxWarp prst="textNoShape">
                <a:avLst/>
              </a:prstTxWarp>
              <a:spAutoFit/>
            </a:bodyPr>
            <a:lstStyle/>
            <a:p>
              <a:r>
                <a:rPr lang="en-US">
                  <a:solidFill>
                    <a:srgbClr val="FFFF00"/>
                  </a:solidFill>
                  <a:latin typeface="Times" pitchFamily="-106" charset="0"/>
                </a:rPr>
                <a:t>BBM</a:t>
              </a:r>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22250" y="336550"/>
            <a:ext cx="8532303" cy="1077218"/>
          </a:xfrm>
          <a:prstGeom prst="rect">
            <a:avLst/>
          </a:prstGeom>
          <a:noFill/>
          <a:ln w="9525">
            <a:noFill/>
            <a:miter lim="800000"/>
            <a:headEnd/>
            <a:tailEnd/>
          </a:ln>
          <a:effectLst/>
        </p:spPr>
        <p:txBody>
          <a:bodyPr wrap="none">
            <a:prstTxWarp prst="textNoShape">
              <a:avLst/>
            </a:prstTxWarp>
            <a:spAutoFit/>
          </a:bodyPr>
          <a:lstStyle/>
          <a:p>
            <a:pPr algn="ctr"/>
            <a:r>
              <a:rPr lang="en-US" sz="3200" dirty="0">
                <a:solidFill>
                  <a:schemeClr val="tx1"/>
                </a:solidFill>
                <a:latin typeface="Comic Sans MS"/>
                <a:cs typeface="Comic Sans MS"/>
              </a:rPr>
              <a:t>Luminal digestion by pancreatic and salivary</a:t>
            </a:r>
          </a:p>
          <a:p>
            <a:pPr algn="ctr"/>
            <a:r>
              <a:rPr lang="en-US" sz="3200" dirty="0">
                <a:solidFill>
                  <a:schemeClr val="tx1"/>
                </a:solidFill>
                <a:latin typeface="Comic Sans MS"/>
                <a:cs typeface="Comic Sans MS"/>
              </a:rPr>
              <a:t>amylases</a:t>
            </a:r>
            <a:endParaRPr lang="en-US" dirty="0">
              <a:solidFill>
                <a:schemeClr val="tx1"/>
              </a:solidFill>
              <a:latin typeface="Comic Sans MS"/>
              <a:cs typeface="Comic Sans MS"/>
            </a:endParaRPr>
          </a:p>
        </p:txBody>
      </p:sp>
      <p:sp>
        <p:nvSpPr>
          <p:cNvPr id="51203" name="Text Box 3"/>
          <p:cNvSpPr txBox="1">
            <a:spLocks noChangeArrowheads="1"/>
          </p:cNvSpPr>
          <p:nvPr/>
        </p:nvSpPr>
        <p:spPr bwMode="auto">
          <a:xfrm>
            <a:off x="152400" y="1981200"/>
            <a:ext cx="8610600" cy="3970318"/>
          </a:xfrm>
          <a:prstGeom prst="rect">
            <a:avLst/>
          </a:prstGeom>
          <a:noFill/>
          <a:ln w="9525">
            <a:noFill/>
            <a:miter lim="800000"/>
            <a:headEnd/>
            <a:tailEnd/>
          </a:ln>
          <a:effectLst/>
        </p:spPr>
        <p:txBody>
          <a:bodyPr wrap="square">
            <a:prstTxWarp prst="textNoShape">
              <a:avLst/>
            </a:prstTxWarp>
            <a:spAutoFit/>
          </a:bodyPr>
          <a:lstStyle/>
          <a:p>
            <a:pPr marL="457200" indent="-457200">
              <a:buFont typeface="Times" pitchFamily="-106" charset="0"/>
              <a:buAutoNum type="arabicParenR"/>
            </a:pPr>
            <a:r>
              <a:rPr lang="en-US" sz="2800" dirty="0">
                <a:solidFill>
                  <a:schemeClr val="tx1"/>
                </a:solidFill>
                <a:latin typeface="Comic Sans MS"/>
                <a:cs typeface="Comic Sans MS"/>
              </a:rPr>
              <a:t>Amylase (“</a:t>
            </a:r>
            <a:r>
              <a:rPr lang="en-US" sz="2800" dirty="0" err="1">
                <a:solidFill>
                  <a:schemeClr val="tx1"/>
                </a:solidFill>
                <a:latin typeface="Comic Sans MS"/>
                <a:cs typeface="Comic Sans MS"/>
              </a:rPr>
              <a:t>ase</a:t>
            </a:r>
            <a:r>
              <a:rPr lang="en-US" sz="2800" dirty="0">
                <a:solidFill>
                  <a:schemeClr val="tx1"/>
                </a:solidFill>
                <a:latin typeface="Comic Sans MS"/>
                <a:cs typeface="Comic Sans MS"/>
              </a:rPr>
              <a:t>” = enzyme, </a:t>
            </a:r>
            <a:r>
              <a:rPr lang="en-US" sz="2800" dirty="0" err="1">
                <a:solidFill>
                  <a:schemeClr val="tx1"/>
                </a:solidFill>
                <a:latin typeface="Comic Sans MS"/>
                <a:cs typeface="Comic Sans MS"/>
              </a:rPr>
              <a:t>amylose</a:t>
            </a:r>
            <a:r>
              <a:rPr lang="en-US" sz="2800" dirty="0">
                <a:solidFill>
                  <a:schemeClr val="tx1"/>
                </a:solidFill>
                <a:latin typeface="Comic Sans MS"/>
                <a:cs typeface="Comic Sans MS"/>
              </a:rPr>
              <a:t>=starch)</a:t>
            </a:r>
          </a:p>
          <a:p>
            <a:pPr marL="457200" indent="-457200">
              <a:buFont typeface="Times" pitchFamily="-106" charset="0"/>
              <a:buAutoNum type="arabicParenR"/>
            </a:pPr>
            <a:endParaRPr lang="en-US" sz="2800" dirty="0">
              <a:solidFill>
                <a:schemeClr val="tx1"/>
              </a:solidFill>
              <a:latin typeface="Comic Sans MS"/>
              <a:cs typeface="Comic Sans MS"/>
            </a:endParaRPr>
          </a:p>
          <a:p>
            <a:pPr marL="457200" indent="-457200">
              <a:buFont typeface="Times" pitchFamily="-106" charset="0"/>
              <a:buAutoNum type="arabicParenR"/>
            </a:pPr>
            <a:r>
              <a:rPr lang="en-US" sz="2800" dirty="0">
                <a:solidFill>
                  <a:schemeClr val="tx1"/>
                </a:solidFill>
                <a:latin typeface="Comic Sans MS"/>
                <a:cs typeface="Comic Sans MS"/>
              </a:rPr>
              <a:t>Amylase is secreted by both salivary glands and pancreas</a:t>
            </a:r>
          </a:p>
          <a:p>
            <a:pPr marL="457200" indent="-457200">
              <a:buFont typeface="Times" pitchFamily="-106" charset="0"/>
              <a:buAutoNum type="arabicParenR"/>
            </a:pPr>
            <a:endParaRPr lang="en-US" sz="2800" dirty="0">
              <a:solidFill>
                <a:schemeClr val="tx1"/>
              </a:solidFill>
              <a:latin typeface="Comic Sans MS"/>
              <a:cs typeface="Comic Sans MS"/>
            </a:endParaRPr>
          </a:p>
          <a:p>
            <a:pPr marL="457200" indent="-457200">
              <a:buFont typeface="Times" pitchFamily="-106" charset="0"/>
              <a:buAutoNum type="arabicParenR"/>
            </a:pPr>
            <a:r>
              <a:rPr lang="en-US" sz="2800" dirty="0">
                <a:solidFill>
                  <a:schemeClr val="tx1"/>
                </a:solidFill>
                <a:latin typeface="Comic Sans MS"/>
                <a:cs typeface="Comic Sans MS"/>
              </a:rPr>
              <a:t>It is an “</a:t>
            </a:r>
            <a:r>
              <a:rPr lang="en-US" sz="2800" dirty="0" err="1">
                <a:solidFill>
                  <a:schemeClr val="tx1"/>
                </a:solidFill>
                <a:latin typeface="Comic Sans MS"/>
                <a:cs typeface="Comic Sans MS"/>
              </a:rPr>
              <a:t>endoenzyme</a:t>
            </a:r>
            <a:r>
              <a:rPr lang="en-US" sz="2800" dirty="0">
                <a:solidFill>
                  <a:schemeClr val="tx1"/>
                </a:solidFill>
                <a:latin typeface="Comic Sans MS"/>
                <a:cs typeface="Comic Sans MS"/>
              </a:rPr>
              <a:t>” (it breaks internal </a:t>
            </a:r>
            <a:r>
              <a:rPr lang="en-US" sz="2800" dirty="0">
                <a:solidFill>
                  <a:schemeClr val="tx1"/>
                </a:solidFill>
                <a:latin typeface="Symbol" charset="2"/>
                <a:cs typeface="Symbol" charset="2"/>
              </a:rPr>
              <a:t>a</a:t>
            </a:r>
            <a:r>
              <a:rPr lang="en-US" sz="2800" dirty="0">
                <a:solidFill>
                  <a:schemeClr val="tx1"/>
                </a:solidFill>
                <a:latin typeface="Comic Sans MS"/>
                <a:cs typeface="Comic Sans MS"/>
              </a:rPr>
              <a:t>(1:4) bonds)</a:t>
            </a:r>
          </a:p>
          <a:p>
            <a:pPr marL="457200" indent="-457200">
              <a:buFont typeface="Times" pitchFamily="-106" charset="0"/>
              <a:buAutoNum type="arabicParenR"/>
            </a:pPr>
            <a:endParaRPr lang="en-US" sz="2800" dirty="0">
              <a:solidFill>
                <a:schemeClr val="tx1"/>
              </a:solidFill>
              <a:latin typeface="Comic Sans MS"/>
              <a:cs typeface="Comic Sans MS"/>
            </a:endParaRPr>
          </a:p>
          <a:p>
            <a:pPr marL="457200" indent="-457200">
              <a:buFont typeface="Times" pitchFamily="-106" charset="0"/>
              <a:buAutoNum type="arabicParenR"/>
            </a:pPr>
            <a:r>
              <a:rPr lang="en-US" sz="2800" dirty="0">
                <a:solidFill>
                  <a:schemeClr val="tx1"/>
                </a:solidFill>
                <a:latin typeface="Comic Sans MS"/>
                <a:cs typeface="Comic Sans MS"/>
              </a:rPr>
              <a:t>It has a neutral pH optimum (7-7.5).</a:t>
            </a:r>
          </a:p>
          <a:p>
            <a:pPr marL="457200" indent="-457200">
              <a:buFont typeface="Times" pitchFamily="-106" charset="0"/>
              <a:buNone/>
            </a:pPr>
            <a:endParaRPr lang="en-US" sz="2800" dirty="0">
              <a:solidFill>
                <a:schemeClr val="tx1"/>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1828800" y="304800"/>
            <a:ext cx="5276850" cy="3216275"/>
          </a:xfrm>
          <a:prstGeom prst="rect">
            <a:avLst/>
          </a:prstGeom>
          <a:noFill/>
        </p:spPr>
      </p:pic>
      <p:sp>
        <p:nvSpPr>
          <p:cNvPr id="52227" name="Text Box 3"/>
          <p:cNvSpPr txBox="1">
            <a:spLocks noChangeArrowheads="1"/>
          </p:cNvSpPr>
          <p:nvPr/>
        </p:nvSpPr>
        <p:spPr bwMode="auto">
          <a:xfrm>
            <a:off x="4648200" y="2286000"/>
            <a:ext cx="293688" cy="274638"/>
          </a:xfrm>
          <a:prstGeom prst="rect">
            <a:avLst/>
          </a:prstGeom>
          <a:noFill/>
          <a:ln w="9525">
            <a:noFill/>
            <a:miter lim="800000"/>
            <a:headEnd/>
            <a:tailEnd/>
          </a:ln>
          <a:effectLst/>
        </p:spPr>
        <p:txBody>
          <a:bodyPr wrap="none">
            <a:prstTxWarp prst="textNoShape">
              <a:avLst/>
            </a:prstTxWarp>
            <a:spAutoFit/>
          </a:bodyPr>
          <a:lstStyle/>
          <a:p>
            <a:r>
              <a:rPr lang="en-US" sz="1200">
                <a:solidFill>
                  <a:schemeClr val="tx1"/>
                </a:solidFill>
                <a:latin typeface="Times" pitchFamily="-106" charset="0"/>
              </a:rPr>
              <a:t>H</a:t>
            </a:r>
          </a:p>
        </p:txBody>
      </p:sp>
      <p:sp>
        <p:nvSpPr>
          <p:cNvPr id="52228" name="Line 4"/>
          <p:cNvSpPr>
            <a:spLocks noChangeShapeType="1"/>
          </p:cNvSpPr>
          <p:nvPr/>
        </p:nvSpPr>
        <p:spPr bwMode="auto">
          <a:xfrm>
            <a:off x="5562600" y="2743200"/>
            <a:ext cx="152400" cy="152400"/>
          </a:xfrm>
          <a:prstGeom prst="line">
            <a:avLst/>
          </a:prstGeom>
          <a:noFill/>
          <a:ln w="34925">
            <a:solidFill>
              <a:srgbClr val="FF0000"/>
            </a:solidFill>
            <a:round/>
            <a:headEnd/>
            <a:tailEnd/>
          </a:ln>
          <a:effectLst/>
        </p:spPr>
        <p:txBody>
          <a:bodyPr wrap="none" anchor="ctr">
            <a:prstTxWarp prst="textNoShape">
              <a:avLst/>
            </a:prstTxWarp>
          </a:bodyPr>
          <a:lstStyle/>
          <a:p>
            <a:endParaRPr lang="en-US"/>
          </a:p>
        </p:txBody>
      </p:sp>
      <p:sp>
        <p:nvSpPr>
          <p:cNvPr id="52229" name="Text Box 5"/>
          <p:cNvSpPr txBox="1">
            <a:spLocks noChangeArrowheads="1"/>
          </p:cNvSpPr>
          <p:nvPr/>
        </p:nvSpPr>
        <p:spPr bwMode="auto">
          <a:xfrm>
            <a:off x="5562600" y="2971800"/>
            <a:ext cx="4635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latin typeface="Times" pitchFamily="-106" charset="0"/>
              </a:rPr>
              <a:t>No</a:t>
            </a:r>
            <a:endParaRPr lang="en-US">
              <a:solidFill>
                <a:srgbClr val="FFEA18"/>
              </a:solidFill>
              <a:latin typeface="Times" pitchFamily="-106" charset="0"/>
            </a:endParaRPr>
          </a:p>
        </p:txBody>
      </p:sp>
      <p:sp>
        <p:nvSpPr>
          <p:cNvPr id="52230" name="Line 6"/>
          <p:cNvSpPr>
            <a:spLocks noChangeShapeType="1"/>
          </p:cNvSpPr>
          <p:nvPr/>
        </p:nvSpPr>
        <p:spPr bwMode="auto">
          <a:xfrm>
            <a:off x="4876800" y="2057400"/>
            <a:ext cx="228600" cy="228600"/>
          </a:xfrm>
          <a:prstGeom prst="line">
            <a:avLst/>
          </a:prstGeom>
          <a:noFill/>
          <a:ln w="34925">
            <a:solidFill>
              <a:srgbClr val="008000"/>
            </a:solidFill>
            <a:round/>
            <a:headEnd/>
            <a:tailEnd/>
          </a:ln>
          <a:effectLst/>
        </p:spPr>
        <p:txBody>
          <a:bodyPr wrap="none" anchor="ctr">
            <a:prstTxWarp prst="textNoShape">
              <a:avLst/>
            </a:prstTxWarp>
          </a:bodyPr>
          <a:lstStyle/>
          <a:p>
            <a:endParaRPr lang="en-US"/>
          </a:p>
        </p:txBody>
      </p:sp>
      <p:sp>
        <p:nvSpPr>
          <p:cNvPr id="52231" name="Line 7"/>
          <p:cNvSpPr>
            <a:spLocks noChangeShapeType="1"/>
          </p:cNvSpPr>
          <p:nvPr/>
        </p:nvSpPr>
        <p:spPr bwMode="auto">
          <a:xfrm flipV="1">
            <a:off x="4114800" y="2895600"/>
            <a:ext cx="228600" cy="228600"/>
          </a:xfrm>
          <a:prstGeom prst="line">
            <a:avLst/>
          </a:prstGeom>
          <a:noFill/>
          <a:ln w="34925">
            <a:solidFill>
              <a:srgbClr val="FF0000"/>
            </a:solidFill>
            <a:round/>
            <a:headEnd/>
            <a:tailEnd/>
          </a:ln>
          <a:effectLst/>
        </p:spPr>
        <p:txBody>
          <a:bodyPr wrap="none" anchor="ctr">
            <a:prstTxWarp prst="textNoShape">
              <a:avLst/>
            </a:prstTxWarp>
          </a:bodyPr>
          <a:lstStyle/>
          <a:p>
            <a:endParaRPr lang="en-US"/>
          </a:p>
        </p:txBody>
      </p:sp>
      <p:sp>
        <p:nvSpPr>
          <p:cNvPr id="52232" name="Line 8"/>
          <p:cNvSpPr>
            <a:spLocks noChangeShapeType="1"/>
          </p:cNvSpPr>
          <p:nvPr/>
        </p:nvSpPr>
        <p:spPr bwMode="auto">
          <a:xfrm>
            <a:off x="2895600" y="2743200"/>
            <a:ext cx="0" cy="381000"/>
          </a:xfrm>
          <a:prstGeom prst="line">
            <a:avLst/>
          </a:prstGeom>
          <a:noFill/>
          <a:ln w="34925">
            <a:solidFill>
              <a:srgbClr val="008000"/>
            </a:solidFill>
            <a:round/>
            <a:headEnd/>
            <a:tailEnd/>
          </a:ln>
          <a:effectLst/>
        </p:spPr>
        <p:txBody>
          <a:bodyPr wrap="none" anchor="ctr">
            <a:prstTxWarp prst="textNoShape">
              <a:avLst/>
            </a:prstTxWarp>
          </a:bodyPr>
          <a:lstStyle/>
          <a:p>
            <a:endParaRPr lang="en-US"/>
          </a:p>
        </p:txBody>
      </p:sp>
      <p:sp>
        <p:nvSpPr>
          <p:cNvPr id="52233" name="Rectangle 9"/>
          <p:cNvSpPr>
            <a:spLocks noChangeArrowheads="1"/>
          </p:cNvSpPr>
          <p:nvPr/>
        </p:nvSpPr>
        <p:spPr bwMode="auto">
          <a:xfrm>
            <a:off x="2743200" y="2286000"/>
            <a:ext cx="5397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latin typeface="Times" pitchFamily="-106" charset="0"/>
              </a:rPr>
              <a:t>Yes</a:t>
            </a:r>
          </a:p>
        </p:txBody>
      </p:sp>
      <p:pic>
        <p:nvPicPr>
          <p:cNvPr id="52234" name="Picture 10"/>
          <p:cNvPicPr>
            <a:picLocks noChangeAspect="1" noChangeArrowheads="1"/>
          </p:cNvPicPr>
          <p:nvPr/>
        </p:nvPicPr>
        <p:blipFill>
          <a:blip r:embed="rId3"/>
          <a:srcRect/>
          <a:stretch>
            <a:fillRect/>
          </a:stretch>
        </p:blipFill>
        <p:spPr bwMode="auto">
          <a:xfrm>
            <a:off x="1828800" y="4892675"/>
            <a:ext cx="5410200" cy="1419225"/>
          </a:xfrm>
          <a:prstGeom prst="rect">
            <a:avLst/>
          </a:prstGeom>
          <a:noFill/>
        </p:spPr>
      </p:pic>
      <p:sp>
        <p:nvSpPr>
          <p:cNvPr id="52235" name="Rectangle 11"/>
          <p:cNvSpPr>
            <a:spLocks noChangeArrowheads="1"/>
          </p:cNvSpPr>
          <p:nvPr/>
        </p:nvSpPr>
        <p:spPr bwMode="auto">
          <a:xfrm>
            <a:off x="4191000" y="1676400"/>
            <a:ext cx="5397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latin typeface="Times" pitchFamily="-106" charset="0"/>
              </a:rPr>
              <a:t>Yes</a:t>
            </a:r>
          </a:p>
        </p:txBody>
      </p:sp>
      <p:sp>
        <p:nvSpPr>
          <p:cNvPr id="52236" name="Line 12"/>
          <p:cNvSpPr>
            <a:spLocks noChangeShapeType="1"/>
          </p:cNvSpPr>
          <p:nvPr/>
        </p:nvSpPr>
        <p:spPr bwMode="auto">
          <a:xfrm>
            <a:off x="3581400" y="762000"/>
            <a:ext cx="762000" cy="0"/>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52237" name="Rectangle 13"/>
          <p:cNvSpPr>
            <a:spLocks noChangeArrowheads="1"/>
          </p:cNvSpPr>
          <p:nvPr/>
        </p:nvSpPr>
        <p:spPr bwMode="auto">
          <a:xfrm>
            <a:off x="4419600" y="457200"/>
            <a:ext cx="344488"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a:t>
            </a:r>
            <a:endParaRPr lang="en-US">
              <a:solidFill>
                <a:srgbClr val="FFEA18"/>
              </a:solidFill>
            </a:endParaRPr>
          </a:p>
        </p:txBody>
      </p:sp>
      <p:sp>
        <p:nvSpPr>
          <p:cNvPr id="52238" name="Rectangle 14"/>
          <p:cNvSpPr>
            <a:spLocks noChangeArrowheads="1"/>
          </p:cNvSpPr>
          <p:nvPr/>
        </p:nvSpPr>
        <p:spPr bwMode="auto">
          <a:xfrm>
            <a:off x="4876800" y="533400"/>
            <a:ext cx="463550" cy="36671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latin typeface="Times" pitchFamily="-106" charset="0"/>
              </a:rPr>
              <a:t>No</a:t>
            </a:r>
          </a:p>
        </p:txBody>
      </p:sp>
      <p:sp>
        <p:nvSpPr>
          <p:cNvPr id="52239" name="Line 15"/>
          <p:cNvSpPr>
            <a:spLocks noChangeShapeType="1"/>
          </p:cNvSpPr>
          <p:nvPr/>
        </p:nvSpPr>
        <p:spPr bwMode="auto">
          <a:xfrm>
            <a:off x="4724400" y="1447800"/>
            <a:ext cx="762000" cy="0"/>
          </a:xfrm>
          <a:prstGeom prst="line">
            <a:avLst/>
          </a:prstGeom>
          <a:noFill/>
          <a:ln w="25400">
            <a:solidFill>
              <a:schemeClr val="tx1"/>
            </a:solidFill>
            <a:prstDash val="sysDot"/>
            <a:round/>
            <a:headEnd/>
            <a:tailEnd/>
          </a:ln>
          <a:effectLst/>
        </p:spPr>
        <p:txBody>
          <a:bodyPr wrap="none" anchor="ctr">
            <a:prstTxWarp prst="textNoShape">
              <a:avLst/>
            </a:prstTxWarp>
          </a:bodyPr>
          <a:lstStyle/>
          <a:p>
            <a:endParaRPr lang="en-US"/>
          </a:p>
        </p:txBody>
      </p:sp>
      <p:sp>
        <p:nvSpPr>
          <p:cNvPr id="52240" name="Rectangle 16"/>
          <p:cNvSpPr>
            <a:spLocks noChangeArrowheads="1"/>
          </p:cNvSpPr>
          <p:nvPr/>
        </p:nvSpPr>
        <p:spPr bwMode="auto">
          <a:xfrm>
            <a:off x="5562600" y="1143000"/>
            <a:ext cx="344488"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a:t>
            </a:r>
            <a:endParaRPr lang="en-US">
              <a:solidFill>
                <a:srgbClr val="FFEA18"/>
              </a:solidFill>
            </a:endParaRPr>
          </a:p>
        </p:txBody>
      </p:sp>
      <p:sp>
        <p:nvSpPr>
          <p:cNvPr id="52241" name="Rectangle 17"/>
          <p:cNvSpPr>
            <a:spLocks noChangeArrowheads="1"/>
          </p:cNvSpPr>
          <p:nvPr/>
        </p:nvSpPr>
        <p:spPr bwMode="auto">
          <a:xfrm>
            <a:off x="5943600" y="1219200"/>
            <a:ext cx="539750" cy="792163"/>
          </a:xfrm>
          <a:prstGeom prst="rect">
            <a:avLst/>
          </a:prstGeom>
          <a:noFill/>
          <a:ln w="9525">
            <a:noFill/>
            <a:miter lim="800000"/>
            <a:headEnd/>
            <a:tailEnd/>
          </a:ln>
          <a:effectLst/>
        </p:spPr>
        <p:txBody>
          <a:bodyPr wrap="none">
            <a:prstTxWarp prst="textNoShape">
              <a:avLst/>
            </a:prstTxWarp>
            <a:spAutoFit/>
          </a:bodyPr>
          <a:lstStyle/>
          <a:p>
            <a:r>
              <a:rPr lang="en-US" sz="1800">
                <a:solidFill>
                  <a:schemeClr val="tx1"/>
                </a:solidFill>
                <a:latin typeface="Times" pitchFamily="-106" charset="0"/>
              </a:rPr>
              <a:t>Yes</a:t>
            </a:r>
          </a:p>
          <a:p>
            <a:endParaRPr lang="en-US">
              <a:solidFill>
                <a:srgbClr val="FFEA18"/>
              </a:solidFill>
            </a:endParaRPr>
          </a:p>
        </p:txBody>
      </p:sp>
      <p:sp>
        <p:nvSpPr>
          <p:cNvPr id="52242" name="Rectangle 18"/>
          <p:cNvSpPr>
            <a:spLocks noGrp="1" noChangeArrowheads="1"/>
          </p:cNvSpPr>
          <p:nvPr>
            <p:ph type="title" idx="4294967295"/>
          </p:nvPr>
        </p:nvSpPr>
        <p:spPr/>
        <p:txBody>
          <a:bodyPr/>
          <a:lstStyle/>
          <a:p>
            <a:r>
              <a:rPr lang="en-US"/>
              <a:t> </a:t>
            </a:r>
          </a:p>
        </p:txBody>
      </p:sp>
      <p:grpSp>
        <p:nvGrpSpPr>
          <p:cNvPr id="52243" name="Group 19"/>
          <p:cNvGrpSpPr>
            <a:grpSpLocks/>
          </p:cNvGrpSpPr>
          <p:nvPr/>
        </p:nvGrpSpPr>
        <p:grpSpPr bwMode="auto">
          <a:xfrm>
            <a:off x="288925" y="3429000"/>
            <a:ext cx="7256463" cy="1412875"/>
            <a:chOff x="182" y="2160"/>
            <a:chExt cx="4571" cy="890"/>
          </a:xfrm>
        </p:grpSpPr>
        <p:sp>
          <p:nvSpPr>
            <p:cNvPr id="52244" name="Text Box 20"/>
            <p:cNvSpPr txBox="1">
              <a:spLocks noChangeArrowheads="1"/>
            </p:cNvSpPr>
            <p:nvPr/>
          </p:nvSpPr>
          <p:spPr bwMode="auto">
            <a:xfrm>
              <a:off x="182" y="2294"/>
              <a:ext cx="4571" cy="756"/>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Times" pitchFamily="-106" charset="0"/>
                </a:rPr>
                <a:t>amylopectin + amylase --&gt;  maltose (G-G)</a:t>
              </a:r>
            </a:p>
            <a:p>
              <a:r>
                <a:rPr lang="en-US">
                  <a:solidFill>
                    <a:srgbClr val="000000"/>
                  </a:solidFill>
                  <a:latin typeface="Times" pitchFamily="-106" charset="0"/>
                </a:rPr>
                <a:t>			         isomaltose -----------------&gt; G </a:t>
              </a:r>
            </a:p>
            <a:p>
              <a:r>
                <a:rPr lang="en-US">
                  <a:solidFill>
                    <a:srgbClr val="000000"/>
                  </a:solidFill>
                  <a:latin typeface="Times" pitchFamily="-106" charset="0"/>
                </a:rPr>
                <a:t>			         maltotriose (G-G-G)</a:t>
              </a:r>
            </a:p>
          </p:txBody>
        </p:sp>
        <p:sp>
          <p:nvSpPr>
            <p:cNvPr id="52245" name="Line 21"/>
            <p:cNvSpPr>
              <a:spLocks noChangeShapeType="1"/>
            </p:cNvSpPr>
            <p:nvPr/>
          </p:nvSpPr>
          <p:spPr bwMode="auto">
            <a:xfrm>
              <a:off x="4560" y="2400"/>
              <a:ext cx="0" cy="144"/>
            </a:xfrm>
            <a:prstGeom prst="line">
              <a:avLst/>
            </a:prstGeom>
            <a:noFill/>
            <a:ln w="22225">
              <a:solidFill>
                <a:schemeClr val="tx1"/>
              </a:solidFill>
              <a:round/>
              <a:headEnd/>
              <a:tailEnd/>
            </a:ln>
            <a:effectLst/>
          </p:spPr>
          <p:txBody>
            <a:bodyPr wrap="none" anchor="ctr">
              <a:prstTxWarp prst="textNoShape">
                <a:avLst/>
              </a:prstTxWarp>
              <a:spAutoFit/>
            </a:bodyPr>
            <a:lstStyle/>
            <a:p>
              <a:endParaRPr lang="en-US">
                <a:solidFill>
                  <a:srgbClr val="000000"/>
                </a:solidFill>
              </a:endParaRPr>
            </a:p>
          </p:txBody>
        </p:sp>
        <p:sp>
          <p:nvSpPr>
            <p:cNvPr id="52246" name="Rectangle 22"/>
            <p:cNvSpPr>
              <a:spLocks noChangeArrowheads="1"/>
            </p:cNvSpPr>
            <p:nvPr/>
          </p:nvSpPr>
          <p:spPr bwMode="auto">
            <a:xfrm>
              <a:off x="4464" y="2160"/>
              <a:ext cx="255" cy="288"/>
            </a:xfrm>
            <a:prstGeom prst="rect">
              <a:avLst/>
            </a:prstGeom>
            <a:noFill/>
            <a:ln w="9525">
              <a:noFill/>
              <a:miter lim="800000"/>
              <a:headEnd/>
              <a:tailEnd/>
            </a:ln>
            <a:effectLst/>
          </p:spPr>
          <p:txBody>
            <a:bodyPr>
              <a:prstTxWarp prst="textNoShape">
                <a:avLst/>
              </a:prstTxWarp>
              <a:spAutoFit/>
            </a:bodyPr>
            <a:lstStyle/>
            <a:p>
              <a:r>
                <a:rPr lang="en-US">
                  <a:solidFill>
                    <a:srgbClr val="000000"/>
                  </a:solidFill>
                  <a:latin typeface="Times" pitchFamily="-106" charset="0"/>
                </a:rPr>
                <a:t>G</a:t>
              </a:r>
            </a:p>
          </p:txBody>
        </p:sp>
      </p:grpSp>
      <p:sp>
        <p:nvSpPr>
          <p:cNvPr id="52247" name="Rectangle 23"/>
          <p:cNvSpPr>
            <a:spLocks noChangeArrowheads="1"/>
          </p:cNvSpPr>
          <p:nvPr/>
        </p:nvSpPr>
        <p:spPr bwMode="auto">
          <a:xfrm>
            <a:off x="7315200" y="3733800"/>
            <a:ext cx="1006606" cy="338554"/>
          </a:xfrm>
          <a:prstGeom prst="rect">
            <a:avLst/>
          </a:prstGeom>
          <a:noFill/>
          <a:ln w="9525">
            <a:noFill/>
            <a:miter lim="800000"/>
            <a:headEnd/>
            <a:tailEnd/>
          </a:ln>
          <a:effectLst/>
        </p:spPr>
        <p:txBody>
          <a:bodyPr wrap="none">
            <a:prstTxWarp prst="textNoShape">
              <a:avLst/>
            </a:prstTxWarp>
            <a:spAutoFit/>
          </a:bodyPr>
          <a:lstStyle/>
          <a:p>
            <a:r>
              <a:rPr lang="en-US" sz="1600">
                <a:solidFill>
                  <a:srgbClr val="000000"/>
                </a:solidFill>
              </a:rPr>
              <a:t>1-6 bond</a:t>
            </a:r>
            <a:endParaRPr lang="en-US">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4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23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22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6" grpId="0" animBg="1"/>
      <p:bldP spid="52237" grpId="0" build="p" autoUpdateAnimBg="0"/>
      <p:bldP spid="52238" grpId="0" build="p" autoUpdateAnimBg="0"/>
      <p:bldP spid="52239" grpId="0" animBg="1"/>
      <p:bldP spid="52240" grpId="0" build="p" autoUpdateAnimBg="0"/>
      <p:bldP spid="5224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G20_06"/>
          <p:cNvPicPr>
            <a:picLocks noChangeAspect="1" noChangeArrowheads="1"/>
          </p:cNvPicPr>
          <p:nvPr/>
        </p:nvPicPr>
        <p:blipFill>
          <a:blip r:embed="rId2"/>
          <a:srcRect/>
          <a:stretch>
            <a:fillRect/>
          </a:stretch>
        </p:blipFill>
        <p:spPr bwMode="auto">
          <a:xfrm>
            <a:off x="228600" y="838200"/>
            <a:ext cx="5638800" cy="4229100"/>
          </a:xfrm>
          <a:prstGeom prst="rect">
            <a:avLst/>
          </a:prstGeom>
          <a:noFill/>
        </p:spPr>
      </p:pic>
      <p:sp>
        <p:nvSpPr>
          <p:cNvPr id="53251" name="Text Box 3"/>
          <p:cNvSpPr txBox="1">
            <a:spLocks noChangeArrowheads="1"/>
          </p:cNvSpPr>
          <p:nvPr/>
        </p:nvSpPr>
        <p:spPr bwMode="auto">
          <a:xfrm>
            <a:off x="990600" y="228600"/>
            <a:ext cx="3065112"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latin typeface="Times" pitchFamily="-106" charset="0"/>
              </a:rPr>
              <a:t>Carbohydrate digestion</a:t>
            </a:r>
          </a:p>
        </p:txBody>
      </p:sp>
      <p:sp>
        <p:nvSpPr>
          <p:cNvPr id="53252" name="Line 4"/>
          <p:cNvSpPr>
            <a:spLocks noChangeShapeType="1"/>
          </p:cNvSpPr>
          <p:nvPr/>
        </p:nvSpPr>
        <p:spPr bwMode="auto">
          <a:xfrm>
            <a:off x="3276600" y="2819400"/>
            <a:ext cx="533400" cy="533400"/>
          </a:xfrm>
          <a:prstGeom prst="line">
            <a:avLst/>
          </a:prstGeom>
          <a:noFill/>
          <a:ln w="22225">
            <a:solidFill>
              <a:schemeClr val="tx1"/>
            </a:solidFill>
            <a:round/>
            <a:headEnd/>
            <a:tailEnd type="triangle" w="med" len="med"/>
          </a:ln>
          <a:effectLst/>
        </p:spPr>
        <p:txBody>
          <a:bodyPr wrap="none" anchor="ctr">
            <a:prstTxWarp prst="textNoShape">
              <a:avLst/>
            </a:prstTxWarp>
          </a:bodyPr>
          <a:lstStyle/>
          <a:p>
            <a:endParaRPr lang="en-US"/>
          </a:p>
        </p:txBody>
      </p:sp>
      <p:sp>
        <p:nvSpPr>
          <p:cNvPr id="53253" name="Line 5"/>
          <p:cNvSpPr>
            <a:spLocks noChangeShapeType="1"/>
          </p:cNvSpPr>
          <p:nvPr/>
        </p:nvSpPr>
        <p:spPr bwMode="auto">
          <a:xfrm flipV="1">
            <a:off x="1447800" y="609600"/>
            <a:ext cx="3733800" cy="16764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5318125" y="288925"/>
            <a:ext cx="184150" cy="457200"/>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latin typeface="Times" pitchFamily="-106" charset="0"/>
            </a:endParaRPr>
          </a:p>
        </p:txBody>
      </p:sp>
      <p:sp>
        <p:nvSpPr>
          <p:cNvPr id="53255" name="Line 7"/>
          <p:cNvSpPr>
            <a:spLocks noChangeShapeType="1"/>
          </p:cNvSpPr>
          <p:nvPr/>
        </p:nvSpPr>
        <p:spPr bwMode="auto">
          <a:xfrm flipV="1">
            <a:off x="5638800" y="1371600"/>
            <a:ext cx="609600" cy="19812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53256" name="Text Box 8"/>
          <p:cNvSpPr txBox="1">
            <a:spLocks noChangeArrowheads="1"/>
          </p:cNvSpPr>
          <p:nvPr/>
        </p:nvSpPr>
        <p:spPr bwMode="auto">
          <a:xfrm>
            <a:off x="6019800" y="2362200"/>
            <a:ext cx="3262582" cy="3785652"/>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latin typeface="Comic Sans MS"/>
                <a:cs typeface="Comic Sans MS"/>
              </a:rPr>
              <a:t>maltase and lactase</a:t>
            </a:r>
          </a:p>
          <a:p>
            <a:r>
              <a:rPr lang="en-US" dirty="0">
                <a:solidFill>
                  <a:srgbClr val="000000"/>
                </a:solidFill>
                <a:latin typeface="Comic Sans MS"/>
                <a:cs typeface="Comic Sans MS"/>
              </a:rPr>
              <a:t>are </a:t>
            </a:r>
            <a:r>
              <a:rPr lang="en-US" u="sng" dirty="0">
                <a:solidFill>
                  <a:srgbClr val="000000"/>
                </a:solidFill>
                <a:latin typeface="Comic Sans MS"/>
                <a:cs typeface="Comic Sans MS"/>
              </a:rPr>
              <a:t>specific</a:t>
            </a:r>
            <a:r>
              <a:rPr lang="en-US" dirty="0">
                <a:solidFill>
                  <a:srgbClr val="000000"/>
                </a:solidFill>
                <a:latin typeface="Comic Sans MS"/>
                <a:cs typeface="Comic Sans MS"/>
              </a:rPr>
              <a:t> enzymes</a:t>
            </a:r>
          </a:p>
          <a:p>
            <a:r>
              <a:rPr lang="en-US" dirty="0">
                <a:solidFill>
                  <a:srgbClr val="000000"/>
                </a:solidFill>
                <a:latin typeface="Comic Sans MS"/>
                <a:cs typeface="Comic Sans MS"/>
              </a:rPr>
              <a:t>(have a narrow range</a:t>
            </a:r>
          </a:p>
          <a:p>
            <a:r>
              <a:rPr lang="en-US" dirty="0">
                <a:solidFill>
                  <a:srgbClr val="000000"/>
                </a:solidFill>
                <a:latin typeface="Comic Sans MS"/>
                <a:cs typeface="Comic Sans MS"/>
              </a:rPr>
              <a:t>of substrates)</a:t>
            </a:r>
          </a:p>
          <a:p>
            <a:endParaRPr lang="en-US" dirty="0">
              <a:solidFill>
                <a:srgbClr val="000000"/>
              </a:solidFill>
              <a:latin typeface="Comic Sans MS"/>
              <a:cs typeface="Comic Sans MS"/>
            </a:endParaRPr>
          </a:p>
          <a:p>
            <a:r>
              <a:rPr lang="en-US" dirty="0" err="1">
                <a:solidFill>
                  <a:srgbClr val="000000"/>
                </a:solidFill>
                <a:latin typeface="Comic Sans MS"/>
                <a:cs typeface="Comic Sans MS"/>
              </a:rPr>
              <a:t>Sucrase-isomaltase</a:t>
            </a:r>
            <a:endParaRPr lang="en-US" dirty="0">
              <a:solidFill>
                <a:srgbClr val="000000"/>
              </a:solidFill>
              <a:latin typeface="Comic Sans MS"/>
              <a:cs typeface="Comic Sans MS"/>
            </a:endParaRPr>
          </a:p>
          <a:p>
            <a:r>
              <a:rPr lang="en-US" dirty="0">
                <a:solidFill>
                  <a:srgbClr val="000000"/>
                </a:solidFill>
                <a:latin typeface="Comic Sans MS"/>
                <a:cs typeface="Comic Sans MS"/>
              </a:rPr>
              <a:t>Has broad specificity</a:t>
            </a:r>
          </a:p>
          <a:p>
            <a:r>
              <a:rPr lang="en-US" dirty="0">
                <a:solidFill>
                  <a:srgbClr val="000000"/>
                </a:solidFill>
                <a:latin typeface="Comic Sans MS"/>
                <a:cs typeface="Comic Sans MS"/>
              </a:rPr>
              <a:t>(it hydrolyzes</a:t>
            </a:r>
          </a:p>
          <a:p>
            <a:r>
              <a:rPr lang="en-US" dirty="0">
                <a:solidFill>
                  <a:srgbClr val="000000"/>
                </a:solidFill>
                <a:latin typeface="Comic Sans MS"/>
                <a:cs typeface="Comic Sans MS"/>
              </a:rPr>
              <a:t>sucrose, maltose,</a:t>
            </a:r>
          </a:p>
          <a:p>
            <a:r>
              <a:rPr lang="en-US" dirty="0">
                <a:solidFill>
                  <a:srgbClr val="000000"/>
                </a:solidFill>
                <a:latin typeface="Comic Sans MS"/>
                <a:cs typeface="Comic Sans MS"/>
              </a:rPr>
              <a:t>and </a:t>
            </a:r>
            <a:r>
              <a:rPr lang="en-US" dirty="0" err="1">
                <a:solidFill>
                  <a:srgbClr val="000000"/>
                </a:solidFill>
                <a:latin typeface="Comic Sans MS"/>
                <a:cs typeface="Comic Sans MS"/>
              </a:rPr>
              <a:t>isomaltose</a:t>
            </a:r>
            <a:r>
              <a:rPr lang="en-US" dirty="0">
                <a:solidFill>
                  <a:srgbClr val="000000"/>
                </a:solidFill>
                <a:latin typeface="Comic Sans MS"/>
                <a:cs typeface="Comic Sans MS"/>
              </a:rPr>
              <a:t>)</a:t>
            </a:r>
          </a:p>
        </p:txBody>
      </p:sp>
      <p:sp>
        <p:nvSpPr>
          <p:cNvPr id="53257" name="Text Box 9"/>
          <p:cNvSpPr txBox="1">
            <a:spLocks noChangeArrowheads="1"/>
          </p:cNvSpPr>
          <p:nvPr/>
        </p:nvSpPr>
        <p:spPr bwMode="auto">
          <a:xfrm>
            <a:off x="212725" y="5254625"/>
            <a:ext cx="5839159" cy="830997"/>
          </a:xfrm>
          <a:prstGeom prst="rect">
            <a:avLst/>
          </a:prstGeom>
          <a:noFill/>
          <a:ln w="9525">
            <a:noFill/>
            <a:miter lim="800000"/>
            <a:headEnd/>
            <a:tailEnd/>
          </a:ln>
          <a:effectLst/>
        </p:spPr>
        <p:txBody>
          <a:bodyPr wrap="none">
            <a:prstTxWarp prst="textNoShape">
              <a:avLst/>
            </a:prstTxWarp>
            <a:spAutoFit/>
          </a:bodyPr>
          <a:lstStyle/>
          <a:p>
            <a:r>
              <a:rPr lang="en-US" dirty="0" err="1">
                <a:solidFill>
                  <a:srgbClr val="000000"/>
                </a:solidFill>
                <a:latin typeface="Comic Sans MS"/>
                <a:cs typeface="Comic Sans MS"/>
              </a:rPr>
              <a:t>Sucrase</a:t>
            </a:r>
            <a:r>
              <a:rPr lang="en-US" dirty="0">
                <a:solidFill>
                  <a:srgbClr val="000000"/>
                </a:solidFill>
                <a:latin typeface="Comic Sans MS"/>
                <a:cs typeface="Comic Sans MS"/>
              </a:rPr>
              <a:t> and maltase are</a:t>
            </a:r>
            <a:r>
              <a:rPr lang="en-US" dirty="0" smtClean="0">
                <a:solidFill>
                  <a:srgbClr val="000000"/>
                </a:solidFill>
                <a:latin typeface="Symbol" charset="2"/>
                <a:cs typeface="Symbol" charset="2"/>
              </a:rPr>
              <a:t> </a:t>
            </a:r>
            <a:r>
              <a:rPr lang="en-US" dirty="0" err="1" smtClean="0">
                <a:solidFill>
                  <a:srgbClr val="000000"/>
                </a:solidFill>
                <a:latin typeface="Symbol" charset="2"/>
                <a:cs typeface="Symbol" charset="2"/>
              </a:rPr>
              <a:t>α</a:t>
            </a:r>
            <a:r>
              <a:rPr lang="en-US" dirty="0" err="1" smtClean="0">
                <a:solidFill>
                  <a:srgbClr val="000000"/>
                </a:solidFill>
                <a:latin typeface="Comic Sans MS"/>
                <a:cs typeface="Comic Sans MS"/>
              </a:rPr>
              <a:t>-</a:t>
            </a:r>
            <a:r>
              <a:rPr lang="en-US" dirty="0" err="1">
                <a:solidFill>
                  <a:srgbClr val="000000"/>
                </a:solidFill>
                <a:latin typeface="Comic Sans MS"/>
                <a:cs typeface="Comic Sans MS"/>
              </a:rPr>
              <a:t>glucosidases</a:t>
            </a:r>
            <a:endParaRPr lang="en-US" dirty="0">
              <a:solidFill>
                <a:srgbClr val="000000"/>
              </a:solidFill>
              <a:latin typeface="Comic Sans MS"/>
              <a:cs typeface="Comic Sans MS"/>
            </a:endParaRPr>
          </a:p>
          <a:p>
            <a:r>
              <a:rPr lang="en-US" dirty="0">
                <a:solidFill>
                  <a:srgbClr val="000000"/>
                </a:solidFill>
                <a:latin typeface="Comic Sans MS"/>
                <a:cs typeface="Comic Sans MS"/>
              </a:rPr>
              <a:t>Lactase is a</a:t>
            </a:r>
            <a:r>
              <a:rPr lang="en-US" dirty="0" smtClean="0">
                <a:solidFill>
                  <a:srgbClr val="000000"/>
                </a:solidFill>
                <a:latin typeface="Comic Sans MS"/>
                <a:cs typeface="Comic Sans MS"/>
              </a:rPr>
              <a:t> </a:t>
            </a:r>
            <a:r>
              <a:rPr lang="en-US" dirty="0" err="1" smtClean="0">
                <a:solidFill>
                  <a:srgbClr val="000000"/>
                </a:solidFill>
                <a:latin typeface="Symbol" charset="2"/>
                <a:cs typeface="Symbol" charset="2"/>
              </a:rPr>
              <a:t>α</a:t>
            </a:r>
            <a:r>
              <a:rPr lang="en-US" dirty="0" err="1" smtClean="0">
                <a:solidFill>
                  <a:srgbClr val="000000"/>
                </a:solidFill>
                <a:latin typeface="Comic Sans MS"/>
                <a:cs typeface="Comic Sans MS"/>
              </a:rPr>
              <a:t>-</a:t>
            </a:r>
            <a:r>
              <a:rPr lang="en-US" dirty="0" err="1">
                <a:solidFill>
                  <a:srgbClr val="000000"/>
                </a:solidFill>
                <a:latin typeface="Comic Sans MS"/>
                <a:cs typeface="Comic Sans MS"/>
              </a:rPr>
              <a:t>galactosidase</a:t>
            </a:r>
            <a:endParaRPr lang="en-US" dirty="0">
              <a:solidFill>
                <a:srgbClr val="000000"/>
              </a:solidFill>
              <a:latin typeface="Comic Sans MS"/>
              <a:cs typeface="Comic Sans MS"/>
            </a:endParaRPr>
          </a:p>
        </p:txBody>
      </p:sp>
      <p:sp>
        <p:nvSpPr>
          <p:cNvPr id="53258" name="Rectangle 10"/>
          <p:cNvSpPr>
            <a:spLocks noChangeArrowheads="1"/>
          </p:cNvSpPr>
          <p:nvPr/>
        </p:nvSpPr>
        <p:spPr bwMode="auto">
          <a:xfrm>
            <a:off x="6324600" y="838200"/>
            <a:ext cx="2667000" cy="1143000"/>
          </a:xfrm>
          <a:prstGeom prst="rect">
            <a:avLst/>
          </a:prstGeom>
          <a:solidFill>
            <a:srgbClr val="99CCFF"/>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membrane digestion</a:t>
            </a:r>
          </a:p>
          <a:p>
            <a:pPr algn="ctr"/>
            <a:r>
              <a:rPr lang="en-US">
                <a:solidFill>
                  <a:schemeClr val="tx1"/>
                </a:solidFill>
                <a:latin typeface="Times" pitchFamily="-106" charset="0"/>
              </a:rPr>
              <a:t>by membrane-bound</a:t>
            </a:r>
          </a:p>
          <a:p>
            <a:pPr algn="ctr"/>
            <a:r>
              <a:rPr lang="en-US">
                <a:solidFill>
                  <a:schemeClr val="tx1"/>
                </a:solidFill>
                <a:latin typeface="Times" pitchFamily="-106" charset="0"/>
              </a:rPr>
              <a:t>enzymes.</a:t>
            </a:r>
            <a:endParaRPr lang="en-US">
              <a:solidFill>
                <a:srgbClr val="FFEA18"/>
              </a:solidFill>
              <a:latin typeface="Times" pitchFamily="-106" charset="0"/>
            </a:endParaRPr>
          </a:p>
        </p:txBody>
      </p:sp>
      <p:sp>
        <p:nvSpPr>
          <p:cNvPr id="53259" name="Rectangle 11"/>
          <p:cNvSpPr>
            <a:spLocks noChangeArrowheads="1"/>
          </p:cNvSpPr>
          <p:nvPr/>
        </p:nvSpPr>
        <p:spPr bwMode="auto">
          <a:xfrm>
            <a:off x="5334000" y="228600"/>
            <a:ext cx="2895600" cy="5334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luminal digestion</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381000" y="457200"/>
            <a:ext cx="8653463" cy="5943600"/>
            <a:chOff x="240" y="288"/>
            <a:chExt cx="5451" cy="3744"/>
          </a:xfrm>
        </p:grpSpPr>
        <p:sp>
          <p:nvSpPr>
            <p:cNvPr id="54275" name="Rectangle 3"/>
            <p:cNvSpPr>
              <a:spLocks noChangeArrowheads="1"/>
            </p:cNvSpPr>
            <p:nvPr/>
          </p:nvSpPr>
          <p:spPr bwMode="auto">
            <a:xfrm>
              <a:off x="357" y="288"/>
              <a:ext cx="5334" cy="3462"/>
            </a:xfrm>
            <a:prstGeom prst="rect">
              <a:avLst/>
            </a:prstGeom>
            <a:noFill/>
            <a:ln w="9525">
              <a:noFill/>
              <a:miter lim="800000"/>
              <a:headEnd/>
              <a:tailEnd/>
            </a:ln>
            <a:effectLst/>
          </p:spPr>
          <p:txBody>
            <a:bodyPr wrap="none">
              <a:prstTxWarp prst="textNoShape">
                <a:avLst/>
              </a:prstTxWarp>
              <a:spAutoFit/>
            </a:bodyPr>
            <a:lstStyle/>
            <a:p>
              <a:pPr algn="ctr"/>
              <a:r>
                <a:rPr lang="en-US" sz="3200">
                  <a:solidFill>
                    <a:srgbClr val="FFEA18"/>
                  </a:solidFill>
                  <a:latin typeface="Times" pitchFamily="-106" charset="0"/>
                </a:rPr>
                <a:t>An overview of carbohydrate digestion</a:t>
              </a: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Starch</a:t>
              </a: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maltose, isomaltose, and </a:t>
              </a:r>
              <a:r>
                <a:rPr lang="en-US" sz="3200">
                  <a:solidFill>
                    <a:srgbClr val="FFEA18"/>
                  </a:solidFill>
                  <a:latin typeface="Symbol" pitchFamily="-106" charset="2"/>
                </a:rPr>
                <a:t>a</a:t>
              </a:r>
              <a:r>
                <a:rPr lang="en-US" sz="3200">
                  <a:solidFill>
                    <a:srgbClr val="FFEA18"/>
                  </a:solidFill>
                  <a:latin typeface="Times" pitchFamily="-106" charset="0"/>
                </a:rPr>
                <a:t>-dextrins</a:t>
              </a:r>
            </a:p>
            <a:p>
              <a:pPr algn="ctr"/>
              <a:endParaRPr lang="en-US" sz="3200">
                <a:solidFill>
                  <a:srgbClr val="FFEA18"/>
                </a:solidFill>
                <a:latin typeface="Times" pitchFamily="-106" charset="0"/>
              </a:endParaRP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				fructose+galactose+ glucose</a:t>
              </a:r>
            </a:p>
            <a:p>
              <a:pPr algn="ctr"/>
              <a:endParaRPr lang="en-US" sz="3200">
                <a:solidFill>
                  <a:srgbClr val="FFEA18"/>
                </a:solidFill>
                <a:latin typeface="Times" pitchFamily="-106" charset="0"/>
              </a:endParaRP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		</a:t>
              </a:r>
              <a:endParaRPr lang="en-US">
                <a:solidFill>
                  <a:srgbClr val="FFEA18"/>
                </a:solidFill>
                <a:latin typeface="Times" pitchFamily="-106" charset="0"/>
              </a:endParaRPr>
            </a:p>
          </p:txBody>
        </p:sp>
        <p:sp>
          <p:nvSpPr>
            <p:cNvPr id="54276" name="Rectangle 4"/>
            <p:cNvSpPr>
              <a:spLocks noChangeArrowheads="1"/>
            </p:cNvSpPr>
            <p:nvPr/>
          </p:nvSpPr>
          <p:spPr bwMode="auto">
            <a:xfrm>
              <a:off x="288" y="1939"/>
              <a:ext cx="1739" cy="327"/>
            </a:xfrm>
            <a:prstGeom prst="rect">
              <a:avLst/>
            </a:prstGeom>
            <a:noFill/>
            <a:ln w="9525">
              <a:noFill/>
              <a:miter lim="800000"/>
              <a:headEnd/>
              <a:tailEnd/>
            </a:ln>
            <a:effectLst/>
          </p:spPr>
          <p:txBody>
            <a:bodyPr wrap="none">
              <a:prstTxWarp prst="textNoShape">
                <a:avLst/>
              </a:prstTxWarp>
              <a:spAutoFit/>
            </a:bodyPr>
            <a:lstStyle/>
            <a:p>
              <a:r>
                <a:rPr lang="en-US" sz="2800" dirty="0">
                  <a:solidFill>
                    <a:srgbClr val="FFEA18"/>
                  </a:solidFill>
                  <a:latin typeface="Times" pitchFamily="-106" charset="0"/>
                </a:rPr>
                <a:t>Sucrose +</a:t>
              </a:r>
              <a:r>
                <a:rPr lang="en-US" sz="2800" dirty="0" smtClean="0">
                  <a:solidFill>
                    <a:srgbClr val="FFEA18"/>
                  </a:solidFill>
                  <a:latin typeface="Times" pitchFamily="-106" charset="0"/>
                </a:rPr>
                <a:t> lactose</a:t>
              </a:r>
              <a:endParaRPr lang="en-US" dirty="0">
                <a:solidFill>
                  <a:srgbClr val="FFEA18"/>
                </a:solidFill>
                <a:latin typeface="Times" pitchFamily="-106" charset="0"/>
              </a:endParaRPr>
            </a:p>
          </p:txBody>
        </p:sp>
        <p:sp>
          <p:nvSpPr>
            <p:cNvPr id="54277" name="Line 5"/>
            <p:cNvSpPr>
              <a:spLocks noChangeShapeType="1"/>
            </p:cNvSpPr>
            <p:nvPr/>
          </p:nvSpPr>
          <p:spPr bwMode="auto">
            <a:xfrm>
              <a:off x="2976" y="12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4278" name="Line 6"/>
            <p:cNvSpPr>
              <a:spLocks noChangeShapeType="1"/>
            </p:cNvSpPr>
            <p:nvPr/>
          </p:nvSpPr>
          <p:spPr bwMode="auto">
            <a:xfrm>
              <a:off x="1200" y="1824"/>
              <a:ext cx="3648" cy="0"/>
            </a:xfrm>
            <a:prstGeom prst="line">
              <a:avLst/>
            </a:prstGeom>
            <a:noFill/>
            <a:ln w="22225">
              <a:solidFill>
                <a:schemeClr val="bg1"/>
              </a:solidFill>
              <a:round/>
              <a:headEnd/>
              <a:tailEnd/>
            </a:ln>
            <a:effectLst/>
          </p:spPr>
          <p:txBody>
            <a:bodyPr wrap="none" anchor="ctr">
              <a:prstTxWarp prst="textNoShape">
                <a:avLst/>
              </a:prstTxWarp>
            </a:bodyPr>
            <a:lstStyle/>
            <a:p>
              <a:endParaRPr lang="en-US"/>
            </a:p>
          </p:txBody>
        </p:sp>
        <p:sp>
          <p:nvSpPr>
            <p:cNvPr id="54279" name="Rectangle 7"/>
            <p:cNvSpPr>
              <a:spLocks noChangeArrowheads="1"/>
            </p:cNvSpPr>
            <p:nvPr/>
          </p:nvSpPr>
          <p:spPr bwMode="auto">
            <a:xfrm>
              <a:off x="1056" y="3216"/>
              <a:ext cx="1296" cy="384"/>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disaccharidases</a:t>
              </a:r>
            </a:p>
          </p:txBody>
        </p:sp>
        <p:sp>
          <p:nvSpPr>
            <p:cNvPr id="54280" name="Line 8"/>
            <p:cNvSpPr>
              <a:spLocks noChangeShapeType="1"/>
            </p:cNvSpPr>
            <p:nvPr/>
          </p:nvSpPr>
          <p:spPr bwMode="auto">
            <a:xfrm flipH="1">
              <a:off x="1488" y="1968"/>
              <a:ext cx="1392" cy="12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4281" name="Line 9"/>
            <p:cNvSpPr>
              <a:spLocks noChangeShapeType="1"/>
            </p:cNvSpPr>
            <p:nvPr/>
          </p:nvSpPr>
          <p:spPr bwMode="auto">
            <a:xfrm flipH="1">
              <a:off x="1296" y="2256"/>
              <a:ext cx="48" cy="912"/>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4282" name="Line 10"/>
            <p:cNvSpPr>
              <a:spLocks noChangeShapeType="1"/>
            </p:cNvSpPr>
            <p:nvPr/>
          </p:nvSpPr>
          <p:spPr bwMode="auto">
            <a:xfrm>
              <a:off x="240" y="3408"/>
              <a:ext cx="816" cy="0"/>
            </a:xfrm>
            <a:prstGeom prst="line">
              <a:avLst/>
            </a:prstGeom>
            <a:noFill/>
            <a:ln w="25400">
              <a:solidFill>
                <a:schemeClr val="bg1"/>
              </a:solidFill>
              <a:round/>
              <a:headEnd/>
              <a:tailEnd/>
            </a:ln>
            <a:effectLst/>
          </p:spPr>
          <p:txBody>
            <a:bodyPr wrap="none" anchor="ctr">
              <a:prstTxWarp prst="textNoShape">
                <a:avLst/>
              </a:prstTxWarp>
            </a:bodyPr>
            <a:lstStyle/>
            <a:p>
              <a:endParaRPr lang="en-US"/>
            </a:p>
          </p:txBody>
        </p:sp>
        <p:sp>
          <p:nvSpPr>
            <p:cNvPr id="54283" name="Rectangle 11"/>
            <p:cNvSpPr>
              <a:spLocks noChangeArrowheads="1"/>
            </p:cNvSpPr>
            <p:nvPr/>
          </p:nvSpPr>
          <p:spPr bwMode="auto">
            <a:xfrm>
              <a:off x="3360" y="3216"/>
              <a:ext cx="1536" cy="33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transporters</a:t>
              </a:r>
            </a:p>
          </p:txBody>
        </p:sp>
        <p:sp>
          <p:nvSpPr>
            <p:cNvPr id="54284" name="Line 12"/>
            <p:cNvSpPr>
              <a:spLocks noChangeShapeType="1"/>
            </p:cNvSpPr>
            <p:nvPr/>
          </p:nvSpPr>
          <p:spPr bwMode="auto">
            <a:xfrm>
              <a:off x="2352" y="3360"/>
              <a:ext cx="1008" cy="0"/>
            </a:xfrm>
            <a:prstGeom prst="line">
              <a:avLst/>
            </a:prstGeom>
            <a:noFill/>
            <a:ln w="22225">
              <a:solidFill>
                <a:schemeClr val="bg1"/>
              </a:solidFill>
              <a:round/>
              <a:headEnd/>
              <a:tailEnd/>
            </a:ln>
            <a:effectLst/>
          </p:spPr>
          <p:txBody>
            <a:bodyPr wrap="none" anchor="ctr">
              <a:prstTxWarp prst="textNoShape">
                <a:avLst/>
              </a:prstTxWarp>
            </a:bodyPr>
            <a:lstStyle/>
            <a:p>
              <a:endParaRPr lang="en-US"/>
            </a:p>
          </p:txBody>
        </p:sp>
        <p:sp>
          <p:nvSpPr>
            <p:cNvPr id="54285" name="Line 13"/>
            <p:cNvSpPr>
              <a:spLocks noChangeShapeType="1"/>
            </p:cNvSpPr>
            <p:nvPr/>
          </p:nvSpPr>
          <p:spPr bwMode="auto">
            <a:xfrm flipV="1">
              <a:off x="2160" y="2736"/>
              <a:ext cx="1008" cy="432"/>
            </a:xfrm>
            <a:prstGeom prst="line">
              <a:avLst/>
            </a:prstGeom>
            <a:noFill/>
            <a:ln w="34925">
              <a:solidFill>
                <a:schemeClr val="bg1"/>
              </a:solidFill>
              <a:round/>
              <a:headEnd/>
              <a:tailEnd type="triangle" w="med" len="med"/>
            </a:ln>
            <a:effectLst/>
          </p:spPr>
          <p:txBody>
            <a:bodyPr wrap="none" anchor="ctr">
              <a:prstTxWarp prst="textNoShape">
                <a:avLst/>
              </a:prstTxWarp>
            </a:bodyPr>
            <a:lstStyle/>
            <a:p>
              <a:endParaRPr lang="en-US"/>
            </a:p>
          </p:txBody>
        </p:sp>
        <p:sp>
          <p:nvSpPr>
            <p:cNvPr id="54286" name="Line 14"/>
            <p:cNvSpPr>
              <a:spLocks noChangeShapeType="1"/>
            </p:cNvSpPr>
            <p:nvPr/>
          </p:nvSpPr>
          <p:spPr bwMode="auto">
            <a:xfrm>
              <a:off x="4080" y="2832"/>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4287" name="Line 15"/>
            <p:cNvSpPr>
              <a:spLocks noChangeShapeType="1"/>
            </p:cNvSpPr>
            <p:nvPr/>
          </p:nvSpPr>
          <p:spPr bwMode="auto">
            <a:xfrm>
              <a:off x="4080" y="36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4288" name="Line 16"/>
            <p:cNvSpPr>
              <a:spLocks noChangeShapeType="1"/>
            </p:cNvSpPr>
            <p:nvPr/>
          </p:nvSpPr>
          <p:spPr bwMode="auto">
            <a:xfrm>
              <a:off x="4896" y="3360"/>
              <a:ext cx="720" cy="0"/>
            </a:xfrm>
            <a:prstGeom prst="line">
              <a:avLst/>
            </a:prstGeom>
            <a:noFill/>
            <a:ln w="34925">
              <a:solidFill>
                <a:schemeClr val="bg1"/>
              </a:solidFill>
              <a:round/>
              <a:headEnd/>
              <a:tailEnd/>
            </a:ln>
            <a:effectLst/>
          </p:spPr>
          <p:txBody>
            <a:bodyPr wrap="none" anchor="ctr">
              <a:prstTxWarp prst="textNoShape">
                <a:avLst/>
              </a:prstTxWarp>
            </a:bodyPr>
            <a:lstStyle/>
            <a:p>
              <a:endParaRPr lang="en-US"/>
            </a:p>
          </p:txBody>
        </p:sp>
        <p:sp>
          <p:nvSpPr>
            <p:cNvPr id="54289" name="Text Box 17"/>
            <p:cNvSpPr txBox="1">
              <a:spLocks noChangeArrowheads="1"/>
            </p:cNvSpPr>
            <p:nvPr/>
          </p:nvSpPr>
          <p:spPr bwMode="auto">
            <a:xfrm>
              <a:off x="1632" y="3744"/>
              <a:ext cx="1665"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enterocyte’s</a:t>
              </a:r>
              <a:r>
                <a:rPr lang="en-US">
                  <a:solidFill>
                    <a:srgbClr val="FFEA18"/>
                  </a:solidFill>
                  <a:latin typeface="Times" pitchFamily="-106" charset="0"/>
                </a:rPr>
                <a:t> </a:t>
              </a:r>
              <a:r>
                <a:rPr lang="en-US">
                  <a:solidFill>
                    <a:srgbClr val="ED181E"/>
                  </a:solidFill>
                  <a:latin typeface="Times" pitchFamily="-106" charset="0"/>
                </a:rPr>
                <a:t>interior</a:t>
              </a:r>
              <a:endParaRPr lang="en-US">
                <a:solidFill>
                  <a:schemeClr val="tx1"/>
                </a:solidFill>
                <a:latin typeface="Times" pitchFamily="-106" charset="0"/>
              </a:endParaRPr>
            </a:p>
          </p:txBody>
        </p:sp>
        <p:sp>
          <p:nvSpPr>
            <p:cNvPr id="54290" name="Rectangle 18"/>
            <p:cNvSpPr>
              <a:spLocks noChangeArrowheads="1"/>
            </p:cNvSpPr>
            <p:nvPr/>
          </p:nvSpPr>
          <p:spPr bwMode="auto">
            <a:xfrm>
              <a:off x="528" y="960"/>
              <a:ext cx="595"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lumen</a:t>
              </a:r>
              <a:endParaRPr lang="en-US">
                <a:solidFill>
                  <a:srgbClr val="FFEA18"/>
                </a:solidFill>
                <a:latin typeface="Times" pitchFamily="-106" charset="0"/>
              </a:endParaRPr>
            </a:p>
          </p:txBody>
        </p:sp>
        <p:sp>
          <p:nvSpPr>
            <p:cNvPr id="54291" name="Text Box 19"/>
            <p:cNvSpPr txBox="1">
              <a:spLocks noChangeArrowheads="1"/>
            </p:cNvSpPr>
            <p:nvPr/>
          </p:nvSpPr>
          <p:spPr bwMode="auto">
            <a:xfrm>
              <a:off x="3648" y="768"/>
              <a:ext cx="1883" cy="748"/>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pitchFamily="-106" charset="0"/>
                </a:rPr>
                <a:t>luminal digestion by</a:t>
              </a:r>
            </a:p>
            <a:p>
              <a:r>
                <a:rPr lang="en-US">
                  <a:solidFill>
                    <a:schemeClr val="bg1"/>
                  </a:solidFill>
                  <a:latin typeface="Times" pitchFamily="-106" charset="0"/>
                </a:rPr>
                <a:t>pancreatic and salivary</a:t>
              </a:r>
            </a:p>
            <a:p>
              <a:r>
                <a:rPr lang="en-US">
                  <a:solidFill>
                    <a:schemeClr val="bg1"/>
                  </a:solidFill>
                  <a:latin typeface="Times" pitchFamily="-106" charset="0"/>
                </a:rPr>
                <a:t>amylases</a:t>
              </a:r>
              <a:endParaRPr lang="en-US">
                <a:solidFill>
                  <a:schemeClr val="tx1"/>
                </a:solidFill>
                <a:latin typeface="Times" pitchFamily="-106" charset="0"/>
              </a:endParaRPr>
            </a:p>
          </p:txBody>
        </p:sp>
        <p:sp>
          <p:nvSpPr>
            <p:cNvPr id="54292" name="Text Box 20"/>
            <p:cNvSpPr txBox="1">
              <a:spLocks noChangeArrowheads="1"/>
            </p:cNvSpPr>
            <p:nvPr/>
          </p:nvSpPr>
          <p:spPr bwMode="auto">
            <a:xfrm>
              <a:off x="5078" y="3206"/>
              <a:ext cx="543"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BBM</a:t>
              </a:r>
              <a:endParaRPr lang="en-US">
                <a:solidFill>
                  <a:schemeClr val="tx1"/>
                </a:solidFill>
                <a:latin typeface="Times" pitchFamily="-106" charset="0"/>
              </a:endParaRPr>
            </a:p>
          </p:txBody>
        </p:sp>
      </p:grpSp>
      <p:grpSp>
        <p:nvGrpSpPr>
          <p:cNvPr id="54293" name="Group 21"/>
          <p:cNvGrpSpPr>
            <a:grpSpLocks/>
          </p:cNvGrpSpPr>
          <p:nvPr/>
        </p:nvGrpSpPr>
        <p:grpSpPr bwMode="auto">
          <a:xfrm>
            <a:off x="6248400" y="152400"/>
            <a:ext cx="1971675" cy="609600"/>
            <a:chOff x="3936" y="96"/>
            <a:chExt cx="1242" cy="384"/>
          </a:xfrm>
        </p:grpSpPr>
        <p:sp>
          <p:nvSpPr>
            <p:cNvPr id="54294" name="Line 22"/>
            <p:cNvSpPr>
              <a:spLocks noChangeShapeType="1"/>
            </p:cNvSpPr>
            <p:nvPr/>
          </p:nvSpPr>
          <p:spPr bwMode="auto">
            <a:xfrm>
              <a:off x="4080" y="480"/>
              <a:ext cx="960" cy="0"/>
            </a:xfrm>
            <a:prstGeom prst="line">
              <a:avLst/>
            </a:prstGeom>
            <a:noFill/>
            <a:ln w="22225">
              <a:solidFill>
                <a:schemeClr val="tx1"/>
              </a:solidFill>
              <a:round/>
              <a:headEnd/>
              <a:tailEnd/>
            </a:ln>
            <a:effectLst/>
          </p:spPr>
          <p:txBody>
            <a:bodyPr anchor="ctr">
              <a:prstTxWarp prst="textNoShape">
                <a:avLst/>
              </a:prstTxWarp>
              <a:spAutoFit/>
            </a:bodyPr>
            <a:lstStyle/>
            <a:p>
              <a:endParaRPr lang="en-US"/>
            </a:p>
          </p:txBody>
        </p:sp>
        <p:sp>
          <p:nvSpPr>
            <p:cNvPr id="54295" name="Rectangle 23"/>
            <p:cNvSpPr>
              <a:spLocks noChangeArrowheads="1"/>
            </p:cNvSpPr>
            <p:nvPr/>
          </p:nvSpPr>
          <p:spPr bwMode="auto">
            <a:xfrm>
              <a:off x="3936" y="96"/>
              <a:ext cx="1242" cy="326"/>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Assimilation!</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4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304800" y="152400"/>
            <a:ext cx="7215188" cy="6172200"/>
            <a:chOff x="192" y="96"/>
            <a:chExt cx="4545" cy="3888"/>
          </a:xfrm>
        </p:grpSpPr>
        <p:sp>
          <p:nvSpPr>
            <p:cNvPr id="55299" name="Rectangle 3"/>
            <p:cNvSpPr>
              <a:spLocks noChangeArrowheads="1"/>
            </p:cNvSpPr>
            <p:nvPr/>
          </p:nvSpPr>
          <p:spPr bwMode="auto">
            <a:xfrm>
              <a:off x="336" y="720"/>
              <a:ext cx="2496" cy="249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endParaRPr lang="en-US">
                <a:solidFill>
                  <a:schemeClr val="tx1"/>
                </a:solidFill>
                <a:latin typeface="Times" pitchFamily="-106" charset="0"/>
              </a:endParaRPr>
            </a:p>
          </p:txBody>
        </p:sp>
        <p:sp>
          <p:nvSpPr>
            <p:cNvPr id="55300" name="Line 4"/>
            <p:cNvSpPr>
              <a:spLocks noChangeShapeType="1"/>
            </p:cNvSpPr>
            <p:nvPr/>
          </p:nvSpPr>
          <p:spPr bwMode="auto">
            <a:xfrm>
              <a:off x="624" y="384"/>
              <a:ext cx="192" cy="91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55301" name="Line 5"/>
            <p:cNvSpPr>
              <a:spLocks noChangeShapeType="1"/>
            </p:cNvSpPr>
            <p:nvPr/>
          </p:nvSpPr>
          <p:spPr bwMode="auto">
            <a:xfrm>
              <a:off x="1104" y="384"/>
              <a:ext cx="336" cy="1008"/>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55302" name="Text Box 6"/>
            <p:cNvSpPr txBox="1">
              <a:spLocks noChangeArrowheads="1"/>
            </p:cNvSpPr>
            <p:nvPr/>
          </p:nvSpPr>
          <p:spPr bwMode="auto">
            <a:xfrm>
              <a:off x="240" y="144"/>
              <a:ext cx="702"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glucose</a:t>
              </a:r>
            </a:p>
          </p:txBody>
        </p:sp>
        <p:sp>
          <p:nvSpPr>
            <p:cNvPr id="55303" name="Rectangle 7"/>
            <p:cNvSpPr>
              <a:spLocks noChangeArrowheads="1"/>
            </p:cNvSpPr>
            <p:nvPr/>
          </p:nvSpPr>
          <p:spPr bwMode="auto">
            <a:xfrm>
              <a:off x="912" y="144"/>
              <a:ext cx="508" cy="288"/>
            </a:xfrm>
            <a:prstGeom prst="rect">
              <a:avLst/>
            </a:prstGeom>
            <a:noFill/>
            <a:ln w="9525">
              <a:noFill/>
              <a:miter lim="800000"/>
              <a:headEnd/>
              <a:tailEnd/>
            </a:ln>
            <a:effectLst/>
          </p:spPr>
          <p:txBody>
            <a:bodyPr>
              <a:prstTxWarp prst="textNoShape">
                <a:avLst/>
              </a:prstTxWarp>
              <a:spAutoFit/>
            </a:bodyPr>
            <a:lstStyle/>
            <a:p>
              <a:r>
                <a:rPr lang="en-US">
                  <a:solidFill>
                    <a:srgbClr val="FFEA18"/>
                  </a:solidFill>
                  <a:latin typeface="Times" pitchFamily="-106" charset="0"/>
                </a:rPr>
                <a:t>2Na</a:t>
              </a:r>
              <a:r>
                <a:rPr lang="en-US" baseline="30000">
                  <a:solidFill>
                    <a:srgbClr val="FFEA18"/>
                  </a:solidFill>
                  <a:latin typeface="Times" pitchFamily="-106" charset="0"/>
                </a:rPr>
                <a:t>+</a:t>
              </a:r>
              <a:endParaRPr lang="en-US">
                <a:solidFill>
                  <a:srgbClr val="FFEA18"/>
                </a:solidFill>
                <a:latin typeface="Times" pitchFamily="-106" charset="0"/>
              </a:endParaRPr>
            </a:p>
          </p:txBody>
        </p:sp>
        <p:sp>
          <p:nvSpPr>
            <p:cNvPr id="55304" name="Text Box 8"/>
            <p:cNvSpPr txBox="1">
              <a:spLocks noChangeArrowheads="1"/>
            </p:cNvSpPr>
            <p:nvPr/>
          </p:nvSpPr>
          <p:spPr bwMode="auto">
            <a:xfrm>
              <a:off x="1440" y="384"/>
              <a:ext cx="2668"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Brush Border (apical) Membrane</a:t>
              </a:r>
            </a:p>
          </p:txBody>
        </p:sp>
        <p:sp>
          <p:nvSpPr>
            <p:cNvPr id="55305" name="Line 9"/>
            <p:cNvSpPr>
              <a:spLocks noChangeShapeType="1"/>
            </p:cNvSpPr>
            <p:nvPr/>
          </p:nvSpPr>
          <p:spPr bwMode="auto">
            <a:xfrm>
              <a:off x="192" y="768"/>
              <a:ext cx="0" cy="2592"/>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sp>
          <p:nvSpPr>
            <p:cNvPr id="55306" name="Line 10"/>
            <p:cNvSpPr>
              <a:spLocks noChangeShapeType="1"/>
            </p:cNvSpPr>
            <p:nvPr/>
          </p:nvSpPr>
          <p:spPr bwMode="auto">
            <a:xfrm>
              <a:off x="192" y="3360"/>
              <a:ext cx="2640" cy="0"/>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sp>
          <p:nvSpPr>
            <p:cNvPr id="55307" name="Rectangle 11"/>
            <p:cNvSpPr>
              <a:spLocks noChangeArrowheads="1"/>
            </p:cNvSpPr>
            <p:nvPr/>
          </p:nvSpPr>
          <p:spPr bwMode="auto">
            <a:xfrm>
              <a:off x="2880" y="3216"/>
              <a:ext cx="1857"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Basolateral Membrane</a:t>
              </a:r>
            </a:p>
          </p:txBody>
        </p:sp>
        <p:sp>
          <p:nvSpPr>
            <p:cNvPr id="55308" name="Line 12"/>
            <p:cNvSpPr>
              <a:spLocks noChangeShapeType="1"/>
            </p:cNvSpPr>
            <p:nvPr/>
          </p:nvSpPr>
          <p:spPr bwMode="auto">
            <a:xfrm>
              <a:off x="864" y="1488"/>
              <a:ext cx="144" cy="2496"/>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55309" name="Rectangle 13"/>
            <p:cNvSpPr>
              <a:spLocks noChangeArrowheads="1"/>
            </p:cNvSpPr>
            <p:nvPr/>
          </p:nvSpPr>
          <p:spPr bwMode="auto">
            <a:xfrm>
              <a:off x="528" y="1248"/>
              <a:ext cx="702" cy="288"/>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Times" pitchFamily="-106" charset="0"/>
                </a:rPr>
                <a:t>glucose</a:t>
              </a:r>
            </a:p>
          </p:txBody>
        </p:sp>
        <p:sp>
          <p:nvSpPr>
            <p:cNvPr id="55310" name="Rectangle 14"/>
            <p:cNvSpPr>
              <a:spLocks noChangeArrowheads="1"/>
            </p:cNvSpPr>
            <p:nvPr/>
          </p:nvSpPr>
          <p:spPr bwMode="auto">
            <a:xfrm>
              <a:off x="1392" y="1392"/>
              <a:ext cx="412" cy="288"/>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Times" pitchFamily="-106" charset="0"/>
                </a:rPr>
                <a:t>Na</a:t>
              </a:r>
              <a:r>
                <a:rPr lang="en-US" baseline="30000">
                  <a:solidFill>
                    <a:schemeClr val="tx1"/>
                  </a:solidFill>
                  <a:latin typeface="Times" pitchFamily="-106" charset="0"/>
                </a:rPr>
                <a:t>+</a:t>
              </a:r>
              <a:endParaRPr lang="en-US" baseline="30000">
                <a:solidFill>
                  <a:srgbClr val="FFEA18"/>
                </a:solidFill>
                <a:latin typeface="Times" pitchFamily="-106" charset="0"/>
              </a:endParaRPr>
            </a:p>
          </p:txBody>
        </p:sp>
        <p:sp>
          <p:nvSpPr>
            <p:cNvPr id="55311" name="Line 15"/>
            <p:cNvSpPr>
              <a:spLocks noChangeShapeType="1"/>
            </p:cNvSpPr>
            <p:nvPr/>
          </p:nvSpPr>
          <p:spPr bwMode="auto">
            <a:xfrm>
              <a:off x="1824" y="1632"/>
              <a:ext cx="2160" cy="0"/>
            </a:xfrm>
            <a:prstGeom prst="line">
              <a:avLst/>
            </a:prstGeom>
            <a:noFill/>
            <a:ln w="22225">
              <a:solidFill>
                <a:schemeClr val="tx1"/>
              </a:solidFill>
              <a:round/>
              <a:headEnd/>
              <a:tailEnd type="triangle" w="med" len="med"/>
            </a:ln>
            <a:effectLst/>
          </p:spPr>
          <p:txBody>
            <a:bodyPr wrap="none" anchor="ctr">
              <a:prstTxWarp prst="textNoShape">
                <a:avLst/>
              </a:prstTxWarp>
            </a:bodyPr>
            <a:lstStyle/>
            <a:p>
              <a:endParaRPr lang="en-US"/>
            </a:p>
          </p:txBody>
        </p:sp>
        <p:sp>
          <p:nvSpPr>
            <p:cNvPr id="55312" name="Line 16"/>
            <p:cNvSpPr>
              <a:spLocks noChangeShapeType="1"/>
            </p:cNvSpPr>
            <p:nvPr/>
          </p:nvSpPr>
          <p:spPr bwMode="auto">
            <a:xfrm flipH="1">
              <a:off x="1920" y="1200"/>
              <a:ext cx="1872" cy="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55313" name="Rectangle 17"/>
            <p:cNvSpPr>
              <a:spLocks noChangeArrowheads="1"/>
            </p:cNvSpPr>
            <p:nvPr/>
          </p:nvSpPr>
          <p:spPr bwMode="auto">
            <a:xfrm>
              <a:off x="3840" y="1056"/>
              <a:ext cx="327"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K</a:t>
              </a:r>
              <a:r>
                <a:rPr lang="en-US" baseline="30000">
                  <a:solidFill>
                    <a:srgbClr val="FFEA18"/>
                  </a:solidFill>
                  <a:latin typeface="Times" pitchFamily="-106" charset="0"/>
                </a:rPr>
                <a:t>+</a:t>
              </a:r>
              <a:endParaRPr lang="en-US" baseline="30000">
                <a:solidFill>
                  <a:schemeClr val="tx1"/>
                </a:solidFill>
                <a:latin typeface="Times" pitchFamily="-106" charset="0"/>
              </a:endParaRPr>
            </a:p>
          </p:txBody>
        </p:sp>
        <p:sp>
          <p:nvSpPr>
            <p:cNvPr id="55314" name="Rectangle 18"/>
            <p:cNvSpPr>
              <a:spLocks noChangeArrowheads="1"/>
            </p:cNvSpPr>
            <p:nvPr/>
          </p:nvSpPr>
          <p:spPr bwMode="auto">
            <a:xfrm>
              <a:off x="2352" y="96"/>
              <a:ext cx="1048"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Lumen Side</a:t>
              </a:r>
              <a:endParaRPr lang="en-US" baseline="30000">
                <a:solidFill>
                  <a:srgbClr val="FFEA18"/>
                </a:solidFill>
                <a:latin typeface="Times" pitchFamily="-106" charset="0"/>
              </a:endParaRPr>
            </a:p>
          </p:txBody>
        </p:sp>
        <p:sp>
          <p:nvSpPr>
            <p:cNvPr id="55315" name="Rectangle 19"/>
            <p:cNvSpPr>
              <a:spLocks noChangeArrowheads="1"/>
            </p:cNvSpPr>
            <p:nvPr/>
          </p:nvSpPr>
          <p:spPr bwMode="auto">
            <a:xfrm>
              <a:off x="1968" y="3648"/>
              <a:ext cx="974" cy="288"/>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latin typeface="Times" pitchFamily="-106" charset="0"/>
                </a:rPr>
                <a:t>Blood Side</a:t>
              </a:r>
            </a:p>
          </p:txBody>
        </p:sp>
        <p:sp>
          <p:nvSpPr>
            <p:cNvPr id="55316" name="Rectangle 20"/>
            <p:cNvSpPr>
              <a:spLocks noChangeArrowheads="1"/>
            </p:cNvSpPr>
            <p:nvPr/>
          </p:nvSpPr>
          <p:spPr bwMode="auto">
            <a:xfrm>
              <a:off x="624" y="576"/>
              <a:ext cx="720" cy="384"/>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SGLT1</a:t>
              </a:r>
              <a:endParaRPr lang="en-US">
                <a:solidFill>
                  <a:srgbClr val="FFEA18"/>
                </a:solidFill>
                <a:latin typeface="Times" pitchFamily="-106" charset="0"/>
              </a:endParaRPr>
            </a:p>
          </p:txBody>
        </p:sp>
        <p:sp>
          <p:nvSpPr>
            <p:cNvPr id="55317" name="Rectangle 21"/>
            <p:cNvSpPr>
              <a:spLocks noChangeArrowheads="1"/>
            </p:cNvSpPr>
            <p:nvPr/>
          </p:nvSpPr>
          <p:spPr bwMode="auto">
            <a:xfrm>
              <a:off x="2544" y="1104"/>
              <a:ext cx="960" cy="624"/>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Na</a:t>
              </a:r>
              <a:r>
                <a:rPr lang="en-US" baseline="30000">
                  <a:solidFill>
                    <a:schemeClr val="tx1"/>
                  </a:solidFill>
                  <a:latin typeface="Times" pitchFamily="-106" charset="0"/>
                </a:rPr>
                <a:t>+</a:t>
              </a:r>
              <a:r>
                <a:rPr lang="en-US">
                  <a:solidFill>
                    <a:schemeClr val="tx1"/>
                  </a:solidFill>
                  <a:latin typeface="Times" pitchFamily="-106" charset="0"/>
                </a:rPr>
                <a:t>/K</a:t>
              </a:r>
              <a:r>
                <a:rPr lang="en-US" baseline="30000">
                  <a:solidFill>
                    <a:schemeClr val="tx1"/>
                  </a:solidFill>
                  <a:latin typeface="Times" pitchFamily="-106" charset="0"/>
                </a:rPr>
                <a:t>+</a:t>
              </a:r>
              <a:r>
                <a:rPr lang="en-US">
                  <a:solidFill>
                    <a:schemeClr val="tx1"/>
                  </a:solidFill>
                  <a:latin typeface="Times" pitchFamily="-106" charset="0"/>
                </a:rPr>
                <a:t> </a:t>
              </a:r>
            </a:p>
            <a:p>
              <a:pPr algn="ctr"/>
              <a:r>
                <a:rPr lang="en-US">
                  <a:solidFill>
                    <a:schemeClr val="tx1"/>
                  </a:solidFill>
                  <a:latin typeface="Times" pitchFamily="-106" charset="0"/>
                </a:rPr>
                <a:t>pump</a:t>
              </a:r>
              <a:endParaRPr lang="en-US">
                <a:solidFill>
                  <a:srgbClr val="FFEA18"/>
                </a:solidFill>
                <a:latin typeface="Times" pitchFamily="-106" charset="0"/>
              </a:endParaRPr>
            </a:p>
          </p:txBody>
        </p:sp>
        <p:sp>
          <p:nvSpPr>
            <p:cNvPr id="55318" name="Rectangle 22"/>
            <p:cNvSpPr>
              <a:spLocks noChangeArrowheads="1"/>
            </p:cNvSpPr>
            <p:nvPr/>
          </p:nvSpPr>
          <p:spPr bwMode="auto">
            <a:xfrm>
              <a:off x="720" y="3072"/>
              <a:ext cx="816" cy="48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GLUT 2</a:t>
              </a:r>
            </a:p>
          </p:txBody>
        </p:sp>
      </p:grpSp>
      <p:sp>
        <p:nvSpPr>
          <p:cNvPr id="55319" name="Rectangle 23"/>
          <p:cNvSpPr>
            <a:spLocks noChangeArrowheads="1"/>
          </p:cNvSpPr>
          <p:nvPr/>
        </p:nvSpPr>
        <p:spPr bwMode="auto">
          <a:xfrm>
            <a:off x="5943600" y="3276600"/>
            <a:ext cx="2722563"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Glucose transport</a:t>
            </a:r>
          </a:p>
        </p:txBody>
      </p:sp>
      <p:sp>
        <p:nvSpPr>
          <p:cNvPr id="55320" name="Rectangle 24"/>
          <p:cNvSpPr>
            <a:spLocks noChangeArrowheads="1"/>
          </p:cNvSpPr>
          <p:nvPr/>
        </p:nvSpPr>
        <p:spPr bwMode="auto">
          <a:xfrm>
            <a:off x="0" y="6340475"/>
            <a:ext cx="9144000" cy="517525"/>
          </a:xfrm>
          <a:prstGeom prst="rect">
            <a:avLst/>
          </a:prstGeom>
          <a:noFill/>
          <a:ln w="9525">
            <a:noFill/>
            <a:miter lim="800000"/>
            <a:headEnd/>
            <a:tailEnd/>
          </a:ln>
          <a:effectLst/>
        </p:spPr>
        <p:txBody>
          <a:bodyPr>
            <a:prstTxWarp prst="textNoShape">
              <a:avLst/>
            </a:prstTxWarp>
            <a:spAutoFit/>
          </a:bodyPr>
          <a:lstStyle/>
          <a:p>
            <a:r>
              <a:rPr lang="en-US" dirty="0">
                <a:solidFill>
                  <a:srgbClr val="FFEA18"/>
                </a:solidFill>
              </a:rPr>
              <a:t>Glucose Transport is an example of secondary active transport</a:t>
            </a:r>
          </a:p>
        </p:txBody>
      </p:sp>
      <p:sp>
        <p:nvSpPr>
          <p:cNvPr id="55321" name="AutoShape 25"/>
          <p:cNvSpPr>
            <a:spLocks noChangeArrowheads="1"/>
          </p:cNvSpPr>
          <p:nvPr/>
        </p:nvSpPr>
        <p:spPr bwMode="auto">
          <a:xfrm flipV="1">
            <a:off x="3733800" y="2743200"/>
            <a:ext cx="609600" cy="990600"/>
          </a:xfrm>
          <a:prstGeom prst="lightningBolt">
            <a:avLst/>
          </a:prstGeom>
          <a:solidFill>
            <a:srgbClr val="FFEA18"/>
          </a:solidFill>
          <a:ln w="9525">
            <a:solidFill>
              <a:schemeClr val="tx1"/>
            </a:solidFill>
            <a:miter lim="800000"/>
            <a:headEnd/>
            <a:tailEnd/>
          </a:ln>
          <a:effectLst/>
        </p:spPr>
        <p:txBody>
          <a:bodyPr anchor="ctr">
            <a:prstTxWarp prst="textNoShape">
              <a:avLst/>
            </a:prstTxWarp>
            <a:spAutoFit/>
          </a:bodyPr>
          <a:lstStyle/>
          <a:p>
            <a:endParaRPr lang="en-US"/>
          </a:p>
        </p:txBody>
      </p:sp>
      <p:sp>
        <p:nvSpPr>
          <p:cNvPr id="55322" name="Rectangle 26"/>
          <p:cNvSpPr>
            <a:spLocks noChangeArrowheads="1"/>
          </p:cNvSpPr>
          <p:nvPr/>
        </p:nvSpPr>
        <p:spPr bwMode="auto">
          <a:xfrm>
            <a:off x="3429000" y="3657600"/>
            <a:ext cx="773113"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ATP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0"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09600" y="304800"/>
            <a:ext cx="7772400" cy="5262979"/>
          </a:xfrm>
          <a:prstGeom prst="rect">
            <a:avLst/>
          </a:prstGeom>
          <a:noFill/>
          <a:ln w="9525">
            <a:noFill/>
            <a:miter lim="800000"/>
            <a:headEnd/>
            <a:tailEnd/>
          </a:ln>
          <a:effectLst/>
        </p:spPr>
        <p:txBody>
          <a:bodyPr>
            <a:prstTxWarp prst="textNoShape">
              <a:avLst/>
            </a:prstTxWarp>
            <a:spAutoFit/>
          </a:bodyPr>
          <a:lstStyle/>
          <a:p>
            <a:pPr marL="457200" indent="-457200" algn="ctr"/>
            <a:r>
              <a:rPr lang="en-US" dirty="0">
                <a:solidFill>
                  <a:srgbClr val="000000"/>
                </a:solidFill>
              </a:rPr>
              <a:t>Glucose transport into and out of</a:t>
            </a:r>
          </a:p>
          <a:p>
            <a:pPr marL="457200" indent="-457200" algn="ctr"/>
            <a:r>
              <a:rPr lang="en-US" dirty="0" err="1">
                <a:solidFill>
                  <a:srgbClr val="000000"/>
                </a:solidFill>
              </a:rPr>
              <a:t>enterocytes</a:t>
            </a:r>
            <a:endParaRPr lang="en-US" dirty="0">
              <a:solidFill>
                <a:srgbClr val="000000"/>
              </a:solidFill>
            </a:endParaRPr>
          </a:p>
          <a:p>
            <a:pPr marL="457200" indent="-457200">
              <a:buFont typeface="Times" pitchFamily="-106" charset="0"/>
              <a:buAutoNum type="arabicParenR"/>
            </a:pPr>
            <a:r>
              <a:rPr lang="en-US" dirty="0">
                <a:solidFill>
                  <a:srgbClr val="000000"/>
                </a:solidFill>
              </a:rPr>
              <a:t>Glucose is transported across the brush border membrane by secondary active transport (it is </a:t>
            </a:r>
            <a:r>
              <a:rPr lang="en-US" dirty="0" smtClean="0">
                <a:solidFill>
                  <a:srgbClr val="000000"/>
                </a:solidFill>
              </a:rPr>
              <a:t>co-transported </a:t>
            </a:r>
            <a:r>
              <a:rPr lang="en-US" dirty="0">
                <a:solidFill>
                  <a:srgbClr val="000000"/>
                </a:solidFill>
              </a:rPr>
              <a:t>with Na</a:t>
            </a:r>
            <a:r>
              <a:rPr lang="en-US" baseline="30000" dirty="0">
                <a:solidFill>
                  <a:srgbClr val="000000"/>
                </a:solidFill>
              </a:rPr>
              <a:t>+</a:t>
            </a:r>
            <a:r>
              <a:rPr lang="en-US" dirty="0">
                <a:solidFill>
                  <a:srgbClr val="000000"/>
                </a:solidFill>
              </a:rPr>
              <a:t>). Glucose is transported against a concentration gradient but </a:t>
            </a:r>
          </a:p>
          <a:p>
            <a:pPr marL="457200" indent="-457200">
              <a:buFont typeface="Times" pitchFamily="-106" charset="0"/>
              <a:buNone/>
            </a:pPr>
            <a:r>
              <a:rPr lang="en-US" dirty="0">
                <a:solidFill>
                  <a:srgbClr val="000000"/>
                </a:solidFill>
              </a:rPr>
              <a:t>	sodium is transported downhill a concentration gradient </a:t>
            </a:r>
          </a:p>
          <a:p>
            <a:pPr marL="457200" indent="-457200">
              <a:buFont typeface="Times" pitchFamily="-106" charset="0"/>
              <a:buNone/>
            </a:pPr>
            <a:r>
              <a:rPr lang="en-US" dirty="0">
                <a:solidFill>
                  <a:srgbClr val="000000"/>
                </a:solidFill>
              </a:rPr>
              <a:t>2) The glucose/Na+ </a:t>
            </a:r>
            <a:r>
              <a:rPr lang="en-US" dirty="0" err="1">
                <a:solidFill>
                  <a:srgbClr val="000000"/>
                </a:solidFill>
              </a:rPr>
              <a:t>symporter</a:t>
            </a:r>
            <a:r>
              <a:rPr lang="en-US" dirty="0">
                <a:solidFill>
                  <a:srgbClr val="000000"/>
                </a:solidFill>
              </a:rPr>
              <a:t> is called SGLT1 (“sodium glucose transporter 1”). SGLT1 also transports </a:t>
            </a:r>
            <a:r>
              <a:rPr lang="en-US" dirty="0" err="1">
                <a:solidFill>
                  <a:srgbClr val="000000"/>
                </a:solidFill>
              </a:rPr>
              <a:t>galactose</a:t>
            </a:r>
            <a:r>
              <a:rPr lang="en-US" dirty="0">
                <a:solidFill>
                  <a:srgbClr val="000000"/>
                </a:solidFill>
              </a:rPr>
              <a:t>.</a:t>
            </a:r>
          </a:p>
          <a:p>
            <a:pPr marL="457200" indent="-457200">
              <a:buFont typeface="Times" pitchFamily="-106" charset="0"/>
              <a:buNone/>
            </a:pPr>
            <a:r>
              <a:rPr lang="en-US" dirty="0">
                <a:solidFill>
                  <a:srgbClr val="000000"/>
                </a:solidFill>
              </a:rPr>
              <a:t>3) Glucose is transported out of </a:t>
            </a:r>
            <a:r>
              <a:rPr lang="en-US" dirty="0" err="1">
                <a:solidFill>
                  <a:srgbClr val="000000"/>
                </a:solidFill>
              </a:rPr>
              <a:t>enterocytes</a:t>
            </a:r>
            <a:r>
              <a:rPr lang="en-US" dirty="0">
                <a:solidFill>
                  <a:srgbClr val="000000"/>
                </a:solidFill>
              </a:rPr>
              <a:t> by a </a:t>
            </a:r>
          </a:p>
          <a:p>
            <a:pPr marL="457200" indent="-457200">
              <a:buFont typeface="Times" pitchFamily="-106" charset="0"/>
              <a:buNone/>
            </a:pPr>
            <a:r>
              <a:rPr lang="en-US" dirty="0">
                <a:solidFill>
                  <a:srgbClr val="000000"/>
                </a:solidFill>
              </a:rPr>
              <a:t>	facilitative </a:t>
            </a:r>
            <a:r>
              <a:rPr lang="en-US" dirty="0" err="1">
                <a:solidFill>
                  <a:srgbClr val="000000"/>
                </a:solidFill>
              </a:rPr>
              <a:t>uniporter</a:t>
            </a:r>
            <a:r>
              <a:rPr lang="en-US" dirty="0">
                <a:solidFill>
                  <a:srgbClr val="000000"/>
                </a:solidFill>
              </a:rPr>
              <a:t> (GLUT2, “glucose transporter 2”).</a:t>
            </a:r>
          </a:p>
          <a:p>
            <a:pPr marL="457200" indent="-457200">
              <a:buFont typeface="Times" pitchFamily="-106" charset="0"/>
              <a:buNone/>
            </a:pPr>
            <a:endParaRPr lang="en-US" dirty="0">
              <a:solidFill>
                <a:srgbClr val="000000"/>
              </a:solidFill>
              <a:latin typeface="Times"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228600" y="228600"/>
            <a:ext cx="5607050" cy="2368550"/>
          </a:xfrm>
          <a:prstGeom prst="rect">
            <a:avLst/>
          </a:prstGeom>
          <a:noFill/>
        </p:spPr>
      </p:pic>
      <p:sp>
        <p:nvSpPr>
          <p:cNvPr id="58371" name="Text Box 3"/>
          <p:cNvSpPr txBox="1">
            <a:spLocks noChangeArrowheads="1"/>
          </p:cNvSpPr>
          <p:nvPr/>
        </p:nvSpPr>
        <p:spPr bwMode="auto">
          <a:xfrm>
            <a:off x="6384925" y="455613"/>
            <a:ext cx="1883899" cy="830997"/>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What about</a:t>
            </a:r>
          </a:p>
          <a:p>
            <a:r>
              <a:rPr lang="en-US" dirty="0">
                <a:solidFill>
                  <a:srgbClr val="000000"/>
                </a:solidFill>
              </a:rPr>
              <a:t>Fructose?</a:t>
            </a:r>
            <a:endParaRPr lang="en-US" dirty="0">
              <a:solidFill>
                <a:srgbClr val="000000"/>
              </a:solidFill>
              <a:latin typeface="Times" pitchFamily="-106" charset="0"/>
            </a:endParaRPr>
          </a:p>
        </p:txBody>
      </p:sp>
      <p:sp>
        <p:nvSpPr>
          <p:cNvPr id="58372" name="Text Box 4"/>
          <p:cNvSpPr txBox="1">
            <a:spLocks noChangeArrowheads="1"/>
          </p:cNvSpPr>
          <p:nvPr/>
        </p:nvSpPr>
        <p:spPr bwMode="auto">
          <a:xfrm>
            <a:off x="0" y="2743200"/>
            <a:ext cx="8543775" cy="2308324"/>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Fructose is transported by a facilitated (“facilitative”)</a:t>
            </a:r>
          </a:p>
          <a:p>
            <a:r>
              <a:rPr lang="en-US">
                <a:solidFill>
                  <a:srgbClr val="000000"/>
                </a:solidFill>
              </a:rPr>
              <a:t>saturable uniporter called GLUT5 into enterocytes.</a:t>
            </a:r>
          </a:p>
          <a:p>
            <a:r>
              <a:rPr lang="en-US">
                <a:solidFill>
                  <a:srgbClr val="000000"/>
                </a:solidFill>
              </a:rPr>
              <a:t>(why GLUT? Because it is “homologous” with other GLUTs) </a:t>
            </a:r>
          </a:p>
          <a:p>
            <a:endParaRPr lang="en-US">
              <a:solidFill>
                <a:srgbClr val="000000"/>
              </a:solidFill>
            </a:endParaRPr>
          </a:p>
          <a:p>
            <a:r>
              <a:rPr lang="en-US">
                <a:solidFill>
                  <a:srgbClr val="000000"/>
                </a:solidFill>
              </a:rPr>
              <a:t>Glucose and fructose share GLUT2 as a transporter </a:t>
            </a:r>
          </a:p>
          <a:p>
            <a:r>
              <a:rPr lang="en-US">
                <a:solidFill>
                  <a:srgbClr val="000000"/>
                </a:solidFill>
              </a:rPr>
              <a:t>out of enterocytes.  </a:t>
            </a:r>
          </a:p>
        </p:txBody>
      </p:sp>
      <p:sp>
        <p:nvSpPr>
          <p:cNvPr id="58373" name="Rectangle 5"/>
          <p:cNvSpPr>
            <a:spLocks noChangeArrowheads="1"/>
          </p:cNvSpPr>
          <p:nvPr/>
        </p:nvSpPr>
        <p:spPr bwMode="auto">
          <a:xfrm>
            <a:off x="152400" y="5410200"/>
            <a:ext cx="8199180"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Is fructose transport “concentrative” (uphill)? Glucose?</a:t>
            </a:r>
          </a:p>
        </p:txBody>
      </p:sp>
      <p:sp>
        <p:nvSpPr>
          <p:cNvPr id="58374" name="Rectangle 6"/>
          <p:cNvSpPr>
            <a:spLocks noChangeArrowheads="1"/>
          </p:cNvSpPr>
          <p:nvPr/>
        </p:nvSpPr>
        <p:spPr bwMode="auto">
          <a:xfrm>
            <a:off x="339725" y="5959475"/>
            <a:ext cx="591779"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No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36587" y="152400"/>
            <a:ext cx="8507413" cy="4832093"/>
          </a:xfrm>
          <a:prstGeom prst="rect">
            <a:avLst/>
          </a:prstGeom>
          <a:noFill/>
          <a:ln w="9525">
            <a:noFill/>
            <a:miter lim="800000"/>
            <a:headEnd/>
            <a:tailEnd/>
          </a:ln>
          <a:effectLst/>
        </p:spPr>
        <p:txBody>
          <a:bodyPr>
            <a:prstTxWarp prst="textNoShape">
              <a:avLst/>
            </a:prstTxWarp>
            <a:spAutoFit/>
          </a:bodyPr>
          <a:lstStyle/>
          <a:p>
            <a:pPr algn="ctr"/>
            <a:r>
              <a:rPr lang="en-US" sz="3200" dirty="0">
                <a:solidFill>
                  <a:schemeClr val="tx1"/>
                </a:solidFill>
              </a:rPr>
              <a:t>Trivia</a:t>
            </a:r>
            <a:endParaRPr lang="en-US" dirty="0">
              <a:solidFill>
                <a:schemeClr val="tx1"/>
              </a:solidFill>
            </a:endParaRPr>
          </a:p>
          <a:p>
            <a:endParaRPr lang="en-US" dirty="0">
              <a:solidFill>
                <a:schemeClr val="tx1"/>
              </a:solidFill>
            </a:endParaRPr>
          </a:p>
          <a:p>
            <a:r>
              <a:rPr lang="en-US" sz="2800" dirty="0">
                <a:solidFill>
                  <a:schemeClr val="tx1"/>
                </a:solidFill>
              </a:rPr>
              <a:t>The saliva of cats does not contain amylase.</a:t>
            </a:r>
          </a:p>
          <a:p>
            <a:endParaRPr lang="en-US" sz="2800" dirty="0">
              <a:solidFill>
                <a:schemeClr val="tx1"/>
              </a:solidFill>
            </a:endParaRPr>
          </a:p>
          <a:p>
            <a:r>
              <a:rPr lang="en-US" sz="2800" dirty="0">
                <a:solidFill>
                  <a:schemeClr val="tx1"/>
                </a:solidFill>
              </a:rPr>
              <a:t>A small fraction of all humans secretes saliva without </a:t>
            </a:r>
            <a:r>
              <a:rPr lang="en-US" sz="2800" dirty="0" smtClean="0">
                <a:solidFill>
                  <a:schemeClr val="tx1"/>
                </a:solidFill>
              </a:rPr>
              <a:t>amylase.</a:t>
            </a:r>
          </a:p>
          <a:p>
            <a:endParaRPr lang="en-US" sz="2800" dirty="0">
              <a:solidFill>
                <a:schemeClr val="tx1"/>
              </a:solidFill>
            </a:endParaRPr>
          </a:p>
          <a:p>
            <a:r>
              <a:rPr lang="en-US" sz="2800" dirty="0" smtClean="0">
                <a:solidFill>
                  <a:schemeClr val="tx1"/>
                </a:solidFill>
              </a:rPr>
              <a:t>The number of salivary amylase gene copies varies among  ethnic groups: it is higher in agricultural</a:t>
            </a:r>
          </a:p>
          <a:p>
            <a:r>
              <a:rPr lang="en-US" sz="2800" dirty="0" smtClean="0">
                <a:solidFill>
                  <a:schemeClr val="tx1"/>
                </a:solidFill>
              </a:rPr>
              <a:t>societies (7-14 copies) than among </a:t>
            </a:r>
          </a:p>
          <a:p>
            <a:r>
              <a:rPr lang="en-US" sz="2800" dirty="0" smtClean="0">
                <a:solidFill>
                  <a:schemeClr val="tx1"/>
                </a:solidFill>
              </a:rPr>
              <a:t>hunter gatherers (3 to 8 copies)! </a:t>
            </a:r>
            <a:endParaRPr lang="en-US" sz="2800" dirty="0">
              <a:solidFill>
                <a:schemeClr val="tx1"/>
              </a:solidFill>
            </a:endParaRPr>
          </a:p>
        </p:txBody>
      </p:sp>
      <p:pic>
        <p:nvPicPr>
          <p:cNvPr id="5" name="Picture 4" descr="320693~Cat-Licking-His-Lips-and-Nose-Posters.jpg"/>
          <p:cNvPicPr>
            <a:picLocks noChangeAspect="1"/>
          </p:cNvPicPr>
          <p:nvPr/>
        </p:nvPicPr>
        <p:blipFill>
          <a:blip r:embed="rId2"/>
          <a:stretch>
            <a:fillRect/>
          </a:stretch>
        </p:blipFill>
        <p:spPr>
          <a:xfrm>
            <a:off x="7457398" y="4267200"/>
            <a:ext cx="1686602" cy="22521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59394" name="Group 2"/>
          <p:cNvGrpSpPr>
            <a:grpSpLocks/>
          </p:cNvGrpSpPr>
          <p:nvPr/>
        </p:nvGrpSpPr>
        <p:grpSpPr bwMode="auto">
          <a:xfrm>
            <a:off x="381000" y="457200"/>
            <a:ext cx="8653463" cy="5943600"/>
            <a:chOff x="240" y="288"/>
            <a:chExt cx="5451" cy="3744"/>
          </a:xfrm>
        </p:grpSpPr>
        <p:sp>
          <p:nvSpPr>
            <p:cNvPr id="59395" name="Rectangle 3"/>
            <p:cNvSpPr>
              <a:spLocks noChangeArrowheads="1"/>
            </p:cNvSpPr>
            <p:nvPr/>
          </p:nvSpPr>
          <p:spPr bwMode="auto">
            <a:xfrm>
              <a:off x="357" y="288"/>
              <a:ext cx="5334" cy="3462"/>
            </a:xfrm>
            <a:prstGeom prst="rect">
              <a:avLst/>
            </a:prstGeom>
            <a:noFill/>
            <a:ln w="9525">
              <a:noFill/>
              <a:miter lim="800000"/>
              <a:headEnd/>
              <a:tailEnd/>
            </a:ln>
            <a:effectLst/>
          </p:spPr>
          <p:txBody>
            <a:bodyPr wrap="none">
              <a:prstTxWarp prst="textNoShape">
                <a:avLst/>
              </a:prstTxWarp>
              <a:spAutoFit/>
            </a:bodyPr>
            <a:lstStyle/>
            <a:p>
              <a:pPr algn="ctr"/>
              <a:r>
                <a:rPr lang="en-US" sz="3200">
                  <a:solidFill>
                    <a:srgbClr val="FFEA18"/>
                  </a:solidFill>
                  <a:latin typeface="Times" pitchFamily="-106" charset="0"/>
                </a:rPr>
                <a:t>An overview of carbohydrate </a:t>
              </a:r>
              <a:r>
                <a:rPr lang="en-US" sz="3200" u="sng">
                  <a:solidFill>
                    <a:srgbClr val="FFEA18"/>
                  </a:solidFill>
                  <a:latin typeface="Times" pitchFamily="-106" charset="0"/>
                </a:rPr>
                <a:t>Assimilation</a:t>
              </a: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Starch</a:t>
              </a: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maltose, isomaltose, and </a:t>
              </a:r>
              <a:r>
                <a:rPr lang="en-US" sz="3200">
                  <a:solidFill>
                    <a:srgbClr val="FFEA18"/>
                  </a:solidFill>
                  <a:latin typeface="Symbol" pitchFamily="-106" charset="2"/>
                </a:rPr>
                <a:t>a</a:t>
              </a:r>
              <a:r>
                <a:rPr lang="en-US" sz="3200">
                  <a:solidFill>
                    <a:srgbClr val="FFEA18"/>
                  </a:solidFill>
                  <a:latin typeface="Times" pitchFamily="-106" charset="0"/>
                </a:rPr>
                <a:t>-dextrins</a:t>
              </a:r>
            </a:p>
            <a:p>
              <a:pPr algn="ctr"/>
              <a:endParaRPr lang="en-US" sz="3200">
                <a:solidFill>
                  <a:srgbClr val="FFEA18"/>
                </a:solidFill>
                <a:latin typeface="Times" pitchFamily="-106" charset="0"/>
              </a:endParaRP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				fructose+galactose+ glucose</a:t>
              </a:r>
            </a:p>
            <a:p>
              <a:pPr algn="ctr"/>
              <a:endParaRPr lang="en-US" sz="3200">
                <a:solidFill>
                  <a:srgbClr val="FFEA18"/>
                </a:solidFill>
                <a:latin typeface="Times" pitchFamily="-106" charset="0"/>
              </a:endParaRPr>
            </a:p>
            <a:p>
              <a:pPr algn="ctr"/>
              <a:endParaRPr lang="en-US" sz="3200">
                <a:solidFill>
                  <a:srgbClr val="FFEA18"/>
                </a:solidFill>
                <a:latin typeface="Times" pitchFamily="-106" charset="0"/>
              </a:endParaRPr>
            </a:p>
            <a:p>
              <a:pPr algn="ctr"/>
              <a:r>
                <a:rPr lang="en-US" sz="3200">
                  <a:solidFill>
                    <a:srgbClr val="FFEA18"/>
                  </a:solidFill>
                  <a:latin typeface="Times" pitchFamily="-106" charset="0"/>
                </a:rPr>
                <a:t>		</a:t>
              </a:r>
              <a:endParaRPr lang="en-US">
                <a:solidFill>
                  <a:srgbClr val="FFEA18"/>
                </a:solidFill>
                <a:latin typeface="Times" pitchFamily="-106" charset="0"/>
              </a:endParaRPr>
            </a:p>
          </p:txBody>
        </p:sp>
        <p:sp>
          <p:nvSpPr>
            <p:cNvPr id="59396" name="Rectangle 4"/>
            <p:cNvSpPr>
              <a:spLocks noChangeArrowheads="1"/>
            </p:cNvSpPr>
            <p:nvPr/>
          </p:nvSpPr>
          <p:spPr bwMode="auto">
            <a:xfrm>
              <a:off x="288" y="1939"/>
              <a:ext cx="1757" cy="327"/>
            </a:xfrm>
            <a:prstGeom prst="rect">
              <a:avLst/>
            </a:prstGeom>
            <a:noFill/>
            <a:ln w="9525">
              <a:noFill/>
              <a:miter lim="800000"/>
              <a:headEnd/>
              <a:tailEnd/>
            </a:ln>
            <a:effectLst/>
          </p:spPr>
          <p:txBody>
            <a:bodyPr wrap="none">
              <a:prstTxWarp prst="textNoShape">
                <a:avLst/>
              </a:prstTxWarp>
              <a:spAutoFit/>
            </a:bodyPr>
            <a:lstStyle/>
            <a:p>
              <a:r>
                <a:rPr lang="en-US" sz="2800">
                  <a:solidFill>
                    <a:srgbClr val="FFEA18"/>
                  </a:solidFill>
                  <a:latin typeface="Times" pitchFamily="-106" charset="0"/>
                </a:rPr>
                <a:t>sucrose + lactose</a:t>
              </a:r>
              <a:endParaRPr lang="en-US">
                <a:solidFill>
                  <a:srgbClr val="FFEA18"/>
                </a:solidFill>
                <a:latin typeface="Times" pitchFamily="-106" charset="0"/>
              </a:endParaRPr>
            </a:p>
          </p:txBody>
        </p:sp>
        <p:sp>
          <p:nvSpPr>
            <p:cNvPr id="59397" name="Line 5"/>
            <p:cNvSpPr>
              <a:spLocks noChangeShapeType="1"/>
            </p:cNvSpPr>
            <p:nvPr/>
          </p:nvSpPr>
          <p:spPr bwMode="auto">
            <a:xfrm>
              <a:off x="2976" y="12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9398" name="Line 6"/>
            <p:cNvSpPr>
              <a:spLocks noChangeShapeType="1"/>
            </p:cNvSpPr>
            <p:nvPr/>
          </p:nvSpPr>
          <p:spPr bwMode="auto">
            <a:xfrm>
              <a:off x="1200" y="1824"/>
              <a:ext cx="3648" cy="0"/>
            </a:xfrm>
            <a:prstGeom prst="line">
              <a:avLst/>
            </a:prstGeom>
            <a:noFill/>
            <a:ln w="22225">
              <a:solidFill>
                <a:schemeClr val="bg1"/>
              </a:solidFill>
              <a:round/>
              <a:headEnd/>
              <a:tailEnd/>
            </a:ln>
            <a:effectLst/>
          </p:spPr>
          <p:txBody>
            <a:bodyPr wrap="none" anchor="ctr">
              <a:prstTxWarp prst="textNoShape">
                <a:avLst/>
              </a:prstTxWarp>
            </a:bodyPr>
            <a:lstStyle/>
            <a:p>
              <a:endParaRPr lang="en-US"/>
            </a:p>
          </p:txBody>
        </p:sp>
        <p:sp>
          <p:nvSpPr>
            <p:cNvPr id="59399" name="Rectangle 7"/>
            <p:cNvSpPr>
              <a:spLocks noChangeArrowheads="1"/>
            </p:cNvSpPr>
            <p:nvPr/>
          </p:nvSpPr>
          <p:spPr bwMode="auto">
            <a:xfrm>
              <a:off x="1056" y="3216"/>
              <a:ext cx="1296" cy="384"/>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disaccharidases</a:t>
              </a:r>
            </a:p>
          </p:txBody>
        </p:sp>
        <p:sp>
          <p:nvSpPr>
            <p:cNvPr id="59400" name="Line 8"/>
            <p:cNvSpPr>
              <a:spLocks noChangeShapeType="1"/>
            </p:cNvSpPr>
            <p:nvPr/>
          </p:nvSpPr>
          <p:spPr bwMode="auto">
            <a:xfrm flipH="1">
              <a:off x="1488" y="1968"/>
              <a:ext cx="1392" cy="12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9401" name="Line 9"/>
            <p:cNvSpPr>
              <a:spLocks noChangeShapeType="1"/>
            </p:cNvSpPr>
            <p:nvPr/>
          </p:nvSpPr>
          <p:spPr bwMode="auto">
            <a:xfrm flipH="1">
              <a:off x="1296" y="2256"/>
              <a:ext cx="48" cy="912"/>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9402" name="Line 10"/>
            <p:cNvSpPr>
              <a:spLocks noChangeShapeType="1"/>
            </p:cNvSpPr>
            <p:nvPr/>
          </p:nvSpPr>
          <p:spPr bwMode="auto">
            <a:xfrm>
              <a:off x="240" y="3408"/>
              <a:ext cx="816" cy="0"/>
            </a:xfrm>
            <a:prstGeom prst="line">
              <a:avLst/>
            </a:prstGeom>
            <a:noFill/>
            <a:ln w="25400">
              <a:solidFill>
                <a:schemeClr val="bg1"/>
              </a:solidFill>
              <a:round/>
              <a:headEnd/>
              <a:tailEnd/>
            </a:ln>
            <a:effectLst/>
          </p:spPr>
          <p:txBody>
            <a:bodyPr wrap="none" anchor="ctr">
              <a:prstTxWarp prst="textNoShape">
                <a:avLst/>
              </a:prstTxWarp>
            </a:bodyPr>
            <a:lstStyle/>
            <a:p>
              <a:endParaRPr lang="en-US"/>
            </a:p>
          </p:txBody>
        </p:sp>
        <p:sp>
          <p:nvSpPr>
            <p:cNvPr id="59403" name="Rectangle 11"/>
            <p:cNvSpPr>
              <a:spLocks noChangeArrowheads="1"/>
            </p:cNvSpPr>
            <p:nvPr/>
          </p:nvSpPr>
          <p:spPr bwMode="auto">
            <a:xfrm>
              <a:off x="3360" y="3216"/>
              <a:ext cx="1536" cy="33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latin typeface="Times" pitchFamily="-106" charset="0"/>
                </a:rPr>
                <a:t>transporters</a:t>
              </a:r>
            </a:p>
          </p:txBody>
        </p:sp>
        <p:sp>
          <p:nvSpPr>
            <p:cNvPr id="59404" name="Line 12"/>
            <p:cNvSpPr>
              <a:spLocks noChangeShapeType="1"/>
            </p:cNvSpPr>
            <p:nvPr/>
          </p:nvSpPr>
          <p:spPr bwMode="auto">
            <a:xfrm>
              <a:off x="2352" y="3360"/>
              <a:ext cx="1008" cy="0"/>
            </a:xfrm>
            <a:prstGeom prst="line">
              <a:avLst/>
            </a:prstGeom>
            <a:noFill/>
            <a:ln w="22225">
              <a:solidFill>
                <a:schemeClr val="bg1"/>
              </a:solidFill>
              <a:round/>
              <a:headEnd/>
              <a:tailEnd/>
            </a:ln>
            <a:effectLst/>
          </p:spPr>
          <p:txBody>
            <a:bodyPr wrap="none" anchor="ctr">
              <a:prstTxWarp prst="textNoShape">
                <a:avLst/>
              </a:prstTxWarp>
            </a:bodyPr>
            <a:lstStyle/>
            <a:p>
              <a:endParaRPr lang="en-US"/>
            </a:p>
          </p:txBody>
        </p:sp>
        <p:sp>
          <p:nvSpPr>
            <p:cNvPr id="59405" name="Line 13"/>
            <p:cNvSpPr>
              <a:spLocks noChangeShapeType="1"/>
            </p:cNvSpPr>
            <p:nvPr/>
          </p:nvSpPr>
          <p:spPr bwMode="auto">
            <a:xfrm flipV="1">
              <a:off x="2160" y="2736"/>
              <a:ext cx="1008" cy="432"/>
            </a:xfrm>
            <a:prstGeom prst="line">
              <a:avLst/>
            </a:prstGeom>
            <a:noFill/>
            <a:ln w="34925">
              <a:solidFill>
                <a:schemeClr val="bg1"/>
              </a:solidFill>
              <a:round/>
              <a:headEnd/>
              <a:tailEnd type="triangle" w="med" len="med"/>
            </a:ln>
            <a:effectLst/>
          </p:spPr>
          <p:txBody>
            <a:bodyPr wrap="none" anchor="ctr">
              <a:prstTxWarp prst="textNoShape">
                <a:avLst/>
              </a:prstTxWarp>
            </a:bodyPr>
            <a:lstStyle/>
            <a:p>
              <a:endParaRPr lang="en-US"/>
            </a:p>
          </p:txBody>
        </p:sp>
        <p:sp>
          <p:nvSpPr>
            <p:cNvPr id="59406" name="Line 14"/>
            <p:cNvSpPr>
              <a:spLocks noChangeShapeType="1"/>
            </p:cNvSpPr>
            <p:nvPr/>
          </p:nvSpPr>
          <p:spPr bwMode="auto">
            <a:xfrm>
              <a:off x="4080" y="2832"/>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9407" name="Line 15"/>
            <p:cNvSpPr>
              <a:spLocks noChangeShapeType="1"/>
            </p:cNvSpPr>
            <p:nvPr/>
          </p:nvSpPr>
          <p:spPr bwMode="auto">
            <a:xfrm>
              <a:off x="4080" y="3648"/>
              <a:ext cx="0" cy="288"/>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59408" name="Line 16"/>
            <p:cNvSpPr>
              <a:spLocks noChangeShapeType="1"/>
            </p:cNvSpPr>
            <p:nvPr/>
          </p:nvSpPr>
          <p:spPr bwMode="auto">
            <a:xfrm>
              <a:off x="4896" y="3360"/>
              <a:ext cx="720" cy="0"/>
            </a:xfrm>
            <a:prstGeom prst="line">
              <a:avLst/>
            </a:prstGeom>
            <a:noFill/>
            <a:ln w="34925">
              <a:solidFill>
                <a:schemeClr val="bg1"/>
              </a:solidFill>
              <a:round/>
              <a:headEnd/>
              <a:tailEnd/>
            </a:ln>
            <a:effectLst/>
          </p:spPr>
          <p:txBody>
            <a:bodyPr wrap="none" anchor="ctr">
              <a:prstTxWarp prst="textNoShape">
                <a:avLst/>
              </a:prstTxWarp>
            </a:bodyPr>
            <a:lstStyle/>
            <a:p>
              <a:endParaRPr lang="en-US"/>
            </a:p>
          </p:txBody>
        </p:sp>
        <p:sp>
          <p:nvSpPr>
            <p:cNvPr id="59409" name="Text Box 17"/>
            <p:cNvSpPr txBox="1">
              <a:spLocks noChangeArrowheads="1"/>
            </p:cNvSpPr>
            <p:nvPr/>
          </p:nvSpPr>
          <p:spPr bwMode="auto">
            <a:xfrm>
              <a:off x="1632" y="3744"/>
              <a:ext cx="1665"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enterocyte’s</a:t>
              </a:r>
              <a:r>
                <a:rPr lang="en-US">
                  <a:solidFill>
                    <a:srgbClr val="FFEA18"/>
                  </a:solidFill>
                  <a:latin typeface="Times" pitchFamily="-106" charset="0"/>
                </a:rPr>
                <a:t> </a:t>
              </a:r>
              <a:r>
                <a:rPr lang="en-US">
                  <a:solidFill>
                    <a:srgbClr val="ED181E"/>
                  </a:solidFill>
                  <a:latin typeface="Times" pitchFamily="-106" charset="0"/>
                </a:rPr>
                <a:t>interior</a:t>
              </a:r>
              <a:endParaRPr lang="en-US">
                <a:solidFill>
                  <a:schemeClr val="tx1"/>
                </a:solidFill>
                <a:latin typeface="Times" pitchFamily="-106" charset="0"/>
              </a:endParaRPr>
            </a:p>
          </p:txBody>
        </p:sp>
        <p:sp>
          <p:nvSpPr>
            <p:cNvPr id="59410" name="Rectangle 18"/>
            <p:cNvSpPr>
              <a:spLocks noChangeArrowheads="1"/>
            </p:cNvSpPr>
            <p:nvPr/>
          </p:nvSpPr>
          <p:spPr bwMode="auto">
            <a:xfrm>
              <a:off x="528" y="960"/>
              <a:ext cx="595"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lumen</a:t>
              </a:r>
              <a:endParaRPr lang="en-US">
                <a:solidFill>
                  <a:srgbClr val="FFEA18"/>
                </a:solidFill>
                <a:latin typeface="Times" pitchFamily="-106" charset="0"/>
              </a:endParaRPr>
            </a:p>
          </p:txBody>
        </p:sp>
        <p:sp>
          <p:nvSpPr>
            <p:cNvPr id="59411" name="Text Box 19"/>
            <p:cNvSpPr txBox="1">
              <a:spLocks noChangeArrowheads="1"/>
            </p:cNvSpPr>
            <p:nvPr/>
          </p:nvSpPr>
          <p:spPr bwMode="auto">
            <a:xfrm>
              <a:off x="3648" y="768"/>
              <a:ext cx="1883" cy="748"/>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pitchFamily="-106" charset="0"/>
                </a:rPr>
                <a:t>luminal digestion by</a:t>
              </a:r>
            </a:p>
            <a:p>
              <a:r>
                <a:rPr lang="en-US">
                  <a:solidFill>
                    <a:schemeClr val="bg1"/>
                  </a:solidFill>
                  <a:latin typeface="Times" pitchFamily="-106" charset="0"/>
                </a:rPr>
                <a:t>pancreatic and salivary</a:t>
              </a:r>
            </a:p>
            <a:p>
              <a:r>
                <a:rPr lang="en-US">
                  <a:solidFill>
                    <a:schemeClr val="bg1"/>
                  </a:solidFill>
                  <a:latin typeface="Times" pitchFamily="-106" charset="0"/>
                </a:rPr>
                <a:t>amylases</a:t>
              </a:r>
              <a:endParaRPr lang="en-US">
                <a:solidFill>
                  <a:schemeClr val="tx1"/>
                </a:solidFill>
                <a:latin typeface="Times" pitchFamily="-106" charset="0"/>
              </a:endParaRPr>
            </a:p>
          </p:txBody>
        </p:sp>
        <p:sp>
          <p:nvSpPr>
            <p:cNvPr id="59412" name="Text Box 20"/>
            <p:cNvSpPr txBox="1">
              <a:spLocks noChangeArrowheads="1"/>
            </p:cNvSpPr>
            <p:nvPr/>
          </p:nvSpPr>
          <p:spPr bwMode="auto">
            <a:xfrm>
              <a:off x="5078" y="3206"/>
              <a:ext cx="543" cy="288"/>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latin typeface="Times" pitchFamily="-106" charset="0"/>
                </a:rPr>
                <a:t>BBM</a:t>
              </a:r>
              <a:endParaRPr lang="en-US">
                <a:solidFill>
                  <a:schemeClr val="tx1"/>
                </a:solidFill>
                <a:latin typeface="Times" pitchFamily="-106" charset="0"/>
              </a:endParaRPr>
            </a:p>
          </p:txBody>
        </p:sp>
      </p:gr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Remember</a:t>
            </a:r>
            <a:r>
              <a:rPr lang="en-US" dirty="0" smtClean="0">
                <a:solidFill>
                  <a:schemeClr val="tx1"/>
                </a:solidFill>
              </a:rPr>
              <a:t/>
            </a:r>
            <a:br>
              <a:rPr lang="en-US" dirty="0" smtClean="0">
                <a:solidFill>
                  <a:schemeClr val="tx1"/>
                </a:solidFill>
              </a:rPr>
            </a:br>
            <a:endParaRPr lang="en-US" dirty="0"/>
          </a:p>
        </p:txBody>
      </p:sp>
      <p:sp>
        <p:nvSpPr>
          <p:cNvPr id="3" name="Subtitle 2"/>
          <p:cNvSpPr>
            <a:spLocks noGrp="1"/>
          </p:cNvSpPr>
          <p:nvPr>
            <p:ph type="subTitle" idx="1"/>
          </p:nvPr>
        </p:nvSpPr>
        <p:spPr>
          <a:xfrm>
            <a:off x="228600" y="990600"/>
            <a:ext cx="8915400" cy="5867400"/>
          </a:xfrm>
        </p:spPr>
        <p:txBody>
          <a:bodyPr>
            <a:normAutofit fontScale="92500" lnSpcReduction="20000"/>
          </a:bodyPr>
          <a:lstStyle/>
          <a:p>
            <a:pPr algn="l">
              <a:buFont typeface="Arial"/>
              <a:buChar char="•"/>
            </a:pPr>
            <a:r>
              <a:rPr lang="en-US" dirty="0" smtClean="0">
                <a:solidFill>
                  <a:srgbClr val="000000"/>
                </a:solidFill>
                <a:latin typeface="Comic Sans MS"/>
                <a:cs typeface="Comic Sans MS"/>
              </a:rPr>
              <a:t>The digestion of complex carbohydrates (starch, </a:t>
            </a:r>
            <a:r>
              <a:rPr lang="en-US" dirty="0" err="1" smtClean="0">
                <a:solidFill>
                  <a:srgbClr val="000000"/>
                </a:solidFill>
                <a:latin typeface="Comic Sans MS"/>
                <a:cs typeface="Comic Sans MS"/>
              </a:rPr>
              <a:t>amylopectin</a:t>
            </a:r>
            <a:r>
              <a:rPr lang="en-US" dirty="0" smtClean="0">
                <a:solidFill>
                  <a:srgbClr val="000000"/>
                </a:solidFill>
                <a:latin typeface="Comic Sans MS"/>
                <a:cs typeface="Comic Sans MS"/>
              </a:rPr>
              <a:t>, and glycogen) starts with amylase (salivary and pancreatic).</a:t>
            </a:r>
          </a:p>
          <a:p>
            <a:pPr algn="l">
              <a:buFont typeface="Arial"/>
              <a:buChar char="•"/>
            </a:pPr>
            <a:r>
              <a:rPr lang="en-US" dirty="0" smtClean="0">
                <a:solidFill>
                  <a:srgbClr val="000000"/>
                </a:solidFill>
                <a:latin typeface="Comic Sans MS"/>
                <a:cs typeface="Comic Sans MS"/>
              </a:rPr>
              <a:t>Amylase is an </a:t>
            </a:r>
            <a:r>
              <a:rPr lang="en-US" dirty="0" err="1" smtClean="0">
                <a:solidFill>
                  <a:srgbClr val="000000"/>
                </a:solidFill>
                <a:latin typeface="Comic Sans MS"/>
                <a:cs typeface="Comic Sans MS"/>
              </a:rPr>
              <a:t>endoenzyme</a:t>
            </a:r>
            <a:endParaRPr lang="en-US" dirty="0" smtClean="0">
              <a:solidFill>
                <a:srgbClr val="000000"/>
              </a:solidFill>
              <a:latin typeface="Comic Sans MS"/>
              <a:cs typeface="Comic Sans MS"/>
            </a:endParaRPr>
          </a:p>
          <a:p>
            <a:pPr algn="l">
              <a:buFont typeface="Arial"/>
              <a:buChar char="•"/>
            </a:pPr>
            <a:r>
              <a:rPr lang="en-US" dirty="0" smtClean="0">
                <a:solidFill>
                  <a:srgbClr val="000000"/>
                </a:solidFill>
                <a:latin typeface="Comic Sans MS"/>
                <a:cs typeface="Comic Sans MS"/>
              </a:rPr>
              <a:t>The important dietary disaccharides sucrose (glucose-fructose) and lactose (</a:t>
            </a:r>
            <a:r>
              <a:rPr lang="en-US" dirty="0" err="1" smtClean="0">
                <a:solidFill>
                  <a:srgbClr val="000000"/>
                </a:solidFill>
                <a:latin typeface="Comic Sans MS"/>
                <a:cs typeface="Comic Sans MS"/>
              </a:rPr>
              <a:t>galactose</a:t>
            </a:r>
            <a:r>
              <a:rPr lang="en-US" dirty="0" smtClean="0">
                <a:solidFill>
                  <a:srgbClr val="000000"/>
                </a:solidFill>
                <a:latin typeface="Comic Sans MS"/>
                <a:cs typeface="Comic Sans MS"/>
              </a:rPr>
              <a:t>-glucose) are hydrolyzed by </a:t>
            </a:r>
            <a:r>
              <a:rPr lang="en-US" dirty="0" err="1" smtClean="0">
                <a:solidFill>
                  <a:srgbClr val="000000"/>
                </a:solidFill>
                <a:latin typeface="Comic Sans MS"/>
                <a:cs typeface="Comic Sans MS"/>
              </a:rPr>
              <a:t>sucrase</a:t>
            </a:r>
            <a:r>
              <a:rPr lang="en-US" dirty="0" smtClean="0">
                <a:solidFill>
                  <a:srgbClr val="000000"/>
                </a:solidFill>
                <a:latin typeface="Comic Sans MS"/>
                <a:cs typeface="Comic Sans MS"/>
              </a:rPr>
              <a:t> and lactase, respectively.</a:t>
            </a:r>
          </a:p>
          <a:p>
            <a:pPr algn="l">
              <a:buFont typeface="Arial"/>
              <a:buChar char="•"/>
            </a:pPr>
            <a:r>
              <a:rPr lang="en-US" dirty="0" smtClean="0">
                <a:solidFill>
                  <a:srgbClr val="000000"/>
                </a:solidFill>
                <a:latin typeface="Comic Sans MS"/>
                <a:cs typeface="Comic Sans MS"/>
              </a:rPr>
              <a:t>Amylase hydrolysis is luminal, </a:t>
            </a:r>
            <a:r>
              <a:rPr lang="en-US" dirty="0" err="1" smtClean="0">
                <a:solidFill>
                  <a:srgbClr val="000000"/>
                </a:solidFill>
                <a:latin typeface="Comic Sans MS"/>
                <a:cs typeface="Comic Sans MS"/>
              </a:rPr>
              <a:t>sucrase</a:t>
            </a:r>
            <a:r>
              <a:rPr lang="en-US" dirty="0" smtClean="0">
                <a:solidFill>
                  <a:srgbClr val="000000"/>
                </a:solidFill>
                <a:latin typeface="Comic Sans MS"/>
                <a:cs typeface="Comic Sans MS"/>
              </a:rPr>
              <a:t> and lactase are membrane-bound.</a:t>
            </a:r>
          </a:p>
          <a:p>
            <a:pPr algn="l">
              <a:buFont typeface="Arial"/>
              <a:buChar char="•"/>
            </a:pPr>
            <a:r>
              <a:rPr lang="en-US" dirty="0" smtClean="0">
                <a:solidFill>
                  <a:srgbClr val="000000"/>
                </a:solidFill>
                <a:latin typeface="Comic Sans MS"/>
                <a:cs typeface="Comic Sans MS"/>
              </a:rPr>
              <a:t>Glucose is co-transported by secondary active transport with sodium by SGLT1.</a:t>
            </a:r>
          </a:p>
          <a:p>
            <a:pPr algn="l">
              <a:buFont typeface="Arial"/>
              <a:buChar char="•"/>
            </a:pPr>
            <a:r>
              <a:rPr lang="en-US" dirty="0" smtClean="0">
                <a:solidFill>
                  <a:srgbClr val="000000"/>
                </a:solidFill>
                <a:latin typeface="Comic Sans MS"/>
                <a:cs typeface="Comic Sans MS"/>
              </a:rPr>
              <a:t>The transport of fructose is non-concentrative (GLUT5)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1758950" y="476250"/>
            <a:ext cx="6295739" cy="954107"/>
          </a:xfrm>
          <a:prstGeom prst="rect">
            <a:avLst/>
          </a:prstGeom>
          <a:noFill/>
          <a:ln w="9525">
            <a:noFill/>
            <a:miter lim="800000"/>
            <a:headEnd/>
            <a:tailEnd/>
          </a:ln>
          <a:effectLst/>
        </p:spPr>
        <p:txBody>
          <a:bodyPr wrap="none">
            <a:prstTxWarp prst="textNoShape">
              <a:avLst/>
            </a:prstTxWarp>
            <a:spAutoFit/>
          </a:bodyPr>
          <a:lstStyle/>
          <a:p>
            <a:pPr algn="ctr"/>
            <a:r>
              <a:rPr lang="en-US" sz="2800" dirty="0">
                <a:solidFill>
                  <a:srgbClr val="000000"/>
                </a:solidFill>
              </a:rPr>
              <a:t>The evolution of lactose tolerance in</a:t>
            </a:r>
          </a:p>
          <a:p>
            <a:pPr algn="ctr"/>
            <a:r>
              <a:rPr lang="en-US" sz="2800" i="1" u="sng" dirty="0">
                <a:solidFill>
                  <a:srgbClr val="000000"/>
                </a:solidFill>
              </a:rPr>
              <a:t>Homo sapiens</a:t>
            </a:r>
            <a:r>
              <a:rPr lang="en-US" sz="2800" dirty="0">
                <a:solidFill>
                  <a:srgbClr val="000000"/>
                </a:solidFill>
              </a:rPr>
              <a:t> (sapiens?)</a:t>
            </a:r>
            <a:endParaRPr lang="en-US" dirty="0">
              <a:solidFill>
                <a:srgbClr val="000000"/>
              </a:solidFill>
            </a:endParaRPr>
          </a:p>
        </p:txBody>
      </p:sp>
      <p:sp>
        <p:nvSpPr>
          <p:cNvPr id="303107" name="Text Box 3"/>
          <p:cNvSpPr txBox="1">
            <a:spLocks noChangeArrowheads="1"/>
          </p:cNvSpPr>
          <p:nvPr/>
        </p:nvSpPr>
        <p:spPr bwMode="auto">
          <a:xfrm>
            <a:off x="746125" y="1979613"/>
            <a:ext cx="7981121" cy="341632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-We are mammals.</a:t>
            </a:r>
          </a:p>
          <a:p>
            <a:endParaRPr lang="en-US">
              <a:solidFill>
                <a:srgbClr val="000000"/>
              </a:solidFill>
            </a:endParaRPr>
          </a:p>
          <a:p>
            <a:r>
              <a:rPr lang="en-US">
                <a:solidFill>
                  <a:srgbClr val="000000"/>
                </a:solidFill>
              </a:rPr>
              <a:t>-Mammals are hairy, warm blooded (endothermic </a:t>
            </a:r>
          </a:p>
          <a:p>
            <a:r>
              <a:rPr lang="en-US">
                <a:solidFill>
                  <a:srgbClr val="000000"/>
                </a:solidFill>
              </a:rPr>
              <a:t>homeotherms), viviparous vertebrates, that feed </a:t>
            </a:r>
          </a:p>
          <a:p>
            <a:r>
              <a:rPr lang="en-US">
                <a:solidFill>
                  <a:srgbClr val="000000"/>
                </a:solidFill>
              </a:rPr>
              <a:t>their young on milk.</a:t>
            </a:r>
          </a:p>
          <a:p>
            <a:endParaRPr lang="en-US">
              <a:solidFill>
                <a:srgbClr val="000000"/>
              </a:solidFill>
            </a:endParaRPr>
          </a:p>
          <a:p>
            <a:r>
              <a:rPr lang="en-US">
                <a:solidFill>
                  <a:srgbClr val="000000"/>
                </a:solidFill>
              </a:rPr>
              <a:t>-Milk is a heterogeneous solution (its composition </a:t>
            </a:r>
          </a:p>
          <a:p>
            <a:r>
              <a:rPr lang="en-US">
                <a:solidFill>
                  <a:srgbClr val="000000"/>
                </a:solidFill>
              </a:rPr>
              <a:t>varies from species to species) that contains proteins,</a:t>
            </a:r>
          </a:p>
          <a:p>
            <a:r>
              <a:rPr lang="en-US">
                <a:solidFill>
                  <a:srgbClr val="000000"/>
                </a:solidFill>
              </a:rPr>
              <a:t>Lipids, carbohydrates, electrolytes, and vitamins.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srcRect/>
          <a:stretch>
            <a:fillRect/>
          </a:stretch>
        </p:blipFill>
        <p:spPr bwMode="auto">
          <a:xfrm>
            <a:off x="0" y="152400"/>
            <a:ext cx="6542088" cy="5468938"/>
          </a:xfrm>
          <a:prstGeom prst="rect">
            <a:avLst/>
          </a:prstGeom>
          <a:noFill/>
        </p:spPr>
      </p:pic>
      <p:sp>
        <p:nvSpPr>
          <p:cNvPr id="304131" name="Line 3"/>
          <p:cNvSpPr>
            <a:spLocks noChangeShapeType="1"/>
          </p:cNvSpPr>
          <p:nvPr/>
        </p:nvSpPr>
        <p:spPr bwMode="auto">
          <a:xfrm>
            <a:off x="4953000" y="2438400"/>
            <a:ext cx="304800" cy="304800"/>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304132" name="Line 4"/>
          <p:cNvSpPr>
            <a:spLocks noChangeShapeType="1"/>
          </p:cNvSpPr>
          <p:nvPr/>
        </p:nvSpPr>
        <p:spPr bwMode="auto">
          <a:xfrm>
            <a:off x="5257800" y="2590800"/>
            <a:ext cx="1905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304133" name="Text Box 5"/>
          <p:cNvSpPr txBox="1">
            <a:spLocks noChangeArrowheads="1"/>
          </p:cNvSpPr>
          <p:nvPr/>
        </p:nvSpPr>
        <p:spPr bwMode="auto">
          <a:xfrm>
            <a:off x="7162800" y="2133600"/>
            <a:ext cx="1327106" cy="923330"/>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the</a:t>
            </a:r>
          </a:p>
          <a:p>
            <a:r>
              <a:rPr lang="en-US" sz="1800">
                <a:solidFill>
                  <a:srgbClr val="000000"/>
                </a:solidFill>
              </a:rPr>
              <a:t>“invention” </a:t>
            </a:r>
          </a:p>
          <a:p>
            <a:r>
              <a:rPr lang="en-US" sz="1800">
                <a:solidFill>
                  <a:srgbClr val="000000"/>
                </a:solidFill>
              </a:rPr>
              <a:t>of milk</a:t>
            </a:r>
            <a:endParaRPr lang="en-US">
              <a:solidFill>
                <a:srgbClr val="000000"/>
              </a:solidFill>
            </a:endParaRPr>
          </a:p>
        </p:txBody>
      </p:sp>
      <p:sp>
        <p:nvSpPr>
          <p:cNvPr id="304134" name="Text Box 6"/>
          <p:cNvSpPr txBox="1">
            <a:spLocks noChangeArrowheads="1"/>
          </p:cNvSpPr>
          <p:nvPr/>
        </p:nvSpPr>
        <p:spPr bwMode="auto">
          <a:xfrm>
            <a:off x="304800" y="5791200"/>
            <a:ext cx="8661345" cy="738664"/>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Mammals are the only vertebrates that secrete “true” milk</a:t>
            </a:r>
          </a:p>
          <a:p>
            <a:r>
              <a:rPr lang="en-US" sz="1800">
                <a:solidFill>
                  <a:srgbClr val="000000"/>
                </a:solidFill>
              </a:rPr>
              <a:t>(pigeons, emperor penguins, and flamingos secrete “crop milk”)</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2"/>
          <a:srcRect/>
          <a:stretch>
            <a:fillRect/>
          </a:stretch>
        </p:blipFill>
        <p:spPr bwMode="auto">
          <a:xfrm>
            <a:off x="457200" y="228600"/>
            <a:ext cx="4872038" cy="1441450"/>
          </a:xfrm>
          <a:prstGeom prst="rect">
            <a:avLst/>
          </a:prstGeom>
          <a:noFill/>
        </p:spPr>
      </p:pic>
      <p:sp>
        <p:nvSpPr>
          <p:cNvPr id="305155" name="Text Box 3"/>
          <p:cNvSpPr txBox="1">
            <a:spLocks noChangeArrowheads="1"/>
          </p:cNvSpPr>
          <p:nvPr/>
        </p:nvSpPr>
        <p:spPr bwMode="auto">
          <a:xfrm>
            <a:off x="228600" y="1981200"/>
            <a:ext cx="5672138" cy="2287588"/>
          </a:xfrm>
          <a:prstGeom prst="rect">
            <a:avLst/>
          </a:prstGeom>
          <a:noFill/>
          <a:ln w="9525">
            <a:noFill/>
            <a:miter lim="800000"/>
            <a:headEnd/>
            <a:tailEnd/>
          </a:ln>
          <a:effectLst/>
        </p:spPr>
        <p:txBody>
          <a:bodyPr wrap="none">
            <a:prstTxWarp prst="textNoShape">
              <a:avLst/>
            </a:prstTxWarp>
            <a:spAutoFit/>
          </a:bodyPr>
          <a:lstStyle/>
          <a:p>
            <a:r>
              <a:rPr lang="en-US" sz="2000">
                <a:solidFill>
                  <a:srgbClr val="FFEA18"/>
                </a:solidFill>
              </a:rPr>
              <a:t>-Lactose is the primary carbohydrate</a:t>
            </a:r>
          </a:p>
          <a:p>
            <a:r>
              <a:rPr lang="en-US" sz="2000">
                <a:solidFill>
                  <a:srgbClr val="FFEA18"/>
                </a:solidFill>
              </a:rPr>
              <a:t>in mammalian milk (a few marsupials </a:t>
            </a:r>
          </a:p>
          <a:p>
            <a:r>
              <a:rPr lang="en-US" sz="2000">
                <a:solidFill>
                  <a:srgbClr val="FFEA18"/>
                </a:solidFill>
              </a:rPr>
              <a:t>secrete oligosaccharides of galactose).</a:t>
            </a:r>
          </a:p>
          <a:p>
            <a:r>
              <a:rPr lang="en-US" sz="2000">
                <a:solidFill>
                  <a:srgbClr val="FFEA18"/>
                </a:solidFill>
              </a:rPr>
              <a:t>-Lactose is a disaccharide made of galactose</a:t>
            </a:r>
          </a:p>
          <a:p>
            <a:r>
              <a:rPr lang="en-US" sz="2000">
                <a:solidFill>
                  <a:srgbClr val="FFEA18"/>
                </a:solidFill>
              </a:rPr>
              <a:t>and glucose joined by a 1-4 </a:t>
            </a:r>
            <a:r>
              <a:rPr lang="en-US" sz="2000">
                <a:solidFill>
                  <a:srgbClr val="FFEA18"/>
                </a:solidFill>
                <a:latin typeface="Symbol" pitchFamily="-106" charset="2"/>
              </a:rPr>
              <a:t>b</a:t>
            </a:r>
            <a:r>
              <a:rPr lang="en-US" sz="2000">
                <a:solidFill>
                  <a:srgbClr val="FFEA18"/>
                </a:solidFill>
              </a:rPr>
              <a:t> bond.</a:t>
            </a:r>
          </a:p>
          <a:p>
            <a:r>
              <a:rPr lang="en-US" sz="2000">
                <a:solidFill>
                  <a:srgbClr val="FFEA18"/>
                </a:solidFill>
              </a:rPr>
              <a:t>-Lactose is very rare in nature except in milk.</a:t>
            </a:r>
            <a:r>
              <a:rPr lang="en-US">
                <a:solidFill>
                  <a:srgbClr val="FFEA18"/>
                </a:solidFill>
              </a:rPr>
              <a:t> </a:t>
            </a:r>
          </a:p>
        </p:txBody>
      </p:sp>
      <p:sp>
        <p:nvSpPr>
          <p:cNvPr id="305156" name="Text Box 4"/>
          <p:cNvSpPr txBox="1">
            <a:spLocks noChangeArrowheads="1"/>
          </p:cNvSpPr>
          <p:nvPr/>
        </p:nvSpPr>
        <p:spPr bwMode="auto">
          <a:xfrm>
            <a:off x="6461125" y="608013"/>
            <a:ext cx="1282700" cy="94297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Lactose</a:t>
            </a:r>
          </a:p>
          <a:p>
            <a:endParaRPr lang="en-US">
              <a:solidFill>
                <a:srgbClr val="FFEA18"/>
              </a:solidFill>
            </a:endParaRPr>
          </a:p>
        </p:txBody>
      </p:sp>
      <p:sp>
        <p:nvSpPr>
          <p:cNvPr id="305157" name="Line 5"/>
          <p:cNvSpPr>
            <a:spLocks noChangeShapeType="1"/>
          </p:cNvSpPr>
          <p:nvPr/>
        </p:nvSpPr>
        <p:spPr bwMode="auto">
          <a:xfrm flipH="1">
            <a:off x="6934200" y="1143000"/>
            <a:ext cx="152400" cy="4191000"/>
          </a:xfrm>
          <a:prstGeom prst="line">
            <a:avLst/>
          </a:prstGeom>
          <a:noFill/>
          <a:ln w="22225">
            <a:solidFill>
              <a:schemeClr val="bg1"/>
            </a:solidFill>
            <a:round/>
            <a:headEnd/>
            <a:tailEnd type="triangle" w="med" len="med"/>
          </a:ln>
          <a:effectLst/>
        </p:spPr>
        <p:txBody>
          <a:bodyPr wrap="none" anchor="ctr">
            <a:prstTxWarp prst="textNoShape">
              <a:avLst/>
            </a:prstTxWarp>
          </a:bodyPr>
          <a:lstStyle/>
          <a:p>
            <a:endParaRPr lang="en-US"/>
          </a:p>
        </p:txBody>
      </p:sp>
      <p:sp>
        <p:nvSpPr>
          <p:cNvPr id="305158" name="Line 6"/>
          <p:cNvSpPr>
            <a:spLocks noChangeShapeType="1"/>
          </p:cNvSpPr>
          <p:nvPr/>
        </p:nvSpPr>
        <p:spPr bwMode="auto">
          <a:xfrm>
            <a:off x="533400" y="5791200"/>
            <a:ext cx="8305800" cy="0"/>
          </a:xfrm>
          <a:prstGeom prst="line">
            <a:avLst/>
          </a:prstGeom>
          <a:noFill/>
          <a:ln w="19050">
            <a:solidFill>
              <a:srgbClr val="FF0000"/>
            </a:solidFill>
            <a:round/>
            <a:headEnd/>
            <a:tailEnd/>
          </a:ln>
          <a:effectLst/>
        </p:spPr>
        <p:txBody>
          <a:bodyPr wrap="none" anchor="ctr">
            <a:prstTxWarp prst="textNoShape">
              <a:avLst/>
            </a:prstTxWarp>
          </a:bodyPr>
          <a:lstStyle/>
          <a:p>
            <a:endParaRPr lang="en-US"/>
          </a:p>
        </p:txBody>
      </p:sp>
      <p:sp>
        <p:nvSpPr>
          <p:cNvPr id="305159" name="Rectangle 7"/>
          <p:cNvSpPr>
            <a:spLocks noChangeArrowheads="1"/>
          </p:cNvSpPr>
          <p:nvPr/>
        </p:nvSpPr>
        <p:spPr bwMode="auto">
          <a:xfrm>
            <a:off x="5943600" y="5410200"/>
            <a:ext cx="2057400" cy="7620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rPr>
              <a:t>Lactase</a:t>
            </a:r>
            <a:endParaRPr lang="en-US">
              <a:solidFill>
                <a:srgbClr val="FFEA18"/>
              </a:solidFill>
            </a:endParaRPr>
          </a:p>
        </p:txBody>
      </p:sp>
      <p:sp>
        <p:nvSpPr>
          <p:cNvPr id="305160" name="Line 8"/>
          <p:cNvSpPr>
            <a:spLocks noChangeShapeType="1"/>
          </p:cNvSpPr>
          <p:nvPr/>
        </p:nvSpPr>
        <p:spPr bwMode="auto">
          <a:xfrm flipH="1" flipV="1">
            <a:off x="4572000" y="5029200"/>
            <a:ext cx="1219200" cy="381000"/>
          </a:xfrm>
          <a:prstGeom prst="line">
            <a:avLst/>
          </a:prstGeom>
          <a:noFill/>
          <a:ln w="25400">
            <a:solidFill>
              <a:schemeClr val="bg1"/>
            </a:solidFill>
            <a:round/>
            <a:headEnd/>
            <a:tailEnd type="triangle" w="med" len="med"/>
          </a:ln>
          <a:effectLst/>
        </p:spPr>
        <p:txBody>
          <a:bodyPr wrap="none" anchor="ctr">
            <a:prstTxWarp prst="textNoShape">
              <a:avLst/>
            </a:prstTxWarp>
          </a:bodyPr>
          <a:lstStyle/>
          <a:p>
            <a:endParaRPr lang="en-US"/>
          </a:p>
        </p:txBody>
      </p:sp>
      <p:sp>
        <p:nvSpPr>
          <p:cNvPr id="305161" name="Rectangle 9"/>
          <p:cNvSpPr>
            <a:spLocks noChangeArrowheads="1"/>
          </p:cNvSpPr>
          <p:nvPr/>
        </p:nvSpPr>
        <p:spPr bwMode="auto">
          <a:xfrm>
            <a:off x="1600200" y="4572000"/>
            <a:ext cx="29718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Glucose + Galactose</a:t>
            </a:r>
          </a:p>
        </p:txBody>
      </p:sp>
      <p:sp>
        <p:nvSpPr>
          <p:cNvPr id="305162" name="Line 10"/>
          <p:cNvSpPr>
            <a:spLocks noChangeShapeType="1"/>
          </p:cNvSpPr>
          <p:nvPr/>
        </p:nvSpPr>
        <p:spPr bwMode="auto">
          <a:xfrm>
            <a:off x="2971800" y="5181600"/>
            <a:ext cx="0" cy="1447800"/>
          </a:xfrm>
          <a:prstGeom prst="line">
            <a:avLst/>
          </a:prstGeom>
          <a:noFill/>
          <a:ln w="34925">
            <a:solidFill>
              <a:srgbClr val="FFFFFF"/>
            </a:solidFill>
            <a:round/>
            <a:headEnd/>
            <a:tailEnd type="triangle" w="med" len="med"/>
          </a:ln>
          <a:effectLst/>
        </p:spPr>
        <p:txBody>
          <a:bodyPr wrap="none" anchor="ctr">
            <a:prstTxWarp prst="textNoShape">
              <a:avLst/>
            </a:prstTxWarp>
          </a:bodyPr>
          <a:lstStyle/>
          <a:p>
            <a:endParaRPr lang="en-US"/>
          </a:p>
        </p:txBody>
      </p:sp>
      <p:sp>
        <p:nvSpPr>
          <p:cNvPr id="305163" name="Rectangle 11"/>
          <p:cNvSpPr>
            <a:spLocks noChangeArrowheads="1"/>
          </p:cNvSpPr>
          <p:nvPr/>
        </p:nvSpPr>
        <p:spPr bwMode="auto">
          <a:xfrm>
            <a:off x="1828800" y="5410200"/>
            <a:ext cx="21336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a:solidFill>
                  <a:schemeClr val="tx1"/>
                </a:solidFill>
              </a:rPr>
              <a:t>SGLT1</a:t>
            </a:r>
            <a:endParaRPr lang="en-US">
              <a:solidFill>
                <a:srgbClr val="FFEA18"/>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srcRect/>
          <a:stretch>
            <a:fillRect/>
          </a:stretch>
        </p:blipFill>
        <p:spPr bwMode="auto">
          <a:xfrm>
            <a:off x="0" y="0"/>
            <a:ext cx="4343400" cy="3252788"/>
          </a:xfrm>
          <a:prstGeom prst="rect">
            <a:avLst/>
          </a:prstGeom>
          <a:noFill/>
        </p:spPr>
      </p:pic>
      <p:pic>
        <p:nvPicPr>
          <p:cNvPr id="306179" name="Picture 3"/>
          <p:cNvPicPr>
            <a:picLocks noChangeAspect="1" noChangeArrowheads="1"/>
          </p:cNvPicPr>
          <p:nvPr/>
        </p:nvPicPr>
        <p:blipFill>
          <a:blip r:embed="rId3"/>
          <a:srcRect/>
          <a:stretch>
            <a:fillRect/>
          </a:stretch>
        </p:blipFill>
        <p:spPr bwMode="auto">
          <a:xfrm>
            <a:off x="1143000" y="3581400"/>
            <a:ext cx="2603500" cy="2636838"/>
          </a:xfrm>
          <a:prstGeom prst="rect">
            <a:avLst/>
          </a:prstGeom>
          <a:noFill/>
        </p:spPr>
      </p:pic>
      <p:pic>
        <p:nvPicPr>
          <p:cNvPr id="306180" name="Picture 4"/>
          <p:cNvPicPr>
            <a:picLocks noChangeAspect="1" noChangeArrowheads="1"/>
          </p:cNvPicPr>
          <p:nvPr/>
        </p:nvPicPr>
        <p:blipFill>
          <a:blip r:embed="rId4"/>
          <a:srcRect/>
          <a:stretch>
            <a:fillRect/>
          </a:stretch>
        </p:blipFill>
        <p:spPr bwMode="auto">
          <a:xfrm>
            <a:off x="6934200" y="0"/>
            <a:ext cx="2032000" cy="1993900"/>
          </a:xfrm>
          <a:prstGeom prst="rect">
            <a:avLst/>
          </a:prstGeom>
          <a:noFill/>
          <a:ln w="9525">
            <a:noFill/>
            <a:miter lim="800000"/>
            <a:headEnd/>
            <a:tailEnd/>
          </a:ln>
          <a:effectLst/>
        </p:spPr>
      </p:pic>
      <p:sp>
        <p:nvSpPr>
          <p:cNvPr id="306181" name="Text Box 5"/>
          <p:cNvSpPr txBox="1">
            <a:spLocks noChangeArrowheads="1"/>
          </p:cNvSpPr>
          <p:nvPr/>
        </p:nvSpPr>
        <p:spPr bwMode="auto">
          <a:xfrm>
            <a:off x="4419600" y="533400"/>
            <a:ext cx="2642646" cy="1015663"/>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000000"/>
                </a:solidFill>
              </a:rPr>
              <a:t>Most adult </a:t>
            </a:r>
          </a:p>
          <a:p>
            <a:r>
              <a:rPr lang="en-US" sz="2000" dirty="0">
                <a:solidFill>
                  <a:srgbClr val="000000"/>
                </a:solidFill>
              </a:rPr>
              <a:t>mammals are lactose</a:t>
            </a:r>
          </a:p>
          <a:p>
            <a:r>
              <a:rPr lang="en-US" sz="2000" dirty="0">
                <a:solidFill>
                  <a:srgbClr val="000000"/>
                </a:solidFill>
              </a:rPr>
              <a:t>intolerant.</a:t>
            </a:r>
            <a:endParaRPr lang="en-US" dirty="0">
              <a:solidFill>
                <a:srgbClr val="000000"/>
              </a:solidFill>
            </a:endParaRPr>
          </a:p>
        </p:txBody>
      </p:sp>
      <p:sp>
        <p:nvSpPr>
          <p:cNvPr id="306182" name="Text Box 6"/>
          <p:cNvSpPr txBox="1">
            <a:spLocks noChangeArrowheads="1"/>
          </p:cNvSpPr>
          <p:nvPr/>
        </p:nvSpPr>
        <p:spPr bwMode="auto">
          <a:xfrm>
            <a:off x="3886200" y="3733800"/>
            <a:ext cx="4267200" cy="1569660"/>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loss of intestinal lactase activity follows a fixed ontogenetic program (it is independent of diet)</a:t>
            </a:r>
          </a:p>
        </p:txBody>
      </p:sp>
      <p:sp>
        <p:nvSpPr>
          <p:cNvPr id="306183" name="Text Box 7"/>
          <p:cNvSpPr txBox="1">
            <a:spLocks noChangeArrowheads="1"/>
          </p:cNvSpPr>
          <p:nvPr/>
        </p:nvSpPr>
        <p:spPr bwMode="auto">
          <a:xfrm>
            <a:off x="4495800" y="2667000"/>
            <a:ext cx="3941554"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Babies, of course, are not!</a:t>
            </a:r>
          </a:p>
        </p:txBody>
      </p:sp>
      <p:sp>
        <p:nvSpPr>
          <p:cNvPr id="306184" name="Rectangle 8"/>
          <p:cNvSpPr>
            <a:spLocks noChangeArrowheads="1"/>
          </p:cNvSpPr>
          <p:nvPr/>
        </p:nvSpPr>
        <p:spPr bwMode="auto">
          <a:xfrm>
            <a:off x="4365625" y="5802313"/>
            <a:ext cx="2301231"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(data for rats)</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a:srcRect/>
          <a:stretch>
            <a:fillRect/>
          </a:stretch>
        </p:blipFill>
        <p:spPr bwMode="auto">
          <a:xfrm>
            <a:off x="609600" y="304800"/>
            <a:ext cx="4495800" cy="3308350"/>
          </a:xfrm>
          <a:prstGeom prst="rect">
            <a:avLst/>
          </a:prstGeom>
          <a:noFill/>
        </p:spPr>
      </p:pic>
      <p:sp>
        <p:nvSpPr>
          <p:cNvPr id="307203" name="Text Box 3"/>
          <p:cNvSpPr txBox="1">
            <a:spLocks noChangeArrowheads="1"/>
          </p:cNvSpPr>
          <p:nvPr/>
        </p:nvSpPr>
        <p:spPr bwMode="auto">
          <a:xfrm>
            <a:off x="6232525" y="4722813"/>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p:txBody>
      </p:sp>
      <p:sp>
        <p:nvSpPr>
          <p:cNvPr id="307204" name="Text Box 4"/>
          <p:cNvSpPr txBox="1">
            <a:spLocks noChangeArrowheads="1"/>
          </p:cNvSpPr>
          <p:nvPr/>
        </p:nvSpPr>
        <p:spPr bwMode="auto">
          <a:xfrm>
            <a:off x="5638800" y="304800"/>
            <a:ext cx="3276600" cy="2677656"/>
          </a:xfrm>
          <a:prstGeom prst="rect">
            <a:avLst/>
          </a:prstGeom>
          <a:noFill/>
          <a:ln w="9525">
            <a:noFill/>
            <a:miter lim="800000"/>
            <a:headEnd/>
            <a:tailEnd/>
          </a:ln>
          <a:effectLst/>
        </p:spPr>
        <p:txBody>
          <a:bodyPr>
            <a:prstTxWarp prst="textNoShape">
              <a:avLst/>
            </a:prstTxWarp>
            <a:spAutoFit/>
          </a:bodyPr>
          <a:lstStyle/>
          <a:p>
            <a:pPr marL="457200" indent="-457200"/>
            <a:r>
              <a:rPr lang="en-US">
                <a:solidFill>
                  <a:srgbClr val="000000"/>
                </a:solidFill>
              </a:rPr>
              <a:t>Two exceptions:</a:t>
            </a:r>
          </a:p>
          <a:p>
            <a:pPr marL="457200" indent="-457200"/>
            <a:endParaRPr lang="en-US">
              <a:solidFill>
                <a:srgbClr val="000000"/>
              </a:solidFill>
            </a:endParaRPr>
          </a:p>
          <a:p>
            <a:pPr marL="457200" indent="-457200">
              <a:buFont typeface="Times" pitchFamily="-106" charset="0"/>
              <a:buAutoNum type="arabicParenR"/>
            </a:pPr>
            <a:r>
              <a:rPr lang="en-US">
                <a:solidFill>
                  <a:srgbClr val="000000"/>
                </a:solidFill>
              </a:rPr>
              <a:t>Many pinnipeds (sea lions and seals) lack intestinal lactase activity (why?). </a:t>
            </a:r>
          </a:p>
          <a:p>
            <a:pPr marL="457200" indent="-457200">
              <a:buFont typeface="Times" pitchFamily="-106" charset="0"/>
              <a:buNone/>
            </a:pPr>
            <a:endParaRPr lang="en-US">
              <a:solidFill>
                <a:srgbClr val="000000"/>
              </a:solidFill>
            </a:endParaRPr>
          </a:p>
        </p:txBody>
      </p:sp>
      <p:pic>
        <p:nvPicPr>
          <p:cNvPr id="307205" name="Picture 5"/>
          <p:cNvPicPr>
            <a:picLocks noChangeAspect="1" noChangeArrowheads="1"/>
          </p:cNvPicPr>
          <p:nvPr/>
        </p:nvPicPr>
        <p:blipFill>
          <a:blip r:embed="rId3"/>
          <a:srcRect/>
          <a:stretch>
            <a:fillRect/>
          </a:stretch>
        </p:blipFill>
        <p:spPr bwMode="auto">
          <a:xfrm>
            <a:off x="5867400" y="4572000"/>
            <a:ext cx="2692400" cy="1803400"/>
          </a:xfrm>
          <a:prstGeom prst="rect">
            <a:avLst/>
          </a:prstGeom>
          <a:noFill/>
          <a:ln w="9525">
            <a:noFill/>
            <a:miter lim="800000"/>
            <a:headEnd/>
            <a:tailEnd/>
          </a:ln>
          <a:effectLst/>
        </p:spPr>
      </p:pic>
      <p:sp>
        <p:nvSpPr>
          <p:cNvPr id="307206" name="Text Box 6"/>
          <p:cNvSpPr txBox="1">
            <a:spLocks noChangeArrowheads="1"/>
          </p:cNvSpPr>
          <p:nvPr/>
        </p:nvSpPr>
        <p:spPr bwMode="auto">
          <a:xfrm>
            <a:off x="381000" y="3886200"/>
            <a:ext cx="4968875" cy="2308324"/>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2) Certain human ethnic groups (N. European caucasians, pastoral groups of north and central Africa) retain lactase activity as adults (less than 10% of humanity).</a:t>
            </a:r>
          </a:p>
        </p:txBody>
      </p:sp>
      <p:sp>
        <p:nvSpPr>
          <p:cNvPr id="307207" name="Rectangle 7"/>
          <p:cNvSpPr>
            <a:spLocks noChangeArrowheads="1"/>
          </p:cNvSpPr>
          <p:nvPr/>
        </p:nvSpPr>
        <p:spPr bwMode="auto">
          <a:xfrm>
            <a:off x="5927725" y="3605213"/>
            <a:ext cx="2682875" cy="830997"/>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Their milk lacks lactose!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Text Box 3"/>
          <p:cNvSpPr txBox="1">
            <a:spLocks noChangeArrowheads="1"/>
          </p:cNvSpPr>
          <p:nvPr/>
        </p:nvSpPr>
        <p:spPr bwMode="auto">
          <a:xfrm>
            <a:off x="60325" y="4425950"/>
            <a:ext cx="6789038" cy="1477328"/>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rPr>
              <a:t>-lactose intolerance is a genetically determined trait</a:t>
            </a:r>
          </a:p>
          <a:p>
            <a:r>
              <a:rPr lang="en-US" sz="1800" dirty="0">
                <a:solidFill>
                  <a:srgbClr val="000000"/>
                </a:solidFill>
              </a:rPr>
              <a:t>-It has simple </a:t>
            </a:r>
            <a:r>
              <a:rPr lang="en-US" sz="1800" dirty="0" err="1">
                <a:solidFill>
                  <a:srgbClr val="000000"/>
                </a:solidFill>
              </a:rPr>
              <a:t>Mendelian</a:t>
            </a:r>
            <a:r>
              <a:rPr lang="en-US" sz="1800" dirty="0">
                <a:solidFill>
                  <a:srgbClr val="000000"/>
                </a:solidFill>
              </a:rPr>
              <a:t> genetics (tolerance is dominant, </a:t>
            </a:r>
          </a:p>
          <a:p>
            <a:r>
              <a:rPr lang="en-US" sz="1800" dirty="0">
                <a:solidFill>
                  <a:srgbClr val="000000"/>
                </a:solidFill>
              </a:rPr>
              <a:t>intolerance is recessive).</a:t>
            </a:r>
          </a:p>
          <a:p>
            <a:r>
              <a:rPr lang="en-US" sz="1800" dirty="0">
                <a:solidFill>
                  <a:srgbClr val="000000"/>
                </a:solidFill>
              </a:rPr>
              <a:t>-Lactose intolerance is the ancestral condition in humans</a:t>
            </a:r>
          </a:p>
          <a:p>
            <a:r>
              <a:rPr lang="en-US" sz="1800" dirty="0">
                <a:solidFill>
                  <a:srgbClr val="000000"/>
                </a:solidFill>
              </a:rPr>
              <a:t>-Lactose tolerance evolved </a:t>
            </a:r>
            <a:r>
              <a:rPr lang="en-US" sz="1800" dirty="0" smtClean="0">
                <a:solidFill>
                  <a:srgbClr val="000000"/>
                </a:solidFill>
              </a:rPr>
              <a:t>three times </a:t>
            </a:r>
            <a:r>
              <a:rPr lang="en-US" sz="1800" dirty="0">
                <a:solidFill>
                  <a:srgbClr val="000000"/>
                </a:solidFill>
              </a:rPr>
              <a:t>in humans, how come?</a:t>
            </a:r>
            <a:endParaRPr lang="en-US" dirty="0">
              <a:solidFill>
                <a:srgbClr val="000000"/>
              </a:solidFill>
            </a:endParaRPr>
          </a:p>
        </p:txBody>
      </p:sp>
      <p:sp>
        <p:nvSpPr>
          <p:cNvPr id="308228" name="Rectangle 4"/>
          <p:cNvSpPr>
            <a:spLocks noChangeArrowheads="1"/>
          </p:cNvSpPr>
          <p:nvPr/>
        </p:nvSpPr>
        <p:spPr bwMode="auto">
          <a:xfrm>
            <a:off x="304800" y="6096000"/>
            <a:ext cx="8153400" cy="738664"/>
          </a:xfrm>
          <a:prstGeom prst="rect">
            <a:avLst/>
          </a:prstGeom>
          <a:noFill/>
          <a:ln w="9525">
            <a:noFill/>
            <a:miter lim="800000"/>
            <a:headEnd/>
            <a:tailEnd/>
          </a:ln>
          <a:effectLst/>
        </p:spPr>
        <p:txBody>
          <a:bodyPr>
            <a:prstTxWarp prst="textNoShape">
              <a:avLst/>
            </a:prstTxWarp>
            <a:spAutoFit/>
          </a:bodyPr>
          <a:lstStyle/>
          <a:p>
            <a:r>
              <a:rPr lang="en-US" sz="1800">
                <a:solidFill>
                  <a:srgbClr val="000000"/>
                </a:solidFill>
              </a:rPr>
              <a:t>in both cases as a result of “coevolution” with domestic ungulates (cows, goats, and camels).</a:t>
            </a:r>
            <a:endParaRPr lang="en-US">
              <a:solidFill>
                <a:srgbClr val="000000"/>
              </a:solidFill>
            </a:endParaRPr>
          </a:p>
          <a:p>
            <a:endParaRPr lang="en-US">
              <a:solidFill>
                <a:srgbClr val="000000"/>
              </a:solidFill>
            </a:endParaRPr>
          </a:p>
        </p:txBody>
      </p:sp>
      <p:sp>
        <p:nvSpPr>
          <p:cNvPr id="6" name="Rectangle 4"/>
          <p:cNvSpPr>
            <a:spLocks noChangeArrowheads="1"/>
          </p:cNvSpPr>
          <p:nvPr/>
        </p:nvSpPr>
        <p:spPr bwMode="auto">
          <a:xfrm>
            <a:off x="6705600" y="5562600"/>
            <a:ext cx="2286000" cy="461665"/>
          </a:xfrm>
          <a:prstGeom prst="rect">
            <a:avLst/>
          </a:prstGeom>
          <a:noFill/>
          <a:ln w="9525">
            <a:noFill/>
            <a:miter lim="800000"/>
            <a:headEnd/>
            <a:tailEnd/>
          </a:ln>
          <a:effectLst/>
        </p:spPr>
        <p:txBody>
          <a:bodyPr wrap="square">
            <a:prstTxWarp prst="textNoShape">
              <a:avLst/>
            </a:prstTxWarp>
            <a:spAutoFit/>
          </a:bodyPr>
          <a:lstStyle/>
          <a:p>
            <a:r>
              <a:rPr lang="en-US" dirty="0" smtClean="0">
                <a:solidFill>
                  <a:srgbClr val="000000"/>
                </a:solidFill>
              </a:rPr>
              <a:t>GOT MILK?</a:t>
            </a:r>
          </a:p>
          <a:p>
            <a:endParaRPr lang="en-US" dirty="0">
              <a:solidFill>
                <a:srgbClr val="000000"/>
              </a:solidFill>
            </a:endParaRPr>
          </a:p>
        </p:txBody>
      </p:sp>
      <p:pic>
        <p:nvPicPr>
          <p:cNvPr id="2" name="Picture 1"/>
          <p:cNvPicPr>
            <a:picLocks noChangeAspect="1"/>
          </p:cNvPicPr>
          <p:nvPr/>
        </p:nvPicPr>
        <p:blipFill>
          <a:blip r:embed="rId2"/>
          <a:stretch>
            <a:fillRect/>
          </a:stretch>
        </p:blipFill>
        <p:spPr>
          <a:xfrm>
            <a:off x="0" y="-8818"/>
            <a:ext cx="7162800" cy="3173276"/>
          </a:xfrm>
          <a:prstGeom prst="rect">
            <a:avLst/>
          </a:prstGeom>
        </p:spPr>
      </p:pic>
      <p:pic>
        <p:nvPicPr>
          <p:cNvPr id="7" name="Picture 6"/>
          <p:cNvPicPr>
            <a:picLocks noChangeAspect="1"/>
          </p:cNvPicPr>
          <p:nvPr/>
        </p:nvPicPr>
        <p:blipFill>
          <a:blip r:embed="rId3"/>
          <a:stretch>
            <a:fillRect/>
          </a:stretch>
        </p:blipFill>
        <p:spPr>
          <a:xfrm>
            <a:off x="6942563" y="2895600"/>
            <a:ext cx="2201437" cy="26289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build="p" autoUpdateAnimBg="0"/>
      <p:bldP spid="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tmilk.jpg"/>
          <p:cNvPicPr>
            <a:picLocks noChangeAspect="1"/>
          </p:cNvPicPr>
          <p:nvPr/>
        </p:nvPicPr>
        <p:blipFill>
          <a:blip r:embed="rId2"/>
          <a:stretch>
            <a:fillRect/>
          </a:stretch>
        </p:blipFill>
        <p:spPr>
          <a:xfrm>
            <a:off x="2514600" y="838200"/>
            <a:ext cx="4191000" cy="49733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457200" y="152400"/>
            <a:ext cx="6632575" cy="3649204"/>
          </a:xfrm>
          <a:prstGeom prst="rect">
            <a:avLst/>
          </a:prstGeom>
          <a:noFill/>
          <a:ln w="9525">
            <a:noFill/>
            <a:miter lim="800000"/>
            <a:headEnd/>
            <a:tailEnd/>
          </a:ln>
          <a:effectLst/>
        </p:spPr>
        <p:txBody>
          <a:bodyPr>
            <a:prstTxWarp prst="textNoShape">
              <a:avLst/>
            </a:prstTxWarp>
            <a:spAutoFit/>
          </a:bodyPr>
          <a:lstStyle/>
          <a:p>
            <a:pPr algn="ctr"/>
            <a:r>
              <a:rPr lang="en-US" sz="2000">
                <a:solidFill>
                  <a:srgbClr val="000000"/>
                </a:solidFill>
              </a:rPr>
              <a:t>Hypotheses to explain the evolution of lactose tolerance</a:t>
            </a:r>
          </a:p>
          <a:p>
            <a:pPr eaLnBrk="1" hangingPunct="1">
              <a:lnSpc>
                <a:spcPct val="90000"/>
              </a:lnSpc>
              <a:spcBef>
                <a:spcPct val="20000"/>
              </a:spcBef>
              <a:buClr>
                <a:schemeClr val="accent1"/>
              </a:buClr>
              <a:buSzPct val="80000"/>
              <a:buFont typeface="Wingdings" pitchFamily="-106" charset="2"/>
              <a:buNone/>
            </a:pPr>
            <a:r>
              <a:rPr lang="en-US" sz="2000">
                <a:solidFill>
                  <a:srgbClr val="000000"/>
                </a:solidFill>
              </a:rPr>
              <a:t>Pastoralism (nutritional advantage, sensu stricto. Low latitudes)</a:t>
            </a:r>
          </a:p>
          <a:p>
            <a:pPr lvl="1" eaLnBrk="1" hangingPunct="1">
              <a:lnSpc>
                <a:spcPct val="90000"/>
              </a:lnSpc>
              <a:spcBef>
                <a:spcPct val="20000"/>
              </a:spcBef>
            </a:pPr>
            <a:endParaRPr lang="en-US" sz="2000">
              <a:solidFill>
                <a:srgbClr val="000000"/>
              </a:solidFill>
            </a:endParaRPr>
          </a:p>
          <a:p>
            <a:pPr eaLnBrk="1" hangingPunct="1">
              <a:lnSpc>
                <a:spcPct val="90000"/>
              </a:lnSpc>
              <a:spcBef>
                <a:spcPct val="20000"/>
              </a:spcBef>
              <a:buClr>
                <a:schemeClr val="accent1"/>
              </a:buClr>
              <a:buSzPct val="80000"/>
              <a:buFont typeface="Wingdings" pitchFamily="-106" charset="2"/>
              <a:buNone/>
            </a:pPr>
            <a:r>
              <a:rPr lang="en-US" sz="2000">
                <a:solidFill>
                  <a:srgbClr val="000000"/>
                </a:solidFill>
              </a:rPr>
              <a:t>Calcium absorption (high latitudes) </a:t>
            </a:r>
          </a:p>
          <a:p>
            <a:pPr lvl="1" eaLnBrk="1" hangingPunct="1">
              <a:lnSpc>
                <a:spcPct val="90000"/>
              </a:lnSpc>
              <a:spcBef>
                <a:spcPct val="20000"/>
              </a:spcBef>
              <a:buFontTx/>
              <a:buChar char="–"/>
            </a:pPr>
            <a:r>
              <a:rPr lang="en-US" sz="2000">
                <a:solidFill>
                  <a:srgbClr val="000000"/>
                </a:solidFill>
              </a:rPr>
              <a:t>The low availability of sunlight, and hence low synthesis of Vit. D is the the selective agent </a:t>
            </a:r>
          </a:p>
          <a:p>
            <a:pPr lvl="1" eaLnBrk="1" hangingPunct="1">
              <a:lnSpc>
                <a:spcPct val="90000"/>
              </a:lnSpc>
              <a:spcBef>
                <a:spcPct val="20000"/>
              </a:spcBef>
              <a:buFontTx/>
              <a:buChar char="–"/>
            </a:pPr>
            <a:r>
              <a:rPr lang="en-US" sz="2000">
                <a:solidFill>
                  <a:srgbClr val="000000"/>
                </a:solidFill>
              </a:rPr>
              <a:t>Milk has high Calcium content</a:t>
            </a:r>
          </a:p>
          <a:p>
            <a:pPr lvl="1" eaLnBrk="1" hangingPunct="1">
              <a:lnSpc>
                <a:spcPct val="90000"/>
              </a:lnSpc>
              <a:spcBef>
                <a:spcPct val="20000"/>
              </a:spcBef>
              <a:buFontTx/>
              <a:buChar char="–"/>
            </a:pPr>
            <a:r>
              <a:rPr lang="en-US" sz="2000">
                <a:solidFill>
                  <a:srgbClr val="000000"/>
                </a:solidFill>
              </a:rPr>
              <a:t>Calcium and lactose enhance each other’s absorption (mechanism unclear).</a:t>
            </a:r>
          </a:p>
          <a:p>
            <a:pPr lvl="1" eaLnBrk="1" hangingPunct="1">
              <a:lnSpc>
                <a:spcPct val="90000"/>
              </a:lnSpc>
              <a:spcBef>
                <a:spcPct val="20000"/>
              </a:spcBef>
            </a:pPr>
            <a:endParaRPr lang="en-US">
              <a:solidFill>
                <a:srgbClr val="000000"/>
              </a:solidFill>
            </a:endParaRPr>
          </a:p>
        </p:txBody>
      </p:sp>
      <p:sp>
        <p:nvSpPr>
          <p:cNvPr id="309251" name="Rectangle 3"/>
          <p:cNvSpPr>
            <a:spLocks noChangeArrowheads="1"/>
          </p:cNvSpPr>
          <p:nvPr/>
        </p:nvSpPr>
        <p:spPr bwMode="auto">
          <a:xfrm>
            <a:off x="838200" y="4495800"/>
            <a:ext cx="7010400" cy="1262910"/>
          </a:xfrm>
          <a:prstGeom prst="rect">
            <a:avLst/>
          </a:prstGeom>
          <a:noFill/>
          <a:ln w="9525">
            <a:noFill/>
            <a:miter lim="800000"/>
            <a:headEnd/>
            <a:tailEnd/>
          </a:ln>
          <a:effectLst/>
        </p:spPr>
        <p:txBody>
          <a:bodyPr>
            <a:prstTxWarp prst="textNoShape">
              <a:avLst/>
            </a:prstTxWarp>
            <a:spAutoFit/>
          </a:bodyPr>
          <a:lstStyle/>
          <a:p>
            <a:pPr eaLnBrk="1" hangingPunct="1">
              <a:lnSpc>
                <a:spcPct val="90000"/>
              </a:lnSpc>
              <a:spcBef>
                <a:spcPct val="20000"/>
              </a:spcBef>
              <a:buClr>
                <a:schemeClr val="accent1"/>
              </a:buClr>
              <a:buSzPct val="80000"/>
              <a:buFont typeface="Wingdings" pitchFamily="-106" charset="2"/>
              <a:buNone/>
            </a:pPr>
            <a:r>
              <a:rPr lang="en-US" sz="2800">
                <a:solidFill>
                  <a:srgbClr val="000000"/>
                </a:solidFill>
              </a:rPr>
              <a:t>Lactose Tolerance may have its bio-cultural origins in the practice of relying on milk to supplement mother’s milk </a:t>
            </a:r>
          </a:p>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Picture 1"/>
          <p:cNvPicPr>
            <a:picLocks noChangeAspect="1" noChangeArrowheads="1"/>
          </p:cNvPicPr>
          <p:nvPr/>
        </p:nvPicPr>
        <p:blipFill>
          <a:blip r:embed="rId3"/>
          <a:srcRect/>
          <a:stretch>
            <a:fillRect/>
          </a:stretch>
        </p:blipFill>
        <p:spPr bwMode="auto">
          <a:xfrm>
            <a:off x="1143000" y="0"/>
            <a:ext cx="7543800" cy="1935163"/>
          </a:xfrm>
          <a:prstGeom prst="rect">
            <a:avLst/>
          </a:prstGeom>
          <a:noFill/>
          <a:ln w="9525">
            <a:noFill/>
            <a:miter lim="800000"/>
            <a:headEnd/>
            <a:tailEnd/>
          </a:ln>
        </p:spPr>
      </p:pic>
      <p:sp>
        <p:nvSpPr>
          <p:cNvPr id="81923" name="Rectangle 4"/>
          <p:cNvSpPr>
            <a:spLocks noChangeArrowheads="1"/>
          </p:cNvSpPr>
          <p:nvPr/>
        </p:nvSpPr>
        <p:spPr bwMode="auto">
          <a:xfrm>
            <a:off x="381000" y="1752600"/>
            <a:ext cx="2524125"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Nature Genetics</a:t>
            </a:r>
          </a:p>
        </p:txBody>
      </p:sp>
      <p:pic>
        <p:nvPicPr>
          <p:cNvPr id="81924" name="Picture 5" descr="Picture 2"/>
          <p:cNvPicPr>
            <a:picLocks noChangeAspect="1" noChangeArrowheads="1"/>
          </p:cNvPicPr>
          <p:nvPr/>
        </p:nvPicPr>
        <p:blipFill>
          <a:blip r:embed="rId4"/>
          <a:srcRect/>
          <a:stretch>
            <a:fillRect/>
          </a:stretch>
        </p:blipFill>
        <p:spPr bwMode="auto">
          <a:xfrm>
            <a:off x="3200400" y="1600200"/>
            <a:ext cx="5334000" cy="5145088"/>
          </a:xfrm>
          <a:prstGeom prst="rect">
            <a:avLst/>
          </a:prstGeom>
          <a:noFill/>
          <a:ln w="9525">
            <a:noFill/>
            <a:miter lim="800000"/>
            <a:headEnd/>
            <a:tailEnd/>
          </a:ln>
        </p:spPr>
      </p:pic>
      <p:sp>
        <p:nvSpPr>
          <p:cNvPr id="81925" name="Rectangle 6"/>
          <p:cNvSpPr>
            <a:spLocks noChangeArrowheads="1"/>
          </p:cNvSpPr>
          <p:nvPr/>
        </p:nvSpPr>
        <p:spPr bwMode="auto">
          <a:xfrm>
            <a:off x="0" y="3505200"/>
            <a:ext cx="3230563" cy="2308324"/>
          </a:xfrm>
          <a:prstGeom prst="rect">
            <a:avLst/>
          </a:prstGeom>
          <a:noFill/>
          <a:ln w="9525">
            <a:noFill/>
            <a:miter lim="800000"/>
            <a:headEnd/>
            <a:tailEnd/>
          </a:ln>
        </p:spPr>
        <p:txBody>
          <a:bodyPr>
            <a:prstTxWarp prst="textNoShape">
              <a:avLst/>
            </a:prstTxWarp>
            <a:spAutoFit/>
          </a:bodyPr>
          <a:lstStyle/>
          <a:p>
            <a:pPr marL="457200" indent="-457200">
              <a:buFont typeface="Arial" pitchFamily="-112" charset="0"/>
              <a:buAutoNum type="arabicParenR"/>
            </a:pPr>
            <a:r>
              <a:rPr lang="en-US">
                <a:solidFill>
                  <a:srgbClr val="0000FF"/>
                </a:solidFill>
              </a:rPr>
              <a:t>More copies of the salivary amylase gene translate in higher rates of starch hydrolysis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879725" y="455613"/>
            <a:ext cx="4465638"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Diagnosing lactose intolerance</a:t>
            </a:r>
          </a:p>
        </p:txBody>
      </p:sp>
      <p:sp>
        <p:nvSpPr>
          <p:cNvPr id="310275" name="Rectangle 3"/>
          <p:cNvSpPr>
            <a:spLocks noChangeArrowheads="1"/>
          </p:cNvSpPr>
          <p:nvPr/>
        </p:nvSpPr>
        <p:spPr bwMode="auto">
          <a:xfrm>
            <a:off x="962025" y="1433513"/>
            <a:ext cx="7053263" cy="1368425"/>
          </a:xfrm>
          <a:prstGeom prst="rect">
            <a:avLst/>
          </a:prstGeom>
          <a:noFill/>
          <a:ln w="9525">
            <a:noFill/>
            <a:miter lim="800000"/>
            <a:headEnd/>
            <a:tailEnd/>
          </a:ln>
          <a:effectLst/>
        </p:spPr>
        <p:txBody>
          <a:bodyPr wrap="none">
            <a:prstTxWarp prst="textNoShape">
              <a:avLst/>
            </a:prstTxWarp>
            <a:spAutoFit/>
          </a:bodyPr>
          <a:lstStyle/>
          <a:p>
            <a:pPr marL="457200" indent="-457200"/>
            <a:r>
              <a:rPr lang="en-US">
                <a:solidFill>
                  <a:srgbClr val="FFEA18"/>
                </a:solidFill>
              </a:rPr>
              <a:t>Two tests: blood glucose and hydrogen in breath</a:t>
            </a:r>
          </a:p>
          <a:p>
            <a:pPr marL="457200" indent="-457200"/>
            <a:endParaRPr lang="en-US">
              <a:solidFill>
                <a:srgbClr val="FFEA18"/>
              </a:solidFill>
            </a:endParaRPr>
          </a:p>
          <a:p>
            <a:pPr marL="457200" indent="-457200"/>
            <a:endParaRPr lang="en-US">
              <a:solidFill>
                <a:srgbClr val="FFEA18"/>
              </a:solidFill>
            </a:endParaRPr>
          </a:p>
        </p:txBody>
      </p:sp>
      <p:sp>
        <p:nvSpPr>
          <p:cNvPr id="310276" name="Rectangle 4"/>
          <p:cNvSpPr>
            <a:spLocks noChangeArrowheads="1"/>
          </p:cNvSpPr>
          <p:nvPr/>
        </p:nvSpPr>
        <p:spPr bwMode="auto">
          <a:xfrm>
            <a:off x="304800" y="2343150"/>
            <a:ext cx="4495800" cy="2641600"/>
          </a:xfrm>
          <a:prstGeom prst="rect">
            <a:avLst/>
          </a:prstGeom>
          <a:noFill/>
          <a:ln w="9525">
            <a:noFill/>
            <a:miter lim="800000"/>
            <a:headEnd/>
            <a:tailEnd/>
          </a:ln>
          <a:effectLst/>
        </p:spPr>
        <p:txBody>
          <a:bodyPr>
            <a:prstTxWarp prst="textNoShape">
              <a:avLst/>
            </a:prstTxWarp>
            <a:spAutoFit/>
          </a:bodyPr>
          <a:lstStyle/>
          <a:p>
            <a:pPr marL="457200" indent="-457200"/>
            <a:r>
              <a:rPr lang="en-US" sz="2000">
                <a:solidFill>
                  <a:srgbClr val="FFEA18"/>
                </a:solidFill>
              </a:rPr>
              <a:t>Blood glucose protocol.</a:t>
            </a:r>
          </a:p>
          <a:p>
            <a:pPr marL="457200" indent="-457200">
              <a:buFont typeface="Times" pitchFamily="-106" charset="0"/>
              <a:buAutoNum type="arabicParenR"/>
            </a:pPr>
            <a:r>
              <a:rPr lang="en-US" sz="2000">
                <a:solidFill>
                  <a:srgbClr val="FFEA18"/>
                </a:solidFill>
              </a:rPr>
              <a:t>Measure BGL in fasted subject</a:t>
            </a:r>
          </a:p>
          <a:p>
            <a:pPr marL="457200" indent="-457200">
              <a:buFont typeface="Times" pitchFamily="-106" charset="0"/>
              <a:buAutoNum type="arabicParenR"/>
            </a:pPr>
            <a:r>
              <a:rPr lang="en-US" sz="2000">
                <a:solidFill>
                  <a:srgbClr val="FFEA18"/>
                </a:solidFill>
              </a:rPr>
              <a:t>subject ingests lactose solution (5mg/kg)</a:t>
            </a:r>
          </a:p>
          <a:p>
            <a:pPr marL="457200" indent="-457200">
              <a:buFont typeface="Times" pitchFamily="-106" charset="0"/>
              <a:buAutoNum type="arabicParenR"/>
            </a:pPr>
            <a:r>
              <a:rPr lang="en-US" sz="2000">
                <a:solidFill>
                  <a:srgbClr val="FFEA18"/>
                </a:solidFill>
              </a:rPr>
              <a:t>Measure BGL sequentially or after 30 minutes</a:t>
            </a:r>
          </a:p>
          <a:p>
            <a:pPr marL="457200" indent="-457200">
              <a:buFont typeface="Times" pitchFamily="-106" charset="0"/>
              <a:buAutoNum type="arabicParenR"/>
            </a:pPr>
            <a:endParaRPr lang="en-US">
              <a:solidFill>
                <a:srgbClr val="FFEA18"/>
              </a:solidFill>
            </a:endParaRPr>
          </a:p>
        </p:txBody>
      </p:sp>
      <p:sp>
        <p:nvSpPr>
          <p:cNvPr id="310277" name="Line 5"/>
          <p:cNvSpPr>
            <a:spLocks noChangeShapeType="1"/>
          </p:cNvSpPr>
          <p:nvPr/>
        </p:nvSpPr>
        <p:spPr bwMode="auto">
          <a:xfrm>
            <a:off x="5867400" y="2286000"/>
            <a:ext cx="0" cy="3352800"/>
          </a:xfrm>
          <a:prstGeom prst="line">
            <a:avLst/>
          </a:prstGeom>
          <a:noFill/>
          <a:ln w="31750">
            <a:solidFill>
              <a:schemeClr val="bg1"/>
            </a:solidFill>
            <a:round/>
            <a:headEnd/>
            <a:tailEnd/>
          </a:ln>
          <a:effectLst/>
        </p:spPr>
        <p:txBody>
          <a:bodyPr wrap="none" anchor="ctr">
            <a:prstTxWarp prst="textNoShape">
              <a:avLst/>
            </a:prstTxWarp>
          </a:bodyPr>
          <a:lstStyle/>
          <a:p>
            <a:endParaRPr lang="en-US"/>
          </a:p>
        </p:txBody>
      </p:sp>
      <p:sp>
        <p:nvSpPr>
          <p:cNvPr id="310278" name="Line 6"/>
          <p:cNvSpPr>
            <a:spLocks noChangeShapeType="1"/>
          </p:cNvSpPr>
          <p:nvPr/>
        </p:nvSpPr>
        <p:spPr bwMode="auto">
          <a:xfrm>
            <a:off x="5486400" y="5029200"/>
            <a:ext cx="3429000" cy="0"/>
          </a:xfrm>
          <a:prstGeom prst="line">
            <a:avLst/>
          </a:prstGeom>
          <a:noFill/>
          <a:ln w="28575">
            <a:solidFill>
              <a:srgbClr val="FFFFFF"/>
            </a:solidFill>
            <a:round/>
            <a:headEnd/>
            <a:tailEnd/>
          </a:ln>
          <a:effectLst/>
        </p:spPr>
        <p:txBody>
          <a:bodyPr wrap="none" anchor="ctr">
            <a:prstTxWarp prst="textNoShape">
              <a:avLst/>
            </a:prstTxWarp>
          </a:bodyPr>
          <a:lstStyle/>
          <a:p>
            <a:endParaRPr lang="en-US"/>
          </a:p>
        </p:txBody>
      </p:sp>
      <p:sp>
        <p:nvSpPr>
          <p:cNvPr id="310279" name="Rectangle 7"/>
          <p:cNvSpPr>
            <a:spLocks noChangeArrowheads="1"/>
          </p:cNvSpPr>
          <p:nvPr/>
        </p:nvSpPr>
        <p:spPr bwMode="auto">
          <a:xfrm>
            <a:off x="6629400" y="5257800"/>
            <a:ext cx="16764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Time (min)</a:t>
            </a:r>
          </a:p>
        </p:txBody>
      </p:sp>
      <p:sp>
        <p:nvSpPr>
          <p:cNvPr id="310280" name="Rectangle 8"/>
          <p:cNvSpPr>
            <a:spLocks noChangeArrowheads="1"/>
          </p:cNvSpPr>
          <p:nvPr/>
        </p:nvSpPr>
        <p:spPr bwMode="auto">
          <a:xfrm>
            <a:off x="3810000" y="2133600"/>
            <a:ext cx="417195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Blood Glucose Level (mg/dL)</a:t>
            </a:r>
          </a:p>
        </p:txBody>
      </p:sp>
      <p:sp>
        <p:nvSpPr>
          <p:cNvPr id="310281" name="Freeform 9"/>
          <p:cNvSpPr>
            <a:spLocks/>
          </p:cNvSpPr>
          <p:nvPr/>
        </p:nvSpPr>
        <p:spPr bwMode="auto">
          <a:xfrm>
            <a:off x="5867400" y="4343400"/>
            <a:ext cx="2819400" cy="228600"/>
          </a:xfrm>
          <a:custGeom>
            <a:avLst/>
            <a:gdLst/>
            <a:ahLst/>
            <a:cxnLst>
              <a:cxn ang="0">
                <a:pos x="0" y="48"/>
              </a:cxn>
              <a:cxn ang="0">
                <a:pos x="384" y="0"/>
              </a:cxn>
              <a:cxn ang="0">
                <a:pos x="576" y="48"/>
              </a:cxn>
              <a:cxn ang="0">
                <a:pos x="864" y="0"/>
              </a:cxn>
              <a:cxn ang="0">
                <a:pos x="1104" y="48"/>
              </a:cxn>
              <a:cxn ang="0">
                <a:pos x="1392" y="96"/>
              </a:cxn>
              <a:cxn ang="0">
                <a:pos x="1536" y="0"/>
              </a:cxn>
              <a:cxn ang="0">
                <a:pos x="1776" y="144"/>
              </a:cxn>
            </a:cxnLst>
            <a:rect l="0" t="0" r="r" b="b"/>
            <a:pathLst>
              <a:path w="1776" h="144">
                <a:moveTo>
                  <a:pt x="0" y="48"/>
                </a:moveTo>
                <a:lnTo>
                  <a:pt x="384" y="0"/>
                </a:lnTo>
                <a:lnTo>
                  <a:pt x="576" y="48"/>
                </a:lnTo>
                <a:lnTo>
                  <a:pt x="864" y="0"/>
                </a:lnTo>
                <a:lnTo>
                  <a:pt x="1104" y="48"/>
                </a:lnTo>
                <a:lnTo>
                  <a:pt x="1392" y="96"/>
                </a:lnTo>
                <a:lnTo>
                  <a:pt x="1536" y="0"/>
                </a:lnTo>
                <a:lnTo>
                  <a:pt x="1776" y="144"/>
                </a:lnTo>
              </a:path>
            </a:pathLst>
          </a:custGeom>
          <a:noFill/>
          <a:ln w="31750">
            <a:solidFill>
              <a:schemeClr val="bg1"/>
            </a:solidFill>
            <a:round/>
            <a:headEnd/>
            <a:tailEnd/>
          </a:ln>
          <a:effectLst/>
        </p:spPr>
        <p:txBody>
          <a:bodyPr wrap="none" anchor="ctr">
            <a:prstTxWarp prst="textNoShape">
              <a:avLst/>
            </a:prstTxWarp>
          </a:bodyPr>
          <a:lstStyle/>
          <a:p>
            <a:endParaRPr lang="en-US"/>
          </a:p>
        </p:txBody>
      </p:sp>
      <p:sp>
        <p:nvSpPr>
          <p:cNvPr id="310282" name="Rectangle 10"/>
          <p:cNvSpPr>
            <a:spLocks noChangeArrowheads="1"/>
          </p:cNvSpPr>
          <p:nvPr/>
        </p:nvSpPr>
        <p:spPr bwMode="auto">
          <a:xfrm>
            <a:off x="7210425" y="4278313"/>
            <a:ext cx="376238"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B</a:t>
            </a:r>
          </a:p>
        </p:txBody>
      </p:sp>
      <p:sp>
        <p:nvSpPr>
          <p:cNvPr id="310283" name="Freeform 11"/>
          <p:cNvSpPr>
            <a:spLocks/>
          </p:cNvSpPr>
          <p:nvPr/>
        </p:nvSpPr>
        <p:spPr bwMode="auto">
          <a:xfrm>
            <a:off x="5867400" y="2971800"/>
            <a:ext cx="2895600" cy="1600200"/>
          </a:xfrm>
          <a:custGeom>
            <a:avLst/>
            <a:gdLst/>
            <a:ahLst/>
            <a:cxnLst>
              <a:cxn ang="0">
                <a:pos x="0" y="864"/>
              </a:cxn>
              <a:cxn ang="0">
                <a:pos x="480" y="960"/>
              </a:cxn>
              <a:cxn ang="0">
                <a:pos x="624" y="960"/>
              </a:cxn>
              <a:cxn ang="0">
                <a:pos x="816" y="528"/>
              </a:cxn>
              <a:cxn ang="0">
                <a:pos x="1008" y="0"/>
              </a:cxn>
              <a:cxn ang="0">
                <a:pos x="1392" y="0"/>
              </a:cxn>
              <a:cxn ang="0">
                <a:pos x="1488" y="288"/>
              </a:cxn>
              <a:cxn ang="0">
                <a:pos x="1776" y="672"/>
              </a:cxn>
              <a:cxn ang="0">
                <a:pos x="1824" y="1008"/>
              </a:cxn>
            </a:cxnLst>
            <a:rect l="0" t="0" r="r" b="b"/>
            <a:pathLst>
              <a:path w="1824" h="1008">
                <a:moveTo>
                  <a:pt x="0" y="864"/>
                </a:moveTo>
                <a:lnTo>
                  <a:pt x="480" y="960"/>
                </a:lnTo>
                <a:lnTo>
                  <a:pt x="624" y="960"/>
                </a:lnTo>
                <a:lnTo>
                  <a:pt x="816" y="528"/>
                </a:lnTo>
                <a:lnTo>
                  <a:pt x="1008" y="0"/>
                </a:lnTo>
                <a:lnTo>
                  <a:pt x="1392" y="0"/>
                </a:lnTo>
                <a:lnTo>
                  <a:pt x="1488" y="288"/>
                </a:lnTo>
                <a:lnTo>
                  <a:pt x="1776" y="672"/>
                </a:lnTo>
                <a:lnTo>
                  <a:pt x="1824" y="1008"/>
                </a:lnTo>
              </a:path>
            </a:pathLst>
          </a:custGeom>
          <a:noFill/>
          <a:ln w="28575" cmpd="sng">
            <a:solidFill>
              <a:srgbClr val="FFFFFF"/>
            </a:solidFill>
            <a:round/>
            <a:headEnd/>
            <a:tailEnd/>
          </a:ln>
          <a:effectLst/>
        </p:spPr>
        <p:txBody>
          <a:bodyPr wrap="none" anchor="ctr">
            <a:prstTxWarp prst="textNoShape">
              <a:avLst/>
            </a:prstTxWarp>
          </a:bodyPr>
          <a:lstStyle/>
          <a:p>
            <a:endParaRPr lang="en-US"/>
          </a:p>
        </p:txBody>
      </p:sp>
      <p:sp>
        <p:nvSpPr>
          <p:cNvPr id="310284" name="Rectangle 12"/>
          <p:cNvSpPr>
            <a:spLocks noChangeArrowheads="1"/>
          </p:cNvSpPr>
          <p:nvPr/>
        </p:nvSpPr>
        <p:spPr bwMode="auto">
          <a:xfrm>
            <a:off x="7769225" y="2906713"/>
            <a:ext cx="4064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A</a:t>
            </a:r>
          </a:p>
        </p:txBody>
      </p:sp>
      <p:sp>
        <p:nvSpPr>
          <p:cNvPr id="310285" name="Line 13"/>
          <p:cNvSpPr>
            <a:spLocks noChangeShapeType="1"/>
          </p:cNvSpPr>
          <p:nvPr/>
        </p:nvSpPr>
        <p:spPr bwMode="auto">
          <a:xfrm>
            <a:off x="6858000" y="4648200"/>
            <a:ext cx="0" cy="304800"/>
          </a:xfrm>
          <a:prstGeom prst="line">
            <a:avLst/>
          </a:prstGeom>
          <a:noFill/>
          <a:ln w="38100">
            <a:solidFill>
              <a:srgbClr val="FF0000"/>
            </a:solidFill>
            <a:round/>
            <a:headEnd/>
            <a:tailEnd type="triangle" w="med" len="med"/>
          </a:ln>
          <a:effectLst/>
        </p:spPr>
        <p:txBody>
          <a:bodyPr wrap="none" anchor="ctr">
            <a:prstTxWarp prst="textNoShape">
              <a:avLst/>
            </a:prstTxWarp>
          </a:bodyPr>
          <a:lstStyle/>
          <a:p>
            <a:endParaRPr lang="en-US"/>
          </a:p>
        </p:txBody>
      </p:sp>
      <p:sp>
        <p:nvSpPr>
          <p:cNvPr id="310286" name="Text Box 14"/>
          <p:cNvSpPr txBox="1">
            <a:spLocks noChangeArrowheads="1"/>
          </p:cNvSpPr>
          <p:nvPr/>
        </p:nvSpPr>
        <p:spPr bwMode="auto">
          <a:xfrm>
            <a:off x="5181600" y="4114800"/>
            <a:ext cx="555625"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80</a:t>
            </a:r>
          </a:p>
        </p:txBody>
      </p:sp>
      <p:sp>
        <p:nvSpPr>
          <p:cNvPr id="310287" name="Rectangle 15"/>
          <p:cNvSpPr>
            <a:spLocks noChangeArrowheads="1"/>
          </p:cNvSpPr>
          <p:nvPr/>
        </p:nvSpPr>
        <p:spPr bwMode="auto">
          <a:xfrm>
            <a:off x="5105400" y="2667000"/>
            <a:ext cx="69215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120</a:t>
            </a:r>
          </a:p>
        </p:txBody>
      </p:sp>
      <p:sp>
        <p:nvSpPr>
          <p:cNvPr id="310288" name="Text Box 16"/>
          <p:cNvSpPr txBox="1">
            <a:spLocks noChangeArrowheads="1"/>
          </p:cNvSpPr>
          <p:nvPr/>
        </p:nvSpPr>
        <p:spPr bwMode="auto">
          <a:xfrm>
            <a:off x="1127125" y="4951413"/>
            <a:ext cx="903288" cy="13684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A = ?</a:t>
            </a:r>
          </a:p>
          <a:p>
            <a:endParaRPr lang="en-US">
              <a:solidFill>
                <a:srgbClr val="FFEA18"/>
              </a:solidFill>
            </a:endParaRPr>
          </a:p>
          <a:p>
            <a:r>
              <a:rPr lang="en-US">
                <a:solidFill>
                  <a:srgbClr val="FFEA18"/>
                </a:solidFill>
              </a:rPr>
              <a:t>B=?</a:t>
            </a:r>
          </a:p>
        </p:txBody>
      </p:sp>
      <p:sp>
        <p:nvSpPr>
          <p:cNvPr id="310289" name="Rectangle 17"/>
          <p:cNvSpPr>
            <a:spLocks noChangeArrowheads="1"/>
          </p:cNvSpPr>
          <p:nvPr/>
        </p:nvSpPr>
        <p:spPr bwMode="auto">
          <a:xfrm>
            <a:off x="3222625" y="5065713"/>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p:txBody>
      </p:sp>
      <p:sp>
        <p:nvSpPr>
          <p:cNvPr id="310290" name="Rectangle 18"/>
          <p:cNvSpPr>
            <a:spLocks noChangeArrowheads="1"/>
          </p:cNvSpPr>
          <p:nvPr/>
        </p:nvSpPr>
        <p:spPr bwMode="auto">
          <a:xfrm>
            <a:off x="2362200" y="5105400"/>
            <a:ext cx="1936750" cy="94297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A=tolerant</a:t>
            </a:r>
          </a:p>
          <a:p>
            <a:r>
              <a:rPr lang="en-US">
                <a:solidFill>
                  <a:srgbClr val="FFEA18"/>
                </a:solidFill>
              </a:rPr>
              <a:t>B=intolerant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0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02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9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81000" y="762000"/>
            <a:ext cx="6019800" cy="1508125"/>
          </a:xfrm>
          <a:prstGeom prst="rect">
            <a:avLst/>
          </a:prstGeom>
          <a:noFill/>
          <a:ln w="9525">
            <a:noFill/>
            <a:miter lim="800000"/>
            <a:headEnd/>
            <a:tailEnd/>
          </a:ln>
          <a:effectLst/>
        </p:spPr>
        <p:txBody>
          <a:bodyPr wrap="none">
            <a:prstTxWarp prst="textNoShape">
              <a:avLst/>
            </a:prstTxWarp>
            <a:spAutoFit/>
          </a:bodyPr>
          <a:lstStyle/>
          <a:p>
            <a:pPr marL="457200" indent="-457200"/>
            <a:r>
              <a:rPr lang="en-US" sz="2000">
                <a:solidFill>
                  <a:srgbClr val="FFEA18"/>
                </a:solidFill>
              </a:rPr>
              <a:t>Hydrogen in breath protocol.</a:t>
            </a:r>
          </a:p>
          <a:p>
            <a:pPr marL="457200" indent="-457200">
              <a:buFont typeface="Times" pitchFamily="-106" charset="0"/>
              <a:buAutoNum type="arabicParenR"/>
            </a:pPr>
            <a:r>
              <a:rPr lang="en-US" sz="2000">
                <a:solidFill>
                  <a:srgbClr val="FFEA18"/>
                </a:solidFill>
              </a:rPr>
              <a:t>Measure hydrogen exhaled by fasted subject</a:t>
            </a:r>
          </a:p>
          <a:p>
            <a:pPr marL="457200" indent="-457200">
              <a:buFont typeface="Times" pitchFamily="-106" charset="0"/>
              <a:buAutoNum type="arabicParenR"/>
            </a:pPr>
            <a:r>
              <a:rPr lang="en-US" sz="2000">
                <a:solidFill>
                  <a:srgbClr val="FFEA18"/>
                </a:solidFill>
              </a:rPr>
              <a:t>subject ingests lactose solution (5mg/kg)</a:t>
            </a:r>
          </a:p>
          <a:p>
            <a:pPr marL="457200" indent="-457200">
              <a:buFont typeface="Times" pitchFamily="-106" charset="0"/>
              <a:buAutoNum type="arabicParenR"/>
            </a:pPr>
            <a:r>
              <a:rPr lang="en-US" sz="2000">
                <a:solidFill>
                  <a:srgbClr val="FFEA18"/>
                </a:solidFill>
              </a:rPr>
              <a:t>Measure hydrogen exhaled sequentially</a:t>
            </a:r>
          </a:p>
        </p:txBody>
      </p:sp>
      <p:pic>
        <p:nvPicPr>
          <p:cNvPr id="311299" name="Picture 3"/>
          <p:cNvPicPr>
            <a:picLocks noChangeAspect="1" noChangeArrowheads="1"/>
          </p:cNvPicPr>
          <p:nvPr/>
        </p:nvPicPr>
        <p:blipFill>
          <a:blip r:embed="rId2"/>
          <a:srcRect/>
          <a:stretch>
            <a:fillRect/>
          </a:stretch>
        </p:blipFill>
        <p:spPr bwMode="auto">
          <a:xfrm>
            <a:off x="762000" y="2362200"/>
            <a:ext cx="3005138" cy="2846388"/>
          </a:xfrm>
          <a:prstGeom prst="rect">
            <a:avLst/>
          </a:prstGeom>
          <a:noFill/>
        </p:spPr>
      </p:pic>
      <p:sp>
        <p:nvSpPr>
          <p:cNvPr id="311300" name="Text Box 4"/>
          <p:cNvSpPr txBox="1">
            <a:spLocks noChangeArrowheads="1"/>
          </p:cNvSpPr>
          <p:nvPr/>
        </p:nvSpPr>
        <p:spPr bwMode="auto">
          <a:xfrm>
            <a:off x="2209800" y="2667000"/>
            <a:ext cx="406400"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A</a:t>
            </a:r>
            <a:endParaRPr lang="en-US">
              <a:solidFill>
                <a:srgbClr val="FFEA18"/>
              </a:solidFill>
            </a:endParaRPr>
          </a:p>
        </p:txBody>
      </p:sp>
      <p:sp>
        <p:nvSpPr>
          <p:cNvPr id="311301" name="Rectangle 5"/>
          <p:cNvSpPr>
            <a:spLocks noChangeArrowheads="1"/>
          </p:cNvSpPr>
          <p:nvPr/>
        </p:nvSpPr>
        <p:spPr bwMode="auto">
          <a:xfrm>
            <a:off x="2514600" y="3886200"/>
            <a:ext cx="376238"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B</a:t>
            </a:r>
          </a:p>
        </p:txBody>
      </p:sp>
      <p:sp>
        <p:nvSpPr>
          <p:cNvPr id="311302" name="Rectangle 6"/>
          <p:cNvSpPr>
            <a:spLocks noChangeArrowheads="1"/>
          </p:cNvSpPr>
          <p:nvPr/>
        </p:nvSpPr>
        <p:spPr bwMode="auto">
          <a:xfrm>
            <a:off x="914400" y="5410200"/>
            <a:ext cx="722313" cy="942975"/>
          </a:xfrm>
          <a:prstGeom prst="rect">
            <a:avLst/>
          </a:prstGeom>
          <a:noFill/>
          <a:ln w="9525">
            <a:noFill/>
            <a:miter lim="800000"/>
            <a:headEnd/>
            <a:tailEnd/>
          </a:ln>
          <a:effectLst/>
        </p:spPr>
        <p:txBody>
          <a:bodyPr wrap="none">
            <a:prstTxWarp prst="textNoShape">
              <a:avLst/>
            </a:prstTxWarp>
            <a:spAutoFit/>
          </a:bodyPr>
          <a:lstStyle/>
          <a:p>
            <a:r>
              <a:rPr lang="en-US" dirty="0">
                <a:solidFill>
                  <a:srgbClr val="FFEA18"/>
                </a:solidFill>
              </a:rPr>
              <a:t>A=?</a:t>
            </a:r>
          </a:p>
          <a:p>
            <a:r>
              <a:rPr lang="en-US" dirty="0">
                <a:solidFill>
                  <a:srgbClr val="FFEA18"/>
                </a:solidFill>
              </a:rPr>
              <a:t>B=?</a:t>
            </a:r>
          </a:p>
        </p:txBody>
      </p:sp>
      <p:pic>
        <p:nvPicPr>
          <p:cNvPr id="311303" name="Picture 7"/>
          <p:cNvPicPr>
            <a:picLocks noChangeAspect="1" noChangeArrowheads="1"/>
          </p:cNvPicPr>
          <p:nvPr/>
        </p:nvPicPr>
        <p:blipFill>
          <a:blip r:embed="rId3"/>
          <a:srcRect/>
          <a:stretch>
            <a:fillRect/>
          </a:stretch>
        </p:blipFill>
        <p:spPr bwMode="auto">
          <a:xfrm>
            <a:off x="5029200" y="2133600"/>
            <a:ext cx="3865156" cy="4343400"/>
          </a:xfrm>
          <a:prstGeom prst="rect">
            <a:avLst/>
          </a:prstGeom>
          <a:noFill/>
        </p:spPr>
      </p:pic>
      <p:sp>
        <p:nvSpPr>
          <p:cNvPr id="8" name="TextBox 7"/>
          <p:cNvSpPr txBox="1"/>
          <p:nvPr/>
        </p:nvSpPr>
        <p:spPr>
          <a:xfrm>
            <a:off x="2362200" y="5867400"/>
            <a:ext cx="2169434" cy="830997"/>
          </a:xfrm>
          <a:prstGeom prst="rect">
            <a:avLst/>
          </a:prstGeom>
          <a:noFill/>
        </p:spPr>
        <p:txBody>
          <a:bodyPr wrap="none" rtlCol="0">
            <a:spAutoFit/>
          </a:bodyPr>
          <a:lstStyle/>
          <a:p>
            <a:r>
              <a:rPr lang="en-US" dirty="0" smtClean="0"/>
              <a:t>A = intolerant</a:t>
            </a:r>
          </a:p>
          <a:p>
            <a:r>
              <a:rPr lang="en-US" dirty="0" smtClean="0"/>
              <a:t>B=tolerant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381000" y="533400"/>
            <a:ext cx="7848600" cy="4893647"/>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 summary:</a:t>
            </a:r>
          </a:p>
          <a:p>
            <a:endParaRPr lang="en-US" dirty="0">
              <a:solidFill>
                <a:srgbClr val="000000"/>
              </a:solidFill>
            </a:endParaRPr>
          </a:p>
          <a:p>
            <a:r>
              <a:rPr lang="en-US" dirty="0">
                <a:solidFill>
                  <a:srgbClr val="000000"/>
                </a:solidFill>
              </a:rPr>
              <a:t>Lactose intolerance is an example of a genetic polymorphism in humans.  It is an example of relatively recent (less than 10,000 years) evolutionary change in human populations.  Lactose tolerance evolved in response to an association with ruminants (cows, goats, and sheep).</a:t>
            </a:r>
          </a:p>
          <a:p>
            <a:endParaRPr lang="en-US" dirty="0">
              <a:solidFill>
                <a:srgbClr val="000000"/>
              </a:solidFill>
            </a:endParaRPr>
          </a:p>
          <a:p>
            <a:r>
              <a:rPr lang="en-US" dirty="0">
                <a:solidFill>
                  <a:srgbClr val="000000"/>
                </a:solidFill>
              </a:rPr>
              <a:t>It is one of many examples of clinically significant ethnic variation in physiological traits. Other examples are cystic fibrosis, sickle cell anemia, and adult onset (type II) diabetes.</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Remember</a:t>
            </a:r>
            <a:r>
              <a:rPr lang="en-US" dirty="0" smtClean="0">
                <a:solidFill>
                  <a:schemeClr val="tx1"/>
                </a:solidFill>
              </a:rPr>
              <a:t/>
            </a:r>
            <a:br>
              <a:rPr lang="en-US" dirty="0" smtClean="0">
                <a:solidFill>
                  <a:schemeClr val="tx1"/>
                </a:solidFill>
              </a:rPr>
            </a:br>
            <a:endParaRPr lang="en-US" dirty="0"/>
          </a:p>
        </p:txBody>
      </p:sp>
      <p:sp>
        <p:nvSpPr>
          <p:cNvPr id="3" name="Subtitle 2"/>
          <p:cNvSpPr>
            <a:spLocks noGrp="1"/>
          </p:cNvSpPr>
          <p:nvPr>
            <p:ph type="subTitle" idx="1"/>
          </p:nvPr>
        </p:nvSpPr>
        <p:spPr>
          <a:xfrm>
            <a:off x="228600" y="990600"/>
            <a:ext cx="8915400" cy="5867400"/>
          </a:xfrm>
        </p:spPr>
        <p:txBody>
          <a:bodyPr>
            <a:normAutofit fontScale="92500" lnSpcReduction="10000"/>
          </a:bodyPr>
          <a:lstStyle/>
          <a:p>
            <a:pPr algn="l">
              <a:buFont typeface="Arial"/>
              <a:buChar char="•"/>
            </a:pPr>
            <a:r>
              <a:rPr lang="en-US" dirty="0" smtClean="0">
                <a:solidFill>
                  <a:srgbClr val="000000"/>
                </a:solidFill>
                <a:latin typeface="Comic Sans MS"/>
                <a:cs typeface="Comic Sans MS"/>
              </a:rPr>
              <a:t>Most ADULT mammals are lactose intolerant because of an ontogenetic loss of intestinal lactase during weaning.</a:t>
            </a:r>
          </a:p>
          <a:p>
            <a:pPr algn="l">
              <a:buFont typeface="Arial"/>
              <a:buChar char="•"/>
            </a:pPr>
            <a:r>
              <a:rPr lang="en-US" dirty="0" smtClean="0">
                <a:solidFill>
                  <a:srgbClr val="000000"/>
                </a:solidFill>
                <a:latin typeface="Comic Sans MS"/>
                <a:cs typeface="Comic Sans MS"/>
              </a:rPr>
              <a:t>Most ADULT humans are lactose intolerant.</a:t>
            </a:r>
          </a:p>
          <a:p>
            <a:pPr algn="l">
              <a:buFont typeface="Arial"/>
              <a:buChar char="•"/>
            </a:pPr>
            <a:r>
              <a:rPr lang="en-US" dirty="0" smtClean="0">
                <a:solidFill>
                  <a:srgbClr val="000000"/>
                </a:solidFill>
                <a:latin typeface="Comic Sans MS"/>
                <a:cs typeface="Comic Sans MS"/>
              </a:rPr>
              <a:t>Lactose tolerance is a genetically dominant trait found in pastoral societies in Africa and Northern Europe.</a:t>
            </a:r>
          </a:p>
          <a:p>
            <a:pPr algn="l">
              <a:buFont typeface="Arial"/>
              <a:buChar char="•"/>
            </a:pPr>
            <a:r>
              <a:rPr lang="en-US" dirty="0" smtClean="0">
                <a:solidFill>
                  <a:srgbClr val="000000"/>
                </a:solidFill>
                <a:latin typeface="Comic Sans MS"/>
                <a:cs typeface="Comic Sans MS"/>
              </a:rPr>
              <a:t>Lactose intolerance can be diagnosed by measuring blood glucose levels (BGL) or hydrogen (H</a:t>
            </a:r>
            <a:r>
              <a:rPr lang="en-US" baseline="-25000" dirty="0" smtClean="0">
                <a:solidFill>
                  <a:srgbClr val="000000"/>
                </a:solidFill>
                <a:latin typeface="Comic Sans MS"/>
                <a:cs typeface="Comic Sans MS"/>
              </a:rPr>
              <a:t>2</a:t>
            </a:r>
            <a:r>
              <a:rPr lang="en-US" dirty="0" smtClean="0">
                <a:solidFill>
                  <a:srgbClr val="000000"/>
                </a:solidFill>
                <a:latin typeface="Comic Sans MS"/>
                <a:cs typeface="Comic Sans MS"/>
              </a:rPr>
              <a:t>) in breath after a dose of lactose.</a:t>
            </a:r>
          </a:p>
          <a:p>
            <a:pPr algn="l">
              <a:buFont typeface="Arial"/>
              <a:buChar char="•"/>
            </a:pPr>
            <a:r>
              <a:rPr lang="en-US" dirty="0" smtClean="0">
                <a:solidFill>
                  <a:srgbClr val="000000"/>
                </a:solidFill>
                <a:latin typeface="Comic Sans MS"/>
                <a:cs typeface="Comic Sans MS"/>
              </a:rPr>
              <a:t>In tolerant patients BGL </a:t>
            </a:r>
            <a:r>
              <a:rPr lang="en-US" dirty="0" err="1" smtClean="0">
                <a:solidFill>
                  <a:srgbClr val="000000"/>
                </a:solidFill>
                <a:latin typeface="Wingdings"/>
                <a:ea typeface="Wingdings"/>
                <a:cs typeface="Wingdings"/>
              </a:rPr>
              <a:t></a:t>
            </a:r>
            <a:r>
              <a:rPr lang="en-US" dirty="0" smtClean="0">
                <a:solidFill>
                  <a:srgbClr val="000000"/>
                </a:solidFill>
                <a:latin typeface="Wingdings"/>
                <a:ea typeface="Wingdings"/>
                <a:cs typeface="Wingdings"/>
              </a:rPr>
              <a:t> </a:t>
            </a:r>
            <a:r>
              <a:rPr lang="en-US" dirty="0" smtClean="0">
                <a:solidFill>
                  <a:srgbClr val="000000"/>
                </a:solidFill>
                <a:latin typeface="Comic Sans MS"/>
                <a:ea typeface="Wingdings"/>
                <a:cs typeface="Comic Sans MS"/>
              </a:rPr>
              <a:t>and </a:t>
            </a:r>
            <a:r>
              <a:rPr lang="en-US" dirty="0" smtClean="0">
                <a:solidFill>
                  <a:srgbClr val="000000"/>
                </a:solidFill>
                <a:latin typeface="Comic Sans MS"/>
                <a:cs typeface="Comic Sans MS"/>
              </a:rPr>
              <a:t>H</a:t>
            </a:r>
            <a:r>
              <a:rPr lang="en-US" baseline="-25000" dirty="0" smtClean="0">
                <a:solidFill>
                  <a:srgbClr val="000000"/>
                </a:solidFill>
                <a:latin typeface="Comic Sans MS"/>
                <a:cs typeface="Comic Sans MS"/>
              </a:rPr>
              <a:t>2 </a:t>
            </a:r>
            <a:r>
              <a:rPr lang="en-US" dirty="0" smtClean="0">
                <a:solidFill>
                  <a:srgbClr val="000000"/>
                </a:solidFill>
                <a:latin typeface="Comic Sans MS"/>
                <a:cs typeface="Comic Sans MS"/>
              </a:rPr>
              <a:t>in breath</a:t>
            </a:r>
            <a:r>
              <a:rPr lang="en-US" dirty="0" smtClean="0">
                <a:solidFill>
                  <a:srgbClr val="000000"/>
                </a:solidFill>
                <a:latin typeface="Wingdings"/>
                <a:ea typeface="Wingdings"/>
                <a:cs typeface="Wingdings"/>
              </a:rPr>
              <a:t> </a:t>
            </a:r>
            <a:r>
              <a:rPr lang="en-US" dirty="0" smtClean="0">
                <a:solidFill>
                  <a:srgbClr val="000000"/>
                </a:solidFill>
                <a:latin typeface="Comic Sans MS"/>
                <a:ea typeface="Wingdings"/>
                <a:cs typeface="Comic Sans MS"/>
              </a:rPr>
              <a:t>does not change after lactose ingestion.</a:t>
            </a:r>
            <a:endParaRPr lang="en-US" dirty="0" smtClean="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
            <a:ext cx="9144000" cy="6088063"/>
            <a:chOff x="0" y="144"/>
            <a:chExt cx="5760" cy="3835"/>
          </a:xfrm>
        </p:grpSpPr>
        <p:pic>
          <p:nvPicPr>
            <p:cNvPr id="61443" name="Picture 3" descr="amino acids.jpg                                                00019D56Macintosh HD                   B7E2905D:"/>
            <p:cNvPicPr>
              <a:picLocks noChangeAspect="1" noChangeArrowheads="1"/>
            </p:cNvPicPr>
            <p:nvPr/>
          </p:nvPicPr>
          <p:blipFill>
            <a:blip r:embed="rId2"/>
            <a:srcRect/>
            <a:stretch>
              <a:fillRect/>
            </a:stretch>
          </p:blipFill>
          <p:spPr bwMode="auto">
            <a:xfrm>
              <a:off x="192" y="144"/>
              <a:ext cx="3589" cy="3190"/>
            </a:xfrm>
            <a:prstGeom prst="rect">
              <a:avLst/>
            </a:prstGeom>
            <a:noFill/>
          </p:spPr>
        </p:pic>
        <p:sp>
          <p:nvSpPr>
            <p:cNvPr id="61444" name="Rectangle 4"/>
            <p:cNvSpPr>
              <a:spLocks noChangeArrowheads="1"/>
            </p:cNvSpPr>
            <p:nvPr/>
          </p:nvSpPr>
          <p:spPr bwMode="auto">
            <a:xfrm>
              <a:off x="3840" y="240"/>
              <a:ext cx="1920" cy="238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Proteins are chains of amino acids joined by peptide bonds.</a:t>
              </a:r>
            </a:p>
            <a:p>
              <a:endParaRPr lang="en-US" dirty="0">
                <a:solidFill>
                  <a:srgbClr val="000000"/>
                </a:solidFill>
              </a:endParaRPr>
            </a:p>
            <a:p>
              <a:r>
                <a:rPr lang="en-US" dirty="0">
                  <a:solidFill>
                    <a:srgbClr val="000000"/>
                  </a:solidFill>
                </a:rPr>
                <a:t>A peptide bond joins the -OH of the carboxyl group with the NH</a:t>
              </a:r>
              <a:r>
                <a:rPr lang="en-US" baseline="-25000" dirty="0">
                  <a:solidFill>
                    <a:srgbClr val="000000"/>
                  </a:solidFill>
                </a:rPr>
                <a:t>2</a:t>
              </a:r>
              <a:r>
                <a:rPr lang="en-US" dirty="0">
                  <a:solidFill>
                    <a:srgbClr val="000000"/>
                  </a:solidFill>
                </a:rPr>
                <a:t> of the amino group. </a:t>
              </a:r>
            </a:p>
          </p:txBody>
        </p:sp>
        <p:sp>
          <p:nvSpPr>
            <p:cNvPr id="61445" name="Rectangle 5"/>
            <p:cNvSpPr>
              <a:spLocks noChangeArrowheads="1"/>
            </p:cNvSpPr>
            <p:nvPr/>
          </p:nvSpPr>
          <p:spPr bwMode="auto">
            <a:xfrm>
              <a:off x="0" y="3456"/>
              <a:ext cx="5328" cy="523"/>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Depending on the number of amino acids, a peptide can be a di-, tri, tetra-, oligo- or polypeptide. </a:t>
              </a:r>
            </a:p>
          </p:txBody>
        </p:sp>
      </p:gr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228600" y="152400"/>
            <a:ext cx="8686800" cy="6248401"/>
            <a:chOff x="288" y="384"/>
            <a:chExt cx="5472" cy="3936"/>
          </a:xfrm>
        </p:grpSpPr>
        <p:sp>
          <p:nvSpPr>
            <p:cNvPr id="62467" name="Rectangle 3"/>
            <p:cNvSpPr>
              <a:spLocks noChangeArrowheads="1"/>
            </p:cNvSpPr>
            <p:nvPr/>
          </p:nvSpPr>
          <p:spPr bwMode="auto">
            <a:xfrm>
              <a:off x="1872" y="384"/>
              <a:ext cx="1186" cy="291"/>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Amino acids</a:t>
              </a:r>
            </a:p>
          </p:txBody>
        </p:sp>
        <p:sp>
          <p:nvSpPr>
            <p:cNvPr id="62468" name="Rectangle 4"/>
            <p:cNvSpPr>
              <a:spLocks noChangeArrowheads="1"/>
            </p:cNvSpPr>
            <p:nvPr/>
          </p:nvSpPr>
          <p:spPr bwMode="auto">
            <a:xfrm>
              <a:off x="288" y="720"/>
              <a:ext cx="5472" cy="2928"/>
            </a:xfrm>
            <a:prstGeom prst="rect">
              <a:avLst/>
            </a:prstGeom>
            <a:noFill/>
            <a:ln w="9525">
              <a:noFill/>
              <a:miter lim="800000"/>
              <a:headEnd/>
              <a:tailEnd/>
            </a:ln>
            <a:effectLst/>
          </p:spPr>
          <p:txBody>
            <a:bodyPr>
              <a:prstTxWarp prst="textNoShape">
                <a:avLst/>
              </a:prstTxWarp>
              <a:spAutoFit/>
            </a:bodyPr>
            <a:lstStyle/>
            <a:p>
              <a:r>
                <a:rPr lang="en-US" dirty="0">
                  <a:solidFill>
                    <a:srgbClr val="FFEA18"/>
                  </a:solidFill>
                </a:rPr>
                <a:t>		       </a:t>
              </a:r>
              <a:r>
                <a:rPr lang="en-US" u="sng" dirty="0">
                  <a:solidFill>
                    <a:srgbClr val="000000"/>
                  </a:solidFill>
                </a:rPr>
                <a:t>20 amino acids</a:t>
              </a:r>
              <a:endParaRPr lang="en-US" sz="2000" dirty="0">
                <a:solidFill>
                  <a:srgbClr val="000000"/>
                </a:solidFill>
              </a:endParaRPr>
            </a:p>
            <a:p>
              <a:r>
                <a:rPr lang="en-US" sz="1800" dirty="0">
                  <a:solidFill>
                    <a:srgbClr val="ED181E"/>
                  </a:solidFill>
                </a:rPr>
                <a:t>Aliphatic 	with hydroxyl   aromatic    	basic     	         acidic</a:t>
              </a:r>
            </a:p>
            <a:p>
              <a:r>
                <a:rPr lang="en-US" sz="1800" dirty="0">
                  <a:solidFill>
                    <a:srgbClr val="ED181E"/>
                  </a:solidFill>
                </a:rPr>
                <a:t>		or sulfur</a:t>
              </a:r>
            </a:p>
            <a:p>
              <a:r>
                <a:rPr lang="en-US" sz="1800" dirty="0">
                  <a:solidFill>
                    <a:srgbClr val="ED181E"/>
                  </a:solidFill>
                </a:rPr>
                <a:t>		containing </a:t>
              </a:r>
            </a:p>
            <a:p>
              <a:r>
                <a:rPr lang="en-US" sz="1800" dirty="0">
                  <a:solidFill>
                    <a:srgbClr val="ED181E"/>
                  </a:solidFill>
                </a:rPr>
                <a:t>		chains</a:t>
              </a:r>
            </a:p>
            <a:p>
              <a:endParaRPr lang="en-US" sz="1800" dirty="0">
                <a:solidFill>
                  <a:srgbClr val="FFEA18"/>
                </a:solidFill>
              </a:endParaRPr>
            </a:p>
            <a:p>
              <a:r>
                <a:rPr lang="en-US" sz="1800" dirty="0" err="1">
                  <a:solidFill>
                    <a:srgbClr val="000000"/>
                  </a:solidFill>
                </a:rPr>
                <a:t>Glycine</a:t>
              </a:r>
              <a:r>
                <a:rPr lang="en-US" sz="1800" dirty="0">
                  <a:solidFill>
                    <a:srgbClr val="000000"/>
                  </a:solidFill>
                </a:rPr>
                <a:t>		Serine		*Phenylalanine	*</a:t>
              </a:r>
              <a:r>
                <a:rPr lang="en-US" sz="1800" dirty="0" err="1">
                  <a:solidFill>
                    <a:srgbClr val="000000"/>
                  </a:solidFill>
                </a:rPr>
                <a:t>Histidine</a:t>
              </a:r>
              <a:r>
                <a:rPr lang="en-US" sz="1800" dirty="0">
                  <a:solidFill>
                    <a:srgbClr val="000000"/>
                  </a:solidFill>
                </a:rPr>
                <a:t>   Aspartic acid	</a:t>
              </a:r>
            </a:p>
            <a:p>
              <a:r>
                <a:rPr lang="en-US" sz="1800" dirty="0" err="1">
                  <a:solidFill>
                    <a:srgbClr val="000000"/>
                  </a:solidFill>
                </a:rPr>
                <a:t>Alanine</a:t>
              </a:r>
              <a:r>
                <a:rPr lang="en-US" sz="1800" dirty="0">
                  <a:solidFill>
                    <a:srgbClr val="000000"/>
                  </a:solidFill>
                </a:rPr>
                <a:t>		</a:t>
              </a:r>
              <a:r>
                <a:rPr lang="en-US" sz="1800" dirty="0" err="1">
                  <a:solidFill>
                    <a:srgbClr val="000000"/>
                  </a:solidFill>
                </a:rPr>
                <a:t>Cysteine</a:t>
              </a:r>
              <a:r>
                <a:rPr lang="en-US" sz="1800" dirty="0">
                  <a:solidFill>
                    <a:srgbClr val="000000"/>
                  </a:solidFill>
                </a:rPr>
                <a:t>		Tyrosine	*Lysine        </a:t>
              </a:r>
              <a:r>
                <a:rPr lang="en-US" sz="1800" dirty="0" err="1">
                  <a:solidFill>
                    <a:srgbClr val="000000"/>
                  </a:solidFill>
                </a:rPr>
                <a:t>Glutamic</a:t>
              </a:r>
              <a:r>
                <a:rPr lang="en-US" sz="1800" dirty="0">
                  <a:solidFill>
                    <a:srgbClr val="000000"/>
                  </a:solidFill>
                </a:rPr>
                <a:t> acid</a:t>
              </a:r>
            </a:p>
            <a:p>
              <a:r>
                <a:rPr lang="en-US" sz="1800" dirty="0">
                  <a:solidFill>
                    <a:srgbClr val="000000"/>
                  </a:solidFill>
                </a:rPr>
                <a:t>*</a:t>
              </a:r>
              <a:r>
                <a:rPr lang="en-US" sz="1800" dirty="0" err="1">
                  <a:solidFill>
                    <a:srgbClr val="000000"/>
                  </a:solidFill>
                </a:rPr>
                <a:t>Valine</a:t>
              </a:r>
              <a:r>
                <a:rPr lang="en-US" sz="1800" dirty="0">
                  <a:solidFill>
                    <a:srgbClr val="000000"/>
                  </a:solidFill>
                </a:rPr>
                <a:t>		*</a:t>
              </a:r>
              <a:r>
                <a:rPr lang="en-US" sz="1800" dirty="0" err="1">
                  <a:solidFill>
                    <a:srgbClr val="000000"/>
                  </a:solidFill>
                </a:rPr>
                <a:t>Threonine</a:t>
              </a:r>
              <a:r>
                <a:rPr lang="en-US" sz="1800" dirty="0">
                  <a:solidFill>
                    <a:srgbClr val="000000"/>
                  </a:solidFill>
                </a:rPr>
                <a:t>	*</a:t>
              </a:r>
              <a:r>
                <a:rPr lang="en-US" sz="1800" dirty="0" err="1">
                  <a:solidFill>
                    <a:srgbClr val="000000"/>
                  </a:solidFill>
                </a:rPr>
                <a:t>Tryptophan</a:t>
              </a:r>
              <a:r>
                <a:rPr lang="en-US" sz="1800" dirty="0">
                  <a:solidFill>
                    <a:srgbClr val="000000"/>
                  </a:solidFill>
                </a:rPr>
                <a:t>	</a:t>
              </a:r>
              <a:r>
                <a:rPr lang="en-US" sz="1800" dirty="0" err="1">
                  <a:solidFill>
                    <a:srgbClr val="000000"/>
                  </a:solidFill>
                </a:rPr>
                <a:t>Arginine</a:t>
              </a:r>
              <a:r>
                <a:rPr lang="en-US" sz="1800" dirty="0">
                  <a:solidFill>
                    <a:srgbClr val="000000"/>
                  </a:solidFill>
                </a:rPr>
                <a:t>	      </a:t>
              </a:r>
              <a:r>
                <a:rPr lang="en-US" sz="1800" dirty="0" err="1">
                  <a:solidFill>
                    <a:srgbClr val="000000"/>
                  </a:solidFill>
                </a:rPr>
                <a:t>Asparagine</a:t>
              </a:r>
              <a:endParaRPr lang="en-US" sz="1800" dirty="0">
                <a:solidFill>
                  <a:srgbClr val="000000"/>
                </a:solidFill>
              </a:endParaRPr>
            </a:p>
            <a:p>
              <a:r>
                <a:rPr lang="en-US" sz="1800" dirty="0">
                  <a:solidFill>
                    <a:srgbClr val="000000"/>
                  </a:solidFill>
                </a:rPr>
                <a:t>*</a:t>
              </a:r>
              <a:r>
                <a:rPr lang="en-US" sz="1800" dirty="0" err="1">
                  <a:solidFill>
                    <a:srgbClr val="000000"/>
                  </a:solidFill>
                </a:rPr>
                <a:t>Leucine</a:t>
              </a:r>
              <a:r>
                <a:rPr lang="en-US" sz="1800" dirty="0">
                  <a:solidFill>
                    <a:srgbClr val="000000"/>
                  </a:solidFill>
                </a:rPr>
                <a:t>	*</a:t>
              </a:r>
              <a:r>
                <a:rPr lang="en-US" sz="1800" dirty="0" err="1">
                  <a:solidFill>
                    <a:srgbClr val="000000"/>
                  </a:solidFill>
                </a:rPr>
                <a:t>Methionine</a:t>
              </a:r>
              <a:r>
                <a:rPr lang="en-US" sz="1800" dirty="0">
                  <a:solidFill>
                    <a:srgbClr val="000000"/>
                  </a:solidFill>
                </a:rPr>
                <a:t>				     Glutamine</a:t>
              </a:r>
            </a:p>
            <a:p>
              <a:r>
                <a:rPr lang="en-US" sz="1800" dirty="0">
                  <a:solidFill>
                    <a:srgbClr val="000000"/>
                  </a:solidFill>
                </a:rPr>
                <a:t>*</a:t>
              </a:r>
              <a:r>
                <a:rPr lang="en-US" sz="1800" dirty="0" err="1">
                  <a:solidFill>
                    <a:srgbClr val="000000"/>
                  </a:solidFill>
                </a:rPr>
                <a:t>Isoleucine</a:t>
              </a:r>
              <a:endParaRPr lang="en-US" sz="1800" dirty="0">
                <a:solidFill>
                  <a:srgbClr val="000000"/>
                </a:solidFill>
              </a:endParaRPr>
            </a:p>
            <a:p>
              <a:endParaRPr lang="en-US" sz="1800" dirty="0">
                <a:solidFill>
                  <a:srgbClr val="000000"/>
                </a:solidFill>
              </a:endParaRPr>
            </a:p>
            <a:p>
              <a:r>
                <a:rPr lang="en-US" sz="1800" dirty="0">
                  <a:solidFill>
                    <a:srgbClr val="000000"/>
                  </a:solidFill>
                </a:rPr>
                <a:t>Cyclic			DO NOT MEMORIZE! (YOU WILL HAVE TO IN</a:t>
              </a:r>
              <a:br>
                <a:rPr lang="en-US" sz="1800" dirty="0">
                  <a:solidFill>
                    <a:srgbClr val="000000"/>
                  </a:solidFill>
                </a:rPr>
              </a:br>
              <a:r>
                <a:rPr lang="en-US" sz="1800" dirty="0">
                  <a:solidFill>
                    <a:srgbClr val="000000"/>
                  </a:solidFill>
                </a:rPr>
                <a:t>			BIOCHEM, SORRY….). Know only the stuff in red.</a:t>
              </a:r>
            </a:p>
            <a:p>
              <a:endParaRPr lang="en-US" sz="1800" dirty="0">
                <a:solidFill>
                  <a:srgbClr val="000000"/>
                </a:solidFill>
              </a:endParaRPr>
            </a:p>
            <a:p>
              <a:r>
                <a:rPr lang="en-US" sz="1800" dirty="0" err="1">
                  <a:solidFill>
                    <a:srgbClr val="000000"/>
                  </a:solidFill>
                </a:rPr>
                <a:t>Proline</a:t>
              </a:r>
              <a:r>
                <a:rPr lang="en-US" sz="1800" dirty="0">
                  <a:solidFill>
                    <a:srgbClr val="000000"/>
                  </a:solidFill>
                </a:rPr>
                <a:t>    </a:t>
              </a:r>
              <a:r>
                <a:rPr lang="en-US" sz="2000" dirty="0">
                  <a:solidFill>
                    <a:srgbClr val="000000"/>
                  </a:solidFill>
                </a:rPr>
                <a:t>	</a:t>
              </a:r>
              <a:endParaRPr lang="en-US" dirty="0">
                <a:solidFill>
                  <a:srgbClr val="000000"/>
                </a:solidFill>
              </a:endParaRPr>
            </a:p>
          </p:txBody>
        </p:sp>
        <p:sp>
          <p:nvSpPr>
            <p:cNvPr id="62469" name="Rectangle 5"/>
            <p:cNvSpPr>
              <a:spLocks noChangeArrowheads="1"/>
            </p:cNvSpPr>
            <p:nvPr/>
          </p:nvSpPr>
          <p:spPr bwMode="auto">
            <a:xfrm>
              <a:off x="336" y="3994"/>
              <a:ext cx="5245" cy="326"/>
            </a:xfrm>
            <a:prstGeom prst="rect">
              <a:avLst/>
            </a:prstGeom>
            <a:noFill/>
            <a:ln w="9525">
              <a:noFill/>
              <a:miter lim="800000"/>
              <a:headEnd/>
              <a:tailEnd/>
            </a:ln>
            <a:effectLst/>
          </p:spPr>
          <p:txBody>
            <a:bodyPr wrap="none">
              <a:prstTxWarp prst="textNoShape">
                <a:avLst/>
              </a:prstTxWarp>
              <a:spAutoFit/>
            </a:bodyPr>
            <a:lstStyle/>
            <a:p>
              <a:r>
                <a:rPr lang="en-US">
                  <a:solidFill>
                    <a:srgbClr val="ED181E"/>
                  </a:solidFill>
                </a:rPr>
                <a:t>9 amino acids are essential (indispensable) for mammals</a:t>
              </a:r>
              <a:r>
                <a:rPr lang="en-US">
                  <a:solidFill>
                    <a:srgbClr val="FFEA18"/>
                  </a:solidFill>
                </a:rPr>
                <a:t> </a:t>
              </a:r>
              <a:r>
                <a:rPr lang="en-US">
                  <a:solidFill>
                    <a:srgbClr val="ED181E"/>
                  </a:solidFill>
                </a:rPr>
                <a:t>*</a:t>
              </a:r>
              <a:endParaRPr lang="en-US">
                <a:solidFill>
                  <a:srgbClr val="FFEA18"/>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rimary.jpg                                                    00019D56Macintosh HD                   B7E2905D:"/>
          <p:cNvPicPr>
            <a:picLocks noChangeAspect="1" noChangeArrowheads="1"/>
          </p:cNvPicPr>
          <p:nvPr/>
        </p:nvPicPr>
        <p:blipFill>
          <a:blip r:embed="rId2"/>
          <a:srcRect/>
          <a:stretch>
            <a:fillRect/>
          </a:stretch>
        </p:blipFill>
        <p:spPr bwMode="auto">
          <a:xfrm>
            <a:off x="228600" y="228600"/>
            <a:ext cx="2000250" cy="3200400"/>
          </a:xfrm>
          <a:prstGeom prst="rect">
            <a:avLst/>
          </a:prstGeom>
          <a:noFill/>
        </p:spPr>
      </p:pic>
      <p:sp>
        <p:nvSpPr>
          <p:cNvPr id="63491" name="Rectangle 3"/>
          <p:cNvSpPr>
            <a:spLocks noChangeArrowheads="1"/>
          </p:cNvSpPr>
          <p:nvPr/>
        </p:nvSpPr>
        <p:spPr bwMode="auto">
          <a:xfrm>
            <a:off x="2562225" y="107950"/>
            <a:ext cx="6124575" cy="646331"/>
          </a:xfrm>
          <a:prstGeom prst="rect">
            <a:avLst/>
          </a:prstGeom>
          <a:noFill/>
          <a:ln w="9525">
            <a:noFill/>
            <a:miter lim="800000"/>
            <a:headEnd/>
            <a:tailEnd/>
          </a:ln>
          <a:effectLst/>
        </p:spPr>
        <p:txBody>
          <a:bodyPr>
            <a:prstTxWarp prst="textNoShape">
              <a:avLst/>
            </a:prstTxWarp>
            <a:spAutoFit/>
          </a:bodyPr>
          <a:lstStyle/>
          <a:p>
            <a:r>
              <a:rPr lang="en-US" sz="1800" dirty="0">
                <a:solidFill>
                  <a:srgbClr val="000000"/>
                </a:solidFill>
              </a:rPr>
              <a:t>Proteins have primary structures (the linear ordered array of amino acids in a polypeptide chain.</a:t>
            </a:r>
          </a:p>
        </p:txBody>
      </p:sp>
      <p:pic>
        <p:nvPicPr>
          <p:cNvPr id="63492" name="Picture 4" descr="tertiary.jpg                                                   00019D56Macintosh HD                   B7E2905D:"/>
          <p:cNvPicPr>
            <a:picLocks noChangeAspect="1" noChangeArrowheads="1"/>
          </p:cNvPicPr>
          <p:nvPr/>
        </p:nvPicPr>
        <p:blipFill>
          <a:blip r:embed="rId3"/>
          <a:srcRect/>
          <a:stretch>
            <a:fillRect/>
          </a:stretch>
        </p:blipFill>
        <p:spPr bwMode="auto">
          <a:xfrm>
            <a:off x="5486400" y="1295400"/>
            <a:ext cx="2917825" cy="3146425"/>
          </a:xfrm>
          <a:prstGeom prst="rect">
            <a:avLst/>
          </a:prstGeom>
          <a:noFill/>
        </p:spPr>
      </p:pic>
      <p:sp>
        <p:nvSpPr>
          <p:cNvPr id="63493" name="Rectangle 5"/>
          <p:cNvSpPr>
            <a:spLocks noChangeArrowheads="1"/>
          </p:cNvSpPr>
          <p:nvPr/>
        </p:nvSpPr>
        <p:spPr bwMode="auto">
          <a:xfrm>
            <a:off x="2362200" y="1219200"/>
            <a:ext cx="2895600" cy="2585323"/>
          </a:xfrm>
          <a:prstGeom prst="rect">
            <a:avLst/>
          </a:prstGeom>
          <a:noFill/>
          <a:ln w="9525">
            <a:noFill/>
            <a:miter lim="800000"/>
            <a:headEnd/>
            <a:tailEnd/>
          </a:ln>
          <a:effectLst/>
        </p:spPr>
        <p:txBody>
          <a:bodyPr>
            <a:prstTxWarp prst="textNoShape">
              <a:avLst/>
            </a:prstTxWarp>
            <a:spAutoFit/>
          </a:bodyPr>
          <a:lstStyle/>
          <a:p>
            <a:r>
              <a:rPr lang="en-US" sz="1800">
                <a:solidFill>
                  <a:srgbClr val="000000"/>
                </a:solidFill>
              </a:rPr>
              <a:t>The “conformation” (3-D) structure of a protein is determined by</a:t>
            </a:r>
          </a:p>
          <a:p>
            <a:r>
              <a:rPr lang="en-US" sz="1800">
                <a:solidFill>
                  <a:srgbClr val="000000"/>
                </a:solidFill>
              </a:rPr>
              <a:t>-hydrogen bonds (polar)</a:t>
            </a:r>
          </a:p>
          <a:p>
            <a:r>
              <a:rPr lang="en-US" sz="1800">
                <a:solidFill>
                  <a:srgbClr val="000000"/>
                </a:solidFill>
              </a:rPr>
              <a:t>-Weak van der Waals forces (non-polar)</a:t>
            </a:r>
          </a:p>
          <a:p>
            <a:r>
              <a:rPr lang="en-US" sz="1800">
                <a:solidFill>
                  <a:srgbClr val="000000"/>
                </a:solidFill>
              </a:rPr>
              <a:t>-Covalent bonds (disulfide bonds between cysteines) </a:t>
            </a:r>
          </a:p>
        </p:txBody>
      </p:sp>
      <p:pic>
        <p:nvPicPr>
          <p:cNvPr id="63494" name="Picture 6" descr="quaternary.jpg                                                 00019D56Macintosh HD                   B7E2905D:"/>
          <p:cNvPicPr>
            <a:picLocks noChangeAspect="1" noChangeArrowheads="1"/>
          </p:cNvPicPr>
          <p:nvPr/>
        </p:nvPicPr>
        <p:blipFill>
          <a:blip r:embed="rId4"/>
          <a:srcRect/>
          <a:stretch>
            <a:fillRect/>
          </a:stretch>
        </p:blipFill>
        <p:spPr bwMode="auto">
          <a:xfrm>
            <a:off x="228600" y="4191000"/>
            <a:ext cx="2590800" cy="2465388"/>
          </a:xfrm>
          <a:prstGeom prst="rect">
            <a:avLst/>
          </a:prstGeom>
          <a:noFill/>
        </p:spPr>
      </p:pic>
      <p:sp>
        <p:nvSpPr>
          <p:cNvPr id="63495" name="Rectangle 7"/>
          <p:cNvSpPr>
            <a:spLocks noChangeArrowheads="1"/>
          </p:cNvSpPr>
          <p:nvPr/>
        </p:nvSpPr>
        <p:spPr bwMode="auto">
          <a:xfrm>
            <a:off x="2895600" y="4800600"/>
            <a:ext cx="5638800" cy="1323439"/>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Many proteins have a “quaternary” structure. They are made of 2 or more interacting polypeptide chains (SGLT1 is a tetramer, hemoglobin is a tetramer)</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D1C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262188" y="533400"/>
            <a:ext cx="5156200" cy="4356100"/>
          </a:xfrm>
          <a:prstGeom prst="rect">
            <a:avLst/>
          </a:prstGeom>
          <a:solidFill>
            <a:srgbClr val="290CFF"/>
          </a:solidFill>
          <a:ln w="9525">
            <a:solidFill>
              <a:srgbClr val="FFFFFF"/>
            </a:solidFill>
            <a:miter lim="800000"/>
            <a:headEnd/>
            <a:tailEnd/>
          </a:ln>
          <a:effectLst/>
        </p:spPr>
        <p:txBody>
          <a:bodyPr wrap="none">
            <a:prstTxWarp prst="textNoShape">
              <a:avLst/>
            </a:prstTxWarp>
            <a:spAutoFit/>
          </a:bodyPr>
          <a:lstStyle/>
          <a:p>
            <a:pPr algn="ctr"/>
            <a:r>
              <a:rPr lang="en-US">
                <a:solidFill>
                  <a:srgbClr val="FFEA18"/>
                </a:solidFill>
              </a:rPr>
              <a:t>An overview of protein assimilation</a:t>
            </a:r>
          </a:p>
          <a:p>
            <a:pPr algn="ctr"/>
            <a:endParaRPr lang="en-US">
              <a:solidFill>
                <a:srgbClr val="FFEA18"/>
              </a:solidFill>
            </a:endParaRPr>
          </a:p>
          <a:p>
            <a:pPr algn="ctr"/>
            <a:r>
              <a:rPr lang="en-US">
                <a:solidFill>
                  <a:srgbClr val="FFEA18"/>
                </a:solidFill>
              </a:rPr>
              <a:t>Protein</a:t>
            </a:r>
          </a:p>
          <a:p>
            <a:pPr algn="ctr"/>
            <a:endParaRPr lang="en-US">
              <a:solidFill>
                <a:srgbClr val="FFEA18"/>
              </a:solidFill>
            </a:endParaRPr>
          </a:p>
          <a:p>
            <a:pPr algn="ctr"/>
            <a:endParaRPr lang="en-US">
              <a:solidFill>
                <a:srgbClr val="FFEA18"/>
              </a:solidFill>
            </a:endParaRPr>
          </a:p>
          <a:p>
            <a:pPr algn="ctr"/>
            <a:r>
              <a:rPr lang="en-US">
                <a:solidFill>
                  <a:srgbClr val="FFEA18"/>
                </a:solidFill>
              </a:rPr>
              <a:t>Smaller oligopeptides</a:t>
            </a:r>
          </a:p>
          <a:p>
            <a:pPr algn="ctr"/>
            <a:endParaRPr lang="en-US">
              <a:solidFill>
                <a:srgbClr val="FFEA18"/>
              </a:solidFill>
            </a:endParaRPr>
          </a:p>
          <a:p>
            <a:pPr algn="ctr"/>
            <a:r>
              <a:rPr lang="en-US">
                <a:solidFill>
                  <a:srgbClr val="FFEA18"/>
                </a:solidFill>
              </a:rPr>
              <a:t>Di- and tripeptides + amino acids</a:t>
            </a:r>
          </a:p>
          <a:p>
            <a:pPr algn="ctr"/>
            <a:endParaRPr lang="en-US">
              <a:solidFill>
                <a:schemeClr val="tx1"/>
              </a:solidFill>
            </a:endParaRPr>
          </a:p>
          <a:p>
            <a:pPr algn="ctr"/>
            <a:endParaRPr lang="en-US">
              <a:solidFill>
                <a:schemeClr val="tx1"/>
              </a:solidFill>
            </a:endParaRPr>
          </a:p>
        </p:txBody>
      </p:sp>
      <p:sp>
        <p:nvSpPr>
          <p:cNvPr id="60419" name="Rectangle 3"/>
          <p:cNvSpPr>
            <a:spLocks noChangeArrowheads="1"/>
          </p:cNvSpPr>
          <p:nvPr/>
        </p:nvSpPr>
        <p:spPr bwMode="auto">
          <a:xfrm>
            <a:off x="2308225" y="0"/>
            <a:ext cx="184150" cy="94297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a:p>
            <a:endParaRPr lang="en-US">
              <a:solidFill>
                <a:srgbClr val="FFEA18"/>
              </a:solidFill>
            </a:endParaRPr>
          </a:p>
        </p:txBody>
      </p:sp>
      <p:sp>
        <p:nvSpPr>
          <p:cNvPr id="60420" name="Line 4"/>
          <p:cNvSpPr>
            <a:spLocks noChangeShapeType="1"/>
          </p:cNvSpPr>
          <p:nvPr/>
        </p:nvSpPr>
        <p:spPr bwMode="auto">
          <a:xfrm>
            <a:off x="4876799" y="1752600"/>
            <a:ext cx="45719" cy="6858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21" name="Line 5"/>
          <p:cNvSpPr>
            <a:spLocks noChangeShapeType="1"/>
          </p:cNvSpPr>
          <p:nvPr/>
        </p:nvSpPr>
        <p:spPr bwMode="auto">
          <a:xfrm flipH="1">
            <a:off x="4724400" y="3581400"/>
            <a:ext cx="152400" cy="14478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22" name="Line 6"/>
          <p:cNvSpPr>
            <a:spLocks noChangeShapeType="1"/>
          </p:cNvSpPr>
          <p:nvPr/>
        </p:nvSpPr>
        <p:spPr bwMode="auto">
          <a:xfrm>
            <a:off x="152400" y="5449888"/>
            <a:ext cx="8991600" cy="0"/>
          </a:xfrm>
          <a:prstGeom prst="line">
            <a:avLst/>
          </a:prstGeom>
          <a:noFill/>
          <a:ln w="15875">
            <a:solidFill>
              <a:srgbClr val="FF0000"/>
            </a:solidFill>
            <a:round/>
            <a:headEnd/>
            <a:tailEnd/>
          </a:ln>
          <a:effectLst/>
        </p:spPr>
        <p:txBody>
          <a:bodyPr wrap="none" anchor="ctr">
            <a:prstTxWarp prst="textNoShape">
              <a:avLst/>
            </a:prstTxWarp>
          </a:bodyPr>
          <a:lstStyle/>
          <a:p>
            <a:endParaRPr lang="en-US"/>
          </a:p>
        </p:txBody>
      </p:sp>
      <p:sp>
        <p:nvSpPr>
          <p:cNvPr id="60423" name="Rectangle 7"/>
          <p:cNvSpPr>
            <a:spLocks noChangeArrowheads="1"/>
          </p:cNvSpPr>
          <p:nvPr/>
        </p:nvSpPr>
        <p:spPr bwMode="auto">
          <a:xfrm>
            <a:off x="3657600" y="5145088"/>
            <a:ext cx="22098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oligopeptidases</a:t>
            </a:r>
          </a:p>
        </p:txBody>
      </p:sp>
      <p:sp>
        <p:nvSpPr>
          <p:cNvPr id="60424" name="Rectangle 8"/>
          <p:cNvSpPr>
            <a:spLocks noChangeArrowheads="1"/>
          </p:cNvSpPr>
          <p:nvPr/>
        </p:nvSpPr>
        <p:spPr bwMode="auto">
          <a:xfrm>
            <a:off x="2740025" y="5232400"/>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p:txBody>
      </p:sp>
      <p:sp>
        <p:nvSpPr>
          <p:cNvPr id="60425" name="Text Box 9"/>
          <p:cNvSpPr txBox="1">
            <a:spLocks noChangeArrowheads="1"/>
          </p:cNvSpPr>
          <p:nvPr/>
        </p:nvSpPr>
        <p:spPr bwMode="auto">
          <a:xfrm>
            <a:off x="2667000" y="1563688"/>
            <a:ext cx="1217613" cy="657225"/>
          </a:xfrm>
          <a:prstGeom prst="rect">
            <a:avLst/>
          </a:prstGeom>
          <a:noFill/>
          <a:ln w="9525">
            <a:noFill/>
            <a:miter lim="800000"/>
            <a:headEnd/>
            <a:tailEnd/>
          </a:ln>
          <a:effectLst/>
        </p:spPr>
        <p:txBody>
          <a:bodyPr wrap="none">
            <a:prstTxWarp prst="textNoShape">
              <a:avLst/>
            </a:prstTxWarp>
            <a:spAutoFit/>
          </a:bodyPr>
          <a:lstStyle/>
          <a:p>
            <a:r>
              <a:rPr lang="en-US" sz="1600">
                <a:solidFill>
                  <a:srgbClr val="FFEA18"/>
                </a:solidFill>
              </a:rPr>
              <a:t>acid pepsic</a:t>
            </a:r>
          </a:p>
          <a:p>
            <a:r>
              <a:rPr lang="en-US" sz="1600">
                <a:solidFill>
                  <a:srgbClr val="FFEA18"/>
                </a:solidFill>
              </a:rPr>
              <a:t>digestion</a:t>
            </a:r>
            <a:endParaRPr lang="en-US">
              <a:solidFill>
                <a:srgbClr val="FFEA18"/>
              </a:solidFill>
            </a:endParaRPr>
          </a:p>
        </p:txBody>
      </p:sp>
      <p:sp>
        <p:nvSpPr>
          <p:cNvPr id="60426" name="Rectangle 10"/>
          <p:cNvSpPr>
            <a:spLocks noChangeArrowheads="1"/>
          </p:cNvSpPr>
          <p:nvPr/>
        </p:nvSpPr>
        <p:spPr bwMode="auto">
          <a:xfrm>
            <a:off x="5791200" y="1563688"/>
            <a:ext cx="1423988"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Stomach</a:t>
            </a:r>
          </a:p>
        </p:txBody>
      </p:sp>
      <p:sp>
        <p:nvSpPr>
          <p:cNvPr id="60427" name="Rectangle 11"/>
          <p:cNvSpPr>
            <a:spLocks noChangeArrowheads="1"/>
          </p:cNvSpPr>
          <p:nvPr/>
        </p:nvSpPr>
        <p:spPr bwMode="auto">
          <a:xfrm>
            <a:off x="1219200" y="2286000"/>
            <a:ext cx="2613025" cy="1049338"/>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FFEA18"/>
                </a:solidFill>
              </a:rPr>
              <a:t>digestion by</a:t>
            </a:r>
          </a:p>
          <a:p>
            <a:r>
              <a:rPr lang="en-US" sz="1800" dirty="0">
                <a:solidFill>
                  <a:srgbClr val="FFEA18"/>
                </a:solidFill>
              </a:rPr>
              <a:t>pancreatic </a:t>
            </a:r>
          </a:p>
          <a:p>
            <a:r>
              <a:rPr lang="en-US" sz="1800" dirty="0">
                <a:solidFill>
                  <a:srgbClr val="FFEA18"/>
                </a:solidFill>
              </a:rPr>
              <a:t>peptidases (proteases)</a:t>
            </a:r>
            <a:endParaRPr lang="en-US" dirty="0">
              <a:solidFill>
                <a:srgbClr val="FFEA18"/>
              </a:solidFill>
            </a:endParaRPr>
          </a:p>
        </p:txBody>
      </p:sp>
      <p:sp>
        <p:nvSpPr>
          <p:cNvPr id="60428" name="Text Box 12"/>
          <p:cNvSpPr txBox="1">
            <a:spLocks noChangeArrowheads="1"/>
          </p:cNvSpPr>
          <p:nvPr/>
        </p:nvSpPr>
        <p:spPr bwMode="auto">
          <a:xfrm>
            <a:off x="6172200" y="2743200"/>
            <a:ext cx="2386013" cy="942975"/>
          </a:xfrm>
          <a:prstGeom prst="rect">
            <a:avLst/>
          </a:prstGeom>
          <a:noFill/>
          <a:ln w="9525">
            <a:noFill/>
            <a:miter lim="800000"/>
            <a:headEnd/>
            <a:tailEnd/>
          </a:ln>
          <a:effectLst/>
        </p:spPr>
        <p:txBody>
          <a:bodyPr wrap="none">
            <a:prstTxWarp prst="textNoShape">
              <a:avLst/>
            </a:prstTxWarp>
            <a:spAutoFit/>
          </a:bodyPr>
          <a:lstStyle/>
          <a:p>
            <a:r>
              <a:rPr lang="en-US" dirty="0">
                <a:solidFill>
                  <a:srgbClr val="FFEA18"/>
                </a:solidFill>
              </a:rPr>
              <a:t>Small Intestine</a:t>
            </a:r>
          </a:p>
          <a:p>
            <a:endParaRPr lang="en-US" dirty="0">
              <a:solidFill>
                <a:srgbClr val="FFEA18"/>
              </a:solidFill>
            </a:endParaRPr>
          </a:p>
        </p:txBody>
      </p:sp>
      <p:sp>
        <p:nvSpPr>
          <p:cNvPr id="60429" name="Line 13"/>
          <p:cNvSpPr>
            <a:spLocks noChangeShapeType="1"/>
          </p:cNvSpPr>
          <p:nvPr/>
        </p:nvSpPr>
        <p:spPr bwMode="auto">
          <a:xfrm>
            <a:off x="4876799" y="2819400"/>
            <a:ext cx="45719" cy="3810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30" name="Line 14"/>
          <p:cNvSpPr>
            <a:spLocks noChangeShapeType="1"/>
          </p:cNvSpPr>
          <p:nvPr/>
        </p:nvSpPr>
        <p:spPr bwMode="auto">
          <a:xfrm flipV="1">
            <a:off x="4800600" y="3505200"/>
            <a:ext cx="990600" cy="1563688"/>
          </a:xfrm>
          <a:prstGeom prst="line">
            <a:avLst/>
          </a:prstGeom>
          <a:noFill/>
          <a:ln w="28575">
            <a:solidFill>
              <a:schemeClr val="bg1"/>
            </a:solidFill>
            <a:round/>
            <a:headEnd/>
            <a:tailEnd type="triangle" w="med" len="med"/>
          </a:ln>
          <a:effectLst/>
        </p:spPr>
        <p:txBody>
          <a:bodyPr wrap="none" anchor="ctr">
            <a:prstTxWarp prst="textNoShape">
              <a:avLst/>
            </a:prstTxWarp>
          </a:bodyPr>
          <a:lstStyle/>
          <a:p>
            <a:endParaRPr lang="en-US"/>
          </a:p>
        </p:txBody>
      </p:sp>
      <p:sp>
        <p:nvSpPr>
          <p:cNvPr id="60431" name="Line 15"/>
          <p:cNvSpPr>
            <a:spLocks noChangeShapeType="1"/>
          </p:cNvSpPr>
          <p:nvPr/>
        </p:nvSpPr>
        <p:spPr bwMode="auto">
          <a:xfrm>
            <a:off x="6553200" y="3505200"/>
            <a:ext cx="914400" cy="3011488"/>
          </a:xfrm>
          <a:prstGeom prst="line">
            <a:avLst/>
          </a:prstGeom>
          <a:noFill/>
          <a:ln w="31750">
            <a:solidFill>
              <a:schemeClr val="bg1"/>
            </a:solidFill>
            <a:round/>
            <a:headEnd/>
            <a:tailEnd type="triangle" w="med" len="med"/>
          </a:ln>
          <a:effectLst/>
        </p:spPr>
        <p:txBody>
          <a:bodyPr wrap="none" anchor="ctr">
            <a:prstTxWarp prst="textNoShape">
              <a:avLst/>
            </a:prstTxWarp>
          </a:bodyPr>
          <a:lstStyle/>
          <a:p>
            <a:endParaRPr lang="en-US"/>
          </a:p>
        </p:txBody>
      </p:sp>
      <p:sp>
        <p:nvSpPr>
          <p:cNvPr id="60432" name="Rectangle 16"/>
          <p:cNvSpPr>
            <a:spLocks noChangeArrowheads="1"/>
          </p:cNvSpPr>
          <p:nvPr/>
        </p:nvSpPr>
        <p:spPr bwMode="auto">
          <a:xfrm>
            <a:off x="6477000" y="5221288"/>
            <a:ext cx="2133600" cy="609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Many amino acid </a:t>
            </a:r>
          </a:p>
          <a:p>
            <a:pPr algn="ctr"/>
            <a:r>
              <a:rPr lang="en-US" sz="1600">
                <a:solidFill>
                  <a:schemeClr val="tx1"/>
                </a:solidFill>
              </a:rPr>
              <a:t>Transporters</a:t>
            </a:r>
          </a:p>
        </p:txBody>
      </p:sp>
      <p:sp>
        <p:nvSpPr>
          <p:cNvPr id="60433" name="Line 17"/>
          <p:cNvSpPr>
            <a:spLocks noChangeShapeType="1"/>
          </p:cNvSpPr>
          <p:nvPr/>
        </p:nvSpPr>
        <p:spPr bwMode="auto">
          <a:xfrm flipH="1">
            <a:off x="1295400" y="3505200"/>
            <a:ext cx="2209800" cy="3011488"/>
          </a:xfrm>
          <a:prstGeom prst="line">
            <a:avLst/>
          </a:prstGeom>
          <a:noFill/>
          <a:ln w="28575">
            <a:solidFill>
              <a:schemeClr val="bg1"/>
            </a:solidFill>
            <a:round/>
            <a:headEnd/>
            <a:tailEnd type="triangle" w="med" len="med"/>
          </a:ln>
          <a:effectLst/>
        </p:spPr>
        <p:txBody>
          <a:bodyPr wrap="none" anchor="ctr">
            <a:prstTxWarp prst="textNoShape">
              <a:avLst/>
            </a:prstTxWarp>
          </a:bodyPr>
          <a:lstStyle/>
          <a:p>
            <a:endParaRPr lang="en-US"/>
          </a:p>
        </p:txBody>
      </p:sp>
      <p:sp>
        <p:nvSpPr>
          <p:cNvPr id="60434" name="Rectangle 18"/>
          <p:cNvSpPr>
            <a:spLocks noChangeArrowheads="1"/>
          </p:cNvSpPr>
          <p:nvPr/>
        </p:nvSpPr>
        <p:spPr bwMode="auto">
          <a:xfrm>
            <a:off x="609600" y="5145088"/>
            <a:ext cx="22098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di- and tri-peptide</a:t>
            </a:r>
          </a:p>
          <a:p>
            <a:pPr algn="ctr"/>
            <a:r>
              <a:rPr lang="en-US" sz="1600">
                <a:solidFill>
                  <a:schemeClr val="tx1"/>
                </a:solidFill>
              </a:rPr>
              <a:t>transporters</a:t>
            </a:r>
            <a:r>
              <a:rPr lang="en-US">
                <a:solidFill>
                  <a:srgbClr val="FFEA18"/>
                </a:solidFill>
              </a:rPr>
              <a:t> </a:t>
            </a:r>
          </a:p>
        </p:txBody>
      </p:sp>
      <p:sp>
        <p:nvSpPr>
          <p:cNvPr id="60435" name="Rectangle 19"/>
          <p:cNvSpPr>
            <a:spLocks noChangeArrowheads="1"/>
          </p:cNvSpPr>
          <p:nvPr/>
        </p:nvSpPr>
        <p:spPr bwMode="auto">
          <a:xfrm>
            <a:off x="3886200" y="6059488"/>
            <a:ext cx="17526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enterocyte</a:t>
            </a:r>
          </a:p>
        </p:txBody>
      </p:sp>
      <p:sp>
        <p:nvSpPr>
          <p:cNvPr id="60436" name="Rectangle 20"/>
          <p:cNvSpPr>
            <a:spLocks noChangeArrowheads="1"/>
          </p:cNvSpPr>
          <p:nvPr/>
        </p:nvSpPr>
        <p:spPr bwMode="auto">
          <a:xfrm>
            <a:off x="0" y="2286000"/>
            <a:ext cx="9906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lumen</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G20_02b"/>
          <p:cNvPicPr>
            <a:picLocks noChangeAspect="1" noChangeArrowheads="1"/>
          </p:cNvPicPr>
          <p:nvPr/>
        </p:nvPicPr>
        <p:blipFill>
          <a:blip r:embed="rId2"/>
          <a:srcRect/>
          <a:stretch>
            <a:fillRect/>
          </a:stretch>
        </p:blipFill>
        <p:spPr bwMode="auto">
          <a:xfrm>
            <a:off x="152400" y="0"/>
            <a:ext cx="3657600" cy="2743200"/>
          </a:xfrm>
          <a:prstGeom prst="rect">
            <a:avLst/>
          </a:prstGeom>
          <a:noFill/>
        </p:spPr>
      </p:pic>
      <p:pic>
        <p:nvPicPr>
          <p:cNvPr id="65539" name="Picture 3"/>
          <p:cNvPicPr>
            <a:picLocks noChangeAspect="1" noChangeArrowheads="1"/>
          </p:cNvPicPr>
          <p:nvPr/>
        </p:nvPicPr>
        <p:blipFill>
          <a:blip r:embed="rId3"/>
          <a:srcRect/>
          <a:stretch>
            <a:fillRect/>
          </a:stretch>
        </p:blipFill>
        <p:spPr bwMode="auto">
          <a:xfrm>
            <a:off x="3429000" y="241611"/>
            <a:ext cx="4038600" cy="6501117"/>
          </a:xfrm>
          <a:prstGeom prst="rect">
            <a:avLst/>
          </a:prstGeom>
          <a:noFill/>
        </p:spPr>
      </p:pic>
      <p:sp>
        <p:nvSpPr>
          <p:cNvPr id="65540" name="Line 4"/>
          <p:cNvSpPr>
            <a:spLocks noChangeShapeType="1"/>
          </p:cNvSpPr>
          <p:nvPr/>
        </p:nvSpPr>
        <p:spPr bwMode="auto">
          <a:xfrm flipV="1">
            <a:off x="2362200" y="533400"/>
            <a:ext cx="1905000" cy="990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65541" name="Line 5"/>
          <p:cNvSpPr>
            <a:spLocks noChangeShapeType="1"/>
          </p:cNvSpPr>
          <p:nvPr/>
        </p:nvSpPr>
        <p:spPr bwMode="auto">
          <a:xfrm>
            <a:off x="2286000" y="1600200"/>
            <a:ext cx="2057400" cy="4343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65542" name="Line 6"/>
          <p:cNvSpPr>
            <a:spLocks noChangeShapeType="1"/>
          </p:cNvSpPr>
          <p:nvPr/>
        </p:nvSpPr>
        <p:spPr bwMode="auto">
          <a:xfrm>
            <a:off x="7239000" y="41910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65543" name="Text Box 7"/>
          <p:cNvSpPr txBox="1">
            <a:spLocks noChangeArrowheads="1"/>
          </p:cNvSpPr>
          <p:nvPr/>
        </p:nvSpPr>
        <p:spPr bwMode="auto">
          <a:xfrm>
            <a:off x="8072974" y="3733800"/>
            <a:ext cx="1071026" cy="923330"/>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000000"/>
                </a:solidFill>
              </a:rPr>
              <a:t>HCl</a:t>
            </a:r>
            <a:r>
              <a:rPr lang="en-US" sz="1800" dirty="0">
                <a:solidFill>
                  <a:srgbClr val="000000"/>
                </a:solidFill>
              </a:rPr>
              <a:t> and</a:t>
            </a:r>
          </a:p>
          <a:p>
            <a:r>
              <a:rPr lang="en-US" sz="1800" dirty="0">
                <a:solidFill>
                  <a:srgbClr val="000000"/>
                </a:solidFill>
              </a:rPr>
              <a:t>intrinsic</a:t>
            </a:r>
          </a:p>
          <a:p>
            <a:r>
              <a:rPr lang="en-US" sz="1800" dirty="0">
                <a:solidFill>
                  <a:srgbClr val="000000"/>
                </a:solidFill>
              </a:rPr>
              <a:t>factor</a:t>
            </a:r>
          </a:p>
          <a:p>
            <a:endParaRPr lang="en-US" dirty="0">
              <a:solidFill>
                <a:srgbClr val="000000"/>
              </a:solidFill>
            </a:endParaRPr>
          </a:p>
        </p:txBody>
      </p:sp>
      <p:sp>
        <p:nvSpPr>
          <p:cNvPr id="65544" name="Line 8"/>
          <p:cNvSpPr>
            <a:spLocks noChangeShapeType="1"/>
          </p:cNvSpPr>
          <p:nvPr/>
        </p:nvSpPr>
        <p:spPr bwMode="auto">
          <a:xfrm>
            <a:off x="7086600" y="35052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65545" name="Rectangle 9"/>
          <p:cNvSpPr>
            <a:spLocks noChangeArrowheads="1"/>
          </p:cNvSpPr>
          <p:nvPr/>
        </p:nvSpPr>
        <p:spPr bwMode="auto">
          <a:xfrm>
            <a:off x="7796944" y="3276600"/>
            <a:ext cx="1347056" cy="369332"/>
          </a:xfrm>
          <a:prstGeom prst="rect">
            <a:avLst/>
          </a:prstGeom>
          <a:noFill/>
          <a:ln w="9525">
            <a:noFill/>
            <a:miter lim="800000"/>
            <a:headEnd/>
            <a:tailEnd/>
          </a:ln>
          <a:effectLst/>
        </p:spPr>
        <p:txBody>
          <a:bodyPr wrap="none">
            <a:prstTxWarp prst="textNoShape">
              <a:avLst/>
            </a:prstTxWarp>
            <a:spAutoFit/>
          </a:bodyPr>
          <a:lstStyle/>
          <a:p>
            <a:r>
              <a:rPr lang="en-US" sz="1800" dirty="0" err="1">
                <a:solidFill>
                  <a:srgbClr val="000000"/>
                </a:solidFill>
              </a:rPr>
              <a:t>pepsinogen</a:t>
            </a:r>
            <a:endParaRPr lang="en-US" sz="1800" dirty="0">
              <a:solidFill>
                <a:srgbClr val="000000"/>
              </a:solidFill>
            </a:endParaRPr>
          </a:p>
        </p:txBody>
      </p:sp>
      <p:sp>
        <p:nvSpPr>
          <p:cNvPr id="65546" name="Line 10"/>
          <p:cNvSpPr>
            <a:spLocks noChangeShapeType="1"/>
          </p:cNvSpPr>
          <p:nvPr/>
        </p:nvSpPr>
        <p:spPr bwMode="auto">
          <a:xfrm>
            <a:off x="7239000" y="27432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65547" name="Rectangle 11"/>
          <p:cNvSpPr>
            <a:spLocks noChangeArrowheads="1"/>
          </p:cNvSpPr>
          <p:nvPr/>
        </p:nvSpPr>
        <p:spPr bwMode="auto">
          <a:xfrm>
            <a:off x="8001000" y="2590800"/>
            <a:ext cx="835009" cy="369332"/>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000000"/>
                </a:solidFill>
              </a:rPr>
              <a:t>mucus</a:t>
            </a:r>
          </a:p>
        </p:txBody>
      </p:sp>
      <p:sp>
        <p:nvSpPr>
          <p:cNvPr id="65548" name="Rectangle 12"/>
          <p:cNvSpPr>
            <a:spLocks noChangeArrowheads="1"/>
          </p:cNvSpPr>
          <p:nvPr/>
        </p:nvSpPr>
        <p:spPr bwMode="auto">
          <a:xfrm>
            <a:off x="533400" y="3276600"/>
            <a:ext cx="2632075" cy="1569660"/>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Intrinsic factor protects vitamin B-12 (</a:t>
            </a:r>
            <a:r>
              <a:rPr lang="en-US" dirty="0" err="1">
                <a:solidFill>
                  <a:srgbClr val="000000"/>
                </a:solidFill>
              </a:rPr>
              <a:t>Cobalamin</a:t>
            </a:r>
            <a:r>
              <a:rPr lang="en-US" dirty="0">
                <a:solidFill>
                  <a:srgbClr val="000000"/>
                </a:solidFill>
              </a:rPr>
              <a:t>)  from digestion</a:t>
            </a:r>
          </a:p>
        </p:txBody>
      </p:sp>
      <p:sp>
        <p:nvSpPr>
          <p:cNvPr id="65549" name="Rectangle 13"/>
          <p:cNvSpPr>
            <a:spLocks noChangeArrowheads="1"/>
          </p:cNvSpPr>
          <p:nvPr/>
        </p:nvSpPr>
        <p:spPr bwMode="auto">
          <a:xfrm>
            <a:off x="228600" y="5105400"/>
            <a:ext cx="3657600" cy="1323439"/>
          </a:xfrm>
          <a:prstGeom prst="rect">
            <a:avLst/>
          </a:prstGeom>
          <a:noFill/>
          <a:ln w="9525">
            <a:noFill/>
            <a:miter lim="800000"/>
            <a:headEnd/>
            <a:tailEnd/>
          </a:ln>
          <a:effectLst/>
        </p:spPr>
        <p:txBody>
          <a:bodyPr wrap="square">
            <a:prstTxWarp prst="textNoShape">
              <a:avLst/>
            </a:prstTxWarp>
            <a:spAutoFit/>
          </a:bodyPr>
          <a:lstStyle/>
          <a:p>
            <a:r>
              <a:rPr lang="en-US" sz="2000" dirty="0" smtClean="0">
                <a:solidFill>
                  <a:srgbClr val="000000"/>
                </a:solidFill>
              </a:rPr>
              <a:t>Because Vitamin B12 is essential in the synthesis of </a:t>
            </a:r>
            <a:r>
              <a:rPr lang="en-US" sz="2000" dirty="0" err="1" smtClean="0">
                <a:solidFill>
                  <a:srgbClr val="000000"/>
                </a:solidFill>
              </a:rPr>
              <a:t>Hb</a:t>
            </a:r>
            <a:r>
              <a:rPr lang="en-US" sz="2000" dirty="0" smtClean="0">
                <a:solidFill>
                  <a:srgbClr val="000000"/>
                </a:solidFill>
              </a:rPr>
              <a:t>, damage </a:t>
            </a:r>
            <a:r>
              <a:rPr lang="en-US" sz="2000" dirty="0">
                <a:solidFill>
                  <a:srgbClr val="000000"/>
                </a:solidFill>
              </a:rPr>
              <a:t>to the stomach can lead to anemia</a:t>
            </a:r>
            <a:r>
              <a:rPr lang="en-US" sz="2000" dirty="0" smtClean="0">
                <a:solidFill>
                  <a:srgbClr val="000000"/>
                </a:solidFill>
              </a:rPr>
              <a:t>. START</a:t>
            </a:r>
            <a:endParaRPr lang="en-US"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G20_15"/>
          <p:cNvPicPr>
            <a:picLocks noChangeAspect="1" noChangeArrowheads="1"/>
          </p:cNvPicPr>
          <p:nvPr/>
        </p:nvPicPr>
        <p:blipFill>
          <a:blip r:embed="rId2"/>
          <a:srcRect/>
          <a:stretch>
            <a:fillRect/>
          </a:stretch>
        </p:blipFill>
        <p:spPr bwMode="auto">
          <a:xfrm>
            <a:off x="762000" y="762000"/>
            <a:ext cx="7620000" cy="5715000"/>
          </a:xfrm>
          <a:prstGeom prst="rect">
            <a:avLst/>
          </a:prstGeom>
          <a:noFill/>
        </p:spPr>
      </p:pic>
      <p:sp>
        <p:nvSpPr>
          <p:cNvPr id="66563" name="Rectangle 3"/>
          <p:cNvSpPr>
            <a:spLocks noChangeArrowheads="1"/>
          </p:cNvSpPr>
          <p:nvPr/>
        </p:nvSpPr>
        <p:spPr bwMode="auto">
          <a:xfrm>
            <a:off x="685800" y="0"/>
            <a:ext cx="8120063" cy="461665"/>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Mucus protects the lining of the stomach from self digestion.</a:t>
            </a:r>
            <a:r>
              <a:rPr lang="en-US" dirty="0">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81000" y="304800"/>
            <a:ext cx="3282950" cy="1938992"/>
          </a:xfrm>
          <a:prstGeom prst="rect">
            <a:avLst/>
          </a:prstGeom>
          <a:noFill/>
          <a:ln w="9525">
            <a:noFill/>
            <a:miter lim="800000"/>
            <a:headEnd/>
            <a:tailEnd/>
          </a:ln>
        </p:spPr>
        <p:txBody>
          <a:bodyPr>
            <a:prstTxWarp prst="textNoShape">
              <a:avLst/>
            </a:prstTxWarp>
            <a:spAutoFit/>
          </a:bodyPr>
          <a:lstStyle/>
          <a:p>
            <a:r>
              <a:rPr lang="en-US" dirty="0">
                <a:solidFill>
                  <a:srgbClr val="0000FF"/>
                </a:solidFill>
              </a:rPr>
              <a:t>You can use FISH (Fluorescence in situ hybridization) to “see” the number of copies of a gene.</a:t>
            </a:r>
          </a:p>
        </p:txBody>
      </p:sp>
      <p:pic>
        <p:nvPicPr>
          <p:cNvPr id="86019" name="Picture 3" descr="fishfigure1"/>
          <p:cNvPicPr>
            <a:picLocks noChangeAspect="1" noChangeArrowheads="1"/>
          </p:cNvPicPr>
          <p:nvPr/>
        </p:nvPicPr>
        <p:blipFill>
          <a:blip r:embed="rId3"/>
          <a:srcRect/>
          <a:stretch>
            <a:fillRect/>
          </a:stretch>
        </p:blipFill>
        <p:spPr bwMode="auto">
          <a:xfrm>
            <a:off x="0" y="2971800"/>
            <a:ext cx="4522134" cy="2819400"/>
          </a:xfrm>
          <a:prstGeom prst="rect">
            <a:avLst/>
          </a:prstGeom>
          <a:noFill/>
          <a:ln w="9525">
            <a:noFill/>
            <a:miter lim="800000"/>
            <a:headEnd/>
            <a:tailEnd/>
          </a:ln>
        </p:spPr>
      </p:pic>
      <p:pic>
        <p:nvPicPr>
          <p:cNvPr id="86020" name="Picture 4" descr="Picture 7"/>
          <p:cNvPicPr>
            <a:picLocks noChangeAspect="1" noChangeArrowheads="1"/>
          </p:cNvPicPr>
          <p:nvPr/>
        </p:nvPicPr>
        <p:blipFill>
          <a:blip r:embed="rId4"/>
          <a:srcRect/>
          <a:stretch>
            <a:fillRect/>
          </a:stretch>
        </p:blipFill>
        <p:spPr bwMode="auto">
          <a:xfrm>
            <a:off x="4495800" y="0"/>
            <a:ext cx="5137150" cy="6858000"/>
          </a:xfrm>
          <a:prstGeom prst="rect">
            <a:avLst/>
          </a:prstGeom>
          <a:noFill/>
          <a:ln w="9525">
            <a:noFill/>
            <a:miter lim="800000"/>
            <a:headEnd/>
            <a:tailEnd/>
          </a:ln>
        </p:spPr>
      </p:pic>
      <p:sp>
        <p:nvSpPr>
          <p:cNvPr id="5" name="TextBox 4"/>
          <p:cNvSpPr txBox="1"/>
          <p:nvPr/>
        </p:nvSpPr>
        <p:spPr>
          <a:xfrm>
            <a:off x="5638800" y="1964353"/>
            <a:ext cx="2803960" cy="4801315"/>
          </a:xfrm>
          <a:prstGeom prst="rect">
            <a:avLst/>
          </a:prstGeom>
          <a:noFill/>
        </p:spPr>
        <p:txBody>
          <a:bodyPr wrap="none" rtlCol="0">
            <a:spAutoFit/>
          </a:bodyPr>
          <a:lstStyle/>
          <a:p>
            <a:r>
              <a:rPr lang="en-US" sz="1800" dirty="0" smtClean="0">
                <a:solidFill>
                  <a:schemeClr val="bg1"/>
                </a:solidFill>
              </a:rPr>
              <a:t>Japanese (14 copies)</a:t>
            </a:r>
          </a:p>
          <a:p>
            <a:endParaRPr lang="en-US" sz="1800" dirty="0">
              <a:solidFill>
                <a:schemeClr val="bg1"/>
              </a:solidFill>
            </a:endParaRPr>
          </a:p>
          <a:p>
            <a:endParaRPr lang="en-US" sz="1800" dirty="0" smtClean="0">
              <a:solidFill>
                <a:schemeClr val="bg1"/>
              </a:solidFill>
            </a:endParaRPr>
          </a:p>
          <a:p>
            <a:endParaRPr lang="en-US" sz="1800" dirty="0" smtClean="0">
              <a:solidFill>
                <a:schemeClr val="bg1"/>
              </a:solidFill>
            </a:endParaRPr>
          </a:p>
          <a:p>
            <a:r>
              <a:rPr lang="en-US" sz="1800" dirty="0" err="1" smtClean="0">
                <a:solidFill>
                  <a:schemeClr val="bg1"/>
                </a:solidFill>
              </a:rPr>
              <a:t>Mbenga</a:t>
            </a:r>
            <a:r>
              <a:rPr lang="en-US" sz="1800" dirty="0" smtClean="0">
                <a:solidFill>
                  <a:schemeClr val="bg1"/>
                </a:solidFill>
              </a:rPr>
              <a:t> Pigmy (6 copies)</a:t>
            </a: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r>
              <a:rPr lang="en-US" sz="1800" dirty="0" smtClean="0">
                <a:solidFill>
                  <a:schemeClr val="bg1"/>
                </a:solidFill>
              </a:rPr>
              <a:t>Chimpanzee (2 copies)</a:t>
            </a:r>
          </a:p>
          <a:p>
            <a:endParaRPr lang="en-US" sz="1800" dirty="0">
              <a:solidFill>
                <a:schemeClr val="bg1"/>
              </a:solidFill>
            </a:endParaRPr>
          </a:p>
          <a:p>
            <a:endParaRPr lang="en-US" sz="1800" dirty="0" smtClean="0">
              <a:solidFill>
                <a:schemeClr val="bg1"/>
              </a:solidFill>
            </a:endParaRPr>
          </a:p>
          <a:p>
            <a:endParaRPr lang="en-US" sz="1800" dirty="0">
              <a:solidFill>
                <a:schemeClr val="bg1"/>
              </a:solidFill>
            </a:endParaRPr>
          </a:p>
          <a:p>
            <a:r>
              <a:rPr lang="en-US" sz="1800" dirty="0" smtClean="0">
                <a:solidFill>
                  <a:schemeClr val="bg1"/>
                </a:solidFill>
              </a:rPr>
              <a:t>≈</a:t>
            </a:r>
            <a:endParaRPr lang="en-US" sz="1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G20_14"/>
          <p:cNvPicPr>
            <a:picLocks noChangeAspect="1" noChangeArrowheads="1"/>
          </p:cNvPicPr>
          <p:nvPr/>
        </p:nvPicPr>
        <p:blipFill>
          <a:blip r:embed="rId2"/>
          <a:srcRect/>
          <a:stretch>
            <a:fillRect/>
          </a:stretch>
        </p:blipFill>
        <p:spPr bwMode="auto">
          <a:xfrm>
            <a:off x="762000" y="838200"/>
            <a:ext cx="6908800" cy="5181600"/>
          </a:xfrm>
          <a:prstGeom prst="rect">
            <a:avLst/>
          </a:prstGeom>
          <a:noFill/>
        </p:spPr>
      </p:pic>
      <p:sp>
        <p:nvSpPr>
          <p:cNvPr id="67587" name="Text Box 3"/>
          <p:cNvSpPr txBox="1">
            <a:spLocks noChangeArrowheads="1"/>
          </p:cNvSpPr>
          <p:nvPr/>
        </p:nvSpPr>
        <p:spPr bwMode="auto">
          <a:xfrm>
            <a:off x="1431925" y="5484813"/>
            <a:ext cx="6046898"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CA=carbonic anhydrase</a:t>
            </a:r>
          </a:p>
          <a:p>
            <a:r>
              <a:rPr lang="en-US">
                <a:solidFill>
                  <a:srgbClr val="000000"/>
                </a:solidFill>
              </a:rPr>
              <a:t>H</a:t>
            </a:r>
            <a:r>
              <a:rPr lang="en-US" baseline="-25000">
                <a:solidFill>
                  <a:srgbClr val="000000"/>
                </a:solidFill>
              </a:rPr>
              <a:t>2</a:t>
            </a:r>
            <a:r>
              <a:rPr lang="en-US">
                <a:solidFill>
                  <a:srgbClr val="000000"/>
                </a:solidFill>
              </a:rPr>
              <a:t>0+CO</a:t>
            </a:r>
            <a:r>
              <a:rPr lang="en-US" baseline="-25000">
                <a:solidFill>
                  <a:srgbClr val="000000"/>
                </a:solidFill>
              </a:rPr>
              <a:t>2</a:t>
            </a:r>
            <a:r>
              <a:rPr lang="en-US">
                <a:solidFill>
                  <a:srgbClr val="000000"/>
                </a:solidFill>
              </a:rPr>
              <a:t>+CA&lt;---&gt;H</a:t>
            </a:r>
            <a:r>
              <a:rPr lang="en-US" baseline="-25000">
                <a:solidFill>
                  <a:srgbClr val="000000"/>
                </a:solidFill>
              </a:rPr>
              <a:t>2</a:t>
            </a:r>
            <a:r>
              <a:rPr lang="en-US">
                <a:solidFill>
                  <a:srgbClr val="000000"/>
                </a:solidFill>
              </a:rPr>
              <a:t>CO</a:t>
            </a:r>
            <a:r>
              <a:rPr lang="en-US" baseline="-25000">
                <a:solidFill>
                  <a:srgbClr val="000000"/>
                </a:solidFill>
              </a:rPr>
              <a:t>3</a:t>
            </a:r>
            <a:r>
              <a:rPr lang="en-US">
                <a:solidFill>
                  <a:srgbClr val="000000"/>
                </a:solidFill>
              </a:rPr>
              <a:t> &lt;-----&gt;H</a:t>
            </a:r>
            <a:r>
              <a:rPr lang="en-US" baseline="30000">
                <a:solidFill>
                  <a:srgbClr val="000000"/>
                </a:solidFill>
              </a:rPr>
              <a:t>+</a:t>
            </a:r>
            <a:r>
              <a:rPr lang="en-US">
                <a:solidFill>
                  <a:srgbClr val="000000"/>
                </a:solidFill>
              </a:rPr>
              <a:t> + HCO</a:t>
            </a:r>
            <a:r>
              <a:rPr lang="en-US" baseline="-25000">
                <a:solidFill>
                  <a:srgbClr val="000000"/>
                </a:solidFill>
              </a:rPr>
              <a:t>3</a:t>
            </a:r>
            <a:r>
              <a:rPr lang="en-US" baseline="30000">
                <a:solidFill>
                  <a:srgbClr val="000000"/>
                </a:solidFill>
              </a:rPr>
              <a:t>-</a:t>
            </a:r>
            <a:endParaRPr lang="en-US">
              <a:solidFill>
                <a:srgbClr val="000000"/>
              </a:solidFill>
            </a:endParaRPr>
          </a:p>
        </p:txBody>
      </p:sp>
      <p:sp>
        <p:nvSpPr>
          <p:cNvPr id="67588" name="Text Box 4"/>
          <p:cNvSpPr txBox="1">
            <a:spLocks noChangeArrowheads="1"/>
          </p:cNvSpPr>
          <p:nvPr/>
        </p:nvSpPr>
        <p:spPr bwMode="auto">
          <a:xfrm>
            <a:off x="7085013" y="2133600"/>
            <a:ext cx="2077762"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Hypothesis!!!!</a:t>
            </a:r>
          </a:p>
        </p:txBody>
      </p:sp>
      <p:sp>
        <p:nvSpPr>
          <p:cNvPr id="67589" name="Rectangle 5"/>
          <p:cNvSpPr>
            <a:spLocks noChangeArrowheads="1"/>
          </p:cNvSpPr>
          <p:nvPr/>
        </p:nvSpPr>
        <p:spPr bwMode="auto">
          <a:xfrm>
            <a:off x="1066800" y="304800"/>
            <a:ext cx="5559785"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How is HCL secreted by parietal cells</a:t>
            </a:r>
          </a:p>
        </p:txBody>
      </p:sp>
      <p:sp>
        <p:nvSpPr>
          <p:cNvPr id="67590" name="Rectangle 6"/>
          <p:cNvSpPr>
            <a:spLocks noChangeArrowheads="1"/>
          </p:cNvSpPr>
          <p:nvPr/>
        </p:nvSpPr>
        <p:spPr bwMode="auto">
          <a:xfrm>
            <a:off x="4038600" y="2819400"/>
            <a:ext cx="533400" cy="15240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67591" name="Rectangle 7"/>
          <p:cNvSpPr>
            <a:spLocks noChangeArrowheads="1"/>
          </p:cNvSpPr>
          <p:nvPr/>
        </p:nvSpPr>
        <p:spPr bwMode="auto">
          <a:xfrm>
            <a:off x="7361238" y="4271963"/>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55725" y="1611313"/>
            <a:ext cx="2225675" cy="1793875"/>
          </a:xfrm>
          <a:prstGeom prst="rect">
            <a:avLst/>
          </a:prstGeom>
          <a:noFill/>
          <a:ln w="9525">
            <a:noFill/>
            <a:miter lim="800000"/>
            <a:headEnd/>
            <a:tailEnd/>
          </a:ln>
          <a:effectLst/>
        </p:spPr>
        <p:txBody>
          <a:bodyPr>
            <a:prstTxWarp prst="textNoShape">
              <a:avLst/>
            </a:prstTxWarp>
            <a:spAutoFit/>
          </a:bodyPr>
          <a:lstStyle/>
          <a:p>
            <a:r>
              <a:rPr lang="en-US">
                <a:solidFill>
                  <a:srgbClr val="FFEA18"/>
                </a:solidFill>
              </a:rPr>
              <a:t>Pepsinogen</a:t>
            </a:r>
          </a:p>
          <a:p>
            <a:r>
              <a:rPr lang="en-US">
                <a:solidFill>
                  <a:srgbClr val="FFEA18"/>
                </a:solidFill>
              </a:rPr>
              <a:t>(inactive</a:t>
            </a:r>
          </a:p>
          <a:p>
            <a:r>
              <a:rPr lang="en-US">
                <a:solidFill>
                  <a:srgbClr val="FFEA18"/>
                </a:solidFill>
              </a:rPr>
              <a:t>secreted by parietal cells)</a:t>
            </a:r>
          </a:p>
        </p:txBody>
      </p:sp>
      <p:sp>
        <p:nvSpPr>
          <p:cNvPr id="68611" name="Line 3"/>
          <p:cNvSpPr>
            <a:spLocks noChangeShapeType="1"/>
          </p:cNvSpPr>
          <p:nvPr/>
        </p:nvSpPr>
        <p:spPr bwMode="auto">
          <a:xfrm>
            <a:off x="3200400" y="1917700"/>
            <a:ext cx="1676400" cy="0"/>
          </a:xfrm>
          <a:prstGeom prst="line">
            <a:avLst/>
          </a:prstGeom>
          <a:noFill/>
          <a:ln w="22225">
            <a:solidFill>
              <a:srgbClr val="FFFF00"/>
            </a:solidFill>
            <a:round/>
            <a:headEnd/>
            <a:tailEnd type="triangle" w="med" len="med"/>
          </a:ln>
          <a:effectLst/>
        </p:spPr>
        <p:txBody>
          <a:bodyPr wrap="none" anchor="ctr">
            <a:prstTxWarp prst="textNoShape">
              <a:avLst/>
            </a:prstTxWarp>
          </a:bodyPr>
          <a:lstStyle/>
          <a:p>
            <a:endParaRPr lang="en-US"/>
          </a:p>
        </p:txBody>
      </p:sp>
      <p:sp>
        <p:nvSpPr>
          <p:cNvPr id="68612" name="Rectangle 4"/>
          <p:cNvSpPr>
            <a:spLocks noChangeArrowheads="1"/>
          </p:cNvSpPr>
          <p:nvPr/>
        </p:nvSpPr>
        <p:spPr bwMode="auto">
          <a:xfrm>
            <a:off x="4953000" y="1689100"/>
            <a:ext cx="1262063" cy="94297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Pepsin</a:t>
            </a:r>
          </a:p>
          <a:p>
            <a:r>
              <a:rPr lang="en-US">
                <a:solidFill>
                  <a:srgbClr val="FFEA18"/>
                </a:solidFill>
              </a:rPr>
              <a:t>(active)</a:t>
            </a:r>
          </a:p>
        </p:txBody>
      </p:sp>
      <p:sp>
        <p:nvSpPr>
          <p:cNvPr id="68613" name="Rectangle 5"/>
          <p:cNvSpPr>
            <a:spLocks noChangeArrowheads="1"/>
          </p:cNvSpPr>
          <p:nvPr/>
        </p:nvSpPr>
        <p:spPr bwMode="auto">
          <a:xfrm>
            <a:off x="6629400" y="1765300"/>
            <a:ext cx="1204913"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Protein</a:t>
            </a:r>
          </a:p>
        </p:txBody>
      </p:sp>
      <p:sp>
        <p:nvSpPr>
          <p:cNvPr id="68614" name="Line 6"/>
          <p:cNvSpPr>
            <a:spLocks noChangeShapeType="1"/>
          </p:cNvSpPr>
          <p:nvPr/>
        </p:nvSpPr>
        <p:spPr bwMode="auto">
          <a:xfrm>
            <a:off x="7086600" y="2603500"/>
            <a:ext cx="0" cy="1066800"/>
          </a:xfrm>
          <a:prstGeom prst="line">
            <a:avLst/>
          </a:prstGeom>
          <a:noFill/>
          <a:ln w="34925">
            <a:solidFill>
              <a:srgbClr val="FFFF00"/>
            </a:solidFill>
            <a:round/>
            <a:headEnd/>
            <a:tailEnd type="triangle" w="med" len="med"/>
          </a:ln>
          <a:effectLst/>
        </p:spPr>
        <p:txBody>
          <a:bodyPr wrap="none" anchor="ctr">
            <a:prstTxWarp prst="textNoShape">
              <a:avLst/>
            </a:prstTxWarp>
          </a:bodyPr>
          <a:lstStyle/>
          <a:p>
            <a:endParaRPr lang="en-US"/>
          </a:p>
        </p:txBody>
      </p:sp>
      <p:sp>
        <p:nvSpPr>
          <p:cNvPr id="68615" name="Rectangle 7"/>
          <p:cNvSpPr>
            <a:spLocks noChangeArrowheads="1"/>
          </p:cNvSpPr>
          <p:nvPr/>
        </p:nvSpPr>
        <p:spPr bwMode="auto">
          <a:xfrm>
            <a:off x="5791200" y="3822700"/>
            <a:ext cx="27686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Protein fragments</a:t>
            </a:r>
          </a:p>
        </p:txBody>
      </p:sp>
      <p:sp>
        <p:nvSpPr>
          <p:cNvPr id="68616" name="Text Box 8"/>
          <p:cNvSpPr txBox="1">
            <a:spLocks noChangeArrowheads="1"/>
          </p:cNvSpPr>
          <p:nvPr/>
        </p:nvSpPr>
        <p:spPr bwMode="auto">
          <a:xfrm>
            <a:off x="6248400" y="1654175"/>
            <a:ext cx="379413" cy="658813"/>
          </a:xfrm>
          <a:prstGeom prst="rect">
            <a:avLst/>
          </a:prstGeom>
          <a:noFill/>
          <a:ln w="9525">
            <a:noFill/>
            <a:miter lim="800000"/>
            <a:headEnd/>
            <a:tailEnd/>
          </a:ln>
          <a:effectLst/>
        </p:spPr>
        <p:txBody>
          <a:bodyPr wrap="none">
            <a:prstTxWarp prst="textNoShape">
              <a:avLst/>
            </a:prstTxWarp>
            <a:spAutoFit/>
          </a:bodyPr>
          <a:lstStyle/>
          <a:p>
            <a:r>
              <a:rPr lang="en-US" sz="3200">
                <a:solidFill>
                  <a:srgbClr val="FFEA18"/>
                </a:solidFill>
              </a:rPr>
              <a:t>+</a:t>
            </a:r>
            <a:endParaRPr lang="en-US">
              <a:solidFill>
                <a:srgbClr val="FFEA18"/>
              </a:solidFill>
            </a:endParaRPr>
          </a:p>
        </p:txBody>
      </p:sp>
      <p:sp>
        <p:nvSpPr>
          <p:cNvPr id="68617" name="Freeform 9"/>
          <p:cNvSpPr>
            <a:spLocks/>
          </p:cNvSpPr>
          <p:nvPr/>
        </p:nvSpPr>
        <p:spPr bwMode="auto">
          <a:xfrm>
            <a:off x="3962400" y="609600"/>
            <a:ext cx="1600200" cy="1079500"/>
          </a:xfrm>
          <a:custGeom>
            <a:avLst/>
            <a:gdLst/>
            <a:ahLst/>
            <a:cxnLst>
              <a:cxn ang="0">
                <a:pos x="1008" y="680"/>
              </a:cxn>
              <a:cxn ang="0">
                <a:pos x="960" y="200"/>
              </a:cxn>
              <a:cxn ang="0">
                <a:pos x="864" y="152"/>
              </a:cxn>
              <a:cxn ang="0">
                <a:pos x="480" y="8"/>
              </a:cxn>
              <a:cxn ang="0">
                <a:pos x="240" y="200"/>
              </a:cxn>
              <a:cxn ang="0">
                <a:pos x="48" y="488"/>
              </a:cxn>
              <a:cxn ang="0">
                <a:pos x="0" y="680"/>
              </a:cxn>
            </a:cxnLst>
            <a:rect l="0" t="0" r="r" b="b"/>
            <a:pathLst>
              <a:path w="1008" h="680">
                <a:moveTo>
                  <a:pt x="1008" y="680"/>
                </a:moveTo>
                <a:cubicBezTo>
                  <a:pt x="996" y="484"/>
                  <a:pt x="984" y="288"/>
                  <a:pt x="960" y="200"/>
                </a:cubicBezTo>
                <a:cubicBezTo>
                  <a:pt x="936" y="112"/>
                  <a:pt x="944" y="184"/>
                  <a:pt x="864" y="152"/>
                </a:cubicBezTo>
                <a:cubicBezTo>
                  <a:pt x="784" y="120"/>
                  <a:pt x="584" y="0"/>
                  <a:pt x="480" y="8"/>
                </a:cubicBezTo>
                <a:cubicBezTo>
                  <a:pt x="376" y="16"/>
                  <a:pt x="312" y="120"/>
                  <a:pt x="240" y="200"/>
                </a:cubicBezTo>
                <a:cubicBezTo>
                  <a:pt x="168" y="280"/>
                  <a:pt x="88" y="408"/>
                  <a:pt x="48" y="488"/>
                </a:cubicBezTo>
                <a:cubicBezTo>
                  <a:pt x="8" y="568"/>
                  <a:pt x="4" y="624"/>
                  <a:pt x="0" y="680"/>
                </a:cubicBezTo>
              </a:path>
            </a:pathLst>
          </a:custGeom>
          <a:noFill/>
          <a:ln w="28575">
            <a:solidFill>
              <a:srgbClr val="FFFF00"/>
            </a:solidFill>
            <a:round/>
            <a:headEnd/>
            <a:tailEnd/>
          </a:ln>
          <a:effectLst/>
        </p:spPr>
        <p:txBody>
          <a:bodyPr wrap="none" anchor="ctr">
            <a:prstTxWarp prst="textNoShape">
              <a:avLst/>
            </a:prstTxWarp>
          </a:bodyPr>
          <a:lstStyle/>
          <a:p>
            <a:endParaRPr lang="en-US"/>
          </a:p>
        </p:txBody>
      </p:sp>
      <p:sp>
        <p:nvSpPr>
          <p:cNvPr id="68618" name="Line 10"/>
          <p:cNvSpPr>
            <a:spLocks noChangeShapeType="1"/>
          </p:cNvSpPr>
          <p:nvPr/>
        </p:nvSpPr>
        <p:spPr bwMode="auto">
          <a:xfrm>
            <a:off x="3810000" y="1460500"/>
            <a:ext cx="152400" cy="228600"/>
          </a:xfrm>
          <a:prstGeom prst="line">
            <a:avLst/>
          </a:prstGeom>
          <a:noFill/>
          <a:ln w="41275">
            <a:solidFill>
              <a:srgbClr val="FFFF00"/>
            </a:solidFill>
            <a:round/>
            <a:headEnd/>
            <a:tailEnd/>
          </a:ln>
          <a:effectLst/>
        </p:spPr>
        <p:txBody>
          <a:bodyPr wrap="none" anchor="ctr">
            <a:prstTxWarp prst="textNoShape">
              <a:avLst/>
            </a:prstTxWarp>
          </a:bodyPr>
          <a:lstStyle/>
          <a:p>
            <a:endParaRPr lang="en-US"/>
          </a:p>
        </p:txBody>
      </p:sp>
      <p:sp>
        <p:nvSpPr>
          <p:cNvPr id="68619" name="Line 11"/>
          <p:cNvSpPr>
            <a:spLocks noChangeShapeType="1"/>
          </p:cNvSpPr>
          <p:nvPr/>
        </p:nvSpPr>
        <p:spPr bwMode="auto">
          <a:xfrm flipV="1">
            <a:off x="3962400" y="1460500"/>
            <a:ext cx="228600" cy="228600"/>
          </a:xfrm>
          <a:prstGeom prst="line">
            <a:avLst/>
          </a:prstGeom>
          <a:noFill/>
          <a:ln w="38100">
            <a:solidFill>
              <a:srgbClr val="FFFF00"/>
            </a:solidFill>
            <a:round/>
            <a:headEnd/>
            <a:tailEnd/>
          </a:ln>
          <a:effectLst/>
        </p:spPr>
        <p:txBody>
          <a:bodyPr wrap="none" anchor="ctr">
            <a:prstTxWarp prst="textNoShape">
              <a:avLst/>
            </a:prstTxWarp>
          </a:bodyPr>
          <a:lstStyle/>
          <a:p>
            <a:endParaRPr lang="en-US"/>
          </a:p>
        </p:txBody>
      </p:sp>
      <p:sp>
        <p:nvSpPr>
          <p:cNvPr id="68620" name="Rectangle 12"/>
          <p:cNvSpPr>
            <a:spLocks noChangeArrowheads="1"/>
          </p:cNvSpPr>
          <p:nvPr/>
        </p:nvSpPr>
        <p:spPr bwMode="auto">
          <a:xfrm>
            <a:off x="3505200" y="2146300"/>
            <a:ext cx="6858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HCl</a:t>
            </a:r>
          </a:p>
        </p:txBody>
      </p:sp>
      <p:sp>
        <p:nvSpPr>
          <p:cNvPr id="68621" name="Rectangle 13"/>
          <p:cNvSpPr>
            <a:spLocks noChangeArrowheads="1"/>
          </p:cNvSpPr>
          <p:nvPr/>
        </p:nvSpPr>
        <p:spPr bwMode="auto">
          <a:xfrm>
            <a:off x="304800" y="4038600"/>
            <a:ext cx="8382000" cy="2644775"/>
          </a:xfrm>
          <a:prstGeom prst="rect">
            <a:avLst/>
          </a:prstGeom>
          <a:noFill/>
          <a:ln w="9525">
            <a:noFill/>
            <a:miter lim="800000"/>
            <a:headEnd/>
            <a:tailEnd/>
          </a:ln>
          <a:effectLst/>
        </p:spPr>
        <p:txBody>
          <a:bodyPr>
            <a:prstTxWarp prst="textNoShape">
              <a:avLst/>
            </a:prstTxWarp>
            <a:spAutoFit/>
          </a:bodyPr>
          <a:lstStyle/>
          <a:p>
            <a:r>
              <a:rPr lang="en-US">
                <a:solidFill>
                  <a:schemeClr val="bg1"/>
                </a:solidFill>
              </a:rPr>
              <a:t>-Pepsin is secreted as an inactive</a:t>
            </a:r>
          </a:p>
          <a:p>
            <a:r>
              <a:rPr lang="en-US">
                <a:solidFill>
                  <a:schemeClr val="bg1"/>
                </a:solidFill>
              </a:rPr>
              <a:t>zymogen (zymogen= protease precursor) by chief cells.</a:t>
            </a:r>
          </a:p>
          <a:p>
            <a:r>
              <a:rPr lang="en-US">
                <a:solidFill>
                  <a:schemeClr val="bg1"/>
                </a:solidFill>
              </a:rPr>
              <a:t>-Pepsinogen is activated by HCl  and by pepsin (autocatalysis)</a:t>
            </a:r>
          </a:p>
          <a:p>
            <a:r>
              <a:rPr lang="en-US">
                <a:solidFill>
                  <a:schemeClr val="bg1"/>
                </a:solidFill>
              </a:rPr>
              <a:t>-HCl aids protein digestion because it denatures proteins</a:t>
            </a:r>
          </a:p>
          <a:p>
            <a:endParaRPr lang="en-US">
              <a:solidFill>
                <a:srgbClr val="FFEA18"/>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Pepsinogen_to_pepsin(enzym).jpg"/>
          <p:cNvPicPr>
            <a:picLocks noChangeAspect="1"/>
          </p:cNvPicPr>
          <p:nvPr/>
        </p:nvPicPr>
        <p:blipFill>
          <a:blip r:embed="rId2"/>
          <a:stretch>
            <a:fillRect/>
          </a:stretch>
        </p:blipFill>
        <p:spPr>
          <a:xfrm>
            <a:off x="508000" y="381000"/>
            <a:ext cx="8128000" cy="6096000"/>
          </a:xfrm>
          <a:prstGeom prst="rect">
            <a:avLst/>
          </a:prstGeom>
        </p:spPr>
      </p:pic>
      <p:pic>
        <p:nvPicPr>
          <p:cNvPr id="3" name="Picture 2" descr="5Pepsinogen_to_pepsin(enzym).jpg"/>
          <p:cNvPicPr>
            <a:picLocks noChangeAspect="1"/>
          </p:cNvPicPr>
          <p:nvPr/>
        </p:nvPicPr>
        <p:blipFill>
          <a:blip r:embed="rId2"/>
          <a:stretch>
            <a:fillRect/>
          </a:stretch>
        </p:blipFill>
        <p:spPr>
          <a:xfrm>
            <a:off x="508000" y="381000"/>
            <a:ext cx="8128000" cy="6096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D1C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262188" y="533400"/>
            <a:ext cx="5156200" cy="4356100"/>
          </a:xfrm>
          <a:prstGeom prst="rect">
            <a:avLst/>
          </a:prstGeom>
          <a:solidFill>
            <a:srgbClr val="290CFF"/>
          </a:solidFill>
          <a:ln w="9525">
            <a:solidFill>
              <a:srgbClr val="FFFFFF"/>
            </a:solidFill>
            <a:miter lim="800000"/>
            <a:headEnd/>
            <a:tailEnd/>
          </a:ln>
          <a:effectLst/>
        </p:spPr>
        <p:txBody>
          <a:bodyPr wrap="none">
            <a:prstTxWarp prst="textNoShape">
              <a:avLst/>
            </a:prstTxWarp>
            <a:spAutoFit/>
          </a:bodyPr>
          <a:lstStyle/>
          <a:p>
            <a:pPr algn="ctr"/>
            <a:r>
              <a:rPr lang="en-US">
                <a:solidFill>
                  <a:srgbClr val="FFEA18"/>
                </a:solidFill>
              </a:rPr>
              <a:t>An overview of protein assimilation</a:t>
            </a:r>
          </a:p>
          <a:p>
            <a:pPr algn="ctr"/>
            <a:endParaRPr lang="en-US">
              <a:solidFill>
                <a:srgbClr val="FFEA18"/>
              </a:solidFill>
            </a:endParaRPr>
          </a:p>
          <a:p>
            <a:pPr algn="ctr"/>
            <a:r>
              <a:rPr lang="en-US">
                <a:solidFill>
                  <a:srgbClr val="FFEA18"/>
                </a:solidFill>
              </a:rPr>
              <a:t>Protein</a:t>
            </a:r>
          </a:p>
          <a:p>
            <a:pPr algn="ctr"/>
            <a:endParaRPr lang="en-US">
              <a:solidFill>
                <a:srgbClr val="FFEA18"/>
              </a:solidFill>
            </a:endParaRPr>
          </a:p>
          <a:p>
            <a:pPr algn="ctr"/>
            <a:endParaRPr lang="en-US">
              <a:solidFill>
                <a:srgbClr val="FFEA18"/>
              </a:solidFill>
            </a:endParaRPr>
          </a:p>
          <a:p>
            <a:pPr algn="ctr"/>
            <a:r>
              <a:rPr lang="en-US">
                <a:solidFill>
                  <a:srgbClr val="FFEA18"/>
                </a:solidFill>
              </a:rPr>
              <a:t>Smaller oligopeptides</a:t>
            </a:r>
          </a:p>
          <a:p>
            <a:pPr algn="ctr"/>
            <a:endParaRPr lang="en-US">
              <a:solidFill>
                <a:srgbClr val="FFEA18"/>
              </a:solidFill>
            </a:endParaRPr>
          </a:p>
          <a:p>
            <a:pPr algn="ctr"/>
            <a:r>
              <a:rPr lang="en-US">
                <a:solidFill>
                  <a:srgbClr val="FFEA18"/>
                </a:solidFill>
              </a:rPr>
              <a:t>Di- and tripeptides + amino acids</a:t>
            </a:r>
          </a:p>
          <a:p>
            <a:pPr algn="ctr"/>
            <a:endParaRPr lang="en-US">
              <a:solidFill>
                <a:schemeClr val="tx1"/>
              </a:solidFill>
            </a:endParaRPr>
          </a:p>
          <a:p>
            <a:pPr algn="ctr"/>
            <a:endParaRPr lang="en-US">
              <a:solidFill>
                <a:schemeClr val="tx1"/>
              </a:solidFill>
            </a:endParaRPr>
          </a:p>
        </p:txBody>
      </p:sp>
      <p:sp>
        <p:nvSpPr>
          <p:cNvPr id="60419" name="Rectangle 3"/>
          <p:cNvSpPr>
            <a:spLocks noChangeArrowheads="1"/>
          </p:cNvSpPr>
          <p:nvPr/>
        </p:nvSpPr>
        <p:spPr bwMode="auto">
          <a:xfrm>
            <a:off x="2308225" y="0"/>
            <a:ext cx="184150" cy="94297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a:p>
            <a:endParaRPr lang="en-US">
              <a:solidFill>
                <a:srgbClr val="FFEA18"/>
              </a:solidFill>
            </a:endParaRPr>
          </a:p>
        </p:txBody>
      </p:sp>
      <p:sp>
        <p:nvSpPr>
          <p:cNvPr id="60420" name="Line 4"/>
          <p:cNvSpPr>
            <a:spLocks noChangeShapeType="1"/>
          </p:cNvSpPr>
          <p:nvPr/>
        </p:nvSpPr>
        <p:spPr bwMode="auto">
          <a:xfrm>
            <a:off x="4876799" y="1752600"/>
            <a:ext cx="45719" cy="6858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21" name="Line 5"/>
          <p:cNvSpPr>
            <a:spLocks noChangeShapeType="1"/>
          </p:cNvSpPr>
          <p:nvPr/>
        </p:nvSpPr>
        <p:spPr bwMode="auto">
          <a:xfrm flipH="1">
            <a:off x="4724400" y="3581400"/>
            <a:ext cx="152400" cy="14478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22" name="Line 6"/>
          <p:cNvSpPr>
            <a:spLocks noChangeShapeType="1"/>
          </p:cNvSpPr>
          <p:nvPr/>
        </p:nvSpPr>
        <p:spPr bwMode="auto">
          <a:xfrm>
            <a:off x="152400" y="5449888"/>
            <a:ext cx="8991600" cy="0"/>
          </a:xfrm>
          <a:prstGeom prst="line">
            <a:avLst/>
          </a:prstGeom>
          <a:noFill/>
          <a:ln w="15875">
            <a:solidFill>
              <a:srgbClr val="FF0000"/>
            </a:solidFill>
            <a:round/>
            <a:headEnd/>
            <a:tailEnd/>
          </a:ln>
          <a:effectLst/>
        </p:spPr>
        <p:txBody>
          <a:bodyPr wrap="none" anchor="ctr">
            <a:prstTxWarp prst="textNoShape">
              <a:avLst/>
            </a:prstTxWarp>
          </a:bodyPr>
          <a:lstStyle/>
          <a:p>
            <a:endParaRPr lang="en-US"/>
          </a:p>
        </p:txBody>
      </p:sp>
      <p:sp>
        <p:nvSpPr>
          <p:cNvPr id="60423" name="Rectangle 7"/>
          <p:cNvSpPr>
            <a:spLocks noChangeArrowheads="1"/>
          </p:cNvSpPr>
          <p:nvPr/>
        </p:nvSpPr>
        <p:spPr bwMode="auto">
          <a:xfrm>
            <a:off x="3657600" y="5145088"/>
            <a:ext cx="22098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oligopeptidases</a:t>
            </a:r>
          </a:p>
        </p:txBody>
      </p:sp>
      <p:sp>
        <p:nvSpPr>
          <p:cNvPr id="60424" name="Rectangle 8"/>
          <p:cNvSpPr>
            <a:spLocks noChangeArrowheads="1"/>
          </p:cNvSpPr>
          <p:nvPr/>
        </p:nvSpPr>
        <p:spPr bwMode="auto">
          <a:xfrm>
            <a:off x="2740025" y="5232400"/>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EA18"/>
              </a:solidFill>
            </a:endParaRPr>
          </a:p>
        </p:txBody>
      </p:sp>
      <p:sp>
        <p:nvSpPr>
          <p:cNvPr id="60425" name="Text Box 9"/>
          <p:cNvSpPr txBox="1">
            <a:spLocks noChangeArrowheads="1"/>
          </p:cNvSpPr>
          <p:nvPr/>
        </p:nvSpPr>
        <p:spPr bwMode="auto">
          <a:xfrm>
            <a:off x="2667000" y="1563688"/>
            <a:ext cx="1217613" cy="657225"/>
          </a:xfrm>
          <a:prstGeom prst="rect">
            <a:avLst/>
          </a:prstGeom>
          <a:noFill/>
          <a:ln w="9525">
            <a:noFill/>
            <a:miter lim="800000"/>
            <a:headEnd/>
            <a:tailEnd/>
          </a:ln>
          <a:effectLst/>
        </p:spPr>
        <p:txBody>
          <a:bodyPr wrap="none">
            <a:prstTxWarp prst="textNoShape">
              <a:avLst/>
            </a:prstTxWarp>
            <a:spAutoFit/>
          </a:bodyPr>
          <a:lstStyle/>
          <a:p>
            <a:r>
              <a:rPr lang="en-US" sz="1600">
                <a:solidFill>
                  <a:srgbClr val="FFEA18"/>
                </a:solidFill>
              </a:rPr>
              <a:t>acid pepsic</a:t>
            </a:r>
          </a:p>
          <a:p>
            <a:r>
              <a:rPr lang="en-US" sz="1600">
                <a:solidFill>
                  <a:srgbClr val="FFEA18"/>
                </a:solidFill>
              </a:rPr>
              <a:t>digestion</a:t>
            </a:r>
            <a:endParaRPr lang="en-US">
              <a:solidFill>
                <a:srgbClr val="FFEA18"/>
              </a:solidFill>
            </a:endParaRPr>
          </a:p>
        </p:txBody>
      </p:sp>
      <p:sp>
        <p:nvSpPr>
          <p:cNvPr id="60426" name="Rectangle 10"/>
          <p:cNvSpPr>
            <a:spLocks noChangeArrowheads="1"/>
          </p:cNvSpPr>
          <p:nvPr/>
        </p:nvSpPr>
        <p:spPr bwMode="auto">
          <a:xfrm>
            <a:off x="5791200" y="1563688"/>
            <a:ext cx="1423988"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Stomach</a:t>
            </a:r>
          </a:p>
        </p:txBody>
      </p:sp>
      <p:sp>
        <p:nvSpPr>
          <p:cNvPr id="60427" name="Rectangle 11"/>
          <p:cNvSpPr>
            <a:spLocks noChangeArrowheads="1"/>
          </p:cNvSpPr>
          <p:nvPr/>
        </p:nvSpPr>
        <p:spPr bwMode="auto">
          <a:xfrm>
            <a:off x="1219200" y="2286000"/>
            <a:ext cx="2613025" cy="1049338"/>
          </a:xfrm>
          <a:prstGeom prst="rect">
            <a:avLst/>
          </a:prstGeom>
          <a:noFill/>
          <a:ln w="9525">
            <a:noFill/>
            <a:miter lim="800000"/>
            <a:headEnd/>
            <a:tailEnd/>
          </a:ln>
          <a:effectLst/>
        </p:spPr>
        <p:txBody>
          <a:bodyPr wrap="none">
            <a:prstTxWarp prst="textNoShape">
              <a:avLst/>
            </a:prstTxWarp>
            <a:spAutoFit/>
          </a:bodyPr>
          <a:lstStyle/>
          <a:p>
            <a:r>
              <a:rPr lang="en-US" sz="1800" dirty="0">
                <a:solidFill>
                  <a:srgbClr val="FFEA18"/>
                </a:solidFill>
              </a:rPr>
              <a:t>digestion by</a:t>
            </a:r>
          </a:p>
          <a:p>
            <a:r>
              <a:rPr lang="en-US" sz="1800" dirty="0">
                <a:solidFill>
                  <a:srgbClr val="FFEA18"/>
                </a:solidFill>
              </a:rPr>
              <a:t>pancreatic </a:t>
            </a:r>
          </a:p>
          <a:p>
            <a:r>
              <a:rPr lang="en-US" sz="1800" dirty="0">
                <a:solidFill>
                  <a:srgbClr val="FFEA18"/>
                </a:solidFill>
              </a:rPr>
              <a:t>peptidases (proteases)</a:t>
            </a:r>
            <a:endParaRPr lang="en-US" dirty="0">
              <a:solidFill>
                <a:srgbClr val="FFEA18"/>
              </a:solidFill>
            </a:endParaRPr>
          </a:p>
        </p:txBody>
      </p:sp>
      <p:sp>
        <p:nvSpPr>
          <p:cNvPr id="60428" name="Text Box 12"/>
          <p:cNvSpPr txBox="1">
            <a:spLocks noChangeArrowheads="1"/>
          </p:cNvSpPr>
          <p:nvPr/>
        </p:nvSpPr>
        <p:spPr bwMode="auto">
          <a:xfrm>
            <a:off x="6172200" y="2743200"/>
            <a:ext cx="2386013" cy="942975"/>
          </a:xfrm>
          <a:prstGeom prst="rect">
            <a:avLst/>
          </a:prstGeom>
          <a:noFill/>
          <a:ln w="9525">
            <a:noFill/>
            <a:miter lim="800000"/>
            <a:headEnd/>
            <a:tailEnd/>
          </a:ln>
          <a:effectLst/>
        </p:spPr>
        <p:txBody>
          <a:bodyPr wrap="none">
            <a:prstTxWarp prst="textNoShape">
              <a:avLst/>
            </a:prstTxWarp>
            <a:spAutoFit/>
          </a:bodyPr>
          <a:lstStyle/>
          <a:p>
            <a:r>
              <a:rPr lang="en-US" dirty="0">
                <a:solidFill>
                  <a:srgbClr val="FFEA18"/>
                </a:solidFill>
              </a:rPr>
              <a:t>Small Intestine</a:t>
            </a:r>
          </a:p>
          <a:p>
            <a:endParaRPr lang="en-US" dirty="0">
              <a:solidFill>
                <a:srgbClr val="FFEA18"/>
              </a:solidFill>
            </a:endParaRPr>
          </a:p>
        </p:txBody>
      </p:sp>
      <p:sp>
        <p:nvSpPr>
          <p:cNvPr id="60429" name="Line 13"/>
          <p:cNvSpPr>
            <a:spLocks noChangeShapeType="1"/>
          </p:cNvSpPr>
          <p:nvPr/>
        </p:nvSpPr>
        <p:spPr bwMode="auto">
          <a:xfrm>
            <a:off x="4876799" y="2819400"/>
            <a:ext cx="45719" cy="381000"/>
          </a:xfrm>
          <a:prstGeom prst="line">
            <a:avLst/>
          </a:prstGeom>
          <a:noFill/>
          <a:ln w="44450">
            <a:solidFill>
              <a:schemeClr val="bg1"/>
            </a:solidFill>
            <a:round/>
            <a:headEnd/>
            <a:tailEnd type="triangle" w="med" len="med"/>
          </a:ln>
          <a:effectLst/>
        </p:spPr>
        <p:txBody>
          <a:bodyPr wrap="none" anchor="ctr">
            <a:prstTxWarp prst="textNoShape">
              <a:avLst/>
            </a:prstTxWarp>
          </a:bodyPr>
          <a:lstStyle/>
          <a:p>
            <a:endParaRPr lang="en-US"/>
          </a:p>
        </p:txBody>
      </p:sp>
      <p:sp>
        <p:nvSpPr>
          <p:cNvPr id="60430" name="Line 14"/>
          <p:cNvSpPr>
            <a:spLocks noChangeShapeType="1"/>
          </p:cNvSpPr>
          <p:nvPr/>
        </p:nvSpPr>
        <p:spPr bwMode="auto">
          <a:xfrm flipV="1">
            <a:off x="4800600" y="3505200"/>
            <a:ext cx="990600" cy="1563688"/>
          </a:xfrm>
          <a:prstGeom prst="line">
            <a:avLst/>
          </a:prstGeom>
          <a:noFill/>
          <a:ln w="28575">
            <a:solidFill>
              <a:schemeClr val="bg1"/>
            </a:solidFill>
            <a:round/>
            <a:headEnd/>
            <a:tailEnd type="triangle" w="med" len="med"/>
          </a:ln>
          <a:effectLst/>
        </p:spPr>
        <p:txBody>
          <a:bodyPr wrap="none" anchor="ctr">
            <a:prstTxWarp prst="textNoShape">
              <a:avLst/>
            </a:prstTxWarp>
          </a:bodyPr>
          <a:lstStyle/>
          <a:p>
            <a:endParaRPr lang="en-US"/>
          </a:p>
        </p:txBody>
      </p:sp>
      <p:sp>
        <p:nvSpPr>
          <p:cNvPr id="60431" name="Line 15"/>
          <p:cNvSpPr>
            <a:spLocks noChangeShapeType="1"/>
          </p:cNvSpPr>
          <p:nvPr/>
        </p:nvSpPr>
        <p:spPr bwMode="auto">
          <a:xfrm>
            <a:off x="6553200" y="3505200"/>
            <a:ext cx="914400" cy="3011488"/>
          </a:xfrm>
          <a:prstGeom prst="line">
            <a:avLst/>
          </a:prstGeom>
          <a:noFill/>
          <a:ln w="31750">
            <a:solidFill>
              <a:schemeClr val="bg1"/>
            </a:solidFill>
            <a:round/>
            <a:headEnd/>
            <a:tailEnd type="triangle" w="med" len="med"/>
          </a:ln>
          <a:effectLst/>
        </p:spPr>
        <p:txBody>
          <a:bodyPr wrap="none" anchor="ctr">
            <a:prstTxWarp prst="textNoShape">
              <a:avLst/>
            </a:prstTxWarp>
          </a:bodyPr>
          <a:lstStyle/>
          <a:p>
            <a:endParaRPr lang="en-US"/>
          </a:p>
        </p:txBody>
      </p:sp>
      <p:sp>
        <p:nvSpPr>
          <p:cNvPr id="60432" name="Rectangle 16"/>
          <p:cNvSpPr>
            <a:spLocks noChangeArrowheads="1"/>
          </p:cNvSpPr>
          <p:nvPr/>
        </p:nvSpPr>
        <p:spPr bwMode="auto">
          <a:xfrm>
            <a:off x="6477000" y="5221288"/>
            <a:ext cx="2133600" cy="6096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Many amino acid </a:t>
            </a:r>
          </a:p>
          <a:p>
            <a:pPr algn="ctr"/>
            <a:r>
              <a:rPr lang="en-US" sz="1600">
                <a:solidFill>
                  <a:schemeClr val="tx1"/>
                </a:solidFill>
              </a:rPr>
              <a:t>Transporters</a:t>
            </a:r>
          </a:p>
        </p:txBody>
      </p:sp>
      <p:sp>
        <p:nvSpPr>
          <p:cNvPr id="60433" name="Line 17"/>
          <p:cNvSpPr>
            <a:spLocks noChangeShapeType="1"/>
          </p:cNvSpPr>
          <p:nvPr/>
        </p:nvSpPr>
        <p:spPr bwMode="auto">
          <a:xfrm flipH="1">
            <a:off x="1295400" y="4459288"/>
            <a:ext cx="2209800" cy="2057400"/>
          </a:xfrm>
          <a:prstGeom prst="line">
            <a:avLst/>
          </a:prstGeom>
          <a:noFill/>
          <a:ln w="28575">
            <a:solidFill>
              <a:schemeClr val="bg1"/>
            </a:solidFill>
            <a:round/>
            <a:headEnd/>
            <a:tailEnd type="triangle" w="med" len="med"/>
          </a:ln>
          <a:effectLst/>
        </p:spPr>
        <p:txBody>
          <a:bodyPr wrap="none" anchor="ctr">
            <a:prstTxWarp prst="textNoShape">
              <a:avLst/>
            </a:prstTxWarp>
          </a:bodyPr>
          <a:lstStyle/>
          <a:p>
            <a:endParaRPr lang="en-US"/>
          </a:p>
        </p:txBody>
      </p:sp>
      <p:sp>
        <p:nvSpPr>
          <p:cNvPr id="60434" name="Rectangle 18"/>
          <p:cNvSpPr>
            <a:spLocks noChangeArrowheads="1"/>
          </p:cNvSpPr>
          <p:nvPr/>
        </p:nvSpPr>
        <p:spPr bwMode="auto">
          <a:xfrm>
            <a:off x="609600" y="5145088"/>
            <a:ext cx="2209800" cy="68580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US" sz="1600">
                <a:solidFill>
                  <a:schemeClr val="tx1"/>
                </a:solidFill>
              </a:rPr>
              <a:t>di- and tri-peptide</a:t>
            </a:r>
          </a:p>
          <a:p>
            <a:pPr algn="ctr"/>
            <a:r>
              <a:rPr lang="en-US" sz="1600">
                <a:solidFill>
                  <a:schemeClr val="tx1"/>
                </a:solidFill>
              </a:rPr>
              <a:t>transporters</a:t>
            </a:r>
            <a:r>
              <a:rPr lang="en-US">
                <a:solidFill>
                  <a:srgbClr val="FFEA18"/>
                </a:solidFill>
              </a:rPr>
              <a:t> </a:t>
            </a:r>
          </a:p>
        </p:txBody>
      </p:sp>
      <p:sp>
        <p:nvSpPr>
          <p:cNvPr id="60435" name="Rectangle 19"/>
          <p:cNvSpPr>
            <a:spLocks noChangeArrowheads="1"/>
          </p:cNvSpPr>
          <p:nvPr/>
        </p:nvSpPr>
        <p:spPr bwMode="auto">
          <a:xfrm>
            <a:off x="3886200" y="6059488"/>
            <a:ext cx="17526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enterocyte</a:t>
            </a:r>
          </a:p>
        </p:txBody>
      </p:sp>
      <p:sp>
        <p:nvSpPr>
          <p:cNvPr id="60436" name="Rectangle 20"/>
          <p:cNvSpPr>
            <a:spLocks noChangeArrowheads="1"/>
          </p:cNvSpPr>
          <p:nvPr/>
        </p:nvSpPr>
        <p:spPr bwMode="auto">
          <a:xfrm>
            <a:off x="0" y="2286000"/>
            <a:ext cx="99060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EA18"/>
                </a:solidFill>
              </a:rPr>
              <a:t>lumen</a:t>
            </a:r>
          </a:p>
        </p:txBody>
      </p:sp>
      <p:sp>
        <p:nvSpPr>
          <p:cNvPr id="60437" name="Line 21"/>
          <p:cNvSpPr>
            <a:spLocks noChangeShapeType="1"/>
          </p:cNvSpPr>
          <p:nvPr/>
        </p:nvSpPr>
        <p:spPr bwMode="auto">
          <a:xfrm>
            <a:off x="5638800" y="5867400"/>
            <a:ext cx="609600" cy="609600"/>
          </a:xfrm>
          <a:prstGeom prst="line">
            <a:avLst/>
          </a:prstGeom>
          <a:noFill/>
          <a:ln w="47625">
            <a:solidFill>
              <a:srgbClr val="FF0000"/>
            </a:solidFill>
            <a:round/>
            <a:headEnd type="triangle" w="med" len="med"/>
            <a:tailEnd/>
          </a:ln>
          <a:effectLst/>
        </p:spPr>
        <p:txBody>
          <a:bodyPr wrap="none" anchor="ctr">
            <a:prstTxWarp prst="textNoShape">
              <a:avLst/>
            </a:prstTxWarp>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G20_20"/>
          <p:cNvPicPr>
            <a:picLocks noChangeAspect="1" noChangeArrowheads="1"/>
          </p:cNvPicPr>
          <p:nvPr/>
        </p:nvPicPr>
        <p:blipFill>
          <a:blip r:embed="rId2"/>
          <a:srcRect/>
          <a:stretch>
            <a:fillRect/>
          </a:stretch>
        </p:blipFill>
        <p:spPr bwMode="auto">
          <a:xfrm>
            <a:off x="762000" y="571500"/>
            <a:ext cx="7620000" cy="5715000"/>
          </a:xfrm>
          <a:prstGeom prst="rect">
            <a:avLst/>
          </a:prstGeom>
          <a:noFill/>
        </p:spPr>
      </p:pic>
      <p:sp>
        <p:nvSpPr>
          <p:cNvPr id="70659" name="Text Box 3"/>
          <p:cNvSpPr txBox="1">
            <a:spLocks noChangeArrowheads="1"/>
          </p:cNvSpPr>
          <p:nvPr/>
        </p:nvSpPr>
        <p:spPr bwMode="auto">
          <a:xfrm>
            <a:off x="6357938" y="3429000"/>
            <a:ext cx="2812939" cy="830997"/>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a:t>
            </a:r>
            <a:r>
              <a:rPr lang="en-US" dirty="0" err="1">
                <a:solidFill>
                  <a:schemeClr val="tx1"/>
                </a:solidFill>
              </a:rPr>
              <a:t>enterokinase</a:t>
            </a:r>
            <a:r>
              <a:rPr lang="en-US" dirty="0">
                <a:solidFill>
                  <a:schemeClr val="tx1"/>
                </a:solidFill>
              </a:rPr>
              <a:t>”</a:t>
            </a:r>
          </a:p>
          <a:p>
            <a:r>
              <a:rPr lang="en-US" dirty="0">
                <a:solidFill>
                  <a:schemeClr val="tx1"/>
                </a:solidFill>
              </a:rPr>
              <a:t>(membrane </a:t>
            </a:r>
            <a:r>
              <a:rPr lang="en-US" dirty="0">
                <a:solidFill>
                  <a:srgbClr val="000000"/>
                </a:solidFill>
              </a:rPr>
              <a:t>bound)</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685800" y="1066800"/>
            <a:ext cx="8001000" cy="4154983"/>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-Many pancreatic enzymes are secreted as </a:t>
            </a:r>
          </a:p>
          <a:p>
            <a:r>
              <a:rPr lang="en-US" dirty="0">
                <a:solidFill>
                  <a:srgbClr val="000000"/>
                </a:solidFill>
              </a:rPr>
              <a:t>Zymogens.</a:t>
            </a:r>
          </a:p>
          <a:p>
            <a:endParaRPr lang="en-US" dirty="0">
              <a:solidFill>
                <a:srgbClr val="000000"/>
              </a:solidFill>
            </a:endParaRPr>
          </a:p>
          <a:p>
            <a:r>
              <a:rPr lang="en-US" dirty="0">
                <a:solidFill>
                  <a:srgbClr val="000000"/>
                </a:solidFill>
              </a:rPr>
              <a:t>-They are activated by </a:t>
            </a:r>
            <a:r>
              <a:rPr lang="en-US" dirty="0" err="1">
                <a:solidFill>
                  <a:srgbClr val="000000"/>
                </a:solidFill>
              </a:rPr>
              <a:t>trypsin</a:t>
            </a:r>
            <a:r>
              <a:rPr lang="en-US" dirty="0">
                <a:solidFill>
                  <a:srgbClr val="000000"/>
                </a:solidFill>
              </a:rPr>
              <a:t>. </a:t>
            </a:r>
          </a:p>
          <a:p>
            <a:endParaRPr lang="en-US" dirty="0">
              <a:solidFill>
                <a:srgbClr val="000000"/>
              </a:solidFill>
            </a:endParaRPr>
          </a:p>
          <a:p>
            <a:r>
              <a:rPr lang="en-US" dirty="0">
                <a:solidFill>
                  <a:srgbClr val="000000"/>
                </a:solidFill>
              </a:rPr>
              <a:t>-</a:t>
            </a:r>
            <a:r>
              <a:rPr lang="en-US" dirty="0" err="1">
                <a:solidFill>
                  <a:srgbClr val="000000"/>
                </a:solidFill>
              </a:rPr>
              <a:t>Trypsin</a:t>
            </a:r>
            <a:r>
              <a:rPr lang="en-US" dirty="0">
                <a:solidFill>
                  <a:srgbClr val="000000"/>
                </a:solidFill>
              </a:rPr>
              <a:t> is activated by membrane-bound </a:t>
            </a:r>
            <a:r>
              <a:rPr lang="en-US" dirty="0" err="1">
                <a:solidFill>
                  <a:srgbClr val="000000"/>
                </a:solidFill>
              </a:rPr>
              <a:t>enterokinase</a:t>
            </a:r>
            <a:endParaRPr lang="en-US" dirty="0">
              <a:solidFill>
                <a:srgbClr val="000000"/>
              </a:solidFill>
            </a:endParaRPr>
          </a:p>
          <a:p>
            <a:r>
              <a:rPr lang="en-US" dirty="0">
                <a:solidFill>
                  <a:srgbClr val="000000"/>
                </a:solidFill>
              </a:rPr>
              <a:t>(</a:t>
            </a:r>
            <a:r>
              <a:rPr lang="en-US" dirty="0" err="1">
                <a:solidFill>
                  <a:srgbClr val="000000"/>
                </a:solidFill>
              </a:rPr>
              <a:t>kinase≈activator</a:t>
            </a:r>
            <a:r>
              <a:rPr lang="en-US" dirty="0">
                <a:solidFill>
                  <a:srgbClr val="000000"/>
                </a:solidFill>
              </a:rPr>
              <a:t>) </a:t>
            </a:r>
          </a:p>
          <a:p>
            <a:endParaRPr lang="en-US" dirty="0">
              <a:solidFill>
                <a:srgbClr val="000000"/>
              </a:solidFill>
            </a:endParaRPr>
          </a:p>
          <a:p>
            <a:r>
              <a:rPr lang="en-US" dirty="0">
                <a:solidFill>
                  <a:srgbClr val="000000"/>
                </a:solidFill>
              </a:rPr>
              <a:t>and </a:t>
            </a:r>
          </a:p>
          <a:p>
            <a:endParaRPr lang="en-US" dirty="0">
              <a:solidFill>
                <a:srgbClr val="000000"/>
              </a:solidFill>
            </a:endParaRPr>
          </a:p>
          <a:p>
            <a:r>
              <a:rPr lang="en-US" dirty="0">
                <a:solidFill>
                  <a:srgbClr val="000000"/>
                </a:solidFill>
              </a:rPr>
              <a:t>-</a:t>
            </a:r>
            <a:r>
              <a:rPr lang="en-US" dirty="0" err="1">
                <a:solidFill>
                  <a:srgbClr val="000000"/>
                </a:solidFill>
              </a:rPr>
              <a:t>Trypsin</a:t>
            </a:r>
            <a:r>
              <a:rPr lang="en-US" dirty="0">
                <a:solidFill>
                  <a:srgbClr val="000000"/>
                </a:solidFill>
              </a:rPr>
              <a:t> is activated by autocatalysis.</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G20_07"/>
          <p:cNvPicPr>
            <a:picLocks noChangeAspect="1" noChangeArrowheads="1"/>
          </p:cNvPicPr>
          <p:nvPr/>
        </p:nvPicPr>
        <p:blipFill>
          <a:blip r:embed="rId2"/>
          <a:srcRect/>
          <a:stretch>
            <a:fillRect/>
          </a:stretch>
        </p:blipFill>
        <p:spPr bwMode="auto">
          <a:xfrm>
            <a:off x="457200" y="304800"/>
            <a:ext cx="8001000" cy="60007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G20_25"/>
          <p:cNvPicPr>
            <a:picLocks noChangeAspect="1" noChangeArrowheads="1"/>
          </p:cNvPicPr>
          <p:nvPr/>
        </p:nvPicPr>
        <p:blipFill>
          <a:blip r:embed="rId2"/>
          <a:srcRect/>
          <a:stretch>
            <a:fillRect/>
          </a:stretch>
        </p:blipFill>
        <p:spPr bwMode="auto">
          <a:xfrm>
            <a:off x="762000" y="571500"/>
            <a:ext cx="7620000" cy="5715000"/>
          </a:xfrm>
          <a:prstGeom prst="rect">
            <a:avLst/>
          </a:prstGeom>
          <a:noFill/>
        </p:spPr>
      </p:pic>
      <p:sp>
        <p:nvSpPr>
          <p:cNvPr id="73731" name="Text Box 3"/>
          <p:cNvSpPr txBox="1">
            <a:spLocks noChangeArrowheads="1"/>
          </p:cNvSpPr>
          <p:nvPr/>
        </p:nvSpPr>
        <p:spPr bwMode="auto">
          <a:xfrm>
            <a:off x="2438400" y="0"/>
            <a:ext cx="4967075"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Amino acid and peptide transport</a:t>
            </a:r>
          </a:p>
        </p:txBody>
      </p:sp>
      <p:sp>
        <p:nvSpPr>
          <p:cNvPr id="73732" name="Text Box 4"/>
          <p:cNvSpPr txBox="1">
            <a:spLocks noChangeArrowheads="1"/>
          </p:cNvSpPr>
          <p:nvPr/>
        </p:nvSpPr>
        <p:spPr bwMode="auto">
          <a:xfrm>
            <a:off x="5867400" y="1143000"/>
            <a:ext cx="2667000" cy="2006600"/>
          </a:xfrm>
          <a:prstGeom prst="rect">
            <a:avLst/>
          </a:prstGeom>
          <a:noFill/>
          <a:ln w="9525">
            <a:noFill/>
            <a:miter lim="800000"/>
            <a:headEnd/>
            <a:tailEnd/>
          </a:ln>
          <a:effectLst/>
        </p:spPr>
        <p:txBody>
          <a:bodyPr>
            <a:prstTxWarp prst="textNoShape">
              <a:avLst/>
            </a:prstTxWarp>
            <a:spAutoFit/>
          </a:bodyPr>
          <a:lstStyle/>
          <a:p>
            <a:r>
              <a:rPr lang="en-US" sz="1800">
                <a:solidFill>
                  <a:schemeClr val="tx1"/>
                </a:solidFill>
              </a:rPr>
              <a:t>receptor mediated</a:t>
            </a:r>
          </a:p>
          <a:p>
            <a:r>
              <a:rPr lang="en-US" sz="1800">
                <a:solidFill>
                  <a:schemeClr val="tx1"/>
                </a:solidFill>
              </a:rPr>
              <a:t>endocytosis</a:t>
            </a:r>
          </a:p>
          <a:p>
            <a:r>
              <a:rPr lang="en-US" sz="1800">
                <a:solidFill>
                  <a:schemeClr val="tx1"/>
                </a:solidFill>
              </a:rPr>
              <a:t>(maybe some dietary peptides such as gluten. We know little!!) </a:t>
            </a:r>
            <a:endParaRPr lang="en-US">
              <a:solidFill>
                <a:srgbClr val="FFEA18"/>
              </a:solidFill>
            </a:endParaRPr>
          </a:p>
        </p:txBody>
      </p:sp>
      <p:sp>
        <p:nvSpPr>
          <p:cNvPr id="73733" name="Line 5"/>
          <p:cNvSpPr>
            <a:spLocks noChangeShapeType="1"/>
          </p:cNvSpPr>
          <p:nvPr/>
        </p:nvSpPr>
        <p:spPr bwMode="auto">
          <a:xfrm>
            <a:off x="3124200" y="4800600"/>
            <a:ext cx="685800" cy="838200"/>
          </a:xfrm>
          <a:prstGeom prst="line">
            <a:avLst/>
          </a:prstGeom>
          <a:noFill/>
          <a:ln w="34925">
            <a:solidFill>
              <a:srgbClr val="FF0000"/>
            </a:solidFill>
            <a:round/>
            <a:headEnd/>
            <a:tailEnd/>
          </a:ln>
          <a:effectLst/>
        </p:spPr>
        <p:txBody>
          <a:bodyPr anchor="ctr">
            <a:prstTxWarp prst="textNoShape">
              <a:avLst/>
            </a:prstTxWarp>
            <a:spAutoFit/>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solidFill>
                  <a:srgbClr val="000000"/>
                </a:solidFill>
                <a:latin typeface="Comic Sans MS" pitchFamily="-106" charset="0"/>
              </a:rPr>
              <a:t>Amino acid and peptide transport</a:t>
            </a:r>
            <a:endParaRPr lang="en-US" dirty="0">
              <a:solidFill>
                <a:srgbClr val="000000"/>
              </a:solidFill>
            </a:endParaRPr>
          </a:p>
        </p:txBody>
      </p:sp>
      <p:sp>
        <p:nvSpPr>
          <p:cNvPr id="74755" name="Rectangle 3"/>
          <p:cNvSpPr>
            <a:spLocks noGrp="1" noChangeArrowheads="1"/>
          </p:cNvSpPr>
          <p:nvPr>
            <p:ph type="body" idx="1"/>
          </p:nvPr>
        </p:nvSpPr>
        <p:spPr>
          <a:xfrm>
            <a:off x="609600" y="1905000"/>
            <a:ext cx="7772400" cy="4114800"/>
          </a:xfrm>
        </p:spPr>
        <p:txBody>
          <a:bodyPr/>
          <a:lstStyle/>
          <a:p>
            <a:pPr>
              <a:lnSpc>
                <a:spcPct val="90000"/>
              </a:lnSpc>
            </a:pPr>
            <a:r>
              <a:rPr lang="en-US" sz="2400" dirty="0">
                <a:solidFill>
                  <a:srgbClr val="000000"/>
                </a:solidFill>
                <a:latin typeface="Comic Sans MS" pitchFamily="-106" charset="0"/>
              </a:rPr>
              <a:t>Both amino acids and </a:t>
            </a:r>
            <a:r>
              <a:rPr lang="en-US" sz="2400" dirty="0" smtClean="0">
                <a:solidFill>
                  <a:srgbClr val="000000"/>
                </a:solidFill>
                <a:latin typeface="Comic Sans MS" pitchFamily="-106" charset="0"/>
              </a:rPr>
              <a:t>small peptides (2-</a:t>
            </a:r>
            <a:r>
              <a:rPr lang="en-US" sz="2400" dirty="0">
                <a:solidFill>
                  <a:srgbClr val="000000"/>
                </a:solidFill>
                <a:latin typeface="Comic Sans MS" pitchFamily="-106" charset="0"/>
              </a:rPr>
              <a:t>6 residues) are transported.</a:t>
            </a:r>
          </a:p>
          <a:p>
            <a:pPr>
              <a:lnSpc>
                <a:spcPct val="90000"/>
              </a:lnSpc>
            </a:pPr>
            <a:r>
              <a:rPr lang="en-US" sz="2400" dirty="0">
                <a:solidFill>
                  <a:srgbClr val="000000"/>
                </a:solidFill>
                <a:latin typeface="Comic Sans MS" pitchFamily="-106" charset="0"/>
              </a:rPr>
              <a:t>The </a:t>
            </a:r>
            <a:r>
              <a:rPr lang="en-US" sz="2400" dirty="0" err="1">
                <a:solidFill>
                  <a:srgbClr val="000000"/>
                </a:solidFill>
                <a:latin typeface="Comic Sans MS" pitchFamily="-106" charset="0"/>
              </a:rPr>
              <a:t>di</a:t>
            </a:r>
            <a:r>
              <a:rPr lang="en-US" sz="2400" dirty="0">
                <a:solidFill>
                  <a:srgbClr val="000000"/>
                </a:solidFill>
                <a:latin typeface="Comic Sans MS" pitchFamily="-106" charset="0"/>
              </a:rPr>
              <a:t>- and </a:t>
            </a:r>
            <a:r>
              <a:rPr lang="en-US" sz="2400" dirty="0" err="1">
                <a:solidFill>
                  <a:srgbClr val="000000"/>
                </a:solidFill>
                <a:latin typeface="Comic Sans MS" pitchFamily="-106" charset="0"/>
              </a:rPr>
              <a:t>tripeptide</a:t>
            </a:r>
            <a:r>
              <a:rPr lang="en-US" sz="2400" dirty="0">
                <a:solidFill>
                  <a:srgbClr val="000000"/>
                </a:solidFill>
                <a:latin typeface="Comic Sans MS" pitchFamily="-106" charset="0"/>
              </a:rPr>
              <a:t> transporter is a secondary active H</a:t>
            </a:r>
            <a:r>
              <a:rPr lang="en-US" sz="2400" baseline="30000" dirty="0">
                <a:solidFill>
                  <a:srgbClr val="000000"/>
                </a:solidFill>
                <a:latin typeface="Comic Sans MS" pitchFamily="-106" charset="0"/>
              </a:rPr>
              <a:t>+</a:t>
            </a:r>
            <a:r>
              <a:rPr lang="en-US" sz="2400" dirty="0">
                <a:solidFill>
                  <a:srgbClr val="000000"/>
                </a:solidFill>
                <a:latin typeface="Comic Sans MS" pitchFamily="-106" charset="0"/>
              </a:rPr>
              <a:t> </a:t>
            </a:r>
            <a:r>
              <a:rPr lang="en-US" sz="2400" dirty="0" err="1" smtClean="0">
                <a:solidFill>
                  <a:srgbClr val="000000"/>
                </a:solidFill>
                <a:latin typeface="Comic Sans MS" pitchFamily="-106" charset="0"/>
              </a:rPr>
              <a:t>symporter</a:t>
            </a:r>
            <a:r>
              <a:rPr lang="en-US" sz="2400" dirty="0" smtClean="0">
                <a:solidFill>
                  <a:srgbClr val="000000"/>
                </a:solidFill>
                <a:latin typeface="Comic Sans MS" pitchFamily="-106" charset="0"/>
              </a:rPr>
              <a:t> (</a:t>
            </a:r>
            <a:r>
              <a:rPr lang="en-US" sz="2400" dirty="0" smtClean="0">
                <a:solidFill>
                  <a:srgbClr val="FF0000"/>
                </a:solidFill>
                <a:latin typeface="Comic Sans MS" pitchFamily="-106" charset="0"/>
              </a:rPr>
              <a:t>this is trivia!!!</a:t>
            </a:r>
            <a:r>
              <a:rPr lang="en-US" sz="2400" dirty="0" smtClean="0">
                <a:solidFill>
                  <a:srgbClr val="000000"/>
                </a:solidFill>
                <a:latin typeface="Comic Sans MS" pitchFamily="-106" charset="0"/>
              </a:rPr>
              <a:t>).</a:t>
            </a:r>
            <a:endParaRPr lang="en-US" sz="2400" dirty="0">
              <a:solidFill>
                <a:srgbClr val="000000"/>
              </a:solidFill>
              <a:latin typeface="Comic Sans MS" pitchFamily="-106" charset="0"/>
            </a:endParaRPr>
          </a:p>
          <a:p>
            <a:pPr>
              <a:lnSpc>
                <a:spcPct val="90000"/>
              </a:lnSpc>
            </a:pPr>
            <a:r>
              <a:rPr lang="en-US" sz="2400" dirty="0">
                <a:solidFill>
                  <a:srgbClr val="000000"/>
                </a:solidFill>
                <a:latin typeface="Comic Sans MS" pitchFamily="-106" charset="0"/>
              </a:rPr>
              <a:t>There are many amino acid transporters (all </a:t>
            </a:r>
            <a:r>
              <a:rPr lang="en-US" sz="2400" dirty="0" err="1">
                <a:solidFill>
                  <a:srgbClr val="000000"/>
                </a:solidFill>
                <a:latin typeface="Comic Sans MS" pitchFamily="-106" charset="0"/>
              </a:rPr>
              <a:t>saturable</a:t>
            </a:r>
            <a:r>
              <a:rPr lang="en-US" sz="2400" dirty="0">
                <a:solidFill>
                  <a:srgbClr val="000000"/>
                </a:solidFill>
                <a:latin typeface="Comic Sans MS" pitchFamily="-106" charset="0"/>
              </a:rPr>
              <a:t>, some secondary active, some facilitated)</a:t>
            </a:r>
          </a:p>
          <a:p>
            <a:pPr>
              <a:lnSpc>
                <a:spcPct val="90000"/>
              </a:lnSpc>
            </a:pPr>
            <a:r>
              <a:rPr lang="en-US" sz="2400" dirty="0">
                <a:solidFill>
                  <a:srgbClr val="000000"/>
                </a:solidFill>
                <a:latin typeface="Comic Sans MS" pitchFamily="-106" charset="0"/>
              </a:rPr>
              <a:t>Some proteins are transported intact through a </a:t>
            </a:r>
            <a:r>
              <a:rPr lang="en-US" sz="2400" dirty="0" err="1">
                <a:solidFill>
                  <a:srgbClr val="000000"/>
                </a:solidFill>
                <a:latin typeface="Comic Sans MS" pitchFamily="-106" charset="0"/>
              </a:rPr>
              <a:t>transcellular</a:t>
            </a:r>
            <a:r>
              <a:rPr lang="en-US" sz="2400" dirty="0">
                <a:solidFill>
                  <a:srgbClr val="000000"/>
                </a:solidFill>
                <a:latin typeface="Comic Sans MS" pitchFamily="-106" charset="0"/>
              </a:rPr>
              <a:t> pathway (</a:t>
            </a:r>
            <a:r>
              <a:rPr lang="en-US" sz="2400" dirty="0" err="1">
                <a:solidFill>
                  <a:srgbClr val="000000"/>
                </a:solidFill>
                <a:latin typeface="Comic Sans MS" pitchFamily="-106" charset="0"/>
              </a:rPr>
              <a:t>endocytosis</a:t>
            </a:r>
            <a:r>
              <a:rPr lang="en-US" sz="2400" dirty="0">
                <a:solidFill>
                  <a:srgbClr val="000000"/>
                </a:solidFill>
                <a:latin typeface="Comic Sans MS" pitchFamily="-106" charset="0"/>
              </a:rPr>
              <a:t>?)</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81000" y="304800"/>
            <a:ext cx="8382000" cy="1569660"/>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Endocytosis is an important venue of protein transport for newborns.</a:t>
            </a:r>
          </a:p>
          <a:p>
            <a:endParaRPr lang="en-US">
              <a:solidFill>
                <a:srgbClr val="000000"/>
              </a:solidFill>
            </a:endParaRPr>
          </a:p>
          <a:p>
            <a:r>
              <a:rPr lang="en-US">
                <a:solidFill>
                  <a:srgbClr val="000000"/>
                </a:solidFill>
              </a:rPr>
              <a:t>Why? What is colostrum?</a:t>
            </a:r>
          </a:p>
        </p:txBody>
      </p:sp>
      <p:sp>
        <p:nvSpPr>
          <p:cNvPr id="75779" name="Rectangle 3"/>
          <p:cNvSpPr>
            <a:spLocks noChangeArrowheads="1"/>
          </p:cNvSpPr>
          <p:nvPr/>
        </p:nvSpPr>
        <p:spPr bwMode="auto">
          <a:xfrm>
            <a:off x="381000" y="2362200"/>
            <a:ext cx="8229600" cy="1200328"/>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Colostrum is the first milk produced during and at the end of pregnancy.  It contains growth factors and immunoglobulins.</a:t>
            </a:r>
          </a:p>
        </p:txBody>
      </p:sp>
      <p:pic>
        <p:nvPicPr>
          <p:cNvPr id="75780" name="Picture 4"/>
          <p:cNvPicPr>
            <a:picLocks noChangeAspect="1" noChangeArrowheads="1"/>
          </p:cNvPicPr>
          <p:nvPr/>
        </p:nvPicPr>
        <p:blipFill>
          <a:blip r:embed="rId2"/>
          <a:srcRect/>
          <a:stretch>
            <a:fillRect/>
          </a:stretch>
        </p:blipFill>
        <p:spPr bwMode="auto">
          <a:xfrm>
            <a:off x="6400800" y="4572000"/>
            <a:ext cx="2463800" cy="1866900"/>
          </a:xfrm>
          <a:prstGeom prst="rect">
            <a:avLst/>
          </a:prstGeom>
          <a:noFill/>
          <a:ln w="9525">
            <a:noFill/>
            <a:miter lim="800000"/>
            <a:headEnd/>
            <a:tailEnd/>
          </a:ln>
          <a:effectLst/>
        </p:spPr>
      </p:pic>
      <p:sp>
        <p:nvSpPr>
          <p:cNvPr id="75781" name="Rectangle 5"/>
          <p:cNvSpPr>
            <a:spLocks noChangeArrowheads="1"/>
          </p:cNvSpPr>
          <p:nvPr/>
        </p:nvSpPr>
        <p:spPr bwMode="auto">
          <a:xfrm>
            <a:off x="304800" y="3886200"/>
            <a:ext cx="5718175" cy="1200328"/>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Colostrum (from cows) is marketed as a miracle supplement that “increases circulating levels of growth factors”.  </a:t>
            </a:r>
          </a:p>
        </p:txBody>
      </p:sp>
      <p:pic>
        <p:nvPicPr>
          <p:cNvPr id="75782" name="Picture 6"/>
          <p:cNvPicPr>
            <a:picLocks noChangeAspect="1" noChangeArrowheads="1"/>
          </p:cNvPicPr>
          <p:nvPr/>
        </p:nvPicPr>
        <p:blipFill>
          <a:blip r:embed="rId3"/>
          <a:srcRect/>
          <a:stretch>
            <a:fillRect/>
          </a:stretch>
        </p:blipFill>
        <p:spPr bwMode="auto">
          <a:xfrm>
            <a:off x="5257800" y="975154"/>
            <a:ext cx="1752600" cy="1247346"/>
          </a:xfrm>
          <a:prstGeom prst="rect">
            <a:avLst/>
          </a:prstGeom>
          <a:noFill/>
          <a:ln w="9525">
            <a:noFill/>
            <a:miter lim="800000"/>
            <a:headEnd/>
            <a:tailEnd/>
          </a:ln>
          <a:effectLst/>
        </p:spPr>
      </p:pic>
      <p:pic>
        <p:nvPicPr>
          <p:cNvPr id="75783" name="Picture 7"/>
          <p:cNvPicPr>
            <a:picLocks noChangeAspect="1" noChangeArrowheads="1"/>
          </p:cNvPicPr>
          <p:nvPr/>
        </p:nvPicPr>
        <p:blipFill>
          <a:blip r:embed="rId4"/>
          <a:srcRect/>
          <a:stretch>
            <a:fillRect/>
          </a:stretch>
        </p:blipFill>
        <p:spPr bwMode="auto">
          <a:xfrm>
            <a:off x="5562600" y="5486400"/>
            <a:ext cx="962025" cy="1193800"/>
          </a:xfrm>
          <a:prstGeom prst="rect">
            <a:avLst/>
          </a:prstGeom>
          <a:noFill/>
          <a:ln w="9525">
            <a:noFill/>
            <a:miter lim="800000"/>
            <a:headEnd/>
            <a:tailEnd/>
          </a:ln>
          <a:effectLst/>
        </p:spPr>
      </p:pic>
      <p:sp>
        <p:nvSpPr>
          <p:cNvPr id="75784" name="Rectangle 8"/>
          <p:cNvSpPr>
            <a:spLocks noChangeArrowheads="1"/>
          </p:cNvSpPr>
          <p:nvPr/>
        </p:nvSpPr>
        <p:spPr bwMode="auto">
          <a:xfrm>
            <a:off x="762000" y="5638800"/>
            <a:ext cx="4229794"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Does this claim make sense?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P spid="75781" grpId="0" build="p" autoUpdateAnimBg="0"/>
      <p:bldP spid="7578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My Documents\powerpoint files\Downloaded pics\Silverthorn\Chapter 20\FG20_02a.jpg"/>
          <p:cNvPicPr>
            <a:picLocks noChangeAspect="1" noChangeArrowheads="1"/>
          </p:cNvPicPr>
          <p:nvPr/>
        </p:nvPicPr>
        <p:blipFill>
          <a:blip r:embed="rId2"/>
          <a:srcRect/>
          <a:stretch>
            <a:fillRect/>
          </a:stretch>
        </p:blipFill>
        <p:spPr bwMode="auto">
          <a:xfrm>
            <a:off x="0" y="1219200"/>
            <a:ext cx="6248400" cy="4686300"/>
          </a:xfrm>
          <a:prstGeom prst="rect">
            <a:avLst/>
          </a:prstGeom>
          <a:noFill/>
        </p:spPr>
      </p:pic>
      <p:sp>
        <p:nvSpPr>
          <p:cNvPr id="43011" name="Line 3"/>
          <p:cNvSpPr>
            <a:spLocks noChangeShapeType="1"/>
          </p:cNvSpPr>
          <p:nvPr/>
        </p:nvSpPr>
        <p:spPr bwMode="auto">
          <a:xfrm flipV="1">
            <a:off x="3048000" y="838200"/>
            <a:ext cx="1447800" cy="2057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43012" name="Rectangle 4"/>
          <p:cNvSpPr>
            <a:spLocks noChangeArrowheads="1"/>
          </p:cNvSpPr>
          <p:nvPr/>
        </p:nvSpPr>
        <p:spPr bwMode="auto">
          <a:xfrm>
            <a:off x="1447800" y="228600"/>
            <a:ext cx="5036805"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The esophagus is a muscular tube. </a:t>
            </a:r>
          </a:p>
        </p:txBody>
      </p:sp>
      <p:sp>
        <p:nvSpPr>
          <p:cNvPr id="43013" name="Rectangle 5"/>
          <p:cNvSpPr>
            <a:spLocks noChangeArrowheads="1"/>
          </p:cNvSpPr>
          <p:nvPr/>
        </p:nvSpPr>
        <p:spPr bwMode="auto">
          <a:xfrm>
            <a:off x="6324600" y="609600"/>
            <a:ext cx="2573338" cy="5262979"/>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Its function is to conduct food from the pharynx to the stomach (and back, in ruminants). It consists both of skeletal muscle (in the upper part) and smooth muscle (in the lower part).</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G20_02b"/>
          <p:cNvPicPr>
            <a:picLocks noChangeAspect="1" noChangeArrowheads="1"/>
          </p:cNvPicPr>
          <p:nvPr/>
        </p:nvPicPr>
        <p:blipFill>
          <a:blip r:embed="rId2"/>
          <a:srcRect/>
          <a:stretch>
            <a:fillRect/>
          </a:stretch>
        </p:blipFill>
        <p:spPr bwMode="auto">
          <a:xfrm>
            <a:off x="152400" y="0"/>
            <a:ext cx="3657600" cy="2743200"/>
          </a:xfrm>
          <a:prstGeom prst="rect">
            <a:avLst/>
          </a:prstGeom>
          <a:noFill/>
        </p:spPr>
      </p:pic>
      <p:pic>
        <p:nvPicPr>
          <p:cNvPr id="76803" name="Picture 3"/>
          <p:cNvPicPr>
            <a:picLocks noChangeAspect="1" noChangeArrowheads="1"/>
          </p:cNvPicPr>
          <p:nvPr/>
        </p:nvPicPr>
        <p:blipFill>
          <a:blip r:embed="rId3"/>
          <a:srcRect/>
          <a:stretch>
            <a:fillRect/>
          </a:stretch>
        </p:blipFill>
        <p:spPr bwMode="auto">
          <a:xfrm>
            <a:off x="3429000" y="457200"/>
            <a:ext cx="3551238" cy="5716588"/>
          </a:xfrm>
          <a:prstGeom prst="rect">
            <a:avLst/>
          </a:prstGeom>
          <a:noFill/>
        </p:spPr>
      </p:pic>
      <p:sp>
        <p:nvSpPr>
          <p:cNvPr id="76804" name="Line 4"/>
          <p:cNvSpPr>
            <a:spLocks noChangeShapeType="1"/>
          </p:cNvSpPr>
          <p:nvPr/>
        </p:nvSpPr>
        <p:spPr bwMode="auto">
          <a:xfrm flipV="1">
            <a:off x="2362200" y="533400"/>
            <a:ext cx="1905000" cy="990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6805" name="Line 5"/>
          <p:cNvSpPr>
            <a:spLocks noChangeShapeType="1"/>
          </p:cNvSpPr>
          <p:nvPr/>
        </p:nvSpPr>
        <p:spPr bwMode="auto">
          <a:xfrm>
            <a:off x="2286000" y="1600200"/>
            <a:ext cx="2057400" cy="4343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6806" name="Line 6"/>
          <p:cNvSpPr>
            <a:spLocks noChangeShapeType="1"/>
          </p:cNvSpPr>
          <p:nvPr/>
        </p:nvSpPr>
        <p:spPr bwMode="auto">
          <a:xfrm>
            <a:off x="6781800" y="39624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76807" name="Text Box 7"/>
          <p:cNvSpPr txBox="1">
            <a:spLocks noChangeArrowheads="1"/>
          </p:cNvSpPr>
          <p:nvPr/>
        </p:nvSpPr>
        <p:spPr bwMode="auto">
          <a:xfrm>
            <a:off x="7604125" y="3663950"/>
            <a:ext cx="1071026" cy="923330"/>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HCl and</a:t>
            </a:r>
          </a:p>
          <a:p>
            <a:r>
              <a:rPr lang="en-US" sz="1800">
                <a:solidFill>
                  <a:srgbClr val="000000"/>
                </a:solidFill>
              </a:rPr>
              <a:t>intrinsic</a:t>
            </a:r>
          </a:p>
          <a:p>
            <a:r>
              <a:rPr lang="en-US" sz="1800">
                <a:solidFill>
                  <a:srgbClr val="000000"/>
                </a:solidFill>
              </a:rPr>
              <a:t>factor</a:t>
            </a:r>
          </a:p>
          <a:p>
            <a:endParaRPr lang="en-US">
              <a:solidFill>
                <a:srgbClr val="000000"/>
              </a:solidFill>
            </a:endParaRPr>
          </a:p>
        </p:txBody>
      </p:sp>
      <p:sp>
        <p:nvSpPr>
          <p:cNvPr id="76808" name="Line 8"/>
          <p:cNvSpPr>
            <a:spLocks noChangeShapeType="1"/>
          </p:cNvSpPr>
          <p:nvPr/>
        </p:nvSpPr>
        <p:spPr bwMode="auto">
          <a:xfrm>
            <a:off x="6629400" y="32766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76809" name="Rectangle 9"/>
          <p:cNvSpPr>
            <a:spLocks noChangeArrowheads="1"/>
          </p:cNvSpPr>
          <p:nvPr/>
        </p:nvSpPr>
        <p:spPr bwMode="auto">
          <a:xfrm>
            <a:off x="7391400" y="3048000"/>
            <a:ext cx="1347056" cy="369332"/>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pepsinogen</a:t>
            </a:r>
          </a:p>
        </p:txBody>
      </p:sp>
      <p:sp>
        <p:nvSpPr>
          <p:cNvPr id="76810" name="Line 10"/>
          <p:cNvSpPr>
            <a:spLocks noChangeShapeType="1"/>
          </p:cNvSpPr>
          <p:nvPr/>
        </p:nvSpPr>
        <p:spPr bwMode="auto">
          <a:xfrm>
            <a:off x="6781800" y="2743200"/>
            <a:ext cx="762000"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76811" name="Rectangle 11"/>
          <p:cNvSpPr>
            <a:spLocks noChangeArrowheads="1"/>
          </p:cNvSpPr>
          <p:nvPr/>
        </p:nvSpPr>
        <p:spPr bwMode="auto">
          <a:xfrm>
            <a:off x="7543800" y="2590800"/>
            <a:ext cx="835009" cy="369332"/>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00"/>
                </a:solidFill>
              </a:rPr>
              <a:t>mucus</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066800" y="1143000"/>
            <a:ext cx="6936965"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How is the pH of the small intestine buffered?</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p:cNvPicPr>
            <a:picLocks noChangeAspect="1" noChangeArrowheads="1"/>
          </p:cNvPicPr>
          <p:nvPr/>
        </p:nvPicPr>
        <p:blipFill>
          <a:blip r:embed="rId2"/>
          <a:srcRect/>
          <a:stretch>
            <a:fillRect/>
          </a:stretch>
        </p:blipFill>
        <p:spPr bwMode="auto">
          <a:xfrm>
            <a:off x="0" y="762000"/>
            <a:ext cx="4479808" cy="3048000"/>
          </a:xfrm>
          <a:prstGeom prst="rect">
            <a:avLst/>
          </a:prstGeom>
          <a:noFill/>
        </p:spPr>
      </p:pic>
      <p:pic>
        <p:nvPicPr>
          <p:cNvPr id="78852" name="Picture 4"/>
          <p:cNvPicPr>
            <a:picLocks noChangeAspect="1" noChangeArrowheads="1"/>
          </p:cNvPicPr>
          <p:nvPr/>
        </p:nvPicPr>
        <p:blipFill>
          <a:blip r:embed="rId3"/>
          <a:srcRect/>
          <a:stretch>
            <a:fillRect/>
          </a:stretch>
        </p:blipFill>
        <p:spPr bwMode="auto">
          <a:xfrm>
            <a:off x="4191000" y="0"/>
            <a:ext cx="4953000" cy="6877660"/>
          </a:xfrm>
          <a:prstGeom prst="rect">
            <a:avLst/>
          </a:prstGeom>
          <a:noFill/>
        </p:spPr>
      </p:pic>
      <p:sp>
        <p:nvSpPr>
          <p:cNvPr id="78853" name="Line 5"/>
          <p:cNvSpPr>
            <a:spLocks noChangeShapeType="1"/>
          </p:cNvSpPr>
          <p:nvPr/>
        </p:nvSpPr>
        <p:spPr bwMode="auto">
          <a:xfrm flipV="1">
            <a:off x="3733800" y="1676400"/>
            <a:ext cx="2286000" cy="28956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78854" name="Text Box 6"/>
          <p:cNvSpPr txBox="1">
            <a:spLocks noChangeArrowheads="1"/>
          </p:cNvSpPr>
          <p:nvPr/>
        </p:nvSpPr>
        <p:spPr bwMode="auto">
          <a:xfrm>
            <a:off x="2057400" y="4114800"/>
            <a:ext cx="1578978" cy="1200328"/>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intestinal</a:t>
            </a:r>
          </a:p>
          <a:p>
            <a:r>
              <a:rPr lang="en-US" dirty="0">
                <a:solidFill>
                  <a:srgbClr val="000000"/>
                </a:solidFill>
              </a:rPr>
              <a:t>endocrine</a:t>
            </a:r>
          </a:p>
          <a:p>
            <a:r>
              <a:rPr lang="en-US" dirty="0">
                <a:solidFill>
                  <a:srgbClr val="000000"/>
                </a:solidFill>
              </a:rPr>
              <a:t>cells</a:t>
            </a:r>
          </a:p>
        </p:txBody>
      </p:sp>
      <p:sp>
        <p:nvSpPr>
          <p:cNvPr id="78855" name="Rectangle 7"/>
          <p:cNvSpPr>
            <a:spLocks noChangeArrowheads="1"/>
          </p:cNvSpPr>
          <p:nvPr/>
        </p:nvSpPr>
        <p:spPr bwMode="auto">
          <a:xfrm>
            <a:off x="4724400" y="3352800"/>
            <a:ext cx="1066800" cy="30480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8" name="Text Box 2"/>
          <p:cNvSpPr txBox="1">
            <a:spLocks noChangeArrowheads="1"/>
          </p:cNvSpPr>
          <p:nvPr/>
        </p:nvSpPr>
        <p:spPr bwMode="auto">
          <a:xfrm>
            <a:off x="304800" y="152400"/>
            <a:ext cx="5662878"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rPr>
              <a:t>Regulation of pH in the small intestine</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Remember</a:t>
            </a:r>
            <a:r>
              <a:rPr lang="en-US" dirty="0" smtClean="0">
                <a:solidFill>
                  <a:schemeClr val="tx1"/>
                </a:solidFill>
              </a:rPr>
              <a:t/>
            </a:r>
            <a:br>
              <a:rPr lang="en-US" dirty="0" smtClean="0">
                <a:solidFill>
                  <a:schemeClr val="tx1"/>
                </a:solidFill>
              </a:rPr>
            </a:br>
            <a:endParaRPr lang="en-US" dirty="0"/>
          </a:p>
        </p:txBody>
      </p:sp>
      <p:sp>
        <p:nvSpPr>
          <p:cNvPr id="3" name="Subtitle 2"/>
          <p:cNvSpPr>
            <a:spLocks noGrp="1"/>
          </p:cNvSpPr>
          <p:nvPr>
            <p:ph type="subTitle" idx="1"/>
          </p:nvPr>
        </p:nvSpPr>
        <p:spPr>
          <a:xfrm>
            <a:off x="228600" y="990600"/>
            <a:ext cx="8915400" cy="5867400"/>
          </a:xfrm>
        </p:spPr>
        <p:txBody>
          <a:bodyPr>
            <a:normAutofit fontScale="77500" lnSpcReduction="20000"/>
          </a:bodyPr>
          <a:lstStyle/>
          <a:p>
            <a:pPr algn="l">
              <a:buFont typeface="Arial"/>
              <a:buChar char="•"/>
            </a:pPr>
            <a:r>
              <a:rPr lang="en-US" dirty="0" smtClean="0">
                <a:solidFill>
                  <a:srgbClr val="000000"/>
                </a:solidFill>
                <a:latin typeface="Comic Sans MS"/>
                <a:cs typeface="Comic Sans MS"/>
              </a:rPr>
              <a:t>Epithelial cells in the stomach secrete mucus, </a:t>
            </a:r>
            <a:r>
              <a:rPr lang="en-US" dirty="0" err="1" smtClean="0">
                <a:solidFill>
                  <a:srgbClr val="000000"/>
                </a:solidFill>
                <a:latin typeface="Comic Sans MS"/>
                <a:cs typeface="Comic Sans MS"/>
              </a:rPr>
              <a:t>pepsinogen</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HCl</a:t>
            </a:r>
            <a:r>
              <a:rPr lang="en-US" dirty="0" smtClean="0">
                <a:solidFill>
                  <a:srgbClr val="000000"/>
                </a:solidFill>
                <a:latin typeface="Comic Sans MS"/>
                <a:cs typeface="Comic Sans MS"/>
              </a:rPr>
              <a:t> and intrinsic factor.</a:t>
            </a:r>
          </a:p>
          <a:p>
            <a:pPr algn="l">
              <a:buFont typeface="Arial"/>
              <a:buChar char="•"/>
            </a:pPr>
            <a:r>
              <a:rPr lang="en-US" dirty="0" err="1" smtClean="0">
                <a:solidFill>
                  <a:srgbClr val="000000"/>
                </a:solidFill>
                <a:latin typeface="Comic Sans MS"/>
                <a:cs typeface="Comic Sans MS"/>
              </a:rPr>
              <a:t>Pepsinogen</a:t>
            </a:r>
            <a:r>
              <a:rPr lang="en-US" dirty="0" smtClean="0">
                <a:solidFill>
                  <a:srgbClr val="000000"/>
                </a:solidFill>
                <a:latin typeface="Comic Sans MS"/>
                <a:cs typeface="Comic Sans MS"/>
              </a:rPr>
              <a:t> is activated by </a:t>
            </a:r>
            <a:r>
              <a:rPr lang="en-US" dirty="0" err="1" smtClean="0">
                <a:solidFill>
                  <a:srgbClr val="000000"/>
                </a:solidFill>
                <a:latin typeface="Comic Sans MS"/>
                <a:cs typeface="Comic Sans MS"/>
              </a:rPr>
              <a:t>HCl</a:t>
            </a:r>
            <a:r>
              <a:rPr lang="en-US" dirty="0" smtClean="0">
                <a:solidFill>
                  <a:srgbClr val="000000"/>
                </a:solidFill>
                <a:latin typeface="Comic Sans MS"/>
                <a:cs typeface="Comic Sans MS"/>
              </a:rPr>
              <a:t> and pepsin into the peptidase pepsin.</a:t>
            </a:r>
          </a:p>
          <a:p>
            <a:pPr algn="l">
              <a:buFont typeface="Arial"/>
              <a:buChar char="•"/>
            </a:pPr>
            <a:r>
              <a:rPr lang="en-US" dirty="0" smtClean="0">
                <a:solidFill>
                  <a:srgbClr val="000000"/>
                </a:solidFill>
                <a:latin typeface="Comic Sans MS"/>
                <a:cs typeface="Comic Sans MS"/>
              </a:rPr>
              <a:t>Protein digestion continues in the small intestine as a result of the action of pancreatic proteases (secreted as inactive “zymogens” and activated by other peptidases (remember the names </a:t>
            </a:r>
            <a:r>
              <a:rPr lang="en-US" dirty="0" err="1" smtClean="0">
                <a:solidFill>
                  <a:srgbClr val="000000"/>
                </a:solidFill>
                <a:latin typeface="Comic Sans MS"/>
                <a:cs typeface="Comic Sans MS"/>
              </a:rPr>
              <a:t>enteropeptidase</a:t>
            </a:r>
            <a:r>
              <a:rPr lang="en-US" dirty="0" smtClean="0">
                <a:solidFill>
                  <a:srgbClr val="000000"/>
                </a:solidFill>
                <a:latin typeface="Comic Sans MS"/>
                <a:cs typeface="Comic Sans MS"/>
              </a:rPr>
              <a:t>, and </a:t>
            </a:r>
            <a:r>
              <a:rPr lang="en-US" dirty="0" err="1" smtClean="0">
                <a:solidFill>
                  <a:srgbClr val="000000"/>
                </a:solidFill>
                <a:latin typeface="Comic Sans MS"/>
                <a:cs typeface="Comic Sans MS"/>
              </a:rPr>
              <a:t>trypsin</a:t>
            </a:r>
            <a:r>
              <a:rPr lang="en-US" dirty="0" smtClean="0">
                <a:solidFill>
                  <a:srgbClr val="000000"/>
                </a:solidFill>
                <a:latin typeface="Comic Sans MS"/>
                <a:cs typeface="Comic Sans MS"/>
              </a:rPr>
              <a:t>). Membrane-bound peptidases contribute to “finish off” peptide digestion and amino acids and small peptides are transported into </a:t>
            </a:r>
            <a:r>
              <a:rPr lang="en-US" dirty="0" err="1" smtClean="0">
                <a:solidFill>
                  <a:srgbClr val="000000"/>
                </a:solidFill>
                <a:latin typeface="Comic Sans MS"/>
                <a:cs typeface="Comic Sans MS"/>
              </a:rPr>
              <a:t>enterocytes</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New-born babies absorb intact, non-hydrolyzed, proteins (</a:t>
            </a:r>
            <a:r>
              <a:rPr lang="en-US" dirty="0" err="1" smtClean="0">
                <a:solidFill>
                  <a:srgbClr val="000000"/>
                </a:solidFill>
                <a:latin typeface="Comic Sans MS"/>
                <a:cs typeface="Comic Sans MS"/>
              </a:rPr>
              <a:t>immunoglogulins</a:t>
            </a:r>
            <a:r>
              <a:rPr lang="en-US" dirty="0" smtClean="0">
                <a:solidFill>
                  <a:srgbClr val="000000"/>
                </a:solidFill>
                <a:latin typeface="Comic Sans MS"/>
                <a:cs typeface="Comic Sans MS"/>
              </a:rPr>
              <a:t> growth factors) by </a:t>
            </a:r>
            <a:r>
              <a:rPr lang="en-US" dirty="0" err="1" smtClean="0">
                <a:solidFill>
                  <a:srgbClr val="000000"/>
                </a:solidFill>
                <a:latin typeface="Comic Sans MS"/>
                <a:cs typeface="Comic Sans MS"/>
              </a:rPr>
              <a:t>endocytosis</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The pH of the intestine is buffered by the secretion of bicarbonate by the pancreas (stimulated by the intestinal hormone </a:t>
            </a:r>
            <a:r>
              <a:rPr lang="en-US" dirty="0" err="1" smtClean="0">
                <a:solidFill>
                  <a:srgbClr val="000000"/>
                </a:solidFill>
                <a:latin typeface="Comic Sans MS"/>
                <a:cs typeface="Comic Sans MS"/>
              </a:rPr>
              <a:t>secretin</a:t>
            </a:r>
            <a:r>
              <a:rPr lang="en-US" dirty="0" smtClean="0">
                <a:solidFill>
                  <a:srgbClr val="000000"/>
                </a:solidFill>
                <a:latin typeface="Comic Sans MS"/>
                <a:cs typeface="Comic Sans MS"/>
              </a:rPr>
              <a:t>). </a:t>
            </a:r>
          </a:p>
          <a:p>
            <a:pPr algn="l">
              <a:buFont typeface="Arial"/>
              <a:buChar char="•"/>
            </a:pPr>
            <a:endParaRPr lang="en-US" dirty="0" smtClean="0">
              <a:solidFill>
                <a:srgbClr val="000000"/>
              </a:solidFill>
              <a:latin typeface="Comic Sans MS"/>
              <a:cs typeface="Comic Sans MS"/>
            </a:endParaRPr>
          </a:p>
          <a:p>
            <a:pPr algn="l">
              <a:buFont typeface="Arial"/>
              <a:buChar char="•"/>
            </a:pPr>
            <a:endParaRPr lang="en-US" dirty="0" smtClean="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09600" y="2743200"/>
            <a:ext cx="7696200" cy="1143000"/>
          </a:xfrm>
        </p:spPr>
        <p:txBody>
          <a:bodyPr/>
          <a:lstStyle/>
          <a:p>
            <a:r>
              <a:rPr lang="en-US" dirty="0">
                <a:solidFill>
                  <a:srgbClr val="000000"/>
                </a:solidFill>
                <a:latin typeface="Comic Sans MS" pitchFamily="-106" charset="0"/>
              </a:rPr>
              <a:t>Lipid </a:t>
            </a:r>
            <a:r>
              <a:rPr lang="en-US" dirty="0" smtClean="0">
                <a:solidFill>
                  <a:srgbClr val="000000"/>
                </a:solidFill>
                <a:latin typeface="Comic Sans MS" pitchFamily="-106" charset="0"/>
              </a:rPr>
              <a:t>Assimilation</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a:stretch>
            <a:fillRect/>
          </a:stretch>
        </p:blipFill>
        <p:spPr bwMode="auto">
          <a:xfrm>
            <a:off x="-152400" y="0"/>
            <a:ext cx="6547832" cy="3657600"/>
          </a:xfrm>
          <a:prstGeom prst="rect">
            <a:avLst/>
          </a:prstGeom>
          <a:noFill/>
        </p:spPr>
      </p:pic>
      <p:sp>
        <p:nvSpPr>
          <p:cNvPr id="107523" name="Rectangle 3"/>
          <p:cNvSpPr>
            <a:spLocks noChangeArrowheads="1"/>
          </p:cNvSpPr>
          <p:nvPr/>
        </p:nvSpPr>
        <p:spPr bwMode="auto">
          <a:xfrm>
            <a:off x="6307138" y="222250"/>
            <a:ext cx="184150" cy="658813"/>
          </a:xfrm>
          <a:prstGeom prst="rect">
            <a:avLst/>
          </a:prstGeom>
          <a:noFill/>
          <a:ln w="9525">
            <a:noFill/>
            <a:miter lim="800000"/>
            <a:headEnd/>
            <a:tailEnd/>
          </a:ln>
          <a:effectLst/>
        </p:spPr>
        <p:txBody>
          <a:bodyPr wrap="none">
            <a:prstTxWarp prst="textNoShape">
              <a:avLst/>
            </a:prstTxWarp>
            <a:spAutoFit/>
          </a:bodyPr>
          <a:lstStyle/>
          <a:p>
            <a:endParaRPr lang="en-US" sz="3200">
              <a:solidFill>
                <a:srgbClr val="FFAF18"/>
              </a:solidFill>
            </a:endParaRPr>
          </a:p>
        </p:txBody>
      </p:sp>
      <p:sp>
        <p:nvSpPr>
          <p:cNvPr id="107524" name="Rectangle 4"/>
          <p:cNvSpPr>
            <a:spLocks noChangeArrowheads="1"/>
          </p:cNvSpPr>
          <p:nvPr/>
        </p:nvSpPr>
        <p:spPr bwMode="auto">
          <a:xfrm>
            <a:off x="6324600" y="152400"/>
            <a:ext cx="2819400" cy="4154983"/>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rPr>
              <a:t>The most abundant dietary lipids are </a:t>
            </a:r>
            <a:r>
              <a:rPr lang="en-US" dirty="0" err="1">
                <a:solidFill>
                  <a:srgbClr val="000000"/>
                </a:solidFill>
              </a:rPr>
              <a:t>triacylglycerides</a:t>
            </a:r>
            <a:r>
              <a:rPr lang="en-US" dirty="0">
                <a:solidFill>
                  <a:srgbClr val="000000"/>
                </a:solidFill>
              </a:rPr>
              <a:t> (triglycerides, </a:t>
            </a:r>
            <a:r>
              <a:rPr lang="en-US" dirty="0" err="1">
                <a:solidFill>
                  <a:srgbClr val="000000"/>
                </a:solidFill>
              </a:rPr>
              <a:t>TAGs</a:t>
            </a:r>
            <a:r>
              <a:rPr lang="en-US" dirty="0">
                <a:solidFill>
                  <a:srgbClr val="000000"/>
                </a:solidFill>
              </a:rPr>
              <a:t>). </a:t>
            </a:r>
            <a:r>
              <a:rPr lang="en-US" dirty="0" err="1">
                <a:solidFill>
                  <a:srgbClr val="000000"/>
                </a:solidFill>
              </a:rPr>
              <a:t>TAGs</a:t>
            </a:r>
            <a:r>
              <a:rPr lang="en-US" dirty="0">
                <a:solidFill>
                  <a:srgbClr val="000000"/>
                </a:solidFill>
              </a:rPr>
              <a:t> are </a:t>
            </a:r>
            <a:r>
              <a:rPr lang="en-US" dirty="0" err="1">
                <a:solidFill>
                  <a:srgbClr val="000000"/>
                </a:solidFill>
              </a:rPr>
              <a:t>esthers</a:t>
            </a:r>
            <a:r>
              <a:rPr lang="en-US" dirty="0">
                <a:solidFill>
                  <a:srgbClr val="000000"/>
                </a:solidFill>
              </a:rPr>
              <a:t> of glycerol and fatty acids.</a:t>
            </a:r>
          </a:p>
          <a:p>
            <a:r>
              <a:rPr lang="en-US" dirty="0">
                <a:solidFill>
                  <a:srgbClr val="000000"/>
                </a:solidFill>
              </a:rPr>
              <a:t> (what are </a:t>
            </a:r>
            <a:r>
              <a:rPr lang="en-US" dirty="0" err="1">
                <a:solidFill>
                  <a:srgbClr val="000000"/>
                </a:solidFill>
              </a:rPr>
              <a:t>MAGs</a:t>
            </a:r>
            <a:r>
              <a:rPr lang="en-US" dirty="0">
                <a:solidFill>
                  <a:srgbClr val="000000"/>
                </a:solidFill>
              </a:rPr>
              <a:t> and </a:t>
            </a:r>
            <a:r>
              <a:rPr lang="en-US" dirty="0" err="1">
                <a:solidFill>
                  <a:srgbClr val="000000"/>
                </a:solidFill>
              </a:rPr>
              <a:t>DAGs</a:t>
            </a:r>
            <a:r>
              <a:rPr lang="en-US" dirty="0">
                <a:solidFill>
                  <a:srgbClr val="000000"/>
                </a:solidFill>
              </a:rPr>
              <a:t>?)</a:t>
            </a:r>
          </a:p>
          <a:p>
            <a:endParaRPr lang="en-US" sz="3200" dirty="0">
              <a:solidFill>
                <a:srgbClr val="000000"/>
              </a:solidFill>
            </a:endParaRPr>
          </a:p>
        </p:txBody>
      </p:sp>
      <p:sp>
        <p:nvSpPr>
          <p:cNvPr id="107525" name="Rectangle 5"/>
          <p:cNvSpPr>
            <a:spLocks noChangeArrowheads="1"/>
          </p:cNvSpPr>
          <p:nvPr/>
        </p:nvSpPr>
        <p:spPr bwMode="auto">
          <a:xfrm>
            <a:off x="304800" y="4267200"/>
            <a:ext cx="8305800" cy="2431435"/>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physical properties of </a:t>
            </a:r>
            <a:r>
              <a:rPr lang="en-US" dirty="0" err="1">
                <a:solidFill>
                  <a:srgbClr val="000000"/>
                </a:solidFill>
              </a:rPr>
              <a:t>TAGs</a:t>
            </a:r>
            <a:r>
              <a:rPr lang="en-US" dirty="0">
                <a:solidFill>
                  <a:srgbClr val="000000"/>
                </a:solidFill>
              </a:rPr>
              <a:t> are similar to those of their fatty acid constituents:</a:t>
            </a:r>
          </a:p>
          <a:p>
            <a:r>
              <a:rPr lang="en-US" dirty="0">
                <a:solidFill>
                  <a:srgbClr val="000000"/>
                </a:solidFill>
              </a:rPr>
              <a:t>-Their melting point increases with hydrocarbon chain length.</a:t>
            </a:r>
          </a:p>
          <a:p>
            <a:r>
              <a:rPr lang="en-US" dirty="0">
                <a:solidFill>
                  <a:srgbClr val="000000"/>
                </a:solidFill>
              </a:rPr>
              <a:t>-Their melting point decreases with degree of </a:t>
            </a:r>
            <a:r>
              <a:rPr lang="en-US" dirty="0" err="1">
                <a:solidFill>
                  <a:srgbClr val="000000"/>
                </a:solidFill>
              </a:rPr>
              <a:t>unsaturation</a:t>
            </a:r>
            <a:r>
              <a:rPr lang="en-US" dirty="0">
                <a:solidFill>
                  <a:srgbClr val="000000"/>
                </a:solidFill>
              </a:rPr>
              <a:t>.</a:t>
            </a:r>
            <a:r>
              <a:rPr lang="en-US" sz="3200" dirty="0">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81000" y="762000"/>
            <a:ext cx="8153400" cy="3416320"/>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-Triacylglycerides are the main energy storage molecules in animals (why? Energy dense and can be stored “neat’).</a:t>
            </a:r>
          </a:p>
          <a:p>
            <a:r>
              <a:rPr lang="en-US">
                <a:solidFill>
                  <a:srgbClr val="000000"/>
                </a:solidFill>
              </a:rPr>
              <a:t>-If their melting point is high, we call them lards (many animal fats have high melting points) if it is low we call them oils (many plant lipids). Degree of unsaturation, rather than chain length is key..</a:t>
            </a:r>
          </a:p>
          <a:p>
            <a:r>
              <a:rPr lang="en-US">
                <a:solidFill>
                  <a:srgbClr val="000000"/>
                </a:solidFill>
              </a:rPr>
              <a:t>-There are two essential (indispensable) fatty acids: linoleic and linolenic acid .</a:t>
            </a:r>
          </a:p>
        </p:txBody>
      </p:sp>
      <p:sp>
        <p:nvSpPr>
          <p:cNvPr id="108547" name="Rectangle 3"/>
          <p:cNvSpPr>
            <a:spLocks noChangeArrowheads="1"/>
          </p:cNvSpPr>
          <p:nvPr/>
        </p:nvSpPr>
        <p:spPr bwMode="auto">
          <a:xfrm>
            <a:off x="3124200" y="228600"/>
            <a:ext cx="3380653" cy="584776"/>
          </a:xfrm>
          <a:prstGeom prst="rect">
            <a:avLst/>
          </a:prstGeom>
          <a:noFill/>
          <a:ln w="9525">
            <a:noFill/>
            <a:miter lim="800000"/>
            <a:headEnd/>
            <a:tailEnd/>
          </a:ln>
          <a:effectLst/>
        </p:spPr>
        <p:txBody>
          <a:bodyPr wrap="none">
            <a:prstTxWarp prst="textNoShape">
              <a:avLst/>
            </a:prstTxWarp>
            <a:spAutoFit/>
          </a:bodyPr>
          <a:lstStyle/>
          <a:p>
            <a:r>
              <a:rPr lang="en-US" sz="3200" dirty="0">
                <a:solidFill>
                  <a:srgbClr val="000000"/>
                </a:solidFill>
              </a:rPr>
              <a:t>Facts about fats</a:t>
            </a:r>
          </a:p>
        </p:txBody>
      </p:sp>
      <p:pic>
        <p:nvPicPr>
          <p:cNvPr id="108548" name="Picture 4"/>
          <p:cNvPicPr>
            <a:picLocks noChangeAspect="1" noChangeArrowheads="1"/>
          </p:cNvPicPr>
          <p:nvPr/>
        </p:nvPicPr>
        <p:blipFill>
          <a:blip r:embed="rId2"/>
          <a:srcRect/>
          <a:stretch>
            <a:fillRect/>
          </a:stretch>
        </p:blipFill>
        <p:spPr bwMode="auto">
          <a:xfrm>
            <a:off x="5029200" y="4724400"/>
            <a:ext cx="2971800" cy="1903413"/>
          </a:xfrm>
          <a:prstGeom prst="rect">
            <a:avLst/>
          </a:prstGeom>
          <a:noFill/>
        </p:spPr>
      </p:pic>
      <p:sp>
        <p:nvSpPr>
          <p:cNvPr id="108549" name="Rectangle 5"/>
          <p:cNvSpPr>
            <a:spLocks noChangeArrowheads="1"/>
          </p:cNvSpPr>
          <p:nvPr/>
        </p:nvSpPr>
        <p:spPr bwMode="auto">
          <a:xfrm>
            <a:off x="344488" y="4870450"/>
            <a:ext cx="4532312" cy="1200329"/>
          </a:xfrm>
          <a:prstGeom prst="rect">
            <a:avLst/>
          </a:prstGeom>
          <a:noFill/>
          <a:ln w="9525">
            <a:noFill/>
            <a:miter lim="800000"/>
            <a:headEnd/>
            <a:tailEnd/>
          </a:ln>
          <a:effectLst/>
        </p:spPr>
        <p:txBody>
          <a:bodyPr>
            <a:prstTxWarp prst="textNoShape">
              <a:avLst/>
            </a:prstTxWarp>
            <a:spAutoFit/>
          </a:bodyPr>
          <a:lstStyle/>
          <a:p>
            <a:r>
              <a:rPr lang="en-US" sz="1800">
                <a:solidFill>
                  <a:srgbClr val="000000"/>
                </a:solidFill>
              </a:rPr>
              <a:t>Unsaturated fatty acids are</a:t>
            </a:r>
          </a:p>
          <a:p>
            <a:r>
              <a:rPr lang="en-US" sz="1800">
                <a:solidFill>
                  <a:srgbClr val="000000"/>
                </a:solidFill>
              </a:rPr>
              <a:t>Synthesized from saturated precursors as a result of the action of enzymes called “desaturases”.</a:t>
            </a:r>
            <a:endParaRPr lang="en-US">
              <a:solidFill>
                <a:srgbClr val="000000"/>
              </a:solidFill>
            </a:endParaRPr>
          </a:p>
        </p:txBody>
      </p:sp>
      <p:sp>
        <p:nvSpPr>
          <p:cNvPr id="108550" name="Rectangle 6"/>
          <p:cNvSpPr>
            <a:spLocks noChangeArrowheads="1"/>
          </p:cNvSpPr>
          <p:nvPr/>
        </p:nvSpPr>
        <p:spPr bwMode="auto">
          <a:xfrm>
            <a:off x="5029200" y="5715000"/>
            <a:ext cx="1920875" cy="517525"/>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rPr>
              <a:t>Linoleic acid</a:t>
            </a:r>
            <a:endParaRPr lang="en-US">
              <a:solidFill>
                <a:srgbClr val="FFAF18"/>
              </a:solidFil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G20_26"/>
          <p:cNvPicPr>
            <a:picLocks noChangeAspect="1" noChangeArrowheads="1"/>
          </p:cNvPicPr>
          <p:nvPr/>
        </p:nvPicPr>
        <p:blipFill>
          <a:blip r:embed="rId2"/>
          <a:srcRect/>
          <a:stretch>
            <a:fillRect/>
          </a:stretch>
        </p:blipFill>
        <p:spPr bwMode="auto">
          <a:xfrm>
            <a:off x="1270000" y="0"/>
            <a:ext cx="9144000" cy="6858000"/>
          </a:xfrm>
          <a:prstGeom prst="rect">
            <a:avLst/>
          </a:prstGeom>
          <a:noFill/>
        </p:spPr>
      </p:pic>
      <p:sp>
        <p:nvSpPr>
          <p:cNvPr id="112643" name="Text Box 3"/>
          <p:cNvSpPr txBox="1">
            <a:spLocks noChangeArrowheads="1"/>
          </p:cNvSpPr>
          <p:nvPr/>
        </p:nvSpPr>
        <p:spPr bwMode="auto">
          <a:xfrm>
            <a:off x="0" y="0"/>
            <a:ext cx="3581400" cy="1077218"/>
          </a:xfrm>
          <a:prstGeom prst="rect">
            <a:avLst/>
          </a:prstGeom>
          <a:noFill/>
          <a:ln w="9525">
            <a:noFill/>
            <a:miter lim="800000"/>
            <a:headEnd/>
            <a:tailEnd/>
          </a:ln>
          <a:effectLst/>
        </p:spPr>
        <p:txBody>
          <a:bodyPr wrap="square">
            <a:prstTxWarp prst="textNoShape">
              <a:avLst/>
            </a:prstTxWarp>
            <a:spAutoFit/>
          </a:bodyPr>
          <a:lstStyle/>
          <a:p>
            <a:r>
              <a:rPr lang="en-US" sz="3200" dirty="0">
                <a:solidFill>
                  <a:srgbClr val="000000"/>
                </a:solidFill>
              </a:rPr>
              <a:t>Lipid assimilation: an overview</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914400" y="838200"/>
            <a:ext cx="3678238" cy="4343400"/>
          </a:xfrm>
          <a:prstGeom prst="rect">
            <a:avLst/>
          </a:prstGeom>
          <a:noFill/>
        </p:spPr>
      </p:pic>
      <p:sp>
        <p:nvSpPr>
          <p:cNvPr id="113667" name="Rectangle 3"/>
          <p:cNvSpPr>
            <a:spLocks noChangeArrowheads="1"/>
          </p:cNvSpPr>
          <p:nvPr/>
        </p:nvSpPr>
        <p:spPr bwMode="auto">
          <a:xfrm>
            <a:off x="5257800" y="990600"/>
            <a:ext cx="3259138" cy="3600986"/>
          </a:xfrm>
          <a:prstGeom prst="rect">
            <a:avLst/>
          </a:prstGeom>
          <a:noFill/>
          <a:ln w="9525">
            <a:noFill/>
            <a:miter lim="800000"/>
            <a:headEnd/>
            <a:tailEnd/>
          </a:ln>
          <a:effectLst/>
        </p:spPr>
        <p:txBody>
          <a:bodyPr>
            <a:prstTxWarp prst="textNoShape">
              <a:avLst/>
            </a:prstTxWarp>
            <a:spAutoFit/>
          </a:bodyPr>
          <a:lstStyle/>
          <a:p>
            <a:r>
              <a:rPr lang="en-US" sz="2800">
                <a:solidFill>
                  <a:srgbClr val="000000"/>
                </a:solidFill>
              </a:rPr>
              <a:t>The first step in the assimilation of lipids is the emulsification of fat globules by the action of phospholipids and bile salts.</a:t>
            </a:r>
            <a:r>
              <a:rPr lang="en-US" sz="3200">
                <a:solidFill>
                  <a:srgbClr val="000000"/>
                </a:solidFill>
              </a:rPr>
              <a:t> </a:t>
            </a:r>
          </a:p>
        </p:txBody>
      </p:sp>
      <p:sp>
        <p:nvSpPr>
          <p:cNvPr id="113668" name="Rectangle 4"/>
          <p:cNvSpPr>
            <a:spLocks noChangeArrowheads="1"/>
          </p:cNvSpPr>
          <p:nvPr/>
        </p:nvSpPr>
        <p:spPr bwMode="auto">
          <a:xfrm>
            <a:off x="304800" y="5638800"/>
            <a:ext cx="8229600" cy="954107"/>
          </a:xfrm>
          <a:prstGeom prst="rect">
            <a:avLst/>
          </a:prstGeom>
          <a:noFill/>
          <a:ln w="9525">
            <a:noFill/>
            <a:miter lim="800000"/>
            <a:headEnd/>
            <a:tailEnd/>
          </a:ln>
          <a:effectLst/>
        </p:spPr>
        <p:txBody>
          <a:bodyPr>
            <a:prstTxWarp prst="textNoShape">
              <a:avLst/>
            </a:prstTxWarp>
            <a:spAutoFit/>
          </a:bodyPr>
          <a:lstStyle/>
          <a:p>
            <a:r>
              <a:rPr lang="en-US" sz="2800">
                <a:solidFill>
                  <a:srgbClr val="000000"/>
                </a:solidFill>
              </a:rPr>
              <a:t>An emulsion is a more homogeneous suspension of small lipid droplets called emulsion droplets</a:t>
            </a:r>
          </a:p>
        </p:txBody>
      </p:sp>
      <p:sp>
        <p:nvSpPr>
          <p:cNvPr id="113669" name="Rectangle 5"/>
          <p:cNvSpPr>
            <a:spLocks noChangeArrowheads="1"/>
          </p:cNvSpPr>
          <p:nvPr/>
        </p:nvSpPr>
        <p:spPr bwMode="auto">
          <a:xfrm>
            <a:off x="1177925" y="4763"/>
            <a:ext cx="1631950" cy="517525"/>
          </a:xfrm>
          <a:prstGeom prst="rect">
            <a:avLst/>
          </a:prstGeom>
          <a:noFill/>
          <a:ln w="9525">
            <a:noFill/>
            <a:miter lim="800000"/>
            <a:headEnd/>
            <a:tailEnd/>
          </a:ln>
          <a:effectLst/>
        </p:spPr>
        <p:txBody>
          <a:bodyPr wrap="none">
            <a:prstTxWarp prst="textNoShape">
              <a:avLst/>
            </a:prstTxWarp>
            <a:spAutoFit/>
          </a:bodyPr>
          <a:lstStyle/>
          <a:p>
            <a:r>
              <a:rPr lang="en-US">
                <a:solidFill>
                  <a:srgbClr val="FFAF18"/>
                </a:solidFill>
              </a:rPr>
              <a:t>FIG. 21.17</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a:stretch>
            <a:fillRect/>
          </a:stretch>
        </p:blipFill>
        <p:spPr bwMode="auto">
          <a:xfrm>
            <a:off x="381000" y="533400"/>
            <a:ext cx="3270250" cy="3216275"/>
          </a:xfrm>
          <a:prstGeom prst="rect">
            <a:avLst/>
          </a:prstGeom>
          <a:noFill/>
        </p:spPr>
      </p:pic>
      <p:sp>
        <p:nvSpPr>
          <p:cNvPr id="114691" name="Rectangle 3"/>
          <p:cNvSpPr>
            <a:spLocks noChangeArrowheads="1"/>
          </p:cNvSpPr>
          <p:nvPr/>
        </p:nvSpPr>
        <p:spPr bwMode="auto">
          <a:xfrm>
            <a:off x="4108450" y="382588"/>
            <a:ext cx="4730750" cy="3046988"/>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emulsification of fats requires 1) mechanical disruption (the contractions of the stomach and small intestine) and 2) an emulsifying agent that prevents droplets from aggregating again.</a:t>
            </a:r>
          </a:p>
          <a:p>
            <a:endParaRPr lang="en-US">
              <a:solidFill>
                <a:srgbClr val="000000"/>
              </a:solidFill>
            </a:endParaRPr>
          </a:p>
          <a:p>
            <a:endParaRPr lang="en-US" sz="3200">
              <a:solidFill>
                <a:srgbClr val="000000"/>
              </a:solidFill>
            </a:endParaRPr>
          </a:p>
        </p:txBody>
      </p:sp>
      <p:sp>
        <p:nvSpPr>
          <p:cNvPr id="114692" name="Rectangle 4"/>
          <p:cNvSpPr>
            <a:spLocks noChangeArrowheads="1"/>
          </p:cNvSpPr>
          <p:nvPr/>
        </p:nvSpPr>
        <p:spPr bwMode="auto">
          <a:xfrm>
            <a:off x="457200" y="4572000"/>
            <a:ext cx="6475413" cy="1938992"/>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emulsifying agents are bile salts (cholesterol+ an amino acid) and </a:t>
            </a:r>
            <a:r>
              <a:rPr lang="en-US" dirty="0" err="1">
                <a:solidFill>
                  <a:srgbClr val="000000"/>
                </a:solidFill>
              </a:rPr>
              <a:t>phosholipids</a:t>
            </a:r>
            <a:r>
              <a:rPr lang="en-US" dirty="0">
                <a:solidFill>
                  <a:srgbClr val="000000"/>
                </a:solidFill>
              </a:rPr>
              <a:t>. These two substances are “</a:t>
            </a:r>
            <a:r>
              <a:rPr lang="en-US" dirty="0" err="1" smtClean="0">
                <a:solidFill>
                  <a:srgbClr val="000000"/>
                </a:solidFill>
              </a:rPr>
              <a:t>amphipathic</a:t>
            </a:r>
            <a:r>
              <a:rPr lang="en-US" dirty="0">
                <a:solidFill>
                  <a:srgbClr val="000000"/>
                </a:solidFill>
              </a:rPr>
              <a:t>” (Gr. </a:t>
            </a:r>
            <a:r>
              <a:rPr lang="en-US" dirty="0" err="1" smtClean="0">
                <a:solidFill>
                  <a:srgbClr val="000000"/>
                </a:solidFill>
              </a:rPr>
              <a:t>amphi</a:t>
            </a:r>
            <a:r>
              <a:rPr lang="en-US" dirty="0">
                <a:solidFill>
                  <a:srgbClr val="000000"/>
                </a:solidFill>
              </a:rPr>
              <a:t>=on both sides</a:t>
            </a:r>
            <a:r>
              <a:rPr lang="en-US" dirty="0" smtClean="0">
                <a:solidFill>
                  <a:srgbClr val="000000"/>
                </a:solidFill>
              </a:rPr>
              <a:t>, both</a:t>
            </a:r>
            <a:r>
              <a:rPr lang="en-US" dirty="0">
                <a:solidFill>
                  <a:srgbClr val="000000"/>
                </a:solidFill>
              </a:rPr>
              <a:t>,</a:t>
            </a:r>
            <a:r>
              <a:rPr lang="en-US" dirty="0" smtClean="0">
                <a:solidFill>
                  <a:srgbClr val="000000"/>
                </a:solidFill>
              </a:rPr>
              <a:t> </a:t>
            </a:r>
            <a:r>
              <a:rPr lang="en-US" dirty="0" err="1" smtClean="0">
                <a:solidFill>
                  <a:srgbClr val="000000"/>
                </a:solidFill>
              </a:rPr>
              <a:t>pathic</a:t>
            </a:r>
            <a:r>
              <a:rPr lang="en-US" dirty="0" smtClean="0">
                <a:solidFill>
                  <a:srgbClr val="000000"/>
                </a:solidFill>
              </a:rPr>
              <a:t> </a:t>
            </a:r>
            <a:r>
              <a:rPr lang="en-US" dirty="0">
                <a:solidFill>
                  <a:srgbClr val="000000"/>
                </a:solidFill>
              </a:rPr>
              <a:t>= way).</a:t>
            </a:r>
            <a:endParaRPr lang="en-US" sz="3200" dirty="0">
              <a:solidFill>
                <a:srgbClr val="000000"/>
              </a:solidFill>
            </a:endParaRPr>
          </a:p>
        </p:txBody>
      </p:sp>
      <p:sp>
        <p:nvSpPr>
          <p:cNvPr id="114693" name="Line 5"/>
          <p:cNvSpPr>
            <a:spLocks noChangeShapeType="1"/>
          </p:cNvSpPr>
          <p:nvPr/>
        </p:nvSpPr>
        <p:spPr bwMode="auto">
          <a:xfrm>
            <a:off x="1371600" y="1447800"/>
            <a:ext cx="2590800" cy="27432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114694" name="Rectangle 6"/>
          <p:cNvSpPr>
            <a:spLocks noChangeArrowheads="1"/>
          </p:cNvSpPr>
          <p:nvPr/>
        </p:nvSpPr>
        <p:spPr bwMode="auto">
          <a:xfrm>
            <a:off x="4038600" y="3997325"/>
            <a:ext cx="1288484" cy="461665"/>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Steroid</a:t>
            </a:r>
            <a:endParaRPr lang="en-US" sz="3200">
              <a:solidFill>
                <a:srgbClr val="000000"/>
              </a:solidFill>
            </a:endParaRPr>
          </a:p>
        </p:txBody>
      </p:sp>
      <p:sp>
        <p:nvSpPr>
          <p:cNvPr id="114695" name="Line 7"/>
          <p:cNvSpPr>
            <a:spLocks noChangeShapeType="1"/>
          </p:cNvSpPr>
          <p:nvPr/>
        </p:nvSpPr>
        <p:spPr bwMode="auto">
          <a:xfrm>
            <a:off x="2514600" y="1066800"/>
            <a:ext cx="4191000" cy="35814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114696" name="Rectangle 8"/>
          <p:cNvSpPr>
            <a:spLocks noChangeArrowheads="1"/>
          </p:cNvSpPr>
          <p:nvPr/>
        </p:nvSpPr>
        <p:spPr bwMode="auto">
          <a:xfrm>
            <a:off x="6400800" y="4683125"/>
            <a:ext cx="2595632" cy="830997"/>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rPr>
              <a:t>Amino acid</a:t>
            </a:r>
          </a:p>
          <a:p>
            <a:r>
              <a:rPr lang="en-US">
                <a:solidFill>
                  <a:srgbClr val="000000"/>
                </a:solidFill>
              </a:rPr>
              <a:t>(taurine, glycine)</a:t>
            </a:r>
            <a:endParaRPr lang="en-US" sz="32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609600"/>
            <a:ext cx="7772400" cy="1143000"/>
          </a:xfrm>
        </p:spPr>
        <p:txBody>
          <a:bodyPr/>
          <a:lstStyle/>
          <a:p>
            <a:r>
              <a:rPr lang="en-US" dirty="0">
                <a:solidFill>
                  <a:srgbClr val="000000"/>
                </a:solidFill>
                <a:latin typeface="Comic Sans MS" pitchFamily="-106" charset="0"/>
              </a:rPr>
              <a:t>Function of the stomach</a:t>
            </a:r>
          </a:p>
        </p:txBody>
      </p:sp>
      <p:sp>
        <p:nvSpPr>
          <p:cNvPr id="6147" name="Rectangle 3"/>
          <p:cNvSpPr>
            <a:spLocks noGrp="1" noChangeArrowheads="1"/>
          </p:cNvSpPr>
          <p:nvPr>
            <p:ph type="body" idx="1"/>
          </p:nvPr>
        </p:nvSpPr>
        <p:spPr>
          <a:xfrm>
            <a:off x="609600" y="1981200"/>
            <a:ext cx="7772400" cy="4114800"/>
          </a:xfrm>
        </p:spPr>
        <p:txBody>
          <a:bodyPr/>
          <a:lstStyle/>
          <a:p>
            <a:pPr>
              <a:lnSpc>
                <a:spcPct val="90000"/>
              </a:lnSpc>
            </a:pPr>
            <a:r>
              <a:rPr lang="en-US" dirty="0">
                <a:solidFill>
                  <a:srgbClr val="000000"/>
                </a:solidFill>
                <a:latin typeface="Comic Sans MS" pitchFamily="-106" charset="0"/>
              </a:rPr>
              <a:t>Acid peptic digestion of proteins (secretion of </a:t>
            </a:r>
            <a:r>
              <a:rPr lang="en-US" dirty="0" err="1">
                <a:solidFill>
                  <a:srgbClr val="000000"/>
                </a:solidFill>
                <a:latin typeface="Comic Sans MS" pitchFamily="-106" charset="0"/>
              </a:rPr>
              <a:t>HCl</a:t>
            </a:r>
            <a:r>
              <a:rPr lang="en-US" dirty="0">
                <a:solidFill>
                  <a:srgbClr val="000000"/>
                </a:solidFill>
                <a:latin typeface="Comic Sans MS" pitchFamily="-106" charset="0"/>
              </a:rPr>
              <a:t> and </a:t>
            </a:r>
            <a:r>
              <a:rPr lang="en-US" dirty="0" err="1">
                <a:solidFill>
                  <a:srgbClr val="000000"/>
                </a:solidFill>
                <a:latin typeface="Comic Sans MS" pitchFamily="-106" charset="0"/>
              </a:rPr>
              <a:t>pepsinogen</a:t>
            </a:r>
            <a:r>
              <a:rPr lang="en-US" dirty="0">
                <a:solidFill>
                  <a:srgbClr val="000000"/>
                </a:solidFill>
                <a:latin typeface="Comic Sans MS" pitchFamily="-106" charset="0"/>
              </a:rPr>
              <a:t>)</a:t>
            </a:r>
            <a:endParaRPr lang="en-US" dirty="0" smtClean="0">
              <a:solidFill>
                <a:srgbClr val="000000"/>
              </a:solidFill>
              <a:latin typeface="Comic Sans MS" pitchFamily="-106" charset="0"/>
            </a:endParaRPr>
          </a:p>
          <a:p>
            <a:pPr>
              <a:lnSpc>
                <a:spcPct val="90000"/>
              </a:lnSpc>
            </a:pPr>
            <a:endParaRPr lang="en-US" dirty="0" smtClean="0">
              <a:solidFill>
                <a:srgbClr val="000000"/>
              </a:solidFill>
              <a:latin typeface="Comic Sans MS" pitchFamily="-106" charset="0"/>
            </a:endParaRPr>
          </a:p>
          <a:p>
            <a:pPr>
              <a:lnSpc>
                <a:spcPct val="90000"/>
              </a:lnSpc>
            </a:pPr>
            <a:r>
              <a:rPr lang="en-US" dirty="0" smtClean="0">
                <a:solidFill>
                  <a:srgbClr val="000000"/>
                </a:solidFill>
                <a:latin typeface="Comic Sans MS" pitchFamily="-106" charset="0"/>
              </a:rPr>
              <a:t>Absorption </a:t>
            </a:r>
            <a:r>
              <a:rPr lang="en-US" dirty="0">
                <a:solidFill>
                  <a:srgbClr val="000000"/>
                </a:solidFill>
                <a:latin typeface="Comic Sans MS" pitchFamily="-106" charset="0"/>
              </a:rPr>
              <a:t>of a few substances (alcohol, and </a:t>
            </a:r>
            <a:r>
              <a:rPr lang="en-US" dirty="0" err="1">
                <a:solidFill>
                  <a:srgbClr val="000000"/>
                </a:solidFill>
                <a:latin typeface="Comic Sans MS" pitchFamily="-106" charset="0"/>
              </a:rPr>
              <a:t>acetylsalycilic</a:t>
            </a:r>
            <a:r>
              <a:rPr lang="en-US" dirty="0">
                <a:solidFill>
                  <a:srgbClr val="000000"/>
                </a:solidFill>
                <a:latin typeface="Comic Sans MS" pitchFamily="-106" charset="0"/>
              </a:rPr>
              <a:t> acid</a:t>
            </a:r>
            <a:r>
              <a:rPr lang="en-US" dirty="0" smtClean="0">
                <a:solidFill>
                  <a:srgbClr val="000000"/>
                </a:solidFill>
                <a:latin typeface="Comic Sans MS" pitchFamily="-106" charset="0"/>
              </a:rPr>
              <a:t>)</a:t>
            </a:r>
            <a:endParaRPr lang="en-US" dirty="0">
              <a:solidFill>
                <a:srgbClr val="000000"/>
              </a:solidFill>
              <a:latin typeface="Comic Sans MS"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2133600" y="381000"/>
            <a:ext cx="3820878" cy="584776"/>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00"/>
                </a:solidFill>
              </a:rPr>
              <a:t>Composition of bile</a:t>
            </a:r>
          </a:p>
        </p:txBody>
      </p:sp>
      <p:sp>
        <p:nvSpPr>
          <p:cNvPr id="115715" name="Rectangle 3"/>
          <p:cNvSpPr>
            <a:spLocks noChangeArrowheads="1"/>
          </p:cNvSpPr>
          <p:nvPr/>
        </p:nvSpPr>
        <p:spPr bwMode="auto">
          <a:xfrm>
            <a:off x="685800" y="1371600"/>
            <a:ext cx="7940394" cy="3477875"/>
          </a:xfrm>
          <a:prstGeom prst="rect">
            <a:avLst/>
          </a:prstGeom>
          <a:noFill/>
          <a:ln w="9525">
            <a:noFill/>
            <a:miter lim="800000"/>
            <a:headEnd/>
            <a:tailEnd/>
          </a:ln>
          <a:effectLst/>
        </p:spPr>
        <p:txBody>
          <a:bodyPr wrap="none">
            <a:prstTxWarp prst="textNoShape">
              <a:avLst/>
            </a:prstTxWarp>
            <a:spAutoFit/>
          </a:bodyPr>
          <a:lstStyle/>
          <a:p>
            <a:r>
              <a:rPr lang="en-US" sz="3200" u="sng" dirty="0">
                <a:solidFill>
                  <a:srgbClr val="000000"/>
                </a:solidFill>
              </a:rPr>
              <a:t>Organic			Inorganic</a:t>
            </a:r>
          </a:p>
          <a:p>
            <a:r>
              <a:rPr lang="en-US" sz="3200" dirty="0">
                <a:solidFill>
                  <a:srgbClr val="000000"/>
                </a:solidFill>
              </a:rPr>
              <a:t>Bile salts	</a:t>
            </a:r>
            <a:r>
              <a:rPr lang="en-US" sz="3200" dirty="0" smtClean="0">
                <a:solidFill>
                  <a:srgbClr val="000000"/>
                </a:solidFill>
              </a:rPr>
              <a:t>	</a:t>
            </a:r>
            <a:r>
              <a:rPr lang="en-US" sz="3200" dirty="0" err="1" smtClean="0">
                <a:solidFill>
                  <a:srgbClr val="000000"/>
                </a:solidFill>
              </a:rPr>
              <a:t>Cations</a:t>
            </a:r>
            <a:r>
              <a:rPr lang="en-US" sz="3200" dirty="0" smtClean="0">
                <a:solidFill>
                  <a:srgbClr val="000000"/>
                </a:solidFill>
              </a:rPr>
              <a:t> </a:t>
            </a:r>
            <a:r>
              <a:rPr lang="en-US" sz="3200" dirty="0">
                <a:solidFill>
                  <a:srgbClr val="000000"/>
                </a:solidFill>
              </a:rPr>
              <a:t>(Na</a:t>
            </a:r>
            <a:r>
              <a:rPr lang="en-US" sz="3200" baseline="30000" dirty="0">
                <a:solidFill>
                  <a:srgbClr val="000000"/>
                </a:solidFill>
              </a:rPr>
              <a:t>+</a:t>
            </a:r>
            <a:r>
              <a:rPr lang="en-US" sz="3200" dirty="0">
                <a:solidFill>
                  <a:srgbClr val="000000"/>
                </a:solidFill>
              </a:rPr>
              <a:t>, K</a:t>
            </a:r>
            <a:r>
              <a:rPr lang="en-US" sz="3200" baseline="30000" dirty="0">
                <a:solidFill>
                  <a:srgbClr val="000000"/>
                </a:solidFill>
              </a:rPr>
              <a:t>+</a:t>
            </a:r>
            <a:r>
              <a:rPr lang="en-US" sz="3200" dirty="0">
                <a:solidFill>
                  <a:srgbClr val="000000"/>
                </a:solidFill>
              </a:rPr>
              <a:t>, Ca</a:t>
            </a:r>
            <a:r>
              <a:rPr lang="en-US" sz="3200" baseline="30000" dirty="0">
                <a:solidFill>
                  <a:srgbClr val="000000"/>
                </a:solidFill>
              </a:rPr>
              <a:t>++</a:t>
            </a:r>
            <a:r>
              <a:rPr lang="en-US" sz="3200" dirty="0">
                <a:solidFill>
                  <a:srgbClr val="000000"/>
                </a:solidFill>
              </a:rPr>
              <a:t>)</a:t>
            </a:r>
          </a:p>
          <a:p>
            <a:r>
              <a:rPr lang="en-US" sz="3200" dirty="0">
                <a:solidFill>
                  <a:srgbClr val="000000"/>
                </a:solidFill>
              </a:rPr>
              <a:t>Phospholipids		Anions (</a:t>
            </a:r>
            <a:r>
              <a:rPr lang="en-US" sz="3200" dirty="0" err="1">
                <a:solidFill>
                  <a:srgbClr val="000000"/>
                </a:solidFill>
              </a:rPr>
              <a:t>Cl</a:t>
            </a:r>
            <a:r>
              <a:rPr lang="en-US" sz="3200" baseline="30000" dirty="0">
                <a:solidFill>
                  <a:srgbClr val="000000"/>
                </a:solidFill>
              </a:rPr>
              <a:t>-</a:t>
            </a:r>
            <a:r>
              <a:rPr lang="en-US" sz="3200" dirty="0">
                <a:solidFill>
                  <a:srgbClr val="000000"/>
                </a:solidFill>
              </a:rPr>
              <a:t>, HCO</a:t>
            </a:r>
            <a:r>
              <a:rPr lang="en-US" sz="3200" baseline="-25000" dirty="0">
                <a:solidFill>
                  <a:srgbClr val="000000"/>
                </a:solidFill>
              </a:rPr>
              <a:t>3</a:t>
            </a:r>
            <a:r>
              <a:rPr lang="en-US" sz="3200" baseline="30000" dirty="0">
                <a:solidFill>
                  <a:srgbClr val="000000"/>
                </a:solidFill>
              </a:rPr>
              <a:t>-</a:t>
            </a:r>
            <a:r>
              <a:rPr lang="en-US" sz="3200" dirty="0">
                <a:solidFill>
                  <a:srgbClr val="000000"/>
                </a:solidFill>
              </a:rPr>
              <a:t>)</a:t>
            </a:r>
          </a:p>
          <a:p>
            <a:r>
              <a:rPr lang="en-US" sz="3200" dirty="0">
                <a:solidFill>
                  <a:srgbClr val="000000"/>
                </a:solidFill>
              </a:rPr>
              <a:t>(</a:t>
            </a:r>
            <a:r>
              <a:rPr lang="en-US" sz="3200" dirty="0" err="1">
                <a:solidFill>
                  <a:srgbClr val="000000"/>
                </a:solidFill>
              </a:rPr>
              <a:t>lecithins</a:t>
            </a:r>
            <a:r>
              <a:rPr lang="en-US" sz="3200" dirty="0">
                <a:solidFill>
                  <a:srgbClr val="000000"/>
                </a:solidFill>
              </a:rPr>
              <a:t>)</a:t>
            </a:r>
          </a:p>
          <a:p>
            <a:r>
              <a:rPr lang="en-US" sz="3200" dirty="0">
                <a:solidFill>
                  <a:srgbClr val="000000"/>
                </a:solidFill>
              </a:rPr>
              <a:t>Cholesterol</a:t>
            </a:r>
          </a:p>
          <a:p>
            <a:r>
              <a:rPr lang="en-US" sz="3200" dirty="0">
                <a:solidFill>
                  <a:srgbClr val="000000"/>
                </a:solidFill>
              </a:rPr>
              <a:t>Bile pigments</a:t>
            </a:r>
          </a:p>
          <a:p>
            <a:r>
              <a:rPr lang="en-US" sz="2800" dirty="0">
                <a:solidFill>
                  <a:srgbClr val="000000"/>
                </a:solidFill>
              </a:rPr>
              <a:t>(</a:t>
            </a:r>
            <a:r>
              <a:rPr lang="en-US" sz="2800" dirty="0" err="1">
                <a:solidFill>
                  <a:srgbClr val="000000"/>
                </a:solidFill>
              </a:rPr>
              <a:t>bilirubin</a:t>
            </a:r>
            <a:r>
              <a:rPr lang="en-US" sz="2800" dirty="0">
                <a:solidFill>
                  <a:srgbClr val="000000"/>
                </a:solidFill>
              </a:rPr>
              <a:t>)</a:t>
            </a:r>
            <a:endParaRPr lang="en-US" sz="3200" dirty="0">
              <a:solidFill>
                <a:srgbClr val="000000"/>
              </a:solidFill>
            </a:endParaRPr>
          </a:p>
        </p:txBody>
      </p:sp>
      <p:pic>
        <p:nvPicPr>
          <p:cNvPr id="115716" name="Picture 4"/>
          <p:cNvPicPr>
            <a:picLocks noChangeAspect="1" noChangeArrowheads="1"/>
          </p:cNvPicPr>
          <p:nvPr/>
        </p:nvPicPr>
        <p:blipFill>
          <a:blip r:embed="rId2"/>
          <a:srcRect/>
          <a:stretch>
            <a:fillRect/>
          </a:stretch>
        </p:blipFill>
        <p:spPr bwMode="auto">
          <a:xfrm>
            <a:off x="3973513" y="3340100"/>
            <a:ext cx="5170487" cy="3517900"/>
          </a:xfrm>
          <a:prstGeom prst="rect">
            <a:avLst/>
          </a:prstGeom>
          <a:noFill/>
        </p:spPr>
      </p:pic>
      <p:sp>
        <p:nvSpPr>
          <p:cNvPr id="115717" name="Rectangle 5"/>
          <p:cNvSpPr>
            <a:spLocks noChangeArrowheads="1"/>
          </p:cNvSpPr>
          <p:nvPr/>
        </p:nvSpPr>
        <p:spPr bwMode="auto">
          <a:xfrm>
            <a:off x="533400" y="5105400"/>
            <a:ext cx="3057525" cy="1569660"/>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In well balanced mixtures (gallstones!</a:t>
            </a:r>
            <a:r>
              <a:rPr lang="en-US" dirty="0" smtClean="0">
                <a:solidFill>
                  <a:srgbClr val="000000"/>
                </a:solidFill>
              </a:rPr>
              <a:t>! CaCO3+cholesterol)</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522663" y="1736725"/>
            <a:ext cx="184150" cy="658813"/>
          </a:xfrm>
          <a:prstGeom prst="rect">
            <a:avLst/>
          </a:prstGeom>
          <a:noFill/>
          <a:ln w="9525">
            <a:noFill/>
            <a:miter lim="800000"/>
            <a:headEnd/>
            <a:tailEnd/>
          </a:ln>
          <a:effectLst/>
        </p:spPr>
        <p:txBody>
          <a:bodyPr wrap="none">
            <a:prstTxWarp prst="textNoShape">
              <a:avLst/>
            </a:prstTxWarp>
            <a:spAutoFit/>
          </a:bodyPr>
          <a:lstStyle/>
          <a:p>
            <a:endParaRPr lang="en-US" sz="3200">
              <a:solidFill>
                <a:srgbClr val="FFAF18"/>
              </a:solidFill>
            </a:endParaRPr>
          </a:p>
        </p:txBody>
      </p:sp>
      <p:pic>
        <p:nvPicPr>
          <p:cNvPr id="116739" name="Picture 3"/>
          <p:cNvPicPr>
            <a:picLocks noChangeAspect="1" noChangeArrowheads="1"/>
          </p:cNvPicPr>
          <p:nvPr/>
        </p:nvPicPr>
        <p:blipFill>
          <a:blip r:embed="rId2"/>
          <a:srcRect/>
          <a:stretch>
            <a:fillRect/>
          </a:stretch>
        </p:blipFill>
        <p:spPr bwMode="auto">
          <a:xfrm>
            <a:off x="533400" y="685800"/>
            <a:ext cx="3481388" cy="5645150"/>
          </a:xfrm>
          <a:prstGeom prst="rect">
            <a:avLst/>
          </a:prstGeom>
          <a:noFill/>
        </p:spPr>
      </p:pic>
      <p:sp>
        <p:nvSpPr>
          <p:cNvPr id="116740" name="Rectangle 4"/>
          <p:cNvSpPr>
            <a:spLocks noChangeArrowheads="1"/>
          </p:cNvSpPr>
          <p:nvPr/>
        </p:nvSpPr>
        <p:spPr bwMode="auto">
          <a:xfrm>
            <a:off x="4776788" y="642938"/>
            <a:ext cx="4138612" cy="4154983"/>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Emulsion droplets are made of TAGs with a coating of bile salts and phospholipids.</a:t>
            </a:r>
          </a:p>
          <a:p>
            <a:endParaRPr lang="en-US">
              <a:solidFill>
                <a:srgbClr val="000000"/>
              </a:solidFill>
            </a:endParaRPr>
          </a:p>
          <a:p>
            <a:r>
              <a:rPr lang="en-US">
                <a:solidFill>
                  <a:srgbClr val="000000"/>
                </a:solidFill>
              </a:rPr>
              <a:t>TAGs are broken down by lipase/colipase (secreted by pancreas) into MAGs and FFAs</a:t>
            </a:r>
          </a:p>
          <a:p>
            <a:endParaRPr lang="en-US">
              <a:solidFill>
                <a:srgbClr val="000000"/>
              </a:solidFill>
            </a:endParaRPr>
          </a:p>
          <a:p>
            <a:r>
              <a:rPr lang="en-US">
                <a:solidFill>
                  <a:srgbClr val="000000"/>
                </a:solidFill>
              </a:rPr>
              <a:t>MAGs= monoacylglycerides</a:t>
            </a:r>
          </a:p>
          <a:p>
            <a:r>
              <a:rPr lang="en-US">
                <a:solidFill>
                  <a:srgbClr val="000000"/>
                </a:solidFill>
              </a:rPr>
              <a:t>FFAs=free fatty acids</a:t>
            </a:r>
            <a:endParaRPr lang="en-US" sz="3200">
              <a:solidFill>
                <a:srgbClr val="000000"/>
              </a:solidFill>
            </a:endParaRPr>
          </a:p>
        </p:txBody>
      </p:sp>
      <p:sp>
        <p:nvSpPr>
          <p:cNvPr id="116741" name="Rectangle 5"/>
          <p:cNvSpPr>
            <a:spLocks noChangeArrowheads="1"/>
          </p:cNvSpPr>
          <p:nvPr/>
        </p:nvSpPr>
        <p:spPr bwMode="auto">
          <a:xfrm>
            <a:off x="4743450" y="5640388"/>
            <a:ext cx="4095750" cy="830997"/>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 result is micelles (lipid particles). </a:t>
            </a:r>
            <a:endParaRPr lang="en-US" sz="32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G20_08"/>
          <p:cNvPicPr>
            <a:picLocks noChangeAspect="1" noChangeArrowheads="1"/>
          </p:cNvPicPr>
          <p:nvPr/>
        </p:nvPicPr>
        <p:blipFill>
          <a:blip r:embed="rId2"/>
          <a:srcRect/>
          <a:stretch>
            <a:fillRect/>
          </a:stretch>
        </p:blipFill>
        <p:spPr bwMode="auto">
          <a:xfrm>
            <a:off x="762000" y="571500"/>
            <a:ext cx="7620000" cy="5715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srcRect/>
          <a:stretch>
            <a:fillRect/>
          </a:stretch>
        </p:blipFill>
        <p:spPr bwMode="auto">
          <a:xfrm>
            <a:off x="0" y="0"/>
            <a:ext cx="3671888" cy="6858000"/>
          </a:xfrm>
          <a:prstGeom prst="rect">
            <a:avLst/>
          </a:prstGeom>
          <a:noFill/>
        </p:spPr>
      </p:pic>
      <p:sp>
        <p:nvSpPr>
          <p:cNvPr id="130051" name="Rectangle 3"/>
          <p:cNvSpPr>
            <a:spLocks noChangeArrowheads="1"/>
          </p:cNvSpPr>
          <p:nvPr/>
        </p:nvSpPr>
        <p:spPr bwMode="auto">
          <a:xfrm>
            <a:off x="5943600" y="1981200"/>
            <a:ext cx="2706791" cy="1077218"/>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00"/>
                </a:solidFill>
              </a:rPr>
              <a:t>Summary</a:t>
            </a:r>
          </a:p>
          <a:p>
            <a:r>
              <a:rPr lang="en-US" sz="3200">
                <a:solidFill>
                  <a:srgbClr val="000000"/>
                </a:solidFill>
              </a:rPr>
              <a:t>and reminder</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0" y="0"/>
            <a:ext cx="4572000" cy="4443413"/>
          </a:xfrm>
          <a:prstGeom prst="rect">
            <a:avLst/>
          </a:prstGeom>
          <a:noFill/>
        </p:spPr>
      </p:pic>
      <p:sp>
        <p:nvSpPr>
          <p:cNvPr id="131075" name="Line 3"/>
          <p:cNvSpPr>
            <a:spLocks noChangeShapeType="1"/>
          </p:cNvSpPr>
          <p:nvPr/>
        </p:nvSpPr>
        <p:spPr bwMode="auto">
          <a:xfrm flipV="1">
            <a:off x="1676400" y="762000"/>
            <a:ext cx="3886200" cy="1524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131076" name="Rectangle 4"/>
          <p:cNvSpPr>
            <a:spLocks noChangeArrowheads="1"/>
          </p:cNvSpPr>
          <p:nvPr/>
        </p:nvSpPr>
        <p:spPr bwMode="auto">
          <a:xfrm>
            <a:off x="5334000" y="381000"/>
            <a:ext cx="3581400" cy="1015663"/>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-MAGs and FFAs diffuse into the enterocyte (they are lipid soluble!)</a:t>
            </a:r>
            <a:endParaRPr lang="en-US">
              <a:solidFill>
                <a:srgbClr val="000000"/>
              </a:solidFill>
            </a:endParaRPr>
          </a:p>
        </p:txBody>
      </p:sp>
      <p:sp>
        <p:nvSpPr>
          <p:cNvPr id="131077" name="Line 5"/>
          <p:cNvSpPr>
            <a:spLocks noChangeShapeType="1"/>
          </p:cNvSpPr>
          <p:nvPr/>
        </p:nvSpPr>
        <p:spPr bwMode="auto">
          <a:xfrm>
            <a:off x="1295400" y="1752600"/>
            <a:ext cx="3886200" cy="2286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131078" name="Rectangle 6"/>
          <p:cNvSpPr>
            <a:spLocks noChangeArrowheads="1"/>
          </p:cNvSpPr>
          <p:nvPr/>
        </p:nvSpPr>
        <p:spPr bwMode="auto">
          <a:xfrm>
            <a:off x="5334000" y="1600200"/>
            <a:ext cx="3128963" cy="2554545"/>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-Inside of the cell (in the</a:t>
            </a:r>
            <a:r>
              <a:rPr lang="en-US" sz="2000" dirty="0" smtClean="0">
                <a:solidFill>
                  <a:srgbClr val="000000"/>
                </a:solidFill>
              </a:rPr>
              <a:t> ER and Golgi apparatus) </a:t>
            </a:r>
            <a:r>
              <a:rPr lang="en-US" sz="2000" dirty="0" err="1">
                <a:solidFill>
                  <a:srgbClr val="000000"/>
                </a:solidFill>
              </a:rPr>
              <a:t>MAGs</a:t>
            </a:r>
            <a:r>
              <a:rPr lang="en-US" sz="2000" dirty="0">
                <a:solidFill>
                  <a:srgbClr val="000000"/>
                </a:solidFill>
              </a:rPr>
              <a:t> and </a:t>
            </a:r>
            <a:r>
              <a:rPr lang="en-US" sz="2000" dirty="0" err="1">
                <a:solidFill>
                  <a:srgbClr val="000000"/>
                </a:solidFill>
              </a:rPr>
              <a:t>FFAs</a:t>
            </a:r>
            <a:r>
              <a:rPr lang="en-US" sz="2000" dirty="0">
                <a:solidFill>
                  <a:srgbClr val="000000"/>
                </a:solidFill>
              </a:rPr>
              <a:t> are reconstituted into </a:t>
            </a:r>
            <a:r>
              <a:rPr lang="en-US" sz="2000" dirty="0" err="1">
                <a:solidFill>
                  <a:srgbClr val="000000"/>
                </a:solidFill>
              </a:rPr>
              <a:t>TAGs</a:t>
            </a:r>
            <a:r>
              <a:rPr lang="en-US" sz="2000" dirty="0">
                <a:solidFill>
                  <a:srgbClr val="000000"/>
                </a:solidFill>
              </a:rPr>
              <a:t> and assembled into “</a:t>
            </a:r>
            <a:r>
              <a:rPr lang="en-US" sz="2000" dirty="0" err="1">
                <a:solidFill>
                  <a:srgbClr val="000000"/>
                </a:solidFill>
              </a:rPr>
              <a:t>chylomicrons</a:t>
            </a:r>
            <a:r>
              <a:rPr lang="en-US" sz="2000" dirty="0">
                <a:solidFill>
                  <a:srgbClr val="000000"/>
                </a:solidFill>
              </a:rPr>
              <a:t>”.</a:t>
            </a:r>
          </a:p>
          <a:p>
            <a:endParaRPr lang="en-US" sz="2000" dirty="0">
              <a:solidFill>
                <a:srgbClr val="000000"/>
              </a:solidFill>
            </a:endParaRPr>
          </a:p>
          <a:p>
            <a:endParaRPr lang="en-US" sz="2000" dirty="0">
              <a:solidFill>
                <a:srgbClr val="000000"/>
              </a:solidFill>
            </a:endParaRPr>
          </a:p>
        </p:txBody>
      </p:sp>
      <p:sp>
        <p:nvSpPr>
          <p:cNvPr id="131079" name="Line 7"/>
          <p:cNvSpPr>
            <a:spLocks noChangeShapeType="1"/>
          </p:cNvSpPr>
          <p:nvPr/>
        </p:nvSpPr>
        <p:spPr bwMode="auto">
          <a:xfrm>
            <a:off x="1371600" y="2438400"/>
            <a:ext cx="3886200" cy="18288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p>
        </p:txBody>
      </p:sp>
      <p:sp>
        <p:nvSpPr>
          <p:cNvPr id="131080" name="Rectangle 8"/>
          <p:cNvSpPr>
            <a:spLocks noChangeArrowheads="1"/>
          </p:cNvSpPr>
          <p:nvPr/>
        </p:nvSpPr>
        <p:spPr bwMode="auto">
          <a:xfrm>
            <a:off x="5410200" y="3962400"/>
            <a:ext cx="3733800" cy="2554545"/>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a:t>
            </a:r>
            <a:r>
              <a:rPr lang="en-US" sz="2000" dirty="0" err="1">
                <a:solidFill>
                  <a:srgbClr val="000000"/>
                </a:solidFill>
              </a:rPr>
              <a:t>Chylomicrons</a:t>
            </a:r>
            <a:r>
              <a:rPr lang="en-US" sz="2000" dirty="0">
                <a:solidFill>
                  <a:srgbClr val="000000"/>
                </a:solidFill>
              </a:rPr>
              <a:t> are lipoproteins: particles made of </a:t>
            </a:r>
            <a:r>
              <a:rPr lang="en-US" sz="2000" dirty="0" err="1">
                <a:solidFill>
                  <a:srgbClr val="000000"/>
                </a:solidFill>
              </a:rPr>
              <a:t>TAGs</a:t>
            </a:r>
            <a:r>
              <a:rPr lang="en-US" sz="2000" dirty="0">
                <a:solidFill>
                  <a:srgbClr val="000000"/>
                </a:solidFill>
              </a:rPr>
              <a:t> (80-90%), phospholipids (8-9%), cholesterol (2%), and </a:t>
            </a:r>
            <a:r>
              <a:rPr lang="en-US" sz="2000" dirty="0" err="1">
                <a:solidFill>
                  <a:srgbClr val="000000"/>
                </a:solidFill>
              </a:rPr>
              <a:t>apoporotein</a:t>
            </a:r>
            <a:r>
              <a:rPr lang="en-US" sz="2000" dirty="0">
                <a:solidFill>
                  <a:srgbClr val="000000"/>
                </a:solidFill>
              </a:rPr>
              <a:t> (2%</a:t>
            </a:r>
            <a:r>
              <a:rPr lang="en-US" sz="2000" dirty="0" smtClean="0">
                <a:solidFill>
                  <a:srgbClr val="000000"/>
                </a:solidFill>
              </a:rPr>
              <a:t>). Very similar to </a:t>
            </a:r>
            <a:r>
              <a:rPr lang="en-US" sz="2000" dirty="0" err="1" smtClean="0">
                <a:solidFill>
                  <a:srgbClr val="000000"/>
                </a:solidFill>
              </a:rPr>
              <a:t>VLDLs</a:t>
            </a:r>
            <a:r>
              <a:rPr lang="en-US" sz="2000" dirty="0" smtClean="0">
                <a:solidFill>
                  <a:srgbClr val="000000"/>
                </a:solidFill>
              </a:rPr>
              <a:t> (Very Low Density Lipoproteins)</a:t>
            </a:r>
            <a:endParaRPr lang="en-US" sz="2000" dirty="0">
              <a:solidFill>
                <a:srgbClr val="000000"/>
              </a:solidFill>
            </a:endParaRPr>
          </a:p>
        </p:txBody>
      </p:sp>
      <p:sp>
        <p:nvSpPr>
          <p:cNvPr id="131081" name="Rectangle 9"/>
          <p:cNvSpPr>
            <a:spLocks noChangeArrowheads="1"/>
          </p:cNvSpPr>
          <p:nvPr/>
        </p:nvSpPr>
        <p:spPr bwMode="auto">
          <a:xfrm>
            <a:off x="412750" y="4689475"/>
            <a:ext cx="4616450" cy="1323439"/>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-Chylomicrons are then transported out of the cell by exocytosis and deposited in lacteals (small vessels of the lymphatic system).</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304800" y="1600200"/>
            <a:ext cx="3225800" cy="4343400"/>
          </a:xfrm>
          <a:prstGeom prst="rect">
            <a:avLst/>
          </a:prstGeom>
          <a:noFill/>
        </p:spPr>
      </p:pic>
      <p:sp>
        <p:nvSpPr>
          <p:cNvPr id="132099" name="Rectangle 3"/>
          <p:cNvSpPr>
            <a:spLocks noChangeArrowheads="1"/>
          </p:cNvSpPr>
          <p:nvPr/>
        </p:nvSpPr>
        <p:spPr bwMode="auto">
          <a:xfrm>
            <a:off x="1295400" y="381000"/>
            <a:ext cx="5919609" cy="584776"/>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00"/>
                </a:solidFill>
              </a:rPr>
              <a:t>What happens with bile salts?</a:t>
            </a:r>
          </a:p>
        </p:txBody>
      </p:sp>
      <p:sp>
        <p:nvSpPr>
          <p:cNvPr id="132100" name="Rectangle 4"/>
          <p:cNvSpPr>
            <a:spLocks noChangeArrowheads="1"/>
          </p:cNvSpPr>
          <p:nvPr/>
        </p:nvSpPr>
        <p:spPr bwMode="auto">
          <a:xfrm>
            <a:off x="3798888" y="1311275"/>
            <a:ext cx="5040312" cy="4524315"/>
          </a:xfrm>
          <a:prstGeom prst="rect">
            <a:avLst/>
          </a:prstGeom>
          <a:noFill/>
          <a:ln w="9525">
            <a:noFill/>
            <a:miter lim="800000"/>
            <a:headEnd/>
            <a:tailEnd/>
          </a:ln>
          <a:effectLst/>
        </p:spPr>
        <p:txBody>
          <a:bodyPr>
            <a:prstTxWarp prst="textNoShape">
              <a:avLst/>
            </a:prstTxWarp>
            <a:spAutoFit/>
          </a:bodyPr>
          <a:lstStyle/>
          <a:p>
            <a:r>
              <a:rPr lang="en-US">
                <a:solidFill>
                  <a:srgbClr val="000000"/>
                </a:solidFill>
              </a:rPr>
              <a:t>They are recycled.</a:t>
            </a:r>
          </a:p>
          <a:p>
            <a:endParaRPr lang="en-US">
              <a:solidFill>
                <a:srgbClr val="000000"/>
              </a:solidFill>
            </a:endParaRPr>
          </a:p>
          <a:p>
            <a:r>
              <a:rPr lang="en-US">
                <a:solidFill>
                  <a:srgbClr val="000000"/>
                </a:solidFill>
              </a:rPr>
              <a:t>They are actively transported in the ileum (last segment of the SI), they circulate through the hepatic portal vein into the liver, where they are then secreted back into the gall bladder.</a:t>
            </a:r>
          </a:p>
          <a:p>
            <a:endParaRPr lang="en-US">
              <a:solidFill>
                <a:srgbClr val="000000"/>
              </a:solidFill>
            </a:endParaRPr>
          </a:p>
          <a:p>
            <a:r>
              <a:rPr lang="en-US">
                <a:solidFill>
                  <a:srgbClr val="000000"/>
                </a:solidFill>
              </a:rPr>
              <a:t>About 95% of al bile salts are recycled and 5% are synthesized in the liver</a:t>
            </a:r>
          </a:p>
        </p:txBody>
      </p:sp>
      <p:sp>
        <p:nvSpPr>
          <p:cNvPr id="132101" name="Rectangle 5"/>
          <p:cNvSpPr>
            <a:spLocks noChangeArrowheads="1"/>
          </p:cNvSpPr>
          <p:nvPr/>
        </p:nvSpPr>
        <p:spPr bwMode="auto">
          <a:xfrm>
            <a:off x="609600" y="6003925"/>
            <a:ext cx="1696197"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FFAF18"/>
                </a:solidFill>
              </a:rPr>
              <a:t>FIG. </a:t>
            </a:r>
            <a:r>
              <a:rPr lang="en-US" dirty="0" smtClean="0">
                <a:solidFill>
                  <a:srgbClr val="FFAF18"/>
                </a:solidFill>
              </a:rPr>
              <a:t>20.19 </a:t>
            </a:r>
            <a:endParaRPr lang="en-US" dirty="0">
              <a:solidFill>
                <a:srgbClr val="FFAF18"/>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G20_2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solidFill>
                  <a:schemeClr val="tx1"/>
                </a:solidFill>
                <a:latin typeface="Comic Sans MS"/>
                <a:cs typeface="Comic Sans MS"/>
              </a:rPr>
              <a:t>To Remember</a:t>
            </a:r>
            <a:r>
              <a:rPr lang="en-US" dirty="0" smtClean="0">
                <a:solidFill>
                  <a:schemeClr val="tx1"/>
                </a:solidFill>
              </a:rPr>
              <a:t/>
            </a:r>
            <a:br>
              <a:rPr lang="en-US" dirty="0" smtClean="0">
                <a:solidFill>
                  <a:schemeClr val="tx1"/>
                </a:solidFill>
              </a:rPr>
            </a:br>
            <a:endParaRPr lang="en-US" dirty="0"/>
          </a:p>
        </p:txBody>
      </p:sp>
      <p:sp>
        <p:nvSpPr>
          <p:cNvPr id="3" name="Subtitle 2"/>
          <p:cNvSpPr>
            <a:spLocks noGrp="1"/>
          </p:cNvSpPr>
          <p:nvPr>
            <p:ph type="subTitle" idx="1"/>
          </p:nvPr>
        </p:nvSpPr>
        <p:spPr>
          <a:xfrm>
            <a:off x="228600" y="990600"/>
            <a:ext cx="8915400" cy="5867400"/>
          </a:xfrm>
        </p:spPr>
        <p:txBody>
          <a:bodyPr>
            <a:normAutofit fontScale="92500" lnSpcReduction="20000"/>
          </a:bodyPr>
          <a:lstStyle/>
          <a:p>
            <a:pPr algn="l">
              <a:buFont typeface="Arial"/>
              <a:buChar char="•"/>
            </a:pPr>
            <a:r>
              <a:rPr lang="en-US" dirty="0" smtClean="0">
                <a:solidFill>
                  <a:srgbClr val="000000"/>
                </a:solidFill>
                <a:latin typeface="Comic Sans MS"/>
                <a:cs typeface="Comic Sans MS"/>
              </a:rPr>
              <a:t>You must be able to recognize the chemical structure of </a:t>
            </a:r>
            <a:r>
              <a:rPr lang="en-US" dirty="0" err="1" smtClean="0">
                <a:solidFill>
                  <a:srgbClr val="000000"/>
                </a:solidFill>
                <a:latin typeface="Comic Sans MS"/>
                <a:cs typeface="Comic Sans MS"/>
              </a:rPr>
              <a:t>FAs</a:t>
            </a:r>
            <a:r>
              <a:rPr lang="en-US" dirty="0" smtClean="0">
                <a:solidFill>
                  <a:srgbClr val="000000"/>
                </a:solidFill>
                <a:latin typeface="Comic Sans MS"/>
                <a:cs typeface="Comic Sans MS"/>
              </a:rPr>
              <a:t>, </a:t>
            </a:r>
            <a:r>
              <a:rPr lang="en-US" dirty="0" err="1" smtClean="0">
                <a:solidFill>
                  <a:srgbClr val="000000"/>
                </a:solidFill>
                <a:latin typeface="Comic Sans MS"/>
                <a:cs typeface="Comic Sans MS"/>
              </a:rPr>
              <a:t>UFAs</a:t>
            </a:r>
            <a:r>
              <a:rPr lang="en-US" dirty="0" smtClean="0">
                <a:solidFill>
                  <a:srgbClr val="000000"/>
                </a:solidFill>
                <a:latin typeface="Comic Sans MS"/>
                <a:cs typeface="Comic Sans MS"/>
              </a:rPr>
              <a:t>, and </a:t>
            </a:r>
            <a:r>
              <a:rPr lang="en-US" dirty="0" err="1" smtClean="0">
                <a:solidFill>
                  <a:srgbClr val="000000"/>
                </a:solidFill>
                <a:latin typeface="Comic Sans MS"/>
                <a:cs typeface="Comic Sans MS"/>
              </a:rPr>
              <a:t>TAGs</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Step 1. Emulsification of lipids into emulsion droplets by phospholipids and bile salts (all </a:t>
            </a:r>
            <a:r>
              <a:rPr lang="en-US" dirty="0" err="1" smtClean="0">
                <a:solidFill>
                  <a:srgbClr val="000000"/>
                </a:solidFill>
                <a:latin typeface="Comic Sans MS"/>
                <a:cs typeface="Comic Sans MS"/>
              </a:rPr>
              <a:t>amphipatic</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Structure of bile salts (cholesterol with an amino acid)</a:t>
            </a:r>
          </a:p>
          <a:p>
            <a:pPr algn="l">
              <a:buFont typeface="Arial"/>
              <a:buChar char="•"/>
            </a:pPr>
            <a:r>
              <a:rPr lang="en-US" dirty="0" smtClean="0">
                <a:solidFill>
                  <a:srgbClr val="000000"/>
                </a:solidFill>
                <a:latin typeface="Comic Sans MS"/>
                <a:cs typeface="Comic Sans MS"/>
              </a:rPr>
              <a:t>Formation of micelles (hydrolysis by lipase/</a:t>
            </a:r>
            <a:r>
              <a:rPr lang="en-US" dirty="0" err="1" smtClean="0">
                <a:solidFill>
                  <a:srgbClr val="000000"/>
                </a:solidFill>
                <a:latin typeface="Comic Sans MS"/>
                <a:cs typeface="Comic Sans MS"/>
              </a:rPr>
              <a:t>colipase</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 Diffusion into </a:t>
            </a:r>
            <a:r>
              <a:rPr lang="en-US" dirty="0" err="1" smtClean="0">
                <a:solidFill>
                  <a:srgbClr val="000000"/>
                </a:solidFill>
                <a:latin typeface="Comic Sans MS"/>
                <a:cs typeface="Comic Sans MS"/>
              </a:rPr>
              <a:t>enterocytes</a:t>
            </a:r>
            <a:r>
              <a:rPr lang="en-US" dirty="0" smtClean="0">
                <a:solidFill>
                  <a:srgbClr val="000000"/>
                </a:solidFill>
                <a:latin typeface="Comic Sans MS"/>
                <a:cs typeface="Comic Sans MS"/>
              </a:rPr>
              <a:t>, synthesis of </a:t>
            </a:r>
            <a:r>
              <a:rPr lang="en-US" dirty="0" err="1" smtClean="0">
                <a:solidFill>
                  <a:srgbClr val="000000"/>
                </a:solidFill>
                <a:latin typeface="Comic Sans MS"/>
                <a:cs typeface="Comic Sans MS"/>
              </a:rPr>
              <a:t>chylomicrons</a:t>
            </a:r>
            <a:r>
              <a:rPr lang="en-US" dirty="0" smtClean="0">
                <a:solidFill>
                  <a:srgbClr val="000000"/>
                </a:solidFill>
                <a:latin typeface="Comic Sans MS"/>
                <a:cs typeface="Comic Sans MS"/>
              </a:rPr>
              <a:t>, and </a:t>
            </a:r>
            <a:r>
              <a:rPr lang="en-US" dirty="0" err="1" smtClean="0">
                <a:solidFill>
                  <a:srgbClr val="000000"/>
                </a:solidFill>
                <a:latin typeface="Comic Sans MS"/>
                <a:cs typeface="Comic Sans MS"/>
              </a:rPr>
              <a:t>exocytosis</a:t>
            </a:r>
            <a:r>
              <a:rPr lang="en-US" dirty="0" smtClean="0">
                <a:solidFill>
                  <a:srgbClr val="000000"/>
                </a:solidFill>
                <a:latin typeface="Comic Sans MS"/>
                <a:cs typeface="Comic Sans MS"/>
              </a:rPr>
              <a:t> into lacteals.</a:t>
            </a:r>
          </a:p>
          <a:p>
            <a:pPr algn="l">
              <a:buFont typeface="Arial"/>
              <a:buChar char="•"/>
            </a:pPr>
            <a:r>
              <a:rPr lang="en-US" dirty="0" smtClean="0">
                <a:solidFill>
                  <a:srgbClr val="000000"/>
                </a:solidFill>
                <a:latin typeface="Comic Sans MS"/>
                <a:cs typeface="Comic Sans MS"/>
              </a:rPr>
              <a:t>The lipoprotein nature of </a:t>
            </a:r>
            <a:r>
              <a:rPr lang="en-US" dirty="0" err="1" smtClean="0">
                <a:solidFill>
                  <a:srgbClr val="000000"/>
                </a:solidFill>
                <a:latin typeface="Comic Sans MS"/>
                <a:cs typeface="Comic Sans MS"/>
              </a:rPr>
              <a:t>chylomicrons</a:t>
            </a:r>
            <a:r>
              <a:rPr lang="en-US" dirty="0" smtClean="0">
                <a:solidFill>
                  <a:srgbClr val="000000"/>
                </a:solidFill>
                <a:latin typeface="Comic Sans MS"/>
                <a:cs typeface="Comic Sans MS"/>
              </a:rPr>
              <a:t>.</a:t>
            </a:r>
          </a:p>
          <a:p>
            <a:pPr algn="l">
              <a:buFont typeface="Arial"/>
              <a:buChar char="•"/>
            </a:pPr>
            <a:r>
              <a:rPr lang="en-US" dirty="0" smtClean="0">
                <a:solidFill>
                  <a:srgbClr val="000000"/>
                </a:solidFill>
                <a:latin typeface="Comic Sans MS"/>
                <a:cs typeface="Comic Sans MS"/>
              </a:rPr>
              <a:t>Bile salts are recycled in the ileum. </a:t>
            </a:r>
          </a:p>
          <a:p>
            <a:pPr algn="l">
              <a:buFont typeface="Arial"/>
              <a:buChar char="•"/>
            </a:pPr>
            <a:endParaRPr lang="en-US" dirty="0" smtClean="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685800"/>
            <a:ext cx="7772400" cy="1143000"/>
          </a:xfrm>
        </p:spPr>
        <p:txBody>
          <a:bodyPr/>
          <a:lstStyle/>
          <a:p>
            <a:r>
              <a:rPr lang="en-US" sz="2400" dirty="0">
                <a:solidFill>
                  <a:srgbClr val="000000"/>
                </a:solidFill>
                <a:latin typeface="Comic Sans MS" pitchFamily="-106" charset="0"/>
              </a:rPr>
              <a:t/>
            </a:r>
            <a:br>
              <a:rPr lang="en-US" sz="2400" dirty="0">
                <a:solidFill>
                  <a:srgbClr val="000000"/>
                </a:solidFill>
                <a:latin typeface="Comic Sans MS" pitchFamily="-106" charset="0"/>
              </a:rPr>
            </a:br>
            <a:r>
              <a:rPr lang="en-US" sz="2400" dirty="0">
                <a:solidFill>
                  <a:srgbClr val="000000"/>
                </a:solidFill>
                <a:latin typeface="Comic Sans MS" pitchFamily="-106" charset="0"/>
              </a:rPr>
              <a:t>Regulation Of Gut Motility 	</a:t>
            </a:r>
            <a:br>
              <a:rPr lang="en-US" sz="2400" dirty="0">
                <a:solidFill>
                  <a:srgbClr val="000000"/>
                </a:solidFill>
                <a:latin typeface="Comic Sans MS" pitchFamily="-106" charset="0"/>
              </a:rPr>
            </a:br>
            <a:r>
              <a:rPr lang="en-US" sz="2400" dirty="0">
                <a:solidFill>
                  <a:srgbClr val="000000"/>
                </a:solidFill>
                <a:latin typeface="Comic Sans MS" pitchFamily="-106" charset="0"/>
              </a:rPr>
              <a:t>and</a:t>
            </a:r>
            <a:r>
              <a:rPr lang="en-US" sz="2400" b="1" dirty="0">
                <a:solidFill>
                  <a:srgbClr val="000000"/>
                </a:solidFill>
                <a:latin typeface="Comic Sans MS" pitchFamily="-106" charset="0"/>
              </a:rPr>
              <a:t> </a:t>
            </a:r>
            <a:r>
              <a:rPr lang="en-US" sz="2400" dirty="0">
                <a:solidFill>
                  <a:srgbClr val="000000"/>
                </a:solidFill>
                <a:latin typeface="Comic Sans MS" pitchFamily="-106" charset="0"/>
              </a:rPr>
              <a:t>Secretion</a:t>
            </a:r>
            <a:endParaRPr lang="en-US" sz="2400" dirty="0">
              <a:solidFill>
                <a:srgbClr val="000000"/>
              </a:solidFill>
              <a:latin typeface="Courier New" pitchFamily="-106" charset="0"/>
            </a:endParaRPr>
          </a:p>
        </p:txBody>
      </p:sp>
      <p:sp>
        <p:nvSpPr>
          <p:cNvPr id="134147" name="Rectangle 3"/>
          <p:cNvSpPr>
            <a:spLocks noGrp="1" noChangeArrowheads="1"/>
          </p:cNvSpPr>
          <p:nvPr>
            <p:ph type="body" idx="1"/>
          </p:nvPr>
        </p:nvSpPr>
        <p:spPr>
          <a:xfrm>
            <a:off x="609600" y="2362200"/>
            <a:ext cx="7772400" cy="4114800"/>
          </a:xfrm>
        </p:spPr>
        <p:txBody>
          <a:bodyPr/>
          <a:lstStyle/>
          <a:p>
            <a:pPr>
              <a:buFontTx/>
              <a:buNone/>
            </a:pPr>
            <a:r>
              <a:rPr lang="en-US" sz="2400" dirty="0">
                <a:solidFill>
                  <a:srgbClr val="000000"/>
                </a:solidFill>
                <a:latin typeface="Comic Sans MS" pitchFamily="-106" charset="0"/>
              </a:rPr>
              <a:t>	Neural regulation</a:t>
            </a:r>
          </a:p>
          <a:p>
            <a:pPr lvl="1"/>
            <a:r>
              <a:rPr lang="en-US" sz="2400" dirty="0">
                <a:solidFill>
                  <a:srgbClr val="000000"/>
                </a:solidFill>
                <a:latin typeface="Comic Sans MS" pitchFamily="-106" charset="0"/>
              </a:rPr>
              <a:t>The enteric nervous system </a:t>
            </a:r>
          </a:p>
          <a:p>
            <a:pPr lvl="1"/>
            <a:r>
              <a:rPr lang="en-US" sz="2400" dirty="0">
                <a:solidFill>
                  <a:srgbClr val="000000"/>
                </a:solidFill>
                <a:latin typeface="Comic Sans MS" pitchFamily="-106" charset="0"/>
              </a:rPr>
              <a:t>Short and long reflexes</a:t>
            </a:r>
          </a:p>
          <a:p>
            <a:pPr lvl="1">
              <a:buFontTx/>
              <a:buNone/>
            </a:pPr>
            <a:r>
              <a:rPr lang="en-US" sz="2400" dirty="0">
                <a:solidFill>
                  <a:srgbClr val="000000"/>
                </a:solidFill>
                <a:latin typeface="Comic Sans MS" pitchFamily="-106" charset="0"/>
              </a:rPr>
              <a:t>Hormonal regulation</a:t>
            </a:r>
          </a:p>
          <a:p>
            <a:pPr lvl="1">
              <a:buFontTx/>
              <a:buNone/>
            </a:pPr>
            <a:r>
              <a:rPr lang="en-US" sz="2400" dirty="0">
                <a:solidFill>
                  <a:srgbClr val="000000"/>
                </a:solidFill>
                <a:latin typeface="Comic Sans MS" pitchFamily="-106" charset="0"/>
              </a:rPr>
              <a:t>Control of swallowing Control of gastric function </a:t>
            </a:r>
          </a:p>
          <a:p>
            <a:pPr lvl="1">
              <a:buFontTx/>
              <a:buNone/>
            </a:pPr>
            <a:r>
              <a:rPr lang="en-US" sz="2400" dirty="0">
                <a:solidFill>
                  <a:srgbClr val="000000"/>
                </a:solidFill>
                <a:latin typeface="Comic Sans MS" pitchFamily="-106" charset="0"/>
              </a:rPr>
              <a:t>Control of intestinal motility</a:t>
            </a:r>
            <a:endParaRPr lang="en-US" sz="2400" dirty="0" smtClean="0">
              <a:solidFill>
                <a:srgbClr val="000000"/>
              </a:solidFill>
              <a:latin typeface="Comic Sans MS" pitchFamily="-106" charset="0"/>
            </a:endParaRPr>
          </a:p>
          <a:p>
            <a:pPr lvl="1">
              <a:buFontTx/>
              <a:buNone/>
            </a:pPr>
            <a:endParaRPr lang="en-US" sz="2400" dirty="0">
              <a:solidFill>
                <a:srgbClr val="000000"/>
              </a:solidFill>
              <a:latin typeface="Comic Sans MS"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G20_01"/>
          <p:cNvPicPr>
            <a:picLocks noChangeAspect="1" noChangeArrowheads="1"/>
          </p:cNvPicPr>
          <p:nvPr/>
        </p:nvPicPr>
        <p:blipFill>
          <a:blip r:embed="rId2"/>
          <a:srcRect/>
          <a:stretch>
            <a:fillRect/>
          </a:stretch>
        </p:blipFill>
        <p:spPr bwMode="auto">
          <a:xfrm>
            <a:off x="762000" y="533400"/>
            <a:ext cx="7620000" cy="5715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28600" y="762000"/>
            <a:ext cx="6324600" cy="4740275"/>
          </a:xfrm>
          <a:prstGeom prst="rect">
            <a:avLst/>
          </a:prstGeom>
          <a:noFill/>
          <a:ln w="9525">
            <a:noFill/>
            <a:miter lim="800000"/>
            <a:headEnd/>
            <a:tailEnd/>
          </a:ln>
          <a:effectLst/>
        </p:spPr>
      </p:pic>
      <p:sp>
        <p:nvSpPr>
          <p:cNvPr id="8195" name="Line 3"/>
          <p:cNvSpPr>
            <a:spLocks noChangeShapeType="1"/>
          </p:cNvSpPr>
          <p:nvPr/>
        </p:nvSpPr>
        <p:spPr bwMode="auto">
          <a:xfrm flipV="1">
            <a:off x="3657600" y="1219200"/>
            <a:ext cx="3581400" cy="2133600"/>
          </a:xfrm>
          <a:prstGeom prst="line">
            <a:avLst/>
          </a:prstGeom>
          <a:noFill/>
          <a:ln w="44450">
            <a:solidFill>
              <a:schemeClr val="tx1"/>
            </a:solidFill>
            <a:round/>
            <a:headEnd/>
            <a:tailEnd type="triangle" w="med" len="med"/>
          </a:ln>
          <a:effectLst/>
        </p:spPr>
        <p:txBody>
          <a:bodyPr wrap="none" anchor="ctr">
            <a:prstTxWarp prst="textNoShape">
              <a:avLst/>
            </a:prstTxWarp>
          </a:bodyPr>
          <a:lstStyle/>
          <a:p>
            <a:endParaRPr lang="en-US"/>
          </a:p>
        </p:txBody>
      </p:sp>
      <p:sp>
        <p:nvSpPr>
          <p:cNvPr id="8196" name="Text Box 4"/>
          <p:cNvSpPr txBox="1">
            <a:spLocks noChangeArrowheads="1"/>
          </p:cNvSpPr>
          <p:nvPr/>
        </p:nvSpPr>
        <p:spPr bwMode="auto">
          <a:xfrm>
            <a:off x="7239000" y="990600"/>
            <a:ext cx="1509713" cy="457200"/>
          </a:xfrm>
          <a:prstGeom prst="rect">
            <a:avLst/>
          </a:prstGeom>
          <a:noFill/>
          <a:ln w="9525">
            <a:noFill/>
            <a:miter lim="800000"/>
            <a:headEnd/>
            <a:tailEnd/>
          </a:ln>
          <a:effectLst/>
        </p:spPr>
        <p:txBody>
          <a:bodyPr wrap="none">
            <a:prstTxWarp prst="textNoShape">
              <a:avLst/>
            </a:prstTxWarp>
            <a:spAutoFit/>
          </a:bodyPr>
          <a:lstStyle/>
          <a:p>
            <a:r>
              <a:rPr lang="en-US">
                <a:solidFill>
                  <a:srgbClr val="000000"/>
                </a:solidFill>
                <a:latin typeface="Comic Sans MS"/>
                <a:cs typeface="Comic Sans MS"/>
              </a:rPr>
              <a:t>1 &lt; pH &lt; 3</a:t>
            </a:r>
          </a:p>
        </p:txBody>
      </p:sp>
      <p:sp>
        <p:nvSpPr>
          <p:cNvPr id="8198" name="Text Box 6"/>
          <p:cNvSpPr txBox="1">
            <a:spLocks noChangeArrowheads="1"/>
          </p:cNvSpPr>
          <p:nvPr/>
        </p:nvSpPr>
        <p:spPr bwMode="auto">
          <a:xfrm>
            <a:off x="6629400" y="1828800"/>
            <a:ext cx="2437236" cy="1569660"/>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00"/>
                </a:solidFill>
                <a:latin typeface="Comic Sans MS"/>
                <a:cs typeface="Comic Sans MS"/>
              </a:rPr>
              <a:t>The rest of the </a:t>
            </a:r>
          </a:p>
          <a:p>
            <a:r>
              <a:rPr lang="en-US" dirty="0">
                <a:solidFill>
                  <a:srgbClr val="000000"/>
                </a:solidFill>
                <a:latin typeface="Comic Sans MS"/>
                <a:cs typeface="Comic Sans MS"/>
              </a:rPr>
              <a:t>gut’s contents </a:t>
            </a:r>
          </a:p>
          <a:p>
            <a:r>
              <a:rPr lang="en-US" dirty="0">
                <a:solidFill>
                  <a:srgbClr val="000000"/>
                </a:solidFill>
                <a:latin typeface="Comic Sans MS"/>
                <a:cs typeface="Comic Sans MS"/>
              </a:rPr>
              <a:t>have near to</a:t>
            </a:r>
          </a:p>
          <a:p>
            <a:r>
              <a:rPr lang="en-US" dirty="0">
                <a:solidFill>
                  <a:srgbClr val="000000"/>
                </a:solidFill>
                <a:latin typeface="Comic Sans MS"/>
                <a:cs typeface="Comic Sans MS"/>
              </a:rPr>
              <a:t>neutral pH</a:t>
            </a:r>
          </a:p>
        </p:txBody>
      </p:sp>
      <p:sp>
        <p:nvSpPr>
          <p:cNvPr id="8199" name="Line 7"/>
          <p:cNvSpPr>
            <a:spLocks noChangeShapeType="1"/>
          </p:cNvSpPr>
          <p:nvPr/>
        </p:nvSpPr>
        <p:spPr bwMode="auto">
          <a:xfrm flipV="1">
            <a:off x="3352800" y="838200"/>
            <a:ext cx="1371600" cy="990600"/>
          </a:xfrm>
          <a:prstGeom prst="line">
            <a:avLst/>
          </a:prstGeom>
          <a:noFill/>
          <a:ln w="22225">
            <a:solidFill>
              <a:schemeClr val="tx1"/>
            </a:solidFill>
            <a:round/>
            <a:headEnd/>
            <a:tailEnd/>
          </a:ln>
          <a:effectLst/>
        </p:spPr>
        <p:txBody>
          <a:bodyPr wrap="none" anchor="ctr">
            <a:prstTxWarp prst="textNoShape">
              <a:avLst/>
            </a:prstTxWarp>
          </a:bodyPr>
          <a:lstStyle/>
          <a:p>
            <a:endParaRPr lang="en-US"/>
          </a:p>
        </p:txBody>
      </p:sp>
      <p:sp>
        <p:nvSpPr>
          <p:cNvPr id="8200" name="Rectangle 8"/>
          <p:cNvSpPr>
            <a:spLocks noChangeArrowheads="1"/>
          </p:cNvSpPr>
          <p:nvPr/>
        </p:nvSpPr>
        <p:spPr bwMode="auto">
          <a:xfrm>
            <a:off x="3935413" y="-25400"/>
            <a:ext cx="5056187" cy="830997"/>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0000"/>
                </a:solidFill>
                <a:latin typeface="Comic Sans MS"/>
                <a:cs typeface="Comic Sans MS"/>
              </a:rPr>
              <a:t>Lower esophageal </a:t>
            </a:r>
            <a:r>
              <a:rPr lang="en-US" dirty="0" smtClean="0">
                <a:solidFill>
                  <a:srgbClr val="000000"/>
                </a:solidFill>
                <a:latin typeface="Comic Sans MS"/>
                <a:cs typeface="Comic Sans MS"/>
              </a:rPr>
              <a:t>sphincter (note the reinforcement by diaphragm)</a:t>
            </a:r>
            <a:endParaRPr lang="en-US" dirty="0">
              <a:solidFill>
                <a:srgbClr val="000000"/>
              </a:solidFill>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FG20_02e"/>
          <p:cNvPicPr>
            <a:picLocks noChangeAspect="1" noChangeArrowheads="1"/>
          </p:cNvPicPr>
          <p:nvPr/>
        </p:nvPicPr>
        <p:blipFill>
          <a:blip r:embed="rId2"/>
          <a:srcRect/>
          <a:stretch>
            <a:fillRect/>
          </a:stretch>
        </p:blipFill>
        <p:spPr bwMode="auto">
          <a:xfrm>
            <a:off x="4419600" y="3314700"/>
            <a:ext cx="4724400" cy="3543300"/>
          </a:xfrm>
          <a:prstGeom prst="rect">
            <a:avLst/>
          </a:prstGeom>
          <a:noFill/>
        </p:spPr>
      </p:pic>
      <p:pic>
        <p:nvPicPr>
          <p:cNvPr id="137219" name="Picture 3" descr="FG20_02c"/>
          <p:cNvPicPr>
            <a:picLocks noChangeAspect="1" noChangeArrowheads="1"/>
          </p:cNvPicPr>
          <p:nvPr/>
        </p:nvPicPr>
        <p:blipFill>
          <a:blip r:embed="rId3"/>
          <a:srcRect/>
          <a:stretch>
            <a:fillRect/>
          </a:stretch>
        </p:blipFill>
        <p:spPr bwMode="auto">
          <a:xfrm>
            <a:off x="0" y="0"/>
            <a:ext cx="4572000" cy="3429000"/>
          </a:xfrm>
          <a:prstGeom prst="rect">
            <a:avLst/>
          </a:prstGeom>
          <a:noFill/>
        </p:spPr>
      </p:pic>
      <p:sp>
        <p:nvSpPr>
          <p:cNvPr id="137220" name="Rectangle 4"/>
          <p:cNvSpPr>
            <a:spLocks noChangeArrowheads="1"/>
          </p:cNvSpPr>
          <p:nvPr/>
        </p:nvSpPr>
        <p:spPr bwMode="auto">
          <a:xfrm>
            <a:off x="4800600" y="304800"/>
            <a:ext cx="4114800" cy="2677656"/>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GIT is unique because it has its own “small brain” (its own semi-independent nervous system). This system is called the “Enteric Nervous System” (ENS).</a:t>
            </a:r>
          </a:p>
        </p:txBody>
      </p:sp>
      <p:sp>
        <p:nvSpPr>
          <p:cNvPr id="137221" name="Rectangle 5"/>
          <p:cNvSpPr>
            <a:spLocks noChangeArrowheads="1"/>
          </p:cNvSpPr>
          <p:nvPr/>
        </p:nvSpPr>
        <p:spPr bwMode="auto">
          <a:xfrm>
            <a:off x="0" y="3362325"/>
            <a:ext cx="4191000" cy="3416320"/>
          </a:xfrm>
          <a:prstGeom prst="rect">
            <a:avLst/>
          </a:prstGeom>
          <a:noFill/>
          <a:ln w="9525">
            <a:noFill/>
            <a:miter lim="800000"/>
            <a:headEnd/>
            <a:tailEnd/>
          </a:ln>
          <a:effectLst/>
        </p:spPr>
        <p:txBody>
          <a:bodyPr>
            <a:prstTxWarp prst="textNoShape">
              <a:avLst/>
            </a:prstTxWarp>
            <a:spAutoFit/>
          </a:bodyPr>
          <a:lstStyle/>
          <a:p>
            <a:r>
              <a:rPr lang="en-US" dirty="0">
                <a:solidFill>
                  <a:srgbClr val="000000"/>
                </a:solidFill>
              </a:rPr>
              <a:t>The enteric nervous system has two interacting  components: the </a:t>
            </a:r>
            <a:r>
              <a:rPr lang="en-US" dirty="0" err="1" smtClean="0">
                <a:solidFill>
                  <a:srgbClr val="000000"/>
                </a:solidFill>
              </a:rPr>
              <a:t>myenteric</a:t>
            </a:r>
            <a:r>
              <a:rPr lang="en-US" dirty="0" smtClean="0">
                <a:solidFill>
                  <a:srgbClr val="000000"/>
                </a:solidFill>
              </a:rPr>
              <a:t> (deals with motility) </a:t>
            </a:r>
            <a:r>
              <a:rPr lang="en-US" dirty="0">
                <a:solidFill>
                  <a:srgbClr val="000000"/>
                </a:solidFill>
              </a:rPr>
              <a:t>and the </a:t>
            </a:r>
            <a:r>
              <a:rPr lang="en-US" dirty="0" err="1" smtClean="0">
                <a:solidFill>
                  <a:srgbClr val="000000"/>
                </a:solidFill>
              </a:rPr>
              <a:t>submucous</a:t>
            </a:r>
            <a:r>
              <a:rPr lang="en-US" dirty="0" smtClean="0">
                <a:solidFill>
                  <a:srgbClr val="000000"/>
                </a:solidFill>
              </a:rPr>
              <a:t> (deals with secretion) </a:t>
            </a:r>
            <a:r>
              <a:rPr lang="en-US" dirty="0">
                <a:solidFill>
                  <a:srgbClr val="000000"/>
                </a:solidFill>
              </a:rPr>
              <a:t>nervous systems.</a:t>
            </a:r>
          </a:p>
          <a:p>
            <a:endParaRPr lang="en-US" dirty="0">
              <a:solidFill>
                <a:srgbClr val="000000"/>
              </a:solidFill>
            </a:endParaRPr>
          </a:p>
          <a:p>
            <a:r>
              <a:rPr lang="en-US" dirty="0">
                <a:solidFill>
                  <a:srgbClr val="000000"/>
                </a:solidFill>
              </a:rPr>
              <a:t>The ENS has as many neurons as the spinal chord</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20_02e"/>
          <p:cNvPicPr>
            <a:picLocks noChangeAspect="1" noChangeArrowheads="1"/>
          </p:cNvPicPr>
          <p:nvPr/>
        </p:nvPicPr>
        <p:blipFill>
          <a:blip r:embed="rId2"/>
          <a:srcRect/>
          <a:stretch>
            <a:fillRect/>
          </a:stretch>
        </p:blipFill>
        <p:spPr bwMode="auto">
          <a:xfrm>
            <a:off x="609600" y="609600"/>
            <a:ext cx="7518400" cy="5638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584200" y="0"/>
            <a:ext cx="8559800" cy="6494084"/>
          </a:xfrm>
          <a:prstGeom prst="rect">
            <a:avLst/>
          </a:prstGeom>
          <a:noFill/>
          <a:ln w="9525">
            <a:noFill/>
            <a:miter lim="800000"/>
            <a:headEnd/>
            <a:tailEnd/>
          </a:ln>
          <a:effectLst/>
        </p:spPr>
        <p:txBody>
          <a:bodyPr>
            <a:prstTxWarp prst="textNoShape">
              <a:avLst/>
            </a:prstTxWarp>
            <a:spAutoFit/>
          </a:bodyPr>
          <a:lstStyle/>
          <a:p>
            <a:r>
              <a:rPr lang="en-US" sz="2800" dirty="0">
                <a:solidFill>
                  <a:srgbClr val="000000"/>
                </a:solidFill>
              </a:rPr>
              <a:t>-The control mechanisms of the GIT regulate conditions in the lumen.</a:t>
            </a:r>
          </a:p>
          <a:p>
            <a:endParaRPr lang="en-US" dirty="0">
              <a:solidFill>
                <a:srgbClr val="000000"/>
              </a:solidFill>
            </a:endParaRPr>
          </a:p>
          <a:p>
            <a:r>
              <a:rPr lang="en-US" dirty="0">
                <a:solidFill>
                  <a:srgbClr val="000000"/>
                </a:solidFill>
              </a:rPr>
              <a:t>                                  Reflex</a:t>
            </a:r>
          </a:p>
          <a:p>
            <a:r>
              <a:rPr lang="en-US" dirty="0">
                <a:solidFill>
                  <a:srgbClr val="000000"/>
                </a:solidFill>
              </a:rPr>
              <a:t>Stimuli --------------------------------------------&gt; Response</a:t>
            </a:r>
          </a:p>
          <a:p>
            <a:r>
              <a:rPr lang="en-US" dirty="0">
                <a:solidFill>
                  <a:srgbClr val="000000"/>
                </a:solidFill>
              </a:rPr>
              <a:t>			Hormones</a:t>
            </a:r>
          </a:p>
          <a:p>
            <a:r>
              <a:rPr lang="en-US" u="sng" dirty="0">
                <a:solidFill>
                  <a:srgbClr val="000000"/>
                </a:solidFill>
              </a:rPr>
              <a:t>Stimuli					Receptors</a:t>
            </a:r>
            <a:endParaRPr lang="en-US" dirty="0">
              <a:solidFill>
                <a:srgbClr val="000000"/>
              </a:solidFill>
            </a:endParaRPr>
          </a:p>
          <a:p>
            <a:r>
              <a:rPr lang="en-US" dirty="0">
                <a:solidFill>
                  <a:srgbClr val="000000"/>
                </a:solidFill>
              </a:rPr>
              <a:t>Distension of the wall			Mechanoreceptors</a:t>
            </a:r>
          </a:p>
          <a:p>
            <a:r>
              <a:rPr lang="en-US" dirty="0" err="1">
                <a:solidFill>
                  <a:srgbClr val="000000"/>
                </a:solidFill>
              </a:rPr>
              <a:t>Chyme</a:t>
            </a:r>
            <a:r>
              <a:rPr lang="en-US" dirty="0">
                <a:solidFill>
                  <a:srgbClr val="000000"/>
                </a:solidFill>
              </a:rPr>
              <a:t> </a:t>
            </a:r>
            <a:r>
              <a:rPr lang="en-US" dirty="0" err="1">
                <a:solidFill>
                  <a:srgbClr val="000000"/>
                </a:solidFill>
              </a:rPr>
              <a:t>osmolarity</a:t>
            </a:r>
            <a:r>
              <a:rPr lang="en-US" dirty="0">
                <a:solidFill>
                  <a:srgbClr val="000000"/>
                </a:solidFill>
              </a:rPr>
              <a:t>				</a:t>
            </a:r>
            <a:r>
              <a:rPr lang="en-US" dirty="0" err="1">
                <a:solidFill>
                  <a:srgbClr val="000000"/>
                </a:solidFill>
              </a:rPr>
              <a:t>Osmoreceptors</a:t>
            </a:r>
            <a:endParaRPr lang="en-US" dirty="0">
              <a:solidFill>
                <a:srgbClr val="000000"/>
              </a:solidFill>
            </a:endParaRPr>
          </a:p>
          <a:p>
            <a:r>
              <a:rPr lang="en-US" dirty="0" err="1">
                <a:solidFill>
                  <a:srgbClr val="000000"/>
                </a:solidFill>
              </a:rPr>
              <a:t>Chyme</a:t>
            </a:r>
            <a:r>
              <a:rPr lang="en-US" dirty="0">
                <a:solidFill>
                  <a:srgbClr val="000000"/>
                </a:solidFill>
              </a:rPr>
              <a:t> acidity                                       </a:t>
            </a:r>
            <a:r>
              <a:rPr lang="en-US" dirty="0" err="1">
                <a:solidFill>
                  <a:srgbClr val="000000"/>
                </a:solidFill>
              </a:rPr>
              <a:t>Chemoreceptors</a:t>
            </a:r>
            <a:endParaRPr lang="en-US" dirty="0">
              <a:solidFill>
                <a:srgbClr val="000000"/>
              </a:solidFill>
            </a:endParaRPr>
          </a:p>
          <a:p>
            <a:r>
              <a:rPr lang="en-US" dirty="0" err="1">
                <a:solidFill>
                  <a:srgbClr val="000000"/>
                </a:solidFill>
              </a:rPr>
              <a:t>Chyme</a:t>
            </a:r>
            <a:r>
              <a:rPr lang="en-US" dirty="0">
                <a:solidFill>
                  <a:srgbClr val="000000"/>
                </a:solidFill>
              </a:rPr>
              <a:t> nutrient concentration		</a:t>
            </a:r>
            <a:r>
              <a:rPr lang="en-US" dirty="0" err="1">
                <a:solidFill>
                  <a:srgbClr val="000000"/>
                </a:solidFill>
              </a:rPr>
              <a:t>Chemoreceptors</a:t>
            </a:r>
            <a:endParaRPr lang="en-US" dirty="0">
              <a:solidFill>
                <a:srgbClr val="000000"/>
              </a:solidFill>
            </a:endParaRPr>
          </a:p>
          <a:p>
            <a:endParaRPr lang="en-US" dirty="0">
              <a:solidFill>
                <a:srgbClr val="000000"/>
              </a:solidFill>
            </a:endParaRPr>
          </a:p>
          <a:p>
            <a:r>
              <a:rPr lang="en-US" dirty="0">
                <a:solidFill>
                  <a:srgbClr val="000000"/>
                </a:solidFill>
              </a:rPr>
              <a:t>Responses: secretion of various substances and changes in motility</a:t>
            </a:r>
            <a:r>
              <a:rPr lang="en-US" dirty="0" smtClean="0">
                <a:solidFill>
                  <a:srgbClr val="000000"/>
                </a:solidFill>
              </a:rPr>
              <a:t>.</a:t>
            </a:r>
          </a:p>
          <a:p>
            <a:endParaRPr lang="en-US" dirty="0" smtClean="0">
              <a:solidFill>
                <a:srgbClr val="000000"/>
              </a:solidFill>
            </a:endParaRPr>
          </a:p>
          <a:p>
            <a:r>
              <a:rPr lang="en-US" dirty="0" smtClean="0">
                <a:solidFill>
                  <a:srgbClr val="0000FF"/>
                </a:solidFill>
              </a:rPr>
              <a:t>Definition: </a:t>
            </a:r>
            <a:r>
              <a:rPr lang="en-US" dirty="0" err="1" smtClean="0">
                <a:solidFill>
                  <a:srgbClr val="0000FF"/>
                </a:solidFill>
              </a:rPr>
              <a:t>Chyme</a:t>
            </a:r>
            <a:r>
              <a:rPr lang="en-US" dirty="0" smtClean="0">
                <a:solidFill>
                  <a:srgbClr val="0000FF"/>
                </a:solidFill>
              </a:rPr>
              <a:t> is the </a:t>
            </a:r>
            <a:r>
              <a:rPr lang="en-US" dirty="0" err="1" smtClean="0">
                <a:solidFill>
                  <a:srgbClr val="0000FF"/>
                </a:solidFill>
              </a:rPr>
              <a:t>semidigested</a:t>
            </a:r>
            <a:r>
              <a:rPr lang="en-US" dirty="0" smtClean="0">
                <a:solidFill>
                  <a:srgbClr val="0000FF"/>
                </a:solidFill>
              </a:rPr>
              <a:t> material inside of the GIT</a:t>
            </a:r>
            <a:endParaRPr lang="en-US"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772400" cy="1470025"/>
          </a:xfrm>
        </p:spPr>
        <p:txBody>
          <a:bodyPr/>
          <a:lstStyle/>
          <a:p>
            <a:r>
              <a:rPr lang="en-US" dirty="0" smtClean="0">
                <a:latin typeface="Comic Sans MS"/>
                <a:cs typeface="Comic Sans MS"/>
              </a:rPr>
              <a:t>  To Remember</a:t>
            </a:r>
            <a:endParaRPr lang="en-US" dirty="0">
              <a:latin typeface="Comic Sans MS"/>
              <a:cs typeface="Comic Sans MS"/>
            </a:endParaRPr>
          </a:p>
        </p:txBody>
      </p:sp>
      <p:sp>
        <p:nvSpPr>
          <p:cNvPr id="3" name="Subtitle 2"/>
          <p:cNvSpPr>
            <a:spLocks noGrp="1"/>
          </p:cNvSpPr>
          <p:nvPr>
            <p:ph type="subTitle" idx="1"/>
          </p:nvPr>
        </p:nvSpPr>
        <p:spPr>
          <a:xfrm>
            <a:off x="304800" y="1774825"/>
            <a:ext cx="6400800" cy="1752600"/>
          </a:xfrm>
        </p:spPr>
        <p:txBody>
          <a:bodyPr/>
          <a:lstStyle/>
          <a:p>
            <a:r>
              <a:rPr lang="en-US" dirty="0" smtClean="0"/>
              <a:t>-</a:t>
            </a:r>
            <a:endParaRPr lang="en-US" dirty="0"/>
          </a:p>
        </p:txBody>
      </p:sp>
      <p:sp>
        <p:nvSpPr>
          <p:cNvPr id="5" name="Rectangle 4"/>
          <p:cNvSpPr>
            <a:spLocks noChangeArrowheads="1"/>
          </p:cNvSpPr>
          <p:nvPr/>
        </p:nvSpPr>
        <p:spPr bwMode="auto">
          <a:xfrm>
            <a:off x="304800" y="895935"/>
            <a:ext cx="8839200" cy="5693867"/>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rgbClr val="000000"/>
                </a:solidFill>
                <a:latin typeface="Comic Sans MS"/>
                <a:cs typeface="Comic Sans MS"/>
              </a:rPr>
              <a:t>-The </a:t>
            </a:r>
            <a:r>
              <a:rPr lang="en-US" sz="2800" dirty="0">
                <a:solidFill>
                  <a:srgbClr val="000000"/>
                </a:solidFill>
                <a:latin typeface="Comic Sans MS"/>
                <a:cs typeface="Comic Sans MS"/>
              </a:rPr>
              <a:t>GIT</a:t>
            </a:r>
            <a:r>
              <a:rPr lang="en-US" sz="2800" dirty="0" smtClean="0">
                <a:solidFill>
                  <a:srgbClr val="000000"/>
                </a:solidFill>
                <a:latin typeface="Comic Sans MS"/>
                <a:cs typeface="Comic Sans MS"/>
              </a:rPr>
              <a:t> has </a:t>
            </a:r>
            <a:r>
              <a:rPr lang="en-US" sz="2800" dirty="0">
                <a:solidFill>
                  <a:srgbClr val="000000"/>
                </a:solidFill>
                <a:latin typeface="Comic Sans MS"/>
                <a:cs typeface="Comic Sans MS"/>
              </a:rPr>
              <a:t>its own</a:t>
            </a:r>
            <a:r>
              <a:rPr lang="en-US" sz="2800" dirty="0" smtClean="0">
                <a:solidFill>
                  <a:srgbClr val="000000"/>
                </a:solidFill>
                <a:latin typeface="Comic Sans MS"/>
                <a:cs typeface="Comic Sans MS"/>
              </a:rPr>
              <a:t> semi</a:t>
            </a:r>
            <a:r>
              <a:rPr lang="en-US" sz="2800" dirty="0">
                <a:solidFill>
                  <a:srgbClr val="000000"/>
                </a:solidFill>
                <a:latin typeface="Comic Sans MS"/>
                <a:cs typeface="Comic Sans MS"/>
              </a:rPr>
              <a:t>-independent nervous </a:t>
            </a:r>
            <a:r>
              <a:rPr lang="en-US" sz="2800" dirty="0" smtClean="0">
                <a:solidFill>
                  <a:srgbClr val="000000"/>
                </a:solidFill>
                <a:latin typeface="Comic Sans MS"/>
                <a:cs typeface="Comic Sans MS"/>
              </a:rPr>
              <a:t>system called </a:t>
            </a:r>
            <a:r>
              <a:rPr lang="en-US" sz="2800" dirty="0">
                <a:solidFill>
                  <a:srgbClr val="000000"/>
                </a:solidFill>
                <a:latin typeface="Comic Sans MS"/>
                <a:cs typeface="Comic Sans MS"/>
              </a:rPr>
              <a:t>the “Enteric Nervous System” (ENS)</a:t>
            </a:r>
            <a:r>
              <a:rPr lang="en-US" sz="2800" dirty="0" smtClean="0">
                <a:solidFill>
                  <a:srgbClr val="000000"/>
                </a:solidFill>
                <a:latin typeface="Comic Sans MS"/>
                <a:cs typeface="Comic Sans MS"/>
              </a:rPr>
              <a:t>.</a:t>
            </a:r>
          </a:p>
          <a:p>
            <a:endParaRPr lang="en-US" sz="2800" dirty="0" smtClean="0">
              <a:solidFill>
                <a:srgbClr val="000000"/>
              </a:solidFill>
              <a:latin typeface="Comic Sans MS"/>
              <a:cs typeface="Comic Sans MS"/>
            </a:endParaRPr>
          </a:p>
          <a:p>
            <a:r>
              <a:rPr lang="en-US" sz="2800" dirty="0" smtClean="0">
                <a:solidFill>
                  <a:srgbClr val="000000"/>
                </a:solidFill>
                <a:latin typeface="Comic Sans MS"/>
                <a:cs typeface="Comic Sans MS"/>
              </a:rPr>
              <a:t>-The enteric nervous system has two interacting  components: the </a:t>
            </a:r>
            <a:r>
              <a:rPr lang="en-US" sz="2800" dirty="0" err="1" smtClean="0">
                <a:solidFill>
                  <a:srgbClr val="000000"/>
                </a:solidFill>
                <a:latin typeface="Comic Sans MS"/>
                <a:cs typeface="Comic Sans MS"/>
              </a:rPr>
              <a:t>myenteric</a:t>
            </a:r>
            <a:r>
              <a:rPr lang="en-US" sz="2800" dirty="0" smtClean="0">
                <a:solidFill>
                  <a:srgbClr val="000000"/>
                </a:solidFill>
                <a:latin typeface="Comic Sans MS"/>
                <a:cs typeface="Comic Sans MS"/>
              </a:rPr>
              <a:t> (deals with motility) and the </a:t>
            </a:r>
            <a:r>
              <a:rPr lang="en-US" sz="2800" dirty="0" err="1" smtClean="0">
                <a:solidFill>
                  <a:srgbClr val="000000"/>
                </a:solidFill>
                <a:latin typeface="Comic Sans MS"/>
                <a:cs typeface="Comic Sans MS"/>
              </a:rPr>
              <a:t>submucous</a:t>
            </a:r>
            <a:r>
              <a:rPr lang="en-US" sz="2800" dirty="0" smtClean="0">
                <a:solidFill>
                  <a:srgbClr val="000000"/>
                </a:solidFill>
                <a:latin typeface="Comic Sans MS"/>
                <a:cs typeface="Comic Sans MS"/>
              </a:rPr>
              <a:t> (deals with secretion) nervous systems.</a:t>
            </a:r>
          </a:p>
          <a:p>
            <a:endParaRPr lang="en-US" sz="2800" dirty="0" smtClean="0">
              <a:solidFill>
                <a:srgbClr val="000000"/>
              </a:solidFill>
              <a:latin typeface="Comic Sans MS"/>
              <a:cs typeface="Comic Sans MS"/>
            </a:endParaRPr>
          </a:p>
          <a:p>
            <a:r>
              <a:rPr lang="en-US" sz="2800" dirty="0" smtClean="0">
                <a:solidFill>
                  <a:srgbClr val="000000"/>
                </a:solidFill>
                <a:latin typeface="Comic Sans MS"/>
                <a:cs typeface="Comic Sans MS"/>
              </a:rPr>
              <a:t>-The stimuli that influence GIT motility and secretion are both mechanical (distension) and chemical (acidity, </a:t>
            </a:r>
            <a:r>
              <a:rPr lang="en-US" sz="2800" dirty="0" err="1" smtClean="0">
                <a:solidFill>
                  <a:srgbClr val="000000"/>
                </a:solidFill>
                <a:latin typeface="Comic Sans MS"/>
                <a:cs typeface="Comic Sans MS"/>
              </a:rPr>
              <a:t>osmolarity</a:t>
            </a:r>
            <a:r>
              <a:rPr lang="en-US" sz="2800" dirty="0" smtClean="0">
                <a:solidFill>
                  <a:srgbClr val="000000"/>
                </a:solidFill>
                <a:latin typeface="Comic Sans MS"/>
                <a:cs typeface="Comic Sans MS"/>
              </a:rPr>
              <a:t>, nutrients) and are detected by </a:t>
            </a:r>
            <a:r>
              <a:rPr lang="en-US" sz="2800" dirty="0" err="1" smtClean="0">
                <a:solidFill>
                  <a:srgbClr val="000000"/>
                </a:solidFill>
                <a:latin typeface="Comic Sans MS"/>
                <a:cs typeface="Comic Sans MS"/>
              </a:rPr>
              <a:t>mechano</a:t>
            </a:r>
            <a:r>
              <a:rPr lang="en-US" sz="2800" dirty="0" smtClean="0">
                <a:solidFill>
                  <a:srgbClr val="000000"/>
                </a:solidFill>
                <a:latin typeface="Comic Sans MS"/>
                <a:cs typeface="Comic Sans MS"/>
              </a:rPr>
              <a:t>- and </a:t>
            </a:r>
            <a:r>
              <a:rPr lang="en-US" sz="2800" dirty="0" err="1" smtClean="0">
                <a:solidFill>
                  <a:srgbClr val="000000"/>
                </a:solidFill>
                <a:latin typeface="Comic Sans MS"/>
                <a:cs typeface="Comic Sans MS"/>
              </a:rPr>
              <a:t>chemoreceptors</a:t>
            </a:r>
            <a:r>
              <a:rPr lang="en-US" sz="2800" dirty="0" smtClean="0">
                <a:solidFill>
                  <a:srgbClr val="000000"/>
                </a:solidFill>
                <a:latin typeface="Comic Sans MS"/>
                <a:cs typeface="Comic Sans MS"/>
              </a:rPr>
              <a:t>, respectively.</a:t>
            </a:r>
            <a:endParaRPr lang="en-US" sz="2800" dirty="0">
              <a:solidFill>
                <a:srgbClr val="000000"/>
              </a:solidFill>
              <a:latin typeface="Comic Sans MS"/>
              <a:cs typeface="Comic Sans M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mont-1.jpg"/>
          <p:cNvPicPr>
            <a:picLocks noChangeAspect="1"/>
          </p:cNvPicPr>
          <p:nvPr/>
        </p:nvPicPr>
        <p:blipFill>
          <a:blip r:embed="rId2"/>
          <a:stretch>
            <a:fillRect/>
          </a:stretch>
        </p:blipFill>
        <p:spPr>
          <a:xfrm>
            <a:off x="0" y="0"/>
            <a:ext cx="2711196" cy="3231403"/>
          </a:xfrm>
          <a:prstGeom prst="rect">
            <a:avLst/>
          </a:prstGeom>
        </p:spPr>
      </p:pic>
      <p:pic>
        <p:nvPicPr>
          <p:cNvPr id="4" name="Picture 3" descr="Beaumont.jpg"/>
          <p:cNvPicPr>
            <a:picLocks noChangeAspect="1"/>
          </p:cNvPicPr>
          <p:nvPr/>
        </p:nvPicPr>
        <p:blipFill>
          <a:blip r:embed="rId3"/>
          <a:stretch>
            <a:fillRect/>
          </a:stretch>
        </p:blipFill>
        <p:spPr>
          <a:xfrm>
            <a:off x="0" y="3594100"/>
            <a:ext cx="4445000" cy="3263900"/>
          </a:xfrm>
          <a:prstGeom prst="rect">
            <a:avLst/>
          </a:prstGeom>
        </p:spPr>
      </p:pic>
      <p:pic>
        <p:nvPicPr>
          <p:cNvPr id="5" name="Picture 4" descr="stmartin.gif"/>
          <p:cNvPicPr>
            <a:picLocks noChangeAspect="1"/>
          </p:cNvPicPr>
          <p:nvPr/>
        </p:nvPicPr>
        <p:blipFill>
          <a:blip r:embed="rId4"/>
          <a:stretch>
            <a:fillRect/>
          </a:stretch>
        </p:blipFill>
        <p:spPr>
          <a:xfrm>
            <a:off x="4927600" y="76200"/>
            <a:ext cx="4216400" cy="6781800"/>
          </a:xfrm>
          <a:prstGeom prst="rect">
            <a:avLst/>
          </a:prstGeom>
        </p:spPr>
      </p:pic>
      <p:sp>
        <p:nvSpPr>
          <p:cNvPr id="6" name="Rectangle 5"/>
          <p:cNvSpPr/>
          <p:nvPr/>
        </p:nvSpPr>
        <p:spPr>
          <a:xfrm>
            <a:off x="2667000" y="457200"/>
            <a:ext cx="2298751" cy="707886"/>
          </a:xfrm>
          <a:prstGeom prst="rect">
            <a:avLst/>
          </a:prstGeom>
        </p:spPr>
        <p:txBody>
          <a:bodyPr wrap="none">
            <a:spAutoFit/>
          </a:bodyPr>
          <a:lstStyle/>
          <a:p>
            <a:r>
              <a:rPr lang="en-US" sz="2000" dirty="0" smtClean="0">
                <a:solidFill>
                  <a:srgbClr val="000000"/>
                </a:solidFill>
              </a:rPr>
              <a:t>William Beaumont</a:t>
            </a:r>
          </a:p>
          <a:p>
            <a:r>
              <a:rPr lang="en-US" sz="2000" dirty="0" smtClean="0">
                <a:solidFill>
                  <a:srgbClr val="000000"/>
                </a:solidFill>
              </a:rPr>
              <a:t>1785-1853</a:t>
            </a:r>
            <a:endParaRPr lang="en-US" sz="2000" dirty="0"/>
          </a:p>
        </p:txBody>
      </p:sp>
      <p:sp>
        <p:nvSpPr>
          <p:cNvPr id="7" name="Rectangle 6"/>
          <p:cNvSpPr/>
          <p:nvPr/>
        </p:nvSpPr>
        <p:spPr>
          <a:xfrm>
            <a:off x="2667000" y="2590800"/>
            <a:ext cx="2668970" cy="830997"/>
          </a:xfrm>
          <a:prstGeom prst="rect">
            <a:avLst/>
          </a:prstGeom>
        </p:spPr>
        <p:txBody>
          <a:bodyPr wrap="none">
            <a:spAutoFit/>
          </a:bodyPr>
          <a:lstStyle/>
          <a:p>
            <a:r>
              <a:rPr lang="en-US" dirty="0" smtClean="0">
                <a:solidFill>
                  <a:srgbClr val="000000"/>
                </a:solidFill>
              </a:rPr>
              <a:t>Alexis St. Martin</a:t>
            </a:r>
          </a:p>
          <a:p>
            <a:r>
              <a:rPr lang="en-US" dirty="0" smtClean="0">
                <a:solidFill>
                  <a:srgbClr val="000000"/>
                </a:solidFill>
              </a:rPr>
              <a:t>(trapper)</a:t>
            </a:r>
            <a:endParaRPr lang="en-US" dirty="0"/>
          </a:p>
        </p:txBody>
      </p:sp>
      <p:cxnSp>
        <p:nvCxnSpPr>
          <p:cNvPr id="9" name="Straight Connector 8"/>
          <p:cNvCxnSpPr/>
          <p:nvPr/>
        </p:nvCxnSpPr>
        <p:spPr bwMode="auto">
          <a:xfrm rot="10800000" flipV="1">
            <a:off x="2514600" y="3352800"/>
            <a:ext cx="1066800" cy="990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flipH="1" flipV="1">
            <a:off x="4610100" y="2019300"/>
            <a:ext cx="6858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2308225" y="887413"/>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CC18"/>
              </a:solidFill>
            </a:endParaRPr>
          </a:p>
        </p:txBody>
      </p:sp>
      <p:sp>
        <p:nvSpPr>
          <p:cNvPr id="138243" name="Rectangle 3"/>
          <p:cNvSpPr>
            <a:spLocks noChangeArrowheads="1"/>
          </p:cNvSpPr>
          <p:nvPr/>
        </p:nvSpPr>
        <p:spPr bwMode="auto">
          <a:xfrm>
            <a:off x="650875" y="747713"/>
            <a:ext cx="184150" cy="517525"/>
          </a:xfrm>
          <a:prstGeom prst="rect">
            <a:avLst/>
          </a:prstGeom>
          <a:noFill/>
          <a:ln w="9525">
            <a:noFill/>
            <a:miter lim="800000"/>
            <a:headEnd/>
            <a:tailEnd/>
          </a:ln>
          <a:effectLst/>
        </p:spPr>
        <p:txBody>
          <a:bodyPr wrap="none">
            <a:prstTxWarp prst="textNoShape">
              <a:avLst/>
            </a:prstTxWarp>
            <a:spAutoFit/>
          </a:bodyPr>
          <a:lstStyle/>
          <a:p>
            <a:endParaRPr lang="en-US">
              <a:solidFill>
                <a:srgbClr val="FFCC18"/>
              </a:solidFill>
            </a:endParaRPr>
          </a:p>
        </p:txBody>
      </p:sp>
      <p:pic>
        <p:nvPicPr>
          <p:cNvPr id="138244" name="Picture 4"/>
          <p:cNvPicPr>
            <a:picLocks noChangeAspect="1" noChangeArrowheads="1"/>
          </p:cNvPicPr>
          <p:nvPr/>
        </p:nvPicPr>
        <p:blipFill>
          <a:blip r:embed="rId2"/>
          <a:srcRect/>
          <a:stretch>
            <a:fillRect/>
          </a:stretch>
        </p:blipFill>
        <p:spPr bwMode="auto">
          <a:xfrm>
            <a:off x="0" y="0"/>
            <a:ext cx="7295087" cy="3733800"/>
          </a:xfrm>
          <a:prstGeom prst="rect">
            <a:avLst/>
          </a:prstGeom>
          <a:noFill/>
        </p:spPr>
      </p:pic>
      <p:sp>
        <p:nvSpPr>
          <p:cNvPr id="138245" name="Rectangle 5"/>
          <p:cNvSpPr>
            <a:spLocks noChangeArrowheads="1"/>
          </p:cNvSpPr>
          <p:nvPr/>
        </p:nvSpPr>
        <p:spPr bwMode="auto">
          <a:xfrm>
            <a:off x="0" y="4038600"/>
            <a:ext cx="8686800" cy="1323439"/>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The ENS can mediate reflex behavior in the absence of communication with the CNS (the colon of Guinea pigs will “defecate” plastic pellets even when excised from the animal!). These reflexes that do not involve the CNS are called “short reflexes”.</a:t>
            </a:r>
            <a:endParaRPr lang="en-US">
              <a:solidFill>
                <a:srgbClr val="000000"/>
              </a:solidFill>
            </a:endParaRPr>
          </a:p>
        </p:txBody>
      </p:sp>
      <p:sp>
        <p:nvSpPr>
          <p:cNvPr id="138246" name="Rectangle 6"/>
          <p:cNvSpPr>
            <a:spLocks noChangeArrowheads="1"/>
          </p:cNvSpPr>
          <p:nvPr/>
        </p:nvSpPr>
        <p:spPr bwMode="auto">
          <a:xfrm>
            <a:off x="5791200" y="152400"/>
            <a:ext cx="3352800" cy="3477875"/>
          </a:xfrm>
          <a:prstGeom prst="rect">
            <a:avLst/>
          </a:prstGeom>
          <a:noFill/>
          <a:ln w="9525">
            <a:noFill/>
            <a:miter lim="800000"/>
            <a:headEnd/>
            <a:tailEnd/>
          </a:ln>
          <a:effectLst/>
        </p:spPr>
        <p:txBody>
          <a:bodyPr>
            <a:prstTxWarp prst="textNoShape">
              <a:avLst/>
            </a:prstTxWarp>
            <a:spAutoFit/>
          </a:bodyPr>
          <a:lstStyle/>
          <a:p>
            <a:r>
              <a:rPr lang="en-US" sz="2000">
                <a:solidFill>
                  <a:srgbClr val="000000"/>
                </a:solidFill>
              </a:rPr>
              <a:t>Nerve fibers from both the sympathetic and parasympathetic branches of the autonomic nervous system enter the GIT and connect with neurons from the ENS. Thus, some of the GITs functions are mediated by the CNS. We call this form of regulation a “long reflex”. </a:t>
            </a:r>
          </a:p>
        </p:txBody>
      </p:sp>
      <p:sp>
        <p:nvSpPr>
          <p:cNvPr id="138247" name="Rectangle 7"/>
          <p:cNvSpPr>
            <a:spLocks noChangeArrowheads="1"/>
          </p:cNvSpPr>
          <p:nvPr/>
        </p:nvSpPr>
        <p:spPr bwMode="auto">
          <a:xfrm>
            <a:off x="0" y="5638800"/>
            <a:ext cx="8763000" cy="707886"/>
          </a:xfrm>
          <a:prstGeom prst="rect">
            <a:avLst/>
          </a:prstGeom>
          <a:noFill/>
          <a:ln w="9525">
            <a:noFill/>
            <a:miter lim="800000"/>
            <a:headEnd/>
            <a:tailEnd/>
          </a:ln>
          <a:effectLst/>
        </p:spPr>
        <p:txBody>
          <a:bodyPr>
            <a:prstTxWarp prst="textNoShape">
              <a:avLst/>
            </a:prstTxWarp>
            <a:spAutoFit/>
          </a:bodyPr>
          <a:lstStyle/>
          <a:p>
            <a:r>
              <a:rPr lang="en-US" sz="2000" dirty="0">
                <a:solidFill>
                  <a:srgbClr val="000000"/>
                </a:solidFill>
              </a:rPr>
              <a:t>Many of the </a:t>
            </a:r>
            <a:r>
              <a:rPr lang="en-US" sz="2000" dirty="0" err="1">
                <a:solidFill>
                  <a:srgbClr val="000000"/>
                </a:solidFill>
              </a:rPr>
              <a:t>GIT’s</a:t>
            </a:r>
            <a:r>
              <a:rPr lang="en-US" sz="2000" dirty="0">
                <a:solidFill>
                  <a:srgbClr val="000000"/>
                </a:solidFill>
              </a:rPr>
              <a:t> functions are mediated by BOTH short and long reflexes.</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685800"/>
            <a:ext cx="10570432" cy="5410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1.png"/>
          <p:cNvPicPr>
            <a:picLocks noChangeAspect="1"/>
          </p:cNvPicPr>
          <p:nvPr/>
        </p:nvPicPr>
        <p:blipFill>
          <a:blip r:embed="rId2"/>
          <a:stretch>
            <a:fillRect/>
          </a:stretch>
        </p:blipFill>
        <p:spPr>
          <a:xfrm>
            <a:off x="-442945" y="1066800"/>
            <a:ext cx="9586945" cy="499745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763000" cy="400110"/>
          </a:xfrm>
          <a:prstGeom prst="rect">
            <a:avLst/>
          </a:prstGeom>
        </p:spPr>
        <p:txBody>
          <a:bodyPr wrap="square">
            <a:spAutoFit/>
          </a:bodyPr>
          <a:lstStyle/>
          <a:p>
            <a:r>
              <a:rPr lang="en-US" sz="2000" dirty="0" err="1" smtClean="0">
                <a:solidFill>
                  <a:srgbClr val="0000FF"/>
                </a:solidFill>
              </a:rPr>
              <a:t>http://www.catamountresearch.com/products/gimm-preclin.htm</a:t>
            </a:r>
            <a:endParaRPr lang="en-US" sz="2000" dirty="0">
              <a:solidFill>
                <a:srgbClr val="0000FF"/>
              </a:solidFill>
            </a:endParaRPr>
          </a:p>
        </p:txBody>
      </p:sp>
      <p:pic>
        <p:nvPicPr>
          <p:cNvPr id="3" name="Picture 2" descr="gmm.jpg"/>
          <p:cNvPicPr>
            <a:picLocks noChangeAspect="1"/>
          </p:cNvPicPr>
          <p:nvPr/>
        </p:nvPicPr>
        <p:blipFill>
          <a:blip r:embed="rId2"/>
          <a:stretch>
            <a:fillRect/>
          </a:stretch>
        </p:blipFill>
        <p:spPr>
          <a:xfrm>
            <a:off x="1295400" y="762000"/>
            <a:ext cx="7182365"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FG20_09"/>
          <p:cNvPicPr>
            <a:picLocks noChangeAspect="1" noChangeArrowheads="1"/>
          </p:cNvPicPr>
          <p:nvPr/>
        </p:nvPicPr>
        <p:blipFill>
          <a:blip r:embed="rId2"/>
          <a:srcRect/>
          <a:stretch>
            <a:fillRect/>
          </a:stretch>
        </p:blipFill>
        <p:spPr bwMode="auto">
          <a:xfrm>
            <a:off x="0" y="228600"/>
            <a:ext cx="8839200" cy="6629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FFF533"/>
            </a:solidFill>
            <a:effectLst/>
            <a:latin typeface="Comic Sans M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FFF533"/>
            </a:solidFill>
            <a:effectLst/>
            <a:latin typeface="Comic Sans MS" pitchFamily="-10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5323</TotalTime>
  <Words>4613</Words>
  <Application>Microsoft Macintosh PowerPoint</Application>
  <PresentationFormat>On-screen Show (4:3)</PresentationFormat>
  <Paragraphs>704</Paragraphs>
  <Slides>109</Slides>
  <Notes>2</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Blank</vt:lpstr>
      <vt:lpstr>Digestion</vt:lpstr>
      <vt:lpstr>PowerPoint Presentation</vt:lpstr>
      <vt:lpstr>Functions of saliva</vt:lpstr>
      <vt:lpstr>PowerPoint Presentation</vt:lpstr>
      <vt:lpstr>PowerPoint Presentation</vt:lpstr>
      <vt:lpstr>PowerPoint Presentation</vt:lpstr>
      <vt:lpstr>PowerPoint Presentation</vt:lpstr>
      <vt:lpstr>Function of the stomach</vt:lpstr>
      <vt:lpstr>PowerPoint Presentation</vt:lpstr>
      <vt:lpstr>PowerPoint Presentation</vt:lpstr>
      <vt:lpstr>PowerPoint Presentation</vt:lpstr>
      <vt:lpstr>Assimilation = digestion+ absorption                   (breakdown) + (uptake)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To Remember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Amino acid and peptide transport</vt:lpstr>
      <vt:lpstr>PowerPoint Presentation</vt:lpstr>
      <vt:lpstr>PowerPoint Presentation</vt:lpstr>
      <vt:lpstr>PowerPoint Presentation</vt:lpstr>
      <vt:lpstr>PowerPoint Presentation</vt:lpstr>
      <vt:lpstr>To Remember </vt:lpstr>
      <vt:lpstr>Lipid Assimilation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 </vt:lpstr>
      <vt:lpstr> Regulation Of Gut Motility   and Secretion</vt:lpstr>
      <vt:lpstr>PowerPoint Presentation</vt:lpstr>
      <vt:lpstr>PowerPoint Presentation</vt:lpstr>
      <vt:lpstr>PowerPoint Presentation</vt:lpstr>
      <vt:lpstr>PowerPoint Presentation</vt:lpstr>
      <vt:lpstr>  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 </vt:lpstr>
      <vt:lpstr>KIDNEYS!!!</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Digestion (lecture 1)</dc:title>
  <dc:creator>Carlos Martinez Del Rio</dc:creator>
  <cp:lastModifiedBy>Carlos Martinez del Rio</cp:lastModifiedBy>
  <cp:revision>114</cp:revision>
  <dcterms:created xsi:type="dcterms:W3CDTF">2010-11-14T23:18:40Z</dcterms:created>
  <dcterms:modified xsi:type="dcterms:W3CDTF">2011-08-24T18:53:01Z</dcterms:modified>
</cp:coreProperties>
</file>