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1"/>
  </p:notesMasterIdLst>
  <p:sldIdLst>
    <p:sldId id="369" r:id="rId2"/>
    <p:sldId id="297" r:id="rId3"/>
    <p:sldId id="258" r:id="rId4"/>
    <p:sldId id="259" r:id="rId5"/>
    <p:sldId id="261" r:id="rId6"/>
    <p:sldId id="454" r:id="rId7"/>
    <p:sldId id="395" r:id="rId8"/>
    <p:sldId id="260" r:id="rId9"/>
    <p:sldId id="396" r:id="rId10"/>
    <p:sldId id="263" r:id="rId11"/>
    <p:sldId id="467" r:id="rId12"/>
    <p:sldId id="474" r:id="rId13"/>
    <p:sldId id="468" r:id="rId14"/>
    <p:sldId id="267" r:id="rId15"/>
    <p:sldId id="262" r:id="rId16"/>
    <p:sldId id="264" r:id="rId17"/>
    <p:sldId id="397" r:id="rId18"/>
    <p:sldId id="429" r:id="rId19"/>
    <p:sldId id="268" r:id="rId20"/>
    <p:sldId id="265" r:id="rId21"/>
    <p:sldId id="426" r:id="rId22"/>
    <p:sldId id="296" r:id="rId23"/>
    <p:sldId id="266" r:id="rId24"/>
    <p:sldId id="269" r:id="rId25"/>
    <p:sldId id="427" r:id="rId26"/>
    <p:sldId id="270" r:id="rId27"/>
    <p:sldId id="271" r:id="rId28"/>
    <p:sldId id="274" r:id="rId29"/>
    <p:sldId id="430" r:id="rId30"/>
    <p:sldId id="471" r:id="rId31"/>
    <p:sldId id="275" r:id="rId32"/>
    <p:sldId id="444" r:id="rId33"/>
    <p:sldId id="445" r:id="rId34"/>
    <p:sldId id="298" r:id="rId35"/>
    <p:sldId id="399" r:id="rId36"/>
    <p:sldId id="400" r:id="rId37"/>
    <p:sldId id="290" r:id="rId38"/>
    <p:sldId id="401" r:id="rId39"/>
    <p:sldId id="299" r:id="rId40"/>
    <p:sldId id="276" r:id="rId41"/>
    <p:sldId id="394" r:id="rId42"/>
    <p:sldId id="455" r:id="rId43"/>
    <p:sldId id="456" r:id="rId44"/>
    <p:sldId id="469" r:id="rId45"/>
    <p:sldId id="470" r:id="rId46"/>
    <p:sldId id="458" r:id="rId47"/>
    <p:sldId id="457" r:id="rId48"/>
    <p:sldId id="402" r:id="rId49"/>
    <p:sldId id="279" r:id="rId50"/>
    <p:sldId id="280" r:id="rId51"/>
    <p:sldId id="291" r:id="rId52"/>
    <p:sldId id="431" r:id="rId53"/>
    <p:sldId id="393" r:id="rId54"/>
    <p:sldId id="379" r:id="rId55"/>
    <p:sldId id="462" r:id="rId56"/>
    <p:sldId id="414" r:id="rId57"/>
    <p:sldId id="292" r:id="rId58"/>
    <p:sldId id="447" r:id="rId59"/>
    <p:sldId id="448" r:id="rId60"/>
    <p:sldId id="449" r:id="rId61"/>
    <p:sldId id="450" r:id="rId62"/>
    <p:sldId id="294" r:id="rId63"/>
    <p:sldId id="452" r:id="rId64"/>
    <p:sldId id="472" r:id="rId65"/>
    <p:sldId id="433" r:id="rId66"/>
    <p:sldId id="281" r:id="rId67"/>
    <p:sldId id="434" r:id="rId68"/>
    <p:sldId id="432" r:id="rId69"/>
    <p:sldId id="403" r:id="rId70"/>
    <p:sldId id="300" r:id="rId71"/>
    <p:sldId id="301" r:id="rId72"/>
    <p:sldId id="302" r:id="rId73"/>
    <p:sldId id="473" r:id="rId74"/>
    <p:sldId id="303" r:id="rId75"/>
    <p:sldId id="304" r:id="rId76"/>
    <p:sldId id="435" r:id="rId77"/>
    <p:sldId id="436" r:id="rId78"/>
    <p:sldId id="306" r:id="rId79"/>
    <p:sldId id="307" r:id="rId80"/>
    <p:sldId id="463" r:id="rId81"/>
    <p:sldId id="308" r:id="rId82"/>
    <p:sldId id="370" r:id="rId83"/>
    <p:sldId id="309" r:id="rId84"/>
    <p:sldId id="437" r:id="rId85"/>
    <p:sldId id="310" r:id="rId86"/>
    <p:sldId id="404" r:id="rId87"/>
    <p:sldId id="311" r:id="rId88"/>
    <p:sldId id="312" r:id="rId89"/>
    <p:sldId id="387" r:id="rId90"/>
    <p:sldId id="438" r:id="rId91"/>
    <p:sldId id="314" r:id="rId92"/>
    <p:sldId id="315" r:id="rId93"/>
    <p:sldId id="475" r:id="rId94"/>
    <p:sldId id="317" r:id="rId95"/>
    <p:sldId id="321" r:id="rId96"/>
    <p:sldId id="322" r:id="rId97"/>
    <p:sldId id="323" r:id="rId98"/>
    <p:sldId id="325" r:id="rId99"/>
    <p:sldId id="326" r:id="rId100"/>
    <p:sldId id="327" r:id="rId101"/>
    <p:sldId id="405" r:id="rId102"/>
    <p:sldId id="329" r:id="rId103"/>
    <p:sldId id="439" r:id="rId104"/>
    <p:sldId id="388" r:id="rId105"/>
    <p:sldId id="464" r:id="rId106"/>
    <p:sldId id="465" r:id="rId107"/>
    <p:sldId id="415" r:id="rId108"/>
    <p:sldId id="416" r:id="rId109"/>
    <p:sldId id="451" r:id="rId110"/>
    <p:sldId id="417" r:id="rId111"/>
    <p:sldId id="418" r:id="rId112"/>
    <p:sldId id="389" r:id="rId113"/>
    <p:sldId id="390" r:id="rId114"/>
    <p:sldId id="330" r:id="rId115"/>
    <p:sldId id="331" r:id="rId116"/>
    <p:sldId id="442" r:id="rId117"/>
    <p:sldId id="371" r:id="rId118"/>
    <p:sldId id="332" r:id="rId119"/>
    <p:sldId id="333" r:id="rId120"/>
    <p:sldId id="334" r:id="rId121"/>
    <p:sldId id="335" r:id="rId122"/>
    <p:sldId id="391" r:id="rId123"/>
    <p:sldId id="336" r:id="rId124"/>
    <p:sldId id="406" r:id="rId125"/>
    <p:sldId id="440" r:id="rId126"/>
    <p:sldId id="409" r:id="rId127"/>
    <p:sldId id="342" r:id="rId128"/>
    <p:sldId id="343" r:id="rId129"/>
    <p:sldId id="344" r:id="rId130"/>
    <p:sldId id="345" r:id="rId131"/>
    <p:sldId id="346" r:id="rId132"/>
    <p:sldId id="419" r:id="rId133"/>
    <p:sldId id="347" r:id="rId134"/>
    <p:sldId id="476" r:id="rId135"/>
    <p:sldId id="477" r:id="rId136"/>
    <p:sldId id="348" r:id="rId137"/>
    <p:sldId id="349" r:id="rId138"/>
    <p:sldId id="350" r:id="rId139"/>
    <p:sldId id="351" r:id="rId140"/>
    <p:sldId id="352" r:id="rId141"/>
    <p:sldId id="353" r:id="rId142"/>
    <p:sldId id="410" r:id="rId143"/>
    <p:sldId id="354" r:id="rId144"/>
    <p:sldId id="355" r:id="rId145"/>
    <p:sldId id="356" r:id="rId146"/>
    <p:sldId id="466" r:id="rId147"/>
    <p:sldId id="357" r:id="rId148"/>
    <p:sldId id="358" r:id="rId149"/>
    <p:sldId id="359" r:id="rId150"/>
    <p:sldId id="360" r:id="rId151"/>
    <p:sldId id="361" r:id="rId152"/>
    <p:sldId id="362" r:id="rId153"/>
    <p:sldId id="363" r:id="rId154"/>
    <p:sldId id="373" r:id="rId155"/>
    <p:sldId id="441" r:id="rId156"/>
    <p:sldId id="364" r:id="rId157"/>
    <p:sldId id="365" r:id="rId158"/>
    <p:sldId id="366" r:id="rId159"/>
    <p:sldId id="386" r:id="rId160"/>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rgbClr val="FFCC18"/>
        </a:solidFill>
        <a:latin typeface="Comic Sans MS" charset="0"/>
        <a:ea typeface="+mn-ea"/>
        <a:cs typeface="+mn-cs"/>
      </a:defRPr>
    </a:lvl1pPr>
    <a:lvl2pPr marL="457200" algn="l" rtl="0" eaLnBrk="0" fontAlgn="base" hangingPunct="0">
      <a:spcBef>
        <a:spcPct val="0"/>
      </a:spcBef>
      <a:spcAft>
        <a:spcPct val="0"/>
      </a:spcAft>
      <a:defRPr sz="2000" kern="1200">
        <a:solidFill>
          <a:srgbClr val="FFCC18"/>
        </a:solidFill>
        <a:latin typeface="Comic Sans MS" charset="0"/>
        <a:ea typeface="+mn-ea"/>
        <a:cs typeface="+mn-cs"/>
      </a:defRPr>
    </a:lvl2pPr>
    <a:lvl3pPr marL="914400" algn="l" rtl="0" eaLnBrk="0" fontAlgn="base" hangingPunct="0">
      <a:spcBef>
        <a:spcPct val="0"/>
      </a:spcBef>
      <a:spcAft>
        <a:spcPct val="0"/>
      </a:spcAft>
      <a:defRPr sz="2000" kern="1200">
        <a:solidFill>
          <a:srgbClr val="FFCC18"/>
        </a:solidFill>
        <a:latin typeface="Comic Sans MS" charset="0"/>
        <a:ea typeface="+mn-ea"/>
        <a:cs typeface="+mn-cs"/>
      </a:defRPr>
    </a:lvl3pPr>
    <a:lvl4pPr marL="1371600" algn="l" rtl="0" eaLnBrk="0" fontAlgn="base" hangingPunct="0">
      <a:spcBef>
        <a:spcPct val="0"/>
      </a:spcBef>
      <a:spcAft>
        <a:spcPct val="0"/>
      </a:spcAft>
      <a:defRPr sz="2000" kern="1200">
        <a:solidFill>
          <a:srgbClr val="FFCC18"/>
        </a:solidFill>
        <a:latin typeface="Comic Sans MS" charset="0"/>
        <a:ea typeface="+mn-ea"/>
        <a:cs typeface="+mn-cs"/>
      </a:defRPr>
    </a:lvl4pPr>
    <a:lvl5pPr marL="1828800" algn="l" rtl="0" eaLnBrk="0" fontAlgn="base" hangingPunct="0">
      <a:spcBef>
        <a:spcPct val="0"/>
      </a:spcBef>
      <a:spcAft>
        <a:spcPct val="0"/>
      </a:spcAft>
      <a:defRPr sz="2000" kern="1200">
        <a:solidFill>
          <a:srgbClr val="FFCC18"/>
        </a:solidFill>
        <a:latin typeface="Comic Sans MS" charset="0"/>
        <a:ea typeface="+mn-ea"/>
        <a:cs typeface="+mn-cs"/>
      </a:defRPr>
    </a:lvl5pPr>
    <a:lvl6pPr marL="2286000" algn="l" defTabSz="457200" rtl="0" eaLnBrk="1" latinLnBrk="0" hangingPunct="1">
      <a:defRPr sz="2000" kern="1200">
        <a:solidFill>
          <a:srgbClr val="FFCC18"/>
        </a:solidFill>
        <a:latin typeface="Comic Sans MS" charset="0"/>
        <a:ea typeface="+mn-ea"/>
        <a:cs typeface="+mn-cs"/>
      </a:defRPr>
    </a:lvl6pPr>
    <a:lvl7pPr marL="2743200" algn="l" defTabSz="457200" rtl="0" eaLnBrk="1" latinLnBrk="0" hangingPunct="1">
      <a:defRPr sz="2000" kern="1200">
        <a:solidFill>
          <a:srgbClr val="FFCC18"/>
        </a:solidFill>
        <a:latin typeface="Comic Sans MS" charset="0"/>
        <a:ea typeface="+mn-ea"/>
        <a:cs typeface="+mn-cs"/>
      </a:defRPr>
    </a:lvl7pPr>
    <a:lvl8pPr marL="3200400" algn="l" defTabSz="457200" rtl="0" eaLnBrk="1" latinLnBrk="0" hangingPunct="1">
      <a:defRPr sz="2000" kern="1200">
        <a:solidFill>
          <a:srgbClr val="FFCC18"/>
        </a:solidFill>
        <a:latin typeface="Comic Sans MS" charset="0"/>
        <a:ea typeface="+mn-ea"/>
        <a:cs typeface="+mn-cs"/>
      </a:defRPr>
    </a:lvl8pPr>
    <a:lvl9pPr marL="3657600" algn="l" defTabSz="457200" rtl="0" eaLnBrk="1" latinLnBrk="0" hangingPunct="1">
      <a:defRPr sz="2000" kern="1200">
        <a:solidFill>
          <a:srgbClr val="FFCC18"/>
        </a:solidFill>
        <a:latin typeface="Comic Sans M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6E9"/>
    <a:srgbClr val="FFCC18"/>
    <a:srgbClr val="182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5952" autoAdjust="0"/>
    <p:restoredTop sz="90929"/>
  </p:normalViewPr>
  <p:slideViewPr>
    <p:cSldViewPr>
      <p:cViewPr>
        <p:scale>
          <a:sx n="80" d="100"/>
          <a:sy n="80" d="100"/>
        </p:scale>
        <p:origin x="-960"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0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notesMaster" Target="notesMasters/notesMaster1.xml"/><Relationship Id="rId16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D323D-0098-3543-A875-D4078D95862D}" type="datetimeFigureOut">
              <a:rPr lang="en-US" smtClean="0"/>
              <a:pPr/>
              <a:t>10/24/12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D9407C-68E9-FA4F-9AA3-B2276359DDC0}" type="slidenum">
              <a:rPr lang="en-US" smtClean="0"/>
              <a:pPr/>
              <a:t>‹#›</a:t>
            </a:fld>
            <a:endParaRPr lang="en-US"/>
          </a:p>
        </p:txBody>
      </p:sp>
    </p:spTree>
    <p:extLst>
      <p:ext uri="{BB962C8B-B14F-4D97-AF65-F5344CB8AC3E}">
        <p14:creationId xmlns:p14="http://schemas.microsoft.com/office/powerpoint/2010/main" val="36809999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83780-90B8-1443-9011-C08EAEB3A675}" type="slidenum">
              <a:rPr lang="en-US"/>
              <a:pPr/>
              <a:t>108</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4EEB0BB-4D56-A942-BE8D-4215D41C390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F1DFA62-EEBB-8148-B93A-35E1E0C65DA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BDE79AE-4A2D-3C40-8D25-3001292F1E0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A24669-2EFE-5F4E-8E68-0FA72D0A496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8A028ED-439D-D341-86E5-39A88E3DC7B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C3352E1-15D8-2E4F-AE76-E81ECA080C4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CEEAC989-3DB0-484E-BE09-EFF1AF45F5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26C2ADFC-61D1-9B4D-A0BC-DCF889AF461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5CABE82B-169B-FC41-B00E-E1B51AC3F7E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24589DE-34E2-4744-8A31-AB6C0FC7953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49A525D-87D6-EF4F-9FAE-BC05AB2E481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80D1DE96-7394-BC45-90DD-70AFCA44CF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jpeg"/><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gi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 Id="rId3" Type="http://schemas.openxmlformats.org/officeDocument/2006/relationships/image" Target="../media/image108.gi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gif"/><Relationship Id="rId3" Type="http://schemas.openxmlformats.org/officeDocument/2006/relationships/image" Target="../media/image11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 Id="rId3" Type="http://schemas.openxmlformats.org/officeDocument/2006/relationships/image" Target="../media/image11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 Id="rId3"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3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 Id="rId3" Type="http://schemas.openxmlformats.org/officeDocument/2006/relationships/image" Target="../media/image12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 Id="rId3" Type="http://schemas.openxmlformats.org/officeDocument/2006/relationships/image" Target="../media/image13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gi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eg"/><Relationship Id="rId3" Type="http://schemas.openxmlformats.org/officeDocument/2006/relationships/image" Target="../media/image138.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jpeg"/><Relationship Id="rId3" Type="http://schemas.openxmlformats.org/officeDocument/2006/relationships/image" Target="../media/image11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1" Type="http://schemas.openxmlformats.org/officeDocument/2006/relationships/slideLayout" Target="../slideLayouts/slideLayout7.xml"/><Relationship Id="rId2" Type="http://schemas.openxmlformats.org/officeDocument/2006/relationships/image" Target="../media/image1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jpeg"/><Relationship Id="rId3" Type="http://schemas.openxmlformats.org/officeDocument/2006/relationships/image" Target="../media/image152.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 Id="rId3" Type="http://schemas.openxmlformats.org/officeDocument/2006/relationships/image" Target="../media/image1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gif"/><Relationship Id="rId3" Type="http://schemas.openxmlformats.org/officeDocument/2006/relationships/image" Target="../media/image69.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 Id="rId3" Type="http://schemas.openxmlformats.org/officeDocument/2006/relationships/image" Target="../media/image9.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 Id="rId3" Type="http://schemas.openxmlformats.org/officeDocument/2006/relationships/image" Target="../media/image8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 Id="rId3" Type="http://schemas.openxmlformats.org/officeDocument/2006/relationships/image" Target="../media/image9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 Id="rId3" Type="http://schemas.openxmlformats.org/officeDocument/2006/relationships/image" Target="../media/image9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 Id="rId3" Type="http://schemas.openxmlformats.org/officeDocument/2006/relationships/image" Target="../media/image9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1066800" y="685800"/>
            <a:ext cx="6911518" cy="5324535"/>
          </a:xfrm>
          <a:prstGeom prst="rect">
            <a:avLst/>
          </a:prstGeom>
          <a:noFill/>
          <a:ln w="9525">
            <a:noFill/>
            <a:miter lim="800000"/>
            <a:headEnd/>
            <a:tailEnd/>
          </a:ln>
          <a:effectLst/>
        </p:spPr>
        <p:txBody>
          <a:bodyPr wrap="none">
            <a:prstTxWarp prst="textNoShape">
              <a:avLst/>
            </a:prstTxWarp>
            <a:spAutoFit/>
          </a:bodyPr>
          <a:lstStyle/>
          <a:p>
            <a:pPr marL="457200" indent="-457200"/>
            <a:r>
              <a:rPr lang="en-US" dirty="0">
                <a:solidFill>
                  <a:srgbClr val="000000"/>
                </a:solidFill>
              </a:rPr>
              <a:t>The agenda</a:t>
            </a:r>
          </a:p>
          <a:p>
            <a:pPr marL="457200" indent="-457200"/>
            <a:endParaRPr lang="en-US" dirty="0">
              <a:solidFill>
                <a:srgbClr val="000000"/>
              </a:solidFill>
            </a:endParaRPr>
          </a:p>
          <a:p>
            <a:pPr marL="457200" indent="-457200">
              <a:buFont typeface="Times" charset="0"/>
              <a:buAutoNum type="arabicParenR"/>
            </a:pPr>
            <a:r>
              <a:rPr lang="en-US" dirty="0">
                <a:solidFill>
                  <a:srgbClr val="000000"/>
                </a:solidFill>
              </a:rPr>
              <a:t>The Respiratory System</a:t>
            </a:r>
          </a:p>
          <a:p>
            <a:pPr marL="457200" indent="-457200">
              <a:buFont typeface="Times" charset="0"/>
              <a:buAutoNum type="arabicParenR"/>
            </a:pPr>
            <a:endParaRPr lang="en-US" dirty="0">
              <a:solidFill>
                <a:srgbClr val="000000"/>
              </a:solidFill>
            </a:endParaRPr>
          </a:p>
          <a:p>
            <a:pPr marL="457200" indent="-457200">
              <a:buFont typeface="Times" charset="0"/>
              <a:buNone/>
            </a:pPr>
            <a:r>
              <a:rPr lang="en-US" dirty="0">
                <a:solidFill>
                  <a:srgbClr val="000000"/>
                </a:solidFill>
              </a:rPr>
              <a:t>(chapter </a:t>
            </a:r>
            <a:r>
              <a:rPr lang="en-US" dirty="0" smtClean="0">
                <a:solidFill>
                  <a:srgbClr val="000000"/>
                </a:solidFill>
              </a:rPr>
              <a:t>16)</a:t>
            </a:r>
            <a:endParaRPr lang="en-US" dirty="0">
              <a:solidFill>
                <a:srgbClr val="000000"/>
              </a:solidFill>
            </a:endParaRPr>
          </a:p>
          <a:p>
            <a:pPr marL="457200" indent="-457200">
              <a:buFont typeface="Times" charset="0"/>
              <a:buAutoNum type="arabicParenR"/>
            </a:pPr>
            <a:endParaRPr lang="en-US" dirty="0">
              <a:solidFill>
                <a:srgbClr val="000000"/>
              </a:solidFill>
            </a:endParaRPr>
          </a:p>
          <a:p>
            <a:pPr marL="457200" indent="-457200">
              <a:buFont typeface="Times" charset="0"/>
              <a:buNone/>
            </a:pPr>
            <a:r>
              <a:rPr lang="en-US" dirty="0">
                <a:solidFill>
                  <a:srgbClr val="000000"/>
                </a:solidFill>
              </a:rPr>
              <a:t>2)</a:t>
            </a:r>
            <a:r>
              <a:rPr lang="en-US" dirty="0" smtClean="0">
                <a:solidFill>
                  <a:srgbClr val="000000"/>
                </a:solidFill>
              </a:rPr>
              <a:t> Digestion: the gut and its adjacent organs and glands.</a:t>
            </a:r>
          </a:p>
          <a:p>
            <a:pPr marL="457200" indent="-457200">
              <a:buFont typeface="Times" charset="0"/>
              <a:buNone/>
            </a:pPr>
            <a:endParaRPr lang="en-US" dirty="0" smtClean="0">
              <a:solidFill>
                <a:srgbClr val="000000"/>
              </a:solidFill>
            </a:endParaRPr>
          </a:p>
          <a:p>
            <a:pPr marL="457200" indent="-457200">
              <a:buFont typeface="Times" charset="0"/>
              <a:buNone/>
            </a:pPr>
            <a:r>
              <a:rPr lang="en-US" dirty="0" smtClean="0">
                <a:solidFill>
                  <a:srgbClr val="000000"/>
                </a:solidFill>
              </a:rPr>
              <a:t>(Chapter 20)</a:t>
            </a:r>
          </a:p>
          <a:p>
            <a:pPr marL="457200" indent="-457200">
              <a:buFont typeface="Times" charset="0"/>
              <a:buNone/>
            </a:pPr>
            <a:endParaRPr lang="en-US" dirty="0" smtClean="0">
              <a:solidFill>
                <a:srgbClr val="000000"/>
              </a:solidFill>
            </a:endParaRPr>
          </a:p>
          <a:p>
            <a:pPr marL="457200" indent="-457200">
              <a:buFont typeface="Times" charset="0"/>
              <a:buNone/>
            </a:pPr>
            <a:endParaRPr lang="en-US" dirty="0" smtClean="0">
              <a:solidFill>
                <a:srgbClr val="000000"/>
              </a:solidFill>
            </a:endParaRPr>
          </a:p>
          <a:p>
            <a:pPr marL="457200" indent="-457200">
              <a:buFont typeface="Times" charset="0"/>
              <a:buNone/>
            </a:pPr>
            <a:endParaRPr lang="en-US" dirty="0" smtClean="0">
              <a:solidFill>
                <a:srgbClr val="000000"/>
              </a:solidFill>
            </a:endParaRPr>
          </a:p>
          <a:p>
            <a:pPr marL="457200" indent="-457200">
              <a:buFont typeface="Times" charset="0"/>
              <a:buNone/>
            </a:pPr>
            <a:r>
              <a:rPr lang="en-US" dirty="0" smtClean="0">
                <a:solidFill>
                  <a:srgbClr val="000000"/>
                </a:solidFill>
              </a:rPr>
              <a:t>3) Water </a:t>
            </a:r>
            <a:r>
              <a:rPr lang="en-US" dirty="0">
                <a:solidFill>
                  <a:srgbClr val="000000"/>
                </a:solidFill>
              </a:rPr>
              <a:t>and ion balance: The kidney</a:t>
            </a:r>
          </a:p>
          <a:p>
            <a:pPr marL="457200" indent="-457200">
              <a:buFont typeface="Times" charset="0"/>
              <a:buAutoNum type="arabicParenR"/>
            </a:pPr>
            <a:endParaRPr lang="en-US" dirty="0">
              <a:solidFill>
                <a:srgbClr val="000000"/>
              </a:solidFill>
            </a:endParaRPr>
          </a:p>
          <a:p>
            <a:pPr marL="457200" indent="-457200">
              <a:buFont typeface="Times" charset="0"/>
              <a:buNone/>
            </a:pPr>
            <a:r>
              <a:rPr lang="en-US" dirty="0">
                <a:solidFill>
                  <a:srgbClr val="000000"/>
                </a:solidFill>
              </a:rPr>
              <a:t>(</a:t>
            </a:r>
            <a:r>
              <a:rPr lang="en-US" dirty="0" smtClean="0">
                <a:solidFill>
                  <a:srgbClr val="000000"/>
                </a:solidFill>
              </a:rPr>
              <a:t>Chapters 18 and 19)</a:t>
            </a:r>
            <a:endParaRPr lang="en-US" dirty="0">
              <a:solidFill>
                <a:srgbClr val="000000"/>
              </a:solidFill>
            </a:endParaRPr>
          </a:p>
          <a:p>
            <a:pPr marL="457200" indent="-457200">
              <a:buFont typeface="Times" charset="0"/>
              <a:buAutoNum type="arabicParenR"/>
            </a:pPr>
            <a:endParaRPr lang="en-US" dirty="0">
              <a:solidFill>
                <a:srgbClr val="000000"/>
              </a:solidFill>
            </a:endParaRPr>
          </a:p>
          <a:p>
            <a:pPr marL="457200" indent="-457200">
              <a:buFont typeface="Times" charset="0"/>
              <a:buAutoNum type="arabicParenR"/>
            </a:pPr>
            <a:endParaRPr lang="en-US" dirty="0" smtClean="0">
              <a:solidFill>
                <a:srgbClr val="000000"/>
              </a:solidFill>
            </a:endParaRPr>
          </a:p>
          <a:p>
            <a:pPr marL="457200" indent="-457200">
              <a:buFont typeface="Times" charset="0"/>
              <a:buNone/>
            </a:pPr>
            <a:endParaRPr lang="en-US" dirty="0" smtClean="0">
              <a:solidFill>
                <a:srgbClr val="000000"/>
              </a:solidFill>
            </a:endParaRPr>
          </a:p>
        </p:txBody>
      </p:sp>
      <p:pic>
        <p:nvPicPr>
          <p:cNvPr id="140291" name="Picture 3"/>
          <p:cNvPicPr>
            <a:picLocks noChangeAspect="1" noChangeArrowheads="1"/>
          </p:cNvPicPr>
          <p:nvPr/>
        </p:nvPicPr>
        <p:blipFill>
          <a:blip r:embed="rId2"/>
          <a:srcRect/>
          <a:stretch>
            <a:fillRect/>
          </a:stretch>
        </p:blipFill>
        <p:spPr bwMode="auto">
          <a:xfrm>
            <a:off x="4876800" y="838200"/>
            <a:ext cx="1244600" cy="1270000"/>
          </a:xfrm>
          <a:prstGeom prst="rect">
            <a:avLst/>
          </a:prstGeom>
          <a:noFill/>
          <a:ln w="9525">
            <a:noFill/>
            <a:miter lim="800000"/>
            <a:headEnd/>
            <a:tailEnd/>
          </a:ln>
          <a:effectLst/>
        </p:spPr>
      </p:pic>
      <p:pic>
        <p:nvPicPr>
          <p:cNvPr id="140292" name="Picture 4"/>
          <p:cNvPicPr>
            <a:picLocks noChangeAspect="1" noChangeArrowheads="1"/>
          </p:cNvPicPr>
          <p:nvPr/>
        </p:nvPicPr>
        <p:blipFill>
          <a:blip r:embed="rId3"/>
          <a:srcRect/>
          <a:stretch>
            <a:fillRect/>
          </a:stretch>
        </p:blipFill>
        <p:spPr bwMode="auto">
          <a:xfrm>
            <a:off x="4648200" y="3048000"/>
            <a:ext cx="1511300" cy="1079500"/>
          </a:xfrm>
          <a:prstGeom prst="rect">
            <a:avLst/>
          </a:prstGeom>
          <a:noFill/>
          <a:ln w="9525">
            <a:noFill/>
            <a:miter lim="800000"/>
            <a:headEnd/>
            <a:tailEnd/>
          </a:ln>
          <a:effectLst/>
        </p:spPr>
      </p:pic>
      <p:pic>
        <p:nvPicPr>
          <p:cNvPr id="140293" name="Picture 5"/>
          <p:cNvPicPr>
            <a:picLocks noChangeAspect="1" noChangeArrowheads="1"/>
          </p:cNvPicPr>
          <p:nvPr/>
        </p:nvPicPr>
        <p:blipFill>
          <a:blip r:embed="rId4"/>
          <a:srcRect/>
          <a:stretch>
            <a:fillRect/>
          </a:stretch>
        </p:blipFill>
        <p:spPr bwMode="auto">
          <a:xfrm>
            <a:off x="5257800" y="5181600"/>
            <a:ext cx="889000" cy="1473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bronchiole and alveoli.JPG"/>
          <p:cNvPicPr>
            <a:picLocks noChangeAspect="1" noChangeArrowheads="1"/>
          </p:cNvPicPr>
          <p:nvPr/>
        </p:nvPicPr>
        <p:blipFill>
          <a:blip r:embed="rId2">
            <a:lum bright="18000"/>
          </a:blip>
          <a:srcRect/>
          <a:stretch>
            <a:fillRect/>
          </a:stretch>
        </p:blipFill>
        <p:spPr bwMode="auto">
          <a:xfrm>
            <a:off x="609600" y="152400"/>
            <a:ext cx="3402013" cy="6400800"/>
          </a:xfrm>
          <a:prstGeom prst="rect">
            <a:avLst/>
          </a:prstGeom>
          <a:noFill/>
        </p:spPr>
      </p:pic>
      <p:pic>
        <p:nvPicPr>
          <p:cNvPr id="29700" name="Picture 4" descr="E:\My Documents\powerpoint files\Downloaded pics\Silverthorn\Chapter 17\FG17_07b.jpg"/>
          <p:cNvPicPr>
            <a:picLocks noChangeAspect="1" noChangeArrowheads="1"/>
          </p:cNvPicPr>
          <p:nvPr/>
        </p:nvPicPr>
        <p:blipFill>
          <a:blip r:embed="rId3"/>
          <a:srcRect/>
          <a:stretch>
            <a:fillRect/>
          </a:stretch>
        </p:blipFill>
        <p:spPr bwMode="auto">
          <a:xfrm>
            <a:off x="4191000" y="2971800"/>
            <a:ext cx="3890963" cy="2919413"/>
          </a:xfrm>
          <a:prstGeom prst="rect">
            <a:avLst/>
          </a:prstGeom>
          <a:noFill/>
        </p:spPr>
      </p:pic>
      <p:sp>
        <p:nvSpPr>
          <p:cNvPr id="29702" name="Line 6"/>
          <p:cNvSpPr>
            <a:spLocks noChangeShapeType="1"/>
          </p:cNvSpPr>
          <p:nvPr/>
        </p:nvSpPr>
        <p:spPr bwMode="auto">
          <a:xfrm>
            <a:off x="3200400" y="1600200"/>
            <a:ext cx="2438400" cy="2819400"/>
          </a:xfrm>
          <a:prstGeom prst="line">
            <a:avLst/>
          </a:prstGeom>
          <a:noFill/>
          <a:ln w="28575">
            <a:solidFill>
              <a:srgbClr val="FFCC18"/>
            </a:solidFill>
            <a:round/>
            <a:headEnd/>
            <a:tailEnd type="triangle" w="med" len="med"/>
          </a:ln>
          <a:effectLst/>
        </p:spPr>
        <p:txBody>
          <a:bodyPr wrap="none" anchor="ctr">
            <a:prstTxWarp prst="textNoShape">
              <a:avLst/>
            </a:prstTxWarp>
          </a:bodyPr>
          <a:lstStyle/>
          <a:p>
            <a:endParaRPr lang="en-US"/>
          </a:p>
        </p:txBody>
      </p:sp>
      <p:sp>
        <p:nvSpPr>
          <p:cNvPr id="29703" name="Rectangle 7"/>
          <p:cNvSpPr>
            <a:spLocks noChangeArrowheads="1"/>
          </p:cNvSpPr>
          <p:nvPr/>
        </p:nvSpPr>
        <p:spPr bwMode="auto">
          <a:xfrm>
            <a:off x="4038600" y="152400"/>
            <a:ext cx="5029200" cy="255454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epithelial surfaces of the airways are lined by ciliated cells and goblet cells which secrete mucus. Particulate matter that is entrapped in this mucus is delivered to the pharynx and then swallowed (Oh my!). The epithelium also secretes a watery fluid that lubricates the space between cells and mucus.</a:t>
            </a:r>
          </a:p>
        </p:txBody>
      </p:sp>
      <p:sp>
        <p:nvSpPr>
          <p:cNvPr id="29704" name="Rectangle 8"/>
          <p:cNvSpPr>
            <a:spLocks noChangeArrowheads="1"/>
          </p:cNvSpPr>
          <p:nvPr/>
        </p:nvSpPr>
        <p:spPr bwMode="auto">
          <a:xfrm>
            <a:off x="4038600" y="5867400"/>
            <a:ext cx="4953000" cy="923330"/>
          </a:xfrm>
          <a:prstGeom prst="rect">
            <a:avLst/>
          </a:prstGeom>
          <a:noFill/>
          <a:ln w="9525">
            <a:noFill/>
            <a:miter lim="800000"/>
            <a:headEnd/>
            <a:tailEnd/>
          </a:ln>
          <a:effectLst/>
        </p:spPr>
        <p:txBody>
          <a:bodyPr>
            <a:prstTxWarp prst="textNoShape">
              <a:avLst/>
            </a:prstTxWarp>
            <a:spAutoFit/>
          </a:bodyPr>
          <a:lstStyle/>
          <a:p>
            <a:r>
              <a:rPr lang="en-US" sz="1800" dirty="0">
                <a:solidFill>
                  <a:srgbClr val="000000"/>
                </a:solidFill>
              </a:rPr>
              <a:t>In cystic fibrosis (which inhibits </a:t>
            </a:r>
            <a:r>
              <a:rPr lang="en-US" sz="1800" dirty="0" err="1">
                <a:solidFill>
                  <a:srgbClr val="000000"/>
                </a:solidFill>
              </a:rPr>
              <a:t>Cl</a:t>
            </a:r>
            <a:r>
              <a:rPr lang="en-US" sz="1800" baseline="30000" dirty="0">
                <a:solidFill>
                  <a:srgbClr val="000000"/>
                </a:solidFill>
              </a:rPr>
              <a:t>-</a:t>
            </a:r>
            <a:r>
              <a:rPr lang="en-US" sz="1800" dirty="0" smtClean="0">
                <a:solidFill>
                  <a:srgbClr val="000000"/>
                </a:solidFill>
              </a:rPr>
              <a:t> movement and </a:t>
            </a:r>
            <a:r>
              <a:rPr lang="en-US" sz="1800" dirty="0">
                <a:solidFill>
                  <a:srgbClr val="000000"/>
                </a:solidFill>
              </a:rPr>
              <a:t>hence water flow) the mucus becomes dry and thick.</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solidFill>
                  <a:srgbClr val="000000"/>
                </a:solidFill>
              </a:rPr>
              <a:t>REMEMBER</a:t>
            </a:r>
          </a:p>
        </p:txBody>
      </p:sp>
      <p:sp>
        <p:nvSpPr>
          <p:cNvPr id="97283" name="Rectangle 3"/>
          <p:cNvSpPr>
            <a:spLocks noGrp="1" noChangeArrowheads="1"/>
          </p:cNvSpPr>
          <p:nvPr>
            <p:ph type="body" idx="1"/>
          </p:nvPr>
        </p:nvSpPr>
        <p:spPr>
          <a:xfrm>
            <a:off x="0" y="1905000"/>
            <a:ext cx="9144000" cy="4114800"/>
          </a:xfrm>
        </p:spPr>
        <p:txBody>
          <a:bodyPr/>
          <a:lstStyle/>
          <a:p>
            <a:r>
              <a:rPr lang="en-US" sz="2400" dirty="0">
                <a:solidFill>
                  <a:srgbClr val="000000"/>
                </a:solidFill>
                <a:latin typeface="Comic Sans MS"/>
                <a:cs typeface="Comic Sans MS"/>
              </a:rPr>
              <a:t>[O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a:t>
            </a:r>
            <a:r>
              <a:rPr lang="en-US" sz="2400" baseline="-25000" dirty="0">
                <a:solidFill>
                  <a:srgbClr val="000000"/>
                </a:solidFill>
                <a:latin typeface="Comic Sans MS"/>
                <a:cs typeface="Comic Sans MS"/>
              </a:rPr>
              <a:t>bound to hemoglobin </a:t>
            </a:r>
            <a:r>
              <a:rPr lang="en-US" sz="2400" dirty="0">
                <a:solidFill>
                  <a:srgbClr val="000000"/>
                </a:solidFill>
                <a:latin typeface="Comic Sans MS"/>
                <a:cs typeface="Comic Sans MS"/>
              </a:rPr>
              <a:t>=  k[Hb]SO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a:t>
            </a:r>
          </a:p>
          <a:p>
            <a:endParaRPr lang="en-US" sz="2400" dirty="0">
              <a:solidFill>
                <a:srgbClr val="000000"/>
              </a:solidFill>
              <a:latin typeface="Comic Sans MS"/>
              <a:cs typeface="Comic Sans MS"/>
            </a:endParaRPr>
          </a:p>
          <a:p>
            <a:pPr>
              <a:buFontTx/>
              <a:buNone/>
            </a:pPr>
            <a:r>
              <a:rPr lang="en-US" sz="2400" dirty="0" err="1">
                <a:solidFill>
                  <a:srgbClr val="000000"/>
                </a:solidFill>
                <a:latin typeface="Comic Sans MS"/>
                <a:cs typeface="Comic Sans MS"/>
              </a:rPr>
              <a:t>k</a:t>
            </a:r>
            <a:r>
              <a:rPr lang="en-US" sz="2400" dirty="0">
                <a:solidFill>
                  <a:srgbClr val="000000"/>
                </a:solidFill>
                <a:latin typeface="Comic Sans MS"/>
                <a:cs typeface="Comic Sans MS"/>
              </a:rPr>
              <a:t> = hemoglobin’s carrying (binding) capacity = 1.4 ml 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/g</a:t>
            </a:r>
          </a:p>
          <a:p>
            <a:pPr>
              <a:buFontTx/>
              <a:buNone/>
            </a:pPr>
            <a:r>
              <a:rPr lang="en-US" sz="2400" dirty="0">
                <a:solidFill>
                  <a:srgbClr val="000000"/>
                </a:solidFill>
                <a:latin typeface="Comic Sans MS"/>
                <a:cs typeface="Comic Sans MS"/>
              </a:rPr>
              <a:t>[</a:t>
            </a:r>
            <a:r>
              <a:rPr lang="en-US" sz="2400" dirty="0" err="1">
                <a:solidFill>
                  <a:srgbClr val="000000"/>
                </a:solidFill>
                <a:latin typeface="Comic Sans MS"/>
                <a:cs typeface="Comic Sans MS"/>
              </a:rPr>
              <a:t>Hb</a:t>
            </a:r>
            <a:r>
              <a:rPr lang="en-US" sz="2400" dirty="0">
                <a:solidFill>
                  <a:srgbClr val="000000"/>
                </a:solidFill>
                <a:latin typeface="Comic Sans MS"/>
                <a:cs typeface="Comic Sans MS"/>
              </a:rPr>
              <a:t>] = hemoglobin concentration</a:t>
            </a:r>
            <a:r>
              <a:rPr lang="en-US" sz="2400" dirty="0" smtClean="0">
                <a:solidFill>
                  <a:srgbClr val="000000"/>
                </a:solidFill>
                <a:latin typeface="Comic Sans MS"/>
                <a:cs typeface="Comic Sans MS"/>
              </a:rPr>
              <a:t> ≈ </a:t>
            </a:r>
            <a:r>
              <a:rPr lang="en-US" sz="2400" dirty="0">
                <a:solidFill>
                  <a:srgbClr val="000000"/>
                </a:solidFill>
                <a:latin typeface="Comic Sans MS"/>
                <a:cs typeface="Comic Sans MS"/>
              </a:rPr>
              <a:t>150 </a:t>
            </a:r>
            <a:r>
              <a:rPr lang="en-US" sz="2400" dirty="0" err="1">
                <a:solidFill>
                  <a:srgbClr val="000000"/>
                </a:solidFill>
                <a:latin typeface="Comic Sans MS"/>
                <a:cs typeface="Comic Sans MS"/>
              </a:rPr>
              <a:t>g</a:t>
            </a:r>
            <a:r>
              <a:rPr lang="en-US" sz="2400" dirty="0">
                <a:solidFill>
                  <a:srgbClr val="000000"/>
                </a:solidFill>
                <a:latin typeface="Comic Sans MS"/>
                <a:cs typeface="Comic Sans MS"/>
              </a:rPr>
              <a:t>/</a:t>
            </a:r>
            <a:r>
              <a:rPr lang="en-US" sz="2400" dirty="0" smtClean="0">
                <a:solidFill>
                  <a:srgbClr val="000000"/>
                </a:solidFill>
                <a:latin typeface="Comic Sans MS"/>
                <a:cs typeface="Comic Sans MS"/>
              </a:rPr>
              <a:t>L (this value varies somewhat)</a:t>
            </a:r>
          </a:p>
          <a:p>
            <a:pPr>
              <a:buFontTx/>
              <a:buNone/>
            </a:pPr>
            <a:r>
              <a:rPr lang="en-US" sz="2400" dirty="0">
                <a:solidFill>
                  <a:srgbClr val="000000"/>
                </a:solidFill>
                <a:latin typeface="Comic Sans MS"/>
                <a:cs typeface="Comic Sans MS"/>
              </a:rPr>
              <a:t>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 = hemoglobin’s fractional saturation, </a:t>
            </a:r>
          </a:p>
          <a:p>
            <a:pPr>
              <a:buFontTx/>
              <a:buNone/>
            </a:pPr>
            <a:r>
              <a:rPr lang="en-US" sz="2400" dirty="0">
                <a:solidFill>
                  <a:srgbClr val="000000"/>
                </a:solidFill>
                <a:latin typeface="Comic Sans MS"/>
                <a:cs typeface="Comic Sans MS"/>
              </a:rPr>
              <a:t>0 &lt; 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 &lt; 1</a:t>
            </a:r>
            <a:endParaRPr lang="en-US" sz="2400" dirty="0" smtClean="0">
              <a:solidFill>
                <a:srgbClr val="000000"/>
              </a:solidFill>
              <a:latin typeface="Comic Sans MS"/>
              <a:cs typeface="Comic Sans MS"/>
            </a:endParaRPr>
          </a:p>
          <a:p>
            <a:pPr>
              <a:buFontTx/>
              <a:buNone/>
            </a:pPr>
            <a:endParaRPr lang="en-US" sz="2400" dirty="0" smtClean="0">
              <a:solidFill>
                <a:srgbClr val="000000"/>
              </a:solidFill>
              <a:latin typeface="Comic Sans MS"/>
              <a:cs typeface="Comic Sans MS"/>
            </a:endParaRPr>
          </a:p>
          <a:p>
            <a:pPr>
              <a:buFontTx/>
              <a:buNone/>
            </a:pPr>
            <a:r>
              <a:rPr lang="en-US" sz="2400" dirty="0" smtClean="0">
                <a:solidFill>
                  <a:srgbClr val="000000"/>
                </a:solidFill>
                <a:latin typeface="Comic Sans MS"/>
                <a:cs typeface="Comic Sans MS"/>
              </a:rPr>
              <a:t>SO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(PO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means saturation AS A FUNCTION of PO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(hence the parenthesis)!</a:t>
            </a:r>
            <a:endParaRPr lang="en-US" sz="2400" dirty="0">
              <a:solidFill>
                <a:srgbClr val="000000"/>
              </a:solidFill>
              <a:latin typeface="Comic Sans MS"/>
              <a:cs typeface="Comic Sans MS"/>
            </a:endParaRPr>
          </a:p>
        </p:txBody>
      </p:sp>
      <p:sp>
        <p:nvSpPr>
          <p:cNvPr id="97287" name="Line 7"/>
          <p:cNvSpPr>
            <a:spLocks noChangeShapeType="1"/>
          </p:cNvSpPr>
          <p:nvPr/>
        </p:nvSpPr>
        <p:spPr bwMode="auto">
          <a:xfrm flipH="1">
            <a:off x="228600" y="2286000"/>
            <a:ext cx="4191000" cy="609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7288" name="Line 8"/>
          <p:cNvSpPr>
            <a:spLocks noChangeShapeType="1"/>
          </p:cNvSpPr>
          <p:nvPr/>
        </p:nvSpPr>
        <p:spPr bwMode="auto">
          <a:xfrm flipH="1">
            <a:off x="685800" y="2362200"/>
            <a:ext cx="4038600" cy="914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7289" name="Line 9"/>
          <p:cNvSpPr>
            <a:spLocks noChangeShapeType="1"/>
          </p:cNvSpPr>
          <p:nvPr/>
        </p:nvSpPr>
        <p:spPr bwMode="auto">
          <a:xfrm flipH="1">
            <a:off x="838200" y="2362200"/>
            <a:ext cx="4724400" cy="1752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Autofit/>
          </a:bodyPr>
          <a:lstStyle/>
          <a:p>
            <a:r>
              <a:rPr lang="en-US" sz="2800" dirty="0" smtClean="0">
                <a:solidFill>
                  <a:srgbClr val="000000"/>
                </a:solidFill>
                <a:latin typeface="Comic Sans MS"/>
                <a:cs typeface="Comic Sans MS"/>
              </a:rPr>
              <a:t>VO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=Q([O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art</a:t>
            </a:r>
            <a:r>
              <a:rPr lang="en-US" sz="2800" dirty="0" smtClean="0">
                <a:solidFill>
                  <a:srgbClr val="000000"/>
                </a:solidFill>
                <a:latin typeface="Comic Sans MS"/>
                <a:cs typeface="Comic Sans MS"/>
              </a:rPr>
              <a:t>-[O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vein</a:t>
            </a:r>
            <a:r>
              <a:rPr lang="en-US" sz="2800" dirty="0" smtClean="0">
                <a:solidFill>
                  <a:srgbClr val="000000"/>
                </a:solidFill>
                <a:latin typeface="Comic Sans MS"/>
                <a:cs typeface="Comic Sans MS"/>
              </a:rPr>
              <a:t>]</a:t>
            </a:r>
          </a:p>
          <a:p>
            <a:endParaRPr lang="en-US" sz="2800" dirty="0" smtClean="0">
              <a:solidFill>
                <a:srgbClr val="000000"/>
              </a:solidFill>
              <a:latin typeface="Comic Sans MS"/>
              <a:cs typeface="Comic Sans MS"/>
            </a:endParaRPr>
          </a:p>
          <a:p>
            <a:r>
              <a:rPr lang="en-US" sz="2800" dirty="0" err="1" smtClean="0">
                <a:solidFill>
                  <a:srgbClr val="000000"/>
                </a:solidFill>
                <a:latin typeface="Comic Sans MS"/>
                <a:cs typeface="Comic Sans MS"/>
              </a:rPr>
              <a:t>Hb</a:t>
            </a:r>
            <a:r>
              <a:rPr lang="en-US" sz="2800" dirty="0" smtClean="0">
                <a:solidFill>
                  <a:srgbClr val="000000"/>
                </a:solidFill>
                <a:latin typeface="Comic Sans MS"/>
                <a:cs typeface="Comic Sans MS"/>
              </a:rPr>
              <a:t> has two alpha and two beta chains, each of which binds one 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 molecule. Fetal </a:t>
            </a:r>
            <a:r>
              <a:rPr lang="en-US" sz="2800" dirty="0" err="1" smtClean="0">
                <a:solidFill>
                  <a:srgbClr val="000000"/>
                </a:solidFill>
                <a:latin typeface="Comic Sans MS"/>
                <a:cs typeface="Comic Sans MS"/>
              </a:rPr>
              <a:t>Hb</a:t>
            </a:r>
            <a:r>
              <a:rPr lang="en-US" sz="2800" dirty="0" smtClean="0">
                <a:solidFill>
                  <a:srgbClr val="000000"/>
                </a:solidFill>
                <a:latin typeface="Comic Sans MS"/>
                <a:cs typeface="Comic Sans MS"/>
              </a:rPr>
              <a:t> has two gamma chains instead of the beta chains.</a:t>
            </a:r>
          </a:p>
          <a:p>
            <a:endParaRPr lang="en-US" sz="2800" dirty="0" smtClean="0">
              <a:solidFill>
                <a:srgbClr val="000000"/>
              </a:solidFill>
              <a:latin typeface="Comic Sans MS"/>
              <a:cs typeface="Comic Sans MS"/>
            </a:endParaRPr>
          </a:p>
          <a:p>
            <a:r>
              <a:rPr lang="en-US" sz="2800" dirty="0" smtClean="0">
                <a:solidFill>
                  <a:srgbClr val="000000"/>
                </a:solidFill>
                <a:latin typeface="Comic Sans MS"/>
                <a:cs typeface="Comic Sans MS"/>
              </a:rPr>
              <a:t>[O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blood</a:t>
            </a:r>
            <a:r>
              <a:rPr lang="en-US" sz="2800" dirty="0" smtClean="0">
                <a:solidFill>
                  <a:srgbClr val="000000"/>
                </a:solidFill>
                <a:latin typeface="Comic Sans MS"/>
                <a:cs typeface="Comic Sans MS"/>
              </a:rPr>
              <a:t> = [O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solution</a:t>
            </a:r>
            <a:r>
              <a:rPr lang="en-US" sz="2800" dirty="0" smtClean="0">
                <a:solidFill>
                  <a:srgbClr val="000000"/>
                </a:solidFill>
                <a:latin typeface="Comic Sans MS"/>
                <a:cs typeface="Comic Sans MS"/>
              </a:rPr>
              <a:t> + [O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bound to hemoglobin</a:t>
            </a:r>
          </a:p>
          <a:p>
            <a:endParaRPr lang="en-US" sz="2800" dirty="0" smtClean="0">
              <a:solidFill>
                <a:srgbClr val="000000"/>
              </a:solidFill>
              <a:latin typeface="Comic Sans MS"/>
              <a:cs typeface="Comic Sans MS"/>
            </a:endParaRPr>
          </a:p>
          <a:p>
            <a:r>
              <a:rPr lang="en-US" sz="2800" dirty="0" smtClean="0">
                <a:solidFill>
                  <a:srgbClr val="000000"/>
                </a:solidFill>
                <a:latin typeface="Comic Sans MS"/>
                <a:cs typeface="Comic Sans MS"/>
              </a:rPr>
              <a:t>[O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a:t>
            </a:r>
            <a:r>
              <a:rPr lang="en-US" sz="2800" baseline="-25000" dirty="0" smtClean="0">
                <a:solidFill>
                  <a:srgbClr val="000000"/>
                </a:solidFill>
                <a:latin typeface="Comic Sans MS"/>
                <a:cs typeface="Comic Sans MS"/>
              </a:rPr>
              <a:t>bound to hemoglobin</a:t>
            </a:r>
            <a:r>
              <a:rPr lang="en-US" sz="2800" dirty="0" smtClean="0">
                <a:solidFill>
                  <a:srgbClr val="000000"/>
                </a:solidFill>
                <a:latin typeface="Comic Sans MS"/>
                <a:cs typeface="Comic Sans MS"/>
              </a:rPr>
              <a:t> = k[Hb]SO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(PO</a:t>
            </a:r>
            <a:r>
              <a:rPr lang="en-US" sz="2800" baseline="-25000" dirty="0" smtClean="0">
                <a:solidFill>
                  <a:srgbClr val="000000"/>
                </a:solidFill>
                <a:latin typeface="Comic Sans MS"/>
                <a:cs typeface="Comic Sans MS"/>
              </a:rPr>
              <a:t>2</a:t>
            </a:r>
            <a:r>
              <a:rPr lang="en-US" sz="2800" dirty="0" smtClean="0">
                <a:solidFill>
                  <a:srgbClr val="000000"/>
                </a:solidFill>
                <a:latin typeface="Comic Sans MS"/>
                <a:cs typeface="Comic Sans MS"/>
              </a:rPr>
              <a:t>) </a:t>
            </a:r>
          </a:p>
          <a:p>
            <a:endParaRPr lang="en-US" sz="2000" dirty="0" smtClean="0">
              <a:latin typeface="Comic Sans MS"/>
              <a:cs typeface="Comic Sans MS"/>
            </a:endParaRPr>
          </a:p>
          <a:p>
            <a:endParaRPr lang="en-US" sz="2000" dirty="0" smtClean="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50838" y="171450"/>
            <a:ext cx="8488362" cy="5139868"/>
          </a:xfrm>
          <a:prstGeom prst="rect">
            <a:avLst/>
          </a:prstGeom>
          <a:noFill/>
          <a:ln w="9525">
            <a:noFill/>
            <a:miter lim="800000"/>
            <a:headEnd/>
            <a:tailEnd/>
          </a:ln>
          <a:effectLst/>
        </p:spPr>
        <p:txBody>
          <a:bodyPr>
            <a:prstTxWarp prst="textNoShape">
              <a:avLst/>
            </a:prstTxWarp>
            <a:spAutoFit/>
          </a:bodyPr>
          <a:lstStyle/>
          <a:p>
            <a:pPr marL="457200" indent="-457200"/>
            <a:r>
              <a:rPr lang="en-US" sz="2400" dirty="0">
                <a:solidFill>
                  <a:srgbClr val="000000"/>
                </a:solidFill>
              </a:rPr>
              <a:t>Messages</a:t>
            </a:r>
          </a:p>
          <a:p>
            <a:pPr marL="457200" indent="-457200"/>
            <a:endParaRPr lang="en-US" sz="2400" dirty="0">
              <a:solidFill>
                <a:srgbClr val="000000"/>
              </a:solidFill>
            </a:endParaRPr>
          </a:p>
          <a:p>
            <a:pPr marL="457200" indent="-457200"/>
            <a:r>
              <a:rPr lang="en-US" sz="2400" dirty="0">
                <a:solidFill>
                  <a:srgbClr val="000000"/>
                </a:solidFill>
              </a:rPr>
              <a:t>Oxygen is transported in blood</a:t>
            </a:r>
          </a:p>
          <a:p>
            <a:pPr marL="457200" indent="-457200">
              <a:buFont typeface="Times" charset="0"/>
              <a:buAutoNum type="alphaLcParenR"/>
            </a:pPr>
            <a:r>
              <a:rPr lang="en-US" sz="2400" dirty="0">
                <a:solidFill>
                  <a:srgbClr val="000000"/>
                </a:solidFill>
              </a:rPr>
              <a:t>In simple solution</a:t>
            </a:r>
          </a:p>
          <a:p>
            <a:pPr marL="457200" indent="-457200">
              <a:buFont typeface="Times" charset="0"/>
              <a:buAutoNum type="alphaLcParenR"/>
            </a:pPr>
            <a:r>
              <a:rPr lang="en-US" sz="2400" dirty="0">
                <a:solidFill>
                  <a:srgbClr val="000000"/>
                </a:solidFill>
              </a:rPr>
              <a:t>Bound to hemoglobin</a:t>
            </a:r>
          </a:p>
          <a:p>
            <a:pPr marL="457200" indent="-457200">
              <a:buFont typeface="Times" charset="0"/>
              <a:buNone/>
            </a:pPr>
            <a:r>
              <a:rPr lang="en-US" sz="2400" dirty="0">
                <a:solidFill>
                  <a:srgbClr val="000000"/>
                </a:solidFill>
              </a:rPr>
              <a:t>The amount in simple solution is given by Henry’s Law:</a:t>
            </a:r>
          </a:p>
          <a:p>
            <a:pPr marL="457200" indent="-457200">
              <a:buFont typeface="Times" charset="0"/>
              <a:buNone/>
            </a:pPr>
            <a:endParaRPr lang="en-US" sz="2400" dirty="0">
              <a:solidFill>
                <a:srgbClr val="000000"/>
              </a:solidFill>
            </a:endParaRPr>
          </a:p>
          <a:p>
            <a:pPr marL="457200" indent="-457200">
              <a:buFont typeface="Times" charset="0"/>
              <a:buNone/>
            </a:pPr>
            <a:r>
              <a:rPr lang="en-US" sz="2400" dirty="0">
                <a:solidFill>
                  <a:srgbClr val="000000"/>
                </a:solidFill>
              </a:rPr>
              <a:t>[O</a:t>
            </a:r>
            <a:r>
              <a:rPr lang="en-US" sz="2400" baseline="-25000" dirty="0">
                <a:solidFill>
                  <a:srgbClr val="000000"/>
                </a:solidFill>
              </a:rPr>
              <a:t>2</a:t>
            </a:r>
            <a:r>
              <a:rPr lang="en-US" sz="2400" dirty="0">
                <a:solidFill>
                  <a:srgbClr val="000000"/>
                </a:solidFill>
              </a:rPr>
              <a:t>]solution = </a:t>
            </a:r>
            <a:r>
              <a:rPr lang="en-US" sz="2400" dirty="0">
                <a:solidFill>
                  <a:srgbClr val="000000"/>
                </a:solidFill>
                <a:latin typeface="Symbol" charset="2"/>
              </a:rPr>
              <a:t>a</a:t>
            </a:r>
            <a:r>
              <a:rPr lang="en-US" sz="2400" dirty="0">
                <a:solidFill>
                  <a:srgbClr val="000000"/>
                </a:solidFill>
              </a:rPr>
              <a:t>O</a:t>
            </a:r>
            <a:r>
              <a:rPr lang="en-US" sz="2400" baseline="-25000" dirty="0">
                <a:solidFill>
                  <a:srgbClr val="000000"/>
                </a:solidFill>
              </a:rPr>
              <a:t>2</a:t>
            </a:r>
            <a:r>
              <a:rPr lang="en-US" sz="2400" dirty="0">
                <a:solidFill>
                  <a:srgbClr val="000000"/>
                </a:solidFill>
              </a:rPr>
              <a:t>(PO</a:t>
            </a:r>
            <a:r>
              <a:rPr lang="en-US" sz="2400" baseline="-25000" dirty="0">
                <a:solidFill>
                  <a:srgbClr val="000000"/>
                </a:solidFill>
              </a:rPr>
              <a:t>2</a:t>
            </a:r>
            <a:r>
              <a:rPr lang="en-US" sz="2400" dirty="0">
                <a:solidFill>
                  <a:srgbClr val="000000"/>
                </a:solidFill>
              </a:rPr>
              <a:t>alv) ≈ 3 ml/L</a:t>
            </a:r>
          </a:p>
          <a:p>
            <a:pPr marL="457200" indent="-457200">
              <a:buFont typeface="Times" charset="0"/>
              <a:buNone/>
            </a:pPr>
            <a:endParaRPr lang="en-US" sz="2400" dirty="0">
              <a:solidFill>
                <a:srgbClr val="000000"/>
              </a:solidFill>
            </a:endParaRPr>
          </a:p>
          <a:p>
            <a:pPr marL="457200" indent="-457200">
              <a:buFont typeface="Times" charset="0"/>
              <a:buNone/>
            </a:pPr>
            <a:r>
              <a:rPr lang="en-US" sz="2400" dirty="0">
                <a:solidFill>
                  <a:srgbClr val="000000"/>
                </a:solidFill>
              </a:rPr>
              <a:t>The amount bound is the result of the product of</a:t>
            </a:r>
          </a:p>
          <a:p>
            <a:pPr marL="457200" indent="-457200">
              <a:buFont typeface="Times" charset="0"/>
              <a:buNone/>
            </a:pPr>
            <a:endParaRPr lang="en-US" sz="2400" dirty="0">
              <a:solidFill>
                <a:srgbClr val="000000"/>
              </a:solidFill>
            </a:endParaRPr>
          </a:p>
          <a:p>
            <a:pPr marL="457200" indent="-457200">
              <a:buFont typeface="Times" charset="0"/>
              <a:buNone/>
            </a:pPr>
            <a:r>
              <a:rPr lang="en-US" dirty="0">
                <a:solidFill>
                  <a:srgbClr val="000000"/>
                </a:solidFill>
              </a:rPr>
              <a:t>[hemoglobin </a:t>
            </a:r>
            <a:r>
              <a:rPr lang="en-US" dirty="0" err="1">
                <a:solidFill>
                  <a:srgbClr val="000000"/>
                </a:solidFill>
              </a:rPr>
              <a:t>concentration]X[Hb</a:t>
            </a:r>
            <a:r>
              <a:rPr lang="en-US" dirty="0">
                <a:solidFill>
                  <a:srgbClr val="000000"/>
                </a:solidFill>
              </a:rPr>
              <a:t> carrying </a:t>
            </a:r>
            <a:r>
              <a:rPr lang="en-US" dirty="0" err="1">
                <a:solidFill>
                  <a:srgbClr val="000000"/>
                </a:solidFill>
              </a:rPr>
              <a:t>capacity]X[Hb</a:t>
            </a:r>
            <a:r>
              <a:rPr lang="en-US" dirty="0">
                <a:solidFill>
                  <a:srgbClr val="000000"/>
                </a:solidFill>
              </a:rPr>
              <a:t> saturation]</a:t>
            </a:r>
          </a:p>
          <a:p>
            <a:pPr marL="457200" indent="-457200">
              <a:buFont typeface="Times" charset="0"/>
              <a:buNone/>
            </a:pPr>
            <a:endParaRPr lang="en-US" dirty="0">
              <a:solidFill>
                <a:srgbClr val="000000"/>
              </a:solidFill>
            </a:endParaRPr>
          </a:p>
          <a:p>
            <a:pPr marL="457200" indent="-457200">
              <a:buFont typeface="Times" charset="0"/>
              <a:buNone/>
            </a:pPr>
            <a:r>
              <a:rPr lang="en-US" sz="2400" dirty="0" err="1">
                <a:solidFill>
                  <a:srgbClr val="000000"/>
                </a:solidFill>
              </a:rPr>
              <a:t>Hb</a:t>
            </a:r>
            <a:r>
              <a:rPr lang="en-US" sz="2400" dirty="0">
                <a:solidFill>
                  <a:srgbClr val="000000"/>
                </a:solidFill>
              </a:rPr>
              <a:t> saturation (= SO</a:t>
            </a:r>
            <a:r>
              <a:rPr lang="en-US" sz="2400" baseline="-25000" dirty="0">
                <a:solidFill>
                  <a:srgbClr val="000000"/>
                </a:solidFill>
              </a:rPr>
              <a:t>2</a:t>
            </a:r>
            <a:r>
              <a:rPr lang="en-US" sz="2400" dirty="0">
                <a:solidFill>
                  <a:srgbClr val="000000"/>
                </a:solidFill>
              </a:rPr>
              <a:t>(PO</a:t>
            </a:r>
            <a:r>
              <a:rPr lang="en-US" sz="2400" baseline="-25000" dirty="0">
                <a:solidFill>
                  <a:srgbClr val="000000"/>
                </a:solidFill>
              </a:rPr>
              <a:t>2</a:t>
            </a:r>
            <a:r>
              <a:rPr lang="en-US" sz="2400" dirty="0">
                <a:solidFill>
                  <a:srgbClr val="000000"/>
                </a:solidFill>
              </a:rPr>
              <a:t>)) depends on PO</a:t>
            </a:r>
            <a:r>
              <a:rPr lang="en-US" sz="2400" baseline="-25000" dirty="0">
                <a:solidFill>
                  <a:srgbClr val="000000"/>
                </a:solidFill>
              </a:rPr>
              <a:t>2</a:t>
            </a:r>
            <a:r>
              <a:rPr lang="en-US" sz="2400" dirty="0">
                <a:solidFill>
                  <a:srgbClr val="000000"/>
                </a:solidFill>
              </a:rPr>
              <a:t>.</a:t>
            </a:r>
          </a:p>
          <a:p>
            <a:pPr marL="457200" indent="-457200">
              <a:buFont typeface="Times" charset="0"/>
              <a:buNone/>
            </a:pP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8711722" cy="9140964"/>
          </a:xfrm>
          <a:prstGeom prst="rect">
            <a:avLst/>
          </a:prstGeom>
          <a:noFill/>
        </p:spPr>
        <p:txBody>
          <a:bodyPr wrap="square" rtlCol="0">
            <a:spAutoFit/>
          </a:bodyPr>
          <a:lstStyle/>
          <a:p>
            <a:r>
              <a:rPr lang="en-US" dirty="0" smtClean="0">
                <a:solidFill>
                  <a:schemeClr val="tx1"/>
                </a:solidFill>
              </a:rPr>
              <a:t>Equations to Remember and understand…..</a:t>
            </a:r>
          </a:p>
          <a:p>
            <a:endParaRPr lang="en-US" dirty="0" smtClean="0">
              <a:solidFill>
                <a:schemeClr val="tx1"/>
              </a:solidFill>
            </a:endParaRPr>
          </a:p>
          <a:p>
            <a:r>
              <a:rPr lang="en-US" dirty="0" smtClean="0">
                <a:solidFill>
                  <a:schemeClr val="tx1"/>
                </a:solidFill>
              </a:rPr>
              <a:t>-P=</a:t>
            </a:r>
            <a:r>
              <a:rPr lang="en-US" dirty="0" err="1" smtClean="0">
                <a:solidFill>
                  <a:schemeClr val="tx1"/>
                </a:solidFill>
              </a:rPr>
              <a:t>nRT</a:t>
            </a:r>
            <a:r>
              <a:rPr lang="en-US" dirty="0" smtClean="0">
                <a:solidFill>
                  <a:schemeClr val="tx1"/>
                </a:solidFill>
              </a:rPr>
              <a:t>/V  (Boyle’s Law)</a:t>
            </a:r>
          </a:p>
          <a:p>
            <a:r>
              <a:rPr lang="en-US" dirty="0" smtClean="0">
                <a:solidFill>
                  <a:schemeClr val="tx1"/>
                </a:solidFill>
              </a:rPr>
              <a:t>-∆P = </a:t>
            </a:r>
            <a:r>
              <a:rPr lang="en-US" dirty="0" err="1" smtClean="0">
                <a:solidFill>
                  <a:schemeClr val="tx1"/>
                </a:solidFill>
              </a:rPr>
              <a:t>P</a:t>
            </a:r>
            <a:r>
              <a:rPr lang="en-US" baseline="-25000" dirty="0" err="1" smtClean="0">
                <a:solidFill>
                  <a:schemeClr val="tx1"/>
                </a:solidFill>
              </a:rPr>
              <a:t>alv</a:t>
            </a:r>
            <a:r>
              <a:rPr lang="en-US" dirty="0" err="1" smtClean="0">
                <a:solidFill>
                  <a:schemeClr val="tx1"/>
                </a:solidFill>
              </a:rPr>
              <a:t>-P</a:t>
            </a:r>
            <a:r>
              <a:rPr lang="en-US" baseline="-25000" dirty="0" err="1" smtClean="0">
                <a:solidFill>
                  <a:schemeClr val="tx1"/>
                </a:solidFill>
              </a:rPr>
              <a:t>atm</a:t>
            </a:r>
            <a:r>
              <a:rPr lang="en-US" baseline="-25000" dirty="0" smtClean="0">
                <a:solidFill>
                  <a:schemeClr val="tx1"/>
                </a:solidFill>
              </a:rPr>
              <a:t> </a:t>
            </a:r>
            <a:r>
              <a:rPr lang="en-US" dirty="0" smtClean="0">
                <a:solidFill>
                  <a:schemeClr val="tx1"/>
                </a:solidFill>
              </a:rPr>
              <a:t>(pressure differential between the alveoli and the 		atmosphere)</a:t>
            </a:r>
          </a:p>
          <a:p>
            <a:r>
              <a:rPr lang="en-US" dirty="0" smtClean="0">
                <a:solidFill>
                  <a:srgbClr val="000000"/>
                </a:solidFill>
              </a:rPr>
              <a:t>-Flow into the lungs = F = ∆P/R</a:t>
            </a:r>
          </a:p>
          <a:p>
            <a:r>
              <a:rPr lang="en-US" dirty="0" smtClean="0">
                <a:solidFill>
                  <a:srgbClr val="000000"/>
                </a:solidFill>
              </a:rPr>
              <a:t>-</a:t>
            </a:r>
            <a:r>
              <a:rPr lang="en-US" dirty="0" smtClean="0">
                <a:solidFill>
                  <a:schemeClr val="tx2"/>
                </a:solidFill>
              </a:rPr>
              <a:t>Vital Capacity =</a:t>
            </a:r>
          </a:p>
          <a:p>
            <a:r>
              <a:rPr lang="en-US" dirty="0" smtClean="0">
                <a:solidFill>
                  <a:schemeClr val="tx2"/>
                </a:solidFill>
              </a:rPr>
              <a:t>tidal volume+</a:t>
            </a:r>
          </a:p>
          <a:p>
            <a:r>
              <a:rPr lang="en-US" dirty="0" err="1" smtClean="0">
                <a:solidFill>
                  <a:schemeClr val="tx2"/>
                </a:solidFill>
              </a:rPr>
              <a:t>inspiratory</a:t>
            </a:r>
            <a:r>
              <a:rPr lang="en-US" dirty="0" smtClean="0">
                <a:solidFill>
                  <a:schemeClr val="tx2"/>
                </a:solidFill>
              </a:rPr>
              <a:t> reserve volume+ expiratory reserve volume</a:t>
            </a:r>
            <a:endParaRPr lang="en-US" dirty="0" smtClean="0">
              <a:solidFill>
                <a:srgbClr val="0000FF"/>
              </a:solidFill>
            </a:endParaRPr>
          </a:p>
          <a:p>
            <a:r>
              <a:rPr lang="en-US" dirty="0" smtClean="0">
                <a:solidFill>
                  <a:srgbClr val="000000"/>
                </a:solidFill>
              </a:rPr>
              <a:t>-Forced  expiratory vital capacity test,  (FEV</a:t>
            </a:r>
            <a:r>
              <a:rPr lang="en-US" baseline="-25000" dirty="0" smtClean="0">
                <a:solidFill>
                  <a:srgbClr val="000000"/>
                </a:solidFill>
              </a:rPr>
              <a:t>1</a:t>
            </a:r>
            <a:r>
              <a:rPr lang="en-US" dirty="0" smtClean="0">
                <a:solidFill>
                  <a:srgbClr val="000000"/>
                </a:solidFill>
              </a:rPr>
              <a:t>/FVC)x100 &lt; 80%</a:t>
            </a:r>
          </a:p>
          <a:p>
            <a:r>
              <a:rPr lang="en-US" dirty="0" smtClean="0">
                <a:solidFill>
                  <a:srgbClr val="000000"/>
                </a:solidFill>
              </a:rPr>
              <a:t>-Minute ventilation = </a:t>
            </a:r>
            <a:r>
              <a:rPr lang="en-US" dirty="0" err="1" smtClean="0">
                <a:solidFill>
                  <a:srgbClr val="000000"/>
                </a:solidFill>
              </a:rPr>
              <a:t>RRxTV</a:t>
            </a:r>
            <a:endParaRPr lang="en-US" dirty="0" smtClean="0">
              <a:solidFill>
                <a:srgbClr val="000000"/>
              </a:solidFill>
            </a:endParaRPr>
          </a:p>
          <a:p>
            <a:r>
              <a:rPr lang="en-US" dirty="0" smtClean="0">
                <a:solidFill>
                  <a:srgbClr val="000000"/>
                </a:solidFill>
              </a:rPr>
              <a:t>-Alveolar Ventilation=</a:t>
            </a:r>
            <a:r>
              <a:rPr lang="en-US" dirty="0" err="1" smtClean="0">
                <a:solidFill>
                  <a:srgbClr val="000000"/>
                </a:solidFill>
              </a:rPr>
              <a:t>RRx(TV</a:t>
            </a:r>
            <a:r>
              <a:rPr lang="en-US" dirty="0" smtClean="0">
                <a:solidFill>
                  <a:srgbClr val="000000"/>
                </a:solidFill>
              </a:rPr>
              <a:t>-DSV)</a:t>
            </a:r>
          </a:p>
          <a:p>
            <a:r>
              <a:rPr lang="en-US" dirty="0" smtClean="0">
                <a:solidFill>
                  <a:srgbClr val="000000"/>
                </a:solidFill>
              </a:rPr>
              <a:t>-Dalton’s Law of partial pressures: </a:t>
            </a:r>
            <a:r>
              <a:rPr lang="en-US" dirty="0" err="1" smtClean="0">
                <a:solidFill>
                  <a:srgbClr val="000000"/>
                </a:solidFill>
              </a:rPr>
              <a:t>P</a:t>
            </a:r>
            <a:r>
              <a:rPr lang="en-US" baseline="-25000" dirty="0" err="1" smtClean="0">
                <a:solidFill>
                  <a:srgbClr val="000000"/>
                </a:solidFill>
              </a:rPr>
              <a:t>tot</a:t>
            </a:r>
            <a:r>
              <a:rPr lang="en-US" dirty="0" smtClean="0">
                <a:solidFill>
                  <a:srgbClr val="000000"/>
                </a:solidFill>
              </a:rPr>
              <a:t> = </a:t>
            </a:r>
            <a:r>
              <a:rPr lang="en-US" sz="2400" dirty="0" smtClean="0">
                <a:solidFill>
                  <a:srgbClr val="000000"/>
                </a:solidFill>
              </a:rPr>
              <a:t>∑</a:t>
            </a:r>
            <a:r>
              <a:rPr lang="en-US" dirty="0" err="1" smtClean="0">
                <a:solidFill>
                  <a:srgbClr val="000000"/>
                </a:solidFill>
              </a:rPr>
              <a:t>P</a:t>
            </a:r>
            <a:r>
              <a:rPr lang="en-US" baseline="-25000" dirty="0" err="1" smtClean="0">
                <a:solidFill>
                  <a:srgbClr val="000000"/>
                </a:solidFill>
              </a:rPr>
              <a:t>x</a:t>
            </a:r>
            <a:r>
              <a:rPr lang="en-US" dirty="0" smtClean="0">
                <a:solidFill>
                  <a:srgbClr val="000000"/>
                </a:solidFill>
              </a:rPr>
              <a:t>=PN</a:t>
            </a:r>
            <a:r>
              <a:rPr lang="en-US" baseline="-25000" dirty="0" smtClean="0">
                <a:solidFill>
                  <a:srgbClr val="000000"/>
                </a:solidFill>
              </a:rPr>
              <a:t>2</a:t>
            </a:r>
            <a:r>
              <a:rPr lang="en-US" dirty="0" smtClean="0">
                <a:solidFill>
                  <a:srgbClr val="000000"/>
                </a:solidFill>
              </a:rPr>
              <a:t>+PO</a:t>
            </a:r>
            <a:r>
              <a:rPr lang="en-US" baseline="-25000" dirty="0" smtClean="0">
                <a:solidFill>
                  <a:srgbClr val="000000"/>
                </a:solidFill>
              </a:rPr>
              <a:t>2</a:t>
            </a:r>
            <a:r>
              <a:rPr lang="en-US" dirty="0" smtClean="0">
                <a:solidFill>
                  <a:srgbClr val="000000"/>
                </a:solidFill>
              </a:rPr>
              <a:t>+…etc.</a:t>
            </a:r>
          </a:p>
          <a:p>
            <a:r>
              <a:rPr lang="en-US" dirty="0" smtClean="0">
                <a:solidFill>
                  <a:schemeClr val="tx1"/>
                </a:solidFill>
              </a:rPr>
              <a:t>-How to estimate partial pressures: </a:t>
            </a:r>
            <a:r>
              <a:rPr lang="en-US" dirty="0" err="1" smtClean="0">
                <a:solidFill>
                  <a:schemeClr val="tx1"/>
                </a:solidFill>
              </a:rPr>
              <a:t>P</a:t>
            </a:r>
            <a:r>
              <a:rPr lang="en-US" baseline="-25000" dirty="0" err="1" smtClean="0">
                <a:solidFill>
                  <a:schemeClr val="tx1"/>
                </a:solidFill>
              </a:rPr>
              <a:t>x</a:t>
            </a:r>
            <a:r>
              <a:rPr lang="en-US" dirty="0" smtClean="0">
                <a:solidFill>
                  <a:schemeClr val="tx1"/>
                </a:solidFill>
              </a:rPr>
              <a:t>=(F</a:t>
            </a:r>
            <a:r>
              <a:rPr lang="en-US" baseline="-25000" dirty="0" smtClean="0">
                <a:solidFill>
                  <a:schemeClr val="tx1"/>
                </a:solidFill>
              </a:rPr>
              <a:t>x</a:t>
            </a:r>
            <a:r>
              <a:rPr lang="en-US" dirty="0" smtClean="0">
                <a:solidFill>
                  <a:schemeClr val="tx1"/>
                </a:solidFill>
              </a:rPr>
              <a:t>/100)P</a:t>
            </a:r>
            <a:r>
              <a:rPr lang="en-US" baseline="-25000" dirty="0" smtClean="0">
                <a:solidFill>
                  <a:schemeClr val="tx1"/>
                </a:solidFill>
              </a:rPr>
              <a:t>atm</a:t>
            </a:r>
          </a:p>
          <a:p>
            <a:r>
              <a:rPr lang="en-US" dirty="0" smtClean="0">
                <a:solidFill>
                  <a:srgbClr val="000000"/>
                </a:solidFill>
              </a:rPr>
              <a:t>-Relative humidity = </a:t>
            </a:r>
            <a:r>
              <a:rPr lang="en-US" dirty="0" err="1" smtClean="0">
                <a:solidFill>
                  <a:srgbClr val="000000"/>
                </a:solidFill>
              </a:rPr>
              <a:t>r.h</a:t>
            </a:r>
            <a:r>
              <a:rPr lang="en-US" dirty="0" smtClean="0">
                <a:solidFill>
                  <a:srgbClr val="000000"/>
                </a:solidFill>
              </a:rPr>
              <a:t>. = pH</a:t>
            </a:r>
            <a:r>
              <a:rPr lang="en-US" baseline="-25000" dirty="0" smtClean="0">
                <a:solidFill>
                  <a:srgbClr val="000000"/>
                </a:solidFill>
              </a:rPr>
              <a:t>2</a:t>
            </a:r>
            <a:r>
              <a:rPr lang="en-US" dirty="0" smtClean="0">
                <a:solidFill>
                  <a:srgbClr val="000000"/>
                </a:solidFill>
              </a:rPr>
              <a:t>0/ </a:t>
            </a:r>
            <a:r>
              <a:rPr lang="en-US" dirty="0" err="1" smtClean="0">
                <a:solidFill>
                  <a:srgbClr val="000000"/>
                </a:solidFill>
              </a:rPr>
              <a:t>p</a:t>
            </a:r>
            <a:r>
              <a:rPr lang="en-US" dirty="0" smtClean="0">
                <a:solidFill>
                  <a:srgbClr val="000000"/>
                </a:solidFill>
              </a:rPr>
              <a:t>*H</a:t>
            </a:r>
            <a:r>
              <a:rPr lang="en-US" baseline="-25000" dirty="0" smtClean="0">
                <a:solidFill>
                  <a:srgbClr val="000000"/>
                </a:solidFill>
              </a:rPr>
              <a:t>2</a:t>
            </a:r>
            <a:r>
              <a:rPr lang="en-US" dirty="0" smtClean="0">
                <a:solidFill>
                  <a:srgbClr val="000000"/>
                </a:solidFill>
              </a:rPr>
              <a:t>0</a:t>
            </a:r>
          </a:p>
          <a:p>
            <a:r>
              <a:rPr lang="en-US" dirty="0" smtClean="0">
                <a:solidFill>
                  <a:srgbClr val="000000"/>
                </a:solidFill>
              </a:rPr>
              <a:t>-Henry’s law [</a:t>
            </a:r>
            <a:r>
              <a:rPr lang="en-US" dirty="0" err="1" smtClean="0">
                <a:solidFill>
                  <a:srgbClr val="000000"/>
                </a:solidFill>
              </a:rPr>
              <a:t>x</a:t>
            </a:r>
            <a:r>
              <a:rPr lang="en-US" dirty="0" smtClean="0">
                <a:solidFill>
                  <a:srgbClr val="000000"/>
                </a:solidFill>
              </a:rPr>
              <a:t>] = </a:t>
            </a:r>
            <a:r>
              <a:rPr lang="en-US" dirty="0" err="1" smtClean="0">
                <a:solidFill>
                  <a:srgbClr val="000000"/>
                </a:solidFill>
                <a:latin typeface="Symbol" charset="2"/>
              </a:rPr>
              <a:t>a</a:t>
            </a:r>
            <a:r>
              <a:rPr lang="en-US" baseline="-25000" dirty="0" err="1" smtClean="0">
                <a:solidFill>
                  <a:srgbClr val="000000"/>
                </a:solidFill>
              </a:rPr>
              <a:t>x</a:t>
            </a:r>
            <a:r>
              <a:rPr lang="en-US" dirty="0" err="1" smtClean="0">
                <a:solidFill>
                  <a:srgbClr val="000000"/>
                </a:solidFill>
              </a:rPr>
              <a:t>P</a:t>
            </a:r>
            <a:r>
              <a:rPr lang="en-US" baseline="-25000" dirty="0" err="1" smtClean="0">
                <a:solidFill>
                  <a:srgbClr val="000000"/>
                </a:solidFill>
              </a:rPr>
              <a:t>x</a:t>
            </a:r>
            <a:r>
              <a:rPr lang="en-US" baseline="-25000" dirty="0" smtClean="0">
                <a:solidFill>
                  <a:srgbClr val="000000"/>
                </a:solidFill>
              </a:rPr>
              <a:t> </a:t>
            </a:r>
            <a:r>
              <a:rPr lang="en-US" dirty="0" smtClean="0">
                <a:solidFill>
                  <a:srgbClr val="000000"/>
                </a:solidFill>
              </a:rPr>
              <a:t>(ml/100 ml)</a:t>
            </a:r>
          </a:p>
          <a:p>
            <a:r>
              <a:rPr lang="en-US" dirty="0" smtClean="0">
                <a:solidFill>
                  <a:srgbClr val="000000"/>
                </a:solidFill>
              </a:rPr>
              <a:t>-VO</a:t>
            </a:r>
            <a:r>
              <a:rPr lang="en-US" baseline="-25000" dirty="0" smtClean="0">
                <a:solidFill>
                  <a:srgbClr val="000000"/>
                </a:solidFill>
              </a:rPr>
              <a:t>2</a:t>
            </a:r>
            <a:r>
              <a:rPr lang="en-US" dirty="0" smtClean="0">
                <a:solidFill>
                  <a:srgbClr val="000000"/>
                </a:solidFill>
              </a:rPr>
              <a:t>=Q([O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art</a:t>
            </a:r>
            <a:r>
              <a:rPr lang="en-US" dirty="0" smtClean="0">
                <a:solidFill>
                  <a:srgbClr val="000000"/>
                </a:solidFill>
              </a:rPr>
              <a:t>-[O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vein</a:t>
            </a:r>
            <a:r>
              <a:rPr lang="en-US" dirty="0" smtClean="0">
                <a:solidFill>
                  <a:srgbClr val="000000"/>
                </a:solidFill>
              </a:rPr>
              <a:t>]</a:t>
            </a:r>
            <a:endParaRPr lang="en-US" baseline="-25000" dirty="0" smtClean="0">
              <a:solidFill>
                <a:srgbClr val="000000"/>
              </a:solidFill>
            </a:endParaRPr>
          </a:p>
          <a:p>
            <a:r>
              <a:rPr lang="en-US" dirty="0" smtClean="0">
                <a:solidFill>
                  <a:srgbClr val="000000"/>
                </a:solidFill>
              </a:rPr>
              <a:t>-[O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blood</a:t>
            </a:r>
            <a:r>
              <a:rPr lang="en-US" dirty="0" smtClean="0">
                <a:solidFill>
                  <a:srgbClr val="000000"/>
                </a:solidFill>
              </a:rPr>
              <a:t> = [O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solution</a:t>
            </a:r>
            <a:r>
              <a:rPr lang="en-US" dirty="0" smtClean="0">
                <a:solidFill>
                  <a:srgbClr val="000000"/>
                </a:solidFill>
              </a:rPr>
              <a:t> + [O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bound to hemoglobin</a:t>
            </a:r>
          </a:p>
          <a:p>
            <a:r>
              <a:rPr lang="en-US" baseline="-25000" dirty="0" smtClean="0">
                <a:solidFill>
                  <a:srgbClr val="000000"/>
                </a:solidFill>
              </a:rPr>
              <a:t>-</a:t>
            </a:r>
            <a:r>
              <a:rPr lang="en-US" dirty="0" smtClean="0">
                <a:solidFill>
                  <a:srgbClr val="000000"/>
                </a:solidFill>
              </a:rPr>
              <a:t>- </a:t>
            </a:r>
            <a:r>
              <a:rPr lang="en-US" dirty="0" smtClean="0">
                <a:solidFill>
                  <a:srgbClr val="000000"/>
                </a:solidFill>
                <a:latin typeface="Comic Sans MS"/>
                <a:cs typeface="Comic Sans MS"/>
              </a:rPr>
              <a:t>[O</a:t>
            </a:r>
            <a:r>
              <a:rPr lang="en-US" baseline="-25000" dirty="0" smtClean="0">
                <a:solidFill>
                  <a:srgbClr val="000000"/>
                </a:solidFill>
                <a:latin typeface="Comic Sans MS"/>
                <a:cs typeface="Comic Sans MS"/>
              </a:rPr>
              <a:t>2</a:t>
            </a:r>
            <a:r>
              <a:rPr lang="en-US" dirty="0" smtClean="0">
                <a:solidFill>
                  <a:srgbClr val="000000"/>
                </a:solidFill>
                <a:latin typeface="Comic Sans MS"/>
                <a:cs typeface="Comic Sans MS"/>
              </a:rPr>
              <a:t>]bound to hemoglobin =  k[Hb]SO</a:t>
            </a:r>
            <a:r>
              <a:rPr lang="en-US" baseline="-25000" dirty="0" smtClean="0">
                <a:solidFill>
                  <a:srgbClr val="000000"/>
                </a:solidFill>
                <a:latin typeface="Comic Sans MS"/>
                <a:cs typeface="Comic Sans MS"/>
              </a:rPr>
              <a:t>2</a:t>
            </a:r>
            <a:r>
              <a:rPr lang="en-US" dirty="0" smtClean="0">
                <a:solidFill>
                  <a:srgbClr val="000000"/>
                </a:solidFill>
                <a:latin typeface="Comic Sans MS"/>
                <a:cs typeface="Comic Sans MS"/>
              </a:rPr>
              <a:t>(PO</a:t>
            </a:r>
            <a:r>
              <a:rPr lang="en-US" baseline="-25000" dirty="0" smtClean="0">
                <a:solidFill>
                  <a:srgbClr val="000000"/>
                </a:solidFill>
                <a:latin typeface="Comic Sans MS"/>
                <a:cs typeface="Comic Sans MS"/>
              </a:rPr>
              <a:t>2</a:t>
            </a:r>
            <a:r>
              <a:rPr lang="en-US" dirty="0" smtClean="0">
                <a:solidFill>
                  <a:srgbClr val="000000"/>
                </a:solidFill>
                <a:latin typeface="Comic Sans MS"/>
                <a:cs typeface="Comic Sans MS"/>
              </a:rPr>
              <a:t>)</a:t>
            </a:r>
            <a:r>
              <a:rPr lang="en-US" dirty="0" smtClean="0">
                <a:solidFill>
                  <a:srgbClr val="000000"/>
                </a:solidFill>
              </a:rPr>
              <a:t> </a:t>
            </a:r>
          </a:p>
          <a:p>
            <a:endParaRPr lang="en-US" dirty="0" smtClean="0">
              <a:solidFill>
                <a:srgbClr val="000000"/>
              </a:solidFill>
            </a:endParaRPr>
          </a:p>
          <a:p>
            <a:r>
              <a:rPr lang="en-US" dirty="0" smtClean="0">
                <a:solidFill>
                  <a:srgbClr val="000000"/>
                </a:solidFill>
              </a:rPr>
              <a:t>14 Questions in the exam! </a:t>
            </a:r>
            <a:endParaRPr lang="en-US" baseline="-25000" dirty="0" smtClean="0">
              <a:solidFill>
                <a:schemeClr val="tx1"/>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00"/>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1" y="762000"/>
            <a:ext cx="7543800" cy="4524315"/>
          </a:xfrm>
          <a:prstGeom prst="rect">
            <a:avLst/>
          </a:prstGeom>
          <a:noFill/>
        </p:spPr>
        <p:txBody>
          <a:bodyPr wrap="square" rtlCol="0">
            <a:spAutoFit/>
          </a:bodyPr>
          <a:lstStyle/>
          <a:p>
            <a:r>
              <a:rPr lang="en-US" sz="3200" dirty="0" smtClean="0">
                <a:solidFill>
                  <a:srgbClr val="000000"/>
                </a:solidFill>
              </a:rPr>
              <a:t>A person suffers from anemic hypoxia if they have low Hemoglobin concentration.</a:t>
            </a:r>
          </a:p>
          <a:p>
            <a:endParaRPr lang="en-US" sz="3200" dirty="0" smtClean="0">
              <a:solidFill>
                <a:srgbClr val="000000"/>
              </a:solidFill>
            </a:endParaRPr>
          </a:p>
          <a:p>
            <a:endParaRPr lang="en-US" sz="3200" dirty="0" smtClean="0">
              <a:solidFill>
                <a:srgbClr val="000000"/>
              </a:solidFill>
            </a:endParaRPr>
          </a:p>
          <a:p>
            <a:endParaRPr lang="en-US" sz="3200" dirty="0" smtClean="0">
              <a:solidFill>
                <a:srgbClr val="000000"/>
              </a:solidFill>
            </a:endParaRPr>
          </a:p>
          <a:p>
            <a:r>
              <a:rPr lang="en-US" sz="3200" dirty="0" smtClean="0">
                <a:solidFill>
                  <a:srgbClr val="000000"/>
                </a:solidFill>
              </a:rPr>
              <a:t>We have discussed </a:t>
            </a:r>
            <a:r>
              <a:rPr lang="en-US" sz="3200" dirty="0" err="1" smtClean="0">
                <a:solidFill>
                  <a:srgbClr val="000000"/>
                </a:solidFill>
              </a:rPr>
              <a:t>anemias</a:t>
            </a:r>
            <a:r>
              <a:rPr lang="en-US" sz="3200" dirty="0" smtClean="0">
                <a:solidFill>
                  <a:srgbClr val="000000"/>
                </a:solidFill>
              </a:rPr>
              <a:t> when we talked about blood…. Nutritional, Renal, </a:t>
            </a:r>
            <a:r>
              <a:rPr lang="en-US" sz="3200" dirty="0" err="1" smtClean="0">
                <a:solidFill>
                  <a:srgbClr val="000000"/>
                </a:solidFill>
              </a:rPr>
              <a:t>Aplastic</a:t>
            </a:r>
            <a:r>
              <a:rPr lang="en-US" sz="3200" dirty="0" smtClean="0">
                <a:solidFill>
                  <a:srgbClr val="000000"/>
                </a:solidFill>
              </a:rPr>
              <a:t>, and Hemolytic!</a:t>
            </a:r>
          </a:p>
        </p:txBody>
      </p:sp>
      <p:sp>
        <p:nvSpPr>
          <p:cNvPr id="3" name="TextBox 2"/>
          <p:cNvSpPr txBox="1"/>
          <p:nvPr/>
        </p:nvSpPr>
        <p:spPr>
          <a:xfrm>
            <a:off x="990600" y="5715000"/>
            <a:ext cx="5082090" cy="400110"/>
          </a:xfrm>
          <a:prstGeom prst="rect">
            <a:avLst/>
          </a:prstGeom>
          <a:noFill/>
        </p:spPr>
        <p:txBody>
          <a:bodyPr wrap="none" rtlCol="0">
            <a:spAutoFit/>
          </a:bodyPr>
          <a:lstStyle/>
          <a:p>
            <a:r>
              <a:rPr lang="en-US" dirty="0" smtClean="0">
                <a:solidFill>
                  <a:srgbClr val="0000FF"/>
                </a:solidFill>
              </a:rPr>
              <a:t>Nutritional? Renal? </a:t>
            </a:r>
            <a:r>
              <a:rPr lang="en-US" dirty="0" err="1" smtClean="0">
                <a:solidFill>
                  <a:srgbClr val="0000FF"/>
                </a:solidFill>
              </a:rPr>
              <a:t>Aplastic</a:t>
            </a:r>
            <a:r>
              <a:rPr lang="en-US" dirty="0" smtClean="0">
                <a:solidFill>
                  <a:srgbClr val="0000FF"/>
                </a:solidFill>
              </a:rPr>
              <a:t>? Hemolytic?</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G17_20b"/>
          <p:cNvPicPr>
            <a:picLocks noChangeAspect="1" noChangeArrowheads="1"/>
          </p:cNvPicPr>
          <p:nvPr/>
        </p:nvPicPr>
        <p:blipFill>
          <a:blip r:embed="rId2"/>
          <a:srcRect/>
          <a:stretch>
            <a:fillRect/>
          </a:stretch>
        </p:blipFill>
        <p:spPr bwMode="auto">
          <a:xfrm>
            <a:off x="2514600" y="0"/>
            <a:ext cx="6019800" cy="4516438"/>
          </a:xfrm>
          <a:prstGeom prst="rect">
            <a:avLst/>
          </a:prstGeom>
          <a:noFill/>
        </p:spPr>
      </p:pic>
      <p:sp>
        <p:nvSpPr>
          <p:cNvPr id="96259" name="Rectangle 3"/>
          <p:cNvSpPr>
            <a:spLocks noChangeArrowheads="1"/>
          </p:cNvSpPr>
          <p:nvPr/>
        </p:nvSpPr>
        <p:spPr bwMode="auto">
          <a:xfrm>
            <a:off x="161925" y="4643438"/>
            <a:ext cx="8982075" cy="245195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[O</a:t>
            </a:r>
            <a:r>
              <a:rPr lang="en-US" baseline="-25000" dirty="0">
                <a:solidFill>
                  <a:srgbClr val="000000"/>
                </a:solidFill>
              </a:rPr>
              <a:t>2</a:t>
            </a:r>
            <a:r>
              <a:rPr lang="en-US" dirty="0">
                <a:solidFill>
                  <a:srgbClr val="000000"/>
                </a:solidFill>
              </a:rPr>
              <a:t>]</a:t>
            </a:r>
            <a:r>
              <a:rPr lang="en-US" baseline="-25000" dirty="0">
                <a:solidFill>
                  <a:srgbClr val="000000"/>
                </a:solidFill>
              </a:rPr>
              <a:t>blood</a:t>
            </a:r>
            <a:r>
              <a:rPr lang="en-US" dirty="0">
                <a:solidFill>
                  <a:srgbClr val="000000"/>
                </a:solidFill>
              </a:rPr>
              <a:t> = [O</a:t>
            </a:r>
            <a:r>
              <a:rPr lang="en-US" baseline="-25000" dirty="0">
                <a:solidFill>
                  <a:srgbClr val="000000"/>
                </a:solidFill>
              </a:rPr>
              <a:t>2</a:t>
            </a:r>
            <a:r>
              <a:rPr lang="en-US" dirty="0">
                <a:solidFill>
                  <a:srgbClr val="000000"/>
                </a:solidFill>
              </a:rPr>
              <a:t>]</a:t>
            </a:r>
            <a:r>
              <a:rPr lang="en-US" baseline="-25000" dirty="0">
                <a:solidFill>
                  <a:srgbClr val="000000"/>
                </a:solidFill>
              </a:rPr>
              <a:t>solution</a:t>
            </a:r>
            <a:r>
              <a:rPr lang="en-US" dirty="0">
                <a:solidFill>
                  <a:srgbClr val="000000"/>
                </a:solidFill>
              </a:rPr>
              <a:t> + [O</a:t>
            </a:r>
            <a:r>
              <a:rPr lang="en-US" baseline="-25000" dirty="0">
                <a:solidFill>
                  <a:srgbClr val="000000"/>
                </a:solidFill>
              </a:rPr>
              <a:t>2</a:t>
            </a:r>
            <a:r>
              <a:rPr lang="en-US" dirty="0">
                <a:solidFill>
                  <a:srgbClr val="000000"/>
                </a:solidFill>
              </a:rPr>
              <a:t>]</a:t>
            </a:r>
            <a:r>
              <a:rPr lang="en-US" baseline="-25000" dirty="0">
                <a:solidFill>
                  <a:srgbClr val="000000"/>
                </a:solidFill>
              </a:rPr>
              <a:t>bound to hemoglobin,         </a:t>
            </a:r>
            <a:r>
              <a:rPr lang="en-US" dirty="0">
                <a:solidFill>
                  <a:srgbClr val="000000"/>
                </a:solidFill>
              </a:rPr>
              <a:t>[O</a:t>
            </a:r>
            <a:r>
              <a:rPr lang="en-US" baseline="-25000" dirty="0">
                <a:solidFill>
                  <a:srgbClr val="000000"/>
                </a:solidFill>
              </a:rPr>
              <a:t>2</a:t>
            </a:r>
            <a:r>
              <a:rPr lang="en-US" dirty="0">
                <a:solidFill>
                  <a:srgbClr val="000000"/>
                </a:solidFill>
              </a:rPr>
              <a:t>] </a:t>
            </a:r>
            <a:r>
              <a:rPr lang="en-US" baseline="-25000" dirty="0">
                <a:solidFill>
                  <a:srgbClr val="000000"/>
                </a:solidFill>
              </a:rPr>
              <a:t>solution</a:t>
            </a:r>
            <a:r>
              <a:rPr lang="en-US" dirty="0">
                <a:solidFill>
                  <a:srgbClr val="000000"/>
                </a:solidFill>
              </a:rPr>
              <a:t> = </a:t>
            </a:r>
            <a:r>
              <a:rPr lang="en-US" dirty="0">
                <a:solidFill>
                  <a:srgbClr val="000000"/>
                </a:solidFill>
                <a:latin typeface="Symbol" charset="2"/>
              </a:rPr>
              <a:t>a</a:t>
            </a:r>
            <a:r>
              <a:rPr lang="en-US" dirty="0">
                <a:solidFill>
                  <a:srgbClr val="000000"/>
                </a:solidFill>
              </a:rPr>
              <a:t>O</a:t>
            </a:r>
            <a:r>
              <a:rPr lang="en-US" baseline="-25000" dirty="0">
                <a:solidFill>
                  <a:srgbClr val="000000"/>
                </a:solidFill>
              </a:rPr>
              <a:t>2</a:t>
            </a:r>
            <a:r>
              <a:rPr lang="en-US" dirty="0">
                <a:solidFill>
                  <a:srgbClr val="000000"/>
                </a:solidFill>
              </a:rPr>
              <a:t>PO</a:t>
            </a:r>
            <a:r>
              <a:rPr lang="en-US" baseline="-25000" dirty="0">
                <a:solidFill>
                  <a:srgbClr val="000000"/>
                </a:solidFill>
              </a:rPr>
              <a:t>2 </a:t>
            </a:r>
          </a:p>
          <a:p>
            <a:endParaRPr lang="en-US" baseline="-25000" dirty="0">
              <a:solidFill>
                <a:srgbClr val="000000"/>
              </a:solidFill>
            </a:endParaRPr>
          </a:p>
          <a:p>
            <a:r>
              <a:rPr lang="en-US" dirty="0">
                <a:solidFill>
                  <a:srgbClr val="000000"/>
                </a:solidFill>
              </a:rPr>
              <a:t>[O</a:t>
            </a:r>
            <a:r>
              <a:rPr lang="en-US" baseline="-25000" dirty="0">
                <a:solidFill>
                  <a:srgbClr val="000000"/>
                </a:solidFill>
              </a:rPr>
              <a:t>2</a:t>
            </a:r>
            <a:r>
              <a:rPr lang="en-US" dirty="0">
                <a:solidFill>
                  <a:srgbClr val="000000"/>
                </a:solidFill>
              </a:rPr>
              <a:t>]</a:t>
            </a:r>
            <a:r>
              <a:rPr lang="en-US" baseline="-25000" dirty="0">
                <a:solidFill>
                  <a:srgbClr val="000000"/>
                </a:solidFill>
              </a:rPr>
              <a:t>bound to hemoglobin</a:t>
            </a:r>
            <a:r>
              <a:rPr lang="en-US" dirty="0">
                <a:solidFill>
                  <a:srgbClr val="000000"/>
                </a:solidFill>
              </a:rPr>
              <a:t> = k[Hb]SO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a:t>
            </a:r>
          </a:p>
          <a:p>
            <a:r>
              <a:rPr lang="en-US" dirty="0" err="1">
                <a:solidFill>
                  <a:srgbClr val="000000"/>
                </a:solidFill>
              </a:rPr>
              <a:t>k</a:t>
            </a:r>
            <a:r>
              <a:rPr lang="en-US" dirty="0">
                <a:solidFill>
                  <a:srgbClr val="000000"/>
                </a:solidFill>
              </a:rPr>
              <a:t> = hemoglobin’s carrying (binding) capacity = 1.4 ml O</a:t>
            </a:r>
            <a:r>
              <a:rPr lang="en-US" baseline="-25000" dirty="0">
                <a:solidFill>
                  <a:srgbClr val="000000"/>
                </a:solidFill>
              </a:rPr>
              <a:t>2</a:t>
            </a:r>
            <a:r>
              <a:rPr lang="en-US" dirty="0">
                <a:solidFill>
                  <a:srgbClr val="000000"/>
                </a:solidFill>
              </a:rPr>
              <a:t>/g</a:t>
            </a:r>
          </a:p>
          <a:p>
            <a:r>
              <a:rPr lang="en-US" dirty="0">
                <a:solidFill>
                  <a:srgbClr val="000000"/>
                </a:solidFill>
              </a:rPr>
              <a:t>[</a:t>
            </a:r>
            <a:r>
              <a:rPr lang="en-US" dirty="0" err="1">
                <a:solidFill>
                  <a:srgbClr val="000000"/>
                </a:solidFill>
              </a:rPr>
              <a:t>Hb</a:t>
            </a:r>
            <a:r>
              <a:rPr lang="en-US" dirty="0">
                <a:solidFill>
                  <a:srgbClr val="000000"/>
                </a:solidFill>
              </a:rPr>
              <a:t>] = hemoglobin concentration = 150 </a:t>
            </a:r>
            <a:r>
              <a:rPr lang="en-US" dirty="0" err="1">
                <a:solidFill>
                  <a:srgbClr val="000000"/>
                </a:solidFill>
              </a:rPr>
              <a:t>g</a:t>
            </a:r>
            <a:r>
              <a:rPr lang="en-US" dirty="0">
                <a:solidFill>
                  <a:srgbClr val="000000"/>
                </a:solidFill>
              </a:rPr>
              <a:t>/L</a:t>
            </a:r>
          </a:p>
          <a:p>
            <a:r>
              <a:rPr lang="en-US" dirty="0">
                <a:solidFill>
                  <a:srgbClr val="000000"/>
                </a:solidFill>
              </a:rPr>
              <a:t>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 hemoglobin’s fractional saturation, 0 &lt; 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&lt; 1</a:t>
            </a:r>
            <a:endParaRPr lang="en-US" baseline="-25000" dirty="0">
              <a:solidFill>
                <a:srgbClr val="000000"/>
              </a:solidFill>
            </a:endParaRPr>
          </a:p>
          <a:p>
            <a:endParaRPr lang="en-US" baseline="-25000" dirty="0">
              <a:solidFill>
                <a:srgbClr val="000000"/>
              </a:solidFill>
            </a:endParaRPr>
          </a:p>
          <a:p>
            <a:endParaRPr lang="en-US" baseline="-25000" dirty="0">
              <a:solidFill>
                <a:srgbClr val="000000"/>
              </a:solidFill>
            </a:endParaRPr>
          </a:p>
          <a:p>
            <a:endParaRPr lang="en-US" baseline="-25000" dirty="0">
              <a:solidFill>
                <a:srgbClr val="000000"/>
              </a:solidFill>
            </a:endParaRPr>
          </a:p>
          <a:p>
            <a:endParaRPr lang="en-US" dirty="0">
              <a:solidFill>
                <a:srgbClr val="000000"/>
              </a:solidFill>
            </a:endParaRPr>
          </a:p>
        </p:txBody>
      </p:sp>
      <p:sp>
        <p:nvSpPr>
          <p:cNvPr id="96260" name="Rectangle 4"/>
          <p:cNvSpPr>
            <a:spLocks noChangeArrowheads="1"/>
          </p:cNvSpPr>
          <p:nvPr/>
        </p:nvSpPr>
        <p:spPr bwMode="auto">
          <a:xfrm>
            <a:off x="533400" y="4059238"/>
            <a:ext cx="1496039" cy="400110"/>
          </a:xfrm>
          <a:prstGeom prst="rect">
            <a:avLst/>
          </a:prstGeom>
          <a:noFill/>
          <a:ln w="9525">
            <a:noFill/>
            <a:miter lim="800000"/>
            <a:headEnd/>
            <a:tailEnd/>
          </a:ln>
          <a:effectLst/>
        </p:spPr>
        <p:txBody>
          <a:bodyPr wrap="none">
            <a:prstTxWarp prst="textNoShape">
              <a:avLst/>
            </a:prstTxWarp>
            <a:spAutoFit/>
          </a:bodyPr>
          <a:lstStyle/>
          <a:p>
            <a:r>
              <a:rPr lang="en-US" u="sng">
                <a:solidFill>
                  <a:srgbClr val="000000"/>
                </a:solidFill>
              </a:rPr>
              <a:t>O</a:t>
            </a:r>
            <a:r>
              <a:rPr lang="en-US" u="sng" baseline="-25000">
                <a:solidFill>
                  <a:srgbClr val="000000"/>
                </a:solidFill>
              </a:rPr>
              <a:t>2</a:t>
            </a:r>
            <a:r>
              <a:rPr lang="en-US" u="sng">
                <a:solidFill>
                  <a:srgbClr val="000000"/>
                </a:solidFill>
              </a:rPr>
              <a:t> in blood</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solidFill>
                  <a:srgbClr val="000000"/>
                </a:solidFill>
              </a:rPr>
              <a:t>REMEMBER</a:t>
            </a:r>
          </a:p>
        </p:txBody>
      </p:sp>
      <p:sp>
        <p:nvSpPr>
          <p:cNvPr id="97283" name="Rectangle 3"/>
          <p:cNvSpPr>
            <a:spLocks noGrp="1" noChangeArrowheads="1"/>
          </p:cNvSpPr>
          <p:nvPr>
            <p:ph type="body" idx="1"/>
          </p:nvPr>
        </p:nvSpPr>
        <p:spPr>
          <a:xfrm>
            <a:off x="0" y="1905000"/>
            <a:ext cx="9144000" cy="4114800"/>
          </a:xfrm>
        </p:spPr>
        <p:txBody>
          <a:bodyPr/>
          <a:lstStyle/>
          <a:p>
            <a:r>
              <a:rPr lang="en-US" sz="2400" dirty="0">
                <a:solidFill>
                  <a:srgbClr val="000000"/>
                </a:solidFill>
                <a:latin typeface="Comic Sans MS"/>
                <a:cs typeface="Comic Sans MS"/>
              </a:rPr>
              <a:t>[O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a:t>
            </a:r>
            <a:r>
              <a:rPr lang="en-US" sz="2400" baseline="-25000" dirty="0">
                <a:solidFill>
                  <a:srgbClr val="000000"/>
                </a:solidFill>
                <a:latin typeface="Comic Sans MS"/>
                <a:cs typeface="Comic Sans MS"/>
              </a:rPr>
              <a:t>bound to hemoglobin </a:t>
            </a:r>
            <a:r>
              <a:rPr lang="en-US" sz="2400" dirty="0">
                <a:solidFill>
                  <a:srgbClr val="000000"/>
                </a:solidFill>
                <a:latin typeface="Comic Sans MS"/>
                <a:cs typeface="Comic Sans MS"/>
              </a:rPr>
              <a:t>=  k[Hb]SO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a:t>
            </a:r>
          </a:p>
          <a:p>
            <a:endParaRPr lang="en-US" sz="2400" dirty="0">
              <a:solidFill>
                <a:srgbClr val="000000"/>
              </a:solidFill>
              <a:latin typeface="Comic Sans MS"/>
              <a:cs typeface="Comic Sans MS"/>
            </a:endParaRPr>
          </a:p>
          <a:p>
            <a:pPr>
              <a:buFontTx/>
              <a:buNone/>
            </a:pPr>
            <a:r>
              <a:rPr lang="en-US" sz="2400" dirty="0" err="1">
                <a:solidFill>
                  <a:srgbClr val="000000"/>
                </a:solidFill>
                <a:latin typeface="Comic Sans MS"/>
                <a:cs typeface="Comic Sans MS"/>
              </a:rPr>
              <a:t>k</a:t>
            </a:r>
            <a:r>
              <a:rPr lang="en-US" sz="2400" dirty="0">
                <a:solidFill>
                  <a:srgbClr val="000000"/>
                </a:solidFill>
                <a:latin typeface="Comic Sans MS"/>
                <a:cs typeface="Comic Sans MS"/>
              </a:rPr>
              <a:t> = hemoglobin’s carrying (binding) capacity = 1.4 ml 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/g</a:t>
            </a:r>
          </a:p>
          <a:p>
            <a:pPr>
              <a:buFontTx/>
              <a:buNone/>
            </a:pPr>
            <a:r>
              <a:rPr lang="en-US" sz="2400" dirty="0">
                <a:solidFill>
                  <a:srgbClr val="000000"/>
                </a:solidFill>
                <a:latin typeface="Comic Sans MS"/>
                <a:cs typeface="Comic Sans MS"/>
              </a:rPr>
              <a:t>[</a:t>
            </a:r>
            <a:r>
              <a:rPr lang="en-US" sz="2400" dirty="0" err="1">
                <a:solidFill>
                  <a:srgbClr val="000000"/>
                </a:solidFill>
                <a:latin typeface="Comic Sans MS"/>
                <a:cs typeface="Comic Sans MS"/>
              </a:rPr>
              <a:t>Hb</a:t>
            </a:r>
            <a:r>
              <a:rPr lang="en-US" sz="2400" dirty="0">
                <a:solidFill>
                  <a:srgbClr val="000000"/>
                </a:solidFill>
                <a:latin typeface="Comic Sans MS"/>
                <a:cs typeface="Comic Sans MS"/>
              </a:rPr>
              <a:t>] = hemoglobin concentration</a:t>
            </a:r>
            <a:r>
              <a:rPr lang="en-US" sz="2400" dirty="0" smtClean="0">
                <a:solidFill>
                  <a:srgbClr val="000000"/>
                </a:solidFill>
                <a:latin typeface="Comic Sans MS"/>
                <a:cs typeface="Comic Sans MS"/>
              </a:rPr>
              <a:t> ≈ </a:t>
            </a:r>
            <a:r>
              <a:rPr lang="en-US" sz="2400" dirty="0">
                <a:solidFill>
                  <a:srgbClr val="000000"/>
                </a:solidFill>
                <a:latin typeface="Comic Sans MS"/>
                <a:cs typeface="Comic Sans MS"/>
              </a:rPr>
              <a:t>150 </a:t>
            </a:r>
            <a:r>
              <a:rPr lang="en-US" sz="2400" dirty="0" err="1">
                <a:solidFill>
                  <a:srgbClr val="000000"/>
                </a:solidFill>
                <a:latin typeface="Comic Sans MS"/>
                <a:cs typeface="Comic Sans MS"/>
              </a:rPr>
              <a:t>g</a:t>
            </a:r>
            <a:r>
              <a:rPr lang="en-US" sz="2400" dirty="0">
                <a:solidFill>
                  <a:srgbClr val="000000"/>
                </a:solidFill>
                <a:latin typeface="Comic Sans MS"/>
                <a:cs typeface="Comic Sans MS"/>
              </a:rPr>
              <a:t>/</a:t>
            </a:r>
            <a:r>
              <a:rPr lang="en-US" sz="2400" dirty="0" smtClean="0">
                <a:solidFill>
                  <a:srgbClr val="000000"/>
                </a:solidFill>
                <a:latin typeface="Comic Sans MS"/>
                <a:cs typeface="Comic Sans MS"/>
              </a:rPr>
              <a:t>L (this value varies somewhat)</a:t>
            </a:r>
          </a:p>
          <a:p>
            <a:pPr>
              <a:buFontTx/>
              <a:buNone/>
            </a:pPr>
            <a:r>
              <a:rPr lang="en-US" sz="2400" dirty="0">
                <a:solidFill>
                  <a:srgbClr val="000000"/>
                </a:solidFill>
                <a:latin typeface="Comic Sans MS"/>
                <a:cs typeface="Comic Sans MS"/>
              </a:rPr>
              <a:t>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 = hemoglobin’s fractional saturation, </a:t>
            </a:r>
          </a:p>
          <a:p>
            <a:pPr>
              <a:buFontTx/>
              <a:buNone/>
            </a:pPr>
            <a:r>
              <a:rPr lang="en-US" sz="2400" dirty="0">
                <a:solidFill>
                  <a:srgbClr val="000000"/>
                </a:solidFill>
                <a:latin typeface="Comic Sans MS"/>
                <a:cs typeface="Comic Sans MS"/>
              </a:rPr>
              <a:t>0 &lt; SO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(PO</a:t>
            </a:r>
            <a:r>
              <a:rPr lang="en-US" sz="2400" baseline="-25000" dirty="0">
                <a:solidFill>
                  <a:srgbClr val="000000"/>
                </a:solidFill>
                <a:latin typeface="Comic Sans MS"/>
                <a:cs typeface="Comic Sans MS"/>
              </a:rPr>
              <a:t>2</a:t>
            </a:r>
            <a:r>
              <a:rPr lang="en-US" sz="2400" dirty="0">
                <a:solidFill>
                  <a:srgbClr val="000000"/>
                </a:solidFill>
                <a:latin typeface="Comic Sans MS"/>
                <a:cs typeface="Comic Sans MS"/>
              </a:rPr>
              <a:t>) &lt; 1</a:t>
            </a:r>
            <a:endParaRPr lang="en-US" sz="2400" dirty="0" smtClean="0">
              <a:solidFill>
                <a:srgbClr val="000000"/>
              </a:solidFill>
              <a:latin typeface="Comic Sans MS"/>
              <a:cs typeface="Comic Sans MS"/>
            </a:endParaRPr>
          </a:p>
          <a:p>
            <a:pPr>
              <a:buFontTx/>
              <a:buNone/>
            </a:pPr>
            <a:endParaRPr lang="en-US" sz="2400" dirty="0" smtClean="0">
              <a:solidFill>
                <a:srgbClr val="000000"/>
              </a:solidFill>
              <a:latin typeface="Comic Sans MS"/>
              <a:cs typeface="Comic Sans MS"/>
            </a:endParaRPr>
          </a:p>
          <a:p>
            <a:pPr>
              <a:buFontTx/>
              <a:buNone/>
            </a:pPr>
            <a:r>
              <a:rPr lang="en-US" sz="2400" dirty="0" smtClean="0">
                <a:solidFill>
                  <a:srgbClr val="000000"/>
                </a:solidFill>
                <a:latin typeface="Comic Sans MS"/>
                <a:cs typeface="Comic Sans MS"/>
              </a:rPr>
              <a:t>SO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(PO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means saturation AS A FUNCTION of PO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(hence the parenthesis)!</a:t>
            </a:r>
            <a:endParaRPr lang="en-US" sz="2400" dirty="0">
              <a:solidFill>
                <a:srgbClr val="000000"/>
              </a:solidFill>
              <a:latin typeface="Comic Sans MS"/>
              <a:cs typeface="Comic Sans MS"/>
            </a:endParaRPr>
          </a:p>
        </p:txBody>
      </p:sp>
      <p:sp>
        <p:nvSpPr>
          <p:cNvPr id="97287" name="Line 7"/>
          <p:cNvSpPr>
            <a:spLocks noChangeShapeType="1"/>
          </p:cNvSpPr>
          <p:nvPr/>
        </p:nvSpPr>
        <p:spPr bwMode="auto">
          <a:xfrm flipH="1">
            <a:off x="228600" y="2286000"/>
            <a:ext cx="4191000" cy="609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7288" name="Line 8"/>
          <p:cNvSpPr>
            <a:spLocks noChangeShapeType="1"/>
          </p:cNvSpPr>
          <p:nvPr/>
        </p:nvSpPr>
        <p:spPr bwMode="auto">
          <a:xfrm flipH="1">
            <a:off x="685800" y="2362200"/>
            <a:ext cx="4038600" cy="914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7289" name="Line 9"/>
          <p:cNvSpPr>
            <a:spLocks noChangeShapeType="1"/>
          </p:cNvSpPr>
          <p:nvPr/>
        </p:nvSpPr>
        <p:spPr bwMode="auto">
          <a:xfrm flipH="1">
            <a:off x="838200" y="2362200"/>
            <a:ext cx="4724400" cy="1752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a:stretch>
            <a:fillRect/>
          </a:stretch>
        </p:blipFill>
        <p:spPr bwMode="auto">
          <a:xfrm>
            <a:off x="6629400" y="1219200"/>
            <a:ext cx="1828800" cy="1854200"/>
          </a:xfrm>
          <a:prstGeom prst="rect">
            <a:avLst/>
          </a:prstGeom>
          <a:noFill/>
          <a:ln w="9525">
            <a:noFill/>
            <a:miter lim="800000"/>
            <a:headEnd/>
            <a:tailEnd/>
          </a:ln>
          <a:effectLst/>
        </p:spPr>
      </p:pic>
      <p:sp>
        <p:nvSpPr>
          <p:cNvPr id="109571" name="Rectangle 3"/>
          <p:cNvSpPr>
            <a:spLocks noChangeArrowheads="1"/>
          </p:cNvSpPr>
          <p:nvPr/>
        </p:nvSpPr>
        <p:spPr bwMode="auto">
          <a:xfrm>
            <a:off x="0" y="533400"/>
            <a:ext cx="7785100" cy="70788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Normal hemoglobin (</a:t>
            </a:r>
            <a:r>
              <a:rPr lang="en-US" dirty="0" err="1">
                <a:solidFill>
                  <a:srgbClr val="000000"/>
                </a:solidFill>
              </a:rPr>
              <a:t>Hb</a:t>
            </a:r>
            <a:r>
              <a:rPr lang="en-US" dirty="0">
                <a:solidFill>
                  <a:srgbClr val="000000"/>
                </a:solidFill>
              </a:rPr>
              <a:t>) has 2 alpha and 2 beta chains that form a 4 chain tetramer</a:t>
            </a:r>
            <a:endParaRPr lang="en-US" sz="1600" dirty="0">
              <a:solidFill>
                <a:srgbClr val="000000"/>
              </a:solidFill>
              <a:latin typeface="Times" charset="0"/>
            </a:endParaRPr>
          </a:p>
          <a:p>
            <a:endParaRPr lang="en-US" dirty="0">
              <a:solidFill>
                <a:srgbClr val="000000"/>
              </a:solidFill>
            </a:endParaRPr>
          </a:p>
        </p:txBody>
      </p:sp>
      <p:sp>
        <p:nvSpPr>
          <p:cNvPr id="109572" name="Rectangle 4"/>
          <p:cNvSpPr>
            <a:spLocks noChangeArrowheads="1"/>
          </p:cNvSpPr>
          <p:nvPr/>
        </p:nvSpPr>
        <p:spPr bwMode="auto">
          <a:xfrm>
            <a:off x="350838" y="1227138"/>
            <a:ext cx="5135562" cy="1631216"/>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In sickle cell anemia, valine is substituted in a single position for glutamic acid in both beta chains. It is probably (I am not certain, the first “molecular disease” discovered, named by Linus Pauling).</a:t>
            </a:r>
          </a:p>
        </p:txBody>
      </p:sp>
      <p:sp>
        <p:nvSpPr>
          <p:cNvPr id="109573" name="Rectangle 5"/>
          <p:cNvSpPr>
            <a:spLocks noChangeArrowheads="1"/>
          </p:cNvSpPr>
          <p:nvPr/>
        </p:nvSpPr>
        <p:spPr bwMode="auto">
          <a:xfrm>
            <a:off x="228600" y="3124200"/>
            <a:ext cx="8193088" cy="1323439"/>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When Hb is deoxygenated the beta chain binds with other beta chains in a rod-like polymer. Hb polymers distort red blood cells into sickle shapes leding to vaso-occlusion (sluggish marrow circulation can lead to osteomyleitis (bone infection), infarction). </a:t>
            </a:r>
          </a:p>
        </p:txBody>
      </p:sp>
      <p:pic>
        <p:nvPicPr>
          <p:cNvPr id="109574" name="Picture 6"/>
          <p:cNvPicPr>
            <a:picLocks noChangeAspect="1" noChangeArrowheads="1"/>
          </p:cNvPicPr>
          <p:nvPr/>
        </p:nvPicPr>
        <p:blipFill>
          <a:blip r:embed="rId3"/>
          <a:srcRect/>
          <a:stretch>
            <a:fillRect/>
          </a:stretch>
        </p:blipFill>
        <p:spPr bwMode="auto">
          <a:xfrm>
            <a:off x="0" y="4806950"/>
            <a:ext cx="2959100" cy="2051050"/>
          </a:xfrm>
          <a:prstGeom prst="rect">
            <a:avLst/>
          </a:prstGeom>
          <a:noFill/>
          <a:ln w="9525">
            <a:noFill/>
            <a:miter lim="800000"/>
            <a:headEnd/>
            <a:tailEnd/>
          </a:ln>
          <a:effectLst/>
        </p:spPr>
      </p:pic>
      <p:pic>
        <p:nvPicPr>
          <p:cNvPr id="109575" name="Picture 7" descr="sickle cell                                                    0002027AMacintosh HD                   B7E2905D:"/>
          <p:cNvPicPr>
            <a:picLocks noChangeAspect="1" noChangeArrowheads="1"/>
          </p:cNvPicPr>
          <p:nvPr/>
        </p:nvPicPr>
        <p:blipFill>
          <a:blip r:embed="rId4"/>
          <a:srcRect/>
          <a:stretch>
            <a:fillRect/>
          </a:stretch>
        </p:blipFill>
        <p:spPr bwMode="auto">
          <a:xfrm>
            <a:off x="6248400" y="5143500"/>
            <a:ext cx="2895600" cy="1714500"/>
          </a:xfrm>
          <a:prstGeom prst="rect">
            <a:avLst/>
          </a:prstGeom>
          <a:noFill/>
        </p:spPr>
      </p:pic>
      <p:sp>
        <p:nvSpPr>
          <p:cNvPr id="109576" name="Rectangle 8"/>
          <p:cNvSpPr>
            <a:spLocks noChangeArrowheads="1"/>
          </p:cNvSpPr>
          <p:nvPr/>
        </p:nvSpPr>
        <p:spPr bwMode="auto">
          <a:xfrm>
            <a:off x="1905000" y="0"/>
            <a:ext cx="4644621"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SICKLE CELL ANEMIA</a:t>
            </a:r>
          </a:p>
        </p:txBody>
      </p:sp>
      <p:pic>
        <p:nvPicPr>
          <p:cNvPr id="109577" name="Picture 9"/>
          <p:cNvPicPr>
            <a:picLocks noChangeAspect="1" noChangeArrowheads="1"/>
          </p:cNvPicPr>
          <p:nvPr/>
        </p:nvPicPr>
        <p:blipFill>
          <a:blip r:embed="rId5"/>
          <a:srcRect/>
          <a:stretch>
            <a:fillRect/>
          </a:stretch>
        </p:blipFill>
        <p:spPr bwMode="auto">
          <a:xfrm>
            <a:off x="2895600" y="4648200"/>
            <a:ext cx="1589088" cy="2209800"/>
          </a:xfrm>
          <a:prstGeom prst="rect">
            <a:avLst/>
          </a:prstGeom>
          <a:noFill/>
          <a:ln w="9525">
            <a:noFill/>
            <a:miter lim="800000"/>
            <a:headEnd/>
            <a:tailEnd/>
          </a:ln>
          <a:effectLst/>
        </p:spPr>
      </p:pic>
      <p:sp>
        <p:nvSpPr>
          <p:cNvPr id="109578" name="Rectangle 10"/>
          <p:cNvSpPr>
            <a:spLocks noChangeArrowheads="1"/>
          </p:cNvSpPr>
          <p:nvPr/>
        </p:nvSpPr>
        <p:spPr bwMode="auto">
          <a:xfrm>
            <a:off x="4495800" y="5029200"/>
            <a:ext cx="1752600" cy="1077218"/>
          </a:xfrm>
          <a:prstGeom prst="rect">
            <a:avLst/>
          </a:prstGeom>
          <a:noFill/>
          <a:ln w="9525">
            <a:noFill/>
            <a:miter lim="800000"/>
            <a:headEnd/>
            <a:tailEnd/>
          </a:ln>
          <a:effectLst/>
        </p:spPr>
        <p:txBody>
          <a:bodyPr>
            <a:prstTxWarp prst="textNoShape">
              <a:avLst/>
            </a:prstTxWarp>
            <a:spAutoFit/>
          </a:bodyPr>
          <a:lstStyle/>
          <a:p>
            <a:r>
              <a:rPr lang="en-US" sz="1600">
                <a:solidFill>
                  <a:srgbClr val="000000"/>
                </a:solidFill>
              </a:rPr>
              <a:t>1901-1994 (scientist, peace activist, superb human being)</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1371600" y="0"/>
            <a:ext cx="5551470"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Why do erythrocytes become sickle-shaped?</a:t>
            </a:r>
          </a:p>
        </p:txBody>
      </p:sp>
      <p:pic>
        <p:nvPicPr>
          <p:cNvPr id="233475" name="Picture 3"/>
          <p:cNvPicPr>
            <a:picLocks noChangeAspect="1" noChangeArrowheads="1"/>
          </p:cNvPicPr>
          <p:nvPr/>
        </p:nvPicPr>
        <p:blipFill>
          <a:blip r:embed="rId3"/>
          <a:srcRect/>
          <a:stretch>
            <a:fillRect/>
          </a:stretch>
        </p:blipFill>
        <p:spPr bwMode="auto">
          <a:xfrm>
            <a:off x="4572000" y="3100388"/>
            <a:ext cx="4572000" cy="3757612"/>
          </a:xfrm>
          <a:prstGeom prst="rect">
            <a:avLst/>
          </a:prstGeom>
          <a:noFill/>
        </p:spPr>
      </p:pic>
      <p:pic>
        <p:nvPicPr>
          <p:cNvPr id="233476" name="Picture 4"/>
          <p:cNvPicPr>
            <a:picLocks noChangeAspect="1" noChangeArrowheads="1"/>
          </p:cNvPicPr>
          <p:nvPr/>
        </p:nvPicPr>
        <p:blipFill>
          <a:blip r:embed="rId4"/>
          <a:srcRect/>
          <a:stretch>
            <a:fillRect/>
          </a:stretch>
        </p:blipFill>
        <p:spPr bwMode="auto">
          <a:xfrm>
            <a:off x="0" y="5635625"/>
            <a:ext cx="4648200" cy="1222375"/>
          </a:xfrm>
          <a:prstGeom prst="rect">
            <a:avLst/>
          </a:prstGeom>
          <a:noFill/>
        </p:spPr>
      </p:pic>
      <p:pic>
        <p:nvPicPr>
          <p:cNvPr id="233477" name="Picture 5"/>
          <p:cNvPicPr>
            <a:picLocks noChangeAspect="1" noChangeArrowheads="1"/>
          </p:cNvPicPr>
          <p:nvPr/>
        </p:nvPicPr>
        <p:blipFill>
          <a:blip r:embed="rId5"/>
          <a:srcRect/>
          <a:stretch>
            <a:fillRect/>
          </a:stretch>
        </p:blipFill>
        <p:spPr bwMode="auto">
          <a:xfrm>
            <a:off x="685800" y="2438400"/>
            <a:ext cx="2241550" cy="2870200"/>
          </a:xfrm>
          <a:prstGeom prst="rect">
            <a:avLst/>
          </a:prstGeom>
          <a:noFill/>
        </p:spPr>
      </p:pic>
      <p:sp>
        <p:nvSpPr>
          <p:cNvPr id="233478" name="Line 6"/>
          <p:cNvSpPr>
            <a:spLocks noChangeShapeType="1"/>
          </p:cNvSpPr>
          <p:nvPr/>
        </p:nvSpPr>
        <p:spPr bwMode="auto">
          <a:xfrm flipV="1">
            <a:off x="7010400" y="2514600"/>
            <a:ext cx="609600" cy="990600"/>
          </a:xfrm>
          <a:prstGeom prst="line">
            <a:avLst/>
          </a:prstGeom>
          <a:noFill/>
          <a:ln w="25400">
            <a:solidFill>
              <a:srgbClr val="FFFF00"/>
            </a:solidFill>
            <a:round/>
            <a:headEnd/>
            <a:tailEnd/>
          </a:ln>
          <a:effectLst/>
        </p:spPr>
        <p:txBody>
          <a:bodyPr wrap="none" anchor="ctr">
            <a:prstTxWarp prst="textNoShape">
              <a:avLst/>
            </a:prstTxWarp>
          </a:bodyPr>
          <a:lstStyle/>
          <a:p>
            <a:endParaRPr lang="en-US"/>
          </a:p>
        </p:txBody>
      </p:sp>
      <p:sp>
        <p:nvSpPr>
          <p:cNvPr id="233479" name="Rectangle 7"/>
          <p:cNvSpPr>
            <a:spLocks noChangeArrowheads="1"/>
          </p:cNvSpPr>
          <p:nvPr/>
        </p:nvSpPr>
        <p:spPr bwMode="auto">
          <a:xfrm>
            <a:off x="6580188" y="1828800"/>
            <a:ext cx="2117537"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one Hb molecule</a:t>
            </a:r>
          </a:p>
        </p:txBody>
      </p:sp>
      <p:sp>
        <p:nvSpPr>
          <p:cNvPr id="233480" name="Line 8"/>
          <p:cNvSpPr>
            <a:spLocks noChangeShapeType="1"/>
          </p:cNvSpPr>
          <p:nvPr/>
        </p:nvSpPr>
        <p:spPr bwMode="auto">
          <a:xfrm flipH="1" flipV="1">
            <a:off x="5715000" y="2895600"/>
            <a:ext cx="838200" cy="838200"/>
          </a:xfrm>
          <a:prstGeom prst="line">
            <a:avLst/>
          </a:prstGeom>
          <a:noFill/>
          <a:ln w="25400">
            <a:solidFill>
              <a:srgbClr val="FFFF00"/>
            </a:solidFill>
            <a:round/>
            <a:headEnd/>
            <a:tailEnd/>
          </a:ln>
          <a:effectLst/>
        </p:spPr>
        <p:txBody>
          <a:bodyPr wrap="none" anchor="ctr">
            <a:prstTxWarp prst="textNoShape">
              <a:avLst/>
            </a:prstTxWarp>
          </a:bodyPr>
          <a:lstStyle/>
          <a:p>
            <a:endParaRPr lang="en-US"/>
          </a:p>
        </p:txBody>
      </p:sp>
      <p:sp>
        <p:nvSpPr>
          <p:cNvPr id="233481" name="Rectangle 9"/>
          <p:cNvSpPr>
            <a:spLocks noChangeArrowheads="1"/>
          </p:cNvSpPr>
          <p:nvPr/>
        </p:nvSpPr>
        <p:spPr bwMode="auto">
          <a:xfrm>
            <a:off x="4724400" y="2286000"/>
            <a:ext cx="1078090"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a dimer</a:t>
            </a:r>
          </a:p>
        </p:txBody>
      </p:sp>
      <p:sp>
        <p:nvSpPr>
          <p:cNvPr id="233482" name="Rectangle 10"/>
          <p:cNvSpPr>
            <a:spLocks noChangeArrowheads="1"/>
          </p:cNvSpPr>
          <p:nvPr/>
        </p:nvSpPr>
        <p:spPr bwMode="auto">
          <a:xfrm>
            <a:off x="152400" y="533400"/>
            <a:ext cx="8991600" cy="1311275"/>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When </a:t>
            </a:r>
            <a:r>
              <a:rPr lang="en-US" sz="2000" dirty="0" err="1">
                <a:solidFill>
                  <a:srgbClr val="000000"/>
                </a:solidFill>
              </a:rPr>
              <a:t>Hb</a:t>
            </a:r>
            <a:r>
              <a:rPr lang="en-US" sz="2000" dirty="0">
                <a:solidFill>
                  <a:srgbClr val="000000"/>
                </a:solidFill>
              </a:rPr>
              <a:t> is deoxygenated the beta chain binds with other beta chains in a polymer. </a:t>
            </a:r>
            <a:r>
              <a:rPr lang="en-US" sz="2000" dirty="0" err="1">
                <a:solidFill>
                  <a:srgbClr val="000000"/>
                </a:solidFill>
              </a:rPr>
              <a:t>Hb</a:t>
            </a:r>
            <a:r>
              <a:rPr lang="en-US" sz="2000" dirty="0">
                <a:solidFill>
                  <a:srgbClr val="000000"/>
                </a:solidFill>
              </a:rPr>
              <a:t> polymers distort red blood cells into sickle shapes leading to </a:t>
            </a:r>
            <a:r>
              <a:rPr lang="en-US" sz="2000" dirty="0" err="1">
                <a:solidFill>
                  <a:srgbClr val="000000"/>
                </a:solidFill>
              </a:rPr>
              <a:t>vaso</a:t>
            </a:r>
            <a:r>
              <a:rPr lang="en-US" sz="2000" dirty="0">
                <a:solidFill>
                  <a:srgbClr val="000000"/>
                </a:solidFill>
              </a:rPr>
              <a:t>-occlusion (sluggish marrow circulation can lead to </a:t>
            </a:r>
            <a:r>
              <a:rPr lang="en-US" sz="2000" dirty="0" err="1" smtClean="0">
                <a:solidFill>
                  <a:srgbClr val="000000"/>
                </a:solidFill>
              </a:rPr>
              <a:t>osteomyelitis</a:t>
            </a:r>
            <a:r>
              <a:rPr lang="en-US" sz="2000" dirty="0" smtClean="0">
                <a:solidFill>
                  <a:srgbClr val="000000"/>
                </a:solidFill>
              </a:rPr>
              <a:t> </a:t>
            </a:r>
            <a:r>
              <a:rPr lang="en-US" sz="2000" dirty="0">
                <a:solidFill>
                  <a:srgbClr val="000000"/>
                </a:solidFill>
              </a:rPr>
              <a:t>(bone infection), infarction) </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971800"/>
            <a:ext cx="6400800" cy="400110"/>
          </a:xfrm>
          <a:prstGeom prst="rect">
            <a:avLst/>
          </a:prstGeom>
        </p:spPr>
        <p:txBody>
          <a:bodyPr wrap="square">
            <a:spAutoFit/>
          </a:bodyPr>
          <a:lstStyle/>
          <a:p>
            <a:r>
              <a:rPr lang="en-US" dirty="0" smtClean="0">
                <a:solidFill>
                  <a:srgbClr val="0000FF"/>
                </a:solidFill>
              </a:rPr>
              <a:t>http://</a:t>
            </a:r>
            <a:r>
              <a:rPr lang="en-US" dirty="0" err="1" smtClean="0">
                <a:solidFill>
                  <a:srgbClr val="0000FF"/>
                </a:solidFill>
              </a:rPr>
              <a:t>www.youtube.com/watch?v</a:t>
            </a:r>
            <a:r>
              <a:rPr lang="en-US" dirty="0" smtClean="0">
                <a:solidFill>
                  <a:srgbClr val="0000FF"/>
                </a:solidFill>
              </a:rPr>
              <a:t>=9UpwV1tdxcs</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1750"/>
            <a:ext cx="8048748" cy="1200328"/>
          </a:xfrm>
          <a:prstGeom prst="rect">
            <a:avLst/>
          </a:prstGeom>
          <a:noFill/>
        </p:spPr>
        <p:txBody>
          <a:bodyPr wrap="none" rtlCol="0">
            <a:spAutoFit/>
          </a:bodyPr>
          <a:lstStyle/>
          <a:p>
            <a:r>
              <a:rPr lang="en-US" sz="2400" dirty="0" smtClean="0">
                <a:solidFill>
                  <a:srgbClr val="0000FF"/>
                </a:solidFill>
              </a:rPr>
              <a:t>Clinical  Application</a:t>
            </a:r>
          </a:p>
          <a:p>
            <a:endParaRPr lang="en-US" sz="2400" dirty="0">
              <a:solidFill>
                <a:srgbClr val="0000FF"/>
              </a:solidFill>
            </a:endParaRPr>
          </a:p>
          <a:p>
            <a:r>
              <a:rPr lang="en-US" sz="2400" dirty="0" smtClean="0">
                <a:solidFill>
                  <a:srgbClr val="0000FF"/>
                </a:solidFill>
              </a:rPr>
              <a:t>Why does cystic fibrosis cause respiratory problems….</a:t>
            </a:r>
            <a:endParaRPr lang="en-US" sz="2400" dirty="0">
              <a:solidFill>
                <a:srgbClr val="0000FF"/>
              </a:solidFill>
            </a:endParaRPr>
          </a:p>
        </p:txBody>
      </p:sp>
      <p:pic>
        <p:nvPicPr>
          <p:cNvPr id="3" name="Picture 2"/>
          <p:cNvPicPr>
            <a:picLocks noChangeAspect="1"/>
          </p:cNvPicPr>
          <p:nvPr/>
        </p:nvPicPr>
        <p:blipFill>
          <a:blip r:embed="rId2"/>
          <a:stretch>
            <a:fillRect/>
          </a:stretch>
        </p:blipFill>
        <p:spPr>
          <a:xfrm>
            <a:off x="3733800" y="1447800"/>
            <a:ext cx="5003800" cy="5003800"/>
          </a:xfrm>
          <a:prstGeom prst="rect">
            <a:avLst/>
          </a:prstGeom>
        </p:spPr>
      </p:pic>
      <p:sp>
        <p:nvSpPr>
          <p:cNvPr id="4" name="TextBox 3"/>
          <p:cNvSpPr txBox="1"/>
          <p:nvPr/>
        </p:nvSpPr>
        <p:spPr>
          <a:xfrm>
            <a:off x="228600" y="1219200"/>
            <a:ext cx="3505200" cy="5632311"/>
          </a:xfrm>
          <a:prstGeom prst="rect">
            <a:avLst/>
          </a:prstGeom>
          <a:noFill/>
        </p:spPr>
        <p:txBody>
          <a:bodyPr wrap="square" rtlCol="0">
            <a:spAutoFit/>
          </a:bodyPr>
          <a:lstStyle/>
          <a:p>
            <a:r>
              <a:rPr lang="en-US" dirty="0" smtClean="0">
                <a:solidFill>
                  <a:srgbClr val="000000"/>
                </a:solidFill>
              </a:rPr>
              <a:t>The Cystic Fibrosis </a:t>
            </a:r>
            <a:r>
              <a:rPr lang="en-US" dirty="0" err="1" smtClean="0">
                <a:solidFill>
                  <a:srgbClr val="000000"/>
                </a:solidFill>
              </a:rPr>
              <a:t>Transmembrane</a:t>
            </a:r>
            <a:r>
              <a:rPr lang="en-US" dirty="0" smtClean="0">
                <a:solidFill>
                  <a:srgbClr val="000000"/>
                </a:solidFill>
              </a:rPr>
              <a:t> Regulator (CFTR) is an ion channel that regulates the movement of </a:t>
            </a:r>
            <a:r>
              <a:rPr lang="en-US" dirty="0" err="1" smtClean="0">
                <a:solidFill>
                  <a:srgbClr val="000000"/>
                </a:solidFill>
              </a:rPr>
              <a:t>Cl</a:t>
            </a:r>
            <a:r>
              <a:rPr lang="en-US" dirty="0" smtClean="0">
                <a:solidFill>
                  <a:srgbClr val="000000"/>
                </a:solidFill>
              </a:rPr>
              <a:t>- and hence water across cell membranes. </a:t>
            </a:r>
          </a:p>
          <a:p>
            <a:endParaRPr lang="en-US" dirty="0">
              <a:solidFill>
                <a:srgbClr val="000000"/>
              </a:solidFill>
            </a:endParaRPr>
          </a:p>
          <a:p>
            <a:r>
              <a:rPr lang="en-US" dirty="0" smtClean="0">
                <a:solidFill>
                  <a:srgbClr val="000000"/>
                </a:solidFill>
              </a:rPr>
              <a:t>No </a:t>
            </a:r>
            <a:r>
              <a:rPr lang="en-US" dirty="0" err="1" smtClean="0">
                <a:solidFill>
                  <a:srgbClr val="000000"/>
                </a:solidFill>
              </a:rPr>
              <a:t>Cl</a:t>
            </a:r>
            <a:r>
              <a:rPr lang="en-US" dirty="0" smtClean="0">
                <a:solidFill>
                  <a:srgbClr val="000000"/>
                </a:solidFill>
              </a:rPr>
              <a:t>- (and hence Na+) flux out of cells implies no water flux and hence a think</a:t>
            </a:r>
            <a:r>
              <a:rPr lang="en-US" dirty="0" smtClean="0">
                <a:solidFill>
                  <a:srgbClr val="000000"/>
                </a:solidFill>
              </a:rPr>
              <a:t>, dry</a:t>
            </a:r>
            <a:r>
              <a:rPr lang="en-US" dirty="0" smtClean="0">
                <a:solidFill>
                  <a:srgbClr val="000000"/>
                </a:solidFill>
              </a:rPr>
              <a:t>, and sticky mucus  that does not flow (infections!)</a:t>
            </a:r>
          </a:p>
          <a:p>
            <a:endParaRPr lang="en-US" dirty="0">
              <a:solidFill>
                <a:srgbClr val="000000"/>
              </a:solidFill>
            </a:endParaRPr>
          </a:p>
          <a:p>
            <a:r>
              <a:rPr lang="en-US" dirty="0" smtClean="0">
                <a:solidFill>
                  <a:srgbClr val="000000"/>
                </a:solidFill>
              </a:rPr>
              <a:t>Cystic fibrosis is caused by several possible mutations in the CFTR gene (the most common is AF508)</a:t>
            </a:r>
            <a:endParaRPr lang="en-US" dirty="0">
              <a:solidFill>
                <a:srgbClr val="000000"/>
              </a:solidFill>
            </a:endParaRPr>
          </a:p>
        </p:txBody>
      </p:sp>
    </p:spTree>
    <p:extLst>
      <p:ext uri="{BB962C8B-B14F-4D97-AF65-F5344CB8AC3E}">
        <p14:creationId xmlns:p14="http://schemas.microsoft.com/office/powerpoint/2010/main" val="903416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8600"/>
            <a:ext cx="5615715" cy="400110"/>
          </a:xfrm>
          <a:prstGeom prst="rect">
            <a:avLst/>
          </a:prstGeom>
          <a:noFill/>
        </p:spPr>
        <p:txBody>
          <a:bodyPr wrap="none" rtlCol="0">
            <a:spAutoFit/>
          </a:bodyPr>
          <a:lstStyle/>
          <a:p>
            <a:r>
              <a:rPr lang="en-US" dirty="0" smtClean="0">
                <a:solidFill>
                  <a:srgbClr val="000000"/>
                </a:solidFill>
              </a:rPr>
              <a:t>How prevalent/frequent is sickle cell anemia?</a:t>
            </a:r>
            <a:endParaRPr lang="en-US" dirty="0">
              <a:solidFill>
                <a:srgbClr val="000000"/>
              </a:solidFill>
            </a:endParaRPr>
          </a:p>
        </p:txBody>
      </p:sp>
      <p:graphicFrame>
        <p:nvGraphicFramePr>
          <p:cNvPr id="3" name="Table 2"/>
          <p:cNvGraphicFramePr>
            <a:graphicFrameLocks noGrp="1"/>
          </p:cNvGraphicFramePr>
          <p:nvPr/>
        </p:nvGraphicFramePr>
        <p:xfrm>
          <a:off x="0" y="685800"/>
          <a:ext cx="7315200" cy="3002280"/>
        </p:xfrm>
        <a:graphic>
          <a:graphicData uri="http://schemas.openxmlformats.org/drawingml/2006/table">
            <a:tbl>
              <a:tblPr firstRow="1" bandRow="1">
                <a:tableStyleId>{5C22544A-7EE6-4342-B048-85BDC9FD1C3A}</a:tableStyleId>
              </a:tblPr>
              <a:tblGrid>
                <a:gridCol w="3657600"/>
                <a:gridCol w="3657600"/>
              </a:tblGrid>
              <a:tr h="533400">
                <a:tc>
                  <a:txBody>
                    <a:bodyPr/>
                    <a:lstStyle/>
                    <a:p>
                      <a:r>
                        <a:rPr lang="en-US" dirty="0" smtClean="0">
                          <a:solidFill>
                            <a:srgbClr val="FF0000"/>
                          </a:solidFill>
                        </a:rPr>
                        <a:t>Ethnic Group</a:t>
                      </a:r>
                      <a:endParaRPr lang="en-US" dirty="0">
                        <a:solidFill>
                          <a:srgbClr val="FF0000"/>
                        </a:solidFill>
                      </a:endParaRPr>
                    </a:p>
                  </a:txBody>
                  <a:tcPr/>
                </a:tc>
                <a:tc>
                  <a:txBody>
                    <a:bodyPr/>
                    <a:lstStyle/>
                    <a:p>
                      <a:r>
                        <a:rPr lang="en-US" dirty="0" smtClean="0">
                          <a:solidFill>
                            <a:srgbClr val="FF0000"/>
                          </a:solidFill>
                        </a:rPr>
                        <a:t>Prevalence</a:t>
                      </a:r>
                      <a:endParaRPr lang="en-US" dirty="0">
                        <a:solidFill>
                          <a:srgbClr val="FF0000"/>
                        </a:solidFill>
                      </a:endParaRPr>
                    </a:p>
                  </a:txBody>
                  <a:tcPr/>
                </a:tc>
              </a:tr>
              <a:tr h="609600">
                <a:tc>
                  <a:txBody>
                    <a:bodyPr/>
                    <a:lstStyle/>
                    <a:p>
                      <a:r>
                        <a:rPr lang="en-US" dirty="0" smtClean="0"/>
                        <a:t>Whole population</a:t>
                      </a:r>
                      <a:endParaRPr lang="en-US" dirty="0"/>
                    </a:p>
                  </a:txBody>
                  <a:tcPr/>
                </a:tc>
                <a:tc>
                  <a:txBody>
                    <a:bodyPr/>
                    <a:lstStyle/>
                    <a:p>
                      <a:r>
                        <a:rPr lang="en-US" dirty="0" smtClean="0"/>
                        <a:t>1 in 1000 (0.1%)   US</a:t>
                      </a:r>
                      <a:endParaRPr lang="en-US" dirty="0"/>
                    </a:p>
                  </a:txBody>
                  <a:tcPr/>
                </a:tc>
              </a:tr>
              <a:tr h="609600">
                <a:tc>
                  <a:txBody>
                    <a:bodyPr/>
                    <a:lstStyle/>
                    <a:p>
                      <a:r>
                        <a:rPr lang="en-US" dirty="0" smtClean="0"/>
                        <a:t>Hispanic</a:t>
                      </a:r>
                      <a:endParaRPr lang="en-US" dirty="0"/>
                    </a:p>
                  </a:txBody>
                  <a:tcPr/>
                </a:tc>
                <a:tc>
                  <a:txBody>
                    <a:bodyPr/>
                    <a:lstStyle/>
                    <a:p>
                      <a:r>
                        <a:rPr lang="en-US" dirty="0" smtClean="0"/>
                        <a:t>1 in 1400    (0.07%)        US</a:t>
                      </a:r>
                      <a:endParaRPr lang="en-US" dirty="0"/>
                    </a:p>
                  </a:txBody>
                  <a:tcPr/>
                </a:tc>
              </a:tr>
              <a:tr h="609600">
                <a:tc>
                  <a:txBody>
                    <a:bodyPr/>
                    <a:lstStyle/>
                    <a:p>
                      <a:r>
                        <a:rPr lang="en-US" dirty="0" smtClean="0"/>
                        <a:t>African American</a:t>
                      </a:r>
                      <a:endParaRPr lang="en-US" dirty="0"/>
                    </a:p>
                  </a:txBody>
                  <a:tcPr/>
                </a:tc>
                <a:tc>
                  <a:txBody>
                    <a:bodyPr/>
                    <a:lstStyle/>
                    <a:p>
                      <a:r>
                        <a:rPr lang="en-US" dirty="0" smtClean="0"/>
                        <a:t>1 in 500  (0.2%)  US </a:t>
                      </a:r>
                      <a:endParaRPr lang="en-US" dirty="0"/>
                    </a:p>
                  </a:txBody>
                  <a:tcPr/>
                </a:tc>
              </a:tr>
              <a:tr h="609600">
                <a:tc>
                  <a:txBody>
                    <a:bodyPr/>
                    <a:lstStyle/>
                    <a:p>
                      <a:r>
                        <a:rPr lang="en-US" dirty="0" smtClean="0"/>
                        <a:t>Uganda</a:t>
                      </a:r>
                      <a:endParaRPr lang="en-US" dirty="0"/>
                    </a:p>
                  </a:txBody>
                  <a:tcPr/>
                </a:tc>
                <a:tc>
                  <a:txBody>
                    <a:bodyPr/>
                    <a:lstStyle/>
                    <a:p>
                      <a:r>
                        <a:rPr lang="en-US" dirty="0" smtClean="0"/>
                        <a:t>20 in 1000 (2%)</a:t>
                      </a:r>
                    </a:p>
                    <a:p>
                      <a:endParaRPr lang="en-US" dirty="0"/>
                    </a:p>
                  </a:txBody>
                  <a:tcPr/>
                </a:tc>
              </a:tr>
            </a:tbl>
          </a:graphicData>
        </a:graphic>
      </p:graphicFrame>
      <p:pic>
        <p:nvPicPr>
          <p:cNvPr id="4" name="Picture 3" descr="map_of_sickle_cell_frequencies.gif"/>
          <p:cNvPicPr>
            <a:picLocks noChangeAspect="1"/>
          </p:cNvPicPr>
          <p:nvPr/>
        </p:nvPicPr>
        <p:blipFill>
          <a:blip r:embed="rId2"/>
          <a:stretch>
            <a:fillRect/>
          </a:stretch>
        </p:blipFill>
        <p:spPr>
          <a:xfrm>
            <a:off x="4343400" y="3657600"/>
            <a:ext cx="4470400" cy="2997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ickle cell                                                    0002027AMacintosh HD                   B7E2905D:"/>
          <p:cNvPicPr>
            <a:picLocks noChangeAspect="1" noChangeArrowheads="1"/>
          </p:cNvPicPr>
          <p:nvPr/>
        </p:nvPicPr>
        <p:blipFill>
          <a:blip r:embed="rId2"/>
          <a:srcRect/>
          <a:stretch>
            <a:fillRect/>
          </a:stretch>
        </p:blipFill>
        <p:spPr bwMode="auto">
          <a:xfrm>
            <a:off x="5867400" y="4918075"/>
            <a:ext cx="3276600" cy="1939925"/>
          </a:xfrm>
          <a:prstGeom prst="rect">
            <a:avLst/>
          </a:prstGeom>
          <a:noFill/>
        </p:spPr>
      </p:pic>
      <p:sp>
        <p:nvSpPr>
          <p:cNvPr id="110596" name="Rectangle 4"/>
          <p:cNvSpPr>
            <a:spLocks noChangeArrowheads="1"/>
          </p:cNvSpPr>
          <p:nvPr/>
        </p:nvSpPr>
        <p:spPr bwMode="auto">
          <a:xfrm>
            <a:off x="0" y="152400"/>
            <a:ext cx="4410075" cy="255454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genetics of sickle cell anemia.</a:t>
            </a:r>
          </a:p>
          <a:p>
            <a:endParaRPr lang="en-US" dirty="0">
              <a:solidFill>
                <a:srgbClr val="000000"/>
              </a:solidFill>
            </a:endParaRPr>
          </a:p>
          <a:p>
            <a:r>
              <a:rPr lang="en-US" dirty="0">
                <a:solidFill>
                  <a:srgbClr val="000000"/>
                </a:solidFill>
              </a:rPr>
              <a:t>Sickle cell anemia is coded by simple </a:t>
            </a:r>
            <a:r>
              <a:rPr lang="en-US" dirty="0" err="1">
                <a:solidFill>
                  <a:srgbClr val="000000"/>
                </a:solidFill>
              </a:rPr>
              <a:t>Mendelian</a:t>
            </a:r>
            <a:r>
              <a:rPr lang="en-US" dirty="0">
                <a:solidFill>
                  <a:srgbClr val="000000"/>
                </a:solidFill>
              </a:rPr>
              <a:t> genetics. The defective </a:t>
            </a:r>
            <a:r>
              <a:rPr lang="en-US" dirty="0" err="1">
                <a:solidFill>
                  <a:srgbClr val="000000"/>
                </a:solidFill>
              </a:rPr>
              <a:t>Hb</a:t>
            </a:r>
            <a:r>
              <a:rPr lang="en-US" dirty="0">
                <a:solidFill>
                  <a:srgbClr val="000000"/>
                </a:solidFill>
              </a:rPr>
              <a:t> is coded by a “recessive allele” (S) and the normal </a:t>
            </a:r>
            <a:r>
              <a:rPr lang="en-US" dirty="0" err="1">
                <a:solidFill>
                  <a:srgbClr val="000000"/>
                </a:solidFill>
              </a:rPr>
              <a:t>Hb</a:t>
            </a:r>
            <a:r>
              <a:rPr lang="en-US" dirty="0">
                <a:solidFill>
                  <a:srgbClr val="000000"/>
                </a:solidFill>
              </a:rPr>
              <a:t> is coded by a “dominant” allele.</a:t>
            </a:r>
          </a:p>
        </p:txBody>
      </p:sp>
      <p:sp>
        <p:nvSpPr>
          <p:cNvPr id="110597" name="Rectangle 5"/>
          <p:cNvSpPr>
            <a:spLocks noChangeArrowheads="1"/>
          </p:cNvSpPr>
          <p:nvPr/>
        </p:nvSpPr>
        <p:spPr bwMode="auto">
          <a:xfrm>
            <a:off x="152400" y="2895600"/>
            <a:ext cx="4679950" cy="1323439"/>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 Genotype        Expression</a:t>
            </a:r>
          </a:p>
          <a:p>
            <a:r>
              <a:rPr lang="en-US" dirty="0">
                <a:solidFill>
                  <a:srgbClr val="000000"/>
                </a:solidFill>
              </a:rPr>
              <a:t>SS                   Sickle Cell, often 		lethal</a:t>
            </a:r>
          </a:p>
          <a:p>
            <a:r>
              <a:rPr lang="en-US" dirty="0">
                <a:solidFill>
                  <a:srgbClr val="000000"/>
                </a:solidFill>
              </a:rPr>
              <a:t>AS and AA       Normal</a:t>
            </a:r>
          </a:p>
        </p:txBody>
      </p:sp>
      <p:sp>
        <p:nvSpPr>
          <p:cNvPr id="110598" name="Rectangle 6"/>
          <p:cNvSpPr>
            <a:spLocks noChangeArrowheads="1"/>
          </p:cNvSpPr>
          <p:nvPr/>
        </p:nvSpPr>
        <p:spPr bwMode="auto">
          <a:xfrm>
            <a:off x="0" y="5334000"/>
            <a:ext cx="5829616" cy="400110"/>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Why is the S allele so common in some regions?</a:t>
            </a:r>
          </a:p>
        </p:txBody>
      </p:sp>
      <p:sp>
        <p:nvSpPr>
          <p:cNvPr id="110599" name="Rectangle 7"/>
          <p:cNvSpPr>
            <a:spLocks noChangeArrowheads="1"/>
          </p:cNvSpPr>
          <p:nvPr/>
        </p:nvSpPr>
        <p:spPr bwMode="auto">
          <a:xfrm>
            <a:off x="0" y="5334000"/>
            <a:ext cx="5638800" cy="1015663"/>
          </a:xfrm>
          <a:prstGeom prst="rect">
            <a:avLst/>
          </a:prstGeom>
          <a:noFill/>
          <a:ln w="9525">
            <a:noFill/>
            <a:miter lim="800000"/>
            <a:headEnd/>
            <a:tailEnd/>
          </a:ln>
          <a:effectLst/>
        </p:spPr>
        <p:txBody>
          <a:bodyPr>
            <a:prstTxWarp prst="textNoShape">
              <a:avLst/>
            </a:prstTxWarp>
            <a:spAutoFit/>
          </a:bodyPr>
          <a:lstStyle/>
          <a:p>
            <a:endParaRPr lang="en-US">
              <a:solidFill>
                <a:srgbClr val="000000"/>
              </a:solidFill>
            </a:endParaRPr>
          </a:p>
          <a:p>
            <a:r>
              <a:rPr lang="en-US">
                <a:solidFill>
                  <a:srgbClr val="000000"/>
                </a:solidFill>
              </a:rPr>
              <a:t>The heterozygous (AS) condition protects against malaria (“heterozygous advantage”).</a:t>
            </a:r>
          </a:p>
        </p:txBody>
      </p:sp>
      <p:pic>
        <p:nvPicPr>
          <p:cNvPr id="8" name="Picture 7" descr="T628326A.gif"/>
          <p:cNvPicPr>
            <a:picLocks noChangeAspect="1"/>
          </p:cNvPicPr>
          <p:nvPr/>
        </p:nvPicPr>
        <p:blipFill>
          <a:blip r:embed="rId3"/>
          <a:stretch>
            <a:fillRect/>
          </a:stretch>
        </p:blipFill>
        <p:spPr>
          <a:xfrm>
            <a:off x="4648200" y="228600"/>
            <a:ext cx="4229100" cy="4229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458200" cy="954107"/>
          </a:xfrm>
          <a:prstGeom prst="rect">
            <a:avLst/>
          </a:prstGeom>
          <a:noFill/>
        </p:spPr>
        <p:txBody>
          <a:bodyPr wrap="square" rtlCol="0">
            <a:spAutoFit/>
          </a:bodyPr>
          <a:lstStyle/>
          <a:p>
            <a:r>
              <a:rPr lang="en-US" sz="2800" dirty="0" smtClean="0">
                <a:solidFill>
                  <a:srgbClr val="000000"/>
                </a:solidFill>
              </a:rPr>
              <a:t>Another application: </a:t>
            </a:r>
            <a:r>
              <a:rPr lang="en-US" sz="2800" dirty="0" err="1" smtClean="0">
                <a:solidFill>
                  <a:srgbClr val="000000"/>
                </a:solidFill>
              </a:rPr>
              <a:t>hystotoxic</a:t>
            </a:r>
            <a:r>
              <a:rPr lang="en-US" sz="2800" dirty="0" smtClean="0">
                <a:solidFill>
                  <a:srgbClr val="000000"/>
                </a:solidFill>
              </a:rPr>
              <a:t> hypoxia </a:t>
            </a:r>
          </a:p>
          <a:p>
            <a:r>
              <a:rPr lang="en-US" sz="2800" dirty="0" smtClean="0">
                <a:solidFill>
                  <a:srgbClr val="000000"/>
                </a:solidFill>
              </a:rPr>
              <a:t>(carbon monoxide poisoning)</a:t>
            </a:r>
            <a:endParaRPr lang="en-US" sz="2800" dirty="0">
              <a:solidFill>
                <a:srgbClr val="000000"/>
              </a:solidFill>
            </a:endParaRPr>
          </a:p>
        </p:txBody>
      </p:sp>
      <p:pic>
        <p:nvPicPr>
          <p:cNvPr id="3" name="Picture 2" descr="aux-co_logo.gif"/>
          <p:cNvPicPr>
            <a:picLocks noChangeAspect="1"/>
          </p:cNvPicPr>
          <p:nvPr/>
        </p:nvPicPr>
        <p:blipFill>
          <a:blip r:embed="rId2"/>
          <a:stretch>
            <a:fillRect/>
          </a:stretch>
        </p:blipFill>
        <p:spPr>
          <a:xfrm>
            <a:off x="7543800" y="5105400"/>
            <a:ext cx="1270000" cy="1524000"/>
          </a:xfrm>
          <a:prstGeom prst="rect">
            <a:avLst/>
          </a:prstGeom>
        </p:spPr>
      </p:pic>
      <p:pic>
        <p:nvPicPr>
          <p:cNvPr id="4" name="Picture 3" descr="getImage.jpg"/>
          <p:cNvPicPr>
            <a:picLocks noChangeAspect="1"/>
          </p:cNvPicPr>
          <p:nvPr/>
        </p:nvPicPr>
        <p:blipFill>
          <a:blip r:embed="rId3"/>
          <a:stretch>
            <a:fillRect/>
          </a:stretch>
        </p:blipFill>
        <p:spPr>
          <a:xfrm>
            <a:off x="381000" y="1524000"/>
            <a:ext cx="5372100" cy="4035962"/>
          </a:xfrm>
          <a:prstGeom prst="rect">
            <a:avLst/>
          </a:prstGeom>
        </p:spPr>
      </p:pic>
      <p:sp>
        <p:nvSpPr>
          <p:cNvPr id="5" name="TextBox 4"/>
          <p:cNvSpPr txBox="1"/>
          <p:nvPr/>
        </p:nvSpPr>
        <p:spPr>
          <a:xfrm>
            <a:off x="5638800" y="1676400"/>
            <a:ext cx="3505200" cy="1015663"/>
          </a:xfrm>
          <a:prstGeom prst="rect">
            <a:avLst/>
          </a:prstGeom>
          <a:noFill/>
        </p:spPr>
        <p:txBody>
          <a:bodyPr wrap="square" rtlCol="0">
            <a:spAutoFit/>
          </a:bodyPr>
          <a:lstStyle/>
          <a:p>
            <a:r>
              <a:rPr lang="en-US" dirty="0" err="1" smtClean="0">
                <a:solidFill>
                  <a:srgbClr val="000000"/>
                </a:solidFill>
              </a:rPr>
              <a:t>Hb</a:t>
            </a:r>
            <a:r>
              <a:rPr lang="en-US" dirty="0" smtClean="0">
                <a:solidFill>
                  <a:srgbClr val="000000"/>
                </a:solidFill>
              </a:rPr>
              <a:t> bound to CO is called </a:t>
            </a:r>
            <a:r>
              <a:rPr lang="en-US" dirty="0" err="1" smtClean="0">
                <a:solidFill>
                  <a:srgbClr val="000000"/>
                </a:solidFill>
              </a:rPr>
              <a:t>carboxyhemoglobin</a:t>
            </a:r>
            <a:r>
              <a:rPr lang="en-US" dirty="0" smtClean="0">
                <a:solidFill>
                  <a:srgbClr val="000000"/>
                </a:solidFill>
              </a:rPr>
              <a:t> and is bright red.</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eposter.jpg"/>
          <p:cNvPicPr>
            <a:picLocks noChangeAspect="1"/>
          </p:cNvPicPr>
          <p:nvPr/>
        </p:nvPicPr>
        <p:blipFill>
          <a:blip r:embed="rId2"/>
          <a:stretch>
            <a:fillRect/>
          </a:stretch>
        </p:blipFill>
        <p:spPr>
          <a:xfrm>
            <a:off x="609600" y="0"/>
            <a:ext cx="4341091" cy="6858000"/>
          </a:xfrm>
          <a:prstGeom prst="rect">
            <a:avLst/>
          </a:prstGeom>
        </p:spPr>
      </p:pic>
      <p:sp>
        <p:nvSpPr>
          <p:cNvPr id="3" name="TextBox 2"/>
          <p:cNvSpPr txBox="1"/>
          <p:nvPr/>
        </p:nvSpPr>
        <p:spPr>
          <a:xfrm>
            <a:off x="4953000" y="0"/>
            <a:ext cx="4191000" cy="3170099"/>
          </a:xfrm>
          <a:prstGeom prst="rect">
            <a:avLst/>
          </a:prstGeom>
          <a:noFill/>
        </p:spPr>
        <p:txBody>
          <a:bodyPr wrap="square" rtlCol="0">
            <a:spAutoFit/>
          </a:bodyPr>
          <a:lstStyle/>
          <a:p>
            <a:r>
              <a:rPr lang="en-US" dirty="0" smtClean="0">
                <a:solidFill>
                  <a:srgbClr val="000000"/>
                </a:solidFill>
              </a:rPr>
              <a:t>CO from illuminating gas (H</a:t>
            </a:r>
            <a:r>
              <a:rPr lang="en-US" baseline="-25000" dirty="0" smtClean="0">
                <a:solidFill>
                  <a:srgbClr val="000000"/>
                </a:solidFill>
              </a:rPr>
              <a:t>2</a:t>
            </a:r>
            <a:r>
              <a:rPr lang="en-US" dirty="0" smtClean="0">
                <a:solidFill>
                  <a:srgbClr val="000000"/>
                </a:solidFill>
              </a:rPr>
              <a:t> + small MW hydrocarbons produced from coal).</a:t>
            </a:r>
          </a:p>
          <a:p>
            <a:endParaRPr lang="en-US" dirty="0" smtClean="0">
              <a:solidFill>
                <a:srgbClr val="000000"/>
              </a:solidFill>
            </a:endParaRPr>
          </a:p>
          <a:p>
            <a:r>
              <a:rPr lang="en-US" dirty="0" smtClean="0">
                <a:solidFill>
                  <a:srgbClr val="000000"/>
                </a:solidFill>
              </a:rPr>
              <a:t>Symptoms of CO poisoning appear in many of Poe’s stories (e.g. Tell Tale Heart, Fall of the House of Usher…,etc.)</a:t>
            </a:r>
          </a:p>
          <a:p>
            <a:endParaRPr lang="en-US" dirty="0" smtClean="0"/>
          </a:p>
          <a:p>
            <a:endParaRPr lang="en-US" dirty="0" smtClean="0"/>
          </a:p>
          <a:p>
            <a:endParaRPr lang="en-US" dirty="0"/>
          </a:p>
        </p:txBody>
      </p:sp>
      <p:sp>
        <p:nvSpPr>
          <p:cNvPr id="4" name="Rectangle 3"/>
          <p:cNvSpPr/>
          <p:nvPr/>
        </p:nvSpPr>
        <p:spPr>
          <a:xfrm>
            <a:off x="5029200" y="2438400"/>
            <a:ext cx="4114800" cy="3600986"/>
          </a:xfrm>
          <a:prstGeom prst="rect">
            <a:avLst/>
          </a:prstGeom>
        </p:spPr>
        <p:txBody>
          <a:bodyPr wrap="square">
            <a:spAutoFit/>
          </a:bodyPr>
          <a:lstStyle/>
          <a:p>
            <a:r>
              <a:rPr lang="en-US" dirty="0" smtClean="0"/>
              <a:t> </a:t>
            </a:r>
            <a:r>
              <a:rPr lang="en-US" sz="1600" dirty="0" smtClean="0">
                <a:solidFill>
                  <a:srgbClr val="000000"/>
                </a:solidFill>
              </a:rPr>
              <a:t>"The wild sickness and the terrible darkness have left me, and I hear no longer that mad, rushing, horrible sound, like the 'voice of many waters.' Yet my senses are bewildered </a:t>
            </a:r>
            <a:r>
              <a:rPr lang="en-US" sz="1600" dirty="0" err="1" smtClean="0">
                <a:solidFill>
                  <a:srgbClr val="000000"/>
                </a:solidFill>
              </a:rPr>
              <a:t>Charmion</a:t>
            </a:r>
            <a:r>
              <a:rPr lang="en-US" sz="1600" dirty="0" smtClean="0">
                <a:solidFill>
                  <a:srgbClr val="000000"/>
                </a:solidFill>
              </a:rPr>
              <a:t>, with the keenness of their perception of the new. ... The first sense of pain lay in a rigorous constriction of the breast and lungs, and an insufferable dryness of the skin. ... We gasped in the rapid modification of the air. The red blood bounded tumultuously through its strict channels. A furious delirium possessed all men ..." </a:t>
            </a:r>
            <a:endParaRPr lang="en-US" sz="1600" dirty="0">
              <a:solidFill>
                <a:srgbClr val="000000"/>
              </a:solidFill>
            </a:endParaRPr>
          </a:p>
        </p:txBody>
      </p:sp>
      <p:sp>
        <p:nvSpPr>
          <p:cNvPr id="5" name="TextBox 4"/>
          <p:cNvSpPr txBox="1"/>
          <p:nvPr/>
        </p:nvSpPr>
        <p:spPr>
          <a:xfrm>
            <a:off x="4953000" y="6096000"/>
            <a:ext cx="4000815" cy="584776"/>
          </a:xfrm>
          <a:prstGeom prst="rect">
            <a:avLst/>
          </a:prstGeom>
          <a:noFill/>
        </p:spPr>
        <p:txBody>
          <a:bodyPr wrap="none" rtlCol="0">
            <a:spAutoFit/>
          </a:bodyPr>
          <a:lstStyle/>
          <a:p>
            <a:r>
              <a:rPr lang="en-US" sz="1600" dirty="0" smtClean="0">
                <a:solidFill>
                  <a:srgbClr val="000000"/>
                </a:solidFill>
              </a:rPr>
              <a:t>1839</a:t>
            </a:r>
          </a:p>
          <a:p>
            <a:r>
              <a:rPr lang="en-US" sz="1600" dirty="0" smtClean="0">
                <a:solidFill>
                  <a:srgbClr val="000000"/>
                </a:solidFill>
              </a:rPr>
              <a:t>The Conversation of </a:t>
            </a:r>
            <a:r>
              <a:rPr lang="en-US" sz="1600" dirty="0" err="1" smtClean="0">
                <a:solidFill>
                  <a:srgbClr val="000000"/>
                </a:solidFill>
              </a:rPr>
              <a:t>Eiros</a:t>
            </a:r>
            <a:r>
              <a:rPr lang="en-US" sz="1600" dirty="0" smtClean="0">
                <a:solidFill>
                  <a:srgbClr val="000000"/>
                </a:solidFill>
              </a:rPr>
              <a:t> and </a:t>
            </a:r>
            <a:r>
              <a:rPr lang="en-US" sz="1600" dirty="0" err="1" smtClean="0">
                <a:solidFill>
                  <a:srgbClr val="000000"/>
                </a:solidFill>
              </a:rPr>
              <a:t>Charmion</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3657600"/>
            <a:ext cx="7162800" cy="286232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At saturation </a:t>
            </a:r>
          </a:p>
          <a:p>
            <a:endParaRPr lang="en-US" dirty="0">
              <a:solidFill>
                <a:srgbClr val="000000"/>
              </a:solidFill>
            </a:endParaRPr>
          </a:p>
          <a:p>
            <a:r>
              <a:rPr lang="en-US" dirty="0">
                <a:solidFill>
                  <a:srgbClr val="000000"/>
                </a:solidFill>
              </a:rPr>
              <a:t>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 1</a:t>
            </a:r>
          </a:p>
          <a:p>
            <a:endParaRPr lang="en-US" dirty="0">
              <a:solidFill>
                <a:srgbClr val="000000"/>
              </a:solidFill>
            </a:endParaRPr>
          </a:p>
          <a:p>
            <a:r>
              <a:rPr lang="en-US" dirty="0">
                <a:solidFill>
                  <a:srgbClr val="000000"/>
                </a:solidFill>
              </a:rPr>
              <a:t>[O</a:t>
            </a:r>
            <a:r>
              <a:rPr lang="en-US" baseline="-25000" dirty="0">
                <a:solidFill>
                  <a:srgbClr val="000000"/>
                </a:solidFill>
              </a:rPr>
              <a:t>2</a:t>
            </a:r>
            <a:r>
              <a:rPr lang="en-US" dirty="0">
                <a:solidFill>
                  <a:srgbClr val="000000"/>
                </a:solidFill>
              </a:rPr>
              <a:t>]</a:t>
            </a:r>
            <a:r>
              <a:rPr lang="en-US" baseline="-25000" dirty="0">
                <a:solidFill>
                  <a:srgbClr val="000000"/>
                </a:solidFill>
              </a:rPr>
              <a:t>bound to hemoglobin</a:t>
            </a:r>
            <a:r>
              <a:rPr lang="en-US" dirty="0">
                <a:solidFill>
                  <a:srgbClr val="000000"/>
                </a:solidFill>
              </a:rPr>
              <a:t> = k[Hb</a:t>
            </a:r>
            <a:r>
              <a:rPr lang="en-US" dirty="0" smtClean="0">
                <a:solidFill>
                  <a:srgbClr val="000000"/>
                </a:solidFill>
              </a:rPr>
              <a:t>]</a:t>
            </a:r>
            <a:r>
              <a:rPr lang="en-US" dirty="0" smtClean="0">
                <a:solidFill>
                  <a:srgbClr val="FF0000"/>
                </a:solidFill>
              </a:rPr>
              <a:t>x1</a:t>
            </a:r>
            <a:r>
              <a:rPr lang="en-US" dirty="0" smtClean="0">
                <a:solidFill>
                  <a:srgbClr val="000000"/>
                </a:solidFill>
              </a:rPr>
              <a:t> </a:t>
            </a:r>
            <a:r>
              <a:rPr lang="en-US" dirty="0">
                <a:solidFill>
                  <a:srgbClr val="000000"/>
                </a:solidFill>
              </a:rPr>
              <a:t>=1.4 (g/L)x150 (ml/</a:t>
            </a:r>
            <a:r>
              <a:rPr lang="en-US" dirty="0" err="1">
                <a:solidFill>
                  <a:srgbClr val="000000"/>
                </a:solidFill>
              </a:rPr>
              <a:t>g</a:t>
            </a:r>
            <a:r>
              <a:rPr lang="en-US" dirty="0">
                <a:solidFill>
                  <a:srgbClr val="000000"/>
                </a:solidFill>
              </a:rPr>
              <a:t>) = 210 ml/L</a:t>
            </a:r>
          </a:p>
          <a:p>
            <a:endParaRPr lang="en-US" dirty="0">
              <a:solidFill>
                <a:srgbClr val="000000"/>
              </a:solidFill>
            </a:endParaRPr>
          </a:p>
          <a:p>
            <a:r>
              <a:rPr lang="en-US" dirty="0">
                <a:solidFill>
                  <a:srgbClr val="000000"/>
                </a:solidFill>
              </a:rPr>
              <a:t>What is the functional relationship between SO</a:t>
            </a:r>
            <a:r>
              <a:rPr lang="en-US" baseline="-25000" dirty="0">
                <a:solidFill>
                  <a:srgbClr val="000000"/>
                </a:solidFill>
              </a:rPr>
              <a:t>2</a:t>
            </a:r>
            <a:r>
              <a:rPr lang="en-US" dirty="0">
                <a:solidFill>
                  <a:srgbClr val="000000"/>
                </a:solidFill>
              </a:rPr>
              <a:t> and PO</a:t>
            </a:r>
            <a:r>
              <a:rPr lang="en-US" baseline="-25000" dirty="0">
                <a:solidFill>
                  <a:srgbClr val="000000"/>
                </a:solidFill>
              </a:rPr>
              <a:t>2</a:t>
            </a:r>
            <a:r>
              <a:rPr lang="en-US" dirty="0">
                <a:solidFill>
                  <a:srgbClr val="000000"/>
                </a:solidFill>
              </a:rPr>
              <a:t>?? </a:t>
            </a:r>
          </a:p>
        </p:txBody>
      </p:sp>
      <p:pic>
        <p:nvPicPr>
          <p:cNvPr id="100355" name="Picture 3" descr="FG17_20b"/>
          <p:cNvPicPr>
            <a:picLocks noChangeAspect="1" noChangeArrowheads="1"/>
          </p:cNvPicPr>
          <p:nvPr/>
        </p:nvPicPr>
        <p:blipFill>
          <a:blip r:embed="rId2"/>
          <a:srcRect/>
          <a:stretch>
            <a:fillRect/>
          </a:stretch>
        </p:blipFill>
        <p:spPr bwMode="auto">
          <a:xfrm>
            <a:off x="2514600" y="0"/>
            <a:ext cx="6019800" cy="4516438"/>
          </a:xfrm>
          <a:prstGeom prst="rect">
            <a:avLst/>
          </a:prstGeom>
          <a:noFill/>
        </p:spPr>
      </p:pic>
      <p:sp>
        <p:nvSpPr>
          <p:cNvPr id="100356" name="Rectangle 4"/>
          <p:cNvSpPr>
            <a:spLocks noChangeArrowheads="1"/>
          </p:cNvSpPr>
          <p:nvPr/>
        </p:nvSpPr>
        <p:spPr bwMode="auto">
          <a:xfrm>
            <a:off x="2774950" y="6197600"/>
            <a:ext cx="184150" cy="658813"/>
          </a:xfrm>
          <a:prstGeom prst="rect">
            <a:avLst/>
          </a:prstGeom>
          <a:noFill/>
          <a:ln w="9525">
            <a:noFill/>
            <a:miter lim="800000"/>
            <a:headEnd/>
            <a:tailEnd/>
          </a:ln>
          <a:effectLst/>
        </p:spPr>
        <p:txBody>
          <a:bodyPr wrap="none">
            <a:prstTxWarp prst="textNoShape">
              <a:avLst/>
            </a:prstTxWarp>
            <a:spAutoFit/>
          </a:bodyPr>
          <a:lstStyle/>
          <a:p>
            <a:endParaRPr lang="en-US" sz="320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644775" y="2652713"/>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01379" name="Picture 3" descr="E:\My Documents\powerpoint files\Downloaded pics\Silverthorn\Chapter 17\FG17_21.jpg"/>
          <p:cNvPicPr>
            <a:picLocks noChangeAspect="1" noChangeArrowheads="1"/>
          </p:cNvPicPr>
          <p:nvPr/>
        </p:nvPicPr>
        <p:blipFill>
          <a:blip r:embed="rId2"/>
          <a:srcRect/>
          <a:stretch>
            <a:fillRect/>
          </a:stretch>
        </p:blipFill>
        <p:spPr bwMode="auto">
          <a:xfrm>
            <a:off x="0" y="0"/>
            <a:ext cx="6096000" cy="4572000"/>
          </a:xfrm>
          <a:prstGeom prst="rect">
            <a:avLst/>
          </a:prstGeom>
          <a:noFill/>
        </p:spPr>
      </p:pic>
      <p:sp>
        <p:nvSpPr>
          <p:cNvPr id="101380" name="Rectangle 4"/>
          <p:cNvSpPr>
            <a:spLocks noChangeArrowheads="1"/>
          </p:cNvSpPr>
          <p:nvPr/>
        </p:nvSpPr>
        <p:spPr bwMode="auto">
          <a:xfrm>
            <a:off x="0" y="4641850"/>
            <a:ext cx="9144000" cy="163121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SO</a:t>
            </a:r>
            <a:r>
              <a:rPr lang="en-US" baseline="-25000" dirty="0">
                <a:solidFill>
                  <a:srgbClr val="000000"/>
                </a:solidFill>
              </a:rPr>
              <a:t>2</a:t>
            </a:r>
            <a:r>
              <a:rPr lang="en-US" dirty="0">
                <a:solidFill>
                  <a:srgbClr val="000000"/>
                </a:solidFill>
              </a:rPr>
              <a:t> is a </a:t>
            </a:r>
            <a:r>
              <a:rPr lang="en-US" dirty="0" err="1">
                <a:solidFill>
                  <a:srgbClr val="000000"/>
                </a:solidFill>
              </a:rPr>
              <a:t>sigmoidal</a:t>
            </a:r>
            <a:r>
              <a:rPr lang="en-US" dirty="0">
                <a:solidFill>
                  <a:srgbClr val="000000"/>
                </a:solidFill>
              </a:rPr>
              <a:t> (</a:t>
            </a:r>
            <a:r>
              <a:rPr lang="en-US" dirty="0" err="1">
                <a:solidFill>
                  <a:srgbClr val="000000"/>
                </a:solidFill>
              </a:rPr>
              <a:t>s</a:t>
            </a:r>
            <a:r>
              <a:rPr lang="en-US" dirty="0">
                <a:solidFill>
                  <a:srgbClr val="000000"/>
                </a:solidFill>
              </a:rPr>
              <a:t>-shaped) function of </a:t>
            </a:r>
            <a:r>
              <a:rPr lang="en-US" dirty="0" smtClean="0">
                <a:solidFill>
                  <a:srgbClr val="000000"/>
                </a:solidFill>
              </a:rPr>
              <a:t>PO</a:t>
            </a:r>
            <a:r>
              <a:rPr lang="en-US" baseline="-25000" dirty="0" smtClean="0">
                <a:solidFill>
                  <a:srgbClr val="000000"/>
                </a:solidFill>
              </a:rPr>
              <a:t>2</a:t>
            </a:r>
            <a:r>
              <a:rPr lang="en-US" dirty="0">
                <a:solidFill>
                  <a:srgbClr val="000000"/>
                </a:solidFill>
              </a:rPr>
              <a:t>.</a:t>
            </a:r>
            <a:r>
              <a:rPr lang="en-US" dirty="0" smtClean="0">
                <a:solidFill>
                  <a:srgbClr val="000000"/>
                </a:solidFill>
              </a:rPr>
              <a:t>The </a:t>
            </a:r>
            <a:r>
              <a:rPr lang="en-US" dirty="0">
                <a:solidFill>
                  <a:srgbClr val="000000"/>
                </a:solidFill>
              </a:rPr>
              <a:t>reason why it is </a:t>
            </a:r>
            <a:r>
              <a:rPr lang="en-US" dirty="0" err="1">
                <a:solidFill>
                  <a:srgbClr val="000000"/>
                </a:solidFill>
              </a:rPr>
              <a:t>s</a:t>
            </a:r>
            <a:r>
              <a:rPr lang="en-US" dirty="0">
                <a:solidFill>
                  <a:srgbClr val="000000"/>
                </a:solidFill>
              </a:rPr>
              <a:t>-shaped rather than M&amp;M (co-exponential) is that the affinity of </a:t>
            </a:r>
            <a:r>
              <a:rPr lang="en-US" dirty="0" err="1">
                <a:solidFill>
                  <a:srgbClr val="000000"/>
                </a:solidFill>
              </a:rPr>
              <a:t>Hb</a:t>
            </a:r>
            <a:r>
              <a:rPr lang="en-US" dirty="0">
                <a:solidFill>
                  <a:srgbClr val="000000"/>
                </a:solidFill>
              </a:rPr>
              <a:t> for oxygen changes with hemoglobin’s oxygen content:</a:t>
            </a:r>
          </a:p>
          <a:p>
            <a:endParaRPr lang="en-US" dirty="0">
              <a:solidFill>
                <a:srgbClr val="000000"/>
              </a:solidFill>
            </a:endParaRPr>
          </a:p>
          <a:p>
            <a:r>
              <a:rPr lang="en-US" dirty="0">
                <a:solidFill>
                  <a:srgbClr val="000000"/>
                </a:solidFill>
              </a:rPr>
              <a:t>Affinity:   </a:t>
            </a:r>
            <a:r>
              <a:rPr lang="en-US" dirty="0" err="1">
                <a:solidFill>
                  <a:srgbClr val="000000"/>
                </a:solidFill>
              </a:rPr>
              <a:t>Hb</a:t>
            </a:r>
            <a:r>
              <a:rPr lang="en-US" dirty="0">
                <a:solidFill>
                  <a:srgbClr val="000000"/>
                </a:solidFill>
              </a:rPr>
              <a:t> &lt; Hb0</a:t>
            </a:r>
            <a:r>
              <a:rPr lang="en-US" baseline="-25000" dirty="0">
                <a:solidFill>
                  <a:srgbClr val="000000"/>
                </a:solidFill>
              </a:rPr>
              <a:t>2</a:t>
            </a:r>
            <a:r>
              <a:rPr lang="en-US" dirty="0">
                <a:solidFill>
                  <a:srgbClr val="000000"/>
                </a:solidFill>
              </a:rPr>
              <a:t> &lt; Hb2O</a:t>
            </a:r>
            <a:r>
              <a:rPr lang="en-US" baseline="-25000" dirty="0">
                <a:solidFill>
                  <a:srgbClr val="000000"/>
                </a:solidFill>
              </a:rPr>
              <a:t>2</a:t>
            </a:r>
            <a:r>
              <a:rPr lang="en-US" dirty="0">
                <a:solidFill>
                  <a:srgbClr val="000000"/>
                </a:solidFill>
              </a:rPr>
              <a:t> &lt; Hb3O</a:t>
            </a:r>
            <a:r>
              <a:rPr lang="en-US" baseline="-25000" dirty="0">
                <a:solidFill>
                  <a:srgbClr val="000000"/>
                </a:solidFill>
              </a:rPr>
              <a:t>2</a:t>
            </a:r>
            <a:r>
              <a:rPr lang="en-US" dirty="0">
                <a:solidFill>
                  <a:srgbClr val="000000"/>
                </a:solidFill>
              </a:rPr>
              <a:t> (O</a:t>
            </a:r>
            <a:r>
              <a:rPr lang="en-US" baseline="-25000" dirty="0">
                <a:solidFill>
                  <a:srgbClr val="000000"/>
                </a:solidFill>
              </a:rPr>
              <a:t>2</a:t>
            </a:r>
            <a:r>
              <a:rPr lang="en-US" dirty="0">
                <a:solidFill>
                  <a:srgbClr val="000000"/>
                </a:solidFill>
              </a:rPr>
              <a:t> binding is “cooperative”)</a:t>
            </a:r>
          </a:p>
        </p:txBody>
      </p:sp>
      <p:sp>
        <p:nvSpPr>
          <p:cNvPr id="101381" name="Rectangle 5"/>
          <p:cNvSpPr>
            <a:spLocks noChangeArrowheads="1"/>
          </p:cNvSpPr>
          <p:nvPr/>
        </p:nvSpPr>
        <p:spPr bwMode="auto">
          <a:xfrm>
            <a:off x="6413500" y="98425"/>
            <a:ext cx="2468862"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Oxyhemoglobin </a:t>
            </a:r>
          </a:p>
          <a:p>
            <a:r>
              <a:rPr lang="en-US">
                <a:solidFill>
                  <a:srgbClr val="000000"/>
                </a:solidFill>
              </a:rPr>
              <a:t>(Hb4O</a:t>
            </a:r>
            <a:r>
              <a:rPr lang="en-US" baseline="-25000">
                <a:solidFill>
                  <a:srgbClr val="000000"/>
                </a:solidFill>
              </a:rPr>
              <a:t>2</a:t>
            </a:r>
            <a:r>
              <a:rPr lang="en-US">
                <a:solidFill>
                  <a:srgbClr val="000000"/>
                </a:solidFill>
              </a:rPr>
              <a:t>), red blood</a:t>
            </a:r>
          </a:p>
        </p:txBody>
      </p:sp>
      <p:sp>
        <p:nvSpPr>
          <p:cNvPr id="101382" name="Rectangle 6"/>
          <p:cNvSpPr>
            <a:spLocks noChangeArrowheads="1"/>
          </p:cNvSpPr>
          <p:nvPr/>
        </p:nvSpPr>
        <p:spPr bwMode="auto">
          <a:xfrm>
            <a:off x="6300788" y="3357563"/>
            <a:ext cx="2289484"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Deoxyhemoglobin</a:t>
            </a:r>
          </a:p>
          <a:p>
            <a:r>
              <a:rPr lang="en-US">
                <a:solidFill>
                  <a:srgbClr val="000000"/>
                </a:solidFill>
              </a:rPr>
              <a:t>(Hb), bluish blood</a:t>
            </a:r>
          </a:p>
        </p:txBody>
      </p:sp>
      <p:sp>
        <p:nvSpPr>
          <p:cNvPr id="101383" name="Rectangle 7"/>
          <p:cNvSpPr>
            <a:spLocks noChangeArrowheads="1"/>
          </p:cNvSpPr>
          <p:nvPr/>
        </p:nvSpPr>
        <p:spPr bwMode="auto">
          <a:xfrm>
            <a:off x="2743200" y="1371600"/>
            <a:ext cx="2995613" cy="1508125"/>
          </a:xfrm>
          <a:prstGeom prst="rect">
            <a:avLst/>
          </a:prstGeom>
          <a:noFill/>
          <a:ln w="9525">
            <a:noFill/>
            <a:miter lim="800000"/>
            <a:headEnd/>
            <a:tailEnd/>
          </a:ln>
          <a:effectLst/>
        </p:spPr>
        <p:txBody>
          <a:bodyPr>
            <a:prstTxWarp prst="textNoShape">
              <a:avLst/>
            </a:prstTxWarp>
            <a:spAutoFit/>
          </a:bodyPr>
          <a:lstStyle/>
          <a:p>
            <a:r>
              <a:rPr lang="en-US">
                <a:solidFill>
                  <a:schemeClr val="tx1"/>
                </a:solidFill>
              </a:rPr>
              <a:t>Oxygen-Hb dissociation</a:t>
            </a:r>
          </a:p>
          <a:p>
            <a:r>
              <a:rPr lang="en-US">
                <a:solidFill>
                  <a:schemeClr val="tx1"/>
                </a:solidFill>
              </a:rPr>
              <a:t>or</a:t>
            </a:r>
          </a:p>
          <a:p>
            <a:r>
              <a:rPr lang="en-US">
                <a:solidFill>
                  <a:schemeClr val="tx1"/>
                </a:solidFill>
              </a:rPr>
              <a:t>Oxygen-Hb equilibrium</a:t>
            </a:r>
          </a:p>
          <a:p>
            <a:r>
              <a:rPr lang="en-US">
                <a:solidFill>
                  <a:schemeClr val="tx1"/>
                </a:solidFill>
              </a:rPr>
              <a:t>curve</a:t>
            </a:r>
            <a:endParaRPr lang="en-US"/>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3.jpg"/>
          <p:cNvPicPr>
            <a:picLocks noChangeAspect="1"/>
          </p:cNvPicPr>
          <p:nvPr/>
        </p:nvPicPr>
        <p:blipFill>
          <a:blip r:embed="rId2"/>
          <a:stretch>
            <a:fillRect/>
          </a:stretch>
        </p:blipFill>
        <p:spPr>
          <a:xfrm>
            <a:off x="571500" y="685800"/>
            <a:ext cx="8001000"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3971925" y="3216275"/>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2339" name="Rectangle 3"/>
          <p:cNvSpPr>
            <a:spLocks noChangeArrowheads="1"/>
          </p:cNvSpPr>
          <p:nvPr/>
        </p:nvSpPr>
        <p:spPr bwMode="auto">
          <a:xfrm>
            <a:off x="-304800" y="152400"/>
            <a:ext cx="7772400" cy="1143000"/>
          </a:xfrm>
          <a:prstGeom prst="rect">
            <a:avLst/>
          </a:prstGeom>
          <a:noFill/>
          <a:ln w="9525">
            <a:noFill/>
            <a:miter lim="800000"/>
            <a:headEnd/>
            <a:tailEnd/>
          </a:ln>
          <a:effectLst/>
        </p:spPr>
        <p:txBody>
          <a:bodyPr anchor="ctr">
            <a:prstTxWarp prst="textNoShape">
              <a:avLst/>
            </a:prstTxWarp>
          </a:bodyPr>
          <a:lstStyle/>
          <a:p>
            <a:pPr algn="ctr" eaLnBrk="1" hangingPunct="1"/>
            <a:r>
              <a:rPr lang="en-US" sz="4400" dirty="0" err="1">
                <a:solidFill>
                  <a:srgbClr val="000000"/>
                </a:solidFill>
              </a:rPr>
              <a:t>Myoglobin</a:t>
            </a:r>
            <a:r>
              <a:rPr lang="en-US" sz="4400" dirty="0">
                <a:solidFill>
                  <a:srgbClr val="000000"/>
                </a:solidFill>
              </a:rPr>
              <a:t> (Mb) </a:t>
            </a:r>
          </a:p>
        </p:txBody>
      </p:sp>
      <p:sp>
        <p:nvSpPr>
          <p:cNvPr id="142340" name="Rectangle 4"/>
          <p:cNvSpPr>
            <a:spLocks noChangeArrowheads="1"/>
          </p:cNvSpPr>
          <p:nvPr/>
        </p:nvSpPr>
        <p:spPr bwMode="auto">
          <a:xfrm>
            <a:off x="228600" y="1524000"/>
            <a:ext cx="4267200" cy="5105400"/>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FontTx/>
              <a:buChar char="•"/>
            </a:pPr>
            <a:r>
              <a:rPr lang="en-US" sz="2800" dirty="0">
                <a:solidFill>
                  <a:srgbClr val="000000"/>
                </a:solidFill>
              </a:rPr>
              <a:t>Binds oxygen in muscle (red in color)</a:t>
            </a:r>
          </a:p>
          <a:p>
            <a:pPr marL="342900" indent="-342900" eaLnBrk="1" hangingPunct="1">
              <a:spcBef>
                <a:spcPct val="20000"/>
              </a:spcBef>
              <a:buFontTx/>
              <a:buChar char="•"/>
            </a:pPr>
            <a:endParaRPr lang="en-US" sz="2800" dirty="0">
              <a:solidFill>
                <a:srgbClr val="000000"/>
              </a:solidFill>
            </a:endParaRPr>
          </a:p>
          <a:p>
            <a:pPr marL="342900" indent="-342900" eaLnBrk="1" hangingPunct="1">
              <a:spcBef>
                <a:spcPct val="20000"/>
              </a:spcBef>
              <a:buFontTx/>
              <a:buChar char="•"/>
            </a:pPr>
            <a:r>
              <a:rPr lang="en-US" sz="2800" dirty="0">
                <a:solidFill>
                  <a:srgbClr val="000000"/>
                </a:solidFill>
              </a:rPr>
              <a:t>Works like </a:t>
            </a:r>
            <a:r>
              <a:rPr lang="en-US" sz="2800" dirty="0" err="1">
                <a:solidFill>
                  <a:srgbClr val="000000"/>
                </a:solidFill>
              </a:rPr>
              <a:t>Hb</a:t>
            </a:r>
            <a:r>
              <a:rPr lang="en-US" sz="2800" dirty="0">
                <a:solidFill>
                  <a:srgbClr val="000000"/>
                </a:solidFill>
              </a:rPr>
              <a:t>, but has only one subunit</a:t>
            </a:r>
          </a:p>
          <a:p>
            <a:pPr marL="742950" lvl="1" indent="-285750" eaLnBrk="1" hangingPunct="1">
              <a:spcBef>
                <a:spcPct val="20000"/>
              </a:spcBef>
              <a:buFontTx/>
              <a:buChar char="–"/>
            </a:pPr>
            <a:r>
              <a:rPr lang="en-US" sz="2400" dirty="0">
                <a:solidFill>
                  <a:srgbClr val="000000"/>
                </a:solidFill>
                <a:ea typeface="ＭＳ Ｐゴシック" charset="-128"/>
              </a:rPr>
              <a:t>Binding of oxygen is not cooperative</a:t>
            </a:r>
          </a:p>
        </p:txBody>
      </p:sp>
      <p:sp>
        <p:nvSpPr>
          <p:cNvPr id="142341" name="Arc 5"/>
          <p:cNvSpPr>
            <a:spLocks/>
          </p:cNvSpPr>
          <p:nvPr/>
        </p:nvSpPr>
        <p:spPr bwMode="auto">
          <a:xfrm rot="-5020295">
            <a:off x="4800600" y="2133600"/>
            <a:ext cx="3276600" cy="3505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bg1"/>
            </a:solidFill>
            <a:round/>
            <a:headEnd/>
            <a:tailEnd/>
          </a:ln>
          <a:effectLst/>
        </p:spPr>
        <p:txBody>
          <a:bodyPr wrap="none" anchor="ctr">
            <a:prstTxWarp prst="textNoShape">
              <a:avLst/>
            </a:prstTxWarp>
          </a:bodyPr>
          <a:lstStyle/>
          <a:p>
            <a:endParaRPr lang="en-US"/>
          </a:p>
        </p:txBody>
      </p:sp>
      <p:sp>
        <p:nvSpPr>
          <p:cNvPr id="142342" name="Line 6"/>
          <p:cNvSpPr>
            <a:spLocks noChangeShapeType="1"/>
          </p:cNvSpPr>
          <p:nvPr/>
        </p:nvSpPr>
        <p:spPr bwMode="auto">
          <a:xfrm>
            <a:off x="4495800" y="1905000"/>
            <a:ext cx="0" cy="3581400"/>
          </a:xfrm>
          <a:prstGeom prst="line">
            <a:avLst/>
          </a:prstGeom>
          <a:noFill/>
          <a:ln w="76200">
            <a:solidFill>
              <a:schemeClr val="bg1"/>
            </a:solidFill>
            <a:round/>
            <a:headEnd/>
            <a:tailEnd/>
          </a:ln>
          <a:effectLst/>
        </p:spPr>
        <p:txBody>
          <a:bodyPr>
            <a:prstTxWarp prst="textNoShape">
              <a:avLst/>
            </a:prstTxWarp>
          </a:bodyPr>
          <a:lstStyle/>
          <a:p>
            <a:endParaRPr lang="en-US"/>
          </a:p>
        </p:txBody>
      </p:sp>
      <p:sp>
        <p:nvSpPr>
          <p:cNvPr id="142343" name="Line 7"/>
          <p:cNvSpPr>
            <a:spLocks noChangeShapeType="1"/>
          </p:cNvSpPr>
          <p:nvPr/>
        </p:nvSpPr>
        <p:spPr bwMode="auto">
          <a:xfrm>
            <a:off x="4495800" y="5486400"/>
            <a:ext cx="3733800" cy="0"/>
          </a:xfrm>
          <a:prstGeom prst="line">
            <a:avLst/>
          </a:prstGeom>
          <a:noFill/>
          <a:ln w="76200">
            <a:solidFill>
              <a:schemeClr val="bg1"/>
            </a:solidFill>
            <a:round/>
            <a:headEnd/>
            <a:tailEnd/>
          </a:ln>
          <a:effectLst/>
        </p:spPr>
        <p:txBody>
          <a:bodyPr>
            <a:prstTxWarp prst="textNoShape">
              <a:avLst/>
            </a:prstTxWarp>
          </a:bodyPr>
          <a:lstStyle/>
          <a:p>
            <a:endParaRPr lang="en-US"/>
          </a:p>
        </p:txBody>
      </p:sp>
      <p:pic>
        <p:nvPicPr>
          <p:cNvPr id="13" name="Picture 12" descr="oxymyoglobin.JPG"/>
          <p:cNvPicPr>
            <a:picLocks noChangeAspect="1"/>
          </p:cNvPicPr>
          <p:nvPr/>
        </p:nvPicPr>
        <p:blipFill>
          <a:blip r:embed="rId2"/>
          <a:stretch>
            <a:fillRect/>
          </a:stretch>
        </p:blipFill>
        <p:spPr>
          <a:xfrm>
            <a:off x="4191000" y="2929820"/>
            <a:ext cx="4572000" cy="3928180"/>
          </a:xfrm>
          <a:prstGeom prst="rect">
            <a:avLst/>
          </a:prstGeom>
        </p:spPr>
      </p:pic>
      <p:pic>
        <p:nvPicPr>
          <p:cNvPr id="14" name="Picture 13" descr="Myoglobin_and_heme.png"/>
          <p:cNvPicPr>
            <a:picLocks noChangeAspect="1"/>
          </p:cNvPicPr>
          <p:nvPr/>
        </p:nvPicPr>
        <p:blipFill>
          <a:blip r:embed="rId3"/>
          <a:stretch>
            <a:fillRect/>
          </a:stretch>
        </p:blipFill>
        <p:spPr>
          <a:xfrm>
            <a:off x="6385237" y="0"/>
            <a:ext cx="2758763" cy="27462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E:\My Documents\powerpoint files\Downloaded pics\Silverthorn\Chapter 17\FG17_21.jpg"/>
          <p:cNvPicPr>
            <a:picLocks noChangeAspect="1" noChangeArrowheads="1"/>
          </p:cNvPicPr>
          <p:nvPr/>
        </p:nvPicPr>
        <p:blipFill>
          <a:blip r:embed="rId2"/>
          <a:srcRect/>
          <a:stretch>
            <a:fillRect/>
          </a:stretch>
        </p:blipFill>
        <p:spPr bwMode="auto">
          <a:xfrm>
            <a:off x="3810000" y="1600200"/>
            <a:ext cx="5943600" cy="4457700"/>
          </a:xfrm>
          <a:prstGeom prst="rect">
            <a:avLst/>
          </a:prstGeom>
          <a:noFill/>
        </p:spPr>
      </p:pic>
      <p:sp>
        <p:nvSpPr>
          <p:cNvPr id="4" name="Rectangle 2"/>
          <p:cNvSpPr>
            <a:spLocks noChangeArrowheads="1"/>
          </p:cNvSpPr>
          <p:nvPr/>
        </p:nvSpPr>
        <p:spPr bwMode="auto">
          <a:xfrm>
            <a:off x="381000" y="609600"/>
            <a:ext cx="4343400" cy="4898777"/>
          </a:xfrm>
          <a:prstGeom prst="rect">
            <a:avLst/>
          </a:prstGeom>
          <a:noFill/>
          <a:ln w="9525">
            <a:noFill/>
            <a:miter lim="800000"/>
            <a:headEnd/>
            <a:tailEnd/>
          </a:ln>
          <a:effectLst/>
        </p:spPr>
        <p:txBody>
          <a:bodyPr>
            <a:prstTxWarp prst="textNoShape">
              <a:avLst/>
            </a:prstTxWarp>
            <a:spAutoFit/>
          </a:bodyPr>
          <a:lstStyle/>
          <a:p>
            <a:pPr>
              <a:lnSpc>
                <a:spcPct val="90000"/>
              </a:lnSpc>
              <a:spcBef>
                <a:spcPct val="20000"/>
              </a:spcBef>
              <a:buFontTx/>
              <a:buChar char="•"/>
            </a:pPr>
            <a:r>
              <a:rPr lang="en-US" dirty="0">
                <a:solidFill>
                  <a:srgbClr val="000000"/>
                </a:solidFill>
              </a:rPr>
              <a:t>Note that alveolar PO</a:t>
            </a:r>
            <a:r>
              <a:rPr lang="en-US" baseline="-25000" dirty="0">
                <a:solidFill>
                  <a:srgbClr val="000000"/>
                </a:solidFill>
              </a:rPr>
              <a:t>2</a:t>
            </a:r>
            <a:r>
              <a:rPr lang="en-US" dirty="0">
                <a:solidFill>
                  <a:srgbClr val="000000"/>
                </a:solidFill>
              </a:rPr>
              <a:t> can drop from 100 to 70 mmHg without the HbO</a:t>
            </a:r>
            <a:r>
              <a:rPr lang="en-US" baseline="-25000" dirty="0">
                <a:solidFill>
                  <a:srgbClr val="000000"/>
                </a:solidFill>
              </a:rPr>
              <a:t>2</a:t>
            </a:r>
            <a:r>
              <a:rPr lang="en-US" dirty="0">
                <a:solidFill>
                  <a:srgbClr val="000000"/>
                </a:solidFill>
              </a:rPr>
              <a:t> saturation dropping below 90%</a:t>
            </a:r>
          </a:p>
          <a:p>
            <a:pPr lvl="1">
              <a:lnSpc>
                <a:spcPct val="90000"/>
              </a:lnSpc>
              <a:spcBef>
                <a:spcPct val="20000"/>
              </a:spcBef>
              <a:buFontTx/>
              <a:buChar char="–"/>
            </a:pPr>
            <a:r>
              <a:rPr lang="en-US" dirty="0">
                <a:solidFill>
                  <a:srgbClr val="000000"/>
                </a:solidFill>
              </a:rPr>
              <a:t>Therefore, mountain climbing is possible</a:t>
            </a:r>
          </a:p>
          <a:p>
            <a:pPr lvl="1">
              <a:lnSpc>
                <a:spcPct val="90000"/>
              </a:lnSpc>
              <a:spcBef>
                <a:spcPct val="20000"/>
              </a:spcBef>
              <a:buFontTx/>
              <a:buChar char="–"/>
            </a:pPr>
            <a:r>
              <a:rPr lang="en-US" dirty="0">
                <a:solidFill>
                  <a:srgbClr val="000000"/>
                </a:solidFill>
              </a:rPr>
              <a:t>Patients with HbO</a:t>
            </a:r>
            <a:r>
              <a:rPr lang="en-US" baseline="-25000" dirty="0">
                <a:solidFill>
                  <a:srgbClr val="000000"/>
                </a:solidFill>
              </a:rPr>
              <a:t>2</a:t>
            </a:r>
            <a:r>
              <a:rPr lang="en-US" dirty="0">
                <a:solidFill>
                  <a:srgbClr val="000000"/>
                </a:solidFill>
              </a:rPr>
              <a:t> </a:t>
            </a:r>
            <a:r>
              <a:rPr lang="en-US" dirty="0" err="1">
                <a:solidFill>
                  <a:srgbClr val="000000"/>
                </a:solidFill>
                <a:sym typeface="Symbol" charset="2"/>
              </a:rPr>
              <a:t></a:t>
            </a:r>
            <a:r>
              <a:rPr lang="en-US" dirty="0">
                <a:solidFill>
                  <a:srgbClr val="000000"/>
                </a:solidFill>
              </a:rPr>
              <a:t> 90% usually don’t get additional O</a:t>
            </a:r>
            <a:r>
              <a:rPr lang="en-US" baseline="-25000" dirty="0">
                <a:solidFill>
                  <a:srgbClr val="000000"/>
                </a:solidFill>
              </a:rPr>
              <a:t>2</a:t>
            </a:r>
          </a:p>
          <a:p>
            <a:pPr lvl="1">
              <a:lnSpc>
                <a:spcPct val="90000"/>
              </a:lnSpc>
              <a:spcBef>
                <a:spcPct val="20000"/>
              </a:spcBef>
              <a:buFontTx/>
              <a:buChar char="–"/>
            </a:pPr>
            <a:endParaRPr lang="en-US" dirty="0">
              <a:solidFill>
                <a:srgbClr val="000000"/>
              </a:solidFill>
            </a:endParaRPr>
          </a:p>
          <a:p>
            <a:pPr>
              <a:lnSpc>
                <a:spcPct val="90000"/>
              </a:lnSpc>
              <a:spcBef>
                <a:spcPct val="20000"/>
              </a:spcBef>
              <a:buFontTx/>
              <a:buChar char="•"/>
            </a:pPr>
            <a:r>
              <a:rPr lang="en-US" dirty="0">
                <a:solidFill>
                  <a:srgbClr val="000000"/>
                </a:solidFill>
              </a:rPr>
              <a:t>Note that venous blood (40 mmHg)  is normally about 75% saturated with O</a:t>
            </a:r>
            <a:r>
              <a:rPr lang="en-US" baseline="-25000" dirty="0">
                <a:solidFill>
                  <a:srgbClr val="000000"/>
                </a:solidFill>
              </a:rPr>
              <a:t>2</a:t>
            </a:r>
            <a:r>
              <a:rPr lang="en-US" dirty="0">
                <a:solidFill>
                  <a:srgbClr val="000000"/>
                </a:solidFill>
              </a:rPr>
              <a:t> but</a:t>
            </a:r>
          </a:p>
          <a:p>
            <a:pPr lvl="1">
              <a:lnSpc>
                <a:spcPct val="90000"/>
              </a:lnSpc>
              <a:spcBef>
                <a:spcPct val="20000"/>
              </a:spcBef>
              <a:buFontTx/>
              <a:buChar char="–"/>
            </a:pPr>
            <a:r>
              <a:rPr lang="en-US" dirty="0">
                <a:solidFill>
                  <a:srgbClr val="000000"/>
                </a:solidFill>
              </a:rPr>
              <a:t>Small changes in PO</a:t>
            </a:r>
            <a:r>
              <a:rPr lang="en-US" baseline="-25000" dirty="0">
                <a:solidFill>
                  <a:srgbClr val="000000"/>
                </a:solidFill>
              </a:rPr>
              <a:t>2</a:t>
            </a:r>
            <a:r>
              <a:rPr lang="en-US" dirty="0">
                <a:solidFill>
                  <a:srgbClr val="000000"/>
                </a:solidFill>
              </a:rPr>
              <a:t> between 20-50 mmHg will result in LARGE changes in HbO</a:t>
            </a:r>
            <a:r>
              <a:rPr lang="en-US" baseline="-25000" dirty="0">
                <a:solidFill>
                  <a:srgbClr val="000000"/>
                </a:solidFill>
              </a:rPr>
              <a:t>2</a:t>
            </a:r>
            <a:r>
              <a:rPr lang="en-US" dirty="0">
                <a:solidFill>
                  <a:srgbClr val="000000"/>
                </a:solidFill>
              </a:rPr>
              <a:t> saturation</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533400" y="152400"/>
            <a:ext cx="8229600" cy="3539430"/>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MESSAGES</a:t>
            </a:r>
          </a:p>
          <a:p>
            <a:endParaRPr lang="en-US" sz="3200" dirty="0">
              <a:solidFill>
                <a:srgbClr val="000000"/>
              </a:solidFill>
            </a:endParaRPr>
          </a:p>
          <a:p>
            <a:r>
              <a:rPr lang="en-US" sz="3200" dirty="0">
                <a:solidFill>
                  <a:srgbClr val="000000"/>
                </a:solidFill>
              </a:rPr>
              <a:t>-The Hb-O</a:t>
            </a:r>
            <a:r>
              <a:rPr lang="en-US" sz="3200" baseline="-25000" dirty="0">
                <a:solidFill>
                  <a:srgbClr val="000000"/>
                </a:solidFill>
              </a:rPr>
              <a:t>2</a:t>
            </a:r>
            <a:r>
              <a:rPr lang="en-US" sz="3200" dirty="0">
                <a:solidFill>
                  <a:srgbClr val="000000"/>
                </a:solidFill>
              </a:rPr>
              <a:t> dissociation curve is </a:t>
            </a:r>
            <a:r>
              <a:rPr lang="en-US" sz="3200" dirty="0" err="1">
                <a:solidFill>
                  <a:srgbClr val="000000"/>
                </a:solidFill>
              </a:rPr>
              <a:t>sigmoidal</a:t>
            </a:r>
            <a:r>
              <a:rPr lang="en-US" sz="3200" dirty="0">
                <a:solidFill>
                  <a:srgbClr val="000000"/>
                </a:solidFill>
              </a:rPr>
              <a:t>.</a:t>
            </a:r>
          </a:p>
          <a:p>
            <a:endParaRPr lang="en-US" sz="3200" dirty="0">
              <a:solidFill>
                <a:srgbClr val="000000"/>
              </a:solidFill>
            </a:endParaRPr>
          </a:p>
          <a:p>
            <a:r>
              <a:rPr lang="en-US" sz="3200" dirty="0">
                <a:solidFill>
                  <a:srgbClr val="000000"/>
                </a:solidFill>
              </a:rPr>
              <a:t>-</a:t>
            </a:r>
            <a:r>
              <a:rPr lang="en-US" sz="3200" dirty="0" err="1">
                <a:solidFill>
                  <a:srgbClr val="000000"/>
                </a:solidFill>
              </a:rPr>
              <a:t>Hb</a:t>
            </a:r>
            <a:r>
              <a:rPr lang="en-US" sz="3200" dirty="0">
                <a:solidFill>
                  <a:srgbClr val="000000"/>
                </a:solidFill>
              </a:rPr>
              <a:t> saturates with oxygen when PO</a:t>
            </a:r>
            <a:r>
              <a:rPr lang="en-US" sz="3200" baseline="-25000" dirty="0">
                <a:solidFill>
                  <a:srgbClr val="000000"/>
                </a:solidFill>
              </a:rPr>
              <a:t>2</a:t>
            </a:r>
            <a:r>
              <a:rPr lang="en-US" sz="3200" dirty="0">
                <a:solidFill>
                  <a:srgbClr val="000000"/>
                </a:solidFill>
              </a:rPr>
              <a:t> &gt; 90 mm Hg. </a:t>
            </a:r>
          </a:p>
        </p:txBody>
      </p:sp>
      <p:sp>
        <p:nvSpPr>
          <p:cNvPr id="103427" name="Rectangle 3"/>
          <p:cNvSpPr>
            <a:spLocks noChangeArrowheads="1"/>
          </p:cNvSpPr>
          <p:nvPr/>
        </p:nvSpPr>
        <p:spPr bwMode="auto">
          <a:xfrm>
            <a:off x="1177925" y="4572000"/>
            <a:ext cx="184150" cy="658813"/>
          </a:xfrm>
          <a:prstGeom prst="rect">
            <a:avLst/>
          </a:prstGeom>
          <a:noFill/>
          <a:ln w="9525">
            <a:noFill/>
            <a:miter lim="800000"/>
            <a:headEnd/>
            <a:tailEnd/>
          </a:ln>
          <a:effectLst/>
        </p:spPr>
        <p:txBody>
          <a:bodyPr wrap="none">
            <a:prstTxWarp prst="textNoShape">
              <a:avLst/>
            </a:prstTxWarp>
            <a:spAutoFit/>
          </a:bodyPr>
          <a:lstStyle/>
          <a:p>
            <a:endParaRPr lang="en-US" sz="320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2400"/>
            <a:ext cx="5080000" cy="4064000"/>
          </a:xfrm>
          <a:prstGeom prst="rect">
            <a:avLst/>
          </a:prstGeom>
        </p:spPr>
      </p:pic>
      <p:pic>
        <p:nvPicPr>
          <p:cNvPr id="3" name="Picture 2"/>
          <p:cNvPicPr>
            <a:picLocks noChangeAspect="1"/>
          </p:cNvPicPr>
          <p:nvPr/>
        </p:nvPicPr>
        <p:blipFill>
          <a:blip r:embed="rId3"/>
          <a:stretch>
            <a:fillRect/>
          </a:stretch>
        </p:blipFill>
        <p:spPr>
          <a:xfrm>
            <a:off x="5105400" y="3733800"/>
            <a:ext cx="3606800" cy="2885440"/>
          </a:xfrm>
          <a:prstGeom prst="rect">
            <a:avLst/>
          </a:prstGeom>
        </p:spPr>
      </p:pic>
    </p:spTree>
    <p:extLst>
      <p:ext uri="{BB962C8B-B14F-4D97-AF65-F5344CB8AC3E}">
        <p14:creationId xmlns:p14="http://schemas.microsoft.com/office/powerpoint/2010/main" val="23419247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srcRect/>
          <a:stretch>
            <a:fillRect/>
          </a:stretch>
        </p:blipFill>
        <p:spPr bwMode="auto">
          <a:xfrm>
            <a:off x="1295400" y="1524000"/>
            <a:ext cx="6172200" cy="4595813"/>
          </a:xfrm>
          <a:prstGeom prst="rect">
            <a:avLst/>
          </a:prstGeom>
          <a:noFill/>
          <a:ln w="9525">
            <a:noFill/>
            <a:miter lim="800000"/>
            <a:headEnd/>
            <a:tailEnd/>
          </a:ln>
          <a:effectLst/>
        </p:spPr>
      </p:pic>
      <p:sp>
        <p:nvSpPr>
          <p:cNvPr id="104451" name="Rectangle 3"/>
          <p:cNvSpPr>
            <a:spLocks noChangeArrowheads="1"/>
          </p:cNvSpPr>
          <p:nvPr/>
        </p:nvSpPr>
        <p:spPr bwMode="auto">
          <a:xfrm>
            <a:off x="533400" y="228600"/>
            <a:ext cx="7858125" cy="1077218"/>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Recall that barometric pressure drops with altitude. So does PO</a:t>
            </a:r>
            <a:r>
              <a:rPr lang="en-US" sz="3200" baseline="-25000" dirty="0">
                <a:solidFill>
                  <a:srgbClr val="000000"/>
                </a:solidFill>
              </a:rPr>
              <a:t>2</a:t>
            </a:r>
            <a:r>
              <a:rPr lang="en-US" sz="3200" dirty="0">
                <a:solidFill>
                  <a:srgbClr val="000000"/>
                </a:solidFill>
              </a:rPr>
              <a:t> (</a:t>
            </a:r>
            <a:r>
              <a:rPr lang="en-US" sz="3200" dirty="0" err="1">
                <a:solidFill>
                  <a:srgbClr val="000000"/>
                </a:solidFill>
              </a:rPr>
              <a:t>alvelolar</a:t>
            </a:r>
            <a:r>
              <a:rPr lang="en-US" sz="3200" dirty="0">
                <a:solidFill>
                  <a:srgbClr val="000000"/>
                </a:solidFill>
              </a:rPr>
              <a:t>)</a:t>
            </a:r>
          </a:p>
        </p:txBody>
      </p:sp>
      <p:sp>
        <p:nvSpPr>
          <p:cNvPr id="104452" name="Line 4"/>
          <p:cNvSpPr>
            <a:spLocks noChangeShapeType="1"/>
          </p:cNvSpPr>
          <p:nvPr/>
        </p:nvSpPr>
        <p:spPr bwMode="auto">
          <a:xfrm flipH="1">
            <a:off x="2362200" y="3505200"/>
            <a:ext cx="411480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04453" name="Rectangle 5"/>
          <p:cNvSpPr>
            <a:spLocks noChangeArrowheads="1"/>
          </p:cNvSpPr>
          <p:nvPr/>
        </p:nvSpPr>
        <p:spPr bwMode="auto">
          <a:xfrm>
            <a:off x="381000" y="6019800"/>
            <a:ext cx="8504051"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This is a big deal above 3000 </a:t>
            </a:r>
            <a:r>
              <a:rPr lang="en-US" sz="3200" dirty="0" err="1">
                <a:solidFill>
                  <a:srgbClr val="000000"/>
                </a:solidFill>
              </a:rPr>
              <a:t>m</a:t>
            </a:r>
            <a:r>
              <a:rPr lang="en-US" sz="3200" dirty="0">
                <a:solidFill>
                  <a:srgbClr val="000000"/>
                </a:solidFill>
              </a:rPr>
              <a:t> (≈ 9800 ft)</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E:\My Documents\powerpoint files\Downloaded pics\Silverthorn\Chapter 17\FG17_21.jpg"/>
          <p:cNvPicPr>
            <a:picLocks noChangeAspect="1" noChangeArrowheads="1"/>
          </p:cNvPicPr>
          <p:nvPr/>
        </p:nvPicPr>
        <p:blipFill>
          <a:blip r:embed="rId2"/>
          <a:srcRect/>
          <a:stretch>
            <a:fillRect/>
          </a:stretch>
        </p:blipFill>
        <p:spPr bwMode="auto">
          <a:xfrm>
            <a:off x="2362200" y="0"/>
            <a:ext cx="5181600" cy="3886200"/>
          </a:xfrm>
          <a:prstGeom prst="rect">
            <a:avLst/>
          </a:prstGeom>
          <a:noFill/>
        </p:spPr>
      </p:pic>
      <p:sp>
        <p:nvSpPr>
          <p:cNvPr id="105475" name="Rectangle 3"/>
          <p:cNvSpPr>
            <a:spLocks noChangeArrowheads="1"/>
          </p:cNvSpPr>
          <p:nvPr/>
        </p:nvSpPr>
        <p:spPr bwMode="auto">
          <a:xfrm>
            <a:off x="914400" y="3810000"/>
            <a:ext cx="7731178" cy="255454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Town                  </a:t>
            </a:r>
            <a:r>
              <a:rPr lang="en-US" dirty="0" err="1">
                <a:solidFill>
                  <a:srgbClr val="000000"/>
                </a:solidFill>
              </a:rPr>
              <a:t>Sn</a:t>
            </a:r>
            <a:r>
              <a:rPr lang="en-US" dirty="0">
                <a:solidFill>
                  <a:srgbClr val="000000"/>
                </a:solidFill>
              </a:rPr>
              <a:t> </a:t>
            </a:r>
            <a:r>
              <a:rPr lang="en-US" dirty="0" err="1">
                <a:solidFill>
                  <a:srgbClr val="000000"/>
                </a:solidFill>
              </a:rPr>
              <a:t>Fco</a:t>
            </a:r>
            <a:r>
              <a:rPr lang="en-US" dirty="0">
                <a:solidFill>
                  <a:srgbClr val="000000"/>
                </a:solidFill>
              </a:rPr>
              <a:t>      Laramie      </a:t>
            </a:r>
            <a:r>
              <a:rPr lang="en-US" dirty="0" err="1">
                <a:solidFill>
                  <a:srgbClr val="000000"/>
                </a:solidFill>
              </a:rPr>
              <a:t>Lahsa</a:t>
            </a:r>
            <a:r>
              <a:rPr lang="en-US" dirty="0">
                <a:solidFill>
                  <a:srgbClr val="000000"/>
                </a:solidFill>
              </a:rPr>
              <a:t>           Mt Everest</a:t>
            </a:r>
          </a:p>
          <a:p>
            <a:endParaRPr lang="en-US" dirty="0">
              <a:solidFill>
                <a:srgbClr val="000000"/>
              </a:solidFill>
            </a:endParaRPr>
          </a:p>
          <a:p>
            <a:r>
              <a:rPr lang="en-US" dirty="0">
                <a:solidFill>
                  <a:srgbClr val="000000"/>
                </a:solidFill>
              </a:rPr>
              <a:t>Altitude (ft)	  0	      7,500         15,000              30,000</a:t>
            </a:r>
          </a:p>
          <a:p>
            <a:r>
              <a:rPr lang="en-US" dirty="0">
                <a:solidFill>
                  <a:srgbClr val="000000"/>
                </a:solidFill>
              </a:rPr>
              <a:t>meters		                  (2,286)      (4,572)		(</a:t>
            </a:r>
            <a:r>
              <a:rPr lang="en-US" dirty="0" smtClean="0">
                <a:solidFill>
                  <a:srgbClr val="000000"/>
                </a:solidFill>
              </a:rPr>
              <a:t>9,144</a:t>
            </a:r>
            <a:r>
              <a:rPr lang="en-US" dirty="0">
                <a:solidFill>
                  <a:srgbClr val="000000"/>
                </a:solidFill>
              </a:rPr>
              <a:t>)</a:t>
            </a:r>
          </a:p>
          <a:p>
            <a:r>
              <a:rPr lang="en-US" dirty="0">
                <a:solidFill>
                  <a:srgbClr val="000000"/>
                </a:solidFill>
              </a:rPr>
              <a:t>Bar. Pressure     760          575            450                  226</a:t>
            </a:r>
          </a:p>
          <a:p>
            <a:r>
              <a:rPr lang="en-US" dirty="0">
                <a:solidFill>
                  <a:srgbClr val="000000"/>
                </a:solidFill>
              </a:rPr>
              <a:t>PO</a:t>
            </a:r>
            <a:r>
              <a:rPr lang="en-US" baseline="-25000" dirty="0">
                <a:solidFill>
                  <a:srgbClr val="000000"/>
                </a:solidFill>
              </a:rPr>
              <a:t>2</a:t>
            </a:r>
            <a:r>
              <a:rPr lang="en-US" dirty="0">
                <a:solidFill>
                  <a:srgbClr val="000000"/>
                </a:solidFill>
              </a:rPr>
              <a:t>(air)              160           120             88                   47</a:t>
            </a:r>
          </a:p>
          <a:p>
            <a:r>
              <a:rPr lang="en-US" dirty="0" err="1">
                <a:solidFill>
                  <a:srgbClr val="000000"/>
                </a:solidFill>
              </a:rPr>
              <a:t>PO(alv</a:t>
            </a:r>
            <a:r>
              <a:rPr lang="en-US" dirty="0">
                <a:solidFill>
                  <a:srgbClr val="000000"/>
                </a:solidFill>
              </a:rPr>
              <a:t>)                105           73              48                   24</a:t>
            </a:r>
          </a:p>
          <a:p>
            <a:r>
              <a:rPr lang="en-US" dirty="0">
                <a:solidFill>
                  <a:srgbClr val="000000"/>
                </a:solidFill>
              </a:rPr>
              <a:t>SO</a:t>
            </a:r>
            <a:r>
              <a:rPr lang="en-US" baseline="-25000" dirty="0">
                <a:solidFill>
                  <a:srgbClr val="000000"/>
                </a:solidFill>
              </a:rPr>
              <a:t>2</a:t>
            </a:r>
            <a:r>
              <a:rPr lang="en-US" dirty="0">
                <a:solidFill>
                  <a:srgbClr val="000000"/>
                </a:solidFill>
              </a:rPr>
              <a:t> (%) ≈            100           93              80                  &lt; 40</a:t>
            </a: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sick.jpg"/>
          <p:cNvPicPr>
            <a:picLocks noChangeAspect="1"/>
          </p:cNvPicPr>
          <p:nvPr/>
        </p:nvPicPr>
        <p:blipFill>
          <a:blip r:embed="rId2"/>
          <a:stretch>
            <a:fillRect/>
          </a:stretch>
        </p:blipFill>
        <p:spPr>
          <a:xfrm>
            <a:off x="533400" y="990600"/>
            <a:ext cx="7997952" cy="5254752"/>
          </a:xfrm>
          <a:prstGeom prst="rect">
            <a:avLst/>
          </a:prstGeom>
        </p:spPr>
      </p:pic>
      <p:sp>
        <p:nvSpPr>
          <p:cNvPr id="3" name="TextBox 2"/>
          <p:cNvSpPr txBox="1"/>
          <p:nvPr/>
        </p:nvSpPr>
        <p:spPr>
          <a:xfrm>
            <a:off x="381000" y="381000"/>
            <a:ext cx="8590538" cy="400110"/>
          </a:xfrm>
          <a:prstGeom prst="rect">
            <a:avLst/>
          </a:prstGeom>
          <a:noFill/>
        </p:spPr>
        <p:txBody>
          <a:bodyPr wrap="none" rtlCol="0">
            <a:spAutoFit/>
          </a:bodyPr>
          <a:lstStyle/>
          <a:p>
            <a:r>
              <a:rPr lang="en-US" dirty="0" smtClean="0">
                <a:solidFill>
                  <a:srgbClr val="000000"/>
                </a:solidFill>
              </a:rPr>
              <a:t>Lack of oxygen due to low environmental PO</a:t>
            </a:r>
            <a:r>
              <a:rPr lang="en-US" baseline="-25000" dirty="0" smtClean="0">
                <a:solidFill>
                  <a:srgbClr val="000000"/>
                </a:solidFill>
              </a:rPr>
              <a:t>2</a:t>
            </a:r>
            <a:r>
              <a:rPr lang="en-US" dirty="0" smtClean="0">
                <a:solidFill>
                  <a:srgbClr val="000000"/>
                </a:solidFill>
              </a:rPr>
              <a:t> is called hypoxic hypoxia</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8763000" cy="637097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How do high altitude dwellers cope?</a:t>
            </a:r>
            <a:r>
              <a:rPr lang="en-US" dirty="0" smtClean="0">
                <a:solidFill>
                  <a:srgbClr val="000000"/>
                </a:solidFill>
              </a:rPr>
              <a:t> An example for the Andes                         </a:t>
            </a:r>
            <a:r>
              <a:rPr lang="en-US" dirty="0">
                <a:solidFill>
                  <a:srgbClr val="000000"/>
                </a:solidFill>
              </a:rPr>
              <a:t>		          </a:t>
            </a:r>
          </a:p>
          <a:p>
            <a:r>
              <a:rPr lang="en-US" dirty="0">
                <a:solidFill>
                  <a:srgbClr val="000000"/>
                </a:solidFill>
              </a:rPr>
              <a:t>                                                </a:t>
            </a:r>
            <a:r>
              <a:rPr lang="en-US" u="sng" dirty="0">
                <a:solidFill>
                  <a:srgbClr val="000000"/>
                </a:solidFill>
              </a:rPr>
              <a:t>altitude (ft)</a:t>
            </a:r>
            <a:endParaRPr lang="en-US" dirty="0">
              <a:solidFill>
                <a:srgbClr val="000000"/>
              </a:solidFill>
            </a:endParaRPr>
          </a:p>
          <a:p>
            <a:r>
              <a:rPr lang="en-US" dirty="0">
                <a:solidFill>
                  <a:srgbClr val="000000"/>
                </a:solidFill>
              </a:rPr>
              <a:t>                                             0                    15,000       </a:t>
            </a:r>
          </a:p>
          <a:p>
            <a:r>
              <a:rPr lang="en-US" dirty="0" err="1">
                <a:solidFill>
                  <a:srgbClr val="000000"/>
                </a:solidFill>
              </a:rPr>
              <a:t>Hematocrit</a:t>
            </a:r>
            <a:r>
              <a:rPr lang="en-US" dirty="0">
                <a:solidFill>
                  <a:srgbClr val="000000"/>
                </a:solidFill>
              </a:rPr>
              <a:t>(%)                 40-45                 60-65</a:t>
            </a:r>
          </a:p>
          <a:p>
            <a:endParaRPr lang="en-US" dirty="0">
              <a:solidFill>
                <a:srgbClr val="000000"/>
              </a:solidFill>
            </a:endParaRPr>
          </a:p>
          <a:p>
            <a:r>
              <a:rPr lang="en-US" dirty="0">
                <a:solidFill>
                  <a:srgbClr val="000000"/>
                </a:solidFill>
              </a:rPr>
              <a:t>[</a:t>
            </a:r>
            <a:r>
              <a:rPr lang="en-US" dirty="0" err="1">
                <a:solidFill>
                  <a:srgbClr val="000000"/>
                </a:solidFill>
              </a:rPr>
              <a:t>Hb</a:t>
            </a:r>
            <a:r>
              <a:rPr lang="en-US" dirty="0">
                <a:solidFill>
                  <a:srgbClr val="000000"/>
                </a:solidFill>
              </a:rPr>
              <a:t>] (g/100 ml)                  150                   220</a:t>
            </a:r>
          </a:p>
          <a:p>
            <a:endParaRPr lang="en-US" dirty="0">
              <a:solidFill>
                <a:srgbClr val="000000"/>
              </a:solidFill>
            </a:endParaRPr>
          </a:p>
          <a:p>
            <a:r>
              <a:rPr lang="en-US" dirty="0">
                <a:solidFill>
                  <a:srgbClr val="000000"/>
                </a:solidFill>
              </a:rPr>
              <a:t>Blood Volume                       5                      6-7</a:t>
            </a:r>
            <a:endParaRPr lang="en-US" sz="1800" dirty="0">
              <a:solidFill>
                <a:srgbClr val="000000"/>
              </a:solidFill>
            </a:endParaRPr>
          </a:p>
          <a:p>
            <a:r>
              <a:rPr lang="en-US" sz="1800" dirty="0">
                <a:solidFill>
                  <a:srgbClr val="000000"/>
                </a:solidFill>
              </a:rPr>
              <a:t>(L</a:t>
            </a:r>
            <a:r>
              <a:rPr lang="en-US" sz="1800" dirty="0" smtClean="0">
                <a:solidFill>
                  <a:srgbClr val="000000"/>
                </a:solidFill>
              </a:rPr>
              <a:t>)</a:t>
            </a:r>
          </a:p>
          <a:p>
            <a:endParaRPr lang="en-US" sz="1800" dirty="0">
              <a:solidFill>
                <a:srgbClr val="000000"/>
              </a:solidFill>
            </a:endParaRPr>
          </a:p>
          <a:p>
            <a:r>
              <a:rPr lang="en-US" sz="1800" dirty="0">
                <a:solidFill>
                  <a:srgbClr val="000000"/>
                </a:solidFill>
              </a:rPr>
              <a:t>PO</a:t>
            </a:r>
            <a:r>
              <a:rPr lang="en-US" sz="1800" baseline="-25000" dirty="0">
                <a:solidFill>
                  <a:srgbClr val="000000"/>
                </a:solidFill>
              </a:rPr>
              <a:t>2</a:t>
            </a:r>
            <a:r>
              <a:rPr lang="en-US" sz="1800" dirty="0">
                <a:solidFill>
                  <a:srgbClr val="000000"/>
                </a:solidFill>
              </a:rPr>
              <a:t> (arterial)                           100	        48	</a:t>
            </a:r>
            <a:endParaRPr lang="en-US" dirty="0">
              <a:solidFill>
                <a:srgbClr val="000000"/>
              </a:solidFill>
            </a:endParaRPr>
          </a:p>
          <a:p>
            <a:r>
              <a:rPr lang="en-US" dirty="0">
                <a:solidFill>
                  <a:srgbClr val="000000"/>
                </a:solidFill>
              </a:rPr>
              <a:t>mmHg</a:t>
            </a:r>
          </a:p>
          <a:p>
            <a:endParaRPr lang="en-US" dirty="0">
              <a:solidFill>
                <a:srgbClr val="000000"/>
              </a:solidFill>
            </a:endParaRPr>
          </a:p>
          <a:p>
            <a:r>
              <a:rPr lang="en-US" sz="1800" dirty="0">
                <a:solidFill>
                  <a:srgbClr val="000000"/>
                </a:solidFill>
              </a:rPr>
              <a:t>ml O</a:t>
            </a:r>
            <a:r>
              <a:rPr lang="en-US" sz="1800" baseline="-25000" dirty="0">
                <a:solidFill>
                  <a:srgbClr val="000000"/>
                </a:solidFill>
              </a:rPr>
              <a:t>2</a:t>
            </a:r>
            <a:r>
              <a:rPr lang="en-US" sz="1800" dirty="0">
                <a:solidFill>
                  <a:srgbClr val="000000"/>
                </a:solidFill>
              </a:rPr>
              <a:t>/L (arterial)                    200 (100%)	        215 (80%)</a:t>
            </a:r>
          </a:p>
          <a:p>
            <a:endParaRPr lang="en-US" sz="1800" dirty="0">
              <a:solidFill>
                <a:srgbClr val="000000"/>
              </a:solidFill>
            </a:endParaRPr>
          </a:p>
          <a:p>
            <a:r>
              <a:rPr lang="en-US" sz="1800" dirty="0">
                <a:solidFill>
                  <a:srgbClr val="000000"/>
                </a:solidFill>
              </a:rPr>
              <a:t>PO</a:t>
            </a:r>
            <a:r>
              <a:rPr lang="en-US" sz="1800" baseline="-25000" dirty="0">
                <a:solidFill>
                  <a:srgbClr val="000000"/>
                </a:solidFill>
              </a:rPr>
              <a:t>2</a:t>
            </a:r>
            <a:r>
              <a:rPr lang="en-US" sz="1800" dirty="0">
                <a:solidFill>
                  <a:srgbClr val="000000"/>
                </a:solidFill>
              </a:rPr>
              <a:t> (venous)                           40		        30	</a:t>
            </a:r>
            <a:endParaRPr lang="en-US" dirty="0">
              <a:solidFill>
                <a:srgbClr val="000000"/>
              </a:solidFill>
            </a:endParaRPr>
          </a:p>
          <a:p>
            <a:r>
              <a:rPr lang="en-US" dirty="0">
                <a:solidFill>
                  <a:srgbClr val="000000"/>
                </a:solidFill>
              </a:rPr>
              <a:t>mmHg</a:t>
            </a:r>
          </a:p>
          <a:p>
            <a:endParaRPr lang="en-US" dirty="0">
              <a:solidFill>
                <a:srgbClr val="000000"/>
              </a:solidFill>
            </a:endParaRPr>
          </a:p>
          <a:p>
            <a:r>
              <a:rPr lang="en-US" sz="1800" dirty="0">
                <a:solidFill>
                  <a:srgbClr val="000000"/>
                </a:solidFill>
              </a:rPr>
              <a:t>ml O</a:t>
            </a:r>
            <a:r>
              <a:rPr lang="en-US" sz="1800" baseline="-25000" dirty="0">
                <a:solidFill>
                  <a:srgbClr val="000000"/>
                </a:solidFill>
              </a:rPr>
              <a:t>2</a:t>
            </a:r>
            <a:r>
              <a:rPr lang="en-US" sz="1800" dirty="0">
                <a:solidFill>
                  <a:srgbClr val="000000"/>
                </a:solidFill>
              </a:rPr>
              <a:t>/L (venous)                     160		        170</a:t>
            </a:r>
          </a:p>
          <a:p>
            <a:endParaRPr lang="en-US" sz="1800" dirty="0">
              <a:solidFill>
                <a:srgbClr val="000000"/>
              </a:solidFill>
            </a:endParaRPr>
          </a:p>
          <a:p>
            <a:endParaRPr lang="en-US" sz="1800" dirty="0">
              <a:solidFill>
                <a:srgbClr val="000000"/>
              </a:solidFill>
            </a:endParaRPr>
          </a:p>
        </p:txBody>
      </p:sp>
      <p:pic>
        <p:nvPicPr>
          <p:cNvPr id="5" name="Picture 4" descr="amdo_nomad_family.jpg"/>
          <p:cNvPicPr>
            <a:picLocks noChangeAspect="1"/>
          </p:cNvPicPr>
          <p:nvPr/>
        </p:nvPicPr>
        <p:blipFill>
          <a:blip r:embed="rId2"/>
          <a:stretch>
            <a:fillRect/>
          </a:stretch>
        </p:blipFill>
        <p:spPr>
          <a:xfrm>
            <a:off x="5943600" y="1295400"/>
            <a:ext cx="3200400" cy="2400300"/>
          </a:xfrm>
          <a:prstGeom prst="rect">
            <a:avLst/>
          </a:prstGeom>
        </p:spPr>
      </p:pic>
      <p:pic>
        <p:nvPicPr>
          <p:cNvPr id="6" name="Picture 5" descr="61142-004-2E4A5A9E.jpg"/>
          <p:cNvPicPr>
            <a:picLocks noChangeAspect="1"/>
          </p:cNvPicPr>
          <p:nvPr/>
        </p:nvPicPr>
        <p:blipFill>
          <a:blip r:embed="rId3"/>
          <a:stretch>
            <a:fillRect/>
          </a:stretch>
        </p:blipFill>
        <p:spPr>
          <a:xfrm>
            <a:off x="5981700" y="4572000"/>
            <a:ext cx="3162300" cy="2108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Autofit/>
          </a:bodyPr>
          <a:lstStyle/>
          <a:p>
            <a:endParaRPr lang="en-US" sz="2000" dirty="0" smtClean="0">
              <a:latin typeface="Comic Sans MS"/>
              <a:cs typeface="Comic Sans MS"/>
            </a:endParaRPr>
          </a:p>
          <a:p>
            <a:endParaRPr lang="en-US" sz="2000" dirty="0" smtClean="0">
              <a:latin typeface="Comic Sans MS"/>
              <a:cs typeface="Comic Sans MS"/>
            </a:endParaRPr>
          </a:p>
        </p:txBody>
      </p:sp>
      <p:pic>
        <p:nvPicPr>
          <p:cNvPr id="4" name="Picture 2" descr="E:\My Documents\powerpoint files\Downloaded pics\Silverthorn\Chapter 17\FG17_21.jpg"/>
          <p:cNvPicPr>
            <a:picLocks noChangeAspect="1" noChangeArrowheads="1"/>
          </p:cNvPicPr>
          <p:nvPr/>
        </p:nvPicPr>
        <p:blipFill>
          <a:blip r:embed="rId2"/>
          <a:srcRect/>
          <a:stretch>
            <a:fillRect/>
          </a:stretch>
        </p:blipFill>
        <p:spPr bwMode="auto">
          <a:xfrm>
            <a:off x="914400" y="914400"/>
            <a:ext cx="5715000" cy="4286250"/>
          </a:xfrm>
          <a:prstGeom prst="rect">
            <a:avLst/>
          </a:prstGeom>
          <a:noFill/>
        </p:spPr>
      </p:pic>
      <p:sp>
        <p:nvSpPr>
          <p:cNvPr id="5" name="TextBox 4"/>
          <p:cNvSpPr txBox="1"/>
          <p:nvPr/>
        </p:nvSpPr>
        <p:spPr>
          <a:xfrm>
            <a:off x="381000" y="5410200"/>
            <a:ext cx="8763000" cy="1323439"/>
          </a:xfrm>
          <a:prstGeom prst="rect">
            <a:avLst/>
          </a:prstGeom>
          <a:noFill/>
        </p:spPr>
        <p:txBody>
          <a:bodyPr wrap="square" rtlCol="0">
            <a:spAutoFit/>
          </a:bodyPr>
          <a:lstStyle/>
          <a:p>
            <a:r>
              <a:rPr lang="en-US" dirty="0" smtClean="0">
                <a:solidFill>
                  <a:srgbClr val="000000"/>
                </a:solidFill>
                <a:latin typeface="Comic Sans MS"/>
                <a:cs typeface="Comic Sans MS"/>
              </a:rPr>
              <a:t>Adaptations to high altitude living: to compensate for low alveolar PO</a:t>
            </a:r>
            <a:r>
              <a:rPr lang="en-US" baseline="-25000" dirty="0" smtClean="0">
                <a:solidFill>
                  <a:srgbClr val="000000"/>
                </a:solidFill>
                <a:latin typeface="Comic Sans MS"/>
                <a:cs typeface="Comic Sans MS"/>
              </a:rPr>
              <a:t>2 </a:t>
            </a:r>
            <a:r>
              <a:rPr lang="en-US" dirty="0" smtClean="0">
                <a:solidFill>
                  <a:srgbClr val="000000"/>
                </a:solidFill>
                <a:latin typeface="Comic Sans MS"/>
                <a:cs typeface="Comic Sans MS"/>
              </a:rPr>
              <a:t>ethnic groups show a variety of physiological changes (Andean populations, for example have higher blood volumes and higher </a:t>
            </a:r>
            <a:r>
              <a:rPr lang="en-US" dirty="0" err="1" smtClean="0">
                <a:solidFill>
                  <a:srgbClr val="000000"/>
                </a:solidFill>
                <a:latin typeface="Comic Sans MS"/>
                <a:cs typeface="Comic Sans MS"/>
              </a:rPr>
              <a:t>Hb</a:t>
            </a:r>
            <a:r>
              <a:rPr lang="en-US" dirty="0" smtClean="0">
                <a:solidFill>
                  <a:srgbClr val="000000"/>
                </a:solidFill>
                <a:latin typeface="Comic Sans MS"/>
                <a:cs typeface="Comic Sans MS"/>
              </a:rPr>
              <a:t> content).</a:t>
            </a:r>
            <a:endParaRPr lang="en-US" dirty="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3200" dirty="0" smtClean="0">
                <a:latin typeface="Comic Sans MS"/>
                <a:cs typeface="Comic Sans MS"/>
              </a:rPr>
              <a:t>Humans have colonized high elevations in 3 different instances: in each the adaptations are slightly different</a:t>
            </a:r>
            <a:endParaRPr lang="en-US" sz="3200" dirty="0">
              <a:latin typeface="Comic Sans MS"/>
              <a:cs typeface="Comic Sans MS"/>
            </a:endParaRPr>
          </a:p>
        </p:txBody>
      </p:sp>
      <p:sp>
        <p:nvSpPr>
          <p:cNvPr id="3" name="Content Placeholder 2"/>
          <p:cNvSpPr>
            <a:spLocks noGrp="1"/>
          </p:cNvSpPr>
          <p:nvPr>
            <p:ph idx="1"/>
          </p:nvPr>
        </p:nvSpPr>
        <p:spPr>
          <a:xfrm>
            <a:off x="609600" y="1600200"/>
            <a:ext cx="7772400" cy="4114800"/>
          </a:xfrm>
        </p:spPr>
        <p:txBody>
          <a:bodyPr/>
          <a:lstStyle/>
          <a:p>
            <a:r>
              <a:rPr lang="en-US" sz="2400" dirty="0" smtClean="0">
                <a:latin typeface="Comic Sans MS"/>
                <a:cs typeface="Comic Sans MS"/>
              </a:rPr>
              <a:t>Andean </a:t>
            </a:r>
            <a:r>
              <a:rPr lang="en-US" sz="2400" dirty="0" err="1" smtClean="0">
                <a:latin typeface="Comic Sans MS"/>
                <a:cs typeface="Comic Sans MS"/>
              </a:rPr>
              <a:t>Altiplano</a:t>
            </a:r>
            <a:r>
              <a:rPr lang="en-US" sz="2400" dirty="0" smtClean="0">
                <a:latin typeface="Comic Sans MS"/>
                <a:cs typeface="Comic Sans MS"/>
              </a:rPr>
              <a:t> (high </a:t>
            </a:r>
            <a:r>
              <a:rPr lang="en-US" sz="2400" dirty="0" err="1" smtClean="0">
                <a:latin typeface="Comic Sans MS"/>
                <a:cs typeface="Comic Sans MS"/>
              </a:rPr>
              <a:t>Hb</a:t>
            </a:r>
            <a:r>
              <a:rPr lang="en-US" sz="2400" dirty="0" smtClean="0">
                <a:latin typeface="Comic Sans MS"/>
                <a:cs typeface="Comic Sans MS"/>
              </a:rPr>
              <a:t> content)</a:t>
            </a:r>
          </a:p>
          <a:p>
            <a:endParaRPr lang="en-US" sz="2400" dirty="0" smtClean="0">
              <a:latin typeface="Comic Sans MS"/>
              <a:cs typeface="Comic Sans MS"/>
            </a:endParaRPr>
          </a:p>
          <a:p>
            <a:r>
              <a:rPr lang="en-US" sz="2400" dirty="0" smtClean="0">
                <a:latin typeface="Comic Sans MS"/>
                <a:cs typeface="Comic Sans MS"/>
              </a:rPr>
              <a:t>Ethiopian Highlands (high NO production, high BR)</a:t>
            </a:r>
          </a:p>
          <a:p>
            <a:endParaRPr lang="en-US" sz="2400" dirty="0" smtClean="0">
              <a:latin typeface="Comic Sans MS"/>
              <a:cs typeface="Comic Sans MS"/>
            </a:endParaRPr>
          </a:p>
          <a:p>
            <a:r>
              <a:rPr lang="en-US" sz="2400" dirty="0" smtClean="0">
                <a:latin typeface="Comic Sans MS"/>
                <a:cs typeface="Comic Sans MS"/>
              </a:rPr>
              <a:t>Tibetan Plateau (normal to low </a:t>
            </a:r>
            <a:r>
              <a:rPr lang="en-US" sz="2400" dirty="0" err="1" smtClean="0">
                <a:latin typeface="Comic Sans MS"/>
                <a:cs typeface="Comic Sans MS"/>
              </a:rPr>
              <a:t>Hb</a:t>
            </a:r>
            <a:r>
              <a:rPr lang="en-US" sz="2400" dirty="0" smtClean="0">
                <a:latin typeface="Comic Sans MS"/>
                <a:cs typeface="Comic Sans MS"/>
              </a:rPr>
              <a:t> content, other features: high ventilation increased HVR)  </a:t>
            </a:r>
          </a:p>
          <a:p>
            <a:endParaRPr lang="en-US" dirty="0" smtClean="0"/>
          </a:p>
          <a:p>
            <a:endParaRPr lang="en-US" dirty="0"/>
          </a:p>
        </p:txBody>
      </p:sp>
      <p:pic>
        <p:nvPicPr>
          <p:cNvPr id="5" name="Picture 4" descr="gurage_off_05.jpg"/>
          <p:cNvPicPr>
            <a:picLocks noChangeAspect="1"/>
          </p:cNvPicPr>
          <p:nvPr/>
        </p:nvPicPr>
        <p:blipFill>
          <a:blip r:embed="rId2"/>
          <a:stretch>
            <a:fillRect/>
          </a:stretch>
        </p:blipFill>
        <p:spPr>
          <a:xfrm>
            <a:off x="381000" y="4267200"/>
            <a:ext cx="1708150" cy="1191450"/>
          </a:xfrm>
          <a:prstGeom prst="rect">
            <a:avLst/>
          </a:prstGeom>
        </p:spPr>
      </p:pic>
      <p:pic>
        <p:nvPicPr>
          <p:cNvPr id="7" name="Picture 6" descr="amhara_off_05.jpg"/>
          <p:cNvPicPr>
            <a:picLocks noChangeAspect="1"/>
          </p:cNvPicPr>
          <p:nvPr/>
        </p:nvPicPr>
        <p:blipFill>
          <a:blip r:embed="rId3"/>
          <a:stretch>
            <a:fillRect/>
          </a:stretch>
        </p:blipFill>
        <p:spPr>
          <a:xfrm>
            <a:off x="1981200" y="5029200"/>
            <a:ext cx="1711519" cy="1193800"/>
          </a:xfrm>
          <a:prstGeom prst="rect">
            <a:avLst/>
          </a:prstGeom>
        </p:spPr>
      </p:pic>
      <p:sp>
        <p:nvSpPr>
          <p:cNvPr id="8" name="TextBox 7"/>
          <p:cNvSpPr txBox="1"/>
          <p:nvPr/>
        </p:nvSpPr>
        <p:spPr>
          <a:xfrm>
            <a:off x="2286000" y="6248400"/>
            <a:ext cx="974145" cy="400110"/>
          </a:xfrm>
          <a:prstGeom prst="rect">
            <a:avLst/>
          </a:prstGeom>
          <a:noFill/>
        </p:spPr>
        <p:txBody>
          <a:bodyPr wrap="none" rtlCol="0">
            <a:spAutoFit/>
          </a:bodyPr>
          <a:lstStyle/>
          <a:p>
            <a:r>
              <a:rPr lang="en-US" dirty="0" err="1" smtClean="0">
                <a:solidFill>
                  <a:schemeClr val="tx1"/>
                </a:solidFill>
              </a:rPr>
              <a:t>Amrah</a:t>
            </a:r>
            <a:endParaRPr lang="en-US" dirty="0">
              <a:solidFill>
                <a:schemeClr val="tx1"/>
              </a:solidFill>
            </a:endParaRPr>
          </a:p>
        </p:txBody>
      </p:sp>
      <p:sp>
        <p:nvSpPr>
          <p:cNvPr id="9" name="TextBox 8"/>
          <p:cNvSpPr txBox="1"/>
          <p:nvPr/>
        </p:nvSpPr>
        <p:spPr>
          <a:xfrm>
            <a:off x="762000" y="5562600"/>
            <a:ext cx="1023487" cy="400110"/>
          </a:xfrm>
          <a:prstGeom prst="rect">
            <a:avLst/>
          </a:prstGeom>
          <a:noFill/>
        </p:spPr>
        <p:txBody>
          <a:bodyPr wrap="none" rtlCol="0">
            <a:spAutoFit/>
          </a:bodyPr>
          <a:lstStyle/>
          <a:p>
            <a:r>
              <a:rPr lang="en-US" dirty="0" err="1" smtClean="0">
                <a:solidFill>
                  <a:schemeClr val="tx1"/>
                </a:solidFill>
              </a:rPr>
              <a:t>Gurage</a:t>
            </a:r>
            <a:endParaRPr lang="en-US" dirty="0">
              <a:solidFill>
                <a:schemeClr val="tx1"/>
              </a:solidFill>
            </a:endParaRPr>
          </a:p>
        </p:txBody>
      </p:sp>
      <p:pic>
        <p:nvPicPr>
          <p:cNvPr id="10" name="Picture 9" descr="TibetanNomadFamily.jpg"/>
          <p:cNvPicPr>
            <a:picLocks noChangeAspect="1"/>
          </p:cNvPicPr>
          <p:nvPr/>
        </p:nvPicPr>
        <p:blipFill>
          <a:blip r:embed="rId4"/>
          <a:stretch>
            <a:fillRect/>
          </a:stretch>
        </p:blipFill>
        <p:spPr>
          <a:xfrm>
            <a:off x="3733800" y="4267200"/>
            <a:ext cx="1993660" cy="1320800"/>
          </a:xfrm>
          <a:prstGeom prst="rect">
            <a:avLst/>
          </a:prstGeom>
        </p:spPr>
      </p:pic>
      <p:sp>
        <p:nvSpPr>
          <p:cNvPr id="11" name="TextBox 10"/>
          <p:cNvSpPr txBox="1"/>
          <p:nvPr/>
        </p:nvSpPr>
        <p:spPr>
          <a:xfrm>
            <a:off x="4191000" y="5715000"/>
            <a:ext cx="1109899" cy="400110"/>
          </a:xfrm>
          <a:prstGeom prst="rect">
            <a:avLst/>
          </a:prstGeom>
          <a:noFill/>
        </p:spPr>
        <p:txBody>
          <a:bodyPr wrap="none" rtlCol="0">
            <a:spAutoFit/>
          </a:bodyPr>
          <a:lstStyle/>
          <a:p>
            <a:r>
              <a:rPr lang="en-US" dirty="0" smtClean="0">
                <a:solidFill>
                  <a:schemeClr val="tx1"/>
                </a:solidFill>
              </a:rPr>
              <a:t>Tibetan</a:t>
            </a:r>
            <a:endParaRPr lang="en-US" dirty="0">
              <a:solidFill>
                <a:schemeClr val="tx1"/>
              </a:solidFill>
            </a:endParaRPr>
          </a:p>
        </p:txBody>
      </p:sp>
      <p:pic>
        <p:nvPicPr>
          <p:cNvPr id="12" name="Picture 11" descr="quechua.jpg"/>
          <p:cNvPicPr>
            <a:picLocks noChangeAspect="1"/>
          </p:cNvPicPr>
          <p:nvPr/>
        </p:nvPicPr>
        <p:blipFill>
          <a:blip r:embed="rId5"/>
          <a:stretch>
            <a:fillRect/>
          </a:stretch>
        </p:blipFill>
        <p:spPr>
          <a:xfrm flipH="1">
            <a:off x="7696047" y="4191000"/>
            <a:ext cx="1213759" cy="1822450"/>
          </a:xfrm>
          <a:prstGeom prst="rect">
            <a:avLst/>
          </a:prstGeom>
        </p:spPr>
      </p:pic>
      <p:sp>
        <p:nvSpPr>
          <p:cNvPr id="13" name="TextBox 12"/>
          <p:cNvSpPr txBox="1"/>
          <p:nvPr/>
        </p:nvSpPr>
        <p:spPr>
          <a:xfrm>
            <a:off x="7848600" y="6019800"/>
            <a:ext cx="1227870" cy="400110"/>
          </a:xfrm>
          <a:prstGeom prst="rect">
            <a:avLst/>
          </a:prstGeom>
          <a:noFill/>
        </p:spPr>
        <p:txBody>
          <a:bodyPr wrap="none" rtlCol="0">
            <a:spAutoFit/>
          </a:bodyPr>
          <a:lstStyle/>
          <a:p>
            <a:r>
              <a:rPr lang="en-US" dirty="0" smtClean="0">
                <a:solidFill>
                  <a:schemeClr val="tx1"/>
                </a:solidFill>
              </a:rPr>
              <a:t>Quechua</a:t>
            </a:r>
            <a:endParaRPr lang="en-US" dirty="0">
              <a:solidFill>
                <a:schemeClr val="tx1"/>
              </a:solidFill>
            </a:endParaRPr>
          </a:p>
        </p:txBody>
      </p:sp>
      <p:pic>
        <p:nvPicPr>
          <p:cNvPr id="14" name="Picture 13" descr="218523385nina_aymara.jpg"/>
          <p:cNvPicPr>
            <a:picLocks noChangeAspect="1"/>
          </p:cNvPicPr>
          <p:nvPr/>
        </p:nvPicPr>
        <p:blipFill>
          <a:blip r:embed="rId6"/>
          <a:stretch>
            <a:fillRect/>
          </a:stretch>
        </p:blipFill>
        <p:spPr>
          <a:xfrm>
            <a:off x="5791200" y="4267200"/>
            <a:ext cx="1574799" cy="1584249"/>
          </a:xfrm>
          <a:prstGeom prst="rect">
            <a:avLst/>
          </a:prstGeom>
        </p:spPr>
      </p:pic>
      <p:sp>
        <p:nvSpPr>
          <p:cNvPr id="15" name="TextBox 14"/>
          <p:cNvSpPr txBox="1"/>
          <p:nvPr/>
        </p:nvSpPr>
        <p:spPr>
          <a:xfrm>
            <a:off x="6019800" y="6019800"/>
            <a:ext cx="1090738" cy="400110"/>
          </a:xfrm>
          <a:prstGeom prst="rect">
            <a:avLst/>
          </a:prstGeom>
          <a:noFill/>
        </p:spPr>
        <p:txBody>
          <a:bodyPr wrap="none" rtlCol="0">
            <a:spAutoFit/>
          </a:bodyPr>
          <a:lstStyle/>
          <a:p>
            <a:r>
              <a:rPr lang="en-US" dirty="0" err="1" smtClean="0">
                <a:solidFill>
                  <a:schemeClr val="tx1"/>
                </a:solidFill>
              </a:rPr>
              <a:t>Aymara</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E:\My Documents\powerpoint files\Downloaded pics\Silverthorn\Chapter 17\FG17_21.jpg"/>
          <p:cNvPicPr>
            <a:picLocks noChangeAspect="1" noChangeArrowheads="1"/>
          </p:cNvPicPr>
          <p:nvPr/>
        </p:nvPicPr>
        <p:blipFill>
          <a:blip r:embed="rId2"/>
          <a:srcRect/>
          <a:stretch>
            <a:fillRect/>
          </a:stretch>
        </p:blipFill>
        <p:spPr bwMode="auto">
          <a:xfrm>
            <a:off x="3962400" y="914400"/>
            <a:ext cx="5486400" cy="4114800"/>
          </a:xfrm>
          <a:prstGeom prst="rect">
            <a:avLst/>
          </a:prstGeom>
          <a:noFill/>
        </p:spPr>
      </p:pic>
      <p:sp>
        <p:nvSpPr>
          <p:cNvPr id="4" name="Rectangle 2"/>
          <p:cNvSpPr>
            <a:spLocks noChangeArrowheads="1"/>
          </p:cNvSpPr>
          <p:nvPr/>
        </p:nvSpPr>
        <p:spPr bwMode="auto">
          <a:xfrm>
            <a:off x="381000" y="609600"/>
            <a:ext cx="4343400" cy="4898777"/>
          </a:xfrm>
          <a:prstGeom prst="rect">
            <a:avLst/>
          </a:prstGeom>
          <a:noFill/>
          <a:ln w="9525">
            <a:noFill/>
            <a:miter lim="800000"/>
            <a:headEnd/>
            <a:tailEnd/>
          </a:ln>
          <a:effectLst/>
        </p:spPr>
        <p:txBody>
          <a:bodyPr>
            <a:prstTxWarp prst="textNoShape">
              <a:avLst/>
            </a:prstTxWarp>
            <a:spAutoFit/>
          </a:bodyPr>
          <a:lstStyle/>
          <a:p>
            <a:pPr>
              <a:lnSpc>
                <a:spcPct val="90000"/>
              </a:lnSpc>
              <a:spcBef>
                <a:spcPct val="20000"/>
              </a:spcBef>
              <a:buFontTx/>
              <a:buChar char="•"/>
            </a:pPr>
            <a:r>
              <a:rPr lang="en-US" dirty="0">
                <a:solidFill>
                  <a:srgbClr val="000000"/>
                </a:solidFill>
              </a:rPr>
              <a:t>Note that alveolar PO</a:t>
            </a:r>
            <a:r>
              <a:rPr lang="en-US" baseline="-25000" dirty="0">
                <a:solidFill>
                  <a:srgbClr val="000000"/>
                </a:solidFill>
              </a:rPr>
              <a:t>2</a:t>
            </a:r>
            <a:r>
              <a:rPr lang="en-US" dirty="0">
                <a:solidFill>
                  <a:srgbClr val="000000"/>
                </a:solidFill>
              </a:rPr>
              <a:t> can drop from 100 to 70 mmHg without the HbO</a:t>
            </a:r>
            <a:r>
              <a:rPr lang="en-US" baseline="-25000" dirty="0">
                <a:solidFill>
                  <a:srgbClr val="000000"/>
                </a:solidFill>
              </a:rPr>
              <a:t>2</a:t>
            </a:r>
            <a:r>
              <a:rPr lang="en-US" dirty="0">
                <a:solidFill>
                  <a:srgbClr val="000000"/>
                </a:solidFill>
              </a:rPr>
              <a:t> saturation dropping below 90%</a:t>
            </a:r>
          </a:p>
          <a:p>
            <a:pPr lvl="1">
              <a:lnSpc>
                <a:spcPct val="90000"/>
              </a:lnSpc>
              <a:spcBef>
                <a:spcPct val="20000"/>
              </a:spcBef>
              <a:buFontTx/>
              <a:buChar char="–"/>
            </a:pPr>
            <a:r>
              <a:rPr lang="en-US" dirty="0">
                <a:solidFill>
                  <a:srgbClr val="000000"/>
                </a:solidFill>
              </a:rPr>
              <a:t>Therefore, mountain climbing is possible</a:t>
            </a:r>
          </a:p>
          <a:p>
            <a:pPr lvl="1">
              <a:lnSpc>
                <a:spcPct val="90000"/>
              </a:lnSpc>
              <a:spcBef>
                <a:spcPct val="20000"/>
              </a:spcBef>
              <a:buFontTx/>
              <a:buChar char="–"/>
            </a:pPr>
            <a:r>
              <a:rPr lang="en-US" dirty="0">
                <a:solidFill>
                  <a:srgbClr val="000000"/>
                </a:solidFill>
              </a:rPr>
              <a:t>Patients with HbO</a:t>
            </a:r>
            <a:r>
              <a:rPr lang="en-US" baseline="-25000" dirty="0">
                <a:solidFill>
                  <a:srgbClr val="000000"/>
                </a:solidFill>
              </a:rPr>
              <a:t>2</a:t>
            </a:r>
            <a:r>
              <a:rPr lang="en-US" dirty="0" smtClean="0">
                <a:solidFill>
                  <a:srgbClr val="000000"/>
                </a:solidFill>
              </a:rPr>
              <a:t> </a:t>
            </a:r>
            <a:r>
              <a:rPr lang="en-US" dirty="0" smtClean="0">
                <a:solidFill>
                  <a:srgbClr val="000000"/>
                </a:solidFill>
                <a:sym typeface="Symbol" charset="2"/>
              </a:rPr>
              <a:t>≥</a:t>
            </a:r>
            <a:r>
              <a:rPr lang="en-US" dirty="0" smtClean="0">
                <a:solidFill>
                  <a:srgbClr val="000000"/>
                </a:solidFill>
              </a:rPr>
              <a:t> </a:t>
            </a:r>
            <a:r>
              <a:rPr lang="en-US" dirty="0">
                <a:solidFill>
                  <a:srgbClr val="000000"/>
                </a:solidFill>
              </a:rPr>
              <a:t>90% usually don’t get additional O</a:t>
            </a:r>
            <a:r>
              <a:rPr lang="en-US" baseline="-25000" dirty="0">
                <a:solidFill>
                  <a:srgbClr val="000000"/>
                </a:solidFill>
              </a:rPr>
              <a:t>2</a:t>
            </a:r>
          </a:p>
          <a:p>
            <a:pPr lvl="1">
              <a:lnSpc>
                <a:spcPct val="90000"/>
              </a:lnSpc>
              <a:spcBef>
                <a:spcPct val="20000"/>
              </a:spcBef>
              <a:buFontTx/>
              <a:buChar char="–"/>
            </a:pPr>
            <a:endParaRPr lang="en-US" dirty="0">
              <a:solidFill>
                <a:srgbClr val="000000"/>
              </a:solidFill>
            </a:endParaRPr>
          </a:p>
          <a:p>
            <a:pPr>
              <a:lnSpc>
                <a:spcPct val="90000"/>
              </a:lnSpc>
              <a:spcBef>
                <a:spcPct val="20000"/>
              </a:spcBef>
              <a:buFontTx/>
              <a:buChar char="•"/>
            </a:pPr>
            <a:r>
              <a:rPr lang="en-US" dirty="0">
                <a:solidFill>
                  <a:srgbClr val="000000"/>
                </a:solidFill>
              </a:rPr>
              <a:t>Note that venous blood (40 mmHg)  is normally about 75% saturated with O</a:t>
            </a:r>
            <a:r>
              <a:rPr lang="en-US" baseline="-25000" dirty="0">
                <a:solidFill>
                  <a:srgbClr val="000000"/>
                </a:solidFill>
              </a:rPr>
              <a:t>2</a:t>
            </a:r>
            <a:r>
              <a:rPr lang="en-US" dirty="0">
                <a:solidFill>
                  <a:srgbClr val="000000"/>
                </a:solidFill>
              </a:rPr>
              <a:t> but</a:t>
            </a:r>
          </a:p>
          <a:p>
            <a:pPr lvl="1">
              <a:lnSpc>
                <a:spcPct val="90000"/>
              </a:lnSpc>
              <a:spcBef>
                <a:spcPct val="20000"/>
              </a:spcBef>
              <a:buFontTx/>
              <a:buChar char="–"/>
            </a:pPr>
            <a:r>
              <a:rPr lang="en-US" dirty="0">
                <a:solidFill>
                  <a:srgbClr val="000000"/>
                </a:solidFill>
              </a:rPr>
              <a:t>Small changes in PO</a:t>
            </a:r>
            <a:r>
              <a:rPr lang="en-US" baseline="-25000" dirty="0">
                <a:solidFill>
                  <a:srgbClr val="000000"/>
                </a:solidFill>
              </a:rPr>
              <a:t>2</a:t>
            </a:r>
            <a:r>
              <a:rPr lang="en-US" dirty="0">
                <a:solidFill>
                  <a:srgbClr val="000000"/>
                </a:solidFill>
              </a:rPr>
              <a:t> between 20-50 mmHg will result in LARGE changes in HbO</a:t>
            </a:r>
            <a:r>
              <a:rPr lang="en-US" baseline="-25000" dirty="0">
                <a:solidFill>
                  <a:srgbClr val="000000"/>
                </a:solidFill>
              </a:rPr>
              <a:t>2</a:t>
            </a:r>
            <a:r>
              <a:rPr lang="en-US" dirty="0">
                <a:solidFill>
                  <a:srgbClr val="000000"/>
                </a:solidFill>
              </a:rPr>
              <a:t> saturation</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My Documents\powerpoint files\Downloaded pics\Silverthorn\Chapter 17\FG17_21.jpg"/>
          <p:cNvPicPr>
            <a:picLocks noChangeAspect="1" noChangeArrowheads="1"/>
          </p:cNvPicPr>
          <p:nvPr/>
        </p:nvPicPr>
        <p:blipFill>
          <a:blip r:embed="rId2"/>
          <a:srcRect/>
          <a:stretch>
            <a:fillRect/>
          </a:stretch>
        </p:blipFill>
        <p:spPr bwMode="auto">
          <a:xfrm>
            <a:off x="609600" y="0"/>
            <a:ext cx="7848600" cy="5886450"/>
          </a:xfrm>
          <a:prstGeom prst="rect">
            <a:avLst/>
          </a:prstGeom>
          <a:noFill/>
        </p:spPr>
      </p:pic>
      <p:sp>
        <p:nvSpPr>
          <p:cNvPr id="112643" name="Rectangle 3"/>
          <p:cNvSpPr>
            <a:spLocks noChangeArrowheads="1"/>
          </p:cNvSpPr>
          <p:nvPr/>
        </p:nvSpPr>
        <p:spPr bwMode="auto">
          <a:xfrm>
            <a:off x="1573213" y="6208713"/>
            <a:ext cx="4625109" cy="400110"/>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The form of this curve is not fixed….</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1219200" y="457200"/>
            <a:ext cx="7086600" cy="4721292"/>
          </a:xfrm>
          <a:prstGeom prst="rect">
            <a:avLst/>
          </a:prstGeom>
          <a:noFill/>
          <a:ln w="9525">
            <a:noFill/>
            <a:miter lim="800000"/>
            <a:headEnd/>
            <a:tailEnd/>
          </a:ln>
          <a:effectLst/>
        </p:spPr>
        <p:txBody>
          <a:bodyPr>
            <a:prstTxWarp prst="textNoShape">
              <a:avLst/>
            </a:prstTxWarp>
            <a:spAutoFit/>
          </a:bodyPr>
          <a:lstStyle/>
          <a:p>
            <a:pPr>
              <a:spcBef>
                <a:spcPct val="20000"/>
              </a:spcBef>
              <a:buFontTx/>
              <a:buChar char="•"/>
            </a:pPr>
            <a:r>
              <a:rPr lang="en-US" sz="3200" dirty="0">
                <a:solidFill>
                  <a:srgbClr val="000000"/>
                </a:solidFill>
              </a:rPr>
              <a:t>Physiological conditions can move the curve toward the right or the left, changing the amount of O</a:t>
            </a:r>
            <a:r>
              <a:rPr lang="en-US" sz="3200" baseline="-25000" dirty="0">
                <a:solidFill>
                  <a:srgbClr val="000000"/>
                </a:solidFill>
              </a:rPr>
              <a:t>2</a:t>
            </a:r>
            <a:r>
              <a:rPr lang="en-US" sz="3200" dirty="0">
                <a:solidFill>
                  <a:srgbClr val="000000"/>
                </a:solidFill>
              </a:rPr>
              <a:t> that </a:t>
            </a:r>
            <a:r>
              <a:rPr lang="en-US" sz="3200" dirty="0" err="1">
                <a:solidFill>
                  <a:srgbClr val="000000"/>
                </a:solidFill>
              </a:rPr>
              <a:t>Hb</a:t>
            </a:r>
            <a:r>
              <a:rPr lang="en-US" sz="3200" dirty="0">
                <a:solidFill>
                  <a:srgbClr val="000000"/>
                </a:solidFill>
              </a:rPr>
              <a:t> gives up (or takes) at the same PO</a:t>
            </a:r>
            <a:r>
              <a:rPr lang="en-US" sz="3200" baseline="-25000" dirty="0">
                <a:solidFill>
                  <a:srgbClr val="000000"/>
                </a:solidFill>
              </a:rPr>
              <a:t>2</a:t>
            </a:r>
          </a:p>
          <a:p>
            <a:pPr>
              <a:spcBef>
                <a:spcPct val="20000"/>
              </a:spcBef>
            </a:pPr>
            <a:endParaRPr lang="en-US" sz="3200" baseline="-25000" dirty="0">
              <a:solidFill>
                <a:srgbClr val="000000"/>
              </a:solidFill>
            </a:endParaRPr>
          </a:p>
          <a:p>
            <a:pPr>
              <a:spcBef>
                <a:spcPct val="20000"/>
              </a:spcBef>
              <a:buFontTx/>
              <a:buChar char="•"/>
            </a:pPr>
            <a:endParaRPr lang="en-US" sz="3200" baseline="-25000" dirty="0">
              <a:solidFill>
                <a:srgbClr val="000000"/>
              </a:solidFill>
            </a:endParaRPr>
          </a:p>
          <a:p>
            <a:pPr>
              <a:spcBef>
                <a:spcPct val="20000"/>
              </a:spcBef>
            </a:pPr>
            <a:endParaRPr lang="en-US" sz="3200" baseline="-25000" dirty="0">
              <a:solidFill>
                <a:srgbClr val="000000"/>
              </a:solidFill>
            </a:endParaRPr>
          </a:p>
          <a:p>
            <a:pPr>
              <a:spcBef>
                <a:spcPct val="20000"/>
              </a:spcBef>
              <a:buFontTx/>
              <a:buChar char="•"/>
            </a:pPr>
            <a:endParaRPr lang="en-US" sz="3200" baseline="-25000" dirty="0">
              <a:solidFill>
                <a:srgbClr val="000000"/>
              </a:solidFill>
            </a:endParaRPr>
          </a:p>
          <a:p>
            <a:pPr>
              <a:spcBef>
                <a:spcPct val="20000"/>
              </a:spcBef>
              <a:buFontTx/>
              <a:buChar char="•"/>
            </a:pPr>
            <a:endParaRPr lang="en-US" sz="3200" dirty="0">
              <a:solidFill>
                <a:srgbClr val="000000"/>
              </a:solidFill>
            </a:endParaRPr>
          </a:p>
        </p:txBody>
      </p:sp>
      <p:sp>
        <p:nvSpPr>
          <p:cNvPr id="113667" name="Rectangle 3"/>
          <p:cNvSpPr>
            <a:spLocks noChangeArrowheads="1"/>
          </p:cNvSpPr>
          <p:nvPr/>
        </p:nvSpPr>
        <p:spPr bwMode="auto">
          <a:xfrm>
            <a:off x="3276600" y="2743200"/>
            <a:ext cx="4856163" cy="3539431"/>
          </a:xfrm>
          <a:prstGeom prst="rect">
            <a:avLst/>
          </a:prstGeom>
          <a:noFill/>
          <a:ln w="9525">
            <a:noFill/>
            <a:miter lim="800000"/>
            <a:headEnd/>
            <a:tailEnd/>
          </a:ln>
          <a:effectLst/>
        </p:spPr>
        <p:txBody>
          <a:bodyPr>
            <a:prstTxWarp prst="textNoShape">
              <a:avLst/>
            </a:prstTxWarp>
            <a:spAutoFit/>
          </a:bodyPr>
          <a:lstStyle/>
          <a:p>
            <a:pPr algn="ctr"/>
            <a:r>
              <a:rPr lang="en-US" sz="2800" dirty="0">
                <a:solidFill>
                  <a:srgbClr val="000000"/>
                </a:solidFill>
              </a:rPr>
              <a:t>Factors that influence the affinity of hemoglobin for oxygen</a:t>
            </a:r>
          </a:p>
          <a:p>
            <a:pPr algn="ctr"/>
            <a:endParaRPr lang="en-US" sz="2800" dirty="0">
              <a:solidFill>
                <a:srgbClr val="000000"/>
              </a:solidFill>
            </a:endParaRPr>
          </a:p>
          <a:p>
            <a:pPr algn="ctr"/>
            <a:r>
              <a:rPr lang="en-US" sz="2800" dirty="0">
                <a:solidFill>
                  <a:srgbClr val="000000"/>
                </a:solidFill>
              </a:rPr>
              <a:t>pH</a:t>
            </a:r>
          </a:p>
          <a:p>
            <a:pPr algn="ctr"/>
            <a:r>
              <a:rPr lang="en-US" sz="2800" dirty="0">
                <a:solidFill>
                  <a:srgbClr val="000000"/>
                </a:solidFill>
              </a:rPr>
              <a:t>PCO</a:t>
            </a:r>
            <a:r>
              <a:rPr lang="en-US" sz="2800" baseline="-25000" dirty="0">
                <a:solidFill>
                  <a:srgbClr val="000000"/>
                </a:solidFill>
              </a:rPr>
              <a:t>2</a:t>
            </a:r>
            <a:endParaRPr lang="en-US" sz="2800" dirty="0">
              <a:solidFill>
                <a:srgbClr val="000000"/>
              </a:solidFill>
            </a:endParaRPr>
          </a:p>
          <a:p>
            <a:pPr algn="ctr"/>
            <a:r>
              <a:rPr lang="en-US" sz="2800" dirty="0">
                <a:solidFill>
                  <a:srgbClr val="000000"/>
                </a:solidFill>
              </a:rPr>
              <a:t>And</a:t>
            </a:r>
          </a:p>
          <a:p>
            <a:pPr algn="ctr"/>
            <a:r>
              <a:rPr lang="en-US" sz="2800" dirty="0">
                <a:solidFill>
                  <a:srgbClr val="000000"/>
                </a:solidFill>
              </a:rPr>
              <a:t>Temperature</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G17_22a"/>
          <p:cNvPicPr>
            <a:picLocks noChangeAspect="1" noChangeArrowheads="1"/>
          </p:cNvPicPr>
          <p:nvPr/>
        </p:nvPicPr>
        <p:blipFill>
          <a:blip r:embed="rId2"/>
          <a:srcRect/>
          <a:stretch>
            <a:fillRect/>
          </a:stretch>
        </p:blipFill>
        <p:spPr bwMode="auto">
          <a:xfrm>
            <a:off x="1295400" y="0"/>
            <a:ext cx="7086600" cy="5314950"/>
          </a:xfrm>
          <a:prstGeom prst="rect">
            <a:avLst/>
          </a:prstGeom>
          <a:noFill/>
        </p:spPr>
      </p:pic>
      <p:sp>
        <p:nvSpPr>
          <p:cNvPr id="114691" name="Rectangle 3"/>
          <p:cNvSpPr>
            <a:spLocks noChangeArrowheads="1"/>
          </p:cNvSpPr>
          <p:nvPr/>
        </p:nvSpPr>
        <p:spPr bwMode="auto">
          <a:xfrm>
            <a:off x="228600" y="5334000"/>
            <a:ext cx="8542337" cy="1323439"/>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Decreased pH</a:t>
            </a:r>
            <a:r>
              <a:rPr lang="en-US" dirty="0" smtClean="0">
                <a:solidFill>
                  <a:srgbClr val="000000"/>
                </a:solidFill>
              </a:rPr>
              <a:t> (more acidic blood) leads </a:t>
            </a:r>
            <a:r>
              <a:rPr lang="en-US" dirty="0">
                <a:solidFill>
                  <a:srgbClr val="000000"/>
                </a:solidFill>
              </a:rPr>
              <a:t>to a shift to the right.</a:t>
            </a:r>
            <a:r>
              <a:rPr lang="en-US" dirty="0" smtClean="0">
                <a:solidFill>
                  <a:srgbClr val="000000"/>
                </a:solidFill>
              </a:rPr>
              <a:t> Increased </a:t>
            </a:r>
            <a:r>
              <a:rPr lang="en-US" dirty="0">
                <a:solidFill>
                  <a:srgbClr val="000000"/>
                </a:solidFill>
              </a:rPr>
              <a:t>acidity </a:t>
            </a:r>
            <a:r>
              <a:rPr lang="en-US" dirty="0">
                <a:solidFill>
                  <a:srgbClr val="FF0000"/>
                </a:solidFill>
              </a:rPr>
              <a:t>facilitates</a:t>
            </a:r>
            <a:r>
              <a:rPr lang="en-US" dirty="0">
                <a:solidFill>
                  <a:srgbClr val="000000"/>
                </a:solidFill>
              </a:rPr>
              <a:t> </a:t>
            </a:r>
            <a:r>
              <a:rPr lang="en-US" dirty="0">
                <a:solidFill>
                  <a:srgbClr val="FF0000"/>
                </a:solidFill>
              </a:rPr>
              <a:t>the unloading </a:t>
            </a:r>
            <a:r>
              <a:rPr lang="en-US" dirty="0">
                <a:solidFill>
                  <a:srgbClr val="000000"/>
                </a:solidFill>
              </a:rPr>
              <a:t>of oxygen</a:t>
            </a:r>
            <a:r>
              <a:rPr lang="en-US" dirty="0" smtClean="0">
                <a:solidFill>
                  <a:srgbClr val="000000"/>
                </a:solidFill>
              </a:rPr>
              <a:t>. INCREASED pH facilitates the uploading of oxygen by </a:t>
            </a:r>
            <a:r>
              <a:rPr lang="en-US" dirty="0" err="1" smtClean="0">
                <a:solidFill>
                  <a:srgbClr val="000000"/>
                </a:solidFill>
              </a:rPr>
              <a:t>Hb</a:t>
            </a:r>
            <a:r>
              <a:rPr lang="en-US" dirty="0" smtClean="0">
                <a:solidFill>
                  <a:srgbClr val="000000"/>
                </a:solidFill>
              </a:rPr>
              <a:t>.</a:t>
            </a:r>
          </a:p>
          <a:p>
            <a:r>
              <a:rPr lang="en-US" dirty="0">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8600"/>
            <a:ext cx="5280963" cy="1938992"/>
          </a:xfrm>
          <a:prstGeom prst="rect">
            <a:avLst/>
          </a:prstGeom>
          <a:noFill/>
        </p:spPr>
        <p:txBody>
          <a:bodyPr wrap="none" rtlCol="0">
            <a:spAutoFit/>
          </a:bodyPr>
          <a:lstStyle/>
          <a:p>
            <a:pPr algn="ctr"/>
            <a:r>
              <a:rPr lang="en-US" dirty="0" smtClean="0">
                <a:solidFill>
                  <a:srgbClr val="000000"/>
                </a:solidFill>
              </a:rPr>
              <a:t>Unanswered Questions</a:t>
            </a:r>
          </a:p>
          <a:p>
            <a:pPr algn="ctr"/>
            <a:endParaRPr lang="en-US" dirty="0">
              <a:solidFill>
                <a:srgbClr val="000000"/>
              </a:solidFill>
            </a:endParaRPr>
          </a:p>
          <a:p>
            <a:pPr algn="ctr"/>
            <a:r>
              <a:rPr lang="en-US" dirty="0" smtClean="0">
                <a:solidFill>
                  <a:srgbClr val="000000"/>
                </a:solidFill>
              </a:rPr>
              <a:t>Why is Cystic Fibrosis so common? </a:t>
            </a:r>
          </a:p>
          <a:p>
            <a:pPr algn="ctr"/>
            <a:r>
              <a:rPr lang="en-US" dirty="0" smtClean="0">
                <a:solidFill>
                  <a:srgbClr val="000000"/>
                </a:solidFill>
              </a:rPr>
              <a:t>Why does it incidence vary with ethnicity?</a:t>
            </a:r>
          </a:p>
          <a:p>
            <a:endParaRPr lang="en-US" dirty="0">
              <a:solidFill>
                <a:srgbClr val="000000"/>
              </a:solidFill>
            </a:endParaRPr>
          </a:p>
          <a:p>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54938583"/>
              </p:ext>
            </p:extLst>
          </p:nvPr>
        </p:nvGraphicFramePr>
        <p:xfrm>
          <a:off x="1524000" y="1752600"/>
          <a:ext cx="6096000" cy="3413760"/>
        </p:xfrm>
        <a:graphic>
          <a:graphicData uri="http://schemas.openxmlformats.org/drawingml/2006/table">
            <a:tbl>
              <a:tblPr firstRow="1" bandRow="1">
                <a:tableStyleId>{3C2FFA5D-87B4-456A-9821-1D502468CF0F}</a:tableStyleId>
              </a:tblPr>
              <a:tblGrid>
                <a:gridCol w="2032000"/>
                <a:gridCol w="2032000"/>
                <a:gridCol w="2032000"/>
              </a:tblGrid>
              <a:tr h="1584960">
                <a:tc>
                  <a:txBody>
                    <a:bodyPr/>
                    <a:lstStyle/>
                    <a:p>
                      <a:r>
                        <a:rPr lang="en-US" sz="2400" dirty="0" smtClean="0">
                          <a:solidFill>
                            <a:srgbClr val="0000FF"/>
                          </a:solidFill>
                        </a:rPr>
                        <a:t>Ethnic Origin</a:t>
                      </a:r>
                      <a:endParaRPr lang="en-US" sz="2400" dirty="0">
                        <a:solidFill>
                          <a:srgbClr val="0000FF"/>
                        </a:solidFill>
                      </a:endParaRPr>
                    </a:p>
                  </a:txBody>
                  <a:tcPr/>
                </a:tc>
                <a:tc>
                  <a:txBody>
                    <a:bodyPr/>
                    <a:lstStyle/>
                    <a:p>
                      <a:r>
                        <a:rPr lang="en-US" sz="2400" dirty="0" smtClean="0">
                          <a:solidFill>
                            <a:srgbClr val="0000FF"/>
                          </a:solidFill>
                        </a:rPr>
                        <a:t>Incidence of the gene</a:t>
                      </a:r>
                      <a:endParaRPr lang="en-US" sz="2400" dirty="0">
                        <a:solidFill>
                          <a:srgbClr val="0000FF"/>
                        </a:solidFill>
                      </a:endParaRPr>
                    </a:p>
                  </a:txBody>
                  <a:tcPr/>
                </a:tc>
                <a:tc>
                  <a:txBody>
                    <a:bodyPr/>
                    <a:lstStyle/>
                    <a:p>
                      <a:r>
                        <a:rPr lang="en-US" sz="2400" dirty="0" smtClean="0">
                          <a:solidFill>
                            <a:srgbClr val="0000FF"/>
                          </a:solidFill>
                        </a:rPr>
                        <a:t>Frequency at birth</a:t>
                      </a:r>
                      <a:endParaRPr lang="en-US" sz="2400" dirty="0">
                        <a:solidFill>
                          <a:srgbClr val="0000FF"/>
                        </a:solidFill>
                      </a:endParaRPr>
                    </a:p>
                  </a:txBody>
                  <a:tcPr/>
                </a:tc>
              </a:tr>
              <a:tr h="370840">
                <a:tc>
                  <a:txBody>
                    <a:bodyPr/>
                    <a:lstStyle/>
                    <a:p>
                      <a:r>
                        <a:rPr lang="en-US" sz="2400" dirty="0" smtClean="0"/>
                        <a:t>European</a:t>
                      </a:r>
                      <a:endParaRPr lang="en-US" sz="2400" dirty="0">
                        <a:solidFill>
                          <a:srgbClr val="000000"/>
                        </a:solidFill>
                      </a:endParaRPr>
                    </a:p>
                  </a:txBody>
                  <a:tcPr/>
                </a:tc>
                <a:tc>
                  <a:txBody>
                    <a:bodyPr/>
                    <a:lstStyle/>
                    <a:p>
                      <a:r>
                        <a:rPr lang="en-US" sz="2400" dirty="0" smtClean="0"/>
                        <a:t>1 in 25</a:t>
                      </a:r>
                      <a:endParaRPr lang="en-US" sz="2400" dirty="0">
                        <a:solidFill>
                          <a:srgbClr val="000000"/>
                        </a:solidFill>
                      </a:endParaRPr>
                    </a:p>
                  </a:txBody>
                  <a:tcPr/>
                </a:tc>
                <a:tc>
                  <a:txBody>
                    <a:bodyPr/>
                    <a:lstStyle/>
                    <a:p>
                      <a:r>
                        <a:rPr lang="en-US" sz="2400" dirty="0" smtClean="0"/>
                        <a:t>1 in 4,000</a:t>
                      </a:r>
                      <a:endParaRPr lang="en-US" sz="2400" dirty="0"/>
                    </a:p>
                  </a:txBody>
                  <a:tcPr/>
                </a:tc>
              </a:tr>
              <a:tr h="370840">
                <a:tc>
                  <a:txBody>
                    <a:bodyPr/>
                    <a:lstStyle/>
                    <a:p>
                      <a:r>
                        <a:rPr lang="en-US" sz="2400" dirty="0" smtClean="0"/>
                        <a:t>Hispanics</a:t>
                      </a:r>
                      <a:endParaRPr lang="en-US" sz="2400" dirty="0">
                        <a:solidFill>
                          <a:srgbClr val="000000"/>
                        </a:solidFill>
                      </a:endParaRPr>
                    </a:p>
                  </a:txBody>
                  <a:tcPr/>
                </a:tc>
                <a:tc>
                  <a:txBody>
                    <a:bodyPr/>
                    <a:lstStyle/>
                    <a:p>
                      <a:r>
                        <a:rPr lang="en-US" sz="2400" dirty="0" smtClean="0"/>
                        <a:t>1 in 46</a:t>
                      </a:r>
                      <a:endParaRPr lang="en-US" sz="2400" dirty="0">
                        <a:solidFill>
                          <a:srgbClr val="000000"/>
                        </a:solidFill>
                      </a:endParaRPr>
                    </a:p>
                  </a:txBody>
                  <a:tcPr/>
                </a:tc>
                <a:tc>
                  <a:txBody>
                    <a:bodyPr/>
                    <a:lstStyle/>
                    <a:p>
                      <a:endParaRPr lang="en-US" sz="2400" dirty="0"/>
                    </a:p>
                  </a:txBody>
                  <a:tcPr/>
                </a:tc>
              </a:tr>
              <a:tr h="370840">
                <a:tc>
                  <a:txBody>
                    <a:bodyPr/>
                    <a:lstStyle/>
                    <a:p>
                      <a:r>
                        <a:rPr lang="en-US" sz="2400" dirty="0" smtClean="0"/>
                        <a:t>African</a:t>
                      </a:r>
                      <a:endParaRPr lang="en-US" sz="2400" dirty="0">
                        <a:solidFill>
                          <a:srgbClr val="000000"/>
                        </a:solidFill>
                      </a:endParaRPr>
                    </a:p>
                  </a:txBody>
                  <a:tcPr/>
                </a:tc>
                <a:tc>
                  <a:txBody>
                    <a:bodyPr/>
                    <a:lstStyle/>
                    <a:p>
                      <a:r>
                        <a:rPr lang="en-US" sz="2400" dirty="0" smtClean="0"/>
                        <a:t>1 in 65</a:t>
                      </a:r>
                      <a:endParaRPr lang="en-US" sz="2400" dirty="0">
                        <a:solidFill>
                          <a:srgbClr val="000000"/>
                        </a:solidFill>
                      </a:endParaRPr>
                    </a:p>
                  </a:txBody>
                  <a:tcPr/>
                </a:tc>
                <a:tc>
                  <a:txBody>
                    <a:bodyPr/>
                    <a:lstStyle/>
                    <a:p>
                      <a:r>
                        <a:rPr lang="en-US" sz="2400" dirty="0" smtClean="0"/>
                        <a:t>1 in 15,000</a:t>
                      </a:r>
                      <a:endParaRPr lang="en-US" sz="2400" dirty="0"/>
                    </a:p>
                  </a:txBody>
                  <a:tcPr/>
                </a:tc>
              </a:tr>
              <a:tr h="370840">
                <a:tc>
                  <a:txBody>
                    <a:bodyPr/>
                    <a:lstStyle/>
                    <a:p>
                      <a:r>
                        <a:rPr lang="en-US" sz="2400" dirty="0" smtClean="0"/>
                        <a:t>Asian</a:t>
                      </a:r>
                      <a:endParaRPr lang="en-US" sz="2400" dirty="0">
                        <a:solidFill>
                          <a:srgbClr val="000000"/>
                        </a:solidFill>
                      </a:endParaRPr>
                    </a:p>
                  </a:txBody>
                  <a:tcPr/>
                </a:tc>
                <a:tc>
                  <a:txBody>
                    <a:bodyPr/>
                    <a:lstStyle/>
                    <a:p>
                      <a:r>
                        <a:rPr lang="en-US" sz="2400" dirty="0" smtClean="0"/>
                        <a:t>1 in 90</a:t>
                      </a:r>
                      <a:endParaRPr lang="en-US" sz="2400" dirty="0">
                        <a:solidFill>
                          <a:srgbClr val="000000"/>
                        </a:solidFill>
                      </a:endParaRPr>
                    </a:p>
                  </a:txBody>
                  <a:tcPr/>
                </a:tc>
                <a:tc>
                  <a:txBody>
                    <a:bodyPr/>
                    <a:lstStyle/>
                    <a:p>
                      <a:r>
                        <a:rPr lang="en-US" sz="2400" dirty="0" smtClean="0"/>
                        <a:t>1 in 32,000</a:t>
                      </a:r>
                      <a:endParaRPr lang="en-US" sz="2400" dirty="0"/>
                    </a:p>
                  </a:txBody>
                  <a:tcPr/>
                </a:tc>
              </a:tr>
            </a:tbl>
          </a:graphicData>
        </a:graphic>
      </p:graphicFrame>
    </p:spTree>
    <p:extLst>
      <p:ext uri="{BB962C8B-B14F-4D97-AF65-F5344CB8AC3E}">
        <p14:creationId xmlns:p14="http://schemas.microsoft.com/office/powerpoint/2010/main" val="26406405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743075" y="3386138"/>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15715" name="Picture 3" descr="E:\My Documents\powerpoint files\Downloaded pics\Silverthorn\Chapter 17\FG17_22c.jpg"/>
          <p:cNvPicPr>
            <a:picLocks noChangeAspect="1" noChangeArrowheads="1"/>
          </p:cNvPicPr>
          <p:nvPr/>
        </p:nvPicPr>
        <p:blipFill>
          <a:blip r:embed="rId2"/>
          <a:srcRect/>
          <a:stretch>
            <a:fillRect/>
          </a:stretch>
        </p:blipFill>
        <p:spPr bwMode="auto">
          <a:xfrm>
            <a:off x="609600" y="0"/>
            <a:ext cx="7467600" cy="5600700"/>
          </a:xfrm>
          <a:prstGeom prst="rect">
            <a:avLst/>
          </a:prstGeom>
          <a:noFill/>
        </p:spPr>
      </p:pic>
      <p:sp>
        <p:nvSpPr>
          <p:cNvPr id="115716" name="Rectangle 4"/>
          <p:cNvSpPr>
            <a:spLocks noChangeArrowheads="1"/>
          </p:cNvSpPr>
          <p:nvPr/>
        </p:nvSpPr>
        <p:spPr bwMode="auto">
          <a:xfrm>
            <a:off x="0" y="5715000"/>
            <a:ext cx="9144000" cy="101566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Increased PCO</a:t>
            </a:r>
            <a:r>
              <a:rPr lang="en-US" baseline="-25000" dirty="0">
                <a:solidFill>
                  <a:srgbClr val="000000"/>
                </a:solidFill>
              </a:rPr>
              <a:t>2</a:t>
            </a:r>
            <a:r>
              <a:rPr lang="en-US" dirty="0">
                <a:solidFill>
                  <a:srgbClr val="000000"/>
                </a:solidFill>
              </a:rPr>
              <a:t> leads to a shift to the right in the oxygen dissociation curve. Increased PCO</a:t>
            </a:r>
            <a:r>
              <a:rPr lang="en-US" baseline="-25000" dirty="0">
                <a:solidFill>
                  <a:srgbClr val="000000"/>
                </a:solidFill>
              </a:rPr>
              <a:t>2</a:t>
            </a:r>
            <a:r>
              <a:rPr lang="en-US" dirty="0">
                <a:solidFill>
                  <a:srgbClr val="000000"/>
                </a:solidFill>
              </a:rPr>
              <a:t> also </a:t>
            </a:r>
            <a:r>
              <a:rPr lang="en-US" dirty="0">
                <a:solidFill>
                  <a:srgbClr val="FF0000"/>
                </a:solidFill>
              </a:rPr>
              <a:t>facilitates</a:t>
            </a:r>
            <a:r>
              <a:rPr lang="en-US" dirty="0">
                <a:solidFill>
                  <a:srgbClr val="000000"/>
                </a:solidFill>
              </a:rPr>
              <a:t> the unloading of oxygen to tissues</a:t>
            </a:r>
          </a:p>
          <a:p>
            <a:r>
              <a:rPr lang="en-US" dirty="0">
                <a:solidFill>
                  <a:srgbClr val="000000"/>
                </a:solidFill>
              </a:rPr>
              <a:t>(The </a:t>
            </a:r>
            <a:r>
              <a:rPr lang="en-US" dirty="0" err="1">
                <a:solidFill>
                  <a:srgbClr val="000000"/>
                </a:solidFill>
              </a:rPr>
              <a:t>carbamino</a:t>
            </a:r>
            <a:r>
              <a:rPr lang="en-US" dirty="0">
                <a:solidFill>
                  <a:srgbClr val="000000"/>
                </a:solidFill>
              </a:rPr>
              <a:t> effect).</a:t>
            </a: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FG17_22b"/>
          <p:cNvPicPr>
            <a:picLocks noChangeAspect="1" noChangeArrowheads="1"/>
          </p:cNvPicPr>
          <p:nvPr/>
        </p:nvPicPr>
        <p:blipFill>
          <a:blip r:embed="rId2"/>
          <a:srcRect/>
          <a:stretch>
            <a:fillRect/>
          </a:stretch>
        </p:blipFill>
        <p:spPr bwMode="auto">
          <a:xfrm>
            <a:off x="533400" y="0"/>
            <a:ext cx="7620000" cy="5715000"/>
          </a:xfrm>
          <a:prstGeom prst="rect">
            <a:avLst/>
          </a:prstGeom>
          <a:noFill/>
        </p:spPr>
      </p:pic>
      <p:sp>
        <p:nvSpPr>
          <p:cNvPr id="116739" name="Rectangle 3"/>
          <p:cNvSpPr>
            <a:spLocks noChangeArrowheads="1"/>
          </p:cNvSpPr>
          <p:nvPr/>
        </p:nvSpPr>
        <p:spPr bwMode="auto">
          <a:xfrm>
            <a:off x="473075" y="5784850"/>
            <a:ext cx="8670925" cy="70788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Increased temperature also leads to a shift to the right in the oxygen dissociation curve (also </a:t>
            </a:r>
            <a:r>
              <a:rPr lang="en-US" dirty="0">
                <a:solidFill>
                  <a:srgbClr val="FF0000"/>
                </a:solidFill>
              </a:rPr>
              <a:t>facilitates</a:t>
            </a:r>
            <a:r>
              <a:rPr lang="en-US" dirty="0">
                <a:solidFill>
                  <a:srgbClr val="000000"/>
                </a:solidFill>
              </a:rPr>
              <a:t> O</a:t>
            </a:r>
            <a:r>
              <a:rPr lang="en-US" baseline="-25000" dirty="0">
                <a:solidFill>
                  <a:srgbClr val="000000"/>
                </a:solidFill>
              </a:rPr>
              <a:t>2</a:t>
            </a:r>
            <a:r>
              <a:rPr lang="en-US" dirty="0">
                <a:solidFill>
                  <a:srgbClr val="000000"/>
                </a:solidFill>
              </a:rPr>
              <a:t> unloading!).</a:t>
            </a:r>
          </a:p>
          <a:p>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73075" y="914400"/>
            <a:ext cx="8670925" cy="4401205"/>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rgbClr val="000000"/>
                </a:solidFill>
              </a:rPr>
              <a:t>Factors that facilitate the unloading of oxygen into tissues by reducing hemoglobin’s affinity for oxygen.</a:t>
            </a:r>
          </a:p>
          <a:p>
            <a:endParaRPr lang="en-US" sz="2800" dirty="0" smtClean="0">
              <a:solidFill>
                <a:srgbClr val="000000"/>
              </a:solidFill>
            </a:endParaRPr>
          </a:p>
          <a:p>
            <a:r>
              <a:rPr lang="en-US" sz="2800" dirty="0" smtClean="0">
                <a:solidFill>
                  <a:srgbClr val="000000"/>
                </a:solidFill>
              </a:rPr>
              <a:t>Increased acidity (Bohr effect)</a:t>
            </a:r>
          </a:p>
          <a:p>
            <a:r>
              <a:rPr lang="en-US" sz="2800" dirty="0" smtClean="0">
                <a:solidFill>
                  <a:srgbClr val="000000"/>
                </a:solidFill>
              </a:rPr>
              <a:t>Increased pCO</a:t>
            </a:r>
            <a:r>
              <a:rPr lang="en-US" sz="2800" baseline="-25000" dirty="0" smtClean="0">
                <a:solidFill>
                  <a:srgbClr val="000000"/>
                </a:solidFill>
              </a:rPr>
              <a:t>2</a:t>
            </a:r>
            <a:r>
              <a:rPr lang="en-US" sz="2800" dirty="0" smtClean="0">
                <a:solidFill>
                  <a:srgbClr val="000000"/>
                </a:solidFill>
              </a:rPr>
              <a:t> (</a:t>
            </a:r>
            <a:r>
              <a:rPr lang="en-US" sz="2800" dirty="0" err="1" smtClean="0">
                <a:solidFill>
                  <a:srgbClr val="000000"/>
                </a:solidFill>
              </a:rPr>
              <a:t>Carbamino</a:t>
            </a:r>
            <a:r>
              <a:rPr lang="en-US" sz="2800" dirty="0" smtClean="0">
                <a:solidFill>
                  <a:srgbClr val="000000"/>
                </a:solidFill>
              </a:rPr>
              <a:t> effect)</a:t>
            </a:r>
          </a:p>
          <a:p>
            <a:r>
              <a:rPr lang="en-US" sz="2800" dirty="0" smtClean="0">
                <a:solidFill>
                  <a:srgbClr val="000000"/>
                </a:solidFill>
              </a:rPr>
              <a:t>Increased temperature</a:t>
            </a:r>
          </a:p>
          <a:p>
            <a:endParaRPr lang="en-US" sz="2800" dirty="0" smtClean="0">
              <a:solidFill>
                <a:srgbClr val="000000"/>
              </a:solidFill>
            </a:endParaRPr>
          </a:p>
          <a:p>
            <a:r>
              <a:rPr lang="en-US" sz="2800" dirty="0" smtClean="0">
                <a:solidFill>
                  <a:srgbClr val="000000"/>
                </a:solidFill>
              </a:rPr>
              <a:t>All these factors shift the HbO</a:t>
            </a:r>
            <a:r>
              <a:rPr lang="en-US" sz="2800" baseline="-25000" dirty="0" smtClean="0">
                <a:solidFill>
                  <a:srgbClr val="000000"/>
                </a:solidFill>
              </a:rPr>
              <a:t>2</a:t>
            </a:r>
            <a:r>
              <a:rPr lang="en-US" sz="2800" dirty="0" smtClean="0">
                <a:solidFill>
                  <a:srgbClr val="000000"/>
                </a:solidFill>
              </a:rPr>
              <a:t> dissociation curve to the right. </a:t>
            </a:r>
          </a:p>
          <a:p>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E:\My Documents\powerpoint files\Downloaded pics\Silverthorn\Chapter 17\FG17_23.jpg"/>
          <p:cNvPicPr>
            <a:picLocks noChangeAspect="1" noChangeArrowheads="1"/>
          </p:cNvPicPr>
          <p:nvPr/>
        </p:nvPicPr>
        <p:blipFill>
          <a:blip r:embed="rId2"/>
          <a:srcRect/>
          <a:stretch>
            <a:fillRect/>
          </a:stretch>
        </p:blipFill>
        <p:spPr bwMode="auto">
          <a:xfrm>
            <a:off x="609600" y="0"/>
            <a:ext cx="7396163" cy="5549900"/>
          </a:xfrm>
          <a:prstGeom prst="rect">
            <a:avLst/>
          </a:prstGeom>
          <a:noFill/>
        </p:spPr>
      </p:pic>
      <p:sp>
        <p:nvSpPr>
          <p:cNvPr id="117763" name="Rectangle 3"/>
          <p:cNvSpPr>
            <a:spLocks noChangeArrowheads="1"/>
          </p:cNvSpPr>
          <p:nvPr/>
        </p:nvSpPr>
        <p:spPr bwMode="auto">
          <a:xfrm>
            <a:off x="0" y="5715000"/>
            <a:ext cx="9144000" cy="101566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Increased 2, 3-DPG (</a:t>
            </a:r>
            <a:r>
              <a:rPr lang="en-US" dirty="0" err="1">
                <a:solidFill>
                  <a:srgbClr val="000000"/>
                </a:solidFill>
              </a:rPr>
              <a:t>diphosphoglycerate</a:t>
            </a:r>
            <a:r>
              <a:rPr lang="en-US" dirty="0">
                <a:solidFill>
                  <a:srgbClr val="000000"/>
                </a:solidFill>
              </a:rPr>
              <a:t>, produced by RBC under relative anoxia)  also leads to a shift to the right in the oxygen dissociation curve (also facilitates O</a:t>
            </a:r>
            <a:r>
              <a:rPr lang="en-US" baseline="-25000" dirty="0">
                <a:solidFill>
                  <a:srgbClr val="000000"/>
                </a:solidFill>
              </a:rPr>
              <a:t>2</a:t>
            </a:r>
            <a:r>
              <a:rPr lang="en-US" dirty="0">
                <a:solidFill>
                  <a:srgbClr val="000000"/>
                </a:solidFill>
              </a:rPr>
              <a:t> unloading!).</a:t>
            </a:r>
          </a:p>
        </p:txBody>
      </p:sp>
      <p:sp>
        <p:nvSpPr>
          <p:cNvPr id="4" name="TextBox 3"/>
          <p:cNvSpPr txBox="1"/>
          <p:nvPr/>
        </p:nvSpPr>
        <p:spPr>
          <a:xfrm>
            <a:off x="6172200" y="1295400"/>
            <a:ext cx="3124200" cy="1015663"/>
          </a:xfrm>
          <a:prstGeom prst="rect">
            <a:avLst/>
          </a:prstGeom>
          <a:noFill/>
        </p:spPr>
        <p:txBody>
          <a:bodyPr wrap="square" rtlCol="0">
            <a:spAutoFit/>
          </a:bodyPr>
          <a:lstStyle/>
          <a:p>
            <a:r>
              <a:rPr lang="en-US" dirty="0" smtClean="0">
                <a:solidFill>
                  <a:srgbClr val="FF0000"/>
                </a:solidFill>
              </a:rPr>
              <a:t>Recall that DPG is generated during </a:t>
            </a:r>
            <a:r>
              <a:rPr lang="en-US" dirty="0" err="1" smtClean="0">
                <a:solidFill>
                  <a:srgbClr val="FF0000"/>
                </a:solidFill>
              </a:rPr>
              <a:t>glycolysis</a:t>
            </a:r>
            <a:r>
              <a:rPr lang="en-US" dirty="0" smtClean="0">
                <a:solidFill>
                  <a:srgbClr val="FF0000"/>
                </a:solidFill>
              </a:rPr>
              <a:t>.</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1219200"/>
            <a:ext cx="7543800" cy="4396621"/>
          </a:xfrm>
          <a:prstGeom prst="rect">
            <a:avLst/>
          </a:prstGeom>
        </p:spPr>
      </p:pic>
    </p:spTree>
    <p:extLst>
      <p:ext uri="{BB962C8B-B14F-4D97-AF65-F5344CB8AC3E}">
        <p14:creationId xmlns:p14="http://schemas.microsoft.com/office/powerpoint/2010/main" val="33957427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609600"/>
            <a:ext cx="7620000" cy="4417219"/>
          </a:xfrm>
          <a:prstGeom prst="rect">
            <a:avLst/>
          </a:prstGeom>
        </p:spPr>
      </p:pic>
      <p:pic>
        <p:nvPicPr>
          <p:cNvPr id="3" name="Picture 2" descr="Screen shot 2012-10-24 at 11.47.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052860"/>
            <a:ext cx="6553200" cy="1805139"/>
          </a:xfrm>
          <a:prstGeom prst="rect">
            <a:avLst/>
          </a:prstGeom>
        </p:spPr>
      </p:pic>
    </p:spTree>
    <p:extLst>
      <p:ext uri="{BB962C8B-B14F-4D97-AF65-F5344CB8AC3E}">
        <p14:creationId xmlns:p14="http://schemas.microsoft.com/office/powerpoint/2010/main" val="33186793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28600" y="1447800"/>
            <a:ext cx="7848600" cy="1754327"/>
          </a:xfrm>
          <a:prstGeom prst="rect">
            <a:avLst/>
          </a:prstGeom>
          <a:noFill/>
          <a:ln w="9525">
            <a:solidFill>
              <a:srgbClr val="FFCC18"/>
            </a:solidFill>
            <a:miter lim="800000"/>
            <a:headEnd/>
            <a:tailEnd/>
          </a:ln>
          <a:effectLst/>
        </p:spPr>
        <p:txBody>
          <a:bodyPr>
            <a:prstTxWarp prst="textNoShape">
              <a:avLst/>
            </a:prstTxWarp>
            <a:spAutoFit/>
          </a:bodyPr>
          <a:lstStyle/>
          <a:p>
            <a:r>
              <a:rPr lang="en-US" sz="3600" dirty="0">
                <a:solidFill>
                  <a:srgbClr val="000000"/>
                </a:solidFill>
                <a:effectLst>
                  <a:outerShdw blurRad="38100" dist="38100" dir="2700000" algn="tl">
                    <a:srgbClr val="000000"/>
                  </a:outerShdw>
                </a:effectLst>
              </a:rPr>
              <a:t>Shifts to the RIGHT</a:t>
            </a:r>
          </a:p>
          <a:p>
            <a:r>
              <a:rPr lang="en-US" sz="3600" dirty="0">
                <a:solidFill>
                  <a:srgbClr val="000000"/>
                </a:solidFill>
                <a:effectLst>
                  <a:outerShdw blurRad="38100" dist="38100" dir="2700000" algn="tl">
                    <a:srgbClr val="000000"/>
                  </a:outerShdw>
                </a:effectLst>
              </a:rPr>
              <a:t>(decreased affinity and facilitate O</a:t>
            </a:r>
            <a:r>
              <a:rPr lang="en-US" sz="3600" baseline="-25000" dirty="0">
                <a:solidFill>
                  <a:srgbClr val="000000"/>
                </a:solidFill>
                <a:effectLst>
                  <a:outerShdw blurRad="38100" dist="38100" dir="2700000" algn="tl">
                    <a:srgbClr val="000000"/>
                  </a:outerShdw>
                </a:effectLst>
              </a:rPr>
              <a:t>2</a:t>
            </a:r>
            <a:r>
              <a:rPr lang="en-US" sz="3600" dirty="0">
                <a:solidFill>
                  <a:srgbClr val="000000"/>
                </a:solidFill>
                <a:effectLst>
                  <a:outerShdw blurRad="38100" dist="38100" dir="2700000" algn="tl">
                    <a:srgbClr val="000000"/>
                  </a:outerShdw>
                </a:effectLst>
              </a:rPr>
              <a:t> unloading!!!)</a:t>
            </a:r>
            <a:endParaRPr lang="en-US" sz="4400" dirty="0">
              <a:solidFill>
                <a:srgbClr val="000000"/>
              </a:solidFill>
              <a:effectLst>
                <a:outerShdw blurRad="38100" dist="38100" dir="2700000" algn="tl">
                  <a:srgbClr val="000000"/>
                </a:outerShdw>
              </a:effectLst>
            </a:endParaRPr>
          </a:p>
        </p:txBody>
      </p:sp>
      <p:sp>
        <p:nvSpPr>
          <p:cNvPr id="118787" name="Rectangle 3"/>
          <p:cNvSpPr>
            <a:spLocks noChangeArrowheads="1"/>
          </p:cNvSpPr>
          <p:nvPr/>
        </p:nvSpPr>
        <p:spPr bwMode="auto">
          <a:xfrm>
            <a:off x="1066800" y="3276600"/>
            <a:ext cx="6135013" cy="2366186"/>
          </a:xfrm>
          <a:prstGeom prst="rect">
            <a:avLst/>
          </a:prstGeom>
          <a:noFill/>
          <a:ln w="9525">
            <a:noFill/>
            <a:miter lim="800000"/>
            <a:headEnd/>
            <a:tailEnd/>
          </a:ln>
          <a:effectLst/>
        </p:spPr>
        <p:txBody>
          <a:bodyPr wrap="none">
            <a:prstTxWarp prst="textNoShape">
              <a:avLst/>
            </a:prstTxWarp>
            <a:spAutoFit/>
          </a:bodyPr>
          <a:lstStyle/>
          <a:p>
            <a:pPr>
              <a:lnSpc>
                <a:spcPct val="90000"/>
              </a:lnSpc>
              <a:spcBef>
                <a:spcPct val="20000"/>
              </a:spcBef>
              <a:buFontTx/>
              <a:buChar char="•"/>
            </a:pPr>
            <a:r>
              <a:rPr lang="en-US" sz="2800" dirty="0">
                <a:solidFill>
                  <a:srgbClr val="000000"/>
                </a:solidFill>
              </a:rPr>
              <a:t>Increased temperature</a:t>
            </a:r>
          </a:p>
          <a:p>
            <a:pPr>
              <a:lnSpc>
                <a:spcPct val="90000"/>
              </a:lnSpc>
              <a:spcBef>
                <a:spcPct val="20000"/>
              </a:spcBef>
              <a:buFontTx/>
              <a:buChar char="•"/>
            </a:pPr>
            <a:r>
              <a:rPr lang="en-US" sz="2800" dirty="0">
                <a:solidFill>
                  <a:srgbClr val="000000"/>
                </a:solidFill>
              </a:rPr>
              <a:t>Increased PCO</a:t>
            </a:r>
            <a:r>
              <a:rPr lang="en-US" sz="2800" baseline="-25000" dirty="0">
                <a:solidFill>
                  <a:srgbClr val="000000"/>
                </a:solidFill>
              </a:rPr>
              <a:t>2</a:t>
            </a:r>
          </a:p>
          <a:p>
            <a:pPr>
              <a:lnSpc>
                <a:spcPct val="90000"/>
              </a:lnSpc>
              <a:spcBef>
                <a:spcPct val="20000"/>
              </a:spcBef>
              <a:buFontTx/>
              <a:buChar char="•"/>
            </a:pPr>
            <a:r>
              <a:rPr lang="en-US" sz="2800" dirty="0">
                <a:solidFill>
                  <a:srgbClr val="000000"/>
                </a:solidFill>
              </a:rPr>
              <a:t>Decreased pH</a:t>
            </a:r>
            <a:endParaRPr lang="en-US" sz="2800" baseline="-25000" dirty="0">
              <a:solidFill>
                <a:srgbClr val="000000"/>
              </a:solidFill>
            </a:endParaRPr>
          </a:p>
          <a:p>
            <a:pPr>
              <a:lnSpc>
                <a:spcPct val="90000"/>
              </a:lnSpc>
              <a:spcBef>
                <a:spcPct val="20000"/>
              </a:spcBef>
              <a:buFontTx/>
              <a:buChar char="•"/>
            </a:pPr>
            <a:r>
              <a:rPr lang="en-US" sz="2800" dirty="0">
                <a:solidFill>
                  <a:srgbClr val="000000"/>
                </a:solidFill>
              </a:rPr>
              <a:t>Increased 2,3-DPG</a:t>
            </a:r>
          </a:p>
          <a:p>
            <a:pPr lvl="1">
              <a:lnSpc>
                <a:spcPct val="90000"/>
              </a:lnSpc>
              <a:spcBef>
                <a:spcPct val="20000"/>
              </a:spcBef>
              <a:buFontTx/>
              <a:buChar char="–"/>
            </a:pPr>
            <a:r>
              <a:rPr lang="en-US" sz="2400" dirty="0">
                <a:solidFill>
                  <a:srgbClr val="000000"/>
                </a:solidFill>
              </a:rPr>
              <a:t>Made by RBC under hypoxic condition</a:t>
            </a:r>
          </a:p>
        </p:txBody>
      </p:sp>
      <p:sp>
        <p:nvSpPr>
          <p:cNvPr id="118788" name="Rectangle 4"/>
          <p:cNvSpPr>
            <a:spLocks noChangeArrowheads="1"/>
          </p:cNvSpPr>
          <p:nvPr/>
        </p:nvSpPr>
        <p:spPr bwMode="auto">
          <a:xfrm>
            <a:off x="0" y="5791200"/>
            <a:ext cx="8765140" cy="830997"/>
          </a:xfrm>
          <a:prstGeom prst="rect">
            <a:avLst/>
          </a:prstGeom>
          <a:noFill/>
          <a:ln w="9525">
            <a:noFill/>
            <a:miter lim="800000"/>
            <a:headEnd/>
            <a:tailEnd/>
          </a:ln>
          <a:effectLst/>
        </p:spPr>
        <p:txBody>
          <a:bodyPr wrap="none">
            <a:prstTxWarp prst="textNoShape">
              <a:avLst/>
            </a:prstTxWarp>
            <a:spAutoFit/>
          </a:bodyPr>
          <a:lstStyle/>
          <a:p>
            <a:r>
              <a:rPr lang="en-US" sz="2400" dirty="0">
                <a:solidFill>
                  <a:srgbClr val="000000"/>
                </a:solidFill>
              </a:rPr>
              <a:t>Questions? Do these shifts make physiological sense? (yes!)</a:t>
            </a:r>
          </a:p>
          <a:p>
            <a:r>
              <a:rPr lang="en-US" sz="2400" dirty="0">
                <a:solidFill>
                  <a:srgbClr val="000000"/>
                </a:solidFill>
              </a:rPr>
              <a:t>                   What are the mechanisms?</a:t>
            </a:r>
          </a:p>
        </p:txBody>
      </p:sp>
      <p:sp>
        <p:nvSpPr>
          <p:cNvPr id="5" name="TextBox 4"/>
          <p:cNvSpPr txBox="1"/>
          <p:nvPr/>
        </p:nvSpPr>
        <p:spPr>
          <a:xfrm>
            <a:off x="3505200" y="381000"/>
            <a:ext cx="3279263" cy="584776"/>
          </a:xfrm>
          <a:prstGeom prst="rect">
            <a:avLst/>
          </a:prstGeom>
          <a:noFill/>
        </p:spPr>
        <p:txBody>
          <a:bodyPr wrap="none" rtlCol="0">
            <a:spAutoFit/>
          </a:bodyPr>
          <a:lstStyle/>
          <a:p>
            <a:r>
              <a:rPr lang="en-US" sz="3200" dirty="0" smtClean="0">
                <a:solidFill>
                  <a:schemeClr val="tx1"/>
                </a:solidFill>
              </a:rPr>
              <a:t>TO REMEMBER!</a:t>
            </a:r>
            <a:endParaRPr lang="en-US" sz="32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954213" y="1382713"/>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19811" name="Picture 3" descr="FG17_26"/>
          <p:cNvPicPr>
            <a:picLocks noChangeAspect="1" noChangeArrowheads="1"/>
          </p:cNvPicPr>
          <p:nvPr/>
        </p:nvPicPr>
        <p:blipFill>
          <a:blip r:embed="rId2"/>
          <a:srcRect/>
          <a:stretch>
            <a:fillRect/>
          </a:stretch>
        </p:blipFill>
        <p:spPr bwMode="auto">
          <a:xfrm>
            <a:off x="0" y="1657350"/>
            <a:ext cx="6934200" cy="5200650"/>
          </a:xfrm>
          <a:prstGeom prst="rect">
            <a:avLst/>
          </a:prstGeom>
          <a:noFill/>
        </p:spPr>
      </p:pic>
      <p:sp>
        <p:nvSpPr>
          <p:cNvPr id="119812" name="Rectangle 4"/>
          <p:cNvSpPr>
            <a:spLocks noChangeArrowheads="1"/>
          </p:cNvSpPr>
          <p:nvPr/>
        </p:nvSpPr>
        <p:spPr bwMode="auto">
          <a:xfrm>
            <a:off x="0" y="381000"/>
            <a:ext cx="6248400" cy="101566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Depending on RQ, metabolism generates 190-250 ml CO</a:t>
            </a:r>
            <a:r>
              <a:rPr lang="en-US" baseline="-25000" dirty="0">
                <a:solidFill>
                  <a:srgbClr val="000000"/>
                </a:solidFill>
              </a:rPr>
              <a:t>2</a:t>
            </a:r>
            <a:r>
              <a:rPr lang="en-US" dirty="0">
                <a:solidFill>
                  <a:srgbClr val="000000"/>
                </a:solidFill>
              </a:rPr>
              <a:t>/min</a:t>
            </a:r>
          </a:p>
          <a:p>
            <a:r>
              <a:rPr lang="en-US" dirty="0">
                <a:solidFill>
                  <a:srgbClr val="000000"/>
                </a:solidFill>
              </a:rPr>
              <a:t>How is CO</a:t>
            </a:r>
            <a:r>
              <a:rPr lang="en-US" baseline="-25000" dirty="0">
                <a:solidFill>
                  <a:srgbClr val="000000"/>
                </a:solidFill>
              </a:rPr>
              <a:t>2</a:t>
            </a:r>
            <a:r>
              <a:rPr lang="en-US" dirty="0">
                <a:solidFill>
                  <a:srgbClr val="000000"/>
                </a:solidFill>
              </a:rPr>
              <a:t> transported in blood?</a:t>
            </a:r>
          </a:p>
        </p:txBody>
      </p:sp>
      <p:sp>
        <p:nvSpPr>
          <p:cNvPr id="119813" name="Rectangle 5"/>
          <p:cNvSpPr>
            <a:spLocks noChangeArrowheads="1"/>
          </p:cNvSpPr>
          <p:nvPr/>
        </p:nvSpPr>
        <p:spPr bwMode="auto">
          <a:xfrm>
            <a:off x="6934200" y="0"/>
            <a:ext cx="2209800" cy="5098832"/>
          </a:xfrm>
          <a:prstGeom prst="rect">
            <a:avLst/>
          </a:prstGeom>
          <a:noFill/>
          <a:ln w="9525">
            <a:noFill/>
            <a:miter lim="800000"/>
            <a:headEnd/>
            <a:tailEnd/>
          </a:ln>
          <a:effectLst/>
        </p:spPr>
        <p:txBody>
          <a:bodyPr>
            <a:prstTxWarp prst="textNoShape">
              <a:avLst/>
            </a:prstTxWarp>
            <a:spAutoFit/>
          </a:bodyPr>
          <a:lstStyle/>
          <a:p>
            <a:pPr marL="6350" indent="-6350">
              <a:buFont typeface="Times" charset="0"/>
              <a:buAutoNum type="arabicParenR"/>
            </a:pPr>
            <a:r>
              <a:rPr lang="en-US" dirty="0">
                <a:solidFill>
                  <a:srgbClr val="000000"/>
                </a:solidFill>
              </a:rPr>
              <a:t>As CO</a:t>
            </a:r>
            <a:r>
              <a:rPr lang="en-US" baseline="-25000" dirty="0">
                <a:solidFill>
                  <a:srgbClr val="000000"/>
                </a:solidFill>
              </a:rPr>
              <a:t>2</a:t>
            </a:r>
            <a:r>
              <a:rPr lang="en-US" dirty="0">
                <a:solidFill>
                  <a:srgbClr val="000000"/>
                </a:solidFill>
              </a:rPr>
              <a:t> in plasma (7%)</a:t>
            </a:r>
          </a:p>
          <a:p>
            <a:pPr marL="6350" indent="-6350">
              <a:buFont typeface="Times" charset="0"/>
              <a:buNone/>
            </a:pPr>
            <a:endParaRPr lang="en-US" dirty="0">
              <a:solidFill>
                <a:srgbClr val="000000"/>
              </a:solidFill>
            </a:endParaRPr>
          </a:p>
          <a:p>
            <a:pPr marL="6350" indent="-6350">
              <a:buFont typeface="Times" charset="0"/>
              <a:buNone/>
            </a:pPr>
            <a:r>
              <a:rPr lang="en-US" dirty="0">
                <a:solidFill>
                  <a:srgbClr val="000000"/>
                </a:solidFill>
              </a:rPr>
              <a:t>2) as HCO</a:t>
            </a:r>
            <a:r>
              <a:rPr lang="en-US" baseline="-25000" dirty="0">
                <a:solidFill>
                  <a:srgbClr val="000000"/>
                </a:solidFill>
              </a:rPr>
              <a:t>3</a:t>
            </a:r>
            <a:r>
              <a:rPr lang="en-US" baseline="30000" dirty="0">
                <a:solidFill>
                  <a:srgbClr val="000000"/>
                </a:solidFill>
              </a:rPr>
              <a:t>-</a:t>
            </a:r>
            <a:r>
              <a:rPr lang="en-US" dirty="0">
                <a:solidFill>
                  <a:srgbClr val="000000"/>
                </a:solidFill>
              </a:rPr>
              <a:t> in plasma (70%). </a:t>
            </a:r>
            <a:r>
              <a:rPr lang="en-US" dirty="0" smtClean="0">
                <a:solidFill>
                  <a:srgbClr val="000000"/>
                </a:solidFill>
              </a:rPr>
              <a:t>HCO</a:t>
            </a:r>
            <a:r>
              <a:rPr lang="en-US" baseline="-25000" dirty="0" smtClean="0">
                <a:solidFill>
                  <a:srgbClr val="000000"/>
                </a:solidFill>
              </a:rPr>
              <a:t>3</a:t>
            </a:r>
            <a:r>
              <a:rPr lang="en-US" baseline="30000" dirty="0" smtClean="0">
                <a:solidFill>
                  <a:srgbClr val="000000"/>
                </a:solidFill>
              </a:rPr>
              <a:t>-</a:t>
            </a:r>
            <a:r>
              <a:rPr lang="en-US" dirty="0" smtClean="0">
                <a:solidFill>
                  <a:srgbClr val="000000"/>
                </a:solidFill>
              </a:rPr>
              <a:t> </a:t>
            </a:r>
            <a:r>
              <a:rPr lang="en-US" dirty="0">
                <a:solidFill>
                  <a:srgbClr val="000000"/>
                </a:solidFill>
              </a:rPr>
              <a:t>is synthesized by carbonic </a:t>
            </a:r>
            <a:r>
              <a:rPr lang="en-US" dirty="0" err="1">
                <a:solidFill>
                  <a:srgbClr val="000000"/>
                </a:solidFill>
              </a:rPr>
              <a:t>anhydrase</a:t>
            </a:r>
            <a:r>
              <a:rPr lang="en-US" dirty="0">
                <a:solidFill>
                  <a:srgbClr val="000000"/>
                </a:solidFill>
              </a:rPr>
              <a:t> and exchanged by </a:t>
            </a:r>
            <a:r>
              <a:rPr lang="en-US" dirty="0" err="1">
                <a:solidFill>
                  <a:srgbClr val="000000"/>
                </a:solidFill>
              </a:rPr>
              <a:t>Cl</a:t>
            </a:r>
            <a:r>
              <a:rPr lang="en-US" baseline="30000" dirty="0">
                <a:solidFill>
                  <a:srgbClr val="000000"/>
                </a:solidFill>
              </a:rPr>
              <a:t>-</a:t>
            </a:r>
          </a:p>
          <a:p>
            <a:pPr marL="6350" indent="-6350">
              <a:buFont typeface="Times" charset="0"/>
              <a:buNone/>
            </a:pPr>
            <a:endParaRPr lang="en-US" baseline="30000" dirty="0">
              <a:solidFill>
                <a:srgbClr val="000000"/>
              </a:solidFill>
            </a:endParaRPr>
          </a:p>
          <a:p>
            <a:pPr marL="6350" indent="-6350">
              <a:buFont typeface="Times" charset="0"/>
              <a:buNone/>
            </a:pPr>
            <a:r>
              <a:rPr lang="en-US" dirty="0">
                <a:solidFill>
                  <a:srgbClr val="000000"/>
                </a:solidFill>
              </a:rPr>
              <a:t>3) As </a:t>
            </a:r>
            <a:r>
              <a:rPr lang="en-US" dirty="0" err="1">
                <a:solidFill>
                  <a:srgbClr val="000000"/>
                </a:solidFill>
              </a:rPr>
              <a:t>carbamino</a:t>
            </a:r>
            <a:r>
              <a:rPr lang="en-US" dirty="0">
                <a:solidFill>
                  <a:srgbClr val="000000"/>
                </a:solidFill>
              </a:rPr>
              <a:t> hemoglobin   (HbCO</a:t>
            </a:r>
            <a:r>
              <a:rPr lang="en-US" baseline="-25000" dirty="0">
                <a:solidFill>
                  <a:srgbClr val="000000"/>
                </a:solidFill>
              </a:rPr>
              <a:t>2</a:t>
            </a:r>
            <a:r>
              <a:rPr lang="en-US" dirty="0">
                <a:solidFill>
                  <a:srgbClr val="000000"/>
                </a:solidFill>
              </a:rPr>
              <a:t>, 23%)</a:t>
            </a:r>
          </a:p>
          <a:p>
            <a:pPr marL="6350" indent="-6350">
              <a:buFont typeface="Times" charset="0"/>
              <a:buNone/>
            </a:pPr>
            <a:endParaRPr lang="en-US" sz="1600" dirty="0">
              <a:solidFill>
                <a:srgbClr val="000000"/>
              </a:solidFill>
            </a:endParaRPr>
          </a:p>
          <a:p>
            <a:pPr marL="6350" indent="-6350">
              <a:buFont typeface="Times" charset="0"/>
              <a:buNone/>
            </a:pPr>
            <a:r>
              <a:rPr lang="en-US" sz="1600" dirty="0">
                <a:solidFill>
                  <a:srgbClr val="000000"/>
                </a:solidFill>
              </a:rPr>
              <a:t>Of course the %</a:t>
            </a:r>
            <a:r>
              <a:rPr lang="en-US" sz="1600" dirty="0" err="1">
                <a:solidFill>
                  <a:srgbClr val="000000"/>
                </a:solidFill>
              </a:rPr>
              <a:t>s</a:t>
            </a:r>
            <a:r>
              <a:rPr lang="en-US" sz="1600" dirty="0">
                <a:solidFill>
                  <a:srgbClr val="000000"/>
                </a:solidFill>
              </a:rPr>
              <a:t> are approximate</a:t>
            </a:r>
            <a:r>
              <a:rPr lang="en-US" dirty="0">
                <a:solidFill>
                  <a:srgbClr val="000000"/>
                </a:solidFill>
              </a:rPr>
              <a:t>!</a:t>
            </a:r>
          </a:p>
        </p:txBody>
      </p:sp>
      <p:sp>
        <p:nvSpPr>
          <p:cNvPr id="119814" name="Rectangle 6"/>
          <p:cNvSpPr>
            <a:spLocks noChangeArrowheads="1"/>
          </p:cNvSpPr>
          <p:nvPr/>
        </p:nvSpPr>
        <p:spPr bwMode="auto">
          <a:xfrm>
            <a:off x="0" y="5562600"/>
            <a:ext cx="6110055" cy="707886"/>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[HCO</a:t>
            </a:r>
            <a:r>
              <a:rPr lang="en-US" baseline="-25000" dirty="0">
                <a:solidFill>
                  <a:schemeClr val="tx1"/>
                </a:solidFill>
              </a:rPr>
              <a:t>3</a:t>
            </a:r>
            <a:r>
              <a:rPr lang="en-US" baseline="30000" dirty="0">
                <a:solidFill>
                  <a:schemeClr val="tx1"/>
                </a:solidFill>
              </a:rPr>
              <a:t>-</a:t>
            </a:r>
            <a:r>
              <a:rPr lang="en-US" dirty="0">
                <a:solidFill>
                  <a:schemeClr val="tx1"/>
                </a:solidFill>
              </a:rPr>
              <a:t>]</a:t>
            </a:r>
            <a:r>
              <a:rPr lang="en-US" baseline="-25000" dirty="0">
                <a:solidFill>
                  <a:schemeClr val="tx1"/>
                </a:solidFill>
              </a:rPr>
              <a:t>plasma</a:t>
            </a:r>
            <a:r>
              <a:rPr lang="en-US" dirty="0">
                <a:solidFill>
                  <a:schemeClr val="tx1"/>
                </a:solidFill>
              </a:rPr>
              <a:t>+[CO</a:t>
            </a:r>
            <a:r>
              <a:rPr lang="en-US" baseline="-25000" dirty="0">
                <a:solidFill>
                  <a:schemeClr val="tx1"/>
                </a:solidFill>
              </a:rPr>
              <a:t>2</a:t>
            </a:r>
            <a:r>
              <a:rPr lang="en-US" dirty="0">
                <a:solidFill>
                  <a:schemeClr val="tx1"/>
                </a:solidFill>
              </a:rPr>
              <a:t>]</a:t>
            </a:r>
            <a:r>
              <a:rPr lang="en-US" baseline="-25000" dirty="0">
                <a:solidFill>
                  <a:schemeClr val="tx1"/>
                </a:solidFill>
              </a:rPr>
              <a:t>plasma</a:t>
            </a:r>
            <a:r>
              <a:rPr lang="en-US" dirty="0">
                <a:solidFill>
                  <a:schemeClr val="tx1"/>
                </a:solidFill>
              </a:rPr>
              <a:t>+[HbCO</a:t>
            </a:r>
            <a:r>
              <a:rPr lang="en-US" baseline="-25000" dirty="0">
                <a:solidFill>
                  <a:schemeClr val="tx1"/>
                </a:solidFill>
              </a:rPr>
              <a:t>2</a:t>
            </a:r>
            <a:r>
              <a:rPr lang="en-US" dirty="0">
                <a:solidFill>
                  <a:schemeClr val="tx1"/>
                </a:solidFill>
              </a:rPr>
              <a:t>]=total blood CO</a:t>
            </a:r>
            <a:r>
              <a:rPr lang="en-US" baseline="-25000" dirty="0">
                <a:solidFill>
                  <a:schemeClr val="tx1"/>
                </a:solidFill>
              </a:rPr>
              <a:t>2</a:t>
            </a:r>
            <a:r>
              <a:rPr lang="en-US" dirty="0" smtClean="0">
                <a:solidFill>
                  <a:schemeClr val="tx1"/>
                </a:solidFill>
              </a:rPr>
              <a:t>.</a:t>
            </a:r>
          </a:p>
          <a:p>
            <a:r>
              <a:rPr lang="en-US" dirty="0" smtClean="0">
                <a:solidFill>
                  <a:schemeClr val="tx1"/>
                </a:solidFill>
              </a:rPr>
              <a:t>70%               7%            23%      = 100%</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457200"/>
            <a:ext cx="8763000" cy="5180906"/>
          </a:xfrm>
          <a:prstGeom prst="rect">
            <a:avLst/>
          </a:prstGeom>
          <a:noFill/>
          <a:ln w="9525">
            <a:noFill/>
            <a:miter lim="800000"/>
            <a:headEnd/>
            <a:tailEnd/>
          </a:ln>
          <a:effectLst/>
        </p:spPr>
        <p:txBody>
          <a:bodyPr>
            <a:prstTxWarp prst="textNoShape">
              <a:avLst/>
            </a:prstTxWarp>
            <a:spAutoFit/>
          </a:bodyPr>
          <a:lstStyle/>
          <a:p>
            <a:pPr marL="457200" indent="-457200"/>
            <a:r>
              <a:rPr lang="en-US" sz="3200" dirty="0">
                <a:solidFill>
                  <a:srgbClr val="000000"/>
                </a:solidFill>
              </a:rPr>
              <a:t>MESSAGE</a:t>
            </a:r>
          </a:p>
          <a:p>
            <a:pPr marL="457200" indent="-457200"/>
            <a:endParaRPr lang="en-US" sz="3200" dirty="0">
              <a:solidFill>
                <a:srgbClr val="000000"/>
              </a:solidFill>
            </a:endParaRPr>
          </a:p>
          <a:p>
            <a:pPr marL="457200" indent="-457200"/>
            <a:r>
              <a:rPr lang="en-US" sz="3200" dirty="0">
                <a:solidFill>
                  <a:srgbClr val="000000"/>
                </a:solidFill>
              </a:rPr>
              <a:t>CO</a:t>
            </a:r>
            <a:r>
              <a:rPr lang="en-US" sz="3200" baseline="-25000" dirty="0">
                <a:solidFill>
                  <a:srgbClr val="000000"/>
                </a:solidFill>
              </a:rPr>
              <a:t>2</a:t>
            </a:r>
            <a:r>
              <a:rPr lang="en-US" sz="3200" dirty="0">
                <a:solidFill>
                  <a:srgbClr val="000000"/>
                </a:solidFill>
              </a:rPr>
              <a:t> is transported in blood </a:t>
            </a:r>
          </a:p>
          <a:p>
            <a:pPr marL="457200" indent="-457200"/>
            <a:endParaRPr lang="en-US" sz="3200" dirty="0">
              <a:solidFill>
                <a:srgbClr val="000000"/>
              </a:solidFill>
            </a:endParaRPr>
          </a:p>
          <a:p>
            <a:pPr marL="457200" indent="-457200">
              <a:buFont typeface="Times" charset="0"/>
              <a:buAutoNum type="arabicParenR"/>
            </a:pPr>
            <a:r>
              <a:rPr lang="en-US" sz="2800" dirty="0">
                <a:solidFill>
                  <a:srgbClr val="000000"/>
                </a:solidFill>
              </a:rPr>
              <a:t>As CO</a:t>
            </a:r>
            <a:r>
              <a:rPr lang="en-US" sz="2800" baseline="-25000" dirty="0">
                <a:solidFill>
                  <a:srgbClr val="000000"/>
                </a:solidFill>
              </a:rPr>
              <a:t>2</a:t>
            </a:r>
            <a:r>
              <a:rPr lang="en-US" sz="2800" dirty="0">
                <a:solidFill>
                  <a:srgbClr val="000000"/>
                </a:solidFill>
              </a:rPr>
              <a:t> dissolved in plasma (7%)</a:t>
            </a:r>
          </a:p>
          <a:p>
            <a:pPr marL="457200" indent="-457200">
              <a:buFont typeface="Times" charset="0"/>
              <a:buNone/>
            </a:pPr>
            <a:endParaRPr lang="en-US" sz="2800" dirty="0">
              <a:solidFill>
                <a:srgbClr val="000000"/>
              </a:solidFill>
            </a:endParaRPr>
          </a:p>
          <a:p>
            <a:pPr marL="457200" indent="-457200">
              <a:buFont typeface="Times" charset="0"/>
              <a:buNone/>
            </a:pPr>
            <a:r>
              <a:rPr lang="en-US" sz="2800" dirty="0">
                <a:solidFill>
                  <a:srgbClr val="000000"/>
                </a:solidFill>
              </a:rPr>
              <a:t>2) as HCO</a:t>
            </a:r>
            <a:r>
              <a:rPr lang="en-US" sz="2800" baseline="-25000" dirty="0">
                <a:solidFill>
                  <a:srgbClr val="000000"/>
                </a:solidFill>
              </a:rPr>
              <a:t>3</a:t>
            </a:r>
            <a:r>
              <a:rPr lang="en-US" sz="2800" baseline="30000" dirty="0">
                <a:solidFill>
                  <a:srgbClr val="000000"/>
                </a:solidFill>
              </a:rPr>
              <a:t>-</a:t>
            </a:r>
            <a:r>
              <a:rPr lang="en-US" sz="2800" dirty="0">
                <a:solidFill>
                  <a:srgbClr val="000000"/>
                </a:solidFill>
              </a:rPr>
              <a:t> in plasma (70%). HCO</a:t>
            </a:r>
            <a:r>
              <a:rPr lang="en-US" sz="2800" baseline="-25000" dirty="0">
                <a:solidFill>
                  <a:srgbClr val="000000"/>
                </a:solidFill>
              </a:rPr>
              <a:t>3</a:t>
            </a:r>
            <a:r>
              <a:rPr lang="en-US" sz="2800" baseline="30000" dirty="0">
                <a:solidFill>
                  <a:srgbClr val="000000"/>
                </a:solidFill>
              </a:rPr>
              <a:t>-</a:t>
            </a:r>
            <a:r>
              <a:rPr lang="en-US" sz="2800" dirty="0">
                <a:solidFill>
                  <a:srgbClr val="000000"/>
                </a:solidFill>
              </a:rPr>
              <a:t> is synthesized by carbonic </a:t>
            </a:r>
            <a:r>
              <a:rPr lang="en-US" sz="2800" dirty="0" err="1">
                <a:solidFill>
                  <a:srgbClr val="000000"/>
                </a:solidFill>
              </a:rPr>
              <a:t>anhydrase</a:t>
            </a:r>
            <a:r>
              <a:rPr lang="en-US" sz="2800" dirty="0">
                <a:solidFill>
                  <a:srgbClr val="000000"/>
                </a:solidFill>
              </a:rPr>
              <a:t> within </a:t>
            </a:r>
            <a:r>
              <a:rPr lang="en-US" sz="2800" dirty="0" smtClean="0">
                <a:solidFill>
                  <a:srgbClr val="000000"/>
                </a:solidFill>
              </a:rPr>
              <a:t>RBC </a:t>
            </a:r>
            <a:r>
              <a:rPr lang="en-US" sz="2800" dirty="0">
                <a:solidFill>
                  <a:srgbClr val="000000"/>
                </a:solidFill>
              </a:rPr>
              <a:t>and exchanged by </a:t>
            </a:r>
            <a:r>
              <a:rPr lang="en-US" sz="2800" dirty="0" err="1">
                <a:solidFill>
                  <a:srgbClr val="000000"/>
                </a:solidFill>
              </a:rPr>
              <a:t>Cl</a:t>
            </a:r>
            <a:r>
              <a:rPr lang="en-US" sz="2800" baseline="30000" dirty="0">
                <a:solidFill>
                  <a:srgbClr val="000000"/>
                </a:solidFill>
              </a:rPr>
              <a:t>- </a:t>
            </a:r>
            <a:r>
              <a:rPr lang="en-US" sz="2800" dirty="0">
                <a:solidFill>
                  <a:srgbClr val="000000"/>
                </a:solidFill>
              </a:rPr>
              <a:t>.</a:t>
            </a:r>
            <a:endParaRPr lang="en-US" sz="2800" baseline="30000" dirty="0">
              <a:solidFill>
                <a:srgbClr val="000000"/>
              </a:solidFill>
            </a:endParaRPr>
          </a:p>
          <a:p>
            <a:pPr marL="457200" indent="-457200">
              <a:buFont typeface="Times" charset="0"/>
              <a:buNone/>
            </a:pPr>
            <a:endParaRPr lang="en-US" sz="2800" baseline="30000" dirty="0">
              <a:solidFill>
                <a:srgbClr val="000000"/>
              </a:solidFill>
            </a:endParaRPr>
          </a:p>
          <a:p>
            <a:pPr marL="457200" indent="-457200">
              <a:buFont typeface="Times" charset="0"/>
              <a:buNone/>
            </a:pPr>
            <a:r>
              <a:rPr lang="en-US" sz="2800" dirty="0">
                <a:solidFill>
                  <a:srgbClr val="000000"/>
                </a:solidFill>
              </a:rPr>
              <a:t>3) As </a:t>
            </a:r>
            <a:r>
              <a:rPr lang="en-US" sz="2800" dirty="0" err="1">
                <a:solidFill>
                  <a:srgbClr val="000000"/>
                </a:solidFill>
              </a:rPr>
              <a:t>carbamino</a:t>
            </a:r>
            <a:r>
              <a:rPr lang="en-US" sz="2800" dirty="0">
                <a:solidFill>
                  <a:srgbClr val="000000"/>
                </a:solidFill>
              </a:rPr>
              <a:t> hemoglobin   (HbCO</a:t>
            </a:r>
            <a:r>
              <a:rPr lang="en-US" sz="2800" baseline="-25000" dirty="0">
                <a:solidFill>
                  <a:srgbClr val="000000"/>
                </a:solidFill>
              </a:rPr>
              <a:t>2</a:t>
            </a:r>
            <a:r>
              <a:rPr lang="en-US" sz="2800" dirty="0">
                <a:solidFill>
                  <a:srgbClr val="000000"/>
                </a:solidFill>
              </a:rPr>
              <a:t>, 23%)</a:t>
            </a:r>
            <a:endParaRPr lang="en-US" dirty="0">
              <a:solidFill>
                <a:srgbClr val="000000"/>
              </a:solidFill>
            </a:endParaRPr>
          </a:p>
          <a:p>
            <a:pPr marL="457200" indent="-457200">
              <a:buFont typeface="Times" charset="0"/>
              <a:buNone/>
            </a:pPr>
            <a:endParaRPr lang="en-US" sz="1600" dirty="0">
              <a:solidFill>
                <a:srgbClr val="000000"/>
              </a:solidFill>
            </a:endParaRPr>
          </a:p>
          <a:p>
            <a:pPr marL="457200" indent="-457200"/>
            <a:endParaRPr lang="en-US" sz="3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pH.jpg                                                         0002027AMacintosh HD                   B7E2905D:"/>
          <p:cNvPicPr>
            <a:picLocks noChangeAspect="1" noChangeArrowheads="1"/>
          </p:cNvPicPr>
          <p:nvPr/>
        </p:nvPicPr>
        <p:blipFill>
          <a:blip r:embed="rId2"/>
          <a:srcRect/>
          <a:stretch>
            <a:fillRect/>
          </a:stretch>
        </p:blipFill>
        <p:spPr bwMode="auto">
          <a:xfrm>
            <a:off x="1143000" y="0"/>
            <a:ext cx="7162800" cy="2593975"/>
          </a:xfrm>
          <a:prstGeom prst="rect">
            <a:avLst/>
          </a:prstGeom>
          <a:noFill/>
        </p:spPr>
      </p:pic>
      <p:sp>
        <p:nvSpPr>
          <p:cNvPr id="121859" name="Rectangle 3"/>
          <p:cNvSpPr>
            <a:spLocks noChangeArrowheads="1"/>
          </p:cNvSpPr>
          <p:nvPr/>
        </p:nvSpPr>
        <p:spPr bwMode="auto">
          <a:xfrm>
            <a:off x="609600" y="2743200"/>
            <a:ext cx="8164513" cy="3170099"/>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reaction </a:t>
            </a:r>
          </a:p>
          <a:p>
            <a:r>
              <a:rPr lang="en-US" dirty="0">
                <a:solidFill>
                  <a:srgbClr val="000000"/>
                </a:solidFill>
              </a:rPr>
              <a:t>CO</a:t>
            </a:r>
            <a:r>
              <a:rPr lang="en-US" baseline="-25000" dirty="0">
                <a:solidFill>
                  <a:srgbClr val="000000"/>
                </a:solidFill>
              </a:rPr>
              <a:t>2</a:t>
            </a:r>
            <a:r>
              <a:rPr lang="en-US" dirty="0">
                <a:solidFill>
                  <a:srgbClr val="000000"/>
                </a:solidFill>
              </a:rPr>
              <a:t>+H</a:t>
            </a:r>
            <a:r>
              <a:rPr lang="en-US" baseline="-25000" dirty="0">
                <a:solidFill>
                  <a:srgbClr val="000000"/>
                </a:solidFill>
              </a:rPr>
              <a:t>2</a:t>
            </a:r>
            <a:r>
              <a:rPr lang="en-US" dirty="0">
                <a:solidFill>
                  <a:srgbClr val="000000"/>
                </a:solidFill>
              </a:rPr>
              <a:t>0 + Carbonic </a:t>
            </a:r>
            <a:r>
              <a:rPr lang="en-US" dirty="0" err="1">
                <a:solidFill>
                  <a:srgbClr val="000000"/>
                </a:solidFill>
              </a:rPr>
              <a:t>Anhydrase</a:t>
            </a:r>
            <a:r>
              <a:rPr lang="en-US" dirty="0">
                <a:solidFill>
                  <a:srgbClr val="000000"/>
                </a:solidFill>
              </a:rPr>
              <a:t> </a:t>
            </a:r>
            <a:r>
              <a:rPr lang="en-US" dirty="0" err="1">
                <a:solidFill>
                  <a:srgbClr val="000000"/>
                </a:solidFill>
                <a:latin typeface="Wingdings 3" charset="2"/>
              </a:rPr>
              <a:t>g</a:t>
            </a:r>
            <a:r>
              <a:rPr lang="en-US" dirty="0">
                <a:solidFill>
                  <a:srgbClr val="000000"/>
                </a:solidFill>
              </a:rPr>
              <a:t> HCO</a:t>
            </a:r>
            <a:r>
              <a:rPr lang="en-US" baseline="-25000" dirty="0">
                <a:solidFill>
                  <a:srgbClr val="000000"/>
                </a:solidFill>
              </a:rPr>
              <a:t>3</a:t>
            </a:r>
            <a:r>
              <a:rPr lang="en-US" baseline="30000" dirty="0">
                <a:solidFill>
                  <a:srgbClr val="000000"/>
                </a:solidFill>
              </a:rPr>
              <a:t>-</a:t>
            </a:r>
            <a:r>
              <a:rPr lang="en-US" dirty="0">
                <a:solidFill>
                  <a:srgbClr val="000000"/>
                </a:solidFill>
              </a:rPr>
              <a:t> + H</a:t>
            </a:r>
            <a:r>
              <a:rPr lang="en-US" baseline="30000" dirty="0">
                <a:solidFill>
                  <a:srgbClr val="000000"/>
                </a:solidFill>
              </a:rPr>
              <a:t>+</a:t>
            </a:r>
            <a:r>
              <a:rPr lang="en-US" dirty="0">
                <a:solidFill>
                  <a:srgbClr val="000000"/>
                </a:solidFill>
              </a:rPr>
              <a:t> + CA</a:t>
            </a:r>
          </a:p>
          <a:p>
            <a:endParaRPr lang="en-US" dirty="0">
              <a:solidFill>
                <a:srgbClr val="000000"/>
              </a:solidFill>
            </a:endParaRPr>
          </a:p>
          <a:p>
            <a:r>
              <a:rPr lang="en-US" dirty="0">
                <a:solidFill>
                  <a:srgbClr val="000000"/>
                </a:solidFill>
              </a:rPr>
              <a:t>Would lower the </a:t>
            </a:r>
            <a:r>
              <a:rPr lang="en-US" dirty="0" err="1">
                <a:solidFill>
                  <a:srgbClr val="000000"/>
                </a:solidFill>
              </a:rPr>
              <a:t>RBC’s</a:t>
            </a:r>
            <a:r>
              <a:rPr lang="en-US" dirty="0">
                <a:solidFill>
                  <a:srgbClr val="000000"/>
                </a:solidFill>
              </a:rPr>
              <a:t> pH (and it does), but the H</a:t>
            </a:r>
            <a:r>
              <a:rPr lang="en-US" baseline="30000" dirty="0">
                <a:solidFill>
                  <a:srgbClr val="000000"/>
                </a:solidFill>
              </a:rPr>
              <a:t>+</a:t>
            </a:r>
            <a:r>
              <a:rPr lang="en-US" dirty="0">
                <a:solidFill>
                  <a:srgbClr val="000000"/>
                </a:solidFill>
              </a:rPr>
              <a:t> are buffered by hemoglobin. This buffering effect explains why venous blood is only slightly more acidic (pH=7.36) than arterial blood (pH=7.4).</a:t>
            </a:r>
          </a:p>
          <a:p>
            <a:endParaRPr lang="en-US" dirty="0">
              <a:solidFill>
                <a:srgbClr val="000000"/>
              </a:solidFill>
            </a:endParaRPr>
          </a:p>
          <a:p>
            <a:r>
              <a:rPr lang="en-US" dirty="0">
                <a:solidFill>
                  <a:srgbClr val="000000"/>
                </a:solidFill>
              </a:rPr>
              <a:t>However, if the person </a:t>
            </a:r>
            <a:r>
              <a:rPr lang="en-US" dirty="0" err="1">
                <a:solidFill>
                  <a:srgbClr val="000000"/>
                </a:solidFill>
              </a:rPr>
              <a:t>hypoventilates</a:t>
            </a:r>
            <a:r>
              <a:rPr lang="en-US" dirty="0">
                <a:solidFill>
                  <a:srgbClr val="000000"/>
                </a:solidFill>
              </a:rPr>
              <a:t> or has a lung disease that prevents the disposal of CO</a:t>
            </a:r>
            <a:r>
              <a:rPr lang="en-US" baseline="-25000" dirty="0">
                <a:solidFill>
                  <a:srgbClr val="000000"/>
                </a:solidFill>
              </a:rPr>
              <a:t>2</a:t>
            </a:r>
            <a:r>
              <a:rPr lang="en-US" dirty="0">
                <a:solidFill>
                  <a:srgbClr val="000000"/>
                </a:solidFill>
              </a:rPr>
              <a:t>, then respiratory acidosis can develop.  </a:t>
            </a:r>
          </a:p>
        </p:txBody>
      </p:sp>
      <p:sp>
        <p:nvSpPr>
          <p:cNvPr id="121860" name="Rectangle 4"/>
          <p:cNvSpPr>
            <a:spLocks noChangeArrowheads="1"/>
          </p:cNvSpPr>
          <p:nvPr/>
        </p:nvSpPr>
        <p:spPr bwMode="auto">
          <a:xfrm>
            <a:off x="536575" y="6170613"/>
            <a:ext cx="4840162" cy="523220"/>
          </a:xfrm>
          <a:prstGeom prst="rect">
            <a:avLst/>
          </a:prstGeom>
          <a:noFill/>
          <a:ln w="9525">
            <a:noFill/>
            <a:miter lim="800000"/>
            <a:headEnd/>
            <a:tailEnd/>
          </a:ln>
          <a:effectLst/>
        </p:spPr>
        <p:txBody>
          <a:bodyPr wrap="none">
            <a:prstTxWarp prst="textNoShape">
              <a:avLst/>
            </a:prstTxWarp>
            <a:spAutoFit/>
          </a:bodyPr>
          <a:lstStyle/>
          <a:p>
            <a:r>
              <a:rPr lang="en-US" sz="2800" dirty="0">
                <a:solidFill>
                  <a:srgbClr val="000000"/>
                </a:solidFill>
              </a:rPr>
              <a:t>This explains the pH effect</a:t>
            </a:r>
            <a:endParaRPr lang="en-US" sz="3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resp cilia.JPG"/>
          <p:cNvPicPr>
            <a:picLocks noChangeAspect="1" noChangeArrowheads="1"/>
          </p:cNvPicPr>
          <p:nvPr/>
        </p:nvPicPr>
        <p:blipFill>
          <a:blip r:embed="rId2">
            <a:lum bright="12000" contrast="6000"/>
          </a:blip>
          <a:srcRect/>
          <a:stretch>
            <a:fillRect/>
          </a:stretch>
        </p:blipFill>
        <p:spPr bwMode="auto">
          <a:xfrm>
            <a:off x="0" y="533400"/>
            <a:ext cx="6553200" cy="5645150"/>
          </a:xfrm>
          <a:prstGeom prst="rect">
            <a:avLst/>
          </a:prstGeom>
          <a:noFill/>
        </p:spPr>
      </p:pic>
      <p:sp>
        <p:nvSpPr>
          <p:cNvPr id="33795" name="Rectangle 3"/>
          <p:cNvSpPr>
            <a:spLocks noChangeArrowheads="1"/>
          </p:cNvSpPr>
          <p:nvPr/>
        </p:nvSpPr>
        <p:spPr bwMode="auto">
          <a:xfrm>
            <a:off x="7620000" y="685800"/>
            <a:ext cx="1096499"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Ciliated</a:t>
            </a:r>
          </a:p>
          <a:p>
            <a:r>
              <a:rPr lang="en-US">
                <a:solidFill>
                  <a:srgbClr val="000000"/>
                </a:solidFill>
              </a:rPr>
              <a:t>cells</a:t>
            </a:r>
          </a:p>
        </p:txBody>
      </p:sp>
      <p:sp>
        <p:nvSpPr>
          <p:cNvPr id="33796" name="Line 4"/>
          <p:cNvSpPr>
            <a:spLocks noChangeShapeType="1"/>
          </p:cNvSpPr>
          <p:nvPr/>
        </p:nvSpPr>
        <p:spPr bwMode="auto">
          <a:xfrm flipH="1">
            <a:off x="1752600" y="914400"/>
            <a:ext cx="5867400" cy="1295400"/>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33797" name="Line 5"/>
          <p:cNvSpPr>
            <a:spLocks noChangeShapeType="1"/>
          </p:cNvSpPr>
          <p:nvPr/>
        </p:nvSpPr>
        <p:spPr bwMode="auto">
          <a:xfrm>
            <a:off x="4038600" y="2514600"/>
            <a:ext cx="3048000" cy="228600"/>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33798" name="Rectangle 6"/>
          <p:cNvSpPr>
            <a:spLocks noChangeArrowheads="1"/>
          </p:cNvSpPr>
          <p:nvPr/>
        </p:nvSpPr>
        <p:spPr bwMode="auto">
          <a:xfrm>
            <a:off x="7215188" y="2466975"/>
            <a:ext cx="977651"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Goblet</a:t>
            </a:r>
          </a:p>
          <a:p>
            <a:r>
              <a:rPr lang="en-US">
                <a:solidFill>
                  <a:srgbClr val="000000"/>
                </a:solidFill>
              </a:rPr>
              <a:t>cells</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G17_22a"/>
          <p:cNvPicPr>
            <a:picLocks noChangeAspect="1" noChangeArrowheads="1"/>
          </p:cNvPicPr>
          <p:nvPr/>
        </p:nvPicPr>
        <p:blipFill>
          <a:blip r:embed="rId2"/>
          <a:srcRect/>
          <a:stretch>
            <a:fillRect/>
          </a:stretch>
        </p:blipFill>
        <p:spPr bwMode="auto">
          <a:xfrm>
            <a:off x="1295400" y="0"/>
            <a:ext cx="7086600" cy="5314950"/>
          </a:xfrm>
          <a:prstGeom prst="rect">
            <a:avLst/>
          </a:prstGeom>
          <a:noFill/>
        </p:spPr>
      </p:pic>
      <p:sp>
        <p:nvSpPr>
          <p:cNvPr id="122883" name="Rectangle 3"/>
          <p:cNvSpPr>
            <a:spLocks noChangeArrowheads="1"/>
          </p:cNvSpPr>
          <p:nvPr/>
        </p:nvSpPr>
        <p:spPr bwMode="auto">
          <a:xfrm>
            <a:off x="601663" y="5486400"/>
            <a:ext cx="8542337" cy="101566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Decreased pH leads to a shift to the right. Increased acidity facilitates the unloading of oxygen</a:t>
            </a:r>
          </a:p>
          <a:p>
            <a:r>
              <a:rPr lang="en-US" dirty="0">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E:\My Documents\powerpoint files\Downloaded pics\Silverthorn\Chapter 17\FG17_22c.jpg"/>
          <p:cNvPicPr>
            <a:picLocks noChangeAspect="1" noChangeArrowheads="1"/>
          </p:cNvPicPr>
          <p:nvPr/>
        </p:nvPicPr>
        <p:blipFill>
          <a:blip r:embed="rId2"/>
          <a:srcRect/>
          <a:stretch>
            <a:fillRect/>
          </a:stretch>
        </p:blipFill>
        <p:spPr bwMode="auto">
          <a:xfrm>
            <a:off x="0" y="0"/>
            <a:ext cx="4572000" cy="3429000"/>
          </a:xfrm>
          <a:prstGeom prst="rect">
            <a:avLst/>
          </a:prstGeom>
          <a:noFill/>
        </p:spPr>
      </p:pic>
      <p:pic>
        <p:nvPicPr>
          <p:cNvPr id="123907" name="Picture 3" descr="E:\My Documents\powerpoint files\Downloaded pics\Silverthorn\Chapter 17\FG17_22a.jpg"/>
          <p:cNvPicPr>
            <a:picLocks noChangeAspect="1" noChangeArrowheads="1"/>
          </p:cNvPicPr>
          <p:nvPr/>
        </p:nvPicPr>
        <p:blipFill>
          <a:blip r:embed="rId3"/>
          <a:srcRect/>
          <a:stretch>
            <a:fillRect/>
          </a:stretch>
        </p:blipFill>
        <p:spPr bwMode="auto">
          <a:xfrm>
            <a:off x="4648200" y="0"/>
            <a:ext cx="4495800" cy="3371850"/>
          </a:xfrm>
          <a:prstGeom prst="rect">
            <a:avLst/>
          </a:prstGeom>
          <a:noFill/>
        </p:spPr>
      </p:pic>
      <p:sp>
        <p:nvSpPr>
          <p:cNvPr id="123908" name="Rectangle 4"/>
          <p:cNvSpPr>
            <a:spLocks noChangeArrowheads="1"/>
          </p:cNvSpPr>
          <p:nvPr/>
        </p:nvSpPr>
        <p:spPr bwMode="auto">
          <a:xfrm>
            <a:off x="0" y="3581400"/>
            <a:ext cx="9144000" cy="286232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shifts to the right in the oxygen dissociation curve resulting from </a:t>
            </a:r>
            <a:r>
              <a:rPr lang="en-US" dirty="0">
                <a:solidFill>
                  <a:srgbClr val="000000"/>
                </a:solidFill>
                <a:latin typeface="Wingdings 3" charset="2"/>
              </a:rPr>
              <a:t></a:t>
            </a:r>
            <a:r>
              <a:rPr lang="en-US" dirty="0">
                <a:solidFill>
                  <a:srgbClr val="000000"/>
                </a:solidFill>
              </a:rPr>
              <a:t>[CO</a:t>
            </a:r>
            <a:r>
              <a:rPr lang="en-US" baseline="-25000" dirty="0">
                <a:solidFill>
                  <a:srgbClr val="000000"/>
                </a:solidFill>
              </a:rPr>
              <a:t>2</a:t>
            </a:r>
            <a:r>
              <a:rPr lang="en-US" dirty="0">
                <a:solidFill>
                  <a:srgbClr val="000000"/>
                </a:solidFill>
              </a:rPr>
              <a:t>] and </a:t>
            </a:r>
            <a:r>
              <a:rPr lang="en-US" dirty="0">
                <a:solidFill>
                  <a:srgbClr val="000000"/>
                </a:solidFill>
                <a:latin typeface="Wingdings 3" charset="2"/>
              </a:rPr>
              <a:t></a:t>
            </a:r>
            <a:r>
              <a:rPr lang="en-US" dirty="0">
                <a:solidFill>
                  <a:srgbClr val="000000"/>
                </a:solidFill>
              </a:rPr>
              <a:t>[H</a:t>
            </a:r>
            <a:r>
              <a:rPr lang="en-US" baseline="30000" dirty="0">
                <a:solidFill>
                  <a:srgbClr val="000000"/>
                </a:solidFill>
              </a:rPr>
              <a:t>+</a:t>
            </a:r>
            <a:r>
              <a:rPr lang="en-US" dirty="0">
                <a:solidFill>
                  <a:srgbClr val="000000"/>
                </a:solidFill>
              </a:rPr>
              <a:t>]  are the consequence of the binding of these molecules with the </a:t>
            </a:r>
            <a:r>
              <a:rPr lang="en-US" dirty="0" err="1">
                <a:solidFill>
                  <a:srgbClr val="000000"/>
                </a:solidFill>
              </a:rPr>
              <a:t>globin</a:t>
            </a:r>
            <a:r>
              <a:rPr lang="en-US" dirty="0">
                <a:solidFill>
                  <a:srgbClr val="000000"/>
                </a:solidFill>
              </a:rPr>
              <a:t> molecule of </a:t>
            </a:r>
            <a:r>
              <a:rPr lang="en-US" dirty="0" err="1">
                <a:solidFill>
                  <a:srgbClr val="000000"/>
                </a:solidFill>
              </a:rPr>
              <a:t>Hb</a:t>
            </a:r>
            <a:r>
              <a:rPr lang="en-US" dirty="0">
                <a:solidFill>
                  <a:srgbClr val="000000"/>
                </a:solidFill>
              </a:rPr>
              <a:t> and changing its conformation (reducing its affinity for O</a:t>
            </a:r>
            <a:r>
              <a:rPr lang="en-US" baseline="-25000" dirty="0">
                <a:solidFill>
                  <a:srgbClr val="000000"/>
                </a:solidFill>
              </a:rPr>
              <a:t>2</a:t>
            </a:r>
            <a:r>
              <a:rPr lang="en-US" dirty="0">
                <a:solidFill>
                  <a:srgbClr val="000000"/>
                </a:solidFill>
              </a:rPr>
              <a:t>).  Thus, the pH and </a:t>
            </a:r>
            <a:r>
              <a:rPr lang="en-US" dirty="0" err="1">
                <a:solidFill>
                  <a:srgbClr val="000000"/>
                </a:solidFill>
              </a:rPr>
              <a:t>carbamino</a:t>
            </a:r>
            <a:r>
              <a:rPr lang="en-US" dirty="0">
                <a:solidFill>
                  <a:srgbClr val="000000"/>
                </a:solidFill>
              </a:rPr>
              <a:t> effects are a form of </a:t>
            </a:r>
            <a:r>
              <a:rPr lang="en-US" dirty="0" err="1">
                <a:solidFill>
                  <a:srgbClr val="000000"/>
                </a:solidFill>
              </a:rPr>
              <a:t>allosteric</a:t>
            </a:r>
            <a:r>
              <a:rPr lang="en-US" dirty="0">
                <a:solidFill>
                  <a:srgbClr val="000000"/>
                </a:solidFill>
              </a:rPr>
              <a:t> modulation.</a:t>
            </a:r>
          </a:p>
          <a:p>
            <a:endParaRPr lang="en-US" dirty="0">
              <a:solidFill>
                <a:srgbClr val="000000"/>
              </a:solidFill>
            </a:endParaRPr>
          </a:p>
          <a:p>
            <a:r>
              <a:rPr lang="en-US" dirty="0">
                <a:solidFill>
                  <a:srgbClr val="000000"/>
                </a:solidFill>
              </a:rPr>
              <a:t>Because tissues with high metabolism have </a:t>
            </a:r>
            <a:r>
              <a:rPr lang="en-US" dirty="0">
                <a:solidFill>
                  <a:srgbClr val="000000"/>
                </a:solidFill>
                <a:latin typeface="Wingdings 3" charset="2"/>
              </a:rPr>
              <a:t></a:t>
            </a:r>
            <a:r>
              <a:rPr lang="en-US" dirty="0">
                <a:solidFill>
                  <a:srgbClr val="000000"/>
                </a:solidFill>
              </a:rPr>
              <a:t>[CO</a:t>
            </a:r>
            <a:r>
              <a:rPr lang="en-US" baseline="-25000" dirty="0">
                <a:solidFill>
                  <a:srgbClr val="000000"/>
                </a:solidFill>
              </a:rPr>
              <a:t>2</a:t>
            </a:r>
            <a:r>
              <a:rPr lang="en-US" dirty="0">
                <a:solidFill>
                  <a:srgbClr val="000000"/>
                </a:solidFill>
              </a:rPr>
              <a:t>], </a:t>
            </a:r>
            <a:r>
              <a:rPr lang="en-US" dirty="0">
                <a:solidFill>
                  <a:srgbClr val="000000"/>
                </a:solidFill>
                <a:latin typeface="Wingdings 3" charset="2"/>
              </a:rPr>
              <a:t></a:t>
            </a:r>
            <a:r>
              <a:rPr lang="en-US" dirty="0">
                <a:solidFill>
                  <a:srgbClr val="000000"/>
                </a:solidFill>
              </a:rPr>
              <a:t>[H</a:t>
            </a:r>
            <a:r>
              <a:rPr lang="en-US" baseline="30000" dirty="0">
                <a:solidFill>
                  <a:srgbClr val="000000"/>
                </a:solidFill>
              </a:rPr>
              <a:t>+</a:t>
            </a:r>
            <a:r>
              <a:rPr lang="en-US" dirty="0">
                <a:solidFill>
                  <a:srgbClr val="000000"/>
                </a:solidFill>
              </a:rPr>
              <a:t>] and                      </a:t>
            </a:r>
            <a:r>
              <a:rPr lang="en-US" dirty="0" err="1">
                <a:solidFill>
                  <a:srgbClr val="000000"/>
                </a:solidFill>
                <a:latin typeface="Wingdings 3" charset="2"/>
              </a:rPr>
              <a:t></a:t>
            </a:r>
            <a:r>
              <a:rPr lang="en-US" dirty="0" err="1">
                <a:solidFill>
                  <a:srgbClr val="000000"/>
                </a:solidFill>
              </a:rPr>
              <a:t>temperature</a:t>
            </a:r>
            <a:r>
              <a:rPr lang="en-US" dirty="0">
                <a:solidFill>
                  <a:srgbClr val="000000"/>
                </a:solidFill>
              </a:rPr>
              <a:t>, this modulation facilitates the unloading of O</a:t>
            </a:r>
            <a:r>
              <a:rPr lang="en-US" baseline="-25000" dirty="0">
                <a:solidFill>
                  <a:srgbClr val="000000"/>
                </a:solidFill>
              </a:rPr>
              <a:t>2</a:t>
            </a:r>
            <a:r>
              <a:rPr lang="en-US" dirty="0">
                <a:solidFill>
                  <a:srgbClr val="000000"/>
                </a:solidFill>
              </a:rPr>
              <a:t> to tissues that need it.</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0px-HbA_vs_HbF_saturation_curve.png"/>
          <p:cNvPicPr>
            <a:picLocks noChangeAspect="1"/>
          </p:cNvPicPr>
          <p:nvPr/>
        </p:nvPicPr>
        <p:blipFill>
          <a:blip r:embed="rId2"/>
          <a:stretch>
            <a:fillRect/>
          </a:stretch>
        </p:blipFill>
        <p:spPr>
          <a:xfrm>
            <a:off x="0" y="914400"/>
            <a:ext cx="5105400" cy="4322572"/>
          </a:xfrm>
          <a:prstGeom prst="rect">
            <a:avLst/>
          </a:prstGeom>
        </p:spPr>
      </p:pic>
      <p:sp>
        <p:nvSpPr>
          <p:cNvPr id="4" name="TextBox 3"/>
          <p:cNvSpPr txBox="1"/>
          <p:nvPr/>
        </p:nvSpPr>
        <p:spPr>
          <a:xfrm>
            <a:off x="533400" y="5638800"/>
            <a:ext cx="8458200" cy="707886"/>
          </a:xfrm>
          <a:prstGeom prst="rect">
            <a:avLst/>
          </a:prstGeom>
          <a:noFill/>
        </p:spPr>
        <p:txBody>
          <a:bodyPr wrap="square" rtlCol="0">
            <a:spAutoFit/>
          </a:bodyPr>
          <a:lstStyle/>
          <a:p>
            <a:r>
              <a:rPr lang="en-US" dirty="0" smtClean="0">
                <a:solidFill>
                  <a:schemeClr val="tx1"/>
                </a:solidFill>
              </a:rPr>
              <a:t>Fetal hemoglobin has a higher affinity for oxygen than adult </a:t>
            </a:r>
            <a:r>
              <a:rPr lang="en-US" dirty="0" err="1" smtClean="0">
                <a:solidFill>
                  <a:schemeClr val="tx1"/>
                </a:solidFill>
              </a:rPr>
              <a:t>Hb</a:t>
            </a:r>
            <a:r>
              <a:rPr lang="en-US" dirty="0" smtClean="0">
                <a:solidFill>
                  <a:schemeClr val="tx1"/>
                </a:solidFill>
              </a:rPr>
              <a:t> (because it is less responsive to 2-3-DPG).</a:t>
            </a:r>
            <a:endParaRPr lang="en-US" dirty="0">
              <a:solidFill>
                <a:schemeClr val="tx1"/>
              </a:solidFill>
            </a:endParaRPr>
          </a:p>
        </p:txBody>
      </p:sp>
      <p:pic>
        <p:nvPicPr>
          <p:cNvPr id="5" name="Picture 4" descr="fetus.jpg"/>
          <p:cNvPicPr>
            <a:picLocks noChangeAspect="1"/>
          </p:cNvPicPr>
          <p:nvPr/>
        </p:nvPicPr>
        <p:blipFill>
          <a:blip r:embed="rId3"/>
          <a:stretch>
            <a:fillRect/>
          </a:stretch>
        </p:blipFill>
        <p:spPr>
          <a:xfrm>
            <a:off x="5105400" y="0"/>
            <a:ext cx="4038600" cy="34664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E:\My Documents\powerpoint files\Downloaded pics\Silverthorn\Chapter 17\FG17_2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7467600" y="6248400"/>
            <a:ext cx="805704" cy="400110"/>
          </a:xfrm>
          <a:prstGeom prst="rect">
            <a:avLst/>
          </a:prstGeom>
          <a:noFill/>
        </p:spPr>
        <p:txBody>
          <a:bodyPr wrap="none" rtlCol="0">
            <a:spAutoFit/>
          </a:bodyPr>
          <a:lstStyle/>
          <a:p>
            <a:r>
              <a:rPr lang="en-US" dirty="0" smtClean="0">
                <a:solidFill>
                  <a:srgbClr val="FF0000"/>
                </a:solidFill>
              </a:rPr>
              <a:t>start</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4963" y="457200"/>
            <a:ext cx="8809037" cy="1077218"/>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THE NEURAL CONTROL AND REGULATION</a:t>
            </a:r>
          </a:p>
          <a:p>
            <a:r>
              <a:rPr lang="en-US" sz="3200" dirty="0">
                <a:solidFill>
                  <a:srgbClr val="000000"/>
                </a:solidFill>
              </a:rPr>
              <a:t>OF BREATHING</a:t>
            </a:r>
          </a:p>
        </p:txBody>
      </p:sp>
      <p:pic>
        <p:nvPicPr>
          <p:cNvPr id="3" name="Picture 2" descr="dyspnea-1.gif"/>
          <p:cNvPicPr>
            <a:picLocks noChangeAspect="1"/>
          </p:cNvPicPr>
          <p:nvPr/>
        </p:nvPicPr>
        <p:blipFill>
          <a:blip r:embed="rId2"/>
          <a:stretch>
            <a:fillRect/>
          </a:stretch>
        </p:blipFill>
        <p:spPr>
          <a:xfrm>
            <a:off x="2260600" y="2006600"/>
            <a:ext cx="4622800" cy="2844800"/>
          </a:xfrm>
          <a:prstGeom prst="rect">
            <a:avLst/>
          </a:prstGeom>
        </p:spPr>
      </p:pic>
      <p:pic>
        <p:nvPicPr>
          <p:cNvPr id="4" name="Picture 3" descr="dyspnea-1.gif"/>
          <p:cNvPicPr>
            <a:picLocks noChangeAspect="1"/>
          </p:cNvPicPr>
          <p:nvPr/>
        </p:nvPicPr>
        <p:blipFill>
          <a:blip r:embed="rId2"/>
          <a:stretch>
            <a:fillRect/>
          </a:stretch>
        </p:blipFill>
        <p:spPr>
          <a:xfrm>
            <a:off x="1352550" y="2006600"/>
            <a:ext cx="619125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srcRect/>
          <a:stretch>
            <a:fillRect/>
          </a:stretch>
        </p:blipFill>
        <p:spPr bwMode="auto">
          <a:xfrm>
            <a:off x="5181599" y="2046285"/>
            <a:ext cx="3962401" cy="4811715"/>
          </a:xfrm>
          <a:prstGeom prst="rect">
            <a:avLst/>
          </a:prstGeom>
          <a:noFill/>
        </p:spPr>
      </p:pic>
      <p:pic>
        <p:nvPicPr>
          <p:cNvPr id="126979" name="Picture 3"/>
          <p:cNvPicPr>
            <a:picLocks noChangeAspect="1" noChangeArrowheads="1"/>
          </p:cNvPicPr>
          <p:nvPr/>
        </p:nvPicPr>
        <p:blipFill>
          <a:blip r:embed="rId3"/>
          <a:srcRect/>
          <a:stretch>
            <a:fillRect/>
          </a:stretch>
        </p:blipFill>
        <p:spPr bwMode="auto">
          <a:xfrm>
            <a:off x="3128963" y="0"/>
            <a:ext cx="6015037" cy="2092325"/>
          </a:xfrm>
          <a:prstGeom prst="rect">
            <a:avLst/>
          </a:prstGeom>
          <a:noFill/>
        </p:spPr>
      </p:pic>
      <p:sp>
        <p:nvSpPr>
          <p:cNvPr id="126980" name="Rectangle 4"/>
          <p:cNvSpPr>
            <a:spLocks noChangeArrowheads="1"/>
          </p:cNvSpPr>
          <p:nvPr/>
        </p:nvSpPr>
        <p:spPr bwMode="auto">
          <a:xfrm>
            <a:off x="341313" y="249238"/>
            <a:ext cx="2706687" cy="163121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Neural generation of </a:t>
            </a:r>
            <a:r>
              <a:rPr lang="en-US" dirty="0" err="1">
                <a:solidFill>
                  <a:srgbClr val="000000"/>
                </a:solidFill>
              </a:rPr>
              <a:t>rythmic</a:t>
            </a:r>
            <a:r>
              <a:rPr lang="en-US" dirty="0">
                <a:solidFill>
                  <a:srgbClr val="000000"/>
                </a:solidFill>
              </a:rPr>
              <a:t> respiration </a:t>
            </a:r>
            <a:r>
              <a:rPr lang="en-US" dirty="0" smtClean="0">
                <a:solidFill>
                  <a:srgbClr val="000000"/>
                </a:solidFill>
              </a:rPr>
              <a:t>is </a:t>
            </a:r>
            <a:r>
              <a:rPr lang="en-US" dirty="0">
                <a:solidFill>
                  <a:srgbClr val="000000"/>
                </a:solidFill>
              </a:rPr>
              <a:t>poorly understood.  Breathing depends on</a:t>
            </a:r>
          </a:p>
          <a:p>
            <a:endParaRPr lang="en-US" dirty="0">
              <a:solidFill>
                <a:srgbClr val="000000"/>
              </a:solidFill>
            </a:endParaRPr>
          </a:p>
        </p:txBody>
      </p:sp>
      <p:sp>
        <p:nvSpPr>
          <p:cNvPr id="126981" name="Rectangle 5"/>
          <p:cNvSpPr>
            <a:spLocks noChangeArrowheads="1"/>
          </p:cNvSpPr>
          <p:nvPr/>
        </p:nvSpPr>
        <p:spPr bwMode="auto">
          <a:xfrm>
            <a:off x="152400" y="2057400"/>
            <a:ext cx="4953000" cy="347787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         cyclical stimulation of the diaphragm (and  </a:t>
            </a:r>
            <a:r>
              <a:rPr lang="en-US" dirty="0" err="1">
                <a:solidFill>
                  <a:srgbClr val="000000"/>
                </a:solidFill>
              </a:rPr>
              <a:t>intercostal</a:t>
            </a:r>
            <a:r>
              <a:rPr lang="en-US" dirty="0">
                <a:solidFill>
                  <a:srgbClr val="000000"/>
                </a:solidFill>
              </a:rPr>
              <a:t> muscles). Cyclical respiration is</a:t>
            </a:r>
            <a:r>
              <a:rPr lang="en-US" dirty="0" smtClean="0">
                <a:solidFill>
                  <a:srgbClr val="000000"/>
                </a:solidFill>
              </a:rPr>
              <a:t> controlled </a:t>
            </a:r>
            <a:r>
              <a:rPr lang="en-US" dirty="0">
                <a:solidFill>
                  <a:srgbClr val="000000"/>
                </a:solidFill>
              </a:rPr>
              <a:t>by  </a:t>
            </a:r>
            <a:r>
              <a:rPr lang="en-US" dirty="0" err="1">
                <a:solidFill>
                  <a:srgbClr val="000000"/>
                </a:solidFill>
              </a:rPr>
              <a:t>inspiratory</a:t>
            </a:r>
            <a:r>
              <a:rPr lang="en-US" dirty="0">
                <a:solidFill>
                  <a:srgbClr val="000000"/>
                </a:solidFill>
              </a:rPr>
              <a:t> and expiratory neurons in the ventral respiratory group and dorsal respiratory group. These may stimulate motor neurons in the cervical chord. Thus, </a:t>
            </a:r>
            <a:r>
              <a:rPr lang="en-US" b="1" dirty="0">
                <a:solidFill>
                  <a:srgbClr val="000000"/>
                </a:solidFill>
              </a:rPr>
              <a:t>the central pattern generator</a:t>
            </a:r>
            <a:r>
              <a:rPr lang="en-US" dirty="0">
                <a:solidFill>
                  <a:srgbClr val="000000"/>
                </a:solidFill>
              </a:rPr>
              <a:t> for respiration</a:t>
            </a:r>
            <a:r>
              <a:rPr lang="en-US" dirty="0" smtClean="0">
                <a:solidFill>
                  <a:srgbClr val="000000"/>
                </a:solidFill>
              </a:rPr>
              <a:t> is located </a:t>
            </a:r>
            <a:r>
              <a:rPr lang="en-US" dirty="0">
                <a:solidFill>
                  <a:srgbClr val="000000"/>
                </a:solidFill>
              </a:rPr>
              <a:t>in the medulla (but the </a:t>
            </a:r>
            <a:r>
              <a:rPr lang="en-US" dirty="0" err="1">
                <a:solidFill>
                  <a:srgbClr val="000000"/>
                </a:solidFill>
              </a:rPr>
              <a:t>pons</a:t>
            </a:r>
            <a:r>
              <a:rPr lang="en-US" dirty="0">
                <a:solidFill>
                  <a:srgbClr val="000000"/>
                </a:solidFill>
              </a:rPr>
              <a:t> may also be involved…).</a:t>
            </a:r>
          </a:p>
          <a:p>
            <a:r>
              <a:rPr lang="en-US" dirty="0">
                <a:solidFill>
                  <a:srgbClr val="000000"/>
                </a:solidFill>
              </a:rPr>
              <a:t>A good area of research.</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62518" y="1143000"/>
            <a:ext cx="8981482" cy="3124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04800" y="228600"/>
            <a:ext cx="8077200" cy="5509200"/>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MESSAGES</a:t>
            </a:r>
          </a:p>
          <a:p>
            <a:r>
              <a:rPr lang="en-US" sz="3200" dirty="0">
                <a:solidFill>
                  <a:srgbClr val="000000"/>
                </a:solidFill>
              </a:rPr>
              <a:t>-The respiratory center that controls rhythmic breathing is located in the medulla of the brain stem (and in the </a:t>
            </a:r>
            <a:r>
              <a:rPr lang="en-US" sz="3200" dirty="0" err="1">
                <a:solidFill>
                  <a:srgbClr val="000000"/>
                </a:solidFill>
              </a:rPr>
              <a:t>pons</a:t>
            </a:r>
            <a:r>
              <a:rPr lang="en-US" sz="3200" dirty="0">
                <a:solidFill>
                  <a:srgbClr val="000000"/>
                </a:solidFill>
              </a:rPr>
              <a:t>)</a:t>
            </a:r>
            <a:r>
              <a:rPr lang="en-US" sz="3200" dirty="0" smtClean="0">
                <a:solidFill>
                  <a:srgbClr val="000000"/>
                </a:solidFill>
              </a:rPr>
              <a:t>.</a:t>
            </a:r>
          </a:p>
          <a:p>
            <a:endParaRPr lang="en-US" sz="3200" dirty="0" smtClean="0">
              <a:solidFill>
                <a:srgbClr val="000000"/>
              </a:solidFill>
            </a:endParaRPr>
          </a:p>
          <a:p>
            <a:r>
              <a:rPr lang="en-US" sz="3200" dirty="0">
                <a:solidFill>
                  <a:srgbClr val="000000"/>
                </a:solidFill>
              </a:rPr>
              <a:t>-This center contains a “central pattern generator” (</a:t>
            </a:r>
            <a:r>
              <a:rPr lang="en-US" sz="3200" dirty="0" err="1">
                <a:solidFill>
                  <a:srgbClr val="000000"/>
                </a:solidFill>
              </a:rPr>
              <a:t>cpg</a:t>
            </a:r>
            <a:r>
              <a:rPr lang="en-US" sz="3200" dirty="0">
                <a:solidFill>
                  <a:srgbClr val="000000"/>
                </a:solidFill>
              </a:rPr>
              <a:t>) that generates a regular, repeating pattern of neural activity. It is un</a:t>
            </a:r>
            <a:r>
              <a:rPr lang="en-US" sz="3200" dirty="0">
                <a:solidFill>
                  <a:srgbClr val="FF0000"/>
                </a:solidFill>
              </a:rPr>
              <a:t>known</a:t>
            </a:r>
            <a:r>
              <a:rPr lang="en-US" sz="3200" dirty="0">
                <a:solidFill>
                  <a:srgbClr val="000000"/>
                </a:solidFill>
              </a:rPr>
              <a:t> </a:t>
            </a:r>
            <a:r>
              <a:rPr lang="en-US" sz="3200" dirty="0" smtClean="0">
                <a:solidFill>
                  <a:srgbClr val="000000"/>
                </a:solidFill>
              </a:rPr>
              <a:t>whether there is input from the </a:t>
            </a:r>
            <a:r>
              <a:rPr lang="en-US" sz="3200" dirty="0" err="1" smtClean="0">
                <a:solidFill>
                  <a:srgbClr val="000000"/>
                </a:solidFill>
              </a:rPr>
              <a:t>pons</a:t>
            </a:r>
            <a:r>
              <a:rPr lang="en-US" sz="3200" dirty="0" smtClean="0">
                <a:solidFill>
                  <a:srgbClr val="000000"/>
                </a:solidFill>
              </a:rPr>
              <a:t>. </a:t>
            </a:r>
            <a:endParaRPr lang="en-US" sz="3200" dirty="0">
              <a:solidFill>
                <a:srgbClr val="000000"/>
              </a:solidFill>
            </a:endParaRPr>
          </a:p>
        </p:txBody>
      </p:sp>
      <p:sp>
        <p:nvSpPr>
          <p:cNvPr id="128003" name="Rectangle 3"/>
          <p:cNvSpPr>
            <a:spLocks noChangeArrowheads="1"/>
          </p:cNvSpPr>
          <p:nvPr/>
        </p:nvSpPr>
        <p:spPr bwMode="auto">
          <a:xfrm>
            <a:off x="228600" y="5780782"/>
            <a:ext cx="8153400" cy="1077218"/>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How is the frequency and intensity of breathing controlled?</a:t>
            </a: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4953000" y="381000"/>
            <a:ext cx="3886200"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FF"/>
                </a:solidFill>
              </a:rPr>
              <a:t>Control of respiration I       (the effect of arterial PO</a:t>
            </a:r>
            <a:r>
              <a:rPr lang="en-US" baseline="-25000" dirty="0">
                <a:solidFill>
                  <a:srgbClr val="0000FF"/>
                </a:solidFill>
              </a:rPr>
              <a:t>2</a:t>
            </a:r>
            <a:r>
              <a:rPr lang="en-US" dirty="0">
                <a:solidFill>
                  <a:srgbClr val="0000FF"/>
                </a:solidFill>
              </a:rPr>
              <a:t>)</a:t>
            </a:r>
          </a:p>
          <a:p>
            <a:endParaRPr lang="en-US" dirty="0">
              <a:solidFill>
                <a:srgbClr val="000000"/>
              </a:solidFill>
            </a:endParaRPr>
          </a:p>
          <a:p>
            <a:r>
              <a:rPr lang="en-US" dirty="0">
                <a:solidFill>
                  <a:srgbClr val="000000"/>
                </a:solidFill>
              </a:rPr>
              <a:t>Above ≈ 60 mm Hg, arterial PO</a:t>
            </a:r>
            <a:r>
              <a:rPr lang="en-US" baseline="-25000" dirty="0">
                <a:solidFill>
                  <a:srgbClr val="000000"/>
                </a:solidFill>
              </a:rPr>
              <a:t>2</a:t>
            </a:r>
            <a:r>
              <a:rPr lang="en-US" dirty="0">
                <a:solidFill>
                  <a:srgbClr val="000000"/>
                </a:solidFill>
              </a:rPr>
              <a:t> has only a small effect on minute  ventilation.</a:t>
            </a:r>
          </a:p>
        </p:txBody>
      </p:sp>
      <p:pic>
        <p:nvPicPr>
          <p:cNvPr id="129027" name="Picture 3"/>
          <p:cNvPicPr>
            <a:picLocks noChangeAspect="1" noChangeArrowheads="1"/>
          </p:cNvPicPr>
          <p:nvPr/>
        </p:nvPicPr>
        <p:blipFill>
          <a:blip r:embed="rId2"/>
          <a:srcRect/>
          <a:stretch>
            <a:fillRect/>
          </a:stretch>
        </p:blipFill>
        <p:spPr bwMode="auto">
          <a:xfrm>
            <a:off x="0" y="381000"/>
            <a:ext cx="4800600" cy="2813050"/>
          </a:xfrm>
          <a:prstGeom prst="rect">
            <a:avLst/>
          </a:prstGeom>
          <a:noFill/>
        </p:spPr>
      </p:pic>
      <p:sp>
        <p:nvSpPr>
          <p:cNvPr id="129028" name="Rectangle 4"/>
          <p:cNvSpPr>
            <a:spLocks noChangeArrowheads="1"/>
          </p:cNvSpPr>
          <p:nvPr/>
        </p:nvSpPr>
        <p:spPr bwMode="auto">
          <a:xfrm>
            <a:off x="4141788" y="4905375"/>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29029" name="Picture 5" descr="FG17_21"/>
          <p:cNvPicPr>
            <a:picLocks noChangeAspect="1" noChangeArrowheads="1"/>
          </p:cNvPicPr>
          <p:nvPr/>
        </p:nvPicPr>
        <p:blipFill>
          <a:blip r:embed="rId3"/>
          <a:srcRect/>
          <a:stretch>
            <a:fillRect/>
          </a:stretch>
        </p:blipFill>
        <p:spPr bwMode="auto">
          <a:xfrm>
            <a:off x="4038600" y="3028950"/>
            <a:ext cx="5105400" cy="3829050"/>
          </a:xfrm>
          <a:prstGeom prst="rect">
            <a:avLst/>
          </a:prstGeom>
          <a:noFill/>
        </p:spPr>
      </p:pic>
      <p:sp>
        <p:nvSpPr>
          <p:cNvPr id="129030" name="Rectangle 6"/>
          <p:cNvSpPr>
            <a:spLocks noChangeArrowheads="1"/>
          </p:cNvSpPr>
          <p:nvPr/>
        </p:nvSpPr>
        <p:spPr bwMode="auto">
          <a:xfrm>
            <a:off x="685800" y="5410200"/>
            <a:ext cx="1001696"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Why??</a:t>
            </a:r>
          </a:p>
        </p:txBody>
      </p:sp>
      <p:sp>
        <p:nvSpPr>
          <p:cNvPr id="129031" name="Rectangle 7"/>
          <p:cNvSpPr>
            <a:spLocks noChangeArrowheads="1"/>
          </p:cNvSpPr>
          <p:nvPr/>
        </p:nvSpPr>
        <p:spPr bwMode="auto">
          <a:xfrm>
            <a:off x="350838" y="3514725"/>
            <a:ext cx="3306762" cy="101566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Below PO</a:t>
            </a:r>
            <a:r>
              <a:rPr lang="en-US" baseline="-25000" dirty="0">
                <a:solidFill>
                  <a:srgbClr val="000000"/>
                </a:solidFill>
              </a:rPr>
              <a:t>2</a:t>
            </a:r>
            <a:r>
              <a:rPr lang="en-US" dirty="0">
                <a:solidFill>
                  <a:srgbClr val="000000"/>
                </a:solidFill>
              </a:rPr>
              <a:t> ≈ 60 mm Hg, the effect is more dramatic.</a:t>
            </a:r>
          </a:p>
        </p:txBody>
      </p:sp>
      <p:sp>
        <p:nvSpPr>
          <p:cNvPr id="129032" name="Rectangle 8"/>
          <p:cNvSpPr>
            <a:spLocks noChangeArrowheads="1"/>
          </p:cNvSpPr>
          <p:nvPr/>
        </p:nvSpPr>
        <p:spPr bwMode="auto">
          <a:xfrm>
            <a:off x="6858000" y="4800600"/>
            <a:ext cx="703263" cy="446088"/>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Hint</a:t>
            </a:r>
            <a:endParaRPr lang="en-US"/>
          </a:p>
        </p:txBody>
      </p:sp>
      <p:sp>
        <p:nvSpPr>
          <p:cNvPr id="129033" name="Rectangle 9"/>
          <p:cNvSpPr>
            <a:spLocks noChangeArrowheads="1"/>
          </p:cNvSpPr>
          <p:nvPr/>
        </p:nvSpPr>
        <p:spPr bwMode="auto">
          <a:xfrm>
            <a:off x="946150" y="-84138"/>
            <a:ext cx="4539365"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Oxygen (arterial PO</a:t>
            </a:r>
            <a:r>
              <a:rPr lang="en-US" baseline="-25000" dirty="0">
                <a:solidFill>
                  <a:srgbClr val="000000"/>
                </a:solidFill>
              </a:rPr>
              <a:t>2</a:t>
            </a:r>
            <a:r>
              <a:rPr lang="en-US" dirty="0">
                <a:solidFill>
                  <a:srgbClr val="000000"/>
                </a:solidFill>
              </a:rPr>
              <a:t>) has an effect.</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eripheral.jpg                                                 0002027AMacintosh HD                   B7E2905D:"/>
          <p:cNvPicPr>
            <a:picLocks noChangeAspect="1" noChangeArrowheads="1"/>
          </p:cNvPicPr>
          <p:nvPr/>
        </p:nvPicPr>
        <p:blipFill>
          <a:blip r:embed="rId2"/>
          <a:srcRect/>
          <a:stretch>
            <a:fillRect/>
          </a:stretch>
        </p:blipFill>
        <p:spPr bwMode="auto">
          <a:xfrm>
            <a:off x="5697538" y="2795588"/>
            <a:ext cx="3446462" cy="4062412"/>
          </a:xfrm>
          <a:prstGeom prst="rect">
            <a:avLst/>
          </a:prstGeom>
          <a:noFill/>
        </p:spPr>
      </p:pic>
      <p:pic>
        <p:nvPicPr>
          <p:cNvPr id="130051" name="Picture 3" descr="&#10;ventox.jpg                                                     0002027AMacintosh HD                   B7E2905D:"/>
          <p:cNvPicPr>
            <a:picLocks noChangeAspect="1" noChangeArrowheads="1"/>
          </p:cNvPicPr>
          <p:nvPr/>
        </p:nvPicPr>
        <p:blipFill>
          <a:blip r:embed="rId3"/>
          <a:srcRect/>
          <a:stretch>
            <a:fillRect/>
          </a:stretch>
        </p:blipFill>
        <p:spPr bwMode="auto">
          <a:xfrm>
            <a:off x="0" y="0"/>
            <a:ext cx="3865563" cy="6324600"/>
          </a:xfrm>
          <a:prstGeom prst="rect">
            <a:avLst/>
          </a:prstGeom>
          <a:noFill/>
        </p:spPr>
      </p:pic>
      <p:sp>
        <p:nvSpPr>
          <p:cNvPr id="130052" name="Rectangle 4"/>
          <p:cNvSpPr>
            <a:spLocks noChangeArrowheads="1"/>
          </p:cNvSpPr>
          <p:nvPr/>
        </p:nvSpPr>
        <p:spPr bwMode="auto">
          <a:xfrm>
            <a:off x="3810000" y="152400"/>
            <a:ext cx="5334000" cy="2246769"/>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Changes in PO</a:t>
            </a:r>
            <a:r>
              <a:rPr lang="en-US" baseline="-25000" dirty="0">
                <a:solidFill>
                  <a:srgbClr val="000000"/>
                </a:solidFill>
              </a:rPr>
              <a:t>2</a:t>
            </a:r>
            <a:r>
              <a:rPr lang="en-US" dirty="0">
                <a:solidFill>
                  <a:srgbClr val="000000"/>
                </a:solidFill>
              </a:rPr>
              <a:t> are detected by peripheral </a:t>
            </a:r>
            <a:r>
              <a:rPr lang="en-US" dirty="0" err="1">
                <a:solidFill>
                  <a:srgbClr val="000000"/>
                </a:solidFill>
              </a:rPr>
              <a:t>chemoreceptors</a:t>
            </a:r>
            <a:r>
              <a:rPr lang="en-US" dirty="0">
                <a:solidFill>
                  <a:srgbClr val="000000"/>
                </a:solidFill>
              </a:rPr>
              <a:t> located in the neck at the bifurcation of the carotid arteries (carotid bodies) and in the arch of the aorta (aortic bodies).</a:t>
            </a:r>
          </a:p>
          <a:p>
            <a:endParaRPr lang="en-US" dirty="0">
              <a:solidFill>
                <a:srgbClr val="000000"/>
              </a:solidFill>
            </a:endParaRPr>
          </a:p>
          <a:p>
            <a:r>
              <a:rPr lang="en-US" dirty="0">
                <a:solidFill>
                  <a:srgbClr val="000000"/>
                </a:solidFill>
              </a:rPr>
              <a:t>Their input is relayed to the brainstem.  </a:t>
            </a:r>
          </a:p>
        </p:txBody>
      </p:sp>
      <p:pic>
        <p:nvPicPr>
          <p:cNvPr id="6" name="Picture 5" descr="sinus_caroticus.jpg"/>
          <p:cNvPicPr>
            <a:picLocks noChangeAspect="1"/>
          </p:cNvPicPr>
          <p:nvPr/>
        </p:nvPicPr>
        <p:blipFill>
          <a:blip r:embed="rId4"/>
          <a:stretch>
            <a:fillRect/>
          </a:stretch>
        </p:blipFill>
        <p:spPr>
          <a:xfrm>
            <a:off x="3886200" y="5016500"/>
            <a:ext cx="2373067" cy="1841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My Documents\powerpoint files\Downloaded pics\Silverthorn\Chapter 17\FG17_02f.jpg"/>
          <p:cNvPicPr>
            <a:picLocks noChangeAspect="1" noChangeArrowheads="1"/>
          </p:cNvPicPr>
          <p:nvPr/>
        </p:nvPicPr>
        <p:blipFill>
          <a:blip r:embed="rId2"/>
          <a:srcRect/>
          <a:stretch>
            <a:fillRect/>
          </a:stretch>
        </p:blipFill>
        <p:spPr bwMode="auto">
          <a:xfrm>
            <a:off x="-609600" y="0"/>
            <a:ext cx="7744297" cy="6629400"/>
          </a:xfrm>
          <a:prstGeom prst="rect">
            <a:avLst/>
          </a:prstGeom>
          <a:noFill/>
        </p:spPr>
      </p:pic>
      <p:sp>
        <p:nvSpPr>
          <p:cNvPr id="28676" name="Rectangle 4"/>
          <p:cNvSpPr>
            <a:spLocks noChangeArrowheads="1"/>
          </p:cNvSpPr>
          <p:nvPr/>
        </p:nvSpPr>
        <p:spPr bwMode="auto">
          <a:xfrm>
            <a:off x="5638800" y="1066800"/>
            <a:ext cx="3505200" cy="2862322"/>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The lung is well irrigated by capillary beds that “follow” the branching of the conducting zone. Alveoli, the main elements of the respiratory zone, are richly supplied with blood by a capillary </a:t>
            </a:r>
            <a:r>
              <a:rPr lang="en-US" dirty="0" smtClean="0">
                <a:solidFill>
                  <a:srgbClr val="000000"/>
                </a:solidFill>
              </a:rPr>
              <a:t>bed (alveoli are connected by pores) .</a:t>
            </a:r>
            <a:endParaRPr lang="en-US" dirty="0">
              <a:solidFill>
                <a:srgbClr val="000000"/>
              </a:solidFill>
            </a:endParaRPr>
          </a:p>
        </p:txBody>
      </p:sp>
      <p:cxnSp>
        <p:nvCxnSpPr>
          <p:cNvPr id="5" name="Straight Connector 4"/>
          <p:cNvCxnSpPr/>
          <p:nvPr/>
        </p:nvCxnSpPr>
        <p:spPr bwMode="auto">
          <a:xfrm rot="5400000">
            <a:off x="3200400" y="609600"/>
            <a:ext cx="762000" cy="1588"/>
          </a:xfrm>
          <a:prstGeom prst="line">
            <a:avLst/>
          </a:prstGeom>
          <a:solidFill>
            <a:schemeClr val="accent1"/>
          </a:solidFill>
          <a:ln w="31750" cap="flat" cmpd="sng" algn="ctr">
            <a:solidFill>
              <a:srgbClr val="0000FF"/>
            </a:solidFill>
            <a:prstDash val="solid"/>
            <a:round/>
            <a:headEnd type="none" w="med" len="med"/>
            <a:tailEnd type="triangle" w="med" len="med"/>
          </a:ln>
          <a:effectLst/>
        </p:spPr>
      </p:cxnSp>
      <p:cxnSp>
        <p:nvCxnSpPr>
          <p:cNvPr id="7" name="Straight Connector 6"/>
          <p:cNvCxnSpPr/>
          <p:nvPr/>
        </p:nvCxnSpPr>
        <p:spPr bwMode="auto">
          <a:xfrm rot="5400000" flipH="1" flipV="1">
            <a:off x="1219200" y="3048000"/>
            <a:ext cx="914400" cy="1588"/>
          </a:xfrm>
          <a:prstGeom prst="line">
            <a:avLst/>
          </a:prstGeom>
          <a:solidFill>
            <a:schemeClr val="accent1"/>
          </a:solidFill>
          <a:ln w="31750" cap="flat" cmpd="sng" algn="ctr">
            <a:solidFill>
              <a:srgbClr val="FF0000"/>
            </a:solidFill>
            <a:prstDash val="solid"/>
            <a:round/>
            <a:headEnd type="none" w="med" len="med"/>
            <a:tailEnd type="triangle" w="med" len="med"/>
          </a:ln>
          <a:effectLst/>
        </p:spPr>
      </p:cxn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0"/>
            <a:ext cx="9144000" cy="5509200"/>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MESSAGES</a:t>
            </a:r>
          </a:p>
          <a:p>
            <a:pPr>
              <a:buFontTx/>
              <a:buChar char="-"/>
            </a:pPr>
            <a:r>
              <a:rPr lang="en-US" sz="3200" dirty="0">
                <a:solidFill>
                  <a:srgbClr val="000000"/>
                </a:solidFill>
              </a:rPr>
              <a:t>Arterial PO</a:t>
            </a:r>
            <a:r>
              <a:rPr lang="en-US" sz="3200" baseline="-25000" dirty="0">
                <a:solidFill>
                  <a:srgbClr val="000000"/>
                </a:solidFill>
              </a:rPr>
              <a:t>2</a:t>
            </a:r>
            <a:r>
              <a:rPr lang="en-US" sz="3200" dirty="0">
                <a:solidFill>
                  <a:srgbClr val="000000"/>
                </a:solidFill>
              </a:rPr>
              <a:t> contributes to the regulation of ventilation.</a:t>
            </a:r>
          </a:p>
          <a:p>
            <a:pPr>
              <a:buFontTx/>
              <a:buChar char="-"/>
            </a:pPr>
            <a:r>
              <a:rPr lang="en-US" sz="3200" dirty="0">
                <a:solidFill>
                  <a:srgbClr val="000000"/>
                </a:solidFill>
              </a:rPr>
              <a:t>Above ≈ 60 mm Hg, the system is relatively insensitive to variation in PO</a:t>
            </a:r>
            <a:r>
              <a:rPr lang="en-US" sz="3200" baseline="-25000" dirty="0">
                <a:solidFill>
                  <a:srgbClr val="000000"/>
                </a:solidFill>
              </a:rPr>
              <a:t>2</a:t>
            </a:r>
            <a:r>
              <a:rPr lang="en-US" sz="3200" dirty="0">
                <a:solidFill>
                  <a:srgbClr val="000000"/>
                </a:solidFill>
              </a:rPr>
              <a:t>. Below 60 mm Hg, the system is much more sensitive</a:t>
            </a:r>
            <a:r>
              <a:rPr lang="en-US" sz="3200" dirty="0" smtClean="0">
                <a:solidFill>
                  <a:srgbClr val="000000"/>
                </a:solidFill>
              </a:rPr>
              <a:t>. A drop in arterial PO</a:t>
            </a:r>
            <a:r>
              <a:rPr lang="en-US" sz="3200" baseline="-25000" dirty="0" smtClean="0">
                <a:solidFill>
                  <a:srgbClr val="000000"/>
                </a:solidFill>
              </a:rPr>
              <a:t>2 </a:t>
            </a:r>
            <a:r>
              <a:rPr lang="en-US" sz="3200" dirty="0" smtClean="0">
                <a:solidFill>
                  <a:srgbClr val="000000"/>
                </a:solidFill>
              </a:rPr>
              <a:t>below ≈ 60 mm Hg leads to greatly increased ventilation (</a:t>
            </a:r>
            <a:r>
              <a:rPr lang="en-US" sz="3200" dirty="0" smtClean="0">
                <a:solidFill>
                  <a:srgbClr val="FF0000"/>
                </a:solidFill>
              </a:rPr>
              <a:t>both RR and TV</a:t>
            </a:r>
            <a:r>
              <a:rPr lang="en-US" sz="3200" dirty="0" smtClean="0">
                <a:solidFill>
                  <a:srgbClr val="000000"/>
                </a:solidFill>
              </a:rPr>
              <a:t>).</a:t>
            </a:r>
            <a:r>
              <a:rPr lang="en-US" sz="3200" baseline="-25000" dirty="0" smtClean="0">
                <a:solidFill>
                  <a:srgbClr val="000000"/>
                </a:solidFill>
              </a:rPr>
              <a:t> </a:t>
            </a:r>
            <a:r>
              <a:rPr lang="en-US" sz="3200" dirty="0" smtClean="0">
                <a:solidFill>
                  <a:srgbClr val="000000"/>
                </a:solidFill>
              </a:rPr>
              <a:t> </a:t>
            </a:r>
          </a:p>
          <a:p>
            <a:pPr>
              <a:buFontTx/>
              <a:buChar char="-"/>
            </a:pPr>
            <a:r>
              <a:rPr lang="en-US" sz="3200" dirty="0">
                <a:solidFill>
                  <a:srgbClr val="000000"/>
                </a:solidFill>
              </a:rPr>
              <a:t>The </a:t>
            </a:r>
            <a:r>
              <a:rPr lang="en-US" sz="3200" dirty="0" err="1">
                <a:solidFill>
                  <a:srgbClr val="000000"/>
                </a:solidFill>
              </a:rPr>
              <a:t>chemoreceptors</a:t>
            </a:r>
            <a:r>
              <a:rPr lang="en-US" sz="3200" dirty="0">
                <a:solidFill>
                  <a:srgbClr val="000000"/>
                </a:solidFill>
              </a:rPr>
              <a:t> that monitor arterial PO</a:t>
            </a:r>
            <a:r>
              <a:rPr lang="en-US" sz="3200" baseline="-25000" dirty="0">
                <a:solidFill>
                  <a:srgbClr val="000000"/>
                </a:solidFill>
              </a:rPr>
              <a:t>2</a:t>
            </a:r>
            <a:r>
              <a:rPr lang="en-US" sz="3200" dirty="0">
                <a:solidFill>
                  <a:srgbClr val="000000"/>
                </a:solidFill>
              </a:rPr>
              <a:t> are located in both the carotid </a:t>
            </a:r>
            <a:r>
              <a:rPr lang="en-US" sz="3200" dirty="0" smtClean="0">
                <a:solidFill>
                  <a:srgbClr val="000000"/>
                </a:solidFill>
              </a:rPr>
              <a:t>arteries </a:t>
            </a:r>
            <a:r>
              <a:rPr lang="en-US" sz="3200" dirty="0">
                <a:solidFill>
                  <a:srgbClr val="000000"/>
                </a:solidFill>
              </a:rPr>
              <a:t>and in the </a:t>
            </a:r>
            <a:r>
              <a:rPr lang="en-US" sz="3200" dirty="0" smtClean="0">
                <a:solidFill>
                  <a:srgbClr val="000000"/>
                </a:solidFill>
              </a:rPr>
              <a:t>aorta (peripheral).</a:t>
            </a:r>
            <a:endParaRPr lang="en-US" sz="3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0" y="0"/>
            <a:ext cx="3136900" cy="3962400"/>
          </a:xfrm>
          <a:prstGeom prst="rect">
            <a:avLst/>
          </a:prstGeom>
          <a:noFill/>
        </p:spPr>
      </p:pic>
      <p:pic>
        <p:nvPicPr>
          <p:cNvPr id="132099" name="Picture 3"/>
          <p:cNvPicPr>
            <a:picLocks noChangeAspect="1" noChangeArrowheads="1"/>
          </p:cNvPicPr>
          <p:nvPr/>
        </p:nvPicPr>
        <p:blipFill>
          <a:blip r:embed="rId3"/>
          <a:srcRect/>
          <a:stretch>
            <a:fillRect/>
          </a:stretch>
        </p:blipFill>
        <p:spPr bwMode="auto">
          <a:xfrm>
            <a:off x="0" y="4038600"/>
            <a:ext cx="2971800" cy="2609850"/>
          </a:xfrm>
          <a:prstGeom prst="rect">
            <a:avLst/>
          </a:prstGeom>
          <a:noFill/>
        </p:spPr>
      </p:pic>
      <p:pic>
        <p:nvPicPr>
          <p:cNvPr id="132100" name="Picture 4"/>
          <p:cNvPicPr>
            <a:picLocks noChangeAspect="1" noChangeArrowheads="1"/>
          </p:cNvPicPr>
          <p:nvPr/>
        </p:nvPicPr>
        <p:blipFill>
          <a:blip r:embed="rId4"/>
          <a:srcRect/>
          <a:stretch>
            <a:fillRect/>
          </a:stretch>
        </p:blipFill>
        <p:spPr bwMode="auto">
          <a:xfrm>
            <a:off x="6615806" y="1981200"/>
            <a:ext cx="2528194" cy="4876800"/>
          </a:xfrm>
          <a:prstGeom prst="rect">
            <a:avLst/>
          </a:prstGeom>
          <a:noFill/>
        </p:spPr>
      </p:pic>
      <p:sp>
        <p:nvSpPr>
          <p:cNvPr id="132101" name="Rectangle 5"/>
          <p:cNvSpPr>
            <a:spLocks noChangeArrowheads="1"/>
          </p:cNvSpPr>
          <p:nvPr/>
        </p:nvSpPr>
        <p:spPr bwMode="auto">
          <a:xfrm>
            <a:off x="2667000" y="57150"/>
            <a:ext cx="6248400" cy="2123658"/>
          </a:xfrm>
          <a:prstGeom prst="rect">
            <a:avLst/>
          </a:prstGeom>
          <a:noFill/>
          <a:ln w="9525">
            <a:noFill/>
            <a:miter lim="800000"/>
            <a:headEnd/>
            <a:tailEnd/>
          </a:ln>
          <a:effectLst/>
        </p:spPr>
        <p:txBody>
          <a:bodyPr wrap="square">
            <a:prstTxWarp prst="textNoShape">
              <a:avLst/>
            </a:prstTxWarp>
            <a:spAutoFit/>
          </a:bodyPr>
          <a:lstStyle/>
          <a:p>
            <a:r>
              <a:rPr lang="en-US" sz="2200" dirty="0">
                <a:solidFill>
                  <a:srgbClr val="000000"/>
                </a:solidFill>
              </a:rPr>
              <a:t>In contrast, minute ventilation is very sensitive to changes in PCO</a:t>
            </a:r>
            <a:r>
              <a:rPr lang="en-US" sz="2200" baseline="-25000" dirty="0">
                <a:solidFill>
                  <a:srgbClr val="000000"/>
                </a:solidFill>
              </a:rPr>
              <a:t>2</a:t>
            </a:r>
            <a:r>
              <a:rPr lang="en-US" sz="2200" dirty="0">
                <a:solidFill>
                  <a:srgbClr val="000000"/>
                </a:solidFill>
              </a:rPr>
              <a:t>. </a:t>
            </a:r>
            <a:r>
              <a:rPr lang="en-US" sz="2200" b="1" dirty="0">
                <a:solidFill>
                  <a:srgbClr val="000000"/>
                </a:solidFill>
              </a:rPr>
              <a:t>Both peripheral and central </a:t>
            </a:r>
            <a:r>
              <a:rPr lang="en-US" sz="2200" b="1" dirty="0" err="1">
                <a:solidFill>
                  <a:srgbClr val="000000"/>
                </a:solidFill>
              </a:rPr>
              <a:t>chemoreceptors</a:t>
            </a:r>
            <a:r>
              <a:rPr lang="en-US" sz="2200" b="1" dirty="0">
                <a:solidFill>
                  <a:srgbClr val="000000"/>
                </a:solidFill>
              </a:rPr>
              <a:t> (in the medulla oblongata of the brainstem)</a:t>
            </a:r>
            <a:r>
              <a:rPr lang="en-US" sz="2200" dirty="0">
                <a:solidFill>
                  <a:srgbClr val="000000"/>
                </a:solidFill>
              </a:rPr>
              <a:t> detect changes in PCO</a:t>
            </a:r>
            <a:r>
              <a:rPr lang="en-US" sz="2200" baseline="-25000" dirty="0">
                <a:solidFill>
                  <a:srgbClr val="000000"/>
                </a:solidFill>
              </a:rPr>
              <a:t>2</a:t>
            </a:r>
            <a:r>
              <a:rPr lang="en-US" sz="2200" dirty="0">
                <a:solidFill>
                  <a:srgbClr val="000000"/>
                </a:solidFill>
              </a:rPr>
              <a:t> and rely their inputs to the respiratory control centers of the medulla.</a:t>
            </a:r>
          </a:p>
        </p:txBody>
      </p:sp>
      <p:sp>
        <p:nvSpPr>
          <p:cNvPr id="132102" name="Rectangle 6"/>
          <p:cNvSpPr>
            <a:spLocks noChangeArrowheads="1"/>
          </p:cNvSpPr>
          <p:nvPr/>
        </p:nvSpPr>
        <p:spPr bwMode="auto">
          <a:xfrm>
            <a:off x="3124200" y="2333685"/>
            <a:ext cx="4114800" cy="4524315"/>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The effect of CO</a:t>
            </a:r>
            <a:r>
              <a:rPr lang="en-US" sz="2400" baseline="-25000" dirty="0">
                <a:solidFill>
                  <a:srgbClr val="000000"/>
                </a:solidFill>
              </a:rPr>
              <a:t>2</a:t>
            </a:r>
            <a:r>
              <a:rPr lang="en-US" sz="2400" dirty="0">
                <a:solidFill>
                  <a:srgbClr val="000000"/>
                </a:solidFill>
              </a:rPr>
              <a:t> is indirect. The </a:t>
            </a:r>
            <a:r>
              <a:rPr lang="en-US" sz="2400" dirty="0" err="1">
                <a:solidFill>
                  <a:srgbClr val="000000"/>
                </a:solidFill>
              </a:rPr>
              <a:t>chemoreceptors</a:t>
            </a:r>
            <a:r>
              <a:rPr lang="en-US" sz="2400" dirty="0">
                <a:solidFill>
                  <a:srgbClr val="000000"/>
                </a:solidFill>
              </a:rPr>
              <a:t> are stimulated by changes in</a:t>
            </a:r>
            <a:r>
              <a:rPr lang="en-US" sz="2400" dirty="0" smtClean="0">
                <a:solidFill>
                  <a:srgbClr val="000000"/>
                </a:solidFill>
              </a:rPr>
              <a:t>  [H</a:t>
            </a:r>
            <a:r>
              <a:rPr lang="en-US" sz="2400" baseline="30000" dirty="0" smtClean="0">
                <a:solidFill>
                  <a:srgbClr val="000000"/>
                </a:solidFill>
              </a:rPr>
              <a:t>+</a:t>
            </a:r>
            <a:r>
              <a:rPr lang="en-US" sz="2400" dirty="0">
                <a:solidFill>
                  <a:srgbClr val="000000"/>
                </a:solidFill>
              </a:rPr>
              <a:t>]. Because H</a:t>
            </a:r>
            <a:r>
              <a:rPr lang="en-US" sz="2400" baseline="30000" dirty="0">
                <a:solidFill>
                  <a:srgbClr val="000000"/>
                </a:solidFill>
              </a:rPr>
              <a:t>+</a:t>
            </a:r>
            <a:r>
              <a:rPr lang="en-US" sz="2400" dirty="0">
                <a:solidFill>
                  <a:srgbClr val="000000"/>
                </a:solidFill>
              </a:rPr>
              <a:t> cannot cross the blood brain barrier, the central </a:t>
            </a:r>
            <a:r>
              <a:rPr lang="en-US" sz="2400" dirty="0" err="1">
                <a:solidFill>
                  <a:srgbClr val="000000"/>
                </a:solidFill>
              </a:rPr>
              <a:t>chemoreceptors</a:t>
            </a:r>
            <a:r>
              <a:rPr lang="en-US" sz="2400" dirty="0">
                <a:solidFill>
                  <a:srgbClr val="000000"/>
                </a:solidFill>
              </a:rPr>
              <a:t> detect changes in H</a:t>
            </a:r>
            <a:r>
              <a:rPr lang="en-US" sz="2400" baseline="30000" dirty="0">
                <a:solidFill>
                  <a:srgbClr val="000000"/>
                </a:solidFill>
              </a:rPr>
              <a:t>+</a:t>
            </a:r>
            <a:r>
              <a:rPr lang="en-US" sz="2400" dirty="0">
                <a:solidFill>
                  <a:srgbClr val="000000"/>
                </a:solidFill>
              </a:rPr>
              <a:t> resulting from the conversion of CO</a:t>
            </a:r>
            <a:r>
              <a:rPr lang="en-US" sz="2400" baseline="-25000" dirty="0">
                <a:solidFill>
                  <a:srgbClr val="000000"/>
                </a:solidFill>
              </a:rPr>
              <a:t>2</a:t>
            </a:r>
            <a:r>
              <a:rPr lang="en-US" sz="2400" dirty="0">
                <a:solidFill>
                  <a:srgbClr val="000000"/>
                </a:solidFill>
              </a:rPr>
              <a:t> into carbonic acid in cerebrospinal fluid. </a:t>
            </a: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8839200" cy="6001642"/>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MESSAGES</a:t>
            </a:r>
          </a:p>
          <a:p>
            <a:r>
              <a:rPr lang="en-US" sz="3200" dirty="0">
                <a:solidFill>
                  <a:srgbClr val="000000"/>
                </a:solidFill>
              </a:rPr>
              <a:t>-Minute ventilation is very sensitive to changes in PCO</a:t>
            </a:r>
            <a:r>
              <a:rPr lang="en-US" sz="3200" baseline="-25000" dirty="0">
                <a:solidFill>
                  <a:srgbClr val="000000"/>
                </a:solidFill>
              </a:rPr>
              <a:t>2</a:t>
            </a:r>
            <a:r>
              <a:rPr lang="en-US" sz="3200" dirty="0">
                <a:solidFill>
                  <a:srgbClr val="000000"/>
                </a:solidFill>
              </a:rPr>
              <a:t>.</a:t>
            </a:r>
          </a:p>
          <a:p>
            <a:r>
              <a:rPr lang="en-US" sz="3200" dirty="0">
                <a:solidFill>
                  <a:srgbClr val="000000"/>
                </a:solidFill>
              </a:rPr>
              <a:t>-PCO</a:t>
            </a:r>
            <a:r>
              <a:rPr lang="en-US" sz="3200" baseline="-25000" dirty="0">
                <a:solidFill>
                  <a:srgbClr val="000000"/>
                </a:solidFill>
              </a:rPr>
              <a:t>2 </a:t>
            </a:r>
            <a:r>
              <a:rPr lang="en-US" sz="3200" dirty="0">
                <a:solidFill>
                  <a:srgbClr val="000000"/>
                </a:solidFill>
              </a:rPr>
              <a:t>is monitored both in the periphery (by H+ </a:t>
            </a:r>
            <a:r>
              <a:rPr lang="en-US" sz="3200" dirty="0" err="1">
                <a:solidFill>
                  <a:srgbClr val="000000"/>
                </a:solidFill>
              </a:rPr>
              <a:t>chemoreceptors</a:t>
            </a:r>
            <a:r>
              <a:rPr lang="en-US" sz="3200" dirty="0">
                <a:solidFill>
                  <a:srgbClr val="000000"/>
                </a:solidFill>
              </a:rPr>
              <a:t>) and in the CNS.</a:t>
            </a:r>
          </a:p>
          <a:p>
            <a:r>
              <a:rPr lang="en-US" sz="3200" dirty="0">
                <a:solidFill>
                  <a:srgbClr val="000000"/>
                </a:solidFill>
              </a:rPr>
              <a:t>-The peripheral </a:t>
            </a:r>
            <a:r>
              <a:rPr lang="en-US" sz="3200" dirty="0" err="1">
                <a:solidFill>
                  <a:srgbClr val="000000"/>
                </a:solidFill>
              </a:rPr>
              <a:t>chemoreceptors</a:t>
            </a:r>
            <a:r>
              <a:rPr lang="en-US" sz="3200" dirty="0">
                <a:solidFill>
                  <a:srgbClr val="000000"/>
                </a:solidFill>
              </a:rPr>
              <a:t> are located in the carotid (in humans, in other animals they are in the aorta as well).</a:t>
            </a:r>
          </a:p>
          <a:p>
            <a:r>
              <a:rPr lang="en-US" sz="3200" dirty="0">
                <a:solidFill>
                  <a:srgbClr val="000000"/>
                </a:solidFill>
              </a:rPr>
              <a:t>-They relay their message to the medulla of the brain stem.</a:t>
            </a:r>
          </a:p>
          <a:p>
            <a:r>
              <a:rPr lang="en-US" sz="3200" dirty="0">
                <a:solidFill>
                  <a:srgbClr val="000000"/>
                </a:solidFill>
              </a:rPr>
              <a:t>-The central </a:t>
            </a:r>
            <a:r>
              <a:rPr lang="en-US" sz="3200" dirty="0" err="1">
                <a:solidFill>
                  <a:srgbClr val="000000"/>
                </a:solidFill>
              </a:rPr>
              <a:t>chemoreceptors</a:t>
            </a:r>
            <a:r>
              <a:rPr lang="en-US" sz="3200" dirty="0">
                <a:solidFill>
                  <a:srgbClr val="000000"/>
                </a:solidFill>
              </a:rPr>
              <a:t> are in the medulla oblongata of the brain stem.</a:t>
            </a: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195763" y="4216400"/>
            <a:ext cx="184150" cy="658813"/>
          </a:xfrm>
          <a:prstGeom prst="rect">
            <a:avLst/>
          </a:prstGeom>
          <a:noFill/>
          <a:ln w="9525">
            <a:noFill/>
            <a:miter lim="800000"/>
            <a:headEnd/>
            <a:tailEnd/>
          </a:ln>
          <a:effectLst/>
        </p:spPr>
        <p:txBody>
          <a:bodyPr wrap="none">
            <a:prstTxWarp prst="textNoShape">
              <a:avLst/>
            </a:prstTxWarp>
            <a:spAutoFit/>
          </a:bodyPr>
          <a:lstStyle/>
          <a:p>
            <a:endParaRPr lang="en-US" sz="3200"/>
          </a:p>
        </p:txBody>
      </p:sp>
      <p:pic>
        <p:nvPicPr>
          <p:cNvPr id="134147" name="Picture 3"/>
          <p:cNvPicPr>
            <a:picLocks noChangeAspect="1" noChangeArrowheads="1"/>
          </p:cNvPicPr>
          <p:nvPr/>
        </p:nvPicPr>
        <p:blipFill>
          <a:blip r:embed="rId2"/>
          <a:srcRect/>
          <a:stretch>
            <a:fillRect/>
          </a:stretch>
        </p:blipFill>
        <p:spPr bwMode="auto">
          <a:xfrm>
            <a:off x="914400" y="304800"/>
            <a:ext cx="7086600" cy="622302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228600" y="381000"/>
            <a:ext cx="8348663" cy="3046988"/>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Clinical Example:</a:t>
            </a:r>
          </a:p>
          <a:p>
            <a:endParaRPr lang="en-US" sz="2400" dirty="0">
              <a:solidFill>
                <a:srgbClr val="000000"/>
              </a:solidFill>
            </a:endParaRPr>
          </a:p>
          <a:p>
            <a:r>
              <a:rPr lang="en-US" sz="2400" dirty="0">
                <a:solidFill>
                  <a:srgbClr val="000000"/>
                </a:solidFill>
              </a:rPr>
              <a:t>Shallow water blackout (latent hypoxia).</a:t>
            </a:r>
          </a:p>
          <a:p>
            <a:endParaRPr lang="en-US" sz="2400" dirty="0">
              <a:solidFill>
                <a:srgbClr val="000000"/>
              </a:solidFill>
            </a:endParaRPr>
          </a:p>
          <a:p>
            <a:r>
              <a:rPr lang="en-US" sz="2400" dirty="0">
                <a:solidFill>
                  <a:srgbClr val="000000"/>
                </a:solidFill>
              </a:rPr>
              <a:t>Diver hyperventilates to blow-off CO</a:t>
            </a:r>
            <a:r>
              <a:rPr lang="en-US" sz="2400" baseline="-25000" dirty="0">
                <a:solidFill>
                  <a:srgbClr val="000000"/>
                </a:solidFill>
              </a:rPr>
              <a:t>2</a:t>
            </a:r>
            <a:r>
              <a:rPr lang="en-US" sz="2400" dirty="0">
                <a:solidFill>
                  <a:srgbClr val="000000"/>
                </a:solidFill>
              </a:rPr>
              <a:t>.</a:t>
            </a:r>
            <a:r>
              <a:rPr lang="en-US" sz="2400" dirty="0" smtClean="0">
                <a:solidFill>
                  <a:srgbClr val="000000"/>
                </a:solidFill>
              </a:rPr>
              <a:t> O</a:t>
            </a:r>
            <a:r>
              <a:rPr lang="en-US" sz="2400" baseline="-25000" dirty="0" smtClean="0">
                <a:solidFill>
                  <a:srgbClr val="000000"/>
                </a:solidFill>
              </a:rPr>
              <a:t>2</a:t>
            </a:r>
            <a:r>
              <a:rPr lang="en-US" sz="2400" dirty="0" smtClean="0">
                <a:solidFill>
                  <a:srgbClr val="000000"/>
                </a:solidFill>
              </a:rPr>
              <a:t> levels drop as the diver uses oxygen, but the low levels of CO</a:t>
            </a:r>
            <a:r>
              <a:rPr lang="en-US" sz="2400" baseline="-25000" dirty="0" smtClean="0">
                <a:solidFill>
                  <a:srgbClr val="000000"/>
                </a:solidFill>
              </a:rPr>
              <a:t>2</a:t>
            </a:r>
            <a:r>
              <a:rPr lang="en-US" sz="2400" dirty="0" smtClean="0">
                <a:solidFill>
                  <a:srgbClr val="000000"/>
                </a:solidFill>
              </a:rPr>
              <a:t> (</a:t>
            </a:r>
            <a:r>
              <a:rPr lang="en-US" sz="2400" dirty="0" err="1" smtClean="0">
                <a:solidFill>
                  <a:srgbClr val="000000"/>
                </a:solidFill>
              </a:rPr>
              <a:t>hypocapnia</a:t>
            </a:r>
            <a:r>
              <a:rPr lang="en-US" sz="2400" dirty="0" smtClean="0">
                <a:solidFill>
                  <a:srgbClr val="000000"/>
                </a:solidFill>
              </a:rPr>
              <a:t>) do not stimulate voluntary breathing. The </a:t>
            </a:r>
            <a:r>
              <a:rPr lang="en-US" sz="2400" dirty="0">
                <a:solidFill>
                  <a:srgbClr val="000000"/>
                </a:solidFill>
              </a:rPr>
              <a:t>diver can drown (but it is painless…).</a:t>
            </a:r>
          </a:p>
        </p:txBody>
      </p:sp>
      <p:pic>
        <p:nvPicPr>
          <p:cNvPr id="144387" name="Picture 3"/>
          <p:cNvPicPr>
            <a:picLocks noChangeAspect="1" noChangeArrowheads="1"/>
          </p:cNvPicPr>
          <p:nvPr/>
        </p:nvPicPr>
        <p:blipFill>
          <a:blip r:embed="rId2"/>
          <a:srcRect/>
          <a:stretch>
            <a:fillRect/>
          </a:stretch>
        </p:blipFill>
        <p:spPr bwMode="auto">
          <a:xfrm>
            <a:off x="3429000" y="3568700"/>
            <a:ext cx="1828800" cy="3289300"/>
          </a:xfrm>
          <a:prstGeom prst="rect">
            <a:avLst/>
          </a:prstGeom>
          <a:noFill/>
          <a:ln w="9525">
            <a:noFill/>
            <a:miter lim="800000"/>
            <a:headEnd/>
            <a:tailEnd/>
          </a:ln>
          <a:effectLst/>
        </p:spPr>
      </p:pic>
      <p:sp>
        <p:nvSpPr>
          <p:cNvPr id="144388" name="Rectangle 4"/>
          <p:cNvSpPr>
            <a:spLocks noChangeArrowheads="1"/>
          </p:cNvSpPr>
          <p:nvPr/>
        </p:nvSpPr>
        <p:spPr bwMode="auto">
          <a:xfrm>
            <a:off x="5715000" y="5029200"/>
            <a:ext cx="3241267"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Lesson: Do not dive alone.</a:t>
            </a:r>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llow_water_blackout_graph_300500b.png"/>
          <p:cNvPicPr>
            <a:picLocks noChangeAspect="1"/>
          </p:cNvPicPr>
          <p:nvPr/>
        </p:nvPicPr>
        <p:blipFill>
          <a:blip r:embed="rId2"/>
          <a:stretch>
            <a:fillRect/>
          </a:stretch>
        </p:blipFill>
        <p:spPr>
          <a:xfrm>
            <a:off x="0" y="3566160"/>
            <a:ext cx="5486400" cy="3291840"/>
          </a:xfrm>
          <a:prstGeom prst="rect">
            <a:avLst/>
          </a:prstGeom>
        </p:spPr>
      </p:pic>
      <p:pic>
        <p:nvPicPr>
          <p:cNvPr id="3" name="Picture 2" descr="Shallow_Water_Blackout.jpg"/>
          <p:cNvPicPr>
            <a:picLocks noChangeAspect="1"/>
          </p:cNvPicPr>
          <p:nvPr/>
        </p:nvPicPr>
        <p:blipFill>
          <a:blip r:embed="rId3"/>
          <a:stretch>
            <a:fillRect/>
          </a:stretch>
        </p:blipFill>
        <p:spPr>
          <a:xfrm>
            <a:off x="6858000" y="1752600"/>
            <a:ext cx="1854200" cy="2781300"/>
          </a:xfrm>
          <a:prstGeom prst="rect">
            <a:avLst/>
          </a:prstGeom>
        </p:spPr>
      </p:pic>
      <p:pic>
        <p:nvPicPr>
          <p:cNvPr id="4" name="Picture 3" descr="Shallow_water_blackout_graph_1.png"/>
          <p:cNvPicPr>
            <a:picLocks noChangeAspect="1"/>
          </p:cNvPicPr>
          <p:nvPr/>
        </p:nvPicPr>
        <p:blipFill>
          <a:blip r:embed="rId4"/>
          <a:stretch>
            <a:fillRect/>
          </a:stretch>
        </p:blipFill>
        <p:spPr>
          <a:xfrm>
            <a:off x="0" y="0"/>
            <a:ext cx="5461000" cy="3276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allcontrol.jpg                                                 0002027AMacintosh HD                   B7E2905D:"/>
          <p:cNvPicPr>
            <a:picLocks noChangeAspect="1" noChangeArrowheads="1"/>
          </p:cNvPicPr>
          <p:nvPr/>
        </p:nvPicPr>
        <p:blipFill>
          <a:blip r:embed="rId2"/>
          <a:srcRect/>
          <a:stretch>
            <a:fillRect/>
          </a:stretch>
        </p:blipFill>
        <p:spPr bwMode="auto">
          <a:xfrm>
            <a:off x="0" y="0"/>
            <a:ext cx="3654425" cy="6858000"/>
          </a:xfrm>
          <a:prstGeom prst="rect">
            <a:avLst/>
          </a:prstGeom>
          <a:noFill/>
        </p:spPr>
      </p:pic>
      <p:sp>
        <p:nvSpPr>
          <p:cNvPr id="135171" name="Rectangle 3"/>
          <p:cNvSpPr>
            <a:spLocks noChangeArrowheads="1"/>
          </p:cNvSpPr>
          <p:nvPr/>
        </p:nvSpPr>
        <p:spPr bwMode="auto">
          <a:xfrm>
            <a:off x="3962401" y="838200"/>
            <a:ext cx="4572000" cy="3416320"/>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In summary….</a:t>
            </a:r>
            <a:r>
              <a:rPr lang="en-US" sz="2400" dirty="0" smtClean="0">
                <a:solidFill>
                  <a:srgbClr val="000000"/>
                </a:solidFill>
              </a:rPr>
              <a:t>.</a:t>
            </a:r>
          </a:p>
          <a:p>
            <a:endParaRPr lang="en-US" sz="2400" dirty="0" smtClean="0">
              <a:solidFill>
                <a:srgbClr val="000000"/>
              </a:solidFill>
            </a:endParaRPr>
          </a:p>
          <a:p>
            <a:r>
              <a:rPr lang="en-US" sz="2400" dirty="0" smtClean="0">
                <a:solidFill>
                  <a:srgbClr val="000000"/>
                </a:solidFill>
              </a:rPr>
              <a:t>A drop in alveolar PCO</a:t>
            </a:r>
            <a:r>
              <a:rPr lang="en-US" sz="2400" baseline="-25000" dirty="0" smtClean="0">
                <a:solidFill>
                  <a:srgbClr val="000000"/>
                </a:solidFill>
              </a:rPr>
              <a:t>2</a:t>
            </a:r>
            <a:r>
              <a:rPr lang="en-US" sz="2400" dirty="0" smtClean="0">
                <a:solidFill>
                  <a:srgbClr val="000000"/>
                </a:solidFill>
              </a:rPr>
              <a:t> due to hypoventilation leads to lowered arterial pH. The increased H+ are detected both in the carotid and in the brainstem leading to increased ventilation.  </a:t>
            </a: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0" y="0"/>
            <a:ext cx="4267200" cy="3611563"/>
          </a:xfrm>
          <a:prstGeom prst="rect">
            <a:avLst/>
          </a:prstGeom>
          <a:noFill/>
        </p:spPr>
      </p:pic>
      <p:pic>
        <p:nvPicPr>
          <p:cNvPr id="136195" name="Picture 3"/>
          <p:cNvPicPr>
            <a:picLocks noChangeAspect="1" noChangeArrowheads="1"/>
          </p:cNvPicPr>
          <p:nvPr/>
        </p:nvPicPr>
        <p:blipFill>
          <a:blip r:embed="rId3"/>
          <a:srcRect/>
          <a:stretch>
            <a:fillRect/>
          </a:stretch>
        </p:blipFill>
        <p:spPr bwMode="auto">
          <a:xfrm>
            <a:off x="5192713" y="0"/>
            <a:ext cx="3951287" cy="6858000"/>
          </a:xfrm>
          <a:prstGeom prst="rect">
            <a:avLst/>
          </a:prstGeom>
          <a:noFill/>
        </p:spPr>
      </p:pic>
      <p:sp>
        <p:nvSpPr>
          <p:cNvPr id="136196" name="Rectangle 4"/>
          <p:cNvSpPr>
            <a:spLocks noChangeArrowheads="1"/>
          </p:cNvSpPr>
          <p:nvPr/>
        </p:nvSpPr>
        <p:spPr bwMode="auto">
          <a:xfrm>
            <a:off x="0" y="3733800"/>
            <a:ext cx="5029200" cy="2246769"/>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Even in the absence of changes in PCO</a:t>
            </a:r>
            <a:r>
              <a:rPr lang="en-US" baseline="-25000" dirty="0">
                <a:solidFill>
                  <a:srgbClr val="000000"/>
                </a:solidFill>
              </a:rPr>
              <a:t>2</a:t>
            </a:r>
            <a:r>
              <a:rPr lang="en-US" dirty="0">
                <a:solidFill>
                  <a:srgbClr val="000000"/>
                </a:solidFill>
              </a:rPr>
              <a:t>, changes in H</a:t>
            </a:r>
            <a:r>
              <a:rPr lang="en-US" baseline="30000" dirty="0">
                <a:solidFill>
                  <a:srgbClr val="000000"/>
                </a:solidFill>
              </a:rPr>
              <a:t>+</a:t>
            </a:r>
            <a:r>
              <a:rPr lang="en-US" dirty="0">
                <a:solidFill>
                  <a:srgbClr val="000000"/>
                </a:solidFill>
              </a:rPr>
              <a:t> can elicit respiratory responses. A decrease in blood pH resulting from the metabolic production of acids (metabolic acidosis, lactic acid, </a:t>
            </a:r>
            <a:r>
              <a:rPr lang="en-US" dirty="0" err="1">
                <a:solidFill>
                  <a:srgbClr val="000000"/>
                </a:solidFill>
              </a:rPr>
              <a:t>ketones</a:t>
            </a:r>
            <a:r>
              <a:rPr lang="en-US" dirty="0">
                <a:solidFill>
                  <a:srgbClr val="000000"/>
                </a:solidFill>
              </a:rPr>
              <a:t>) leads to hyperventilation and hence to decreased PCO</a:t>
            </a:r>
            <a:r>
              <a:rPr lang="en-US" baseline="-25000" dirty="0">
                <a:solidFill>
                  <a:srgbClr val="000000"/>
                </a:solidFill>
              </a:rPr>
              <a:t>2</a:t>
            </a:r>
            <a:r>
              <a:rPr lang="en-US" dirty="0">
                <a:solidFill>
                  <a:srgbClr val="000000"/>
                </a:solidFill>
              </a:rPr>
              <a:t>.</a:t>
            </a:r>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alliscontrol.jpg                                               0002027AMacintosh HD                   B7E2905D:"/>
          <p:cNvPicPr>
            <a:picLocks noChangeAspect="1" noChangeArrowheads="1"/>
          </p:cNvPicPr>
          <p:nvPr/>
        </p:nvPicPr>
        <p:blipFill>
          <a:blip r:embed="rId2"/>
          <a:srcRect/>
          <a:stretch>
            <a:fillRect/>
          </a:stretch>
        </p:blipFill>
        <p:spPr bwMode="auto">
          <a:xfrm>
            <a:off x="685800" y="22225"/>
            <a:ext cx="6934200" cy="68357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5486400" y="0"/>
            <a:ext cx="3951287" cy="6858000"/>
          </a:xfrm>
          <a:prstGeom prst="rect">
            <a:avLst/>
          </a:prstGeom>
          <a:noFill/>
        </p:spPr>
      </p:pic>
      <p:pic>
        <p:nvPicPr>
          <p:cNvPr id="7" name="Picture 2" descr="alliscontrol.jpg                                               0002027AMacintosh HD                   B7E2905D:"/>
          <p:cNvPicPr>
            <a:picLocks noChangeAspect="1" noChangeArrowheads="1"/>
          </p:cNvPicPr>
          <p:nvPr/>
        </p:nvPicPr>
        <p:blipFill>
          <a:blip r:embed="rId3"/>
          <a:srcRect/>
          <a:stretch>
            <a:fillRect/>
          </a:stretch>
        </p:blipFill>
        <p:spPr bwMode="auto">
          <a:xfrm>
            <a:off x="-152400" y="990600"/>
            <a:ext cx="5542851" cy="5464175"/>
          </a:xfrm>
          <a:prstGeom prst="rect">
            <a:avLst/>
          </a:prstGeom>
          <a:noFill/>
        </p:spPr>
      </p:pic>
      <p:sp>
        <p:nvSpPr>
          <p:cNvPr id="8" name="Title 1"/>
          <p:cNvSpPr txBox="1">
            <a:spLocks/>
          </p:cNvSpPr>
          <p:nvPr/>
        </p:nvSpPr>
        <p:spPr bwMode="auto">
          <a:xfrm>
            <a:off x="-9144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Comic Sans MS"/>
                <a:ea typeface="+mj-ea"/>
                <a:cs typeface="Comic Sans MS"/>
              </a:rPr>
              <a:t>To Remember</a:t>
            </a:r>
            <a:endParaRPr kumimoji="0" lang="en-US" sz="4400" b="0" i="0" u="none" strike="noStrike" kern="0" cap="none" spc="0" normalizeH="0" baseline="0" noProof="0" dirty="0">
              <a:ln>
                <a:noFill/>
              </a:ln>
              <a:solidFill>
                <a:schemeClr val="tx2"/>
              </a:solidFill>
              <a:effectLst/>
              <a:uLnTx/>
              <a:uFillTx/>
              <a:latin typeface="Comic Sans MS"/>
              <a:ea typeface="+mj-ea"/>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My Documents\powerpoint files\Downloaded pics\Silverthorn\Chapter 17\FG17_02g.jpg"/>
          <p:cNvPicPr>
            <a:picLocks noChangeAspect="1" noChangeArrowheads="1"/>
          </p:cNvPicPr>
          <p:nvPr/>
        </p:nvPicPr>
        <p:blipFill>
          <a:blip r:embed="rId2"/>
          <a:srcRect/>
          <a:stretch>
            <a:fillRect/>
          </a:stretch>
        </p:blipFill>
        <p:spPr bwMode="auto">
          <a:xfrm>
            <a:off x="0" y="0"/>
            <a:ext cx="5334000" cy="4002088"/>
          </a:xfrm>
          <a:prstGeom prst="rect">
            <a:avLst/>
          </a:prstGeom>
          <a:noFill/>
        </p:spPr>
      </p:pic>
      <p:pic>
        <p:nvPicPr>
          <p:cNvPr id="30723" name="Picture 3" descr="E:\My Documents\powerpoint files\Downloaded pics\Silverthorn\Chapter 17\FG17_02h.jpg"/>
          <p:cNvPicPr>
            <a:picLocks noChangeAspect="1" noChangeArrowheads="1"/>
          </p:cNvPicPr>
          <p:nvPr/>
        </p:nvPicPr>
        <p:blipFill>
          <a:blip r:embed="rId3"/>
          <a:srcRect/>
          <a:stretch>
            <a:fillRect/>
          </a:stretch>
        </p:blipFill>
        <p:spPr bwMode="auto">
          <a:xfrm>
            <a:off x="4495800" y="3368675"/>
            <a:ext cx="4648200" cy="3489325"/>
          </a:xfrm>
          <a:prstGeom prst="rect">
            <a:avLst/>
          </a:prstGeom>
          <a:noFill/>
        </p:spPr>
      </p:pic>
      <p:sp>
        <p:nvSpPr>
          <p:cNvPr id="30724" name="Rectangle 4"/>
          <p:cNvSpPr>
            <a:spLocks noChangeArrowheads="1"/>
          </p:cNvSpPr>
          <p:nvPr/>
        </p:nvSpPr>
        <p:spPr bwMode="auto">
          <a:xfrm>
            <a:off x="5561013" y="-12700"/>
            <a:ext cx="3049587" cy="3046988"/>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Alveoli are tiny sacs. The air-facing surface is lined by a one cell thick epithelium made of two types of cells: flat type I cells and fat type II cells.</a:t>
            </a:r>
          </a:p>
        </p:txBody>
      </p:sp>
      <p:sp>
        <p:nvSpPr>
          <p:cNvPr id="30725" name="Rectangle 5"/>
          <p:cNvSpPr>
            <a:spLocks noChangeArrowheads="1"/>
          </p:cNvSpPr>
          <p:nvPr/>
        </p:nvSpPr>
        <p:spPr bwMode="auto">
          <a:xfrm>
            <a:off x="0" y="4038600"/>
            <a:ext cx="5638800" cy="2677656"/>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Type I cells are, well…thin. That is their function (to minimize diffusion distances).</a:t>
            </a:r>
          </a:p>
          <a:p>
            <a:r>
              <a:rPr lang="en-US" sz="2400" dirty="0">
                <a:solidFill>
                  <a:srgbClr val="000000"/>
                </a:solidFill>
              </a:rPr>
              <a:t>Type II cells are fat and secrete surfactant. The surfactant plays a crucial role in keeping the compliance of the lungs high (more later).</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rmAutofit/>
          </a:bodyPr>
          <a:lstStyle/>
          <a:p>
            <a:r>
              <a:rPr lang="en-US" dirty="0" smtClean="0">
                <a:latin typeface="Comic Sans MS"/>
              </a:rPr>
              <a:t>The epithelial surfaces of </a:t>
            </a:r>
            <a:r>
              <a:rPr lang="en-US" dirty="0" smtClean="0">
                <a:solidFill>
                  <a:srgbClr val="0000FF"/>
                </a:solidFill>
                <a:latin typeface="Comic Sans MS"/>
              </a:rPr>
              <a:t>the airways or conducting zone </a:t>
            </a:r>
            <a:r>
              <a:rPr lang="en-US" dirty="0" smtClean="0">
                <a:latin typeface="Comic Sans MS"/>
              </a:rPr>
              <a:t>(</a:t>
            </a:r>
            <a:r>
              <a:rPr lang="en-US" dirty="0" smtClean="0">
                <a:solidFill>
                  <a:srgbClr val="FF0000"/>
                </a:solidFill>
                <a:latin typeface="Comic Sans MS"/>
              </a:rPr>
              <a:t>trachea to bronchioles</a:t>
            </a:r>
            <a:r>
              <a:rPr lang="en-US" dirty="0" smtClean="0">
                <a:latin typeface="Comic Sans MS"/>
              </a:rPr>
              <a:t>)  are lined by ciliated and goblet cells. The latter produce mucus, the former move it to the pharynx.</a:t>
            </a:r>
          </a:p>
          <a:p>
            <a:endParaRPr lang="en-US" dirty="0" smtClean="0">
              <a:latin typeface="Comic Sans MS"/>
            </a:endParaRPr>
          </a:p>
          <a:p>
            <a:r>
              <a:rPr lang="en-US" dirty="0" smtClean="0">
                <a:latin typeface="Comic Sans MS"/>
              </a:rPr>
              <a:t>The elements of the </a:t>
            </a:r>
            <a:r>
              <a:rPr lang="en-US" dirty="0" smtClean="0">
                <a:solidFill>
                  <a:srgbClr val="0000FF"/>
                </a:solidFill>
                <a:latin typeface="Comic Sans MS"/>
              </a:rPr>
              <a:t>respiratory zone </a:t>
            </a:r>
            <a:r>
              <a:rPr lang="en-US" dirty="0" smtClean="0">
                <a:latin typeface="Comic Sans MS"/>
              </a:rPr>
              <a:t>(</a:t>
            </a:r>
            <a:r>
              <a:rPr lang="en-US" dirty="0" smtClean="0">
                <a:solidFill>
                  <a:srgbClr val="FF0000"/>
                </a:solidFill>
                <a:latin typeface="Comic Sans MS"/>
              </a:rPr>
              <a:t>respirator bronchioles and alveoli</a:t>
            </a:r>
            <a:r>
              <a:rPr lang="en-US" dirty="0" smtClean="0">
                <a:latin typeface="Comic Sans MS"/>
              </a:rPr>
              <a:t>) are lined by type I (thin) and type II (surfactant producing) cells.</a:t>
            </a:r>
            <a:endParaRPr lang="en-US" dirty="0">
              <a:latin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7772400" cy="1143000"/>
          </a:xfrm>
        </p:spPr>
        <p:txBody>
          <a:bodyPr/>
          <a:lstStyle/>
          <a:p>
            <a:r>
              <a:rPr lang="en-US" dirty="0" smtClean="0"/>
              <a:t/>
            </a:r>
            <a:br>
              <a:rPr lang="en-US" dirty="0" smtClean="0"/>
            </a:br>
            <a:r>
              <a:rPr lang="en-US" dirty="0" smtClean="0"/>
              <a:t/>
            </a:r>
            <a:br>
              <a:rPr lang="en-US" dirty="0" smtClean="0"/>
            </a:br>
            <a:r>
              <a:rPr lang="en-US" dirty="0" smtClean="0">
                <a:latin typeface="Comic Sans MS"/>
              </a:rPr>
              <a:t>The mechanics of ventilation:</a:t>
            </a:r>
            <a:br>
              <a:rPr lang="en-US" dirty="0" smtClean="0">
                <a:latin typeface="Comic Sans MS"/>
              </a:rPr>
            </a:br>
            <a:r>
              <a:rPr lang="en-US" dirty="0" smtClean="0">
                <a:latin typeface="Comic Sans MS"/>
              </a:rPr>
              <a:t/>
            </a:r>
            <a:br>
              <a:rPr lang="en-US" dirty="0" smtClean="0">
                <a:latin typeface="Comic Sans MS"/>
              </a:rPr>
            </a:br>
            <a:r>
              <a:rPr lang="en-US" dirty="0" smtClean="0">
                <a:latin typeface="Comic Sans MS"/>
              </a:rPr>
              <a:t>How we move air into and out of the respiratory zone through the conducting “pipes”. </a:t>
            </a:r>
            <a:endParaRPr lang="en-US" dirty="0">
              <a:latin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5978525" y="2441575"/>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34821" name="Picture 5" descr="E:\My Documents\powerpoint files\Downloaded pics\Silverthorn\Chapter 17\FG17_02a.jpg"/>
          <p:cNvPicPr>
            <a:picLocks noChangeAspect="1" noChangeArrowheads="1"/>
          </p:cNvPicPr>
          <p:nvPr/>
        </p:nvPicPr>
        <p:blipFill>
          <a:blip r:embed="rId2"/>
          <a:srcRect/>
          <a:stretch>
            <a:fillRect/>
          </a:stretch>
        </p:blipFill>
        <p:spPr bwMode="auto">
          <a:xfrm>
            <a:off x="0" y="0"/>
            <a:ext cx="9144000" cy="6861175"/>
          </a:xfrm>
          <a:prstGeom prst="rect">
            <a:avLst/>
          </a:prstGeom>
          <a:noFill/>
        </p:spPr>
      </p:pic>
      <p:sp>
        <p:nvSpPr>
          <p:cNvPr id="4" name="TextBox 3"/>
          <p:cNvSpPr txBox="1"/>
          <p:nvPr/>
        </p:nvSpPr>
        <p:spPr>
          <a:xfrm>
            <a:off x="228600" y="3352800"/>
            <a:ext cx="2590800" cy="1323439"/>
          </a:xfrm>
          <a:prstGeom prst="rect">
            <a:avLst/>
          </a:prstGeom>
          <a:noFill/>
        </p:spPr>
        <p:txBody>
          <a:bodyPr wrap="square" rtlCol="0">
            <a:spAutoFit/>
          </a:bodyPr>
          <a:lstStyle/>
          <a:p>
            <a:r>
              <a:rPr lang="en-US" dirty="0" smtClean="0">
                <a:solidFill>
                  <a:schemeClr val="tx2"/>
                </a:solidFill>
              </a:rPr>
              <a:t>Lift the rib cage (and increase the volume of the thorax)</a:t>
            </a:r>
            <a:endParaRPr lang="en-US" dirty="0">
              <a:solidFill>
                <a:schemeClr val="tx2"/>
              </a:solidFill>
            </a:endParaRPr>
          </a:p>
        </p:txBody>
      </p:sp>
      <p:sp>
        <p:nvSpPr>
          <p:cNvPr id="5" name="Rectangle 4"/>
          <p:cNvSpPr/>
          <p:nvPr/>
        </p:nvSpPr>
        <p:spPr>
          <a:xfrm>
            <a:off x="6629400" y="3124200"/>
            <a:ext cx="2514600" cy="1323439"/>
          </a:xfrm>
          <a:prstGeom prst="rect">
            <a:avLst/>
          </a:prstGeom>
        </p:spPr>
        <p:txBody>
          <a:bodyPr wrap="square">
            <a:spAutoFit/>
          </a:bodyPr>
          <a:lstStyle/>
          <a:p>
            <a:r>
              <a:rPr lang="en-US" dirty="0" smtClean="0">
                <a:solidFill>
                  <a:schemeClr val="tx2"/>
                </a:solidFill>
              </a:rPr>
              <a:t>Drop the rib cage (and </a:t>
            </a:r>
            <a:r>
              <a:rPr lang="en-US" dirty="0" smtClean="0">
                <a:solidFill>
                  <a:srgbClr val="FF0000"/>
                </a:solidFill>
              </a:rPr>
              <a:t>de</a:t>
            </a:r>
            <a:r>
              <a:rPr lang="en-US" dirty="0" smtClean="0">
                <a:solidFill>
                  <a:schemeClr val="tx2"/>
                </a:solidFill>
              </a:rPr>
              <a:t>crease the volume of the thorax)</a:t>
            </a:r>
            <a:endParaRPr lang="en-US"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3260725" y="614363"/>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64516" name="Rectangle 4"/>
          <p:cNvSpPr>
            <a:spLocks noChangeArrowheads="1"/>
          </p:cNvSpPr>
          <p:nvPr/>
        </p:nvSpPr>
        <p:spPr bwMode="auto">
          <a:xfrm>
            <a:off x="228600" y="1219200"/>
            <a:ext cx="8686800" cy="4770537"/>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respiratory </a:t>
            </a:r>
            <a:r>
              <a:rPr lang="en-US" dirty="0" smtClean="0">
                <a:solidFill>
                  <a:srgbClr val="000000"/>
                </a:solidFill>
              </a:rPr>
              <a:t>system</a:t>
            </a:r>
          </a:p>
          <a:p>
            <a:r>
              <a:rPr lang="en-US" dirty="0">
                <a:solidFill>
                  <a:srgbClr val="000000"/>
                </a:solidFill>
              </a:rPr>
              <a:t>	-airways and sites of gas exchange.</a:t>
            </a:r>
          </a:p>
          <a:p>
            <a:r>
              <a:rPr lang="en-US" dirty="0">
                <a:solidFill>
                  <a:srgbClr val="000000"/>
                </a:solidFill>
              </a:rPr>
              <a:t>-Lung mechanics and </a:t>
            </a:r>
            <a:r>
              <a:rPr lang="en-US" dirty="0" smtClean="0">
                <a:solidFill>
                  <a:srgbClr val="000000"/>
                </a:solidFill>
              </a:rPr>
              <a:t>ventilation</a:t>
            </a:r>
          </a:p>
          <a:p>
            <a:r>
              <a:rPr lang="en-US" dirty="0">
                <a:solidFill>
                  <a:srgbClr val="000000"/>
                </a:solidFill>
              </a:rPr>
              <a:t>	-Ventilation and pressure within the lung.</a:t>
            </a:r>
          </a:p>
          <a:p>
            <a:r>
              <a:rPr lang="en-US" dirty="0">
                <a:solidFill>
                  <a:srgbClr val="000000"/>
                </a:solidFill>
              </a:rPr>
              <a:t>	-Inspiration and expiration.</a:t>
            </a:r>
          </a:p>
          <a:p>
            <a:r>
              <a:rPr lang="en-US" dirty="0">
                <a:solidFill>
                  <a:srgbClr val="000000"/>
                </a:solidFill>
              </a:rPr>
              <a:t>	-Lung compliance and its determinants.</a:t>
            </a:r>
          </a:p>
          <a:p>
            <a:r>
              <a:rPr lang="en-US" dirty="0">
                <a:solidFill>
                  <a:srgbClr val="000000"/>
                </a:solidFill>
              </a:rPr>
              <a:t>-The </a:t>
            </a:r>
            <a:r>
              <a:rPr lang="en-US" dirty="0" err="1">
                <a:solidFill>
                  <a:srgbClr val="000000"/>
                </a:solidFill>
              </a:rPr>
              <a:t>spirometer</a:t>
            </a:r>
            <a:r>
              <a:rPr lang="en-US" dirty="0">
                <a:solidFill>
                  <a:srgbClr val="000000"/>
                </a:solidFill>
              </a:rPr>
              <a:t> and the capacities of the </a:t>
            </a:r>
            <a:r>
              <a:rPr lang="en-US" dirty="0" smtClean="0">
                <a:solidFill>
                  <a:srgbClr val="000000"/>
                </a:solidFill>
              </a:rPr>
              <a:t>lung</a:t>
            </a:r>
          </a:p>
          <a:p>
            <a:r>
              <a:rPr lang="en-US" dirty="0">
                <a:solidFill>
                  <a:srgbClr val="000000"/>
                </a:solidFill>
              </a:rPr>
              <a:t>-Gas exchange I</a:t>
            </a:r>
            <a:r>
              <a:rPr lang="en-US" dirty="0" smtClean="0">
                <a:solidFill>
                  <a:srgbClr val="000000"/>
                </a:solidFill>
              </a:rPr>
              <a:t> </a:t>
            </a:r>
          </a:p>
          <a:p>
            <a:r>
              <a:rPr lang="en-US" dirty="0">
                <a:solidFill>
                  <a:srgbClr val="000000"/>
                </a:solidFill>
              </a:rPr>
              <a:t>	-Gases in solution</a:t>
            </a:r>
          </a:p>
          <a:p>
            <a:r>
              <a:rPr lang="en-US" dirty="0">
                <a:solidFill>
                  <a:srgbClr val="000000"/>
                </a:solidFill>
              </a:rPr>
              <a:t>	-Alveolar gas exchange</a:t>
            </a:r>
          </a:p>
          <a:p>
            <a:r>
              <a:rPr lang="en-US" dirty="0">
                <a:solidFill>
                  <a:srgbClr val="000000"/>
                </a:solidFill>
              </a:rPr>
              <a:t>-Gas exchange II: respiratory pigments</a:t>
            </a:r>
            <a:r>
              <a:rPr lang="en-US" dirty="0" smtClean="0">
                <a:solidFill>
                  <a:srgbClr val="000000"/>
                </a:solidFill>
              </a:rPr>
              <a:t> </a:t>
            </a:r>
          </a:p>
          <a:p>
            <a:r>
              <a:rPr lang="en-US" dirty="0">
                <a:solidFill>
                  <a:srgbClr val="000000"/>
                </a:solidFill>
              </a:rPr>
              <a:t>	-Hemoglobin and O</a:t>
            </a:r>
            <a:r>
              <a:rPr lang="en-US" baseline="-25000" dirty="0">
                <a:solidFill>
                  <a:srgbClr val="000000"/>
                </a:solidFill>
              </a:rPr>
              <a:t>2</a:t>
            </a:r>
            <a:r>
              <a:rPr lang="en-US" dirty="0">
                <a:solidFill>
                  <a:srgbClr val="000000"/>
                </a:solidFill>
              </a:rPr>
              <a:t> transport</a:t>
            </a:r>
          </a:p>
          <a:p>
            <a:r>
              <a:rPr lang="en-US" dirty="0">
                <a:solidFill>
                  <a:srgbClr val="000000"/>
                </a:solidFill>
              </a:rPr>
              <a:t>	-CO</a:t>
            </a:r>
            <a:r>
              <a:rPr lang="en-US" baseline="-25000" dirty="0">
                <a:solidFill>
                  <a:srgbClr val="000000"/>
                </a:solidFill>
              </a:rPr>
              <a:t>2</a:t>
            </a:r>
            <a:r>
              <a:rPr lang="en-US" dirty="0">
                <a:solidFill>
                  <a:srgbClr val="000000"/>
                </a:solidFill>
              </a:rPr>
              <a:t> transport and acid-base </a:t>
            </a:r>
            <a:r>
              <a:rPr lang="en-US" dirty="0" smtClean="0">
                <a:solidFill>
                  <a:srgbClr val="000000"/>
                </a:solidFill>
              </a:rPr>
              <a:t>balance</a:t>
            </a:r>
          </a:p>
          <a:p>
            <a:r>
              <a:rPr lang="en-US" dirty="0">
                <a:solidFill>
                  <a:srgbClr val="000000"/>
                </a:solidFill>
              </a:rPr>
              <a:t>-The control of </a:t>
            </a:r>
            <a:r>
              <a:rPr lang="en-US" dirty="0" smtClean="0">
                <a:solidFill>
                  <a:srgbClr val="000000"/>
                </a:solidFill>
              </a:rPr>
              <a:t>respiration</a:t>
            </a:r>
            <a:endParaRPr lang="en-US" sz="2400" dirty="0" smtClean="0">
              <a:solidFill>
                <a:srgbClr val="000000"/>
              </a:solidFill>
            </a:endParaRPr>
          </a:p>
          <a:p>
            <a:endParaRPr lang="en-US" sz="2400" dirty="0"/>
          </a:p>
          <a:p>
            <a:endParaRPr lang="en-US" sz="2400" dirty="0"/>
          </a:p>
        </p:txBody>
      </p:sp>
      <p:sp>
        <p:nvSpPr>
          <p:cNvPr id="64517" name="Line 5"/>
          <p:cNvSpPr>
            <a:spLocks noChangeShapeType="1"/>
          </p:cNvSpPr>
          <p:nvPr/>
        </p:nvSpPr>
        <p:spPr bwMode="auto">
          <a:xfrm flipV="1">
            <a:off x="7467600" y="1295400"/>
            <a:ext cx="0" cy="4953000"/>
          </a:xfrm>
          <a:prstGeom prst="line">
            <a:avLst/>
          </a:prstGeom>
          <a:noFill/>
          <a:ln w="85725">
            <a:solidFill>
              <a:schemeClr val="bg1"/>
            </a:solidFill>
            <a:round/>
            <a:headEnd/>
            <a:tailEnd type="triangle" w="med" len="med"/>
          </a:ln>
          <a:effectLst/>
        </p:spPr>
        <p:txBody>
          <a:bodyPr wrap="none" anchor="ctr">
            <a:prstTxWarp prst="textNoShape">
              <a:avLst/>
            </a:prstTxWarp>
          </a:bodyPr>
          <a:lstStyle/>
          <a:p>
            <a:endParaRPr lang="en-US"/>
          </a:p>
        </p:txBody>
      </p:sp>
      <p:sp>
        <p:nvSpPr>
          <p:cNvPr id="64518" name="Rectangle 6"/>
          <p:cNvSpPr>
            <a:spLocks noChangeArrowheads="1"/>
          </p:cNvSpPr>
          <p:nvPr/>
        </p:nvSpPr>
        <p:spPr bwMode="auto">
          <a:xfrm>
            <a:off x="7696200" y="3200400"/>
            <a:ext cx="925554" cy="707886"/>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Please</a:t>
            </a:r>
          </a:p>
          <a:p>
            <a:r>
              <a:rPr lang="en-US" dirty="0">
                <a:solidFill>
                  <a:srgbClr val="000000"/>
                </a:solidFill>
              </a:rPr>
              <a:t>Read!</a:t>
            </a:r>
          </a:p>
        </p:txBody>
      </p:sp>
      <p:sp>
        <p:nvSpPr>
          <p:cNvPr id="64519" name="Rectangle 7"/>
          <p:cNvSpPr>
            <a:spLocks noChangeArrowheads="1"/>
          </p:cNvSpPr>
          <p:nvPr/>
        </p:nvSpPr>
        <p:spPr bwMode="auto">
          <a:xfrm>
            <a:off x="1371600" y="304800"/>
            <a:ext cx="6596352" cy="646331"/>
          </a:xfrm>
          <a:prstGeom prst="rect">
            <a:avLst/>
          </a:prstGeom>
          <a:noFill/>
          <a:ln w="9525">
            <a:noFill/>
            <a:miter lim="800000"/>
            <a:headEnd/>
            <a:tailEnd/>
          </a:ln>
          <a:effectLst/>
        </p:spPr>
        <p:txBody>
          <a:bodyPr wrap="none">
            <a:prstTxWarp prst="textNoShape">
              <a:avLst/>
            </a:prstTxWarp>
            <a:spAutoFit/>
          </a:bodyPr>
          <a:lstStyle/>
          <a:p>
            <a:r>
              <a:rPr lang="en-US" sz="3600" dirty="0">
                <a:solidFill>
                  <a:srgbClr val="000000"/>
                </a:solidFill>
              </a:rPr>
              <a:t>Gas Exchange and </a:t>
            </a:r>
            <a:r>
              <a:rPr lang="en-US" sz="3600" dirty="0" smtClean="0">
                <a:solidFill>
                  <a:srgbClr val="000000"/>
                </a:solidFill>
              </a:rPr>
              <a:t>Respiration</a:t>
            </a:r>
            <a:endParaRPr lang="en-US" sz="3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E:\My Documents\powerpoint files\Downloaded pics\Silverthorn\Chapter 17\FG17_08a.jpg"/>
          <p:cNvPicPr>
            <a:picLocks noChangeAspect="1" noChangeArrowheads="1"/>
          </p:cNvPicPr>
          <p:nvPr/>
        </p:nvPicPr>
        <p:blipFill>
          <a:blip r:embed="rId2"/>
          <a:srcRect/>
          <a:stretch>
            <a:fillRect/>
          </a:stretch>
        </p:blipFill>
        <p:spPr bwMode="auto">
          <a:xfrm>
            <a:off x="4800600" y="3592513"/>
            <a:ext cx="4343400" cy="3265487"/>
          </a:xfrm>
          <a:prstGeom prst="rect">
            <a:avLst/>
          </a:prstGeom>
          <a:noFill/>
        </p:spPr>
      </p:pic>
      <p:sp>
        <p:nvSpPr>
          <p:cNvPr id="31749" name="Rectangle 5"/>
          <p:cNvSpPr>
            <a:spLocks noChangeArrowheads="1"/>
          </p:cNvSpPr>
          <p:nvPr/>
        </p:nvSpPr>
        <p:spPr bwMode="auto">
          <a:xfrm>
            <a:off x="0" y="228600"/>
            <a:ext cx="8001000"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Ventilation is the exchange of air between alveoli and the atmosphere. Air, of course, obeys the laws of gases (or Boyle’s Law):</a:t>
            </a:r>
          </a:p>
          <a:p>
            <a:endParaRPr lang="en-US" dirty="0">
              <a:solidFill>
                <a:srgbClr val="000000"/>
              </a:solidFill>
            </a:endParaRPr>
          </a:p>
          <a:p>
            <a:r>
              <a:rPr lang="en-US" dirty="0">
                <a:solidFill>
                  <a:srgbClr val="000000"/>
                </a:solidFill>
              </a:rPr>
              <a:t>PV=</a:t>
            </a:r>
            <a:r>
              <a:rPr lang="en-US" dirty="0" err="1">
                <a:solidFill>
                  <a:srgbClr val="000000"/>
                </a:solidFill>
              </a:rPr>
              <a:t>nRT</a:t>
            </a:r>
            <a:r>
              <a:rPr lang="en-US" dirty="0">
                <a:solidFill>
                  <a:srgbClr val="000000"/>
                </a:solidFill>
              </a:rPr>
              <a:t>, or P =</a:t>
            </a:r>
            <a:r>
              <a:rPr lang="en-US" dirty="0" err="1">
                <a:solidFill>
                  <a:srgbClr val="000000"/>
                </a:solidFill>
              </a:rPr>
              <a:t>nRT</a:t>
            </a:r>
            <a:r>
              <a:rPr lang="en-US" dirty="0">
                <a:solidFill>
                  <a:srgbClr val="000000"/>
                </a:solidFill>
              </a:rPr>
              <a:t>/</a:t>
            </a:r>
            <a:r>
              <a:rPr lang="en-US" dirty="0" smtClean="0">
                <a:solidFill>
                  <a:srgbClr val="000000"/>
                </a:solidFill>
              </a:rPr>
              <a:t>V  (i.e. pressure in INVERSELY related to 	                       volume).  </a:t>
            </a:r>
            <a:endParaRPr lang="en-US" dirty="0">
              <a:solidFill>
                <a:srgbClr val="000000"/>
              </a:solidFill>
            </a:endParaRPr>
          </a:p>
        </p:txBody>
      </p:sp>
      <p:sp>
        <p:nvSpPr>
          <p:cNvPr id="31751" name="Rectangle 7"/>
          <p:cNvSpPr>
            <a:spLocks noChangeArrowheads="1"/>
          </p:cNvSpPr>
          <p:nvPr/>
        </p:nvSpPr>
        <p:spPr bwMode="auto">
          <a:xfrm>
            <a:off x="0" y="2286000"/>
            <a:ext cx="4419600" cy="3785652"/>
          </a:xfrm>
          <a:prstGeom prst="rect">
            <a:avLst/>
          </a:prstGeom>
          <a:noFill/>
          <a:ln w="9525">
            <a:noFill/>
            <a:miter lim="800000"/>
            <a:headEnd/>
            <a:tailEnd/>
          </a:ln>
          <a:effectLst/>
        </p:spPr>
        <p:txBody>
          <a:bodyPr>
            <a:prstTxWarp prst="textNoShape">
              <a:avLst/>
            </a:prstTxWarp>
            <a:spAutoFit/>
          </a:bodyPr>
          <a:lstStyle/>
          <a:p>
            <a:r>
              <a:rPr lang="en-US" dirty="0">
                <a:solidFill>
                  <a:srgbClr val="0000FF"/>
                </a:solidFill>
              </a:rPr>
              <a:t>If volume expands, pressure drops. </a:t>
            </a:r>
            <a:r>
              <a:rPr lang="en-US" dirty="0">
                <a:solidFill>
                  <a:srgbClr val="000000"/>
                </a:solidFill>
              </a:rPr>
              <a:t>Gases (like other fluids) move from areas of high pressure to areas of low pressure (∆P is a pressure differential).</a:t>
            </a:r>
          </a:p>
          <a:p>
            <a:endParaRPr lang="en-US" dirty="0">
              <a:solidFill>
                <a:srgbClr val="000000"/>
              </a:solidFill>
            </a:endParaRPr>
          </a:p>
          <a:p>
            <a:r>
              <a:rPr lang="en-US" dirty="0">
                <a:solidFill>
                  <a:srgbClr val="000000"/>
                </a:solidFill>
              </a:rPr>
              <a:t>During inspiration and expiration, the volume of the lungs changes  driving air in and out of the lungs as a result of differences in pressure between the lungs and the atmosphere.</a:t>
            </a:r>
          </a:p>
        </p:txBody>
      </p:sp>
      <p:sp>
        <p:nvSpPr>
          <p:cNvPr id="31752" name="Rectangle 8"/>
          <p:cNvSpPr>
            <a:spLocks noChangeArrowheads="1"/>
          </p:cNvSpPr>
          <p:nvPr/>
        </p:nvSpPr>
        <p:spPr bwMode="auto">
          <a:xfrm>
            <a:off x="5715000" y="2362200"/>
            <a:ext cx="2303743" cy="523220"/>
          </a:xfrm>
          <a:prstGeom prst="rect">
            <a:avLst/>
          </a:prstGeom>
          <a:noFill/>
          <a:ln w="9525">
            <a:noFill/>
            <a:miter lim="800000"/>
            <a:headEnd/>
            <a:tailEnd/>
          </a:ln>
          <a:effectLst/>
        </p:spPr>
        <p:txBody>
          <a:bodyPr wrap="none">
            <a:prstTxWarp prst="textNoShape">
              <a:avLst/>
            </a:prstTxWarp>
            <a:spAutoFit/>
          </a:bodyPr>
          <a:lstStyle/>
          <a:p>
            <a:r>
              <a:rPr lang="en-US" sz="2800" dirty="0">
                <a:solidFill>
                  <a:srgbClr val="000000"/>
                </a:solidFill>
              </a:rPr>
              <a:t>∆P = </a:t>
            </a:r>
            <a:r>
              <a:rPr lang="en-US" sz="2800" dirty="0" err="1" smtClean="0">
                <a:solidFill>
                  <a:srgbClr val="FF0000"/>
                </a:solidFill>
              </a:rPr>
              <a:t>P</a:t>
            </a:r>
            <a:r>
              <a:rPr lang="en-US" sz="2800" baseline="-25000" dirty="0" err="1" smtClean="0">
                <a:solidFill>
                  <a:srgbClr val="FF0000"/>
                </a:solidFill>
              </a:rPr>
              <a:t>alv</a:t>
            </a:r>
            <a:r>
              <a:rPr lang="en-US" sz="2800" dirty="0" err="1" smtClean="0">
                <a:solidFill>
                  <a:srgbClr val="FF0000"/>
                </a:solidFill>
              </a:rPr>
              <a:t>-P</a:t>
            </a:r>
            <a:r>
              <a:rPr lang="en-US" sz="2800" baseline="-25000" dirty="0" err="1" smtClean="0">
                <a:solidFill>
                  <a:srgbClr val="FF0000"/>
                </a:solidFill>
              </a:rPr>
              <a:t>atm</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711722" cy="4257576"/>
          </a:xfrm>
          <a:prstGeom prst="rect">
            <a:avLst/>
          </a:prstGeom>
          <a:noFill/>
        </p:spPr>
        <p:txBody>
          <a:bodyPr wrap="square" rtlCol="0">
            <a:spAutoFit/>
          </a:bodyPr>
          <a:lstStyle/>
          <a:p>
            <a:r>
              <a:rPr lang="en-US" sz="2800" dirty="0" smtClean="0">
                <a:solidFill>
                  <a:schemeClr val="tx1"/>
                </a:solidFill>
              </a:rPr>
              <a:t>Equations to Remember and understand…..</a:t>
            </a:r>
          </a:p>
          <a:p>
            <a:endParaRPr lang="en-US" sz="2800" dirty="0" smtClean="0">
              <a:solidFill>
                <a:schemeClr val="tx1"/>
              </a:solidFill>
            </a:endParaRPr>
          </a:p>
          <a:p>
            <a:endParaRPr lang="en-US" sz="2800" dirty="0" smtClean="0">
              <a:solidFill>
                <a:schemeClr val="tx1"/>
              </a:solidFill>
            </a:endParaRPr>
          </a:p>
          <a:p>
            <a:pPr algn="ctr"/>
            <a:r>
              <a:rPr lang="en-US" sz="2800" dirty="0" smtClean="0">
                <a:solidFill>
                  <a:schemeClr val="tx1"/>
                </a:solidFill>
              </a:rPr>
              <a:t>P=</a:t>
            </a:r>
            <a:r>
              <a:rPr lang="en-US" sz="2800" dirty="0" err="1" smtClean="0">
                <a:solidFill>
                  <a:schemeClr val="tx1"/>
                </a:solidFill>
              </a:rPr>
              <a:t>nRT</a:t>
            </a:r>
            <a:r>
              <a:rPr lang="en-US" sz="2800" dirty="0" smtClean="0">
                <a:solidFill>
                  <a:schemeClr val="tx1"/>
                </a:solidFill>
              </a:rPr>
              <a:t>/V  </a:t>
            </a:r>
          </a:p>
          <a:p>
            <a:pPr algn="ctr"/>
            <a:r>
              <a:rPr lang="en-US" sz="2800" dirty="0" smtClean="0">
                <a:solidFill>
                  <a:schemeClr val="tx1"/>
                </a:solidFill>
              </a:rPr>
              <a:t>(Boyle’s Law)</a:t>
            </a:r>
          </a:p>
          <a:p>
            <a:pPr algn="ctr"/>
            <a:endParaRPr lang="en-US" sz="2800" dirty="0" smtClean="0">
              <a:solidFill>
                <a:schemeClr val="tx1"/>
              </a:solidFill>
            </a:endParaRPr>
          </a:p>
          <a:p>
            <a:pPr algn="ctr"/>
            <a:r>
              <a:rPr lang="en-US" sz="2800" dirty="0" smtClean="0">
                <a:solidFill>
                  <a:schemeClr val="tx1"/>
                </a:solidFill>
              </a:rPr>
              <a:t>∆P = </a:t>
            </a:r>
            <a:r>
              <a:rPr lang="en-US" sz="2800" dirty="0" err="1" smtClean="0">
                <a:solidFill>
                  <a:schemeClr val="tx1"/>
                </a:solidFill>
              </a:rPr>
              <a:t>P</a:t>
            </a:r>
            <a:r>
              <a:rPr lang="en-US" sz="2800" baseline="-25000" dirty="0" err="1" smtClean="0">
                <a:solidFill>
                  <a:schemeClr val="tx1"/>
                </a:solidFill>
              </a:rPr>
              <a:t>alv</a:t>
            </a:r>
            <a:r>
              <a:rPr lang="en-US" sz="2800" dirty="0" err="1" smtClean="0">
                <a:solidFill>
                  <a:schemeClr val="tx1"/>
                </a:solidFill>
              </a:rPr>
              <a:t>-P</a:t>
            </a:r>
            <a:r>
              <a:rPr lang="en-US" sz="2800" baseline="-25000" dirty="0" err="1" smtClean="0">
                <a:solidFill>
                  <a:schemeClr val="tx1"/>
                </a:solidFill>
              </a:rPr>
              <a:t>atm</a:t>
            </a:r>
            <a:r>
              <a:rPr lang="en-US" sz="2800" baseline="-25000" dirty="0" smtClean="0">
                <a:solidFill>
                  <a:schemeClr val="tx1"/>
                </a:solidFill>
              </a:rPr>
              <a:t> </a:t>
            </a:r>
          </a:p>
          <a:p>
            <a:pPr algn="ctr"/>
            <a:endParaRPr lang="en-US" sz="2800" baseline="-25000" dirty="0">
              <a:solidFill>
                <a:schemeClr val="tx1"/>
              </a:solidFill>
            </a:endParaRPr>
          </a:p>
          <a:p>
            <a:pPr algn="ctr"/>
            <a:r>
              <a:rPr lang="en-US" sz="2800" dirty="0" smtClean="0">
                <a:solidFill>
                  <a:schemeClr val="tx1"/>
                </a:solidFill>
              </a:rPr>
              <a:t>(pressure differential between the alveoli and the 		atmosphere)</a:t>
            </a: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270625" y="3332163"/>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5" name="Picture 2" descr="E:\My Documents\powerpoint files\Downloaded pics\Silverthorn\Chapter 17\FG17_08b.jpg"/>
          <p:cNvPicPr>
            <a:picLocks noChangeAspect="1" noChangeArrowheads="1"/>
          </p:cNvPicPr>
          <p:nvPr/>
        </p:nvPicPr>
        <p:blipFill>
          <a:blip r:embed="rId2"/>
          <a:srcRect/>
          <a:stretch>
            <a:fillRect/>
          </a:stretch>
        </p:blipFill>
        <p:spPr bwMode="auto">
          <a:xfrm>
            <a:off x="4370379" y="0"/>
            <a:ext cx="4773621" cy="3581400"/>
          </a:xfrm>
          <a:prstGeom prst="rect">
            <a:avLst/>
          </a:prstGeom>
          <a:noFill/>
        </p:spPr>
      </p:pic>
      <p:sp>
        <p:nvSpPr>
          <p:cNvPr id="6" name="Rectangle 3"/>
          <p:cNvSpPr>
            <a:spLocks noChangeArrowheads="1"/>
          </p:cNvSpPr>
          <p:nvPr/>
        </p:nvSpPr>
        <p:spPr bwMode="auto">
          <a:xfrm>
            <a:off x="457200" y="0"/>
            <a:ext cx="8077200" cy="692497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Flow into the lungs = F = ∆P/</a:t>
            </a:r>
            <a:r>
              <a:rPr lang="en-US" dirty="0" smtClean="0">
                <a:solidFill>
                  <a:srgbClr val="000000"/>
                </a:solidFill>
              </a:rPr>
              <a:t>R</a:t>
            </a:r>
          </a:p>
          <a:p>
            <a:r>
              <a:rPr lang="en-US" dirty="0" smtClean="0">
                <a:solidFill>
                  <a:srgbClr val="000000"/>
                </a:solidFill>
              </a:rPr>
              <a:t>(the famous mantra ∆P=</a:t>
            </a:r>
            <a:r>
              <a:rPr lang="en-US" dirty="0" err="1" smtClean="0">
                <a:solidFill>
                  <a:srgbClr val="000000"/>
                </a:solidFill>
              </a:rPr>
              <a:t>FxR</a:t>
            </a:r>
            <a:r>
              <a:rPr lang="en-US" dirty="0" smtClean="0">
                <a:solidFill>
                  <a:srgbClr val="000000"/>
                </a:solidFill>
              </a:rPr>
              <a:t>)</a:t>
            </a:r>
          </a:p>
          <a:p>
            <a:endParaRPr lang="en-US" dirty="0">
              <a:solidFill>
                <a:srgbClr val="000000"/>
              </a:solidFill>
            </a:endParaRPr>
          </a:p>
          <a:p>
            <a:r>
              <a:rPr lang="en-US" sz="2400" dirty="0">
                <a:solidFill>
                  <a:srgbClr val="000000"/>
                </a:solidFill>
              </a:rPr>
              <a:t>∆P</a:t>
            </a:r>
            <a:r>
              <a:rPr lang="en-US" sz="2400" dirty="0" smtClean="0">
                <a:solidFill>
                  <a:srgbClr val="000000"/>
                </a:solidFill>
              </a:rPr>
              <a:t>=</a:t>
            </a:r>
            <a:r>
              <a:rPr lang="en-US" sz="2400" dirty="0" err="1" smtClean="0">
                <a:solidFill>
                  <a:srgbClr val="000000"/>
                </a:solidFill>
              </a:rPr>
              <a:t>P</a:t>
            </a:r>
            <a:r>
              <a:rPr lang="en-US" sz="2400" baseline="-25000" dirty="0" err="1" smtClean="0">
                <a:solidFill>
                  <a:srgbClr val="000000"/>
                </a:solidFill>
              </a:rPr>
              <a:t>alv</a:t>
            </a:r>
            <a:r>
              <a:rPr lang="en-US" sz="2400" baseline="-25000" dirty="0" smtClean="0">
                <a:solidFill>
                  <a:srgbClr val="000000"/>
                </a:solidFill>
              </a:rPr>
              <a:t> </a:t>
            </a:r>
            <a:r>
              <a:rPr lang="en-US" sz="2400" dirty="0" smtClean="0">
                <a:solidFill>
                  <a:srgbClr val="000000"/>
                </a:solidFill>
              </a:rPr>
              <a:t>-</a:t>
            </a:r>
            <a:r>
              <a:rPr lang="en-US" sz="2400" baseline="-25000" dirty="0" smtClean="0">
                <a:solidFill>
                  <a:srgbClr val="000000"/>
                </a:solidFill>
              </a:rPr>
              <a:t> </a:t>
            </a:r>
            <a:r>
              <a:rPr lang="en-US" sz="2400" dirty="0" err="1" smtClean="0">
                <a:solidFill>
                  <a:srgbClr val="000000"/>
                </a:solidFill>
              </a:rPr>
              <a:t>P</a:t>
            </a:r>
            <a:r>
              <a:rPr lang="en-US" sz="2400" baseline="-25000" dirty="0" err="1" smtClean="0">
                <a:solidFill>
                  <a:srgbClr val="000000"/>
                </a:solidFill>
              </a:rPr>
              <a:t>atm</a:t>
            </a:r>
            <a:r>
              <a:rPr lang="en-US" sz="2400" dirty="0" smtClean="0">
                <a:solidFill>
                  <a:srgbClr val="000000"/>
                </a:solidFill>
              </a:rPr>
              <a:t>.</a:t>
            </a:r>
            <a:endParaRPr lang="en-US" sz="2400" dirty="0">
              <a:solidFill>
                <a:srgbClr val="000000"/>
              </a:solidFill>
            </a:endParaRPr>
          </a:p>
          <a:p>
            <a:endParaRPr lang="en-US" sz="2400" dirty="0">
              <a:solidFill>
                <a:srgbClr val="000000"/>
              </a:solidFill>
            </a:endParaRPr>
          </a:p>
          <a:p>
            <a:r>
              <a:rPr lang="en-US" sz="2400" dirty="0" err="1">
                <a:solidFill>
                  <a:srgbClr val="000000"/>
                </a:solidFill>
              </a:rPr>
              <a:t>P</a:t>
            </a:r>
            <a:r>
              <a:rPr lang="en-US" sz="2400" baseline="-25000" dirty="0" err="1">
                <a:solidFill>
                  <a:srgbClr val="000000"/>
                </a:solidFill>
              </a:rPr>
              <a:t>atm</a:t>
            </a:r>
            <a:r>
              <a:rPr lang="en-US" sz="2400" dirty="0">
                <a:solidFill>
                  <a:srgbClr val="000000"/>
                </a:solidFill>
              </a:rPr>
              <a:t>=atmospheric pressure</a:t>
            </a:r>
          </a:p>
          <a:p>
            <a:endParaRPr lang="en-US" sz="2400" dirty="0">
              <a:solidFill>
                <a:srgbClr val="000000"/>
              </a:solidFill>
            </a:endParaRPr>
          </a:p>
          <a:p>
            <a:r>
              <a:rPr lang="en-US" sz="2400" dirty="0" err="1">
                <a:solidFill>
                  <a:srgbClr val="000000"/>
                </a:solidFill>
              </a:rPr>
              <a:t>P</a:t>
            </a:r>
            <a:r>
              <a:rPr lang="en-US" sz="2400" baseline="-25000" dirty="0" err="1">
                <a:solidFill>
                  <a:srgbClr val="000000"/>
                </a:solidFill>
              </a:rPr>
              <a:t>alv</a:t>
            </a:r>
            <a:r>
              <a:rPr lang="en-US" sz="2400" dirty="0">
                <a:solidFill>
                  <a:srgbClr val="000000"/>
                </a:solidFill>
              </a:rPr>
              <a:t> =alveolar pressure</a:t>
            </a:r>
          </a:p>
          <a:p>
            <a:endParaRPr lang="en-US" sz="2400" dirty="0">
              <a:solidFill>
                <a:srgbClr val="000000"/>
              </a:solidFill>
            </a:endParaRPr>
          </a:p>
          <a:p>
            <a:r>
              <a:rPr lang="en-US" sz="2400" dirty="0">
                <a:solidFill>
                  <a:srgbClr val="000000"/>
                </a:solidFill>
              </a:rPr>
              <a:t>R  = resistance of the pipes.</a:t>
            </a:r>
          </a:p>
          <a:p>
            <a:endParaRPr lang="en-US" sz="2400" dirty="0">
              <a:solidFill>
                <a:srgbClr val="000000"/>
              </a:solidFill>
            </a:endParaRPr>
          </a:p>
          <a:p>
            <a:endParaRPr lang="en-US" sz="2400" dirty="0">
              <a:solidFill>
                <a:srgbClr val="000000"/>
              </a:solidFill>
            </a:endParaRPr>
          </a:p>
          <a:p>
            <a:r>
              <a:rPr lang="en-US" sz="2400" dirty="0">
                <a:solidFill>
                  <a:srgbClr val="000000"/>
                </a:solidFill>
              </a:rPr>
              <a:t>∆</a:t>
            </a:r>
            <a:r>
              <a:rPr lang="en-US" sz="2400" dirty="0" err="1">
                <a:solidFill>
                  <a:srgbClr val="000000"/>
                </a:solidFill>
              </a:rPr>
              <a:t>P</a:t>
            </a:r>
            <a:r>
              <a:rPr lang="en-US" sz="2400" baseline="-25000" dirty="0" err="1">
                <a:solidFill>
                  <a:srgbClr val="000000"/>
                </a:solidFill>
              </a:rPr>
              <a:t>inspiration</a:t>
            </a:r>
            <a:r>
              <a:rPr lang="en-US" sz="2400" dirty="0" smtClean="0">
                <a:solidFill>
                  <a:srgbClr val="000000"/>
                </a:solidFill>
              </a:rPr>
              <a:t> &lt; </a:t>
            </a:r>
            <a:r>
              <a:rPr lang="en-US" sz="2400" dirty="0">
                <a:solidFill>
                  <a:srgbClr val="000000"/>
                </a:solidFill>
              </a:rPr>
              <a:t>0, air moves into the lungs (</a:t>
            </a:r>
            <a:r>
              <a:rPr lang="en-US" sz="2400" dirty="0" err="1">
                <a:solidFill>
                  <a:srgbClr val="000000"/>
                </a:solidFill>
              </a:rPr>
              <a:t>P</a:t>
            </a:r>
            <a:r>
              <a:rPr lang="en-US" sz="2400" baseline="-25000" dirty="0" err="1">
                <a:solidFill>
                  <a:srgbClr val="000000"/>
                </a:solidFill>
              </a:rPr>
              <a:t>alv</a:t>
            </a:r>
            <a:r>
              <a:rPr lang="en-US" sz="2400" dirty="0">
                <a:solidFill>
                  <a:srgbClr val="000000"/>
                </a:solidFill>
              </a:rPr>
              <a:t> is sub-</a:t>
            </a:r>
            <a:r>
              <a:rPr lang="en-US" sz="2400" dirty="0" smtClean="0">
                <a:solidFill>
                  <a:srgbClr val="000000"/>
                </a:solidFill>
              </a:rPr>
              <a:t>atmospheric, </a:t>
            </a:r>
            <a:r>
              <a:rPr lang="en-US" sz="2400" dirty="0" err="1" smtClean="0">
                <a:solidFill>
                  <a:srgbClr val="000000"/>
                </a:solidFill>
              </a:rPr>
              <a:t>P</a:t>
            </a:r>
            <a:r>
              <a:rPr lang="en-US" sz="2400" baseline="-25000" dirty="0" err="1" smtClean="0">
                <a:solidFill>
                  <a:srgbClr val="000000"/>
                </a:solidFill>
              </a:rPr>
              <a:t>alv</a:t>
            </a:r>
            <a:r>
              <a:rPr lang="en-US" sz="2400" dirty="0" smtClean="0">
                <a:solidFill>
                  <a:srgbClr val="000000"/>
                </a:solidFill>
              </a:rPr>
              <a:t> &lt; </a:t>
            </a:r>
            <a:r>
              <a:rPr lang="en-US" sz="2400" dirty="0" err="1" smtClean="0">
                <a:solidFill>
                  <a:srgbClr val="000000"/>
                </a:solidFill>
              </a:rPr>
              <a:t>P</a:t>
            </a:r>
            <a:r>
              <a:rPr lang="en-US" sz="2400" baseline="-25000" dirty="0" err="1" smtClean="0">
                <a:solidFill>
                  <a:srgbClr val="000000"/>
                </a:solidFill>
              </a:rPr>
              <a:t>atm</a:t>
            </a:r>
            <a:r>
              <a:rPr lang="en-US" sz="2400" dirty="0" smtClean="0">
                <a:solidFill>
                  <a:srgbClr val="000000"/>
                </a:solidFill>
              </a:rPr>
              <a:t>)</a:t>
            </a:r>
            <a:endParaRPr lang="en-US" sz="2400" dirty="0">
              <a:solidFill>
                <a:srgbClr val="000000"/>
              </a:solidFill>
            </a:endParaRPr>
          </a:p>
          <a:p>
            <a:endParaRPr lang="en-US" sz="2400" dirty="0">
              <a:solidFill>
                <a:srgbClr val="000000"/>
              </a:solidFill>
            </a:endParaRPr>
          </a:p>
          <a:p>
            <a:r>
              <a:rPr lang="en-US" sz="2400" dirty="0">
                <a:solidFill>
                  <a:srgbClr val="000000"/>
                </a:solidFill>
              </a:rPr>
              <a:t>∆</a:t>
            </a:r>
            <a:r>
              <a:rPr lang="en-US" sz="2400" dirty="0" err="1">
                <a:solidFill>
                  <a:srgbClr val="000000"/>
                </a:solidFill>
              </a:rPr>
              <a:t>P</a:t>
            </a:r>
            <a:r>
              <a:rPr lang="en-US" sz="2400" baseline="-25000" dirty="0" err="1">
                <a:solidFill>
                  <a:srgbClr val="000000"/>
                </a:solidFill>
              </a:rPr>
              <a:t>expiration</a:t>
            </a:r>
            <a:r>
              <a:rPr lang="en-US" sz="2400" dirty="0" smtClean="0">
                <a:solidFill>
                  <a:srgbClr val="000000"/>
                </a:solidFill>
              </a:rPr>
              <a:t> &gt; </a:t>
            </a:r>
            <a:r>
              <a:rPr lang="en-US" sz="2400" dirty="0">
                <a:solidFill>
                  <a:srgbClr val="000000"/>
                </a:solidFill>
              </a:rPr>
              <a:t>0, air moves out of the lungs (</a:t>
            </a:r>
            <a:r>
              <a:rPr lang="en-US" sz="2400" dirty="0" err="1">
                <a:solidFill>
                  <a:srgbClr val="000000"/>
                </a:solidFill>
              </a:rPr>
              <a:t>P</a:t>
            </a:r>
            <a:r>
              <a:rPr lang="en-US" sz="2400" baseline="-25000" dirty="0" err="1">
                <a:solidFill>
                  <a:srgbClr val="000000"/>
                </a:solidFill>
              </a:rPr>
              <a:t>alv</a:t>
            </a:r>
            <a:r>
              <a:rPr lang="en-US" sz="2400" dirty="0">
                <a:solidFill>
                  <a:srgbClr val="000000"/>
                </a:solidFill>
              </a:rPr>
              <a:t> is supra-</a:t>
            </a:r>
            <a:r>
              <a:rPr lang="en-US" sz="2400" dirty="0" smtClean="0">
                <a:solidFill>
                  <a:srgbClr val="000000"/>
                </a:solidFill>
              </a:rPr>
              <a:t>atmospheric, </a:t>
            </a:r>
            <a:r>
              <a:rPr lang="en-US" sz="2400" dirty="0" err="1" smtClean="0">
                <a:solidFill>
                  <a:srgbClr val="000000"/>
                </a:solidFill>
              </a:rPr>
              <a:t>P</a:t>
            </a:r>
            <a:r>
              <a:rPr lang="en-US" sz="2400" baseline="-25000" dirty="0" err="1" smtClean="0">
                <a:solidFill>
                  <a:srgbClr val="000000"/>
                </a:solidFill>
              </a:rPr>
              <a:t>alv</a:t>
            </a:r>
            <a:r>
              <a:rPr lang="en-US" sz="2400" dirty="0" smtClean="0">
                <a:solidFill>
                  <a:srgbClr val="000000"/>
                </a:solidFill>
              </a:rPr>
              <a:t> &gt; </a:t>
            </a:r>
            <a:r>
              <a:rPr lang="en-US" sz="2400" dirty="0" err="1" smtClean="0">
                <a:solidFill>
                  <a:srgbClr val="000000"/>
                </a:solidFill>
              </a:rPr>
              <a:t>P</a:t>
            </a:r>
            <a:r>
              <a:rPr lang="en-US" sz="2400" baseline="-25000" dirty="0" err="1" smtClean="0">
                <a:solidFill>
                  <a:srgbClr val="000000"/>
                </a:solidFill>
              </a:rPr>
              <a:t>atm</a:t>
            </a:r>
            <a:r>
              <a:rPr lang="en-US" sz="2400" dirty="0" smtClean="0">
                <a:solidFill>
                  <a:srgbClr val="000000"/>
                </a:solidFill>
              </a:rPr>
              <a:t>)</a:t>
            </a:r>
          </a:p>
          <a:p>
            <a:endParaRPr lang="en-US" sz="2400" dirty="0" smtClean="0">
              <a:solidFill>
                <a:srgbClr val="000000"/>
              </a:solidFill>
            </a:endParaRPr>
          </a:p>
          <a:p>
            <a:r>
              <a:rPr lang="en-US" sz="2400" dirty="0" smtClean="0">
                <a:solidFill>
                  <a:srgbClr val="000000"/>
                </a:solidFill>
              </a:rPr>
              <a:t>INSPIRATION AT REST</a:t>
            </a: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y Documents\powerpoint files\Downloaded pics\Silverthorn\Chapter 17\FG17_08b.jpg"/>
          <p:cNvPicPr>
            <a:picLocks noChangeAspect="1" noChangeArrowheads="1"/>
          </p:cNvPicPr>
          <p:nvPr/>
        </p:nvPicPr>
        <p:blipFill>
          <a:blip r:embed="rId2"/>
          <a:srcRect/>
          <a:stretch>
            <a:fillRect/>
          </a:stretch>
        </p:blipFill>
        <p:spPr bwMode="auto">
          <a:xfrm>
            <a:off x="0" y="304800"/>
            <a:ext cx="6400800" cy="4802188"/>
          </a:xfrm>
          <a:prstGeom prst="rect">
            <a:avLst/>
          </a:prstGeom>
          <a:noFill/>
        </p:spPr>
      </p:pic>
      <p:sp>
        <p:nvSpPr>
          <p:cNvPr id="32771" name="Rectangle 3"/>
          <p:cNvSpPr>
            <a:spLocks noChangeArrowheads="1"/>
          </p:cNvSpPr>
          <p:nvPr/>
        </p:nvSpPr>
        <p:spPr bwMode="auto">
          <a:xfrm>
            <a:off x="685800" y="5867400"/>
            <a:ext cx="7688680"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t>
            </a:r>
            <a:r>
              <a:rPr lang="en-US" dirty="0" err="1">
                <a:solidFill>
                  <a:srgbClr val="000000"/>
                </a:solidFill>
              </a:rPr>
              <a:t>P</a:t>
            </a:r>
            <a:r>
              <a:rPr lang="en-US" baseline="-25000" dirty="0" err="1">
                <a:solidFill>
                  <a:srgbClr val="000000"/>
                </a:solidFill>
              </a:rPr>
              <a:t>inspiration</a:t>
            </a:r>
            <a:r>
              <a:rPr lang="en-US" dirty="0" smtClean="0">
                <a:solidFill>
                  <a:srgbClr val="000000"/>
                </a:solidFill>
              </a:rPr>
              <a:t> &lt; </a:t>
            </a:r>
            <a:r>
              <a:rPr lang="en-US" dirty="0">
                <a:solidFill>
                  <a:srgbClr val="000000"/>
                </a:solidFill>
              </a:rPr>
              <a:t>0, air moves into the lungs (</a:t>
            </a:r>
            <a:r>
              <a:rPr lang="en-US" dirty="0" err="1">
                <a:solidFill>
                  <a:srgbClr val="000000"/>
                </a:solidFill>
              </a:rPr>
              <a:t>P</a:t>
            </a:r>
            <a:r>
              <a:rPr lang="en-US" baseline="-25000" dirty="0" err="1">
                <a:solidFill>
                  <a:srgbClr val="000000"/>
                </a:solidFill>
              </a:rPr>
              <a:t>alv</a:t>
            </a:r>
            <a:r>
              <a:rPr lang="en-US" dirty="0">
                <a:solidFill>
                  <a:srgbClr val="000000"/>
                </a:solidFill>
              </a:rPr>
              <a:t> is </a:t>
            </a:r>
            <a:r>
              <a:rPr lang="en-US" dirty="0" smtClean="0">
                <a:solidFill>
                  <a:srgbClr val="000000"/>
                </a:solidFill>
              </a:rPr>
              <a:t>sub-atmospheric</a:t>
            </a:r>
            <a:r>
              <a:rPr lang="en-US" dirty="0">
                <a:solidFill>
                  <a:srgbClr val="000000"/>
                </a:solidFill>
              </a:rPr>
              <a:t>)</a:t>
            </a:r>
          </a:p>
          <a:p>
            <a:endParaRPr lang="en-US" dirty="0">
              <a:solidFill>
                <a:srgbClr val="000000"/>
              </a:solidFill>
            </a:endParaRPr>
          </a:p>
        </p:txBody>
      </p:sp>
      <p:sp>
        <p:nvSpPr>
          <p:cNvPr id="32772" name="Rectangle 4"/>
          <p:cNvSpPr>
            <a:spLocks noChangeArrowheads="1"/>
          </p:cNvSpPr>
          <p:nvPr/>
        </p:nvSpPr>
        <p:spPr bwMode="auto">
          <a:xfrm>
            <a:off x="762000" y="4953000"/>
            <a:ext cx="3774766" cy="707886"/>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Flow into the lungs = F = ∆P/R</a:t>
            </a:r>
          </a:p>
          <a:p>
            <a:r>
              <a:rPr lang="en-US" dirty="0">
                <a:solidFill>
                  <a:srgbClr val="000000"/>
                </a:solidFill>
              </a:rPr>
              <a:t>∆P</a:t>
            </a:r>
            <a:r>
              <a:rPr lang="en-US" dirty="0" smtClean="0">
                <a:solidFill>
                  <a:srgbClr val="000000"/>
                </a:solidFill>
              </a:rPr>
              <a:t>=</a:t>
            </a:r>
            <a:r>
              <a:rPr lang="en-US" dirty="0" err="1" smtClean="0">
                <a:solidFill>
                  <a:srgbClr val="000000"/>
                </a:solidFill>
              </a:rPr>
              <a:t>P</a:t>
            </a:r>
            <a:r>
              <a:rPr lang="en-US" baseline="-25000" dirty="0" err="1" smtClean="0">
                <a:solidFill>
                  <a:srgbClr val="000000"/>
                </a:solidFill>
              </a:rPr>
              <a:t>alv</a:t>
            </a:r>
            <a:r>
              <a:rPr lang="en-US" dirty="0" err="1" smtClean="0">
                <a:solidFill>
                  <a:srgbClr val="000000"/>
                </a:solidFill>
              </a:rPr>
              <a:t>-P</a:t>
            </a:r>
            <a:r>
              <a:rPr lang="en-US" baseline="-25000" dirty="0" err="1" smtClean="0">
                <a:solidFill>
                  <a:srgbClr val="000000"/>
                </a:solidFill>
              </a:rPr>
              <a:t>atm</a:t>
            </a:r>
            <a:r>
              <a:rPr lang="en-US" dirty="0" smtClean="0">
                <a:solidFill>
                  <a:srgbClr val="000000"/>
                </a:solidFill>
              </a:rPr>
              <a:t>.</a:t>
            </a:r>
            <a:endParaRPr lang="en-US" dirty="0">
              <a:solidFill>
                <a:srgbClr val="000000"/>
              </a:solidFill>
            </a:endParaRPr>
          </a:p>
          <a:p>
            <a:endParaRPr lang="en-US" dirty="0">
              <a:solidFill>
                <a:srgbClr val="000000"/>
              </a:solidFill>
            </a:endParaRPr>
          </a:p>
        </p:txBody>
      </p:sp>
      <p:sp>
        <p:nvSpPr>
          <p:cNvPr id="32773" name="Rectangle 5"/>
          <p:cNvSpPr>
            <a:spLocks noChangeArrowheads="1"/>
          </p:cNvSpPr>
          <p:nvPr/>
        </p:nvSpPr>
        <p:spPr bwMode="auto">
          <a:xfrm>
            <a:off x="6477000" y="533400"/>
            <a:ext cx="2133600" cy="255454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At rest, ventilation is primarily a consequence of the contraction and relaxation of the diaphragm. </a:t>
            </a:r>
          </a:p>
        </p:txBody>
      </p:sp>
      <p:sp>
        <p:nvSpPr>
          <p:cNvPr id="7" name="Rectangle 6"/>
          <p:cNvSpPr/>
          <p:nvPr/>
        </p:nvSpPr>
        <p:spPr>
          <a:xfrm>
            <a:off x="3733800" y="2057400"/>
            <a:ext cx="1263895" cy="400110"/>
          </a:xfrm>
          <a:prstGeom prst="rect">
            <a:avLst/>
          </a:prstGeom>
        </p:spPr>
        <p:txBody>
          <a:bodyPr wrap="none">
            <a:spAutoFit/>
          </a:bodyPr>
          <a:lstStyle/>
          <a:p>
            <a:r>
              <a:rPr lang="en-US" dirty="0" err="1" smtClean="0">
                <a:solidFill>
                  <a:srgbClr val="000000"/>
                </a:solidFill>
              </a:rPr>
              <a:t>P</a:t>
            </a:r>
            <a:r>
              <a:rPr lang="en-US" baseline="-25000" dirty="0" err="1" smtClean="0">
                <a:solidFill>
                  <a:srgbClr val="000000"/>
                </a:solidFill>
              </a:rPr>
              <a:t>alv</a:t>
            </a:r>
            <a:r>
              <a:rPr lang="en-US" baseline="-25000" dirty="0" smtClean="0">
                <a:solidFill>
                  <a:srgbClr val="000000"/>
                </a:solidFill>
              </a:rPr>
              <a:t> </a:t>
            </a:r>
            <a:r>
              <a:rPr lang="en-US" dirty="0" smtClean="0">
                <a:solidFill>
                  <a:srgbClr val="000000"/>
                </a:solidFill>
              </a:rPr>
              <a:t>= 759</a:t>
            </a:r>
            <a:endParaRPr lang="en-US" dirty="0"/>
          </a:p>
        </p:txBody>
      </p:sp>
      <p:sp>
        <p:nvSpPr>
          <p:cNvPr id="8" name="Rectangle 7"/>
          <p:cNvSpPr/>
          <p:nvPr/>
        </p:nvSpPr>
        <p:spPr>
          <a:xfrm>
            <a:off x="2895600" y="0"/>
            <a:ext cx="2232209" cy="400110"/>
          </a:xfrm>
          <a:prstGeom prst="rect">
            <a:avLst/>
          </a:prstGeom>
        </p:spPr>
        <p:txBody>
          <a:bodyPr wrap="none">
            <a:spAutoFit/>
          </a:bodyPr>
          <a:lstStyle/>
          <a:p>
            <a:r>
              <a:rPr lang="en-US" dirty="0" err="1" smtClean="0">
                <a:solidFill>
                  <a:srgbClr val="000000"/>
                </a:solidFill>
              </a:rPr>
              <a:t>P</a:t>
            </a:r>
            <a:r>
              <a:rPr lang="en-US" baseline="-25000" dirty="0" err="1" smtClean="0">
                <a:solidFill>
                  <a:srgbClr val="000000"/>
                </a:solidFill>
              </a:rPr>
              <a:t>atm</a:t>
            </a:r>
            <a:r>
              <a:rPr lang="en-US" baseline="-25000" dirty="0" smtClean="0">
                <a:solidFill>
                  <a:srgbClr val="000000"/>
                </a:solidFill>
              </a:rPr>
              <a:t> </a:t>
            </a:r>
            <a:r>
              <a:rPr lang="en-US" dirty="0" smtClean="0">
                <a:solidFill>
                  <a:srgbClr val="000000"/>
                </a:solidFill>
              </a:rPr>
              <a:t>= 760 mm Hg</a:t>
            </a:r>
            <a:endParaRPr lang="en-US" dirty="0"/>
          </a:p>
        </p:txBody>
      </p:sp>
      <p:sp>
        <p:nvSpPr>
          <p:cNvPr id="9" name="Rectangle 8"/>
          <p:cNvSpPr/>
          <p:nvPr/>
        </p:nvSpPr>
        <p:spPr>
          <a:xfrm>
            <a:off x="6400800" y="3276600"/>
            <a:ext cx="2608406" cy="2246769"/>
          </a:xfrm>
          <a:prstGeom prst="rect">
            <a:avLst/>
          </a:prstGeom>
        </p:spPr>
        <p:txBody>
          <a:bodyPr wrap="none">
            <a:spAutoFit/>
          </a:bodyPr>
          <a:lstStyle/>
          <a:p>
            <a:endParaRPr lang="en-US" dirty="0" smtClean="0">
              <a:solidFill>
                <a:srgbClr val="000000"/>
              </a:solidFill>
            </a:endParaRPr>
          </a:p>
          <a:p>
            <a:r>
              <a:rPr lang="en-US" dirty="0" err="1" smtClean="0">
                <a:solidFill>
                  <a:srgbClr val="000000"/>
                </a:solidFill>
              </a:rPr>
              <a:t>P</a:t>
            </a:r>
            <a:r>
              <a:rPr lang="en-US" baseline="-25000" dirty="0" err="1" smtClean="0">
                <a:solidFill>
                  <a:srgbClr val="000000"/>
                </a:solidFill>
              </a:rPr>
              <a:t>alv</a:t>
            </a:r>
            <a:r>
              <a:rPr lang="en-US" baseline="-25000" dirty="0" smtClean="0">
                <a:solidFill>
                  <a:srgbClr val="000000"/>
                </a:solidFill>
              </a:rPr>
              <a:t> </a:t>
            </a:r>
            <a:r>
              <a:rPr lang="en-US" dirty="0" smtClean="0">
                <a:solidFill>
                  <a:srgbClr val="000000"/>
                </a:solidFill>
              </a:rPr>
              <a:t>= 759 mm Hg</a:t>
            </a:r>
          </a:p>
          <a:p>
            <a:r>
              <a:rPr lang="en-US" dirty="0" smtClean="0">
                <a:solidFill>
                  <a:srgbClr val="000000"/>
                </a:solidFill>
              </a:rPr>
              <a:t>           </a:t>
            </a:r>
            <a:r>
              <a:rPr lang="en-US" sz="4000" dirty="0" smtClean="0">
                <a:solidFill>
                  <a:srgbClr val="000000"/>
                </a:solidFill>
              </a:rPr>
              <a:t>-</a:t>
            </a:r>
            <a:endParaRPr lang="en-US" sz="4000" dirty="0" smtClean="0"/>
          </a:p>
          <a:p>
            <a:r>
              <a:rPr lang="en-US" dirty="0" err="1" smtClean="0">
                <a:solidFill>
                  <a:srgbClr val="000000"/>
                </a:solidFill>
              </a:rPr>
              <a:t>P</a:t>
            </a:r>
            <a:r>
              <a:rPr lang="en-US" baseline="-25000" dirty="0" err="1" smtClean="0">
                <a:solidFill>
                  <a:srgbClr val="000000"/>
                </a:solidFill>
              </a:rPr>
              <a:t>atm</a:t>
            </a:r>
            <a:r>
              <a:rPr lang="en-US" baseline="-25000" dirty="0" smtClean="0">
                <a:solidFill>
                  <a:srgbClr val="000000"/>
                </a:solidFill>
              </a:rPr>
              <a:t> </a:t>
            </a:r>
            <a:r>
              <a:rPr lang="en-US" dirty="0" smtClean="0">
                <a:solidFill>
                  <a:srgbClr val="000000"/>
                </a:solidFill>
              </a:rPr>
              <a:t>= 760 mm Hg</a:t>
            </a:r>
          </a:p>
          <a:p>
            <a:r>
              <a:rPr lang="en-US" dirty="0" smtClean="0">
                <a:solidFill>
                  <a:srgbClr val="000000"/>
                </a:solidFill>
              </a:rPr>
              <a:t>_______________</a:t>
            </a:r>
          </a:p>
          <a:p>
            <a:r>
              <a:rPr lang="en-US" dirty="0" smtClean="0">
                <a:solidFill>
                  <a:srgbClr val="000000"/>
                </a:solidFill>
              </a:rPr>
              <a:t>∆P = -1 mm Hg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My Documents\powerpoint files\Downloaded pics\Silverthorn\Chapter 17\FG17_08c.jpg"/>
          <p:cNvPicPr>
            <a:picLocks noChangeAspect="1" noChangeArrowheads="1"/>
          </p:cNvPicPr>
          <p:nvPr/>
        </p:nvPicPr>
        <p:blipFill>
          <a:blip r:embed="rId2"/>
          <a:srcRect/>
          <a:stretch>
            <a:fillRect/>
          </a:stretch>
        </p:blipFill>
        <p:spPr bwMode="auto">
          <a:xfrm>
            <a:off x="1143000" y="0"/>
            <a:ext cx="5948363" cy="4484688"/>
          </a:xfrm>
          <a:prstGeom prst="rect">
            <a:avLst/>
          </a:prstGeom>
          <a:noFill/>
        </p:spPr>
      </p:pic>
      <p:sp>
        <p:nvSpPr>
          <p:cNvPr id="35843" name="Rectangle 3"/>
          <p:cNvSpPr>
            <a:spLocks noChangeArrowheads="1"/>
          </p:cNvSpPr>
          <p:nvPr/>
        </p:nvSpPr>
        <p:spPr bwMode="auto">
          <a:xfrm>
            <a:off x="838200" y="4724400"/>
            <a:ext cx="5105400" cy="70788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Flow into/out of the lungs = F = ∆P/R</a:t>
            </a:r>
          </a:p>
          <a:p>
            <a:r>
              <a:rPr lang="en-US" dirty="0">
                <a:solidFill>
                  <a:srgbClr val="000000"/>
                </a:solidFill>
              </a:rPr>
              <a:t>∆P</a:t>
            </a:r>
            <a:r>
              <a:rPr lang="en-US" dirty="0" smtClean="0">
                <a:solidFill>
                  <a:srgbClr val="000000"/>
                </a:solidFill>
              </a:rPr>
              <a:t>=</a:t>
            </a:r>
            <a:r>
              <a:rPr lang="en-US" dirty="0" err="1" smtClean="0">
                <a:solidFill>
                  <a:srgbClr val="000000"/>
                </a:solidFill>
              </a:rPr>
              <a:t>P</a:t>
            </a:r>
            <a:r>
              <a:rPr lang="en-US" baseline="-25000" dirty="0" err="1" smtClean="0">
                <a:solidFill>
                  <a:srgbClr val="000000"/>
                </a:solidFill>
              </a:rPr>
              <a:t>alv</a:t>
            </a:r>
            <a:r>
              <a:rPr lang="en-US" dirty="0" err="1" smtClean="0">
                <a:solidFill>
                  <a:srgbClr val="000000"/>
                </a:solidFill>
              </a:rPr>
              <a:t>-P</a:t>
            </a:r>
            <a:r>
              <a:rPr lang="en-US" baseline="-25000" dirty="0" err="1" smtClean="0">
                <a:solidFill>
                  <a:srgbClr val="000000"/>
                </a:solidFill>
              </a:rPr>
              <a:t>atm</a:t>
            </a:r>
            <a:r>
              <a:rPr lang="en-US" dirty="0" smtClean="0">
                <a:solidFill>
                  <a:srgbClr val="000000"/>
                </a:solidFill>
              </a:rPr>
              <a:t>.</a:t>
            </a:r>
            <a:endParaRPr lang="en-US" dirty="0">
              <a:solidFill>
                <a:srgbClr val="000000"/>
              </a:solidFill>
            </a:endParaRPr>
          </a:p>
          <a:p>
            <a:endParaRPr lang="en-US" dirty="0">
              <a:solidFill>
                <a:srgbClr val="000000"/>
              </a:solidFill>
            </a:endParaRPr>
          </a:p>
        </p:txBody>
      </p:sp>
      <p:sp>
        <p:nvSpPr>
          <p:cNvPr id="35844" name="Rectangle 4"/>
          <p:cNvSpPr>
            <a:spLocks noChangeArrowheads="1"/>
          </p:cNvSpPr>
          <p:nvPr/>
        </p:nvSpPr>
        <p:spPr bwMode="auto">
          <a:xfrm>
            <a:off x="533400" y="5638800"/>
            <a:ext cx="8171209"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t>
            </a:r>
            <a:r>
              <a:rPr lang="en-US" dirty="0" err="1">
                <a:solidFill>
                  <a:srgbClr val="000000"/>
                </a:solidFill>
              </a:rPr>
              <a:t>P</a:t>
            </a:r>
            <a:r>
              <a:rPr lang="en-US" baseline="-25000" dirty="0" err="1">
                <a:solidFill>
                  <a:srgbClr val="000000"/>
                </a:solidFill>
              </a:rPr>
              <a:t>expiration</a:t>
            </a:r>
            <a:r>
              <a:rPr lang="en-US" dirty="0" smtClean="0">
                <a:solidFill>
                  <a:srgbClr val="000000"/>
                </a:solidFill>
              </a:rPr>
              <a:t> &gt; </a:t>
            </a:r>
            <a:r>
              <a:rPr lang="en-US" dirty="0">
                <a:solidFill>
                  <a:srgbClr val="000000"/>
                </a:solidFill>
              </a:rPr>
              <a:t>0, air moves out of the lungs (</a:t>
            </a:r>
            <a:r>
              <a:rPr lang="en-US" dirty="0" err="1">
                <a:solidFill>
                  <a:srgbClr val="000000"/>
                </a:solidFill>
              </a:rPr>
              <a:t>P</a:t>
            </a:r>
            <a:r>
              <a:rPr lang="en-US" baseline="-25000" dirty="0" err="1">
                <a:solidFill>
                  <a:srgbClr val="000000"/>
                </a:solidFill>
              </a:rPr>
              <a:t>alv</a:t>
            </a:r>
            <a:r>
              <a:rPr lang="en-US" dirty="0">
                <a:solidFill>
                  <a:srgbClr val="000000"/>
                </a:solidFill>
              </a:rPr>
              <a:t> is supra-atmospheric)</a:t>
            </a:r>
          </a:p>
          <a:p>
            <a:endParaRPr lang="en-US" dirty="0">
              <a:solidFill>
                <a:srgbClr val="000000"/>
              </a:solidFill>
            </a:endParaRPr>
          </a:p>
        </p:txBody>
      </p:sp>
      <p:sp>
        <p:nvSpPr>
          <p:cNvPr id="5" name="Rectangle 4"/>
          <p:cNvSpPr/>
          <p:nvPr/>
        </p:nvSpPr>
        <p:spPr>
          <a:xfrm>
            <a:off x="6400800" y="3276600"/>
            <a:ext cx="2608406" cy="2246769"/>
          </a:xfrm>
          <a:prstGeom prst="rect">
            <a:avLst/>
          </a:prstGeom>
        </p:spPr>
        <p:txBody>
          <a:bodyPr wrap="none">
            <a:spAutoFit/>
          </a:bodyPr>
          <a:lstStyle/>
          <a:p>
            <a:endParaRPr lang="en-US" dirty="0" smtClean="0">
              <a:solidFill>
                <a:srgbClr val="000000"/>
              </a:solidFill>
            </a:endParaRPr>
          </a:p>
          <a:p>
            <a:r>
              <a:rPr lang="en-US" dirty="0" err="1" smtClean="0">
                <a:solidFill>
                  <a:srgbClr val="000000"/>
                </a:solidFill>
              </a:rPr>
              <a:t>P</a:t>
            </a:r>
            <a:r>
              <a:rPr lang="en-US" baseline="-25000" dirty="0" err="1" smtClean="0">
                <a:solidFill>
                  <a:srgbClr val="000000"/>
                </a:solidFill>
              </a:rPr>
              <a:t>alv</a:t>
            </a:r>
            <a:r>
              <a:rPr lang="en-US" baseline="-25000" dirty="0" smtClean="0">
                <a:solidFill>
                  <a:srgbClr val="000000"/>
                </a:solidFill>
              </a:rPr>
              <a:t> </a:t>
            </a:r>
            <a:r>
              <a:rPr lang="en-US" dirty="0" smtClean="0">
                <a:solidFill>
                  <a:srgbClr val="000000"/>
                </a:solidFill>
              </a:rPr>
              <a:t>= 761 mm Hg</a:t>
            </a:r>
          </a:p>
          <a:p>
            <a:r>
              <a:rPr lang="en-US" dirty="0" smtClean="0">
                <a:solidFill>
                  <a:srgbClr val="000000"/>
                </a:solidFill>
              </a:rPr>
              <a:t>           </a:t>
            </a:r>
            <a:r>
              <a:rPr lang="en-US" sz="4000" dirty="0" smtClean="0">
                <a:solidFill>
                  <a:srgbClr val="000000"/>
                </a:solidFill>
              </a:rPr>
              <a:t>-</a:t>
            </a:r>
            <a:endParaRPr lang="en-US" sz="4000" dirty="0" smtClean="0"/>
          </a:p>
          <a:p>
            <a:r>
              <a:rPr lang="en-US" dirty="0" err="1" smtClean="0">
                <a:solidFill>
                  <a:srgbClr val="000000"/>
                </a:solidFill>
              </a:rPr>
              <a:t>P</a:t>
            </a:r>
            <a:r>
              <a:rPr lang="en-US" baseline="-25000" dirty="0" err="1" smtClean="0">
                <a:solidFill>
                  <a:srgbClr val="000000"/>
                </a:solidFill>
              </a:rPr>
              <a:t>atm</a:t>
            </a:r>
            <a:r>
              <a:rPr lang="en-US" baseline="-25000" dirty="0" smtClean="0">
                <a:solidFill>
                  <a:srgbClr val="000000"/>
                </a:solidFill>
              </a:rPr>
              <a:t> </a:t>
            </a:r>
            <a:r>
              <a:rPr lang="en-US" dirty="0" smtClean="0">
                <a:solidFill>
                  <a:srgbClr val="000000"/>
                </a:solidFill>
              </a:rPr>
              <a:t>= 760 mm Hg</a:t>
            </a:r>
          </a:p>
          <a:p>
            <a:r>
              <a:rPr lang="en-US" dirty="0" smtClean="0">
                <a:solidFill>
                  <a:srgbClr val="000000"/>
                </a:solidFill>
              </a:rPr>
              <a:t>_______________</a:t>
            </a:r>
          </a:p>
          <a:p>
            <a:r>
              <a:rPr lang="en-US" dirty="0" smtClean="0">
                <a:solidFill>
                  <a:srgbClr val="000000"/>
                </a:solidFill>
              </a:rPr>
              <a:t>∆P = +1 mm Hg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711722" cy="5139868"/>
          </a:xfrm>
          <a:prstGeom prst="rect">
            <a:avLst/>
          </a:prstGeom>
          <a:noFill/>
        </p:spPr>
        <p:txBody>
          <a:bodyPr wrap="square" rtlCol="0">
            <a:spAutoFit/>
          </a:bodyPr>
          <a:lstStyle/>
          <a:p>
            <a:r>
              <a:rPr lang="en-US" sz="3200" dirty="0" smtClean="0">
                <a:solidFill>
                  <a:schemeClr val="tx1"/>
                </a:solidFill>
              </a:rPr>
              <a:t>Equations to Remember and understand…..</a:t>
            </a:r>
          </a:p>
          <a:p>
            <a:endParaRPr lang="en-US" sz="3200" dirty="0" smtClean="0">
              <a:solidFill>
                <a:schemeClr val="tx1"/>
              </a:solidFill>
            </a:endParaRPr>
          </a:p>
          <a:p>
            <a:endParaRPr lang="en-US" sz="3200" dirty="0" smtClean="0">
              <a:solidFill>
                <a:schemeClr val="tx1"/>
              </a:solidFill>
            </a:endParaRPr>
          </a:p>
          <a:p>
            <a:r>
              <a:rPr lang="en-US" sz="3200" dirty="0" smtClean="0">
                <a:solidFill>
                  <a:schemeClr val="tx1"/>
                </a:solidFill>
              </a:rPr>
              <a:t>P=</a:t>
            </a:r>
            <a:r>
              <a:rPr lang="en-US" sz="3200" dirty="0" err="1" smtClean="0">
                <a:solidFill>
                  <a:schemeClr val="tx1"/>
                </a:solidFill>
              </a:rPr>
              <a:t>nRT</a:t>
            </a:r>
            <a:r>
              <a:rPr lang="en-US" sz="3200" dirty="0" smtClean="0">
                <a:solidFill>
                  <a:schemeClr val="tx1"/>
                </a:solidFill>
              </a:rPr>
              <a:t>/V  (Boyle’s Law)</a:t>
            </a:r>
          </a:p>
          <a:p>
            <a:endParaRPr lang="en-US" sz="3200" dirty="0" smtClean="0">
              <a:solidFill>
                <a:schemeClr val="tx1"/>
              </a:solidFill>
            </a:endParaRPr>
          </a:p>
          <a:p>
            <a:r>
              <a:rPr lang="en-US" sz="3200" dirty="0" smtClean="0">
                <a:solidFill>
                  <a:schemeClr val="tx1"/>
                </a:solidFill>
              </a:rPr>
              <a:t>∆P = </a:t>
            </a:r>
            <a:r>
              <a:rPr lang="en-US" sz="3200" dirty="0" err="1" smtClean="0">
                <a:solidFill>
                  <a:schemeClr val="tx1"/>
                </a:solidFill>
              </a:rPr>
              <a:t>P</a:t>
            </a:r>
            <a:r>
              <a:rPr lang="en-US" sz="3200" baseline="-25000" dirty="0" err="1" smtClean="0">
                <a:solidFill>
                  <a:schemeClr val="tx1"/>
                </a:solidFill>
              </a:rPr>
              <a:t>alv</a:t>
            </a:r>
            <a:r>
              <a:rPr lang="en-US" sz="3200" dirty="0" err="1" smtClean="0">
                <a:solidFill>
                  <a:schemeClr val="tx1"/>
                </a:solidFill>
              </a:rPr>
              <a:t>-P</a:t>
            </a:r>
            <a:r>
              <a:rPr lang="en-US" sz="3200" baseline="-25000" dirty="0" err="1" smtClean="0">
                <a:solidFill>
                  <a:schemeClr val="tx1"/>
                </a:solidFill>
              </a:rPr>
              <a:t>atm</a:t>
            </a:r>
            <a:r>
              <a:rPr lang="en-US" sz="3200" baseline="-25000" dirty="0" smtClean="0">
                <a:solidFill>
                  <a:schemeClr val="tx1"/>
                </a:solidFill>
              </a:rPr>
              <a:t> </a:t>
            </a:r>
            <a:r>
              <a:rPr lang="en-US" sz="3200" dirty="0" smtClean="0">
                <a:solidFill>
                  <a:schemeClr val="tx1"/>
                </a:solidFill>
              </a:rPr>
              <a:t>(pressure differential between the alveoli and the 		atmosphere)</a:t>
            </a:r>
          </a:p>
          <a:p>
            <a:endParaRPr lang="en-US" sz="3200" dirty="0" smtClean="0">
              <a:solidFill>
                <a:schemeClr val="tx1"/>
              </a:solidFill>
            </a:endParaRPr>
          </a:p>
          <a:p>
            <a:r>
              <a:rPr lang="en-US" sz="3200" dirty="0" smtClean="0">
                <a:solidFill>
                  <a:srgbClr val="000000"/>
                </a:solidFill>
              </a:rPr>
              <a:t>Flow into the lungs = F = ∆P/R</a:t>
            </a: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ILVER\CHAP17\FIGURES\FG17_08.PCT"/>
          <p:cNvPicPr>
            <a:picLocks noChangeAspect="1" noChangeArrowheads="1"/>
          </p:cNvPicPr>
          <p:nvPr/>
        </p:nvPicPr>
        <p:blipFill>
          <a:blip r:embed="rId2"/>
          <a:srcRect/>
          <a:stretch>
            <a:fillRect/>
          </a:stretch>
        </p:blipFill>
        <p:spPr bwMode="auto">
          <a:xfrm>
            <a:off x="0" y="304800"/>
            <a:ext cx="8686800" cy="5791200"/>
          </a:xfrm>
          <a:prstGeom prst="rect">
            <a:avLst/>
          </a:prstGeom>
          <a:noFill/>
        </p:spPr>
      </p:pic>
      <p:sp>
        <p:nvSpPr>
          <p:cNvPr id="36868" name="Text Box 4"/>
          <p:cNvSpPr txBox="1">
            <a:spLocks noChangeArrowheads="1"/>
          </p:cNvSpPr>
          <p:nvPr/>
        </p:nvSpPr>
        <p:spPr bwMode="auto">
          <a:xfrm>
            <a:off x="2514600" y="4267200"/>
            <a:ext cx="4114800" cy="1793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tx1"/>
                </a:solidFill>
              </a:rPr>
              <a:t>Diaphragm contracts (descends), intrapulmonary pressure decreases, air moves in passively</a:t>
            </a:r>
            <a:endParaRPr lang="en-US" sz="2400">
              <a:solidFill>
                <a:schemeClr val="tx1"/>
              </a:solidFill>
              <a:latin typeface="Times New Roman" charset="0"/>
            </a:endParaRPr>
          </a:p>
        </p:txBody>
      </p:sp>
      <p:sp>
        <p:nvSpPr>
          <p:cNvPr id="36869" name="Text Box 5"/>
          <p:cNvSpPr txBox="1">
            <a:spLocks noChangeArrowheads="1"/>
          </p:cNvSpPr>
          <p:nvPr/>
        </p:nvSpPr>
        <p:spPr bwMode="auto">
          <a:xfrm>
            <a:off x="7162800" y="4648200"/>
            <a:ext cx="1371600" cy="5175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tx1"/>
                </a:solidFill>
              </a:rPr>
              <a:t>Recoil</a:t>
            </a:r>
            <a:endParaRPr lang="en-US" sz="2400">
              <a:solidFill>
                <a:schemeClr val="tx1"/>
              </a:solidFill>
              <a:latin typeface="Times New Roman" charset="0"/>
            </a:endParaRPr>
          </a:p>
        </p:txBody>
      </p:sp>
      <p:sp>
        <p:nvSpPr>
          <p:cNvPr id="36870" name="Line 6"/>
          <p:cNvSpPr>
            <a:spLocks noChangeShapeType="1"/>
          </p:cNvSpPr>
          <p:nvPr/>
        </p:nvSpPr>
        <p:spPr bwMode="auto">
          <a:xfrm>
            <a:off x="4343400" y="1295400"/>
            <a:ext cx="0" cy="914400"/>
          </a:xfrm>
          <a:prstGeom prst="line">
            <a:avLst/>
          </a:prstGeom>
          <a:noFill/>
          <a:ln w="57150">
            <a:solidFill>
              <a:schemeClr val="tx1"/>
            </a:solidFill>
            <a:round/>
            <a:headEnd/>
            <a:tailEnd type="triangle" w="med" len="med"/>
          </a:ln>
          <a:effectLst/>
        </p:spPr>
        <p:txBody>
          <a:bodyPr wrap="none" anchor="ctr">
            <a:prstTxWarp prst="textNoShape">
              <a:avLst/>
            </a:prstTxWarp>
          </a:bodyPr>
          <a:lstStyle/>
          <a:p>
            <a:endParaRPr lang="en-US"/>
          </a:p>
        </p:txBody>
      </p:sp>
      <p:sp>
        <p:nvSpPr>
          <p:cNvPr id="36871" name="Line 7"/>
          <p:cNvSpPr>
            <a:spLocks noChangeShapeType="1"/>
          </p:cNvSpPr>
          <p:nvPr/>
        </p:nvSpPr>
        <p:spPr bwMode="auto">
          <a:xfrm flipV="1">
            <a:off x="7239000" y="1524000"/>
            <a:ext cx="0" cy="762000"/>
          </a:xfrm>
          <a:prstGeom prst="line">
            <a:avLst/>
          </a:prstGeom>
          <a:noFill/>
          <a:ln w="57150">
            <a:solidFill>
              <a:schemeClr val="tx1"/>
            </a:solidFill>
            <a:round/>
            <a:headEnd/>
            <a:tailEnd type="triangle" w="med" len="med"/>
          </a:ln>
          <a:effectLst/>
        </p:spPr>
        <p:txBody>
          <a:bodyPr wrap="none" anchor="ctr">
            <a:prstTxWarp prst="textNoShape">
              <a:avLst/>
            </a:prstTxWarp>
          </a:bodyPr>
          <a:lstStyle/>
          <a:p>
            <a:endParaRPr lang="en-US"/>
          </a:p>
        </p:txBody>
      </p:sp>
      <p:sp>
        <p:nvSpPr>
          <p:cNvPr id="36872" name="Text Box 8"/>
          <p:cNvSpPr txBox="1">
            <a:spLocks noChangeArrowheads="1"/>
          </p:cNvSpPr>
          <p:nvPr/>
        </p:nvSpPr>
        <p:spPr bwMode="auto">
          <a:xfrm>
            <a:off x="3733800" y="457200"/>
            <a:ext cx="2209800" cy="942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tx1"/>
                </a:solidFill>
              </a:rPr>
              <a:t>Inspiration (active)</a:t>
            </a:r>
            <a:endParaRPr lang="en-US" sz="2400">
              <a:solidFill>
                <a:schemeClr val="tx1"/>
              </a:solidFill>
              <a:latin typeface="Times New Roman" charset="0"/>
            </a:endParaRPr>
          </a:p>
        </p:txBody>
      </p:sp>
      <p:sp>
        <p:nvSpPr>
          <p:cNvPr id="36873" name="Text Box 9"/>
          <p:cNvSpPr txBox="1">
            <a:spLocks noChangeArrowheads="1"/>
          </p:cNvSpPr>
          <p:nvPr/>
        </p:nvSpPr>
        <p:spPr bwMode="auto">
          <a:xfrm>
            <a:off x="6553200" y="457200"/>
            <a:ext cx="1905000" cy="942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tx1"/>
                </a:solidFill>
              </a:rPr>
              <a:t>Expiration (passive)</a:t>
            </a:r>
            <a:endParaRPr lang="en-US" sz="2400">
              <a:solidFill>
                <a:schemeClr val="tx1"/>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My Documents\powerpoint files\Downloaded pics\Silverthorn\Chapter 17\FG17_09a.jpg"/>
          <p:cNvPicPr>
            <a:picLocks noChangeAspect="1" noChangeArrowheads="1"/>
          </p:cNvPicPr>
          <p:nvPr/>
        </p:nvPicPr>
        <p:blipFill>
          <a:blip r:embed="rId2"/>
          <a:srcRect/>
          <a:stretch>
            <a:fillRect/>
          </a:stretch>
        </p:blipFill>
        <p:spPr bwMode="auto">
          <a:xfrm>
            <a:off x="0" y="0"/>
            <a:ext cx="5338763" cy="4005263"/>
          </a:xfrm>
          <a:prstGeom prst="rect">
            <a:avLst/>
          </a:prstGeom>
          <a:noFill/>
        </p:spPr>
      </p:pic>
      <p:sp>
        <p:nvSpPr>
          <p:cNvPr id="37891" name="Rectangle 3"/>
          <p:cNvSpPr>
            <a:spLocks noChangeArrowheads="1"/>
          </p:cNvSpPr>
          <p:nvPr/>
        </p:nvSpPr>
        <p:spPr bwMode="auto">
          <a:xfrm>
            <a:off x="5029200" y="25400"/>
            <a:ext cx="4114800" cy="3416320"/>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During activity, ventilation increases as a result of the action of </a:t>
            </a:r>
            <a:r>
              <a:rPr lang="en-US" sz="2400" dirty="0" err="1">
                <a:solidFill>
                  <a:srgbClr val="000000"/>
                </a:solidFill>
              </a:rPr>
              <a:t>intercostal</a:t>
            </a:r>
            <a:r>
              <a:rPr lang="en-US" sz="2400" dirty="0">
                <a:solidFill>
                  <a:srgbClr val="000000"/>
                </a:solidFill>
              </a:rPr>
              <a:t> muscles. During inspiration, the external intercostals contract and lift the ribs and increase the </a:t>
            </a:r>
            <a:r>
              <a:rPr lang="en-US" sz="2400" dirty="0">
                <a:solidFill>
                  <a:srgbClr val="0000FF"/>
                </a:solidFill>
              </a:rPr>
              <a:t>volume</a:t>
            </a:r>
            <a:r>
              <a:rPr lang="en-US" sz="2400" dirty="0">
                <a:solidFill>
                  <a:srgbClr val="000000"/>
                </a:solidFill>
              </a:rPr>
              <a:t> of the thorax (and hence the lungs). </a:t>
            </a:r>
          </a:p>
        </p:txBody>
      </p:sp>
      <p:pic>
        <p:nvPicPr>
          <p:cNvPr id="37892" name="Picture 4" descr="E:\My Documents\powerpoint files\Downloaded pics\Silverthorn\Chapter 17\FG17_02a.jpg"/>
          <p:cNvPicPr>
            <a:picLocks noChangeAspect="1" noChangeArrowheads="1"/>
          </p:cNvPicPr>
          <p:nvPr/>
        </p:nvPicPr>
        <p:blipFill>
          <a:blip r:embed="rId3"/>
          <a:srcRect/>
          <a:stretch>
            <a:fillRect/>
          </a:stretch>
        </p:blipFill>
        <p:spPr bwMode="auto">
          <a:xfrm>
            <a:off x="4876800" y="3671915"/>
            <a:ext cx="4267200" cy="3201959"/>
          </a:xfrm>
          <a:prstGeom prst="rect">
            <a:avLst/>
          </a:prstGeom>
          <a:noFill/>
        </p:spPr>
      </p:pic>
      <p:sp>
        <p:nvSpPr>
          <p:cNvPr id="37893" name="Rectangle 5"/>
          <p:cNvSpPr>
            <a:spLocks noChangeArrowheads="1"/>
          </p:cNvSpPr>
          <p:nvPr/>
        </p:nvSpPr>
        <p:spPr bwMode="auto">
          <a:xfrm>
            <a:off x="228600" y="4038600"/>
            <a:ext cx="4495800" cy="2308324"/>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During expiration, the internal intercostals (and abdominal muscles) contract and pull the ribs down, reducing thoracic (and hence lung volume) volume.</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ILVER\CHAP17\FIGURES\FG17_10.PCT"/>
          <p:cNvPicPr>
            <a:picLocks noChangeAspect="1" noChangeArrowheads="1"/>
          </p:cNvPicPr>
          <p:nvPr/>
        </p:nvPicPr>
        <p:blipFill>
          <a:blip r:embed="rId2"/>
          <a:srcRect/>
          <a:stretch>
            <a:fillRect/>
          </a:stretch>
        </p:blipFill>
        <p:spPr bwMode="auto">
          <a:xfrm>
            <a:off x="0" y="0"/>
            <a:ext cx="7772400" cy="5181600"/>
          </a:xfrm>
          <a:prstGeom prst="rect">
            <a:avLst/>
          </a:prstGeom>
          <a:noFill/>
        </p:spPr>
      </p:pic>
      <p:sp>
        <p:nvSpPr>
          <p:cNvPr id="40963" name="Rectangle 3"/>
          <p:cNvSpPr>
            <a:spLocks noChangeArrowheads="1"/>
          </p:cNvSpPr>
          <p:nvPr/>
        </p:nvSpPr>
        <p:spPr bwMode="auto">
          <a:xfrm>
            <a:off x="0" y="5105400"/>
            <a:ext cx="8305800" cy="707886"/>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degree of lung expansion is dependent (roughly proportional) on </a:t>
            </a:r>
            <a:r>
              <a:rPr lang="en-US" b="1">
                <a:solidFill>
                  <a:srgbClr val="000000"/>
                </a:solidFill>
              </a:rPr>
              <a:t>the change</a:t>
            </a:r>
            <a:r>
              <a:rPr lang="en-US">
                <a:solidFill>
                  <a:srgbClr val="000000"/>
                </a:solidFill>
              </a:rPr>
              <a:t> in </a:t>
            </a:r>
            <a:r>
              <a:rPr lang="en-US" dirty="0" err="1">
                <a:solidFill>
                  <a:srgbClr val="000000"/>
                </a:solidFill>
              </a:rPr>
              <a:t>transpulmonary</a:t>
            </a:r>
            <a:r>
              <a:rPr lang="en-US" dirty="0">
                <a:solidFill>
                  <a:srgbClr val="000000"/>
                </a:solidFill>
              </a:rPr>
              <a:t> pressure = ∆(</a:t>
            </a:r>
            <a:r>
              <a:rPr lang="en-US" dirty="0" err="1">
                <a:solidFill>
                  <a:srgbClr val="000000"/>
                </a:solidFill>
              </a:rPr>
              <a:t>P</a:t>
            </a:r>
            <a:r>
              <a:rPr lang="en-US" baseline="-25000" dirty="0" err="1">
                <a:solidFill>
                  <a:srgbClr val="000000"/>
                </a:solidFill>
              </a:rPr>
              <a:t>alv</a:t>
            </a:r>
            <a:r>
              <a:rPr lang="en-US" dirty="0" err="1">
                <a:solidFill>
                  <a:srgbClr val="000000"/>
                </a:solidFill>
              </a:rPr>
              <a:t>-P</a:t>
            </a:r>
            <a:r>
              <a:rPr lang="en-US" baseline="-25000" dirty="0" err="1">
                <a:solidFill>
                  <a:srgbClr val="000000"/>
                </a:solidFill>
              </a:rPr>
              <a:t>intrapleural</a:t>
            </a:r>
            <a:r>
              <a:rPr lang="en-US" dirty="0">
                <a:solidFill>
                  <a:srgbClr val="000000"/>
                </a:solidFill>
              </a:rPr>
              <a:t>). </a:t>
            </a:r>
          </a:p>
        </p:txBody>
      </p:sp>
      <p:sp>
        <p:nvSpPr>
          <p:cNvPr id="40964" name="Line 4"/>
          <p:cNvSpPr>
            <a:spLocks noChangeShapeType="1"/>
          </p:cNvSpPr>
          <p:nvPr/>
        </p:nvSpPr>
        <p:spPr bwMode="auto">
          <a:xfrm>
            <a:off x="6324600" y="609600"/>
            <a:ext cx="0" cy="12954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0965" name="Line 5"/>
          <p:cNvSpPr>
            <a:spLocks noChangeShapeType="1"/>
          </p:cNvSpPr>
          <p:nvPr/>
        </p:nvSpPr>
        <p:spPr bwMode="auto">
          <a:xfrm>
            <a:off x="6324600" y="1295400"/>
            <a:ext cx="6096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0966" name="Rectangle 6"/>
          <p:cNvSpPr>
            <a:spLocks noChangeArrowheads="1"/>
          </p:cNvSpPr>
          <p:nvPr/>
        </p:nvSpPr>
        <p:spPr bwMode="auto">
          <a:xfrm>
            <a:off x="6934200" y="1143000"/>
            <a:ext cx="1536700" cy="41116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rPr>
              <a:t>P</a:t>
            </a:r>
            <a:r>
              <a:rPr lang="en-US" sz="1800" baseline="-25000">
                <a:solidFill>
                  <a:schemeClr val="tx1"/>
                </a:solidFill>
              </a:rPr>
              <a:t>alv</a:t>
            </a:r>
            <a:r>
              <a:rPr lang="en-US" sz="1800">
                <a:solidFill>
                  <a:schemeClr val="tx1"/>
                </a:solidFill>
              </a:rPr>
              <a:t>-P</a:t>
            </a:r>
            <a:r>
              <a:rPr lang="en-US" sz="1800" baseline="-25000">
                <a:solidFill>
                  <a:schemeClr val="tx1"/>
                </a:solidFill>
              </a:rPr>
              <a:t>intrapleural</a:t>
            </a:r>
            <a:endParaRPr lang="en-US"/>
          </a:p>
        </p:txBody>
      </p:sp>
      <p:sp>
        <p:nvSpPr>
          <p:cNvPr id="40967" name="Rectangle 7"/>
          <p:cNvSpPr>
            <a:spLocks noChangeArrowheads="1"/>
          </p:cNvSpPr>
          <p:nvPr/>
        </p:nvSpPr>
        <p:spPr bwMode="auto">
          <a:xfrm>
            <a:off x="6324600" y="5867400"/>
            <a:ext cx="457200" cy="838200"/>
          </a:xfrm>
          <a:prstGeom prst="rect">
            <a:avLst/>
          </a:prstGeom>
          <a:solidFill>
            <a:srgbClr val="E8E6E9"/>
          </a:solidFill>
          <a:ln w="9525">
            <a:solidFill>
              <a:schemeClr val="tx1"/>
            </a:solidFill>
            <a:miter lim="800000"/>
            <a:headEnd/>
            <a:tailEnd/>
          </a:ln>
          <a:effectLst/>
        </p:spPr>
        <p:txBody>
          <a:bodyPr wrap="none" anchor="ctr">
            <a:prstTxWarp prst="textNoShape">
              <a:avLst/>
            </a:prstTxWarp>
          </a:bodyPr>
          <a:lstStyle/>
          <a:p>
            <a:endParaRPr lang="en-US"/>
          </a:p>
        </p:txBody>
      </p:sp>
      <p:sp>
        <p:nvSpPr>
          <p:cNvPr id="40968" name="AutoShape 8"/>
          <p:cNvSpPr>
            <a:spLocks noChangeArrowheads="1"/>
          </p:cNvSpPr>
          <p:nvPr/>
        </p:nvSpPr>
        <p:spPr bwMode="auto">
          <a:xfrm>
            <a:off x="6705600" y="6172200"/>
            <a:ext cx="685800" cy="228600"/>
          </a:xfrm>
          <a:prstGeom prst="rightArrow">
            <a:avLst>
              <a:gd name="adj1" fmla="val 50000"/>
              <a:gd name="adj2" fmla="val 75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0969" name="Rectangle 9"/>
          <p:cNvSpPr>
            <a:spLocks noChangeArrowheads="1"/>
          </p:cNvSpPr>
          <p:nvPr/>
        </p:nvSpPr>
        <p:spPr bwMode="auto">
          <a:xfrm>
            <a:off x="7391400" y="6019800"/>
            <a:ext cx="1243147"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P</a:t>
            </a:r>
            <a:r>
              <a:rPr lang="en-US" baseline="-25000">
                <a:solidFill>
                  <a:srgbClr val="000000"/>
                </a:solidFill>
              </a:rPr>
              <a:t>intrapleural</a:t>
            </a:r>
          </a:p>
        </p:txBody>
      </p:sp>
      <p:sp>
        <p:nvSpPr>
          <p:cNvPr id="40971" name="AutoShape 11"/>
          <p:cNvSpPr>
            <a:spLocks noChangeArrowheads="1"/>
          </p:cNvSpPr>
          <p:nvPr/>
        </p:nvSpPr>
        <p:spPr bwMode="auto">
          <a:xfrm>
            <a:off x="5867400" y="6096000"/>
            <a:ext cx="609600" cy="228600"/>
          </a:xfrm>
          <a:prstGeom prst="leftArrow">
            <a:avLst>
              <a:gd name="adj1" fmla="val 50000"/>
              <a:gd name="adj2" fmla="val 66667"/>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0973" name="Rectangle 13"/>
          <p:cNvSpPr>
            <a:spLocks noChangeArrowheads="1"/>
          </p:cNvSpPr>
          <p:nvPr/>
        </p:nvSpPr>
        <p:spPr bwMode="auto">
          <a:xfrm>
            <a:off x="5334000" y="5943600"/>
            <a:ext cx="535656"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P</a:t>
            </a:r>
            <a:r>
              <a:rPr lang="en-US" baseline="-25000">
                <a:solidFill>
                  <a:srgbClr val="000000"/>
                </a:solidFill>
              </a:rPr>
              <a:t>alv</a:t>
            </a:r>
          </a:p>
        </p:txBody>
      </p:sp>
      <p:sp>
        <p:nvSpPr>
          <p:cNvPr id="40974" name="Rectangle 14"/>
          <p:cNvSpPr>
            <a:spLocks noChangeArrowheads="1"/>
          </p:cNvSpPr>
          <p:nvPr/>
        </p:nvSpPr>
        <p:spPr bwMode="auto">
          <a:xfrm>
            <a:off x="4572000" y="6172200"/>
            <a:ext cx="658679"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lung</a:t>
            </a:r>
          </a:p>
        </p:txBody>
      </p:sp>
      <p:sp>
        <p:nvSpPr>
          <p:cNvPr id="40976" name="Rectangle 16"/>
          <p:cNvSpPr>
            <a:spLocks noChangeArrowheads="1"/>
          </p:cNvSpPr>
          <p:nvPr/>
        </p:nvSpPr>
        <p:spPr bwMode="auto">
          <a:xfrm>
            <a:off x="7010400" y="6411913"/>
            <a:ext cx="1231878"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Thoracic</a:t>
            </a:r>
          </a:p>
        </p:txBody>
      </p:sp>
      <p:sp>
        <p:nvSpPr>
          <p:cNvPr id="40978" name="Text Box 18"/>
          <p:cNvSpPr txBox="1">
            <a:spLocks noChangeArrowheads="1"/>
          </p:cNvSpPr>
          <p:nvPr/>
        </p:nvSpPr>
        <p:spPr bwMode="auto">
          <a:xfrm>
            <a:off x="7239000" y="228600"/>
            <a:ext cx="19050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chemeClr val="tx1"/>
                </a:solidFill>
              </a:rPr>
              <a:t>∆P=</a:t>
            </a:r>
            <a:r>
              <a:rPr lang="en-US" dirty="0" err="1" smtClean="0">
                <a:solidFill>
                  <a:schemeClr val="tx1"/>
                </a:solidFill>
              </a:rPr>
              <a:t>P</a:t>
            </a:r>
            <a:r>
              <a:rPr lang="en-US" baseline="-25000" dirty="0" err="1" smtClean="0">
                <a:solidFill>
                  <a:schemeClr val="tx1"/>
                </a:solidFill>
              </a:rPr>
              <a:t>alv</a:t>
            </a:r>
            <a:r>
              <a:rPr lang="en-US" dirty="0" err="1" smtClean="0">
                <a:solidFill>
                  <a:schemeClr val="tx1"/>
                </a:solidFill>
              </a:rPr>
              <a:t>-P</a:t>
            </a:r>
            <a:r>
              <a:rPr lang="en-US" baseline="-25000" dirty="0" err="1" smtClean="0">
                <a:solidFill>
                  <a:schemeClr val="tx1"/>
                </a:solidFill>
              </a:rPr>
              <a:t>atm</a:t>
            </a:r>
            <a:endParaRPr lang="en-US" dirty="0">
              <a:solidFill>
                <a:schemeClr val="tx1"/>
              </a:solidFill>
            </a:endParaRPr>
          </a:p>
        </p:txBody>
      </p:sp>
      <p:sp>
        <p:nvSpPr>
          <p:cNvPr id="40979" name="Line 19"/>
          <p:cNvSpPr>
            <a:spLocks noChangeShapeType="1"/>
          </p:cNvSpPr>
          <p:nvPr/>
        </p:nvSpPr>
        <p:spPr bwMode="auto">
          <a:xfrm flipH="1">
            <a:off x="6781800" y="533400"/>
            <a:ext cx="457200" cy="228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6" name="TextBox 15"/>
          <p:cNvSpPr txBox="1"/>
          <p:nvPr/>
        </p:nvSpPr>
        <p:spPr>
          <a:xfrm>
            <a:off x="6934200" y="1752600"/>
            <a:ext cx="2362200" cy="1938992"/>
          </a:xfrm>
          <a:prstGeom prst="rect">
            <a:avLst/>
          </a:prstGeom>
          <a:noFill/>
        </p:spPr>
        <p:txBody>
          <a:bodyPr wrap="square" rtlCol="0">
            <a:spAutoFit/>
          </a:bodyPr>
          <a:lstStyle/>
          <a:p>
            <a:r>
              <a:rPr lang="en-US" dirty="0" smtClean="0">
                <a:solidFill>
                  <a:srgbClr val="000000"/>
                </a:solidFill>
              </a:rPr>
              <a:t>Note that </a:t>
            </a:r>
            <a:r>
              <a:rPr lang="en-US" dirty="0" err="1" smtClean="0">
                <a:solidFill>
                  <a:srgbClr val="000000"/>
                </a:solidFill>
              </a:rPr>
              <a:t>intrapleural</a:t>
            </a:r>
            <a:r>
              <a:rPr lang="en-US" dirty="0" smtClean="0">
                <a:solidFill>
                  <a:srgbClr val="000000"/>
                </a:solidFill>
              </a:rPr>
              <a:t> </a:t>
            </a:r>
            <a:r>
              <a:rPr lang="en-US" dirty="0" smtClean="0">
                <a:solidFill>
                  <a:srgbClr val="FF0000"/>
                </a:solidFill>
              </a:rPr>
              <a:t>∆</a:t>
            </a:r>
            <a:r>
              <a:rPr lang="en-US" dirty="0" smtClean="0">
                <a:solidFill>
                  <a:srgbClr val="000000"/>
                </a:solidFill>
              </a:rPr>
              <a:t>P is ALWAYS sub-atmospheric (what if it wasn’t?)</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ILVER\CHAP17\FIGURES\FG17_10.PCT"/>
          <p:cNvPicPr>
            <a:picLocks noChangeAspect="1" noChangeArrowheads="1"/>
          </p:cNvPicPr>
          <p:nvPr/>
        </p:nvPicPr>
        <p:blipFill>
          <a:blip r:embed="rId2"/>
          <a:srcRect/>
          <a:stretch>
            <a:fillRect/>
          </a:stretch>
        </p:blipFill>
        <p:spPr bwMode="auto">
          <a:xfrm>
            <a:off x="0" y="228600"/>
            <a:ext cx="9372600" cy="6248400"/>
          </a:xfrm>
          <a:prstGeom prst="rect">
            <a:avLst/>
          </a:prstGeom>
          <a:noFill/>
        </p:spPr>
      </p:pic>
      <p:sp>
        <p:nvSpPr>
          <p:cNvPr id="3" name="TextBox 2"/>
          <p:cNvSpPr txBox="1"/>
          <p:nvPr/>
        </p:nvSpPr>
        <p:spPr>
          <a:xfrm>
            <a:off x="609600" y="5715000"/>
            <a:ext cx="5105400" cy="707886"/>
          </a:xfrm>
          <a:prstGeom prst="rect">
            <a:avLst/>
          </a:prstGeom>
          <a:noFill/>
        </p:spPr>
        <p:txBody>
          <a:bodyPr wrap="square" rtlCol="0">
            <a:spAutoFit/>
          </a:bodyPr>
          <a:lstStyle/>
          <a:p>
            <a:r>
              <a:rPr lang="en-US" dirty="0" smtClean="0">
                <a:solidFill>
                  <a:schemeClr val="tx1"/>
                </a:solidFill>
              </a:rPr>
              <a:t>When in this diagram does  the diaphragm contract/relax?</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876" y="0"/>
            <a:ext cx="9159875" cy="1938992"/>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What are the functions of the respiratory system?</a:t>
            </a:r>
          </a:p>
          <a:p>
            <a:endParaRPr lang="en-US" sz="2400" dirty="0">
              <a:solidFill>
                <a:srgbClr val="000000"/>
              </a:solidFill>
            </a:endParaRPr>
          </a:p>
          <a:p>
            <a:r>
              <a:rPr lang="en-US" sz="2400" dirty="0">
                <a:solidFill>
                  <a:srgbClr val="000000"/>
                </a:solidFill>
              </a:rPr>
              <a:t>-Primary: Acquire O</a:t>
            </a:r>
            <a:r>
              <a:rPr lang="en-US" sz="2400" baseline="-25000" dirty="0">
                <a:solidFill>
                  <a:srgbClr val="000000"/>
                </a:solidFill>
              </a:rPr>
              <a:t>2</a:t>
            </a:r>
            <a:r>
              <a:rPr lang="en-US" sz="2400" dirty="0">
                <a:solidFill>
                  <a:srgbClr val="000000"/>
                </a:solidFill>
              </a:rPr>
              <a:t> and dispose of CO</a:t>
            </a:r>
            <a:r>
              <a:rPr lang="en-US" sz="2400" baseline="-25000" dirty="0">
                <a:solidFill>
                  <a:srgbClr val="000000"/>
                </a:solidFill>
              </a:rPr>
              <a:t>2</a:t>
            </a:r>
            <a:endParaRPr lang="en-US" sz="2400" dirty="0">
              <a:solidFill>
                <a:srgbClr val="000000"/>
              </a:solidFill>
            </a:endParaRPr>
          </a:p>
          <a:p>
            <a:r>
              <a:rPr lang="en-US" sz="2400" dirty="0">
                <a:solidFill>
                  <a:srgbClr val="000000"/>
                </a:solidFill>
              </a:rPr>
              <a:t>-Secondary: -Protect from inhaled pathogens and irritants</a:t>
            </a:r>
          </a:p>
          <a:p>
            <a:r>
              <a:rPr lang="en-US" sz="2400" dirty="0">
                <a:solidFill>
                  <a:srgbClr val="000000"/>
                </a:solidFill>
              </a:rPr>
              <a:t>	        -Vocalization</a:t>
            </a:r>
          </a:p>
        </p:txBody>
      </p:sp>
      <p:pic>
        <p:nvPicPr>
          <p:cNvPr id="24579" name="Picture 3" descr="D:\fig 17-1.JPG"/>
          <p:cNvPicPr>
            <a:picLocks noChangeAspect="1" noChangeArrowheads="1"/>
          </p:cNvPicPr>
          <p:nvPr/>
        </p:nvPicPr>
        <p:blipFill>
          <a:blip r:embed="rId2"/>
          <a:srcRect/>
          <a:stretch>
            <a:fillRect/>
          </a:stretch>
        </p:blipFill>
        <p:spPr bwMode="auto">
          <a:xfrm>
            <a:off x="0" y="1905000"/>
            <a:ext cx="3858391" cy="4953000"/>
          </a:xfrm>
          <a:prstGeom prst="rect">
            <a:avLst/>
          </a:prstGeom>
          <a:noFill/>
        </p:spPr>
      </p:pic>
      <p:sp>
        <p:nvSpPr>
          <p:cNvPr id="24580" name="Rectangle 4"/>
          <p:cNvSpPr>
            <a:spLocks noChangeArrowheads="1"/>
          </p:cNvSpPr>
          <p:nvPr/>
        </p:nvSpPr>
        <p:spPr bwMode="auto">
          <a:xfrm>
            <a:off x="4038600" y="1601371"/>
            <a:ext cx="4953000" cy="5262979"/>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00"/>
                </a:solidFill>
              </a:rPr>
              <a:t>The function of the respiratory system is very closely tied to that of the circulatory system.</a:t>
            </a:r>
          </a:p>
          <a:p>
            <a:endParaRPr lang="en-US" sz="2400" dirty="0">
              <a:solidFill>
                <a:srgbClr val="000000"/>
              </a:solidFill>
            </a:endParaRPr>
          </a:p>
          <a:p>
            <a:r>
              <a:rPr lang="en-US" sz="2400" dirty="0">
                <a:solidFill>
                  <a:srgbClr val="000000"/>
                </a:solidFill>
              </a:rPr>
              <a:t>Deoxygenated blood from the right </a:t>
            </a:r>
            <a:r>
              <a:rPr lang="en-US" sz="2400" dirty="0" smtClean="0">
                <a:solidFill>
                  <a:srgbClr val="000000"/>
                </a:solidFill>
              </a:rPr>
              <a:t>heart/ventricle </a:t>
            </a:r>
            <a:r>
              <a:rPr lang="en-US" sz="2400" dirty="0">
                <a:solidFill>
                  <a:srgbClr val="000000"/>
                </a:solidFill>
              </a:rPr>
              <a:t>enters the RS through the pulmonary artery. Oxygenated blood from the lung enters the heart through the pulmonary </a:t>
            </a:r>
            <a:r>
              <a:rPr lang="en-US" sz="2400" dirty="0" smtClean="0">
                <a:solidFill>
                  <a:srgbClr val="000000"/>
                </a:solidFill>
              </a:rPr>
              <a:t>vein into the left atrium </a:t>
            </a:r>
            <a:r>
              <a:rPr lang="en-US" sz="2400" dirty="0">
                <a:solidFill>
                  <a:srgbClr val="000000"/>
                </a:solidFill>
              </a:rPr>
              <a:t>(this is the only case in which an artery delivers deoxygenated blood and a vein delivers oxygenated blood)</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1.png"/>
          <p:cNvPicPr>
            <a:picLocks noChangeAspect="1"/>
          </p:cNvPicPr>
          <p:nvPr/>
        </p:nvPicPr>
        <p:blipFill>
          <a:blip r:embed="rId2"/>
          <a:stretch>
            <a:fillRect/>
          </a:stretch>
        </p:blipFill>
        <p:spPr>
          <a:xfrm>
            <a:off x="1905000" y="533400"/>
            <a:ext cx="5181601" cy="5791201"/>
          </a:xfrm>
          <a:prstGeom prst="rect">
            <a:avLst/>
          </a:prstGeom>
        </p:spPr>
      </p:pic>
      <p:sp>
        <p:nvSpPr>
          <p:cNvPr id="6" name="TextBox 5"/>
          <p:cNvSpPr txBox="1"/>
          <p:nvPr/>
        </p:nvSpPr>
        <p:spPr>
          <a:xfrm>
            <a:off x="304800" y="304800"/>
            <a:ext cx="3140578" cy="1015663"/>
          </a:xfrm>
          <a:prstGeom prst="rect">
            <a:avLst/>
          </a:prstGeom>
          <a:noFill/>
        </p:spPr>
        <p:txBody>
          <a:bodyPr wrap="none" rtlCol="0">
            <a:spAutoFit/>
          </a:bodyPr>
          <a:lstStyle/>
          <a:p>
            <a:r>
              <a:rPr lang="en-US" dirty="0" smtClean="0">
                <a:solidFill>
                  <a:srgbClr val="0000FF"/>
                </a:solidFill>
              </a:rPr>
              <a:t>During inspiration</a:t>
            </a:r>
          </a:p>
          <a:p>
            <a:r>
              <a:rPr lang="en-US" dirty="0" err="1" smtClean="0">
                <a:solidFill>
                  <a:srgbClr val="0000FF"/>
                </a:solidFill>
              </a:rPr>
              <a:t>transpulmonary</a:t>
            </a:r>
            <a:r>
              <a:rPr lang="en-US" dirty="0" smtClean="0">
                <a:solidFill>
                  <a:srgbClr val="0000FF"/>
                </a:solidFill>
              </a:rPr>
              <a:t> pressure</a:t>
            </a:r>
          </a:p>
          <a:p>
            <a:r>
              <a:rPr lang="en-US" dirty="0" smtClean="0">
                <a:solidFill>
                  <a:srgbClr val="FF0000"/>
                </a:solidFill>
              </a:rPr>
              <a:t>increases</a:t>
            </a:r>
            <a:endParaRPr lang="en-US" dirty="0">
              <a:solidFill>
                <a:srgbClr val="FF0000"/>
              </a:solidFill>
            </a:endParaRPr>
          </a:p>
        </p:txBody>
      </p:sp>
      <p:sp>
        <p:nvSpPr>
          <p:cNvPr id="7" name="TextBox 6"/>
          <p:cNvSpPr txBox="1"/>
          <p:nvPr/>
        </p:nvSpPr>
        <p:spPr>
          <a:xfrm>
            <a:off x="7010400" y="381000"/>
            <a:ext cx="2133600" cy="1631216"/>
          </a:xfrm>
          <a:prstGeom prst="rect">
            <a:avLst/>
          </a:prstGeom>
          <a:noFill/>
        </p:spPr>
        <p:txBody>
          <a:bodyPr wrap="square" rtlCol="0">
            <a:spAutoFit/>
          </a:bodyPr>
          <a:lstStyle/>
          <a:p>
            <a:r>
              <a:rPr lang="en-US" smtClean="0">
                <a:solidFill>
                  <a:srgbClr val="0000FF"/>
                </a:solidFill>
              </a:rPr>
              <a:t>During expiration</a:t>
            </a:r>
          </a:p>
          <a:p>
            <a:r>
              <a:rPr lang="en-US" dirty="0" err="1" smtClean="0">
                <a:solidFill>
                  <a:srgbClr val="0000FF"/>
                </a:solidFill>
              </a:rPr>
              <a:t>transpulmonary</a:t>
            </a:r>
            <a:r>
              <a:rPr lang="en-US" dirty="0" smtClean="0">
                <a:solidFill>
                  <a:srgbClr val="0000FF"/>
                </a:solidFill>
              </a:rPr>
              <a:t> pressure</a:t>
            </a:r>
          </a:p>
          <a:p>
            <a:r>
              <a:rPr lang="en-US" dirty="0" smtClean="0">
                <a:solidFill>
                  <a:srgbClr val="FF0000"/>
                </a:solidFill>
              </a:rPr>
              <a:t>decreases</a:t>
            </a:r>
            <a:endParaRPr lang="en-US" dirty="0">
              <a:solidFill>
                <a:srgbClr val="FF0000"/>
              </a:solidFill>
            </a:endParaRPr>
          </a:p>
        </p:txBody>
      </p:sp>
    </p:spTree>
    <p:extLst>
      <p:ext uri="{BB962C8B-B14F-4D97-AF65-F5344CB8AC3E}">
        <p14:creationId xmlns:p14="http://schemas.microsoft.com/office/powerpoint/2010/main" val="6045646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D:\SILVER\CHAP17\FIGURES\FG17_11.PCT"/>
          <p:cNvPicPr>
            <a:picLocks noChangeAspect="1" noChangeArrowheads="1"/>
          </p:cNvPicPr>
          <p:nvPr/>
        </p:nvPicPr>
        <p:blipFill>
          <a:blip r:embed="rId2"/>
          <a:srcRect/>
          <a:stretch>
            <a:fillRect/>
          </a:stretch>
        </p:blipFill>
        <p:spPr bwMode="auto">
          <a:xfrm>
            <a:off x="0" y="533400"/>
            <a:ext cx="8915400" cy="5943600"/>
          </a:xfrm>
          <a:prstGeom prst="rect">
            <a:avLst/>
          </a:prstGeom>
          <a:noFill/>
        </p:spPr>
      </p:pic>
      <p:sp>
        <p:nvSpPr>
          <p:cNvPr id="41988" name="Text Box 4"/>
          <p:cNvSpPr txBox="1">
            <a:spLocks noChangeArrowheads="1"/>
          </p:cNvSpPr>
          <p:nvPr/>
        </p:nvSpPr>
        <p:spPr bwMode="auto">
          <a:xfrm>
            <a:off x="990600" y="762000"/>
            <a:ext cx="7543800" cy="5175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tx1"/>
                </a:solidFill>
              </a:rPr>
              <a:t>Intrapleural pressure is ALWAYS sub-atmospheric</a:t>
            </a:r>
            <a:endParaRPr lang="en-US" sz="2400">
              <a:solidFill>
                <a:srgbClr val="9900FF"/>
              </a:solidFill>
            </a:endParaRPr>
          </a:p>
        </p:txBody>
      </p:sp>
      <p:sp>
        <p:nvSpPr>
          <p:cNvPr id="41989" name="Line 5"/>
          <p:cNvSpPr>
            <a:spLocks noChangeShapeType="1"/>
          </p:cNvSpPr>
          <p:nvPr/>
        </p:nvSpPr>
        <p:spPr bwMode="auto">
          <a:xfrm>
            <a:off x="4722813" y="1752600"/>
            <a:ext cx="1371600" cy="0"/>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sp>
        <p:nvSpPr>
          <p:cNvPr id="41990" name="Oval 6"/>
          <p:cNvSpPr>
            <a:spLocks noChangeArrowheads="1"/>
          </p:cNvSpPr>
          <p:nvPr/>
        </p:nvSpPr>
        <p:spPr bwMode="auto">
          <a:xfrm>
            <a:off x="2817813" y="2514600"/>
            <a:ext cx="1447800" cy="685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6" name="TextBox 5"/>
          <p:cNvSpPr txBox="1"/>
          <p:nvPr/>
        </p:nvSpPr>
        <p:spPr>
          <a:xfrm>
            <a:off x="43131" y="5791200"/>
            <a:ext cx="9100869" cy="1015663"/>
          </a:xfrm>
          <a:prstGeom prst="rect">
            <a:avLst/>
          </a:prstGeom>
          <a:noFill/>
        </p:spPr>
        <p:txBody>
          <a:bodyPr wrap="square" rtlCol="0">
            <a:spAutoFit/>
          </a:bodyPr>
          <a:lstStyle/>
          <a:p>
            <a:r>
              <a:rPr lang="en-US" dirty="0" err="1" smtClean="0">
                <a:solidFill>
                  <a:schemeClr val="tx1"/>
                </a:solidFill>
              </a:rPr>
              <a:t>Pneumothorax</a:t>
            </a:r>
            <a:r>
              <a:rPr lang="en-US" dirty="0" smtClean="0">
                <a:solidFill>
                  <a:schemeClr val="tx1"/>
                </a:solidFill>
              </a:rPr>
              <a:t> is the collapse of the lung due to entry of air into the chest/thoracic cavity. Shown is </a:t>
            </a:r>
            <a:r>
              <a:rPr lang="en-US" dirty="0" err="1" smtClean="0">
                <a:solidFill>
                  <a:schemeClr val="tx1"/>
                </a:solidFill>
              </a:rPr>
              <a:t>pneumothorax</a:t>
            </a:r>
            <a:r>
              <a:rPr lang="en-US" dirty="0" smtClean="0">
                <a:solidFill>
                  <a:schemeClr val="tx1"/>
                </a:solidFill>
              </a:rPr>
              <a:t> due to a penetrating wound (there are other types: spontaneous in </a:t>
            </a:r>
            <a:r>
              <a:rPr lang="en-US" dirty="0" err="1" smtClean="0">
                <a:solidFill>
                  <a:schemeClr val="tx1"/>
                </a:solidFill>
              </a:rPr>
              <a:t>Marfan</a:t>
            </a:r>
            <a:r>
              <a:rPr lang="en-US" dirty="0" smtClean="0">
                <a:solidFill>
                  <a:schemeClr val="tx1"/>
                </a:solidFill>
              </a:rPr>
              <a:t> syndrome, emphysema)</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7543800" cy="400110"/>
          </a:xfrm>
          <a:prstGeom prst="rect">
            <a:avLst/>
          </a:prstGeom>
        </p:spPr>
        <p:txBody>
          <a:bodyPr wrap="square">
            <a:spAutoFit/>
          </a:bodyPr>
          <a:lstStyle/>
          <a:p>
            <a:r>
              <a:rPr lang="en-US" dirty="0" smtClean="0">
                <a:solidFill>
                  <a:srgbClr val="0000FF"/>
                </a:solidFill>
              </a:rPr>
              <a:t>http://</a:t>
            </a:r>
            <a:r>
              <a:rPr lang="en-US" dirty="0" err="1" smtClean="0">
                <a:solidFill>
                  <a:srgbClr val="0000FF"/>
                </a:solidFill>
              </a:rPr>
              <a:t>www.youtube.com/watch?v</a:t>
            </a:r>
            <a:r>
              <a:rPr lang="en-US" dirty="0" smtClean="0">
                <a:solidFill>
                  <a:srgbClr val="0000FF"/>
                </a:solidFill>
              </a:rPr>
              <a:t>=6WZ-yqEoEBg</a:t>
            </a:r>
            <a:endParaRPr lang="en-US" dirty="0">
              <a:solidFill>
                <a:srgbClr val="0000FF"/>
              </a:solidFill>
            </a:endParaRPr>
          </a:p>
        </p:txBody>
      </p:sp>
      <p:pic>
        <p:nvPicPr>
          <p:cNvPr id="3" name="Picture 2" descr="ThreeKings.jpg"/>
          <p:cNvPicPr>
            <a:picLocks noChangeAspect="1"/>
          </p:cNvPicPr>
          <p:nvPr/>
        </p:nvPicPr>
        <p:blipFill>
          <a:blip r:embed="rId2"/>
          <a:stretch>
            <a:fillRect/>
          </a:stretch>
        </p:blipFill>
        <p:spPr>
          <a:xfrm>
            <a:off x="3124200" y="1524000"/>
            <a:ext cx="3007805" cy="4343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s_asherman_chest_seal_lg.jpg"/>
          <p:cNvPicPr>
            <a:picLocks noChangeAspect="1"/>
          </p:cNvPicPr>
          <p:nvPr/>
        </p:nvPicPr>
        <p:blipFill>
          <a:blip r:embed="rId2"/>
          <a:stretch>
            <a:fillRect/>
          </a:stretch>
        </p:blipFill>
        <p:spPr>
          <a:xfrm>
            <a:off x="1600200" y="0"/>
            <a:ext cx="5994400" cy="5994400"/>
          </a:xfrm>
          <a:prstGeom prst="rect">
            <a:avLst/>
          </a:prstGeom>
        </p:spPr>
      </p:pic>
      <p:sp>
        <p:nvSpPr>
          <p:cNvPr id="3" name="TextBox 2"/>
          <p:cNvSpPr txBox="1"/>
          <p:nvPr/>
        </p:nvSpPr>
        <p:spPr>
          <a:xfrm>
            <a:off x="1143000" y="6248400"/>
            <a:ext cx="7805818" cy="400110"/>
          </a:xfrm>
          <a:prstGeom prst="rect">
            <a:avLst/>
          </a:prstGeom>
          <a:noFill/>
        </p:spPr>
        <p:txBody>
          <a:bodyPr wrap="none" rtlCol="0">
            <a:spAutoFit/>
          </a:bodyPr>
          <a:lstStyle/>
          <a:p>
            <a:r>
              <a:rPr lang="en-US" dirty="0" err="1" smtClean="0">
                <a:solidFill>
                  <a:srgbClr val="0000FF"/>
                </a:solidFill>
              </a:rPr>
              <a:t>Asherman</a:t>
            </a:r>
            <a:r>
              <a:rPr lang="en-US" dirty="0" smtClean="0">
                <a:solidFill>
                  <a:srgbClr val="0000FF"/>
                </a:solidFill>
              </a:rPr>
              <a:t> Chest Seal for </a:t>
            </a:r>
            <a:r>
              <a:rPr lang="en-US" dirty="0" err="1" smtClean="0">
                <a:solidFill>
                  <a:srgbClr val="0000FF"/>
                </a:solidFill>
              </a:rPr>
              <a:t>pneumothorax</a:t>
            </a:r>
            <a:r>
              <a:rPr lang="en-US" dirty="0" smtClean="0">
                <a:solidFill>
                  <a:srgbClr val="0000FF"/>
                </a:solidFill>
              </a:rPr>
              <a:t> and open chest injuries </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457200"/>
            <a:ext cx="8839200" cy="6986527"/>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MESSAGES</a:t>
            </a:r>
          </a:p>
          <a:p>
            <a:endParaRPr lang="en-US" sz="2400" dirty="0">
              <a:solidFill>
                <a:srgbClr val="000000"/>
              </a:solidFill>
            </a:endParaRPr>
          </a:p>
          <a:p>
            <a:r>
              <a:rPr lang="en-US" sz="2400" dirty="0">
                <a:solidFill>
                  <a:srgbClr val="000000"/>
                </a:solidFill>
              </a:rPr>
              <a:t>-Flow into the lungs = F = ∆P/R, where ∆P=</a:t>
            </a:r>
            <a:r>
              <a:rPr lang="en-US" sz="2400" dirty="0" err="1" smtClean="0">
                <a:solidFill>
                  <a:srgbClr val="000000"/>
                </a:solidFill>
              </a:rPr>
              <a:t>P</a:t>
            </a:r>
            <a:r>
              <a:rPr lang="en-US" sz="2400" baseline="-25000" dirty="0" err="1" smtClean="0">
                <a:solidFill>
                  <a:srgbClr val="000000"/>
                </a:solidFill>
              </a:rPr>
              <a:t>alv</a:t>
            </a:r>
            <a:r>
              <a:rPr lang="en-US" sz="2400" dirty="0" err="1" smtClean="0">
                <a:solidFill>
                  <a:srgbClr val="000000"/>
                </a:solidFill>
              </a:rPr>
              <a:t>-P</a:t>
            </a:r>
            <a:r>
              <a:rPr lang="en-US" sz="2400" baseline="-25000" dirty="0" err="1" smtClean="0">
                <a:solidFill>
                  <a:srgbClr val="000000"/>
                </a:solidFill>
              </a:rPr>
              <a:t>atm</a:t>
            </a:r>
            <a:r>
              <a:rPr lang="en-US" sz="2400" dirty="0" smtClean="0">
                <a:solidFill>
                  <a:srgbClr val="000000"/>
                </a:solidFill>
              </a:rPr>
              <a:t> </a:t>
            </a:r>
            <a:r>
              <a:rPr lang="en-US" sz="2400" dirty="0">
                <a:solidFill>
                  <a:srgbClr val="000000"/>
                </a:solidFill>
              </a:rPr>
              <a:t>and R = resistance.</a:t>
            </a:r>
          </a:p>
          <a:p>
            <a:endParaRPr lang="en-US" sz="2400" dirty="0">
              <a:solidFill>
                <a:srgbClr val="000000"/>
              </a:solidFill>
            </a:endParaRPr>
          </a:p>
          <a:p>
            <a:r>
              <a:rPr lang="en-US" sz="2400" dirty="0">
                <a:solidFill>
                  <a:srgbClr val="000000"/>
                </a:solidFill>
              </a:rPr>
              <a:t>-∆P</a:t>
            </a:r>
            <a:r>
              <a:rPr lang="en-US" sz="2400" dirty="0" smtClean="0">
                <a:solidFill>
                  <a:srgbClr val="000000"/>
                </a:solidFill>
              </a:rPr>
              <a:t> &lt; </a:t>
            </a:r>
            <a:r>
              <a:rPr lang="en-US" sz="2400" dirty="0">
                <a:solidFill>
                  <a:srgbClr val="000000"/>
                </a:solidFill>
              </a:rPr>
              <a:t>0</a:t>
            </a:r>
            <a:r>
              <a:rPr lang="en-US" sz="2400" dirty="0" smtClean="0">
                <a:solidFill>
                  <a:srgbClr val="000000"/>
                </a:solidFill>
              </a:rPr>
              <a:t> (</a:t>
            </a:r>
            <a:r>
              <a:rPr lang="en-US" sz="2400" dirty="0" err="1" smtClean="0">
                <a:solidFill>
                  <a:srgbClr val="000000"/>
                </a:solidFill>
              </a:rPr>
              <a:t>subatmospheric</a:t>
            </a:r>
            <a:r>
              <a:rPr lang="en-US" sz="2400" dirty="0" smtClean="0">
                <a:solidFill>
                  <a:srgbClr val="000000"/>
                </a:solidFill>
              </a:rPr>
              <a:t>) during </a:t>
            </a:r>
            <a:r>
              <a:rPr lang="en-US" sz="2400" dirty="0">
                <a:solidFill>
                  <a:srgbClr val="000000"/>
                </a:solidFill>
              </a:rPr>
              <a:t>inspiration and ∆P</a:t>
            </a:r>
            <a:r>
              <a:rPr lang="en-US" sz="2400" dirty="0" smtClean="0">
                <a:solidFill>
                  <a:srgbClr val="000000"/>
                </a:solidFill>
              </a:rPr>
              <a:t> &gt; </a:t>
            </a:r>
            <a:r>
              <a:rPr lang="en-US" sz="2400" dirty="0">
                <a:solidFill>
                  <a:srgbClr val="000000"/>
                </a:solidFill>
              </a:rPr>
              <a:t>0</a:t>
            </a:r>
            <a:r>
              <a:rPr lang="en-US" sz="2400" dirty="0" smtClean="0">
                <a:solidFill>
                  <a:srgbClr val="000000"/>
                </a:solidFill>
              </a:rPr>
              <a:t> (supra-atmospheric) during expiration.</a:t>
            </a:r>
            <a:endParaRPr lang="en-US" sz="2400" dirty="0">
              <a:solidFill>
                <a:srgbClr val="000000"/>
              </a:solidFill>
            </a:endParaRPr>
          </a:p>
          <a:p>
            <a:endParaRPr lang="en-US" sz="2400" dirty="0">
              <a:solidFill>
                <a:srgbClr val="000000"/>
              </a:solidFill>
            </a:endParaRPr>
          </a:p>
          <a:p>
            <a:r>
              <a:rPr lang="en-US" sz="2400" dirty="0">
                <a:solidFill>
                  <a:srgbClr val="000000"/>
                </a:solidFill>
              </a:rPr>
              <a:t>-At rest the diaphragm does most of the work but during activity a variety of muscles (e.g. the intercostals) help.</a:t>
            </a:r>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a:t>
            </a:r>
            <a:r>
              <a:rPr lang="en-US" sz="2400" dirty="0" smtClean="0">
                <a:solidFill>
                  <a:srgbClr val="FF0000"/>
                </a:solidFill>
              </a:rPr>
              <a:t>∆</a:t>
            </a:r>
            <a:r>
              <a:rPr lang="en-US" sz="2400" dirty="0" err="1" smtClean="0">
                <a:solidFill>
                  <a:srgbClr val="000000"/>
                </a:solidFill>
              </a:rPr>
              <a:t>P</a:t>
            </a:r>
            <a:r>
              <a:rPr lang="en-US" sz="2400" baseline="-25000" dirty="0" err="1" smtClean="0">
                <a:solidFill>
                  <a:srgbClr val="000000"/>
                </a:solidFill>
              </a:rPr>
              <a:t>intrapleural</a:t>
            </a:r>
            <a:r>
              <a:rPr lang="en-US" sz="2400" dirty="0" smtClean="0">
                <a:solidFill>
                  <a:srgbClr val="000000"/>
                </a:solidFill>
              </a:rPr>
              <a:t> </a:t>
            </a:r>
            <a:r>
              <a:rPr lang="en-US" sz="2400" dirty="0">
                <a:solidFill>
                  <a:srgbClr val="000000"/>
                </a:solidFill>
              </a:rPr>
              <a:t>is always sub-atmospheric</a:t>
            </a:r>
            <a:r>
              <a:rPr lang="en-US" sz="2400" dirty="0" smtClean="0">
                <a:solidFill>
                  <a:srgbClr val="000000"/>
                </a:solidFill>
              </a:rPr>
              <a:t>. Remember the meaning of the term </a:t>
            </a:r>
            <a:r>
              <a:rPr lang="en-US" sz="2400" dirty="0" err="1" smtClean="0">
                <a:solidFill>
                  <a:srgbClr val="000000"/>
                </a:solidFill>
              </a:rPr>
              <a:t>pneumothorax</a:t>
            </a:r>
            <a:r>
              <a:rPr lang="en-US" sz="2400" dirty="0" smtClean="0">
                <a:solidFill>
                  <a:srgbClr val="000000"/>
                </a:solidFill>
              </a:rPr>
              <a:t> (the purpose of the video!!!).</a:t>
            </a:r>
          </a:p>
          <a:p>
            <a:endParaRPr lang="en-US" sz="2400" dirty="0" smtClean="0">
              <a:solidFill>
                <a:srgbClr val="000000"/>
              </a:solidFill>
            </a:endParaRPr>
          </a:p>
          <a:p>
            <a:r>
              <a:rPr lang="en-US" sz="2400" dirty="0" smtClean="0">
                <a:solidFill>
                  <a:srgbClr val="FF0000"/>
                </a:solidFill>
              </a:rPr>
              <a:t>∆</a:t>
            </a:r>
            <a:r>
              <a:rPr lang="en-US" sz="2400" dirty="0" err="1" smtClean="0">
                <a:solidFill>
                  <a:srgbClr val="FF0000"/>
                </a:solidFill>
              </a:rPr>
              <a:t>P</a:t>
            </a:r>
            <a:r>
              <a:rPr lang="en-US" sz="2400" baseline="-25000" dirty="0" err="1" smtClean="0">
                <a:solidFill>
                  <a:srgbClr val="FF0000"/>
                </a:solidFill>
              </a:rPr>
              <a:t>intrapleural</a:t>
            </a:r>
            <a:r>
              <a:rPr lang="en-US" sz="2400" dirty="0" smtClean="0">
                <a:solidFill>
                  <a:srgbClr val="FF0000"/>
                </a:solidFill>
              </a:rPr>
              <a:t> = </a:t>
            </a:r>
            <a:r>
              <a:rPr lang="en-US" sz="2400" dirty="0" err="1" smtClean="0">
                <a:solidFill>
                  <a:srgbClr val="FF0000"/>
                </a:solidFill>
              </a:rPr>
              <a:t>P</a:t>
            </a:r>
            <a:r>
              <a:rPr lang="en-US" sz="2400" baseline="-25000" dirty="0" err="1" smtClean="0">
                <a:solidFill>
                  <a:srgbClr val="FF0000"/>
                </a:solidFill>
              </a:rPr>
              <a:t>intrapleural</a:t>
            </a:r>
            <a:r>
              <a:rPr lang="en-US" sz="2400" dirty="0" err="1" smtClean="0">
                <a:solidFill>
                  <a:srgbClr val="FF0000"/>
                </a:solidFill>
              </a:rPr>
              <a:t>-P</a:t>
            </a:r>
            <a:r>
              <a:rPr lang="en-US" sz="2400" baseline="-25000" dirty="0" err="1" smtClean="0">
                <a:solidFill>
                  <a:srgbClr val="FF0000"/>
                </a:solidFill>
              </a:rPr>
              <a:t>atm</a:t>
            </a:r>
            <a:endParaRPr lang="en-US" sz="2400" dirty="0" smtClean="0">
              <a:solidFill>
                <a:srgbClr val="FF0000"/>
              </a:solidFill>
            </a:endParaRPr>
          </a:p>
          <a:p>
            <a:endParaRPr lang="en-US" sz="2400" dirty="0" smtClean="0">
              <a:solidFill>
                <a:srgbClr val="000000"/>
              </a:solidFill>
            </a:endParaRPr>
          </a:p>
          <a:p>
            <a:endParaRPr lang="en-US" sz="2400" dirty="0" smtClean="0">
              <a:solidFill>
                <a:srgbClr val="000000"/>
              </a:solidFill>
            </a:endParaRPr>
          </a:p>
          <a:p>
            <a:endParaRPr lang="en-US" dirty="0">
              <a:solidFill>
                <a:srgbClr val="000000"/>
              </a:solidFill>
            </a:endParaRPr>
          </a:p>
          <a:p>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85800"/>
            <a:ext cx="4572000" cy="3170099"/>
          </a:xfrm>
          <a:prstGeom prst="rect">
            <a:avLst/>
          </a:prstGeom>
        </p:spPr>
        <p:txBody>
          <a:bodyPr>
            <a:spAutoFit/>
          </a:bodyPr>
          <a:lstStyle/>
          <a:p>
            <a:r>
              <a:rPr lang="en-US" dirty="0" smtClean="0">
                <a:solidFill>
                  <a:srgbClr val="000000"/>
                </a:solidFill>
              </a:rPr>
              <a:t>The cohesive forces between molecules down into a liquid are shared with all neighboring atoms. Those on the surface have no neighboring atoms above, and exhibit stronger attractive forces upon their nearest neighbors on the surface. This enhancement of the intermolecular attractive forces at the surface is called surface tension</a:t>
            </a:r>
            <a:endParaRPr lang="en-US" dirty="0">
              <a:solidFill>
                <a:srgbClr val="000000"/>
              </a:solidFill>
            </a:endParaRPr>
          </a:p>
        </p:txBody>
      </p:sp>
      <p:pic>
        <p:nvPicPr>
          <p:cNvPr id="4" name="Picture 3" descr="surten2-1.gif"/>
          <p:cNvPicPr>
            <a:picLocks noChangeAspect="1"/>
          </p:cNvPicPr>
          <p:nvPr/>
        </p:nvPicPr>
        <p:blipFill>
          <a:blip r:embed="rId2"/>
          <a:stretch>
            <a:fillRect/>
          </a:stretch>
        </p:blipFill>
        <p:spPr>
          <a:xfrm>
            <a:off x="5181600" y="304800"/>
            <a:ext cx="3200400" cy="3441700"/>
          </a:xfrm>
          <a:prstGeom prst="rect">
            <a:avLst/>
          </a:prstGeom>
        </p:spPr>
      </p:pic>
      <p:pic>
        <p:nvPicPr>
          <p:cNvPr id="7" name="Picture 6" descr="40_9775da97b52e0fa8c6cae3cc609b92ad.jpg"/>
          <p:cNvPicPr>
            <a:picLocks noChangeAspect="1"/>
          </p:cNvPicPr>
          <p:nvPr/>
        </p:nvPicPr>
        <p:blipFill>
          <a:blip r:embed="rId3"/>
          <a:stretch>
            <a:fillRect/>
          </a:stretch>
        </p:blipFill>
        <p:spPr>
          <a:xfrm>
            <a:off x="685800" y="4800600"/>
            <a:ext cx="2184400" cy="1778102"/>
          </a:xfrm>
          <a:prstGeom prst="rect">
            <a:avLst/>
          </a:prstGeom>
        </p:spPr>
      </p:pic>
      <p:pic>
        <p:nvPicPr>
          <p:cNvPr id="8" name="Picture 7" descr="droplet.jpg"/>
          <p:cNvPicPr>
            <a:picLocks noChangeAspect="1"/>
          </p:cNvPicPr>
          <p:nvPr/>
        </p:nvPicPr>
        <p:blipFill>
          <a:blip r:embed="rId4"/>
          <a:stretch>
            <a:fillRect/>
          </a:stretch>
        </p:blipFill>
        <p:spPr>
          <a:xfrm>
            <a:off x="4648200" y="4196588"/>
            <a:ext cx="3543300" cy="2661412"/>
          </a:xfrm>
          <a:prstGeom prst="rect">
            <a:avLst/>
          </a:prstGeom>
        </p:spPr>
      </p:pic>
      <p:sp>
        <p:nvSpPr>
          <p:cNvPr id="9" name="TextBox 8"/>
          <p:cNvSpPr txBox="1"/>
          <p:nvPr/>
        </p:nvSpPr>
        <p:spPr>
          <a:xfrm>
            <a:off x="1676400" y="152400"/>
            <a:ext cx="2713278" cy="400110"/>
          </a:xfrm>
          <a:prstGeom prst="rect">
            <a:avLst/>
          </a:prstGeom>
          <a:noFill/>
        </p:spPr>
        <p:txBody>
          <a:bodyPr wrap="none" rtlCol="0">
            <a:spAutoFit/>
          </a:bodyPr>
          <a:lstStyle/>
          <a:p>
            <a:r>
              <a:rPr lang="en-US" dirty="0" smtClean="0">
                <a:solidFill>
                  <a:srgbClr val="000000"/>
                </a:solidFill>
              </a:rPr>
              <a:t>SURFACE TENSION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vlung.jpg"/>
          <p:cNvPicPr>
            <a:picLocks noChangeAspect="1"/>
          </p:cNvPicPr>
          <p:nvPr/>
        </p:nvPicPr>
        <p:blipFill>
          <a:blip r:embed="rId2"/>
          <a:stretch>
            <a:fillRect/>
          </a:stretch>
        </p:blipFill>
        <p:spPr>
          <a:xfrm>
            <a:off x="381000" y="0"/>
            <a:ext cx="3733800" cy="6494429"/>
          </a:xfrm>
          <a:prstGeom prst="rect">
            <a:avLst/>
          </a:prstGeom>
        </p:spPr>
      </p:pic>
      <p:sp>
        <p:nvSpPr>
          <p:cNvPr id="3" name="TextBox 2"/>
          <p:cNvSpPr txBox="1"/>
          <p:nvPr/>
        </p:nvSpPr>
        <p:spPr>
          <a:xfrm>
            <a:off x="4495801" y="1066800"/>
            <a:ext cx="4648200" cy="4401205"/>
          </a:xfrm>
          <a:prstGeom prst="rect">
            <a:avLst/>
          </a:prstGeom>
          <a:noFill/>
        </p:spPr>
        <p:txBody>
          <a:bodyPr wrap="square" rtlCol="0">
            <a:spAutoFit/>
          </a:bodyPr>
          <a:lstStyle/>
          <a:p>
            <a:r>
              <a:rPr lang="en-US" dirty="0" smtClean="0">
                <a:solidFill>
                  <a:srgbClr val="000000"/>
                </a:solidFill>
              </a:rPr>
              <a:t>The resistance that the lung offers to changes in volume with changes in </a:t>
            </a:r>
            <a:r>
              <a:rPr lang="en-US" dirty="0" err="1" smtClean="0">
                <a:solidFill>
                  <a:srgbClr val="000000"/>
                </a:solidFill>
              </a:rPr>
              <a:t>transpulmonary</a:t>
            </a:r>
            <a:r>
              <a:rPr lang="en-US" dirty="0" smtClean="0">
                <a:solidFill>
                  <a:srgbClr val="000000"/>
                </a:solidFill>
              </a:rPr>
              <a:t> pressure depends on the elastic properties of the lung’s structures and also to surface tension of the fluid that bathes the surface of alveoli.</a:t>
            </a:r>
          </a:p>
          <a:p>
            <a:endParaRPr lang="en-US" dirty="0" smtClean="0">
              <a:solidFill>
                <a:srgbClr val="000000"/>
              </a:solidFill>
            </a:endParaRPr>
          </a:p>
          <a:p>
            <a:r>
              <a:rPr lang="en-US" dirty="0" smtClean="0">
                <a:solidFill>
                  <a:srgbClr val="000000"/>
                </a:solidFill>
              </a:rPr>
              <a:t> Which is more important….???</a:t>
            </a:r>
          </a:p>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If a lung expands more easily as </a:t>
            </a:r>
            <a:r>
              <a:rPr lang="en-US" dirty="0" err="1" smtClean="0">
                <a:solidFill>
                  <a:srgbClr val="000000"/>
                </a:solidFill>
              </a:rPr>
              <a:t>transpulmonary</a:t>
            </a:r>
            <a:r>
              <a:rPr lang="en-US" dirty="0" smtClean="0">
                <a:solidFill>
                  <a:srgbClr val="000000"/>
                </a:solidFill>
              </a:rPr>
              <a:t> pressure increases we call it more “compliant”   </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comp.1.jpg                                                     0002027AMacintosh HD                   B7E2905D:"/>
          <p:cNvPicPr>
            <a:picLocks noChangeAspect="1" noChangeArrowheads="1"/>
          </p:cNvPicPr>
          <p:nvPr/>
        </p:nvPicPr>
        <p:blipFill>
          <a:blip r:embed="rId2"/>
          <a:srcRect/>
          <a:stretch>
            <a:fillRect/>
          </a:stretch>
        </p:blipFill>
        <p:spPr bwMode="auto">
          <a:xfrm>
            <a:off x="0" y="0"/>
            <a:ext cx="4419600" cy="4175125"/>
          </a:xfrm>
          <a:prstGeom prst="rect">
            <a:avLst/>
          </a:prstGeom>
          <a:noFill/>
        </p:spPr>
      </p:pic>
      <p:pic>
        <p:nvPicPr>
          <p:cNvPr id="57347" name="Picture 3" descr="compl. 2.jpg                                                   0002027AMacintosh HD                   B7E2905D:"/>
          <p:cNvPicPr>
            <a:picLocks noChangeAspect="1" noChangeArrowheads="1"/>
          </p:cNvPicPr>
          <p:nvPr/>
        </p:nvPicPr>
        <p:blipFill>
          <a:blip r:embed="rId3"/>
          <a:srcRect/>
          <a:stretch>
            <a:fillRect/>
          </a:stretch>
        </p:blipFill>
        <p:spPr bwMode="auto">
          <a:xfrm>
            <a:off x="4579938" y="3405188"/>
            <a:ext cx="4564062" cy="3452812"/>
          </a:xfrm>
          <a:prstGeom prst="rect">
            <a:avLst/>
          </a:prstGeom>
          <a:noFill/>
        </p:spPr>
      </p:pic>
      <p:sp>
        <p:nvSpPr>
          <p:cNvPr id="57348" name="Rectangle 4"/>
          <p:cNvSpPr>
            <a:spLocks noChangeArrowheads="1"/>
          </p:cNvSpPr>
          <p:nvPr/>
        </p:nvSpPr>
        <p:spPr bwMode="auto">
          <a:xfrm>
            <a:off x="5475288" y="31750"/>
            <a:ext cx="2669947"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Compliance Diagrams</a:t>
            </a:r>
          </a:p>
        </p:txBody>
      </p:sp>
      <p:sp>
        <p:nvSpPr>
          <p:cNvPr id="57349" name="Rectangle 5"/>
          <p:cNvSpPr>
            <a:spLocks noChangeArrowheads="1"/>
          </p:cNvSpPr>
          <p:nvPr/>
        </p:nvSpPr>
        <p:spPr bwMode="auto">
          <a:xfrm>
            <a:off x="4419600" y="457200"/>
            <a:ext cx="4724400" cy="2554545"/>
          </a:xfrm>
          <a:prstGeom prst="rect">
            <a:avLst/>
          </a:prstGeom>
          <a:noFill/>
          <a:ln w="9525">
            <a:noFill/>
            <a:miter lim="800000"/>
            <a:headEnd/>
            <a:tailEnd/>
          </a:ln>
          <a:effectLst/>
        </p:spPr>
        <p:txBody>
          <a:bodyPr>
            <a:prstTxWarp prst="textNoShape">
              <a:avLst/>
            </a:prstTxWarp>
            <a:spAutoFit/>
          </a:bodyPr>
          <a:lstStyle/>
          <a:p>
            <a:pPr marL="457200" indent="-457200"/>
            <a:r>
              <a:rPr lang="en-US" dirty="0">
                <a:solidFill>
                  <a:srgbClr val="000000"/>
                </a:solidFill>
              </a:rPr>
              <a:t>The compliance of the lung is determined by</a:t>
            </a:r>
          </a:p>
          <a:p>
            <a:pPr marL="457200" indent="-457200">
              <a:buFont typeface="Times" charset="0"/>
              <a:buAutoNum type="arabicParenR"/>
            </a:pPr>
            <a:r>
              <a:rPr lang="en-US" dirty="0">
                <a:solidFill>
                  <a:srgbClr val="000000"/>
                </a:solidFill>
              </a:rPr>
              <a:t>Elastic forces of the lung’s tissues (collagen and elastic tissue)</a:t>
            </a:r>
          </a:p>
          <a:p>
            <a:pPr marL="457200" indent="-457200">
              <a:buFont typeface="Times" charset="0"/>
              <a:buAutoNum type="arabicParenR"/>
            </a:pPr>
            <a:r>
              <a:rPr lang="en-US" dirty="0">
                <a:solidFill>
                  <a:srgbClr val="000000"/>
                </a:solidFill>
              </a:rPr>
              <a:t>The elastic force caused by surface tension of the fluid that lines the inside walls of the lung.</a:t>
            </a:r>
          </a:p>
        </p:txBody>
      </p:sp>
      <p:sp>
        <p:nvSpPr>
          <p:cNvPr id="57350" name="Rectangle 6"/>
          <p:cNvSpPr>
            <a:spLocks noChangeArrowheads="1"/>
          </p:cNvSpPr>
          <p:nvPr/>
        </p:nvSpPr>
        <p:spPr bwMode="auto">
          <a:xfrm>
            <a:off x="228600" y="4641850"/>
            <a:ext cx="4051300" cy="1938992"/>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When we eliminate surface tension by filling a lung with saline solution, compliance increases 3-fold. Surface tension is the most important determinant of compliance.</a:t>
            </a:r>
          </a:p>
        </p:txBody>
      </p:sp>
      <p:sp>
        <p:nvSpPr>
          <p:cNvPr id="57352" name="Rectangle 8"/>
          <p:cNvSpPr>
            <a:spLocks noChangeArrowheads="1"/>
          </p:cNvSpPr>
          <p:nvPr/>
        </p:nvSpPr>
        <p:spPr bwMode="auto">
          <a:xfrm>
            <a:off x="457200" y="4191000"/>
            <a:ext cx="3283721"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Which is more important?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584151" cy="400110"/>
          </a:xfrm>
          <a:prstGeom prst="rect">
            <a:avLst/>
          </a:prstGeom>
          <a:noFill/>
        </p:spPr>
        <p:txBody>
          <a:bodyPr wrap="none" rtlCol="0">
            <a:spAutoFit/>
          </a:bodyPr>
          <a:lstStyle/>
          <a:p>
            <a:r>
              <a:rPr lang="en-US" dirty="0" smtClean="0">
                <a:solidFill>
                  <a:srgbClr val="000000"/>
                </a:solidFill>
              </a:rPr>
              <a:t>Which is why the surfactant produced by type II cells is so important </a:t>
            </a:r>
            <a:endParaRPr lang="en-US" dirty="0">
              <a:solidFill>
                <a:srgbClr val="000000"/>
              </a:solidFill>
            </a:endParaRPr>
          </a:p>
        </p:txBody>
      </p:sp>
      <p:pic>
        <p:nvPicPr>
          <p:cNvPr id="3" name="Picture 2" descr="slides10.jpg"/>
          <p:cNvPicPr>
            <a:picLocks noChangeAspect="1"/>
          </p:cNvPicPr>
          <p:nvPr/>
        </p:nvPicPr>
        <p:blipFill>
          <a:blip r:embed="rId2"/>
          <a:stretch>
            <a:fillRect/>
          </a:stretch>
        </p:blipFill>
        <p:spPr>
          <a:xfrm>
            <a:off x="381000" y="914400"/>
            <a:ext cx="4554071" cy="3424518"/>
          </a:xfrm>
          <a:prstGeom prst="rect">
            <a:avLst/>
          </a:prstGeom>
        </p:spPr>
      </p:pic>
      <p:pic>
        <p:nvPicPr>
          <p:cNvPr id="4" name="Picture 3" descr="Det_distort.GIF"/>
          <p:cNvPicPr>
            <a:picLocks noChangeAspect="1"/>
          </p:cNvPicPr>
          <p:nvPr/>
        </p:nvPicPr>
        <p:blipFill>
          <a:blip r:embed="rId3"/>
          <a:stretch>
            <a:fillRect/>
          </a:stretch>
        </p:blipFill>
        <p:spPr>
          <a:xfrm>
            <a:off x="4876800" y="3810000"/>
            <a:ext cx="3695700" cy="2463800"/>
          </a:xfrm>
          <a:prstGeom prst="rect">
            <a:avLst/>
          </a:prstGeom>
        </p:spPr>
      </p:pic>
      <p:sp>
        <p:nvSpPr>
          <p:cNvPr id="5" name="TextBox 4"/>
          <p:cNvSpPr txBox="1"/>
          <p:nvPr/>
        </p:nvSpPr>
        <p:spPr>
          <a:xfrm>
            <a:off x="5105401" y="1295400"/>
            <a:ext cx="4038600" cy="1015663"/>
          </a:xfrm>
          <a:prstGeom prst="rect">
            <a:avLst/>
          </a:prstGeom>
          <a:noFill/>
        </p:spPr>
        <p:txBody>
          <a:bodyPr wrap="square" rtlCol="0">
            <a:spAutoFit/>
          </a:bodyPr>
          <a:lstStyle/>
          <a:p>
            <a:r>
              <a:rPr lang="en-US" dirty="0" smtClean="0">
                <a:solidFill>
                  <a:srgbClr val="000000"/>
                </a:solidFill>
              </a:rPr>
              <a:t>The surfactant secreted by these cells increases the compliance of the lungs and….</a:t>
            </a:r>
            <a:endParaRPr lang="en-US" dirty="0">
              <a:solidFill>
                <a:srgbClr val="000000"/>
              </a:solidFill>
            </a:endParaRPr>
          </a:p>
        </p:txBody>
      </p:sp>
      <p:sp>
        <p:nvSpPr>
          <p:cNvPr id="6" name="TextBox 5"/>
          <p:cNvSpPr txBox="1"/>
          <p:nvPr/>
        </p:nvSpPr>
        <p:spPr>
          <a:xfrm>
            <a:off x="609601" y="4572000"/>
            <a:ext cx="4114800" cy="707886"/>
          </a:xfrm>
          <a:prstGeom prst="rect">
            <a:avLst/>
          </a:prstGeom>
          <a:noFill/>
        </p:spPr>
        <p:txBody>
          <a:bodyPr wrap="square" rtlCol="0">
            <a:spAutoFit/>
          </a:bodyPr>
          <a:lstStyle/>
          <a:p>
            <a:r>
              <a:rPr lang="en-US" dirty="0" smtClean="0">
                <a:solidFill>
                  <a:srgbClr val="FF0000"/>
                </a:solidFill>
              </a:rPr>
              <a:t>It also prevents alveoli from collapsing</a:t>
            </a:r>
            <a:endParaRPr lang="en-US" dirty="0">
              <a:solidFill>
                <a:srgbClr val="FF0000"/>
              </a:solidFill>
            </a:endParaRPr>
          </a:p>
        </p:txBody>
      </p:sp>
      <p:sp>
        <p:nvSpPr>
          <p:cNvPr id="7" name="TextBox 6"/>
          <p:cNvSpPr txBox="1"/>
          <p:nvPr/>
        </p:nvSpPr>
        <p:spPr>
          <a:xfrm>
            <a:off x="228601" y="5486400"/>
            <a:ext cx="3657599" cy="1323439"/>
          </a:xfrm>
          <a:prstGeom prst="rect">
            <a:avLst/>
          </a:prstGeom>
          <a:noFill/>
        </p:spPr>
        <p:txBody>
          <a:bodyPr wrap="square" rtlCol="0">
            <a:spAutoFit/>
          </a:bodyPr>
          <a:lstStyle/>
          <a:p>
            <a:r>
              <a:rPr lang="en-US" dirty="0" smtClean="0">
                <a:solidFill>
                  <a:srgbClr val="000000"/>
                </a:solidFill>
              </a:rPr>
              <a:t>Not surprisingly the surfactant is mostly (but not only) an </a:t>
            </a:r>
            <a:r>
              <a:rPr lang="en-US" dirty="0" err="1" smtClean="0">
                <a:solidFill>
                  <a:srgbClr val="000000"/>
                </a:solidFill>
              </a:rPr>
              <a:t>amphipathic</a:t>
            </a:r>
            <a:r>
              <a:rPr lang="en-US" dirty="0" smtClean="0">
                <a:solidFill>
                  <a:srgbClr val="000000"/>
                </a:solidFill>
              </a:rPr>
              <a:t> </a:t>
            </a:r>
            <a:r>
              <a:rPr lang="en-US" dirty="0" err="1" smtClean="0">
                <a:solidFill>
                  <a:srgbClr val="000000"/>
                </a:solidFill>
              </a:rPr>
              <a:t>phospholipid</a:t>
            </a:r>
            <a:r>
              <a:rPr lang="en-US" dirty="0" smtClean="0">
                <a:solidFill>
                  <a:srgbClr val="000000"/>
                </a:solidFill>
              </a:rPr>
              <a:t>     </a:t>
            </a:r>
            <a:endParaRPr lang="en-US" dirty="0">
              <a:solidFill>
                <a:srgbClr val="000000"/>
              </a:solidFill>
            </a:endParaRPr>
          </a:p>
        </p:txBody>
      </p:sp>
      <p:sp>
        <p:nvSpPr>
          <p:cNvPr id="8" name="TextBox 7"/>
          <p:cNvSpPr txBox="1"/>
          <p:nvPr/>
        </p:nvSpPr>
        <p:spPr>
          <a:xfrm>
            <a:off x="3810000" y="6248400"/>
            <a:ext cx="5126549" cy="400110"/>
          </a:xfrm>
          <a:prstGeom prst="rect">
            <a:avLst/>
          </a:prstGeom>
          <a:noFill/>
        </p:spPr>
        <p:txBody>
          <a:bodyPr wrap="none" rtlCol="0">
            <a:spAutoFit/>
          </a:bodyPr>
          <a:lstStyle/>
          <a:p>
            <a:r>
              <a:rPr lang="en-US" dirty="0" smtClean="0">
                <a:solidFill>
                  <a:srgbClr val="0000FF"/>
                </a:solidFill>
              </a:rPr>
              <a:t>What does </a:t>
            </a:r>
            <a:r>
              <a:rPr lang="en-US" dirty="0" err="1" smtClean="0">
                <a:solidFill>
                  <a:srgbClr val="0000FF"/>
                </a:solidFill>
              </a:rPr>
              <a:t>amphipatic</a:t>
            </a:r>
            <a:r>
              <a:rPr lang="en-US" dirty="0" smtClean="0">
                <a:solidFill>
                  <a:srgbClr val="0000FF"/>
                </a:solidFill>
              </a:rPr>
              <a:t> mean? Examples?</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My Documents\powerpoint files\Downloaded pics\Silverthorn\Chapter 17\FG17_12a.jpg"/>
          <p:cNvPicPr>
            <a:picLocks noChangeAspect="1" noChangeArrowheads="1"/>
          </p:cNvPicPr>
          <p:nvPr/>
        </p:nvPicPr>
        <p:blipFill>
          <a:blip r:embed="rId2"/>
          <a:srcRect/>
          <a:stretch>
            <a:fillRect/>
          </a:stretch>
        </p:blipFill>
        <p:spPr bwMode="auto">
          <a:xfrm>
            <a:off x="762000" y="0"/>
            <a:ext cx="7924800" cy="6034088"/>
          </a:xfrm>
          <a:prstGeom prst="rect">
            <a:avLst/>
          </a:prstGeom>
          <a:noFill/>
        </p:spPr>
      </p:pic>
      <p:sp>
        <p:nvSpPr>
          <p:cNvPr id="66563" name="Rectangle 3"/>
          <p:cNvSpPr>
            <a:spLocks noChangeArrowheads="1"/>
          </p:cNvSpPr>
          <p:nvPr/>
        </p:nvSpPr>
        <p:spPr bwMode="auto">
          <a:xfrm>
            <a:off x="728663" y="6135688"/>
            <a:ext cx="7653337" cy="707886"/>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Why is surface tension so important? If r is small, P is big!!</a:t>
            </a:r>
            <a:r>
              <a:rPr lang="en-US" dirty="0" smtClean="0">
                <a:solidFill>
                  <a:srgbClr val="000000"/>
                </a:solidFill>
              </a:rPr>
              <a:t>! SEE PAGE 467 of your book</a:t>
            </a:r>
            <a:endParaRPr lang="en-US" dirty="0">
              <a:solidFill>
                <a:srgbClr val="000000"/>
              </a:solidFill>
            </a:endParaRPr>
          </a:p>
        </p:txBody>
      </p:sp>
      <p:sp>
        <p:nvSpPr>
          <p:cNvPr id="66565" name="Text Box 5"/>
          <p:cNvSpPr txBox="1">
            <a:spLocks noChangeArrowheads="1"/>
          </p:cNvSpPr>
          <p:nvPr/>
        </p:nvSpPr>
        <p:spPr bwMode="auto">
          <a:xfrm>
            <a:off x="4267200" y="5029200"/>
            <a:ext cx="370264"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FF0000"/>
                </a:solidFill>
              </a:rPr>
              <a:t>X</a:t>
            </a:r>
          </a:p>
        </p:txBody>
      </p:sp>
      <p:sp>
        <p:nvSpPr>
          <p:cNvPr id="8" name="Text Box 5"/>
          <p:cNvSpPr txBox="1">
            <a:spLocks noChangeArrowheads="1"/>
          </p:cNvSpPr>
          <p:nvPr/>
        </p:nvSpPr>
        <p:spPr bwMode="auto">
          <a:xfrm>
            <a:off x="1676400" y="5029200"/>
            <a:ext cx="370264"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FF0000"/>
                </a:solidFill>
              </a:rPr>
              <a:t>X</a:t>
            </a:r>
          </a:p>
        </p:txBody>
      </p:sp>
      <p:pic>
        <p:nvPicPr>
          <p:cNvPr id="6" name="Picture 5" descr="Picture 1.png"/>
          <p:cNvPicPr>
            <a:picLocks noChangeAspect="1"/>
          </p:cNvPicPr>
          <p:nvPr/>
        </p:nvPicPr>
        <p:blipFill>
          <a:blip r:embed="rId3"/>
          <a:stretch>
            <a:fillRect/>
          </a:stretch>
        </p:blipFill>
        <p:spPr>
          <a:xfrm>
            <a:off x="0" y="1752600"/>
            <a:ext cx="9112250" cy="2667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My Documents\powerpoint files\Downloaded pics\Silverthorn\Chapter 17\FG17_02b.jpg"/>
          <p:cNvPicPr>
            <a:picLocks noChangeAspect="1" noChangeArrowheads="1"/>
          </p:cNvPicPr>
          <p:nvPr/>
        </p:nvPicPr>
        <p:blipFill>
          <a:blip r:embed="rId2"/>
          <a:srcRect/>
          <a:stretch>
            <a:fillRect/>
          </a:stretch>
        </p:blipFill>
        <p:spPr bwMode="auto">
          <a:xfrm>
            <a:off x="0" y="0"/>
            <a:ext cx="9139964"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228600" y="762000"/>
            <a:ext cx="8686800" cy="3170099"/>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Without a mechanism to reduce surface tension, the</a:t>
            </a:r>
            <a:r>
              <a:rPr lang="en-US" dirty="0" smtClean="0">
                <a:solidFill>
                  <a:srgbClr val="000000"/>
                </a:solidFill>
              </a:rPr>
              <a:t> </a:t>
            </a:r>
            <a:r>
              <a:rPr lang="en-US" dirty="0" smtClean="0">
                <a:solidFill>
                  <a:srgbClr val="FF0000"/>
                </a:solidFill>
              </a:rPr>
              <a:t>alveoli would collapse</a:t>
            </a:r>
            <a:r>
              <a:rPr lang="en-US" dirty="0" smtClean="0">
                <a:solidFill>
                  <a:srgbClr val="000000"/>
                </a:solidFill>
              </a:rPr>
              <a:t> </a:t>
            </a:r>
            <a:r>
              <a:rPr lang="en-US" dirty="0" smtClean="0">
                <a:solidFill>
                  <a:srgbClr val="0000FF"/>
                </a:solidFill>
              </a:rPr>
              <a:t>(NOPE, they would not collapse, but the small airways would reduce their diameter, compliance would be reduced, and resistance would increases… See </a:t>
            </a:r>
            <a:r>
              <a:rPr lang="en-US" dirty="0" err="1" smtClean="0">
                <a:solidFill>
                  <a:srgbClr val="0000FF"/>
                </a:solidFill>
              </a:rPr>
              <a:t>Prange</a:t>
            </a:r>
            <a:r>
              <a:rPr lang="en-US" dirty="0" smtClean="0">
                <a:solidFill>
                  <a:srgbClr val="0000FF"/>
                </a:solidFill>
              </a:rPr>
              <a:t> 2003) .</a:t>
            </a:r>
            <a:endParaRPr lang="en-US" dirty="0">
              <a:solidFill>
                <a:srgbClr val="0000FF"/>
              </a:solidFill>
            </a:endParaRPr>
          </a:p>
          <a:p>
            <a:endParaRPr lang="en-US" dirty="0">
              <a:solidFill>
                <a:srgbClr val="000000"/>
              </a:solidFill>
            </a:endParaRPr>
          </a:p>
          <a:p>
            <a:r>
              <a:rPr lang="en-US" dirty="0">
                <a:solidFill>
                  <a:srgbClr val="000000"/>
                </a:solidFill>
              </a:rPr>
              <a:t>Surface tension of the lung’s fluids is reduced by the effect of the surfactant secreted by type II cells:</a:t>
            </a:r>
          </a:p>
          <a:p>
            <a:endParaRPr lang="en-US" dirty="0">
              <a:solidFill>
                <a:srgbClr val="000000"/>
              </a:solidFill>
            </a:endParaRPr>
          </a:p>
          <a:p>
            <a:r>
              <a:rPr lang="en-US" dirty="0">
                <a:solidFill>
                  <a:srgbClr val="000000"/>
                </a:solidFill>
              </a:rPr>
              <a:t>A surfactant (or surface active substance) is a solute that greatly reduces the surface tension of a solution. </a:t>
            </a:r>
          </a:p>
        </p:txBody>
      </p:sp>
      <p:sp>
        <p:nvSpPr>
          <p:cNvPr id="43012" name="Rectangle 4"/>
          <p:cNvSpPr>
            <a:spLocks noChangeArrowheads="1"/>
          </p:cNvSpPr>
          <p:nvPr/>
        </p:nvSpPr>
        <p:spPr bwMode="auto">
          <a:xfrm>
            <a:off x="0" y="4114800"/>
            <a:ext cx="8666163" cy="2554545"/>
          </a:xfrm>
          <a:prstGeom prst="rect">
            <a:avLst/>
          </a:prstGeom>
          <a:noFill/>
          <a:ln w="9525">
            <a:noFill/>
            <a:miter lim="800000"/>
            <a:headEnd/>
            <a:tailEnd/>
          </a:ln>
          <a:effectLst/>
        </p:spPr>
        <p:txBody>
          <a:bodyPr>
            <a:prstTxWarp prst="textNoShape">
              <a:avLst/>
            </a:prstTxWarp>
            <a:spAutoFit/>
          </a:bodyPr>
          <a:lstStyle/>
          <a:p>
            <a:pPr marL="457200" indent="-457200"/>
            <a:r>
              <a:rPr lang="en-US" dirty="0">
                <a:solidFill>
                  <a:srgbClr val="000000"/>
                </a:solidFill>
              </a:rPr>
              <a:t>Surfactant in the lung contains:</a:t>
            </a:r>
          </a:p>
          <a:p>
            <a:pPr marL="457200" indent="-457200"/>
            <a:endParaRPr lang="en-US" dirty="0">
              <a:solidFill>
                <a:srgbClr val="000000"/>
              </a:solidFill>
            </a:endParaRPr>
          </a:p>
          <a:p>
            <a:pPr marL="457200" indent="-457200"/>
            <a:r>
              <a:rPr lang="en-US" dirty="0" err="1" smtClean="0">
                <a:solidFill>
                  <a:srgbClr val="000000"/>
                </a:solidFill>
              </a:rPr>
              <a:t>Phospholipid</a:t>
            </a:r>
            <a:r>
              <a:rPr lang="en-US" dirty="0" smtClean="0">
                <a:solidFill>
                  <a:srgbClr val="000000"/>
                </a:solidFill>
              </a:rPr>
              <a:t> </a:t>
            </a:r>
            <a:r>
              <a:rPr lang="en-US" dirty="0">
                <a:solidFill>
                  <a:srgbClr val="000000"/>
                </a:solidFill>
              </a:rPr>
              <a:t>(</a:t>
            </a:r>
            <a:r>
              <a:rPr lang="en-US" dirty="0" err="1">
                <a:solidFill>
                  <a:srgbClr val="000000"/>
                </a:solidFill>
              </a:rPr>
              <a:t>dipalmitoyl</a:t>
            </a:r>
            <a:r>
              <a:rPr lang="en-US" dirty="0">
                <a:solidFill>
                  <a:srgbClr val="000000"/>
                </a:solidFill>
              </a:rPr>
              <a:t> lecithin, </a:t>
            </a:r>
            <a:r>
              <a:rPr lang="en-US" dirty="0" err="1">
                <a:solidFill>
                  <a:srgbClr val="000000"/>
                </a:solidFill>
              </a:rPr>
              <a:t>apoproteins</a:t>
            </a:r>
            <a:r>
              <a:rPr lang="en-US" dirty="0">
                <a:solidFill>
                  <a:srgbClr val="000000"/>
                </a:solidFill>
              </a:rPr>
              <a:t>, and Ca</a:t>
            </a:r>
            <a:r>
              <a:rPr lang="en-US" baseline="30000" dirty="0">
                <a:solidFill>
                  <a:srgbClr val="000000"/>
                </a:solidFill>
              </a:rPr>
              <a:t>++</a:t>
            </a:r>
            <a:r>
              <a:rPr lang="en-US" dirty="0">
                <a:solidFill>
                  <a:srgbClr val="000000"/>
                </a:solidFill>
              </a:rPr>
              <a:t>). The phospholipids and </a:t>
            </a:r>
            <a:r>
              <a:rPr lang="en-US" dirty="0" err="1">
                <a:solidFill>
                  <a:srgbClr val="000000"/>
                </a:solidFill>
              </a:rPr>
              <a:t>apoproteins</a:t>
            </a:r>
            <a:r>
              <a:rPr lang="en-US" dirty="0">
                <a:solidFill>
                  <a:srgbClr val="000000"/>
                </a:solidFill>
              </a:rPr>
              <a:t> are very </a:t>
            </a:r>
            <a:r>
              <a:rPr lang="en-US" dirty="0" err="1" smtClean="0">
                <a:solidFill>
                  <a:srgbClr val="000000"/>
                </a:solidFill>
              </a:rPr>
              <a:t>amphipatic</a:t>
            </a:r>
            <a:r>
              <a:rPr lang="en-US" dirty="0">
                <a:solidFill>
                  <a:srgbClr val="000000"/>
                </a:solidFill>
              </a:rPr>
              <a:t>.</a:t>
            </a:r>
          </a:p>
          <a:p>
            <a:pPr marL="457200" indent="-457200">
              <a:buFont typeface="Times" charset="0"/>
              <a:buAutoNum type="arabicParenR"/>
            </a:pPr>
            <a:r>
              <a:rPr lang="en-US" dirty="0">
                <a:solidFill>
                  <a:srgbClr val="000000"/>
                </a:solidFill>
              </a:rPr>
              <a:t>It starts being secreted after months 6-7 during gestation (respiratory distress syndrome of the new born)</a:t>
            </a:r>
          </a:p>
          <a:p>
            <a:pPr marL="457200" indent="-457200">
              <a:buFont typeface="Times" charset="0"/>
              <a:buAutoNum type="arabicParenR"/>
            </a:pPr>
            <a:r>
              <a:rPr lang="en-US" dirty="0">
                <a:solidFill>
                  <a:srgbClr val="000000"/>
                </a:solidFill>
              </a:rPr>
              <a:t>The </a:t>
            </a:r>
            <a:r>
              <a:rPr lang="en-US" dirty="0" err="1">
                <a:solidFill>
                  <a:srgbClr val="000000"/>
                </a:solidFill>
              </a:rPr>
              <a:t>secretory</a:t>
            </a:r>
            <a:r>
              <a:rPr lang="en-US" dirty="0">
                <a:solidFill>
                  <a:srgbClr val="000000"/>
                </a:solidFill>
              </a:rPr>
              <a:t> activity of type II cells depends on lung expansion.</a:t>
            </a:r>
          </a:p>
          <a:p>
            <a:pPr marL="457200" indent="-457200">
              <a:buFont typeface="Times" charset="0"/>
              <a:buAutoNum type="arabicParenR"/>
            </a:pP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Picture 2.pdf                                                  0001700DMacintosh HD                   BCC51486:"/>
          <p:cNvPicPr>
            <a:picLocks noChangeAspect="1" noChangeArrowheads="1"/>
          </p:cNvPicPr>
          <p:nvPr/>
        </p:nvPicPr>
        <p:blipFill>
          <a:blip r:embed="rId2"/>
          <a:srcRect/>
          <a:stretch>
            <a:fillRect/>
          </a:stretch>
        </p:blipFill>
        <p:spPr bwMode="auto">
          <a:xfrm>
            <a:off x="5257800" y="1752600"/>
            <a:ext cx="3717387" cy="2738254"/>
          </a:xfrm>
          <a:prstGeom prst="rect">
            <a:avLst/>
          </a:prstGeom>
          <a:noFill/>
        </p:spPr>
      </p:pic>
      <p:sp>
        <p:nvSpPr>
          <p:cNvPr id="3" name="Rectangle 2"/>
          <p:cNvSpPr/>
          <p:nvPr/>
        </p:nvSpPr>
        <p:spPr>
          <a:xfrm>
            <a:off x="0" y="381000"/>
            <a:ext cx="5257800" cy="6247864"/>
          </a:xfrm>
          <a:prstGeom prst="rect">
            <a:avLst/>
          </a:prstGeom>
        </p:spPr>
        <p:txBody>
          <a:bodyPr wrap="square">
            <a:spAutoFit/>
          </a:bodyPr>
          <a:lstStyle/>
          <a:p>
            <a:r>
              <a:rPr lang="en-US" dirty="0" smtClean="0">
                <a:solidFill>
                  <a:srgbClr val="000000"/>
                </a:solidFill>
              </a:rPr>
              <a:t>Infant respiratory distress syndrome (IRDS, also called "Respiratory distress syndrome of newborn”), is caused in premature infants by developmental insufficiency of surfactant production and structural immaturity in the lungs. It can also result from a genetic problem with the production of surfactant associated proteins. IRDS affects about 1% of newborn infants and is the leading cause of death in preterm infants. The incidence decreases with advancing gestational age, from about 50% in babies born at 26-28 weeks (≈ 6.5-7 mo), to about 25% at 30-31 weeks (7.5-8 mo). The syndrome is more frequent in infants of diabetic mothers and in the second born of premature twins. Often treated with cow surfactant (</a:t>
            </a:r>
            <a:r>
              <a:rPr lang="en-US" dirty="0" err="1" smtClean="0">
                <a:solidFill>
                  <a:srgbClr val="000000"/>
                </a:solidFill>
              </a:rPr>
              <a:t>Survanta</a:t>
            </a:r>
            <a:r>
              <a:rPr lang="en-US" dirty="0" smtClean="0">
                <a:solidFill>
                  <a:srgbClr val="000000"/>
                </a:solidFill>
              </a:rPr>
              <a:t>®) and positive-pressure ventilation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206.jpg"/>
          <p:cNvPicPr>
            <a:picLocks noChangeAspect="1"/>
          </p:cNvPicPr>
          <p:nvPr/>
        </p:nvPicPr>
        <p:blipFill>
          <a:blip r:embed="rId2"/>
          <a:stretch>
            <a:fillRect/>
          </a:stretch>
        </p:blipFill>
        <p:spPr>
          <a:xfrm>
            <a:off x="0" y="369332"/>
            <a:ext cx="3434954" cy="2747963"/>
          </a:xfrm>
          <a:prstGeom prst="rect">
            <a:avLst/>
          </a:prstGeom>
        </p:spPr>
      </p:pic>
      <p:pic>
        <p:nvPicPr>
          <p:cNvPr id="7" name="Picture 6" descr="7047-1.jpg"/>
          <p:cNvPicPr>
            <a:picLocks noChangeAspect="1"/>
          </p:cNvPicPr>
          <p:nvPr/>
        </p:nvPicPr>
        <p:blipFill>
          <a:blip r:embed="rId3"/>
          <a:stretch>
            <a:fillRect/>
          </a:stretch>
        </p:blipFill>
        <p:spPr>
          <a:xfrm>
            <a:off x="4606925" y="0"/>
            <a:ext cx="4095750" cy="3276600"/>
          </a:xfrm>
          <a:prstGeom prst="rect">
            <a:avLst/>
          </a:prstGeom>
        </p:spPr>
      </p:pic>
      <p:pic>
        <p:nvPicPr>
          <p:cNvPr id="8" name="Picture 7" descr="pulmonary-edema.jpg"/>
          <p:cNvPicPr>
            <a:picLocks noChangeAspect="1"/>
          </p:cNvPicPr>
          <p:nvPr/>
        </p:nvPicPr>
        <p:blipFill>
          <a:blip r:embed="rId4"/>
          <a:stretch>
            <a:fillRect/>
          </a:stretch>
        </p:blipFill>
        <p:spPr>
          <a:xfrm>
            <a:off x="2384425" y="3429000"/>
            <a:ext cx="4445000" cy="2895600"/>
          </a:xfrm>
          <a:prstGeom prst="rect">
            <a:avLst/>
          </a:prstGeom>
        </p:spPr>
      </p:pic>
      <p:sp>
        <p:nvSpPr>
          <p:cNvPr id="9" name="TextBox 8"/>
          <p:cNvSpPr txBox="1"/>
          <p:nvPr/>
        </p:nvSpPr>
        <p:spPr>
          <a:xfrm>
            <a:off x="235716" y="184666"/>
            <a:ext cx="4836380" cy="400110"/>
          </a:xfrm>
          <a:prstGeom prst="rect">
            <a:avLst/>
          </a:prstGeom>
          <a:noFill/>
        </p:spPr>
        <p:txBody>
          <a:bodyPr wrap="none" rtlCol="0">
            <a:spAutoFit/>
          </a:bodyPr>
          <a:lstStyle/>
          <a:p>
            <a:r>
              <a:rPr lang="es-ES_tradnl" dirty="0" err="1" smtClean="0">
                <a:solidFill>
                  <a:srgbClr val="0000FF"/>
                </a:solidFill>
                <a:latin typeface="Comic Sans MS"/>
              </a:rPr>
              <a:t>Pneumothorax</a:t>
            </a:r>
            <a:r>
              <a:rPr lang="es-ES_tradnl" dirty="0" smtClean="0">
                <a:solidFill>
                  <a:srgbClr val="0000FF"/>
                </a:solidFill>
                <a:latin typeface="Comic Sans MS"/>
              </a:rPr>
              <a:t> (trauma </a:t>
            </a:r>
            <a:r>
              <a:rPr lang="es-ES_tradnl" dirty="0" err="1" smtClean="0">
                <a:solidFill>
                  <a:srgbClr val="0000FF"/>
                </a:solidFill>
                <a:latin typeface="Comic Sans MS"/>
              </a:rPr>
              <a:t>or</a:t>
            </a:r>
            <a:r>
              <a:rPr lang="es-ES_tradnl" dirty="0" smtClean="0">
                <a:solidFill>
                  <a:srgbClr val="0000FF"/>
                </a:solidFill>
                <a:latin typeface="Comic Sans MS"/>
              </a:rPr>
              <a:t> </a:t>
            </a:r>
            <a:r>
              <a:rPr lang="es-ES_tradnl" dirty="0" err="1" smtClean="0">
                <a:solidFill>
                  <a:srgbClr val="0000FF"/>
                </a:solidFill>
                <a:latin typeface="Comic Sans MS"/>
              </a:rPr>
              <a:t>spontaneous</a:t>
            </a:r>
            <a:r>
              <a:rPr lang="es-ES_tradnl" dirty="0" smtClean="0">
                <a:solidFill>
                  <a:srgbClr val="0000FF"/>
                </a:solidFill>
                <a:latin typeface="Comic Sans MS"/>
              </a:rPr>
              <a:t>)</a:t>
            </a:r>
            <a:endParaRPr lang="es-ES_tradnl" dirty="0">
              <a:solidFill>
                <a:srgbClr val="0000FF"/>
              </a:solidFill>
              <a:latin typeface="Comic Sans MS"/>
            </a:endParaRPr>
          </a:p>
        </p:txBody>
      </p:sp>
      <p:sp>
        <p:nvSpPr>
          <p:cNvPr id="10" name="TextBox 9"/>
          <p:cNvSpPr txBox="1"/>
          <p:nvPr/>
        </p:nvSpPr>
        <p:spPr>
          <a:xfrm>
            <a:off x="6096000" y="0"/>
            <a:ext cx="2769759" cy="400110"/>
          </a:xfrm>
          <a:prstGeom prst="rect">
            <a:avLst/>
          </a:prstGeom>
          <a:noFill/>
        </p:spPr>
        <p:txBody>
          <a:bodyPr wrap="none" rtlCol="0">
            <a:spAutoFit/>
          </a:bodyPr>
          <a:lstStyle/>
          <a:p>
            <a:r>
              <a:rPr lang="es-ES_tradnl" dirty="0" err="1" smtClean="0">
                <a:solidFill>
                  <a:srgbClr val="0000FF"/>
                </a:solidFill>
                <a:latin typeface="Comic Sans MS"/>
              </a:rPr>
              <a:t>Hemothorax</a:t>
            </a:r>
            <a:r>
              <a:rPr lang="es-ES_tradnl" dirty="0" smtClean="0">
                <a:solidFill>
                  <a:srgbClr val="0000FF"/>
                </a:solidFill>
                <a:latin typeface="Comic Sans MS"/>
              </a:rPr>
              <a:t> (trauma)</a:t>
            </a:r>
            <a:endParaRPr lang="es-ES_tradnl" dirty="0">
              <a:solidFill>
                <a:srgbClr val="0000FF"/>
              </a:solidFill>
              <a:latin typeface="Comic Sans MS"/>
            </a:endParaRPr>
          </a:p>
        </p:txBody>
      </p:sp>
      <p:sp>
        <p:nvSpPr>
          <p:cNvPr id="11" name="TextBox 10"/>
          <p:cNvSpPr txBox="1"/>
          <p:nvPr/>
        </p:nvSpPr>
        <p:spPr>
          <a:xfrm>
            <a:off x="1905000" y="6324600"/>
            <a:ext cx="6974009" cy="400110"/>
          </a:xfrm>
          <a:prstGeom prst="rect">
            <a:avLst/>
          </a:prstGeom>
          <a:noFill/>
        </p:spPr>
        <p:txBody>
          <a:bodyPr wrap="none" rtlCol="0">
            <a:spAutoFit/>
          </a:bodyPr>
          <a:lstStyle/>
          <a:p>
            <a:r>
              <a:rPr lang="es-ES_tradnl" dirty="0" err="1" smtClean="0">
                <a:solidFill>
                  <a:srgbClr val="0000FF"/>
                </a:solidFill>
                <a:latin typeface="Comic Sans MS"/>
              </a:rPr>
              <a:t>Pulmonary</a:t>
            </a:r>
            <a:r>
              <a:rPr lang="es-ES_tradnl" dirty="0" smtClean="0">
                <a:solidFill>
                  <a:srgbClr val="0000FF"/>
                </a:solidFill>
                <a:latin typeface="Comic Sans MS"/>
              </a:rPr>
              <a:t> Edema (</a:t>
            </a:r>
            <a:r>
              <a:rPr lang="es-ES_tradnl" dirty="0" err="1" smtClean="0">
                <a:solidFill>
                  <a:srgbClr val="0000FF"/>
                </a:solidFill>
                <a:latin typeface="Comic Sans MS"/>
              </a:rPr>
              <a:t>Cardiac</a:t>
            </a:r>
            <a:r>
              <a:rPr lang="es-ES_tradnl" dirty="0" smtClean="0">
                <a:solidFill>
                  <a:srgbClr val="0000FF"/>
                </a:solidFill>
                <a:latin typeface="Comic Sans MS"/>
              </a:rPr>
              <a:t> </a:t>
            </a:r>
            <a:r>
              <a:rPr lang="es-ES_tradnl" dirty="0" err="1" smtClean="0">
                <a:solidFill>
                  <a:srgbClr val="0000FF"/>
                </a:solidFill>
                <a:latin typeface="Comic Sans MS"/>
              </a:rPr>
              <a:t>Insufficiency</a:t>
            </a:r>
            <a:r>
              <a:rPr lang="es-ES_tradnl" dirty="0" smtClean="0">
                <a:solidFill>
                  <a:srgbClr val="0000FF"/>
                </a:solidFill>
                <a:latin typeface="Comic Sans MS"/>
              </a:rPr>
              <a:t>, </a:t>
            </a:r>
            <a:r>
              <a:rPr lang="es-ES_tradnl" dirty="0" err="1" smtClean="0">
                <a:solidFill>
                  <a:srgbClr val="0000FF"/>
                </a:solidFill>
                <a:latin typeface="Comic Sans MS"/>
              </a:rPr>
              <a:t>pulmonary</a:t>
            </a:r>
            <a:r>
              <a:rPr lang="es-ES_tradnl" dirty="0" smtClean="0">
                <a:solidFill>
                  <a:srgbClr val="0000FF"/>
                </a:solidFill>
                <a:latin typeface="Comic Sans MS"/>
              </a:rPr>
              <a:t> </a:t>
            </a:r>
            <a:r>
              <a:rPr lang="es-ES_tradnl" dirty="0" err="1" smtClean="0">
                <a:solidFill>
                  <a:srgbClr val="0000FF"/>
                </a:solidFill>
                <a:latin typeface="Comic Sans MS"/>
              </a:rPr>
              <a:t>vein</a:t>
            </a:r>
            <a:r>
              <a:rPr lang="es-ES_tradnl" dirty="0" smtClean="0">
                <a:solidFill>
                  <a:srgbClr val="0000FF"/>
                </a:solidFill>
                <a:latin typeface="Comic Sans MS"/>
              </a:rPr>
              <a:t>) </a:t>
            </a:r>
            <a:endParaRPr lang="es-ES_tradnl" dirty="0">
              <a:solidFill>
                <a:srgbClr val="0000FF"/>
              </a:solidFill>
              <a:latin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10-31 at 3.52.37 PM.png"/>
          <p:cNvPicPr>
            <a:picLocks noChangeAspect="1"/>
          </p:cNvPicPr>
          <p:nvPr/>
        </p:nvPicPr>
        <p:blipFill>
          <a:blip r:embed="rId2"/>
          <a:stretch>
            <a:fillRect/>
          </a:stretch>
        </p:blipFill>
        <p:spPr>
          <a:xfrm>
            <a:off x="294499" y="533400"/>
            <a:ext cx="8849501" cy="5715000"/>
          </a:xfrm>
          <a:prstGeom prst="rect">
            <a:avLst/>
          </a:prstGeom>
        </p:spPr>
      </p:pic>
      <p:sp>
        <p:nvSpPr>
          <p:cNvPr id="5" name="TextBox 4"/>
          <p:cNvSpPr txBox="1"/>
          <p:nvPr/>
        </p:nvSpPr>
        <p:spPr>
          <a:xfrm>
            <a:off x="5486400" y="5715000"/>
            <a:ext cx="1971814" cy="646331"/>
          </a:xfrm>
          <a:prstGeom prst="rect">
            <a:avLst/>
          </a:prstGeom>
          <a:noFill/>
        </p:spPr>
        <p:txBody>
          <a:bodyPr wrap="none" rtlCol="0">
            <a:spAutoFit/>
          </a:bodyPr>
          <a:lstStyle/>
          <a:p>
            <a:r>
              <a:rPr lang="en-US" sz="3600" dirty="0" smtClean="0">
                <a:solidFill>
                  <a:srgbClr val="0000FF"/>
                </a:solidFill>
              </a:rPr>
              <a:t>F =∆P/R</a:t>
            </a:r>
            <a:endParaRPr lang="en-US" sz="36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px-Histamin_-_Histamine.svg.png"/>
          <p:cNvPicPr>
            <a:picLocks noGrp="1" noChangeAspect="1"/>
          </p:cNvPicPr>
          <p:nvPr>
            <p:ph idx="1"/>
          </p:nvPr>
        </p:nvPicPr>
        <p:blipFill>
          <a:blip r:embed="rId2"/>
          <a:stretch>
            <a:fillRect/>
          </a:stretch>
        </p:blipFill>
        <p:spPr>
          <a:xfrm>
            <a:off x="1371600" y="1371600"/>
            <a:ext cx="2540000" cy="1206500"/>
          </a:xfrm>
        </p:spPr>
      </p:pic>
      <p:pic>
        <p:nvPicPr>
          <p:cNvPr id="5" name="Picture 4" descr="200px-Histamine3d.png"/>
          <p:cNvPicPr>
            <a:picLocks noChangeAspect="1"/>
          </p:cNvPicPr>
          <p:nvPr/>
        </p:nvPicPr>
        <p:blipFill>
          <a:blip r:embed="rId3"/>
          <a:stretch>
            <a:fillRect/>
          </a:stretch>
        </p:blipFill>
        <p:spPr>
          <a:xfrm>
            <a:off x="4648200" y="2438400"/>
            <a:ext cx="2539682" cy="1688889"/>
          </a:xfrm>
          <a:prstGeom prst="rect">
            <a:avLst/>
          </a:prstGeom>
        </p:spPr>
      </p:pic>
      <p:sp>
        <p:nvSpPr>
          <p:cNvPr id="6" name="TextBox 5"/>
          <p:cNvSpPr txBox="1"/>
          <p:nvPr/>
        </p:nvSpPr>
        <p:spPr>
          <a:xfrm>
            <a:off x="3733800" y="1066800"/>
            <a:ext cx="1971814" cy="646331"/>
          </a:xfrm>
          <a:prstGeom prst="rect">
            <a:avLst/>
          </a:prstGeom>
          <a:noFill/>
        </p:spPr>
        <p:txBody>
          <a:bodyPr wrap="none" rtlCol="0">
            <a:spAutoFit/>
          </a:bodyPr>
          <a:lstStyle/>
          <a:p>
            <a:r>
              <a:rPr lang="en-US" sz="3600" dirty="0" smtClean="0">
                <a:solidFill>
                  <a:srgbClr val="0000FF"/>
                </a:solidFill>
              </a:rPr>
              <a:t>F =∆P/R</a:t>
            </a:r>
            <a:endParaRPr lang="en-US" sz="3600" dirty="0">
              <a:solidFill>
                <a:srgbClr val="0000FF"/>
              </a:solidFill>
            </a:endParaRPr>
          </a:p>
        </p:txBody>
      </p:sp>
      <p:sp>
        <p:nvSpPr>
          <p:cNvPr id="7" name="TextBox 6"/>
          <p:cNvSpPr txBox="1"/>
          <p:nvPr/>
        </p:nvSpPr>
        <p:spPr>
          <a:xfrm>
            <a:off x="2743200" y="5562600"/>
            <a:ext cx="3044824" cy="830997"/>
          </a:xfrm>
          <a:prstGeom prst="rect">
            <a:avLst/>
          </a:prstGeom>
          <a:noFill/>
        </p:spPr>
        <p:txBody>
          <a:bodyPr wrap="none" rtlCol="0">
            <a:spAutoFit/>
          </a:bodyPr>
          <a:lstStyle/>
          <a:p>
            <a:r>
              <a:rPr lang="en-US" sz="4800" dirty="0" smtClean="0">
                <a:solidFill>
                  <a:srgbClr val="0000FF"/>
                </a:solidFill>
              </a:rPr>
              <a:t>Histamine</a:t>
            </a:r>
            <a:endParaRPr lang="en-US" sz="4800" dirty="0">
              <a:solidFill>
                <a:srgbClr val="0000FF"/>
              </a:solidFill>
            </a:endParaRPr>
          </a:p>
        </p:txBody>
      </p:sp>
    </p:spTree>
    <p:extLst>
      <p:ext uri="{BB962C8B-B14F-4D97-AF65-F5344CB8AC3E}">
        <p14:creationId xmlns:p14="http://schemas.microsoft.com/office/powerpoint/2010/main" val="28900736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stamine.png"/>
          <p:cNvPicPr>
            <a:picLocks noChangeAspect="1"/>
          </p:cNvPicPr>
          <p:nvPr/>
        </p:nvPicPr>
        <p:blipFill>
          <a:blip r:embed="rId2"/>
          <a:stretch>
            <a:fillRect/>
          </a:stretch>
        </p:blipFill>
        <p:spPr>
          <a:xfrm>
            <a:off x="3505200" y="3429000"/>
            <a:ext cx="4532538" cy="2917496"/>
          </a:xfrm>
          <a:prstGeom prst="rect">
            <a:avLst/>
          </a:prstGeom>
        </p:spPr>
      </p:pic>
      <p:sp>
        <p:nvSpPr>
          <p:cNvPr id="12" name="Rectangle 11"/>
          <p:cNvSpPr/>
          <p:nvPr/>
        </p:nvSpPr>
        <p:spPr bwMode="auto">
          <a:xfrm>
            <a:off x="6934200" y="5257800"/>
            <a:ext cx="1600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FFCC18"/>
              </a:solidFill>
              <a:effectLst/>
              <a:latin typeface="Comic Sans MS" charset="0"/>
            </a:endParaRPr>
          </a:p>
        </p:txBody>
      </p:sp>
      <p:pic>
        <p:nvPicPr>
          <p:cNvPr id="13" name="Picture 12" descr="Screen shot 2010-10-31 at 3.52.37 PM.png"/>
          <p:cNvPicPr>
            <a:picLocks noChangeAspect="1"/>
          </p:cNvPicPr>
          <p:nvPr/>
        </p:nvPicPr>
        <p:blipFill>
          <a:blip r:embed="rId3"/>
          <a:stretch>
            <a:fillRect/>
          </a:stretch>
        </p:blipFill>
        <p:spPr>
          <a:xfrm>
            <a:off x="228600" y="0"/>
            <a:ext cx="5039501" cy="3254505"/>
          </a:xfrm>
          <a:prstGeom prst="rect">
            <a:avLst/>
          </a:prstGeom>
        </p:spPr>
      </p:pic>
    </p:spTree>
    <p:extLst>
      <p:ext uri="{BB962C8B-B14F-4D97-AF65-F5344CB8AC3E}">
        <p14:creationId xmlns:p14="http://schemas.microsoft.com/office/powerpoint/2010/main" val="17484746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1066800"/>
            <a:ext cx="1971814" cy="646331"/>
          </a:xfrm>
          <a:prstGeom prst="rect">
            <a:avLst/>
          </a:prstGeom>
          <a:noFill/>
        </p:spPr>
        <p:txBody>
          <a:bodyPr wrap="none" rtlCol="0">
            <a:spAutoFit/>
          </a:bodyPr>
          <a:lstStyle/>
          <a:p>
            <a:r>
              <a:rPr lang="en-US" sz="3600" dirty="0" smtClean="0">
                <a:solidFill>
                  <a:srgbClr val="0000FF"/>
                </a:solidFill>
              </a:rPr>
              <a:t>F =∆P/R</a:t>
            </a:r>
            <a:endParaRPr lang="en-US" sz="3600" dirty="0">
              <a:solidFill>
                <a:srgbClr val="0000FF"/>
              </a:solidFill>
            </a:endParaRPr>
          </a:p>
        </p:txBody>
      </p:sp>
      <p:pic>
        <p:nvPicPr>
          <p:cNvPr id="5" name="Picture 4" descr="180px-Epinephrine_structure_with_descriptor.svg.png"/>
          <p:cNvPicPr>
            <a:picLocks noChangeAspect="1"/>
          </p:cNvPicPr>
          <p:nvPr/>
        </p:nvPicPr>
        <p:blipFill>
          <a:blip r:embed="rId2"/>
          <a:stretch>
            <a:fillRect/>
          </a:stretch>
        </p:blipFill>
        <p:spPr>
          <a:xfrm>
            <a:off x="914400" y="1981200"/>
            <a:ext cx="2286000" cy="1549400"/>
          </a:xfrm>
          <a:prstGeom prst="rect">
            <a:avLst/>
          </a:prstGeom>
        </p:spPr>
      </p:pic>
      <p:pic>
        <p:nvPicPr>
          <p:cNvPr id="7" name="Picture 6" descr="180px-Epinephrine-3d-CPK.png"/>
          <p:cNvPicPr>
            <a:picLocks noChangeAspect="1"/>
          </p:cNvPicPr>
          <p:nvPr/>
        </p:nvPicPr>
        <p:blipFill>
          <a:blip r:embed="rId3"/>
          <a:stretch>
            <a:fillRect/>
          </a:stretch>
        </p:blipFill>
        <p:spPr>
          <a:xfrm>
            <a:off x="3714630" y="2785972"/>
            <a:ext cx="2482969" cy="1862228"/>
          </a:xfrm>
          <a:prstGeom prst="rect">
            <a:avLst/>
          </a:prstGeom>
        </p:spPr>
      </p:pic>
      <p:sp>
        <p:nvSpPr>
          <p:cNvPr id="8" name="TextBox 7"/>
          <p:cNvSpPr txBox="1"/>
          <p:nvPr/>
        </p:nvSpPr>
        <p:spPr>
          <a:xfrm>
            <a:off x="2743200" y="5562600"/>
            <a:ext cx="3542556" cy="830997"/>
          </a:xfrm>
          <a:prstGeom prst="rect">
            <a:avLst/>
          </a:prstGeom>
          <a:noFill/>
        </p:spPr>
        <p:txBody>
          <a:bodyPr wrap="none" rtlCol="0">
            <a:spAutoFit/>
          </a:bodyPr>
          <a:lstStyle/>
          <a:p>
            <a:r>
              <a:rPr lang="en-US" sz="4800" dirty="0" smtClean="0">
                <a:solidFill>
                  <a:srgbClr val="0000FF"/>
                </a:solidFill>
              </a:rPr>
              <a:t>Epinephrine</a:t>
            </a:r>
            <a:endParaRPr lang="en-US" sz="4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10-31 at 3.53.14 PM.png"/>
          <p:cNvPicPr>
            <a:picLocks noChangeAspect="1"/>
          </p:cNvPicPr>
          <p:nvPr/>
        </p:nvPicPr>
        <p:blipFill>
          <a:blip r:embed="rId2"/>
          <a:stretch>
            <a:fillRect/>
          </a:stretch>
        </p:blipFill>
        <p:spPr>
          <a:xfrm>
            <a:off x="0" y="228600"/>
            <a:ext cx="5105400" cy="3276600"/>
          </a:xfrm>
          <a:prstGeom prst="rect">
            <a:avLst/>
          </a:prstGeom>
        </p:spPr>
      </p:pic>
      <p:pic>
        <p:nvPicPr>
          <p:cNvPr id="5" name="Picture 4" descr="Screen shot 2010-10-31 at 3.52.37 PM.png"/>
          <p:cNvPicPr>
            <a:picLocks noChangeAspect="1"/>
          </p:cNvPicPr>
          <p:nvPr/>
        </p:nvPicPr>
        <p:blipFill>
          <a:blip r:embed="rId3"/>
          <a:stretch>
            <a:fillRect/>
          </a:stretch>
        </p:blipFill>
        <p:spPr>
          <a:xfrm>
            <a:off x="4114800" y="3610147"/>
            <a:ext cx="5029200" cy="3247853"/>
          </a:xfrm>
          <a:prstGeom prst="rect">
            <a:avLst/>
          </a:prstGeom>
        </p:spPr>
      </p:pic>
      <p:sp>
        <p:nvSpPr>
          <p:cNvPr id="6" name="Rectangle 5"/>
          <p:cNvSpPr/>
          <p:nvPr/>
        </p:nvSpPr>
        <p:spPr bwMode="auto">
          <a:xfrm>
            <a:off x="2133600" y="2209800"/>
            <a:ext cx="1600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FFCC18"/>
              </a:solidFill>
              <a:effectLst/>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Autofit/>
          </a:bodyPr>
          <a:lstStyle/>
          <a:p>
            <a:r>
              <a:rPr lang="en-US" sz="2000" dirty="0" smtClean="0">
                <a:solidFill>
                  <a:srgbClr val="000000"/>
                </a:solidFill>
                <a:latin typeface="Comic Sans MS"/>
                <a:cs typeface="Comic Sans MS"/>
              </a:rPr>
              <a:t>The term pulmonary compliance refers to how easily the lung expands in response to a change in </a:t>
            </a:r>
            <a:r>
              <a:rPr lang="en-US" sz="2000" dirty="0" err="1" smtClean="0">
                <a:solidFill>
                  <a:srgbClr val="000000"/>
                </a:solidFill>
                <a:latin typeface="Comic Sans MS"/>
                <a:cs typeface="Comic Sans MS"/>
              </a:rPr>
              <a:t>transpulmonary</a:t>
            </a:r>
            <a:r>
              <a:rPr lang="en-US" sz="2000" dirty="0" smtClean="0">
                <a:solidFill>
                  <a:srgbClr val="000000"/>
                </a:solidFill>
                <a:latin typeface="Comic Sans MS"/>
                <a:cs typeface="Comic Sans MS"/>
              </a:rPr>
              <a:t> pressure.</a:t>
            </a:r>
          </a:p>
          <a:p>
            <a:endParaRPr lang="en-US" sz="2000" dirty="0" smtClean="0">
              <a:solidFill>
                <a:srgbClr val="000000"/>
              </a:solidFill>
              <a:latin typeface="Comic Sans MS"/>
              <a:cs typeface="Comic Sans MS"/>
            </a:endParaRPr>
          </a:p>
          <a:p>
            <a:r>
              <a:rPr lang="en-US" sz="2000" dirty="0" smtClean="0">
                <a:solidFill>
                  <a:srgbClr val="000000"/>
                </a:solidFill>
                <a:latin typeface="Comic Sans MS"/>
                <a:cs typeface="Comic Sans MS"/>
              </a:rPr>
              <a:t>Compliance is determined by 1) surface tension of the lung (most importantly) and 2) the elastic forces of the lung’s tissues.</a:t>
            </a:r>
          </a:p>
          <a:p>
            <a:endParaRPr lang="en-US" sz="2000" dirty="0" smtClean="0">
              <a:solidFill>
                <a:srgbClr val="000000"/>
              </a:solidFill>
              <a:latin typeface="Comic Sans MS"/>
              <a:cs typeface="Comic Sans MS"/>
            </a:endParaRPr>
          </a:p>
          <a:p>
            <a:r>
              <a:rPr lang="en-US" sz="2000" dirty="0" smtClean="0">
                <a:solidFill>
                  <a:srgbClr val="000000"/>
                </a:solidFill>
                <a:latin typeface="Comic Sans MS"/>
                <a:cs typeface="Comic Sans MS"/>
              </a:rPr>
              <a:t>The surfactant secreted by type II cells reduces the surface tension of the lung’s fluids and increases its compliance.</a:t>
            </a:r>
          </a:p>
          <a:p>
            <a:endParaRPr lang="en-US" sz="2000" dirty="0" smtClean="0">
              <a:solidFill>
                <a:srgbClr val="000000"/>
              </a:solidFill>
              <a:latin typeface="Comic Sans MS"/>
              <a:cs typeface="Comic Sans MS"/>
            </a:endParaRPr>
          </a:p>
          <a:p>
            <a:r>
              <a:rPr lang="en-US" sz="2000" dirty="0" smtClean="0">
                <a:solidFill>
                  <a:srgbClr val="FF0000"/>
                </a:solidFill>
                <a:latin typeface="Comic Sans MS"/>
                <a:cs typeface="Comic Sans MS"/>
              </a:rPr>
              <a:t>By “adjusting” the concentration of surfactant in adjacent alveoli of different sizes surfactant prevents the collapse of smaller alveoli. (NOPE….)</a:t>
            </a:r>
          </a:p>
          <a:p>
            <a:endParaRPr lang="en-US" sz="2000" dirty="0" smtClean="0">
              <a:solidFill>
                <a:srgbClr val="FF0000"/>
              </a:solidFill>
              <a:latin typeface="Comic Sans MS"/>
              <a:cs typeface="Comic Sans MS"/>
            </a:endParaRPr>
          </a:p>
          <a:p>
            <a:r>
              <a:rPr lang="en-US" sz="2000" dirty="0" smtClean="0">
                <a:solidFill>
                  <a:srgbClr val="000000"/>
                </a:solidFill>
                <a:latin typeface="Comic Sans MS"/>
                <a:cs typeface="Comic Sans MS"/>
              </a:rPr>
              <a:t>Infant respiratory distress syndrome (IRDS), also called "Respiratory distress syndrome of newborn”), is caused in premature infants by developmental insufficiency of surfactant production and structural immaturity in the lungs.</a:t>
            </a:r>
          </a:p>
          <a:p>
            <a:r>
              <a:rPr lang="en-US" sz="2000" dirty="0" smtClean="0">
                <a:solidFill>
                  <a:srgbClr val="000000"/>
                </a:solidFill>
                <a:latin typeface="Comic Sans MS"/>
                <a:cs typeface="Comic Sans MS"/>
              </a:rPr>
              <a:t>   </a:t>
            </a:r>
            <a:endParaRPr lang="en-US" sz="2000" dirty="0" smtClean="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My Documents\powerpoint files\Downloaded pics\Silverthorn\Chapter 17\FG17_13.jpg"/>
          <p:cNvPicPr>
            <a:picLocks noChangeAspect="1" noChangeArrowheads="1"/>
          </p:cNvPicPr>
          <p:nvPr/>
        </p:nvPicPr>
        <p:blipFill>
          <a:blip r:embed="rId2"/>
          <a:srcRect/>
          <a:stretch>
            <a:fillRect/>
          </a:stretch>
        </p:blipFill>
        <p:spPr bwMode="auto">
          <a:xfrm>
            <a:off x="685800" y="990600"/>
            <a:ext cx="7629525" cy="5724525"/>
          </a:xfrm>
          <a:prstGeom prst="rect">
            <a:avLst/>
          </a:prstGeom>
          <a:noFill/>
        </p:spPr>
      </p:pic>
      <p:sp>
        <p:nvSpPr>
          <p:cNvPr id="46083" name="Rectangle 3"/>
          <p:cNvSpPr>
            <a:spLocks noChangeArrowheads="1"/>
          </p:cNvSpPr>
          <p:nvPr/>
        </p:nvSpPr>
        <p:spPr bwMode="auto">
          <a:xfrm>
            <a:off x="1047750" y="274638"/>
            <a:ext cx="4167627"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Lung capacity and the </a:t>
            </a:r>
            <a:r>
              <a:rPr lang="en-US" dirty="0" err="1">
                <a:solidFill>
                  <a:srgbClr val="000000"/>
                </a:solidFill>
              </a:rPr>
              <a:t>spirometer</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My Documents\powerpoint files\Downloaded pics\Silverthorn\Chapter 17\FG17_02e.jpg"/>
          <p:cNvPicPr>
            <a:picLocks noChangeAspect="1" noChangeArrowheads="1"/>
          </p:cNvPicPr>
          <p:nvPr/>
        </p:nvPicPr>
        <p:blipFill>
          <a:blip r:embed="rId2"/>
          <a:srcRect/>
          <a:stretch>
            <a:fillRect/>
          </a:stretch>
        </p:blipFill>
        <p:spPr bwMode="auto">
          <a:xfrm>
            <a:off x="-304800" y="-19050"/>
            <a:ext cx="6324600" cy="4745184"/>
          </a:xfrm>
          <a:prstGeom prst="rect">
            <a:avLst/>
          </a:prstGeom>
          <a:noFill/>
        </p:spPr>
      </p:pic>
      <p:pic>
        <p:nvPicPr>
          <p:cNvPr id="27651" name="Picture 3" descr="E:\My Documents\powerpoint files\Downloaded pics\Silverthorn\Chapter 17\FG17_04.jpg"/>
          <p:cNvPicPr>
            <a:picLocks noChangeAspect="1" noChangeArrowheads="1"/>
          </p:cNvPicPr>
          <p:nvPr/>
        </p:nvPicPr>
        <p:blipFill>
          <a:blip r:embed="rId3"/>
          <a:srcRect/>
          <a:stretch>
            <a:fillRect/>
          </a:stretch>
        </p:blipFill>
        <p:spPr bwMode="auto">
          <a:xfrm>
            <a:off x="3962400" y="2970213"/>
            <a:ext cx="5181600" cy="3887787"/>
          </a:xfrm>
          <a:prstGeom prst="rect">
            <a:avLst/>
          </a:prstGeom>
          <a:noFill/>
        </p:spPr>
      </p:pic>
      <p:sp>
        <p:nvSpPr>
          <p:cNvPr id="27652" name="Rectangle 4"/>
          <p:cNvSpPr>
            <a:spLocks noChangeArrowheads="1"/>
          </p:cNvSpPr>
          <p:nvPr/>
        </p:nvSpPr>
        <p:spPr bwMode="auto">
          <a:xfrm>
            <a:off x="4191000" y="0"/>
            <a:ext cx="4953000" cy="3785652"/>
          </a:xfrm>
          <a:prstGeom prst="rect">
            <a:avLst/>
          </a:prstGeom>
          <a:noFill/>
          <a:ln w="9525">
            <a:noFill/>
            <a:miter lim="800000"/>
            <a:headEnd/>
            <a:tailEnd/>
          </a:ln>
          <a:effectLst/>
        </p:spPr>
        <p:txBody>
          <a:bodyPr wrap="square">
            <a:prstTxWarp prst="textNoShape">
              <a:avLst/>
            </a:prstTxWarp>
            <a:spAutoFit/>
          </a:bodyPr>
          <a:lstStyle/>
          <a:p>
            <a:pPr marL="457200" indent="-457200"/>
            <a:r>
              <a:rPr lang="en-US" sz="2400" dirty="0">
                <a:solidFill>
                  <a:srgbClr val="000000"/>
                </a:solidFill>
              </a:rPr>
              <a:t>The respiratory system has two major functional components:</a:t>
            </a:r>
          </a:p>
          <a:p>
            <a:pPr marL="457200" indent="-457200">
              <a:buFont typeface="Times" charset="0"/>
              <a:buAutoNum type="arabicParenR"/>
            </a:pPr>
            <a:r>
              <a:rPr lang="en-US" sz="2400" dirty="0">
                <a:solidFill>
                  <a:srgbClr val="000000"/>
                </a:solidFill>
              </a:rPr>
              <a:t>The airways (“conducting zone”, from trachea to bronchioles).</a:t>
            </a:r>
          </a:p>
          <a:p>
            <a:pPr marL="457200" indent="-457200">
              <a:buFont typeface="Times" charset="0"/>
              <a:buAutoNum type="arabicParenR"/>
            </a:pPr>
            <a:r>
              <a:rPr lang="en-US" sz="2400" dirty="0">
                <a:solidFill>
                  <a:srgbClr val="000000"/>
                </a:solidFill>
              </a:rPr>
              <a:t>The gas exchange surfaces (“respiratory zone”, respiratory bronchioles and alveoli)</a:t>
            </a:r>
          </a:p>
          <a:p>
            <a:pPr marL="457200" indent="-457200">
              <a:buFont typeface="Times" charset="0"/>
              <a:buNone/>
            </a:pP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My Documents\powerpoint files\Downloaded pics\Silverthorn\Chapter 17\FG17_14.jpg"/>
          <p:cNvPicPr>
            <a:picLocks noChangeAspect="1" noChangeArrowheads="1"/>
          </p:cNvPicPr>
          <p:nvPr/>
        </p:nvPicPr>
        <p:blipFill>
          <a:blip r:embed="rId2"/>
          <a:srcRect/>
          <a:stretch>
            <a:fillRect/>
          </a:stretch>
        </p:blipFill>
        <p:spPr bwMode="auto">
          <a:xfrm>
            <a:off x="0" y="0"/>
            <a:ext cx="8839200" cy="6629400"/>
          </a:xfrm>
          <a:prstGeom prst="rect">
            <a:avLst/>
          </a:prstGeom>
          <a:noFill/>
        </p:spPr>
      </p:pic>
      <p:sp>
        <p:nvSpPr>
          <p:cNvPr id="47107" name="Rectangle 3"/>
          <p:cNvSpPr>
            <a:spLocks noChangeArrowheads="1"/>
          </p:cNvSpPr>
          <p:nvPr/>
        </p:nvSpPr>
        <p:spPr bwMode="auto">
          <a:xfrm>
            <a:off x="3657600" y="4419600"/>
            <a:ext cx="4991100" cy="1569660"/>
          </a:xfrm>
          <a:prstGeom prst="rect">
            <a:avLst/>
          </a:prstGeom>
          <a:noFill/>
          <a:ln w="9525">
            <a:noFill/>
            <a:miter lim="800000"/>
            <a:headEnd/>
            <a:tailEnd/>
          </a:ln>
          <a:effectLst/>
        </p:spPr>
        <p:txBody>
          <a:bodyPr wrap="square">
            <a:prstTxWarp prst="textNoShape">
              <a:avLst/>
            </a:prstTxWarp>
            <a:spAutoFit/>
          </a:bodyPr>
          <a:lstStyle/>
          <a:p>
            <a:r>
              <a:rPr lang="en-US" sz="2400" dirty="0">
                <a:solidFill>
                  <a:srgbClr val="0000FF"/>
                </a:solidFill>
              </a:rPr>
              <a:t>Vital </a:t>
            </a:r>
            <a:r>
              <a:rPr lang="en-US" sz="2400" dirty="0" smtClean="0">
                <a:solidFill>
                  <a:srgbClr val="0000FF"/>
                </a:solidFill>
              </a:rPr>
              <a:t>Capacity =</a:t>
            </a:r>
          </a:p>
          <a:p>
            <a:r>
              <a:rPr lang="en-US" sz="2400" dirty="0" smtClean="0">
                <a:solidFill>
                  <a:srgbClr val="0000FF"/>
                </a:solidFill>
              </a:rPr>
              <a:t>tidal volume+</a:t>
            </a:r>
          </a:p>
          <a:p>
            <a:r>
              <a:rPr lang="en-US" sz="2400" dirty="0" err="1" smtClean="0">
                <a:solidFill>
                  <a:srgbClr val="0000FF"/>
                </a:solidFill>
              </a:rPr>
              <a:t>inspiratory</a:t>
            </a:r>
            <a:r>
              <a:rPr lang="en-US" sz="2400" dirty="0" smtClean="0">
                <a:solidFill>
                  <a:srgbClr val="0000FF"/>
                </a:solidFill>
              </a:rPr>
              <a:t> </a:t>
            </a:r>
            <a:r>
              <a:rPr lang="en-US" sz="2400" dirty="0">
                <a:solidFill>
                  <a:srgbClr val="0000FF"/>
                </a:solidFill>
              </a:rPr>
              <a:t>reserve </a:t>
            </a:r>
            <a:r>
              <a:rPr lang="en-US" sz="2400" dirty="0" smtClean="0">
                <a:solidFill>
                  <a:srgbClr val="0000FF"/>
                </a:solidFill>
              </a:rPr>
              <a:t>volume+ expiratory reserve</a:t>
            </a:r>
            <a:r>
              <a:rPr lang="en-US" sz="2400" dirty="0">
                <a:solidFill>
                  <a:srgbClr val="0000FF"/>
                </a:solidFill>
              </a:rPr>
              <a:t> </a:t>
            </a:r>
            <a:r>
              <a:rPr lang="en-US" sz="2400" dirty="0" smtClean="0">
                <a:solidFill>
                  <a:srgbClr val="0000FF"/>
                </a:solidFill>
              </a:rPr>
              <a:t>volume</a:t>
            </a:r>
            <a:endParaRPr lang="en-US" sz="2400" dirty="0">
              <a:solidFill>
                <a:srgbClr val="0000FF"/>
              </a:solidFill>
            </a:endParaRPr>
          </a:p>
        </p:txBody>
      </p:sp>
      <p:sp>
        <p:nvSpPr>
          <p:cNvPr id="4" name="TextBox 3"/>
          <p:cNvSpPr txBox="1"/>
          <p:nvPr/>
        </p:nvSpPr>
        <p:spPr>
          <a:xfrm>
            <a:off x="6705600" y="3810000"/>
            <a:ext cx="770639" cy="400110"/>
          </a:xfrm>
          <a:prstGeom prst="rect">
            <a:avLst/>
          </a:prstGeom>
          <a:noFill/>
        </p:spPr>
        <p:txBody>
          <a:bodyPr wrap="none" rtlCol="0">
            <a:spAutoFit/>
          </a:bodyPr>
          <a:lstStyle/>
          <a:p>
            <a:r>
              <a:rPr lang="en-US" dirty="0" smtClean="0">
                <a:solidFill>
                  <a:srgbClr val="000000"/>
                </a:solidFill>
              </a:rPr>
              <a:t>Time</a:t>
            </a:r>
            <a:endParaRPr lang="en-US" dirty="0">
              <a:solidFill>
                <a:srgbClr val="000000"/>
              </a:solidFill>
            </a:endParaRPr>
          </a:p>
        </p:txBody>
      </p:sp>
      <p:sp>
        <p:nvSpPr>
          <p:cNvPr id="5" name="TextBox 4"/>
          <p:cNvSpPr txBox="1"/>
          <p:nvPr/>
        </p:nvSpPr>
        <p:spPr>
          <a:xfrm>
            <a:off x="4191000" y="5943600"/>
            <a:ext cx="3868818" cy="707886"/>
          </a:xfrm>
          <a:prstGeom prst="rect">
            <a:avLst/>
          </a:prstGeom>
          <a:noFill/>
        </p:spPr>
        <p:txBody>
          <a:bodyPr wrap="none" rtlCol="0">
            <a:spAutoFit/>
          </a:bodyPr>
          <a:lstStyle/>
          <a:p>
            <a:r>
              <a:rPr lang="en-US" dirty="0" smtClean="0">
                <a:solidFill>
                  <a:srgbClr val="FF0000"/>
                </a:solidFill>
              </a:rPr>
              <a:t>Average tidal volume ≈ 500 </a:t>
            </a:r>
            <a:r>
              <a:rPr lang="en-US" dirty="0" err="1" smtClean="0">
                <a:solidFill>
                  <a:srgbClr val="FF0000"/>
                </a:solidFill>
              </a:rPr>
              <a:t>mL</a:t>
            </a:r>
            <a:endParaRPr lang="en-US" dirty="0" smtClean="0">
              <a:solidFill>
                <a:srgbClr val="FF0000"/>
              </a:solidFill>
            </a:endParaRPr>
          </a:p>
          <a:p>
            <a:r>
              <a:rPr lang="en-US" dirty="0" smtClean="0">
                <a:solidFill>
                  <a:srgbClr val="FF0000"/>
                </a:solidFill>
              </a:rPr>
              <a:t> (PLEASE REMEMBER!)</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VC.jpg                                                        0002027AMacintosh HD                   B7E2905D:"/>
          <p:cNvPicPr>
            <a:picLocks noChangeAspect="1" noChangeArrowheads="1"/>
          </p:cNvPicPr>
          <p:nvPr/>
        </p:nvPicPr>
        <p:blipFill>
          <a:blip r:embed="rId2"/>
          <a:srcRect/>
          <a:stretch>
            <a:fillRect/>
          </a:stretch>
        </p:blipFill>
        <p:spPr bwMode="auto">
          <a:xfrm>
            <a:off x="0" y="0"/>
            <a:ext cx="5181600" cy="4624388"/>
          </a:xfrm>
          <a:prstGeom prst="rect">
            <a:avLst/>
          </a:prstGeom>
          <a:noFill/>
        </p:spPr>
      </p:pic>
      <p:sp>
        <p:nvSpPr>
          <p:cNvPr id="58371" name="Rectangle 3"/>
          <p:cNvSpPr>
            <a:spLocks noChangeArrowheads="1"/>
          </p:cNvSpPr>
          <p:nvPr/>
        </p:nvSpPr>
        <p:spPr bwMode="auto">
          <a:xfrm>
            <a:off x="5249863" y="152400"/>
            <a:ext cx="3894137" cy="4708981"/>
          </a:xfrm>
          <a:prstGeom prst="rect">
            <a:avLst/>
          </a:prstGeom>
          <a:noFill/>
          <a:ln w="9525">
            <a:noFill/>
            <a:miter lim="800000"/>
            <a:headEnd/>
            <a:tailEnd/>
          </a:ln>
          <a:effectLst/>
        </p:spPr>
        <p:txBody>
          <a:bodyPr>
            <a:prstTxWarp prst="textNoShape">
              <a:avLst/>
            </a:prstTxWarp>
            <a:spAutoFit/>
          </a:bodyPr>
          <a:lstStyle/>
          <a:p>
            <a:r>
              <a:rPr lang="en-US" dirty="0">
                <a:solidFill>
                  <a:schemeClr val="tx2"/>
                </a:solidFill>
              </a:rPr>
              <a:t>A useful clinical pulmonary test that relies on a </a:t>
            </a:r>
            <a:r>
              <a:rPr lang="en-US" dirty="0" err="1">
                <a:solidFill>
                  <a:schemeClr val="tx2"/>
                </a:solidFill>
              </a:rPr>
              <a:t>spirometer</a:t>
            </a:r>
            <a:r>
              <a:rPr lang="en-US" dirty="0">
                <a:solidFill>
                  <a:schemeClr val="tx2"/>
                </a:solidFill>
              </a:rPr>
              <a:t> is called the forced vital expiratory </a:t>
            </a:r>
            <a:r>
              <a:rPr lang="en-US" dirty="0" smtClean="0">
                <a:solidFill>
                  <a:schemeClr val="tx2"/>
                </a:solidFill>
              </a:rPr>
              <a:t>capacity test. </a:t>
            </a:r>
            <a:r>
              <a:rPr lang="en-US" dirty="0">
                <a:solidFill>
                  <a:schemeClr val="tx2"/>
                </a:solidFill>
              </a:rPr>
              <a:t>If asked to exhale forcefully, a person with healthy lung function exhales about 80% of the total vital capacity in 1 second.</a:t>
            </a:r>
          </a:p>
          <a:p>
            <a:endParaRPr lang="en-US" dirty="0">
              <a:solidFill>
                <a:schemeClr val="tx2"/>
              </a:solidFill>
            </a:endParaRPr>
          </a:p>
          <a:p>
            <a:r>
              <a:rPr lang="en-US" dirty="0">
                <a:solidFill>
                  <a:schemeClr val="tx2"/>
                </a:solidFill>
              </a:rPr>
              <a:t>(FEV</a:t>
            </a:r>
            <a:r>
              <a:rPr lang="en-US" baseline="-25000" dirty="0">
                <a:solidFill>
                  <a:schemeClr val="tx2"/>
                </a:solidFill>
              </a:rPr>
              <a:t>1</a:t>
            </a:r>
            <a:r>
              <a:rPr lang="en-US" dirty="0">
                <a:solidFill>
                  <a:schemeClr val="tx2"/>
                </a:solidFill>
              </a:rPr>
              <a:t>/FVC)x100=80</a:t>
            </a:r>
            <a:r>
              <a:rPr lang="en-US" dirty="0" smtClean="0">
                <a:solidFill>
                  <a:schemeClr val="tx2"/>
                </a:solidFill>
              </a:rPr>
              <a:t>%</a:t>
            </a:r>
          </a:p>
          <a:p>
            <a:endParaRPr lang="en-US" dirty="0" smtClean="0">
              <a:solidFill>
                <a:schemeClr val="tx2"/>
              </a:solidFill>
            </a:endParaRPr>
          </a:p>
          <a:p>
            <a:r>
              <a:rPr lang="en-US" dirty="0" smtClean="0">
                <a:solidFill>
                  <a:schemeClr val="tx2"/>
                </a:solidFill>
              </a:rPr>
              <a:t>FVC = forced vital capacity</a:t>
            </a:r>
          </a:p>
          <a:p>
            <a:r>
              <a:rPr lang="en-US" dirty="0" smtClean="0">
                <a:solidFill>
                  <a:schemeClr val="tx2"/>
                </a:solidFill>
              </a:rPr>
              <a:t>FEV</a:t>
            </a:r>
            <a:r>
              <a:rPr lang="en-US" baseline="-25000" dirty="0" smtClean="0">
                <a:solidFill>
                  <a:schemeClr val="tx2"/>
                </a:solidFill>
              </a:rPr>
              <a:t>1</a:t>
            </a:r>
            <a:r>
              <a:rPr lang="en-US" dirty="0" smtClean="0">
                <a:solidFill>
                  <a:schemeClr val="tx2"/>
                </a:solidFill>
              </a:rPr>
              <a:t> = forced exhaled volume </a:t>
            </a:r>
          </a:p>
          <a:p>
            <a:r>
              <a:rPr lang="en-US" dirty="0" smtClean="0">
                <a:solidFill>
                  <a:schemeClr val="tx2"/>
                </a:solidFill>
              </a:rPr>
              <a:t>after 1 second</a:t>
            </a:r>
          </a:p>
          <a:p>
            <a:endParaRPr lang="en-US" dirty="0">
              <a:solidFill>
                <a:srgbClr val="0000FF"/>
              </a:solidFill>
            </a:endParaRPr>
          </a:p>
        </p:txBody>
      </p:sp>
      <p:sp>
        <p:nvSpPr>
          <p:cNvPr id="58372" name="Rectangle 4"/>
          <p:cNvSpPr>
            <a:spLocks noChangeArrowheads="1"/>
          </p:cNvSpPr>
          <p:nvPr/>
        </p:nvSpPr>
        <p:spPr bwMode="auto">
          <a:xfrm>
            <a:off x="228600" y="4919008"/>
            <a:ext cx="8485188"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If (FEV</a:t>
            </a:r>
            <a:r>
              <a:rPr lang="en-US" baseline="-25000" dirty="0">
                <a:solidFill>
                  <a:srgbClr val="000000"/>
                </a:solidFill>
              </a:rPr>
              <a:t>1</a:t>
            </a:r>
            <a:r>
              <a:rPr lang="en-US" dirty="0">
                <a:solidFill>
                  <a:srgbClr val="000000"/>
                </a:solidFill>
              </a:rPr>
              <a:t>/FVC)x100 &lt; 80% then the patient likely suffers from an obstructive lung  disease. In obstructive lung diseases (asthma), the airways are obstructed.</a:t>
            </a:r>
          </a:p>
          <a:p>
            <a:endParaRPr lang="en-US" dirty="0">
              <a:solidFill>
                <a:srgbClr val="000000"/>
              </a:solidFill>
            </a:endParaRPr>
          </a:p>
          <a:p>
            <a:r>
              <a:rPr lang="en-US" dirty="0">
                <a:solidFill>
                  <a:srgbClr val="000000"/>
                </a:solidFill>
              </a:rPr>
              <a:t>In restrictive lung diseases (some emphysemas) (FEV</a:t>
            </a:r>
            <a:r>
              <a:rPr lang="en-US" baseline="-25000" dirty="0">
                <a:solidFill>
                  <a:srgbClr val="000000"/>
                </a:solidFill>
              </a:rPr>
              <a:t>1</a:t>
            </a:r>
            <a:r>
              <a:rPr lang="en-US" dirty="0">
                <a:solidFill>
                  <a:srgbClr val="000000"/>
                </a:solidFill>
              </a:rPr>
              <a:t>/FVC)x100 ≈ 80% but FVC is low.</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711722" cy="8217632"/>
          </a:xfrm>
          <a:prstGeom prst="rect">
            <a:avLst/>
          </a:prstGeom>
          <a:noFill/>
        </p:spPr>
        <p:txBody>
          <a:bodyPr wrap="square" rtlCol="0">
            <a:spAutoFit/>
          </a:bodyPr>
          <a:lstStyle/>
          <a:p>
            <a:r>
              <a:rPr lang="en-US" sz="2400" dirty="0" smtClean="0">
                <a:solidFill>
                  <a:schemeClr val="tx1"/>
                </a:solidFill>
              </a:rPr>
              <a:t>Equations to Remember and understand…..</a:t>
            </a:r>
          </a:p>
          <a:p>
            <a:endParaRPr lang="en-US" sz="2400" dirty="0" smtClean="0">
              <a:solidFill>
                <a:schemeClr val="tx1"/>
              </a:solidFill>
            </a:endParaRPr>
          </a:p>
          <a:p>
            <a:endParaRPr lang="en-US" sz="2400" dirty="0" smtClean="0">
              <a:solidFill>
                <a:schemeClr val="tx1"/>
              </a:solidFill>
            </a:endParaRPr>
          </a:p>
          <a:p>
            <a:r>
              <a:rPr lang="en-US" sz="2400" dirty="0" smtClean="0">
                <a:solidFill>
                  <a:schemeClr val="tx1"/>
                </a:solidFill>
              </a:rPr>
              <a:t>-P=</a:t>
            </a:r>
            <a:r>
              <a:rPr lang="en-US" sz="2400" dirty="0" err="1" smtClean="0">
                <a:solidFill>
                  <a:schemeClr val="tx1"/>
                </a:solidFill>
              </a:rPr>
              <a:t>nRT</a:t>
            </a:r>
            <a:r>
              <a:rPr lang="en-US" sz="2400" dirty="0" smtClean="0">
                <a:solidFill>
                  <a:schemeClr val="tx1"/>
                </a:solidFill>
              </a:rPr>
              <a:t>/V  (Boyle’s Law)</a:t>
            </a:r>
          </a:p>
          <a:p>
            <a:endParaRPr lang="en-US" sz="2400" dirty="0" smtClean="0">
              <a:solidFill>
                <a:schemeClr val="tx1"/>
              </a:solidFill>
            </a:endParaRPr>
          </a:p>
          <a:p>
            <a:r>
              <a:rPr lang="en-US" sz="2400" dirty="0" smtClean="0">
                <a:solidFill>
                  <a:schemeClr val="tx1"/>
                </a:solidFill>
              </a:rPr>
              <a:t>-∆P = </a:t>
            </a:r>
            <a:r>
              <a:rPr lang="en-US" sz="2400" dirty="0" err="1" smtClean="0">
                <a:solidFill>
                  <a:schemeClr val="tx1"/>
                </a:solidFill>
              </a:rPr>
              <a:t>P</a:t>
            </a:r>
            <a:r>
              <a:rPr lang="en-US" sz="2400" baseline="-25000" dirty="0" err="1" smtClean="0">
                <a:solidFill>
                  <a:schemeClr val="tx1"/>
                </a:solidFill>
              </a:rPr>
              <a:t>alv</a:t>
            </a:r>
            <a:r>
              <a:rPr lang="en-US" sz="2400" dirty="0" err="1" smtClean="0">
                <a:solidFill>
                  <a:schemeClr val="tx1"/>
                </a:solidFill>
              </a:rPr>
              <a:t>-P</a:t>
            </a:r>
            <a:r>
              <a:rPr lang="en-US" sz="2400" baseline="-25000" dirty="0" err="1" smtClean="0">
                <a:solidFill>
                  <a:schemeClr val="tx1"/>
                </a:solidFill>
              </a:rPr>
              <a:t>atm</a:t>
            </a:r>
            <a:r>
              <a:rPr lang="en-US" sz="2400" baseline="-25000" dirty="0" smtClean="0">
                <a:solidFill>
                  <a:schemeClr val="tx1"/>
                </a:solidFill>
              </a:rPr>
              <a:t> </a:t>
            </a:r>
            <a:r>
              <a:rPr lang="en-US" sz="2400" dirty="0" smtClean="0">
                <a:solidFill>
                  <a:schemeClr val="tx1"/>
                </a:solidFill>
              </a:rPr>
              <a:t>(pressure differential between the alveoli and the 		atmosphere)</a:t>
            </a:r>
          </a:p>
          <a:p>
            <a:endParaRPr lang="en-US" sz="2400" dirty="0" smtClean="0">
              <a:solidFill>
                <a:schemeClr val="tx1"/>
              </a:solidFill>
            </a:endParaRPr>
          </a:p>
          <a:p>
            <a:r>
              <a:rPr lang="en-US" sz="2400" dirty="0" smtClean="0">
                <a:solidFill>
                  <a:srgbClr val="000000"/>
                </a:solidFill>
              </a:rPr>
              <a:t>-Flow into the lungs = F = ∆P/R</a:t>
            </a:r>
          </a:p>
          <a:p>
            <a:endParaRPr lang="en-US" sz="2400" dirty="0" smtClean="0">
              <a:solidFill>
                <a:srgbClr val="000000"/>
              </a:solidFill>
            </a:endParaRPr>
          </a:p>
          <a:p>
            <a:r>
              <a:rPr lang="en-US" sz="2400" dirty="0" smtClean="0">
                <a:solidFill>
                  <a:srgbClr val="000000"/>
                </a:solidFill>
              </a:rPr>
              <a:t>-</a:t>
            </a:r>
            <a:r>
              <a:rPr lang="en-US" sz="2400" dirty="0" smtClean="0">
                <a:solidFill>
                  <a:schemeClr val="tx2"/>
                </a:solidFill>
              </a:rPr>
              <a:t>Vital Capacity =</a:t>
            </a:r>
          </a:p>
          <a:p>
            <a:r>
              <a:rPr lang="en-US" sz="2400" dirty="0" smtClean="0">
                <a:solidFill>
                  <a:schemeClr val="tx2"/>
                </a:solidFill>
              </a:rPr>
              <a:t>tidal volume+</a:t>
            </a:r>
          </a:p>
          <a:p>
            <a:r>
              <a:rPr lang="en-US" sz="2400" dirty="0" err="1" smtClean="0">
                <a:solidFill>
                  <a:schemeClr val="tx2"/>
                </a:solidFill>
              </a:rPr>
              <a:t>inspiratory</a:t>
            </a:r>
            <a:r>
              <a:rPr lang="en-US" sz="2400" dirty="0" smtClean="0">
                <a:solidFill>
                  <a:schemeClr val="tx2"/>
                </a:solidFill>
              </a:rPr>
              <a:t> reserve volume+ expiratory reserve volume</a:t>
            </a:r>
          </a:p>
          <a:p>
            <a:endParaRPr lang="en-US" sz="2400" dirty="0" smtClean="0">
              <a:solidFill>
                <a:srgbClr val="0000FF"/>
              </a:solidFill>
            </a:endParaRPr>
          </a:p>
          <a:p>
            <a:r>
              <a:rPr lang="en-US" sz="2400" dirty="0" smtClean="0">
                <a:solidFill>
                  <a:srgbClr val="000000"/>
                </a:solidFill>
              </a:rPr>
              <a:t>Forced  expiratory vital capacity test,  (FEV</a:t>
            </a:r>
            <a:r>
              <a:rPr lang="en-US" sz="2400" baseline="-25000" dirty="0" smtClean="0">
                <a:solidFill>
                  <a:srgbClr val="000000"/>
                </a:solidFill>
              </a:rPr>
              <a:t>1</a:t>
            </a:r>
            <a:r>
              <a:rPr lang="en-US" sz="2400" dirty="0" smtClean="0">
                <a:solidFill>
                  <a:srgbClr val="000000"/>
                </a:solidFill>
              </a:rPr>
              <a:t>/FVC)x100 </a:t>
            </a:r>
            <a:r>
              <a:rPr lang="en-US" sz="2400" dirty="0" smtClean="0">
                <a:solidFill>
                  <a:srgbClr val="FF0000"/>
                </a:solidFill>
              </a:rPr>
              <a:t>≥</a:t>
            </a:r>
            <a:r>
              <a:rPr lang="en-US" sz="2400" dirty="0" smtClean="0">
                <a:solidFill>
                  <a:srgbClr val="000000"/>
                </a:solidFill>
              </a:rPr>
              <a:t> 80% </a:t>
            </a:r>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00"/>
              </a:solidFill>
            </a:endParaRPr>
          </a:p>
          <a:p>
            <a:endParaRPr lang="en-US" sz="2400"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4953000" cy="5632311"/>
          </a:xfrm>
          <a:prstGeom prst="rect">
            <a:avLst/>
          </a:prstGeom>
          <a:noFill/>
        </p:spPr>
        <p:txBody>
          <a:bodyPr wrap="square" rtlCol="0">
            <a:spAutoFit/>
          </a:bodyPr>
          <a:lstStyle/>
          <a:p>
            <a:r>
              <a:rPr lang="en-US" b="1" dirty="0" smtClean="0">
                <a:solidFill>
                  <a:schemeClr val="tx1"/>
                </a:solidFill>
              </a:rPr>
              <a:t>Obstructive respiratory diseases:</a:t>
            </a:r>
          </a:p>
          <a:p>
            <a:r>
              <a:rPr lang="en-US" dirty="0" smtClean="0">
                <a:solidFill>
                  <a:schemeClr val="tx1"/>
                </a:solidFill>
              </a:rPr>
              <a:t>Bronchial tubes are narrowed leading to increased resistance to air flow.</a:t>
            </a:r>
          </a:p>
          <a:p>
            <a:r>
              <a:rPr lang="en-US" dirty="0" smtClean="0">
                <a:solidFill>
                  <a:schemeClr val="tx1"/>
                </a:solidFill>
              </a:rPr>
              <a:t>-Asthma (hyper-responsive airways)</a:t>
            </a:r>
          </a:p>
          <a:p>
            <a:r>
              <a:rPr lang="en-US" dirty="0" smtClean="0">
                <a:solidFill>
                  <a:schemeClr val="tx1"/>
                </a:solidFill>
              </a:rPr>
              <a:t>-Cystic fibrosis (thick mucus)</a:t>
            </a:r>
          </a:p>
          <a:p>
            <a:r>
              <a:rPr lang="en-US" dirty="0" smtClean="0">
                <a:solidFill>
                  <a:schemeClr val="tx1"/>
                </a:solidFill>
              </a:rPr>
              <a:t>-Scarring due to tuberculosis </a:t>
            </a:r>
          </a:p>
          <a:p>
            <a:endParaRPr lang="en-US" dirty="0" smtClean="0"/>
          </a:p>
          <a:p>
            <a:endParaRPr lang="en-US" dirty="0" smtClean="0"/>
          </a:p>
          <a:p>
            <a:endParaRPr lang="en-US" dirty="0" smtClean="0"/>
          </a:p>
          <a:p>
            <a:r>
              <a:rPr lang="en-US" b="1" dirty="0" smtClean="0">
                <a:solidFill>
                  <a:srgbClr val="000000"/>
                </a:solidFill>
              </a:rPr>
              <a:t>Restrictive respiratory diseases </a:t>
            </a:r>
            <a:r>
              <a:rPr lang="en-US" dirty="0" smtClean="0">
                <a:solidFill>
                  <a:srgbClr val="000000"/>
                </a:solidFill>
              </a:rPr>
              <a:t>(also known as interstitial lung diseases are characterized by </a:t>
            </a:r>
            <a:r>
              <a:rPr lang="en-US" dirty="0" smtClean="0">
                <a:solidFill>
                  <a:schemeClr val="tx1"/>
                </a:solidFill>
              </a:rPr>
              <a:t>reduced total lung capacity (TLC), vital capacity, or resting lung volume</a:t>
            </a:r>
            <a:r>
              <a:rPr lang="en-US" dirty="0" smtClean="0">
                <a:solidFill>
                  <a:srgbClr val="000000"/>
                </a:solidFill>
              </a:rPr>
              <a:t>):</a:t>
            </a:r>
          </a:p>
          <a:p>
            <a:r>
              <a:rPr lang="en-US" dirty="0" smtClean="0">
                <a:solidFill>
                  <a:srgbClr val="000000"/>
                </a:solidFill>
              </a:rPr>
              <a:t>-Infant respiratory distress syndrome </a:t>
            </a:r>
          </a:p>
          <a:p>
            <a:r>
              <a:rPr lang="en-US" dirty="0" smtClean="0">
                <a:solidFill>
                  <a:srgbClr val="000000"/>
                </a:solidFill>
              </a:rPr>
              <a:t>-Asbestosis</a:t>
            </a:r>
          </a:p>
          <a:p>
            <a:r>
              <a:rPr lang="en-US" dirty="0" smtClean="0">
                <a:solidFill>
                  <a:srgbClr val="000000"/>
                </a:solidFill>
              </a:rPr>
              <a:t>-Acute respiratory distress syndrome (inflammation of lung parenchyma)</a:t>
            </a:r>
          </a:p>
          <a:p>
            <a:endParaRPr lang="en-US" dirty="0"/>
          </a:p>
        </p:txBody>
      </p:sp>
      <p:pic>
        <p:nvPicPr>
          <p:cNvPr id="3" name="Picture 2" descr="AARDS_X-ray_cropped.jpg"/>
          <p:cNvPicPr>
            <a:picLocks noChangeAspect="1"/>
          </p:cNvPicPr>
          <p:nvPr/>
        </p:nvPicPr>
        <p:blipFill>
          <a:blip r:embed="rId2"/>
          <a:stretch>
            <a:fillRect/>
          </a:stretch>
        </p:blipFill>
        <p:spPr>
          <a:xfrm>
            <a:off x="5004646" y="2057400"/>
            <a:ext cx="4139353" cy="36099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1447800"/>
            <a:ext cx="9144000" cy="4114800"/>
          </a:xfrm>
        </p:spPr>
        <p:txBody>
          <a:bodyPr/>
          <a:lstStyle/>
          <a:p>
            <a:r>
              <a:rPr lang="en-US" dirty="0" smtClean="0">
                <a:solidFill>
                  <a:srgbClr val="0000FF"/>
                </a:solidFill>
                <a:latin typeface="Comic Sans MS"/>
                <a:cs typeface="Comic Sans MS"/>
              </a:rPr>
              <a:t>Vital Capacity = tidal volume+ </a:t>
            </a:r>
            <a:r>
              <a:rPr lang="en-US" dirty="0" err="1" smtClean="0">
                <a:solidFill>
                  <a:srgbClr val="0000FF"/>
                </a:solidFill>
                <a:latin typeface="Comic Sans MS"/>
                <a:cs typeface="Comic Sans MS"/>
              </a:rPr>
              <a:t>inspiratory</a:t>
            </a:r>
            <a:r>
              <a:rPr lang="en-US" dirty="0" smtClean="0">
                <a:solidFill>
                  <a:srgbClr val="0000FF"/>
                </a:solidFill>
                <a:latin typeface="Comic Sans MS"/>
                <a:cs typeface="Comic Sans MS"/>
              </a:rPr>
              <a:t> reserve volume+ expiratory reserve volume</a:t>
            </a:r>
          </a:p>
          <a:p>
            <a:r>
              <a:rPr lang="en-US" dirty="0" smtClean="0">
                <a:solidFill>
                  <a:srgbClr val="0000FF"/>
                </a:solidFill>
                <a:latin typeface="Comic Sans MS"/>
                <a:cs typeface="Comic Sans MS"/>
              </a:rPr>
              <a:t>If 100X(FEV</a:t>
            </a:r>
            <a:r>
              <a:rPr lang="en-US" baseline="-25000" dirty="0" smtClean="0">
                <a:solidFill>
                  <a:srgbClr val="0000FF"/>
                </a:solidFill>
                <a:latin typeface="Comic Sans MS"/>
                <a:cs typeface="Comic Sans MS"/>
              </a:rPr>
              <a:t>1</a:t>
            </a:r>
            <a:r>
              <a:rPr lang="en-US" dirty="0" smtClean="0">
                <a:solidFill>
                  <a:srgbClr val="0000FF"/>
                </a:solidFill>
                <a:latin typeface="Comic Sans MS"/>
                <a:cs typeface="Comic Sans MS"/>
              </a:rPr>
              <a:t>/FVC) &lt; 80% obstructive lung condition.</a:t>
            </a:r>
          </a:p>
          <a:p>
            <a:r>
              <a:rPr lang="en-US" dirty="0" smtClean="0">
                <a:solidFill>
                  <a:srgbClr val="0000FF"/>
                </a:solidFill>
                <a:latin typeface="Comic Sans MS"/>
                <a:cs typeface="Comic Sans MS"/>
              </a:rPr>
              <a:t>Obstructive respiratory diseases (asthma, scarring due to tuberculosis, cystic fibrosis, emphysema)</a:t>
            </a:r>
          </a:p>
          <a:p>
            <a:r>
              <a:rPr lang="en-US" dirty="0" smtClean="0">
                <a:solidFill>
                  <a:srgbClr val="0000FF"/>
                </a:solidFill>
                <a:latin typeface="Comic Sans MS"/>
                <a:cs typeface="Comic Sans MS"/>
              </a:rPr>
              <a:t>Restrictive (IRDS, asbestosis,…., emphysema)</a:t>
            </a:r>
          </a:p>
          <a:p>
            <a:endParaRPr lang="en-US" dirty="0" smtClean="0">
              <a:solidFill>
                <a:srgbClr val="0000FF"/>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TALK ABOUT SMOKING…</a:t>
            </a:r>
            <a:endParaRPr lang="en-US" dirty="0"/>
          </a:p>
        </p:txBody>
      </p:sp>
      <p:pic>
        <p:nvPicPr>
          <p:cNvPr id="4" name="Content Placeholder 3" descr="smokingDM_468x615.jpg"/>
          <p:cNvPicPr>
            <a:picLocks noGrp="1" noChangeAspect="1"/>
          </p:cNvPicPr>
          <p:nvPr>
            <p:ph idx="1"/>
          </p:nvPr>
        </p:nvPicPr>
        <p:blipFill>
          <a:blip r:embed="rId2"/>
          <a:stretch>
            <a:fillRect/>
          </a:stretch>
        </p:blipFill>
        <p:spPr>
          <a:xfrm>
            <a:off x="3006369" y="1981200"/>
            <a:ext cx="3131262" cy="4114800"/>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lia1a.jpg"/>
          <p:cNvPicPr>
            <a:picLocks noChangeAspect="1"/>
          </p:cNvPicPr>
          <p:nvPr/>
        </p:nvPicPr>
        <p:blipFill>
          <a:blip r:embed="rId2"/>
          <a:stretch>
            <a:fillRect/>
          </a:stretch>
        </p:blipFill>
        <p:spPr>
          <a:xfrm>
            <a:off x="0" y="3581400"/>
            <a:ext cx="2743200" cy="2535936"/>
          </a:xfrm>
          <a:prstGeom prst="rect">
            <a:avLst/>
          </a:prstGeom>
        </p:spPr>
      </p:pic>
      <p:pic>
        <p:nvPicPr>
          <p:cNvPr id="5" name="Picture 4" descr="cilia2.jpg"/>
          <p:cNvPicPr>
            <a:picLocks noChangeAspect="1"/>
          </p:cNvPicPr>
          <p:nvPr/>
        </p:nvPicPr>
        <p:blipFill>
          <a:blip r:embed="rId3"/>
          <a:stretch>
            <a:fillRect/>
          </a:stretch>
        </p:blipFill>
        <p:spPr>
          <a:xfrm>
            <a:off x="2590800" y="3581400"/>
            <a:ext cx="2749296" cy="2609088"/>
          </a:xfrm>
          <a:prstGeom prst="rect">
            <a:avLst/>
          </a:prstGeom>
        </p:spPr>
      </p:pic>
      <p:pic>
        <p:nvPicPr>
          <p:cNvPr id="6" name="Picture 5" descr="cilia4.jpg"/>
          <p:cNvPicPr>
            <a:picLocks noChangeAspect="1"/>
          </p:cNvPicPr>
          <p:nvPr/>
        </p:nvPicPr>
        <p:blipFill>
          <a:blip r:embed="rId4"/>
          <a:stretch>
            <a:fillRect/>
          </a:stretch>
        </p:blipFill>
        <p:spPr>
          <a:xfrm>
            <a:off x="5946648" y="3654552"/>
            <a:ext cx="2749296" cy="2535936"/>
          </a:xfrm>
          <a:prstGeom prst="rect">
            <a:avLst/>
          </a:prstGeom>
        </p:spPr>
      </p:pic>
      <p:pic>
        <p:nvPicPr>
          <p:cNvPr id="7" name="Picture 6" descr="normcilia.jpg"/>
          <p:cNvPicPr>
            <a:picLocks noChangeAspect="1"/>
          </p:cNvPicPr>
          <p:nvPr/>
        </p:nvPicPr>
        <p:blipFill>
          <a:blip r:embed="rId5"/>
          <a:stretch>
            <a:fillRect/>
          </a:stretch>
        </p:blipFill>
        <p:spPr>
          <a:xfrm>
            <a:off x="0" y="1371600"/>
            <a:ext cx="2400300" cy="1600200"/>
          </a:xfrm>
          <a:prstGeom prst="rect">
            <a:avLst/>
          </a:prstGeom>
        </p:spPr>
      </p:pic>
      <p:pic>
        <p:nvPicPr>
          <p:cNvPr id="8" name="Picture 7" descr="squamous.jpg"/>
          <p:cNvPicPr>
            <a:picLocks noChangeAspect="1"/>
          </p:cNvPicPr>
          <p:nvPr/>
        </p:nvPicPr>
        <p:blipFill>
          <a:blip r:embed="rId6"/>
          <a:stretch>
            <a:fillRect/>
          </a:stretch>
        </p:blipFill>
        <p:spPr>
          <a:xfrm>
            <a:off x="2743200" y="1371600"/>
            <a:ext cx="2590800" cy="1741593"/>
          </a:xfrm>
          <a:prstGeom prst="rect">
            <a:avLst/>
          </a:prstGeom>
        </p:spPr>
      </p:pic>
      <p:pic>
        <p:nvPicPr>
          <p:cNvPr id="9" name="Picture 8" descr="spread.jpg"/>
          <p:cNvPicPr>
            <a:picLocks noChangeAspect="1"/>
          </p:cNvPicPr>
          <p:nvPr/>
        </p:nvPicPr>
        <p:blipFill>
          <a:blip r:embed="rId7"/>
          <a:stretch>
            <a:fillRect/>
          </a:stretch>
        </p:blipFill>
        <p:spPr>
          <a:xfrm>
            <a:off x="5715000" y="1295400"/>
            <a:ext cx="2749296" cy="1837928"/>
          </a:xfrm>
          <a:prstGeom prst="rect">
            <a:avLst/>
          </a:prstGeom>
        </p:spPr>
      </p:pic>
      <p:sp>
        <p:nvSpPr>
          <p:cNvPr id="10" name="TextBox 9"/>
          <p:cNvSpPr txBox="1"/>
          <p:nvPr/>
        </p:nvSpPr>
        <p:spPr>
          <a:xfrm>
            <a:off x="609600" y="6292334"/>
            <a:ext cx="1626241" cy="400110"/>
          </a:xfrm>
          <a:prstGeom prst="rect">
            <a:avLst/>
          </a:prstGeom>
          <a:noFill/>
        </p:spPr>
        <p:txBody>
          <a:bodyPr wrap="none" rtlCol="0">
            <a:spAutoFit/>
          </a:bodyPr>
          <a:lstStyle/>
          <a:p>
            <a:r>
              <a:rPr lang="en-US" dirty="0" smtClean="0">
                <a:solidFill>
                  <a:srgbClr val="000000"/>
                </a:solidFill>
                <a:latin typeface="Comic Sans MS"/>
                <a:cs typeface="Comic Sans MS"/>
              </a:rPr>
              <a:t>Non-smoker </a:t>
            </a:r>
            <a:endParaRPr lang="en-US" dirty="0">
              <a:solidFill>
                <a:srgbClr val="000000"/>
              </a:solidFill>
              <a:latin typeface="Comic Sans MS"/>
              <a:cs typeface="Comic Sans MS"/>
            </a:endParaRPr>
          </a:p>
        </p:txBody>
      </p:sp>
      <p:sp>
        <p:nvSpPr>
          <p:cNvPr id="12" name="TextBox 11"/>
          <p:cNvSpPr txBox="1"/>
          <p:nvPr/>
        </p:nvSpPr>
        <p:spPr>
          <a:xfrm>
            <a:off x="3352800" y="6292334"/>
            <a:ext cx="2243523" cy="400110"/>
          </a:xfrm>
          <a:prstGeom prst="rect">
            <a:avLst/>
          </a:prstGeom>
          <a:noFill/>
        </p:spPr>
        <p:txBody>
          <a:bodyPr wrap="none" rtlCol="0">
            <a:spAutoFit/>
          </a:bodyPr>
          <a:lstStyle/>
          <a:p>
            <a:r>
              <a:rPr lang="en-US" dirty="0" smtClean="0">
                <a:solidFill>
                  <a:srgbClr val="000000"/>
                </a:solidFill>
                <a:latin typeface="Comic Sans MS"/>
                <a:cs typeface="Comic Sans MS"/>
              </a:rPr>
              <a:t>Beginning smoker</a:t>
            </a:r>
            <a:endParaRPr lang="en-US" dirty="0">
              <a:solidFill>
                <a:srgbClr val="000000"/>
              </a:solidFill>
              <a:latin typeface="Comic Sans MS"/>
              <a:cs typeface="Comic Sans MS"/>
            </a:endParaRPr>
          </a:p>
        </p:txBody>
      </p:sp>
      <p:sp>
        <p:nvSpPr>
          <p:cNvPr id="13" name="TextBox 12"/>
          <p:cNvSpPr txBox="1"/>
          <p:nvPr/>
        </p:nvSpPr>
        <p:spPr>
          <a:xfrm>
            <a:off x="6553200" y="6292334"/>
            <a:ext cx="2552477" cy="400110"/>
          </a:xfrm>
          <a:prstGeom prst="rect">
            <a:avLst/>
          </a:prstGeom>
          <a:noFill/>
        </p:spPr>
        <p:txBody>
          <a:bodyPr wrap="none" rtlCol="0">
            <a:spAutoFit/>
          </a:bodyPr>
          <a:lstStyle/>
          <a:p>
            <a:r>
              <a:rPr lang="en-US" dirty="0" smtClean="0">
                <a:solidFill>
                  <a:srgbClr val="000000"/>
                </a:solidFill>
                <a:latin typeface="Comic Sans MS"/>
                <a:cs typeface="Comic Sans MS"/>
              </a:rPr>
              <a:t> “Advanced” smoker</a:t>
            </a:r>
            <a:endParaRPr lang="en-US" dirty="0">
              <a:solidFill>
                <a:srgbClr val="000000"/>
              </a:solidFill>
              <a:latin typeface="Comic Sans MS"/>
              <a:cs typeface="Comic Sans MS"/>
            </a:endParaRPr>
          </a:p>
        </p:txBody>
      </p:sp>
      <p:sp>
        <p:nvSpPr>
          <p:cNvPr id="15" name="TextBox 14"/>
          <p:cNvSpPr txBox="1"/>
          <p:nvPr/>
        </p:nvSpPr>
        <p:spPr>
          <a:xfrm>
            <a:off x="1" y="0"/>
            <a:ext cx="9143999" cy="1323439"/>
          </a:xfrm>
          <a:prstGeom prst="rect">
            <a:avLst/>
          </a:prstGeom>
          <a:noFill/>
        </p:spPr>
        <p:txBody>
          <a:bodyPr wrap="square" rtlCol="0">
            <a:spAutoFit/>
          </a:bodyPr>
          <a:lstStyle/>
          <a:p>
            <a:r>
              <a:rPr lang="en-US" dirty="0" smtClean="0">
                <a:solidFill>
                  <a:schemeClr val="tx2"/>
                </a:solidFill>
                <a:latin typeface="Comic Sans MS"/>
                <a:cs typeface="Comic Sans MS"/>
              </a:rPr>
              <a:t>The “acute” (short term) effect of smoking is a reduction in cilia movements. The chronic (long term) effect is the destruction of ciliated cells and their replacement by </a:t>
            </a:r>
            <a:r>
              <a:rPr lang="en-US" dirty="0" err="1" smtClean="0">
                <a:solidFill>
                  <a:schemeClr val="tx2"/>
                </a:solidFill>
                <a:latin typeface="Comic Sans MS"/>
                <a:cs typeface="Comic Sans MS"/>
              </a:rPr>
              <a:t>squamosal</a:t>
            </a:r>
            <a:r>
              <a:rPr lang="en-US" dirty="0" smtClean="0">
                <a:solidFill>
                  <a:schemeClr val="tx2"/>
                </a:solidFill>
                <a:latin typeface="Comic Sans MS"/>
                <a:cs typeface="Comic Sans MS"/>
              </a:rPr>
              <a:t>, basement (potentially cancerous), cells. The chronic effect of smoking is reversible if caught early.   </a:t>
            </a:r>
            <a:endParaRPr lang="en-US" dirty="0">
              <a:solidFill>
                <a:schemeClr val="tx2"/>
              </a:solidFill>
              <a:latin typeface="Comic Sans MS"/>
              <a:cs typeface="Comic Sans MS"/>
            </a:endParaRPr>
          </a:p>
        </p:txBody>
      </p:sp>
      <p:sp>
        <p:nvSpPr>
          <p:cNvPr id="14" name="TextBox 13"/>
          <p:cNvSpPr txBox="1"/>
          <p:nvPr/>
        </p:nvSpPr>
        <p:spPr>
          <a:xfrm>
            <a:off x="2209800" y="3124200"/>
            <a:ext cx="4366750" cy="400110"/>
          </a:xfrm>
          <a:prstGeom prst="rect">
            <a:avLst/>
          </a:prstGeom>
          <a:noFill/>
        </p:spPr>
        <p:txBody>
          <a:bodyPr wrap="none" rtlCol="0">
            <a:spAutoFit/>
          </a:bodyPr>
          <a:lstStyle/>
          <a:p>
            <a:r>
              <a:rPr lang="en-US" dirty="0" smtClean="0">
                <a:solidFill>
                  <a:srgbClr val="000000"/>
                </a:solidFill>
                <a:latin typeface="Comic Sans MS"/>
                <a:cs typeface="Comic Sans MS"/>
              </a:rPr>
              <a:t>Effect of smoking on the “airways”</a:t>
            </a:r>
            <a:endParaRPr lang="en-US" dirty="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My Documents\powerpoint files\Downloaded pics\emphysema.jpg"/>
          <p:cNvPicPr>
            <a:picLocks noChangeAspect="1" noChangeArrowheads="1"/>
          </p:cNvPicPr>
          <p:nvPr/>
        </p:nvPicPr>
        <p:blipFill>
          <a:blip r:embed="rId2">
            <a:lum bright="6000"/>
          </a:blip>
          <a:srcRect/>
          <a:stretch>
            <a:fillRect/>
          </a:stretch>
        </p:blipFill>
        <p:spPr bwMode="auto">
          <a:xfrm>
            <a:off x="0" y="0"/>
            <a:ext cx="3067050" cy="4648200"/>
          </a:xfrm>
          <a:prstGeom prst="rect">
            <a:avLst/>
          </a:prstGeom>
          <a:noFill/>
        </p:spPr>
      </p:pic>
      <p:pic>
        <p:nvPicPr>
          <p:cNvPr id="59395" name="Picture 3" descr="E:\My Documents\powerpoint files\Downloaded pics\emphysema2.jpg"/>
          <p:cNvPicPr>
            <a:picLocks noChangeAspect="1" noChangeArrowheads="1"/>
          </p:cNvPicPr>
          <p:nvPr/>
        </p:nvPicPr>
        <p:blipFill>
          <a:blip r:embed="rId3">
            <a:lum bright="6000"/>
          </a:blip>
          <a:srcRect/>
          <a:stretch>
            <a:fillRect/>
          </a:stretch>
        </p:blipFill>
        <p:spPr bwMode="auto">
          <a:xfrm>
            <a:off x="5775325" y="1752600"/>
            <a:ext cx="3368675" cy="5105400"/>
          </a:xfrm>
          <a:prstGeom prst="rect">
            <a:avLst/>
          </a:prstGeom>
          <a:noFill/>
        </p:spPr>
      </p:pic>
      <p:sp>
        <p:nvSpPr>
          <p:cNvPr id="59397" name="Rectangle 5"/>
          <p:cNvSpPr>
            <a:spLocks noChangeArrowheads="1"/>
          </p:cNvSpPr>
          <p:nvPr/>
        </p:nvSpPr>
        <p:spPr bwMode="auto">
          <a:xfrm>
            <a:off x="3230563" y="127000"/>
            <a:ext cx="5913437" cy="163121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term lung emphysema means “excess air in the lungs”. It is a complex </a:t>
            </a:r>
            <a:r>
              <a:rPr lang="en-US" dirty="0" smtClean="0">
                <a:solidFill>
                  <a:srgbClr val="000000"/>
                </a:solidFill>
              </a:rPr>
              <a:t>obstructive and restrictive lung </a:t>
            </a:r>
            <a:r>
              <a:rPr lang="en-US" dirty="0">
                <a:solidFill>
                  <a:srgbClr val="000000"/>
                </a:solidFill>
              </a:rPr>
              <a:t>disease that is in most cases the consequence of long term smoking. It results from:</a:t>
            </a:r>
          </a:p>
        </p:txBody>
      </p:sp>
      <p:sp>
        <p:nvSpPr>
          <p:cNvPr id="59398" name="Rectangle 6"/>
          <p:cNvSpPr>
            <a:spLocks noChangeArrowheads="1"/>
          </p:cNvSpPr>
          <p:nvPr/>
        </p:nvSpPr>
        <p:spPr bwMode="auto">
          <a:xfrm>
            <a:off x="8780463" y="57150"/>
            <a:ext cx="260350" cy="446088"/>
          </a:xfrm>
          <a:prstGeom prst="rect">
            <a:avLst/>
          </a:prstGeom>
          <a:noFill/>
          <a:ln w="9525">
            <a:noFill/>
            <a:miter lim="800000"/>
            <a:headEnd/>
            <a:tailEnd/>
          </a:ln>
          <a:effectLst/>
        </p:spPr>
        <p:txBody>
          <a:bodyPr wrap="none">
            <a:prstTxWarp prst="textNoShape">
              <a:avLst/>
            </a:prstTxWarp>
            <a:spAutoFit/>
          </a:bodyPr>
          <a:lstStyle/>
          <a:p>
            <a:r>
              <a:rPr lang="en-US"/>
              <a:t> </a:t>
            </a:r>
          </a:p>
        </p:txBody>
      </p:sp>
      <p:sp>
        <p:nvSpPr>
          <p:cNvPr id="59401" name="Rectangle 9"/>
          <p:cNvSpPr>
            <a:spLocks noChangeArrowheads="1"/>
          </p:cNvSpPr>
          <p:nvPr/>
        </p:nvSpPr>
        <p:spPr bwMode="auto">
          <a:xfrm>
            <a:off x="3124200" y="1905000"/>
            <a:ext cx="2590800" cy="2616101"/>
          </a:xfrm>
          <a:prstGeom prst="rect">
            <a:avLst/>
          </a:prstGeom>
          <a:noFill/>
          <a:ln w="9525">
            <a:noFill/>
            <a:miter lim="800000"/>
            <a:headEnd/>
            <a:tailEnd/>
          </a:ln>
          <a:effectLst/>
        </p:spPr>
        <p:txBody>
          <a:bodyPr>
            <a:prstTxWarp prst="textNoShape">
              <a:avLst/>
            </a:prstTxWarp>
            <a:spAutoFit/>
          </a:bodyPr>
          <a:lstStyle/>
          <a:p>
            <a:pPr marL="457200" indent="-457200">
              <a:buFont typeface="Times" charset="0"/>
              <a:buAutoNum type="arabicParenR"/>
            </a:pPr>
            <a:r>
              <a:rPr lang="en-US" sz="1600" dirty="0">
                <a:solidFill>
                  <a:srgbClr val="000000"/>
                </a:solidFill>
              </a:rPr>
              <a:t>Chronic infection (smoke and tar irritate bronchi and bronchioles)</a:t>
            </a:r>
          </a:p>
          <a:p>
            <a:pPr marL="457200" indent="-457200">
              <a:buFont typeface="Times" charset="0"/>
              <a:buAutoNum type="arabicParenR"/>
            </a:pPr>
            <a:r>
              <a:rPr lang="en-US" sz="1600" dirty="0">
                <a:solidFill>
                  <a:srgbClr val="000000"/>
                </a:solidFill>
              </a:rPr>
              <a:t> Excess mucus and </a:t>
            </a:r>
            <a:r>
              <a:rPr lang="en-US" sz="1600" dirty="0" err="1">
                <a:solidFill>
                  <a:srgbClr val="000000"/>
                </a:solidFill>
              </a:rPr>
              <a:t>inflamatory</a:t>
            </a:r>
            <a:r>
              <a:rPr lang="en-US" sz="1600" dirty="0">
                <a:solidFill>
                  <a:srgbClr val="000000"/>
                </a:solidFill>
              </a:rPr>
              <a:t> edema cause chronic obstruction.</a:t>
            </a:r>
          </a:p>
          <a:p>
            <a:pPr marL="457200" indent="-457200">
              <a:buFont typeface="Times" charset="0"/>
              <a:buAutoNum type="arabicParenR"/>
            </a:pPr>
            <a:r>
              <a:rPr lang="en-US" sz="1600" dirty="0">
                <a:solidFill>
                  <a:srgbClr val="000000"/>
                </a:solidFill>
              </a:rPr>
              <a:t>Obstruction entraps air in </a:t>
            </a:r>
            <a:r>
              <a:rPr lang="en-US" sz="1600" dirty="0" err="1">
                <a:solidFill>
                  <a:srgbClr val="000000"/>
                </a:solidFill>
              </a:rPr>
              <a:t>alveloli</a:t>
            </a:r>
            <a:r>
              <a:rPr lang="en-US" dirty="0">
                <a:solidFill>
                  <a:srgbClr val="000000"/>
                </a:solidFill>
              </a:rPr>
              <a:t> </a:t>
            </a:r>
          </a:p>
        </p:txBody>
      </p:sp>
      <p:sp>
        <p:nvSpPr>
          <p:cNvPr id="59402" name="Rectangle 10"/>
          <p:cNvSpPr>
            <a:spLocks noChangeArrowheads="1"/>
          </p:cNvSpPr>
          <p:nvPr/>
        </p:nvSpPr>
        <p:spPr bwMode="auto">
          <a:xfrm>
            <a:off x="0" y="4800600"/>
            <a:ext cx="5562600" cy="1631216"/>
          </a:xfrm>
          <a:prstGeom prst="rect">
            <a:avLst/>
          </a:prstGeom>
          <a:noFill/>
          <a:ln w="9525">
            <a:noFill/>
            <a:miter lim="800000"/>
            <a:headEnd/>
            <a:tailEnd/>
          </a:ln>
          <a:effectLst/>
        </p:spPr>
        <p:txBody>
          <a:bodyPr>
            <a:prstTxWarp prst="textNoShape">
              <a:avLst/>
            </a:prstTxWarp>
            <a:spAutoFit/>
          </a:bodyPr>
          <a:lstStyle/>
          <a:p>
            <a:pPr marL="457200" indent="-457200"/>
            <a:r>
              <a:rPr lang="en-US" dirty="0">
                <a:solidFill>
                  <a:srgbClr val="000000"/>
                </a:solidFill>
              </a:rPr>
              <a:t>Emphysema has many physiological consequences:</a:t>
            </a:r>
          </a:p>
          <a:p>
            <a:pPr marL="457200" indent="-457200">
              <a:buFont typeface="Times" charset="0"/>
              <a:buAutoNum type="arabicParenR"/>
            </a:pPr>
            <a:r>
              <a:rPr lang="en-US" dirty="0">
                <a:solidFill>
                  <a:srgbClr val="000000"/>
                </a:solidFill>
              </a:rPr>
              <a:t>Reduced diffusing capacity</a:t>
            </a:r>
            <a:endParaRPr lang="en-US" sz="1800" dirty="0">
              <a:solidFill>
                <a:srgbClr val="000000"/>
              </a:solidFill>
            </a:endParaRPr>
          </a:p>
          <a:p>
            <a:pPr marL="457200" indent="-457200">
              <a:buFont typeface="Times" charset="0"/>
              <a:buAutoNum type="arabicParenR"/>
            </a:pPr>
            <a:r>
              <a:rPr lang="en-US" dirty="0">
                <a:solidFill>
                  <a:srgbClr val="000000"/>
                </a:solidFill>
              </a:rPr>
              <a:t>Reduced number of lung capillaries</a:t>
            </a:r>
          </a:p>
          <a:p>
            <a:pPr marL="457200" indent="-457200">
              <a:buFont typeface="Times" charset="0"/>
              <a:buAutoNum type="arabicParenR"/>
            </a:pPr>
            <a:r>
              <a:rPr lang="en-US" dirty="0">
                <a:solidFill>
                  <a:srgbClr val="000000"/>
                </a:solidFill>
              </a:rPr>
              <a:t>Increased vascular resistance.</a:t>
            </a:r>
          </a:p>
        </p:txBody>
      </p:sp>
      <p:pic>
        <p:nvPicPr>
          <p:cNvPr id="59403" name="Picture 11"/>
          <p:cNvPicPr>
            <a:picLocks noChangeAspect="1" noChangeArrowheads="1"/>
          </p:cNvPicPr>
          <p:nvPr/>
        </p:nvPicPr>
        <p:blipFill>
          <a:blip r:embed="rId4"/>
          <a:srcRect/>
          <a:stretch>
            <a:fillRect/>
          </a:stretch>
        </p:blipFill>
        <p:spPr bwMode="auto">
          <a:xfrm>
            <a:off x="8382000" y="6096000"/>
            <a:ext cx="762000" cy="762000"/>
          </a:xfrm>
          <a:prstGeom prst="rect">
            <a:avLst/>
          </a:prstGeom>
          <a:noFill/>
          <a:ln w="9525">
            <a:noFill/>
            <a:miter lim="800000"/>
            <a:headEnd/>
            <a:tailEnd/>
          </a:ln>
          <a:effectLst/>
        </p:spPr>
      </p:pic>
      <p:sp>
        <p:nvSpPr>
          <p:cNvPr id="9" name="TextBox 8"/>
          <p:cNvSpPr txBox="1"/>
          <p:nvPr/>
        </p:nvSpPr>
        <p:spPr>
          <a:xfrm>
            <a:off x="152400" y="6457890"/>
            <a:ext cx="5254413" cy="400110"/>
          </a:xfrm>
          <a:prstGeom prst="rect">
            <a:avLst/>
          </a:prstGeom>
          <a:noFill/>
        </p:spPr>
        <p:txBody>
          <a:bodyPr wrap="none" rtlCol="0">
            <a:spAutoFit/>
          </a:bodyPr>
          <a:lstStyle/>
          <a:p>
            <a:r>
              <a:rPr lang="en-US" dirty="0" smtClean="0">
                <a:solidFill>
                  <a:srgbClr val="000000"/>
                </a:solidFill>
                <a:latin typeface="Comic Sans MS"/>
                <a:cs typeface="Comic Sans MS"/>
              </a:rPr>
              <a:t>Effect of smoking on the respiratory zone</a:t>
            </a:r>
            <a:endParaRPr lang="en-US" dirty="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Normal.gif"/>
          <p:cNvPicPr>
            <a:picLocks noChangeAspect="1"/>
          </p:cNvPicPr>
          <p:nvPr/>
        </p:nvPicPr>
        <p:blipFill>
          <a:blip r:embed="rId2"/>
          <a:stretch>
            <a:fillRect/>
          </a:stretch>
        </p:blipFill>
        <p:spPr>
          <a:xfrm>
            <a:off x="0" y="0"/>
            <a:ext cx="6858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Emphysema.gif"/>
          <p:cNvPicPr>
            <a:picLocks noChangeAspect="1"/>
          </p:cNvPicPr>
          <p:nvPr/>
        </p:nvPicPr>
        <p:blipFill>
          <a:blip r:embed="rId2"/>
          <a:stretch>
            <a:fillRect/>
          </a:stretch>
        </p:blipFill>
        <p:spPr>
          <a:xfrm>
            <a:off x="152400" y="0"/>
            <a:ext cx="6781800" cy="678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My Documents\powerpoint files\Downloaded pics\Silverthorn\Chapter 17\FG17_04.jpg"/>
          <p:cNvPicPr>
            <a:picLocks noChangeAspect="1" noChangeArrowheads="1"/>
          </p:cNvPicPr>
          <p:nvPr/>
        </p:nvPicPr>
        <p:blipFill>
          <a:blip r:embed="rId2"/>
          <a:srcRect/>
          <a:stretch>
            <a:fillRect/>
          </a:stretch>
        </p:blipFill>
        <p:spPr bwMode="auto">
          <a:xfrm>
            <a:off x="409967" y="304801"/>
            <a:ext cx="8734033" cy="6553200"/>
          </a:xfrm>
          <a:prstGeom prst="rect">
            <a:avLst/>
          </a:prstGeom>
          <a:noFill/>
        </p:spPr>
      </p:pic>
      <p:sp>
        <p:nvSpPr>
          <p:cNvPr id="3" name="TextBox 2"/>
          <p:cNvSpPr txBox="1"/>
          <p:nvPr/>
        </p:nvSpPr>
        <p:spPr>
          <a:xfrm>
            <a:off x="2971800" y="990600"/>
            <a:ext cx="4787789" cy="400110"/>
          </a:xfrm>
          <a:prstGeom prst="rect">
            <a:avLst/>
          </a:prstGeom>
          <a:noFill/>
        </p:spPr>
        <p:txBody>
          <a:bodyPr wrap="none" rtlCol="0">
            <a:spAutoFit/>
          </a:bodyPr>
          <a:lstStyle/>
          <a:p>
            <a:r>
              <a:rPr lang="en-US" dirty="0" smtClean="0">
                <a:solidFill>
                  <a:schemeClr val="tx1">
                    <a:lumMod val="95000"/>
                    <a:lumOff val="5000"/>
                  </a:schemeClr>
                </a:solidFill>
              </a:rPr>
              <a:t>Something wrong with this diagram???</a:t>
            </a:r>
            <a:endParaRPr lang="en-US"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Normal.gif"/>
          <p:cNvPicPr>
            <a:picLocks noChangeAspect="1"/>
          </p:cNvPicPr>
          <p:nvPr/>
        </p:nvPicPr>
        <p:blipFill>
          <a:blip r:embed="rId2"/>
          <a:stretch>
            <a:fillRect/>
          </a:stretch>
        </p:blipFill>
        <p:spPr>
          <a:xfrm>
            <a:off x="0" y="0"/>
            <a:ext cx="3886200" cy="3886200"/>
          </a:xfrm>
          <a:prstGeom prst="rect">
            <a:avLst/>
          </a:prstGeom>
        </p:spPr>
      </p:pic>
      <p:pic>
        <p:nvPicPr>
          <p:cNvPr id="5" name="Picture 4" descr="3Emphysema.gif"/>
          <p:cNvPicPr>
            <a:picLocks noChangeAspect="1"/>
          </p:cNvPicPr>
          <p:nvPr/>
        </p:nvPicPr>
        <p:blipFill>
          <a:blip r:embed="rId3"/>
          <a:stretch>
            <a:fillRect/>
          </a:stretch>
        </p:blipFill>
        <p:spPr>
          <a:xfrm>
            <a:off x="3810000" y="2133600"/>
            <a:ext cx="4724400" cy="4724400"/>
          </a:xfrm>
          <a:prstGeom prst="rect">
            <a:avLst/>
          </a:prstGeom>
        </p:spPr>
      </p:pic>
      <p:sp>
        <p:nvSpPr>
          <p:cNvPr id="6" name="TextBox 5"/>
          <p:cNvSpPr txBox="1"/>
          <p:nvPr/>
        </p:nvSpPr>
        <p:spPr>
          <a:xfrm>
            <a:off x="3886200" y="228600"/>
            <a:ext cx="5455916" cy="1631216"/>
          </a:xfrm>
          <a:prstGeom prst="rect">
            <a:avLst/>
          </a:prstGeom>
          <a:noFill/>
        </p:spPr>
        <p:txBody>
          <a:bodyPr wrap="none" rtlCol="0">
            <a:spAutoFit/>
          </a:bodyPr>
          <a:lstStyle/>
          <a:p>
            <a:r>
              <a:rPr lang="en-US" dirty="0" smtClean="0">
                <a:solidFill>
                  <a:srgbClr val="0000FF"/>
                </a:solidFill>
              </a:rPr>
              <a:t>Emphysema</a:t>
            </a:r>
          </a:p>
          <a:p>
            <a:r>
              <a:rPr lang="en-US" dirty="0" smtClean="0">
                <a:solidFill>
                  <a:srgbClr val="0000FF"/>
                </a:solidFill>
              </a:rPr>
              <a:t>-Increased compliance</a:t>
            </a:r>
          </a:p>
          <a:p>
            <a:r>
              <a:rPr lang="en-US" dirty="0" smtClean="0">
                <a:solidFill>
                  <a:srgbClr val="0000FF"/>
                </a:solidFill>
              </a:rPr>
              <a:t>-Reduced FEV1/FVC (increased obstruction)</a:t>
            </a:r>
          </a:p>
          <a:p>
            <a:r>
              <a:rPr lang="en-US" dirty="0" smtClean="0">
                <a:solidFill>
                  <a:srgbClr val="0000FF"/>
                </a:solidFill>
              </a:rPr>
              <a:t>-Reduced VC (due to reduced TV)</a:t>
            </a:r>
          </a:p>
          <a:p>
            <a:r>
              <a:rPr lang="en-US" dirty="0" smtClean="0">
                <a:solidFill>
                  <a:srgbClr val="0000FF"/>
                </a:solidFill>
              </a:rPr>
              <a:t>-Increased Residual Volume</a:t>
            </a:r>
          </a:p>
          <a:p>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Image.aspx.jpeg"/>
          <p:cNvPicPr>
            <a:picLocks noChangeAspect="1"/>
          </p:cNvPicPr>
          <p:nvPr/>
        </p:nvPicPr>
        <p:blipFill>
          <a:blip r:embed="rId2"/>
          <a:stretch>
            <a:fillRect/>
          </a:stretch>
        </p:blipFill>
        <p:spPr>
          <a:xfrm>
            <a:off x="1600200" y="1143000"/>
            <a:ext cx="6426200" cy="419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My Documents\powerpoint files\Downloaded pics\lung ca .jpg"/>
          <p:cNvPicPr>
            <a:picLocks noChangeAspect="1" noChangeArrowheads="1"/>
          </p:cNvPicPr>
          <p:nvPr/>
        </p:nvPicPr>
        <p:blipFill>
          <a:blip r:embed="rId2">
            <a:lum bright="12000" contrast="6000"/>
          </a:blip>
          <a:srcRect/>
          <a:stretch>
            <a:fillRect/>
          </a:stretch>
        </p:blipFill>
        <p:spPr bwMode="auto">
          <a:xfrm>
            <a:off x="303213" y="304800"/>
            <a:ext cx="3327400" cy="5105400"/>
          </a:xfrm>
          <a:prstGeom prst="rect">
            <a:avLst/>
          </a:prstGeom>
          <a:noFill/>
        </p:spPr>
      </p:pic>
      <p:pic>
        <p:nvPicPr>
          <p:cNvPr id="61443" name="Picture 3" descr="E:\My Documents\powerpoint files\Downloaded pics\lung ca xray.jpg"/>
          <p:cNvPicPr>
            <a:picLocks noChangeAspect="1" noChangeArrowheads="1"/>
          </p:cNvPicPr>
          <p:nvPr/>
        </p:nvPicPr>
        <p:blipFill>
          <a:blip r:embed="rId3"/>
          <a:srcRect/>
          <a:stretch>
            <a:fillRect/>
          </a:stretch>
        </p:blipFill>
        <p:spPr bwMode="auto">
          <a:xfrm>
            <a:off x="3808413" y="381000"/>
            <a:ext cx="5334000" cy="4960938"/>
          </a:xfrm>
          <a:prstGeom prst="rect">
            <a:avLst/>
          </a:prstGeom>
          <a:noFill/>
        </p:spPr>
      </p:pic>
      <p:sp>
        <p:nvSpPr>
          <p:cNvPr id="61444" name="Text Box 4"/>
          <p:cNvSpPr txBox="1">
            <a:spLocks noChangeArrowheads="1"/>
          </p:cNvSpPr>
          <p:nvPr/>
        </p:nvSpPr>
        <p:spPr bwMode="auto">
          <a:xfrm>
            <a:off x="3276600" y="5943600"/>
            <a:ext cx="1163299" cy="461665"/>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dirty="0" smtClean="0">
                <a:solidFill>
                  <a:srgbClr val="000000"/>
                </a:solidFill>
              </a:rPr>
              <a:t>Cancer</a:t>
            </a:r>
            <a:endParaRPr lang="en-US" sz="2400" dirty="0">
              <a:solidFill>
                <a:srgbClr val="000000"/>
              </a:solidFill>
              <a:latin typeface="Times New Roman" charset="0"/>
            </a:endParaRPr>
          </a:p>
        </p:txBody>
      </p:sp>
      <p:sp>
        <p:nvSpPr>
          <p:cNvPr id="61445" name="Rectangle 5"/>
          <p:cNvSpPr>
            <a:spLocks noChangeArrowheads="1"/>
          </p:cNvSpPr>
          <p:nvPr/>
        </p:nvSpPr>
        <p:spPr bwMode="auto">
          <a:xfrm>
            <a:off x="869950" y="5524500"/>
            <a:ext cx="6406071"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And emphysema may be the least of your troubles….</a:t>
            </a:r>
          </a:p>
        </p:txBody>
      </p:sp>
      <p:sp>
        <p:nvSpPr>
          <p:cNvPr id="61446" name="Rectangle 6"/>
          <p:cNvSpPr>
            <a:spLocks noChangeArrowheads="1"/>
          </p:cNvSpPr>
          <p:nvPr/>
        </p:nvSpPr>
        <p:spPr bwMode="auto">
          <a:xfrm>
            <a:off x="8777288" y="6197600"/>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61447" name="Picture 7"/>
          <p:cNvPicPr>
            <a:picLocks noChangeAspect="1" noChangeArrowheads="1"/>
          </p:cNvPicPr>
          <p:nvPr/>
        </p:nvPicPr>
        <p:blipFill>
          <a:blip r:embed="rId4"/>
          <a:srcRect/>
          <a:stretch>
            <a:fillRect/>
          </a:stretch>
        </p:blipFill>
        <p:spPr bwMode="auto">
          <a:xfrm>
            <a:off x="8377238" y="6088063"/>
            <a:ext cx="762000" cy="762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ad6.jpg"/>
          <p:cNvPicPr>
            <a:picLocks noChangeAspect="1"/>
          </p:cNvPicPr>
          <p:nvPr/>
        </p:nvPicPr>
        <p:blipFill>
          <a:blip r:embed="rId2"/>
          <a:stretch>
            <a:fillRect/>
          </a:stretch>
        </p:blipFill>
        <p:spPr>
          <a:xfrm>
            <a:off x="1914841" y="0"/>
            <a:ext cx="5314317" cy="6858000"/>
          </a:xfrm>
          <a:prstGeom prst="rect">
            <a:avLst/>
          </a:prstGeom>
        </p:spPr>
      </p:pic>
      <p:sp>
        <p:nvSpPr>
          <p:cNvPr id="3" name="TextBox 2"/>
          <p:cNvSpPr txBox="1"/>
          <p:nvPr/>
        </p:nvSpPr>
        <p:spPr>
          <a:xfrm>
            <a:off x="304800" y="2286000"/>
            <a:ext cx="769762" cy="400110"/>
          </a:xfrm>
          <a:prstGeom prst="rect">
            <a:avLst/>
          </a:prstGeom>
          <a:noFill/>
        </p:spPr>
        <p:txBody>
          <a:bodyPr wrap="none" rtlCol="0">
            <a:spAutoFit/>
          </a:bodyPr>
          <a:lstStyle/>
          <a:p>
            <a:r>
              <a:rPr lang="en-US" dirty="0" smtClean="0">
                <a:solidFill>
                  <a:schemeClr val="tx1">
                    <a:lumMod val="95000"/>
                    <a:lumOff val="5000"/>
                  </a:schemeClr>
                </a:solidFill>
              </a:rPr>
              <a:t>1946</a:t>
            </a:r>
            <a:endParaRPr lang="en-US"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3 at 10.36.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6868583" cy="6858000"/>
          </a:xfrm>
          <a:prstGeom prst="rect">
            <a:avLst/>
          </a:prstGeom>
        </p:spPr>
      </p:pic>
    </p:spTree>
    <p:extLst>
      <p:ext uri="{BB962C8B-B14F-4D97-AF65-F5344CB8AC3E}">
        <p14:creationId xmlns:p14="http://schemas.microsoft.com/office/powerpoint/2010/main" val="1097129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1447800"/>
            <a:ext cx="9144000" cy="4114800"/>
          </a:xfrm>
        </p:spPr>
        <p:txBody>
          <a:bodyPr/>
          <a:lstStyle/>
          <a:p>
            <a:r>
              <a:rPr lang="en-US" dirty="0" smtClean="0">
                <a:solidFill>
                  <a:srgbClr val="0000FF"/>
                </a:solidFill>
                <a:latin typeface="Comic Sans MS"/>
                <a:cs typeface="Comic Sans MS"/>
              </a:rPr>
              <a:t>Vital Capacity = tidal volume+ </a:t>
            </a:r>
            <a:r>
              <a:rPr lang="en-US" dirty="0" err="1" smtClean="0">
                <a:solidFill>
                  <a:srgbClr val="0000FF"/>
                </a:solidFill>
                <a:latin typeface="Comic Sans MS"/>
                <a:cs typeface="Comic Sans MS"/>
              </a:rPr>
              <a:t>inspiratory</a:t>
            </a:r>
            <a:r>
              <a:rPr lang="en-US" dirty="0" smtClean="0">
                <a:solidFill>
                  <a:srgbClr val="0000FF"/>
                </a:solidFill>
                <a:latin typeface="Comic Sans MS"/>
                <a:cs typeface="Comic Sans MS"/>
              </a:rPr>
              <a:t> reserve volume+ expiratory reserve volume</a:t>
            </a:r>
          </a:p>
          <a:p>
            <a:r>
              <a:rPr lang="en-US" dirty="0" smtClean="0">
                <a:solidFill>
                  <a:srgbClr val="0000FF"/>
                </a:solidFill>
                <a:latin typeface="Comic Sans MS"/>
                <a:cs typeface="Comic Sans MS"/>
              </a:rPr>
              <a:t>If 100X(FEV</a:t>
            </a:r>
            <a:r>
              <a:rPr lang="en-US" baseline="-25000" dirty="0" smtClean="0">
                <a:solidFill>
                  <a:srgbClr val="0000FF"/>
                </a:solidFill>
                <a:latin typeface="Comic Sans MS"/>
                <a:cs typeface="Comic Sans MS"/>
              </a:rPr>
              <a:t>1</a:t>
            </a:r>
            <a:r>
              <a:rPr lang="en-US" dirty="0" smtClean="0">
                <a:solidFill>
                  <a:srgbClr val="0000FF"/>
                </a:solidFill>
                <a:latin typeface="Comic Sans MS"/>
                <a:cs typeface="Comic Sans MS"/>
              </a:rPr>
              <a:t>/FVC) &lt; 80% obstructive lung condition.</a:t>
            </a:r>
          </a:p>
          <a:p>
            <a:r>
              <a:rPr lang="en-US" dirty="0" smtClean="0">
                <a:solidFill>
                  <a:srgbClr val="0000FF"/>
                </a:solidFill>
                <a:latin typeface="Comic Sans MS"/>
                <a:cs typeface="Comic Sans MS"/>
              </a:rPr>
              <a:t>Obstructive respiratory diseases (asthma, scarring due to tuberculosis, cystic fibrosis, emphysema)</a:t>
            </a:r>
          </a:p>
          <a:p>
            <a:r>
              <a:rPr lang="en-US" dirty="0" smtClean="0">
                <a:solidFill>
                  <a:srgbClr val="0000FF"/>
                </a:solidFill>
                <a:latin typeface="Comic Sans MS"/>
                <a:cs typeface="Comic Sans MS"/>
              </a:rPr>
              <a:t>Restrictive (IRDS, asbestosis,…., emphysema)</a:t>
            </a:r>
          </a:p>
          <a:p>
            <a:endParaRPr lang="en-US" dirty="0" smtClean="0">
              <a:solidFill>
                <a:srgbClr val="0000FF"/>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My Documents\powerpoint files\Downloaded pics\Silverthorn\Chapter 17\FG17_15.jpg"/>
          <p:cNvPicPr>
            <a:picLocks noChangeAspect="1" noChangeArrowheads="1"/>
          </p:cNvPicPr>
          <p:nvPr/>
        </p:nvPicPr>
        <p:blipFill>
          <a:blip r:embed="rId2"/>
          <a:srcRect/>
          <a:stretch>
            <a:fillRect/>
          </a:stretch>
        </p:blipFill>
        <p:spPr bwMode="auto">
          <a:xfrm>
            <a:off x="-304800" y="1219200"/>
            <a:ext cx="6604000" cy="4953000"/>
          </a:xfrm>
          <a:prstGeom prst="rect">
            <a:avLst/>
          </a:prstGeom>
          <a:noFill/>
        </p:spPr>
      </p:pic>
      <p:sp>
        <p:nvSpPr>
          <p:cNvPr id="48131" name="Rectangle 3"/>
          <p:cNvSpPr>
            <a:spLocks noChangeArrowheads="1"/>
          </p:cNvSpPr>
          <p:nvPr/>
        </p:nvSpPr>
        <p:spPr bwMode="auto">
          <a:xfrm>
            <a:off x="4419600" y="0"/>
            <a:ext cx="4724400" cy="5933934"/>
          </a:xfrm>
          <a:prstGeom prst="rect">
            <a:avLst/>
          </a:prstGeom>
          <a:noFill/>
          <a:ln w="9525">
            <a:noFill/>
            <a:miter lim="800000"/>
            <a:headEnd/>
            <a:tailEnd/>
          </a:ln>
          <a:effectLst/>
        </p:spPr>
        <p:txBody>
          <a:bodyPr wrap="square">
            <a:prstTxWarp prst="textNoShape">
              <a:avLst/>
            </a:prstTxWarp>
            <a:spAutoFit/>
          </a:bodyPr>
          <a:lstStyle/>
          <a:p>
            <a:pPr eaLnBrk="1" hangingPunct="1">
              <a:spcBef>
                <a:spcPct val="20000"/>
              </a:spcBef>
              <a:buFontTx/>
              <a:buChar char="•"/>
            </a:pPr>
            <a:r>
              <a:rPr lang="en-US" dirty="0">
                <a:solidFill>
                  <a:srgbClr val="000000"/>
                </a:solidFill>
              </a:rPr>
              <a:t>The amount of “fresh” air that gets down to the alveoli is called alveolar ventilation. It is hugely influenced by rate and depth of breathing</a:t>
            </a:r>
          </a:p>
          <a:p>
            <a:pPr eaLnBrk="1" hangingPunct="1">
              <a:spcBef>
                <a:spcPct val="20000"/>
              </a:spcBef>
              <a:buFontTx/>
              <a:buChar char="•"/>
            </a:pPr>
            <a:r>
              <a:rPr lang="en-US" dirty="0">
                <a:solidFill>
                  <a:srgbClr val="000000"/>
                </a:solidFill>
              </a:rPr>
              <a:t>Alveolar ventilation = RR (TV – DSV) ≈ 12(500-150)=4200 </a:t>
            </a:r>
            <a:r>
              <a:rPr lang="en-US" dirty="0" err="1" smtClean="0">
                <a:solidFill>
                  <a:srgbClr val="000000"/>
                </a:solidFill>
              </a:rPr>
              <a:t>mL</a:t>
            </a:r>
            <a:r>
              <a:rPr lang="en-US" dirty="0" smtClean="0">
                <a:solidFill>
                  <a:srgbClr val="000000"/>
                </a:solidFill>
              </a:rPr>
              <a:t>/</a:t>
            </a:r>
            <a:r>
              <a:rPr lang="en-US" dirty="0">
                <a:solidFill>
                  <a:srgbClr val="000000"/>
                </a:solidFill>
              </a:rPr>
              <a:t>min</a:t>
            </a:r>
            <a:endParaRPr lang="en-US"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smtClean="0">
              <a:solidFill>
                <a:srgbClr val="000000"/>
              </a:solidFill>
            </a:endParaRPr>
          </a:p>
          <a:p>
            <a:pPr lvl="1" eaLnBrk="1" hangingPunct="1">
              <a:spcBef>
                <a:spcPct val="20000"/>
              </a:spcBef>
            </a:pPr>
            <a:endParaRPr lang="en-US" sz="1800" dirty="0">
              <a:solidFill>
                <a:srgbClr val="000000"/>
              </a:solidFill>
            </a:endParaRPr>
          </a:p>
          <a:p>
            <a:pPr lvl="1" eaLnBrk="1" hangingPunct="1">
              <a:spcBef>
                <a:spcPct val="20000"/>
              </a:spcBef>
            </a:pPr>
            <a:r>
              <a:rPr lang="en-US" sz="1800" dirty="0" smtClean="0">
                <a:solidFill>
                  <a:srgbClr val="000000"/>
                </a:solidFill>
              </a:rPr>
              <a:t>RR </a:t>
            </a:r>
            <a:r>
              <a:rPr lang="en-US" sz="1800" dirty="0">
                <a:solidFill>
                  <a:srgbClr val="000000"/>
                </a:solidFill>
              </a:rPr>
              <a:t>= respiration rate (breaths/min) ≈ </a:t>
            </a:r>
            <a:r>
              <a:rPr lang="en-US" sz="1800" dirty="0">
                <a:solidFill>
                  <a:srgbClr val="FF0000"/>
                </a:solidFill>
              </a:rPr>
              <a:t>12</a:t>
            </a:r>
          </a:p>
          <a:p>
            <a:pPr lvl="1" eaLnBrk="1" hangingPunct="1">
              <a:spcBef>
                <a:spcPct val="20000"/>
              </a:spcBef>
            </a:pPr>
            <a:r>
              <a:rPr lang="en-US" sz="1800" dirty="0">
                <a:solidFill>
                  <a:srgbClr val="000000"/>
                </a:solidFill>
              </a:rPr>
              <a:t>TV = tidal volume (</a:t>
            </a:r>
            <a:r>
              <a:rPr lang="en-US" sz="1800" dirty="0" err="1" smtClean="0">
                <a:solidFill>
                  <a:srgbClr val="000000"/>
                </a:solidFill>
              </a:rPr>
              <a:t>mL</a:t>
            </a:r>
            <a:r>
              <a:rPr lang="en-US" sz="1800" dirty="0" smtClean="0">
                <a:solidFill>
                  <a:srgbClr val="000000"/>
                </a:solidFill>
              </a:rPr>
              <a:t>) </a:t>
            </a:r>
            <a:r>
              <a:rPr lang="en-US" sz="1800" dirty="0">
                <a:solidFill>
                  <a:srgbClr val="000000"/>
                </a:solidFill>
              </a:rPr>
              <a:t>≈ </a:t>
            </a:r>
            <a:r>
              <a:rPr lang="en-US" sz="1800" dirty="0">
                <a:solidFill>
                  <a:srgbClr val="FF0000"/>
                </a:solidFill>
              </a:rPr>
              <a:t>500</a:t>
            </a:r>
          </a:p>
          <a:p>
            <a:pPr lvl="1" eaLnBrk="1" hangingPunct="1">
              <a:spcBef>
                <a:spcPct val="20000"/>
              </a:spcBef>
            </a:pPr>
            <a:r>
              <a:rPr lang="en-US" sz="1800" dirty="0">
                <a:solidFill>
                  <a:srgbClr val="000000"/>
                </a:solidFill>
              </a:rPr>
              <a:t>DSV = dead space volume (</a:t>
            </a:r>
            <a:r>
              <a:rPr lang="en-US" sz="1800" dirty="0" err="1" smtClean="0">
                <a:solidFill>
                  <a:srgbClr val="000000"/>
                </a:solidFill>
              </a:rPr>
              <a:t>mL</a:t>
            </a:r>
            <a:r>
              <a:rPr lang="en-US" sz="1800" dirty="0" smtClean="0">
                <a:solidFill>
                  <a:srgbClr val="000000"/>
                </a:solidFill>
              </a:rPr>
              <a:t>)</a:t>
            </a:r>
            <a:r>
              <a:rPr lang="en-US" sz="1800" dirty="0">
                <a:solidFill>
                  <a:srgbClr val="000000"/>
                </a:solidFill>
              </a:rPr>
              <a:t>, ≈ 150</a:t>
            </a:r>
            <a:endParaRPr lang="en-US" sz="2800" dirty="0">
              <a:solidFill>
                <a:srgbClr val="000000"/>
              </a:solidFill>
            </a:endParaRPr>
          </a:p>
        </p:txBody>
      </p:sp>
      <p:sp>
        <p:nvSpPr>
          <p:cNvPr id="48135" name="Rectangle 7"/>
          <p:cNvSpPr>
            <a:spLocks noChangeArrowheads="1"/>
          </p:cNvSpPr>
          <p:nvPr/>
        </p:nvSpPr>
        <p:spPr bwMode="auto">
          <a:xfrm>
            <a:off x="6572250" y="4248150"/>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 name="Rectangle 4"/>
          <p:cNvSpPr>
            <a:spLocks noChangeArrowheads="1"/>
          </p:cNvSpPr>
          <p:nvPr/>
        </p:nvSpPr>
        <p:spPr bwMode="auto">
          <a:xfrm>
            <a:off x="304800" y="228600"/>
            <a:ext cx="3657600" cy="707886"/>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Minute ventilation = </a:t>
            </a:r>
            <a:r>
              <a:rPr lang="en-US" dirty="0" err="1" smtClean="0">
                <a:solidFill>
                  <a:srgbClr val="000000"/>
                </a:solidFill>
              </a:rPr>
              <a:t>RRxTV</a:t>
            </a:r>
            <a:endParaRPr lang="en-US" dirty="0" smtClean="0">
              <a:solidFill>
                <a:srgbClr val="000000"/>
              </a:solidFill>
            </a:endParaRPr>
          </a:p>
          <a:p>
            <a:r>
              <a:rPr lang="en-US" dirty="0" smtClean="0">
                <a:solidFill>
                  <a:srgbClr val="000000"/>
                </a:solidFill>
              </a:rPr>
              <a:t> MV ≈ 12x500 =6000 </a:t>
            </a:r>
            <a:r>
              <a:rPr lang="en-US" dirty="0" err="1" smtClean="0">
                <a:solidFill>
                  <a:srgbClr val="000000"/>
                </a:solidFill>
              </a:rPr>
              <a:t>mL</a:t>
            </a:r>
            <a:r>
              <a:rPr lang="en-US" dirty="0" smtClean="0">
                <a:solidFill>
                  <a:srgbClr val="000000"/>
                </a:solidFill>
              </a:rPr>
              <a:t>/min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001000" cy="5632310"/>
          </a:xfrm>
          <a:prstGeom prst="rect">
            <a:avLst/>
          </a:prstGeom>
        </p:spPr>
        <p:txBody>
          <a:bodyPr wrap="square">
            <a:spAutoFit/>
          </a:bodyPr>
          <a:lstStyle/>
          <a:p>
            <a:r>
              <a:rPr lang="en-US" sz="2400" dirty="0" smtClean="0">
                <a:solidFill>
                  <a:srgbClr val="000000"/>
                </a:solidFill>
              </a:rPr>
              <a:t>Minute ventilation = </a:t>
            </a:r>
            <a:r>
              <a:rPr lang="en-US" sz="2400" dirty="0" err="1" smtClean="0">
                <a:solidFill>
                  <a:srgbClr val="000000"/>
                </a:solidFill>
              </a:rPr>
              <a:t>RRxTV</a:t>
            </a:r>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Minute ventilation is the rate at which air is moved in and out of the lungs. </a:t>
            </a:r>
          </a:p>
          <a:p>
            <a:endParaRPr lang="en-US" sz="2400" dirty="0" smtClean="0">
              <a:solidFill>
                <a:srgbClr val="000000"/>
              </a:solidFill>
            </a:endParaRPr>
          </a:p>
          <a:p>
            <a:r>
              <a:rPr lang="en-US" sz="2400" dirty="0" smtClean="0">
                <a:solidFill>
                  <a:srgbClr val="000000"/>
                </a:solidFill>
              </a:rPr>
              <a:t>Its units are breaths/min X ml/breath = ml/min, “normal” (mean) RR values equal 12 breaths/min, and TV ≈ 500 ml/</a:t>
            </a:r>
            <a:r>
              <a:rPr lang="en-US" sz="2400" dirty="0" err="1" smtClean="0">
                <a:solidFill>
                  <a:srgbClr val="000000"/>
                </a:solidFill>
              </a:rPr>
              <a:t>breath.Thus</a:t>
            </a:r>
            <a:r>
              <a:rPr lang="en-US" sz="2400" dirty="0" smtClean="0">
                <a:solidFill>
                  <a:srgbClr val="000000"/>
                </a:solidFill>
              </a:rPr>
              <a:t>, MV =6 L/min.</a:t>
            </a:r>
          </a:p>
          <a:p>
            <a:endParaRPr lang="en-US" sz="2400" dirty="0" smtClean="0">
              <a:solidFill>
                <a:srgbClr val="000000"/>
              </a:solidFill>
            </a:endParaRPr>
          </a:p>
          <a:p>
            <a:r>
              <a:rPr lang="en-US" sz="2400" dirty="0" smtClean="0">
                <a:solidFill>
                  <a:srgbClr val="000000"/>
                </a:solidFill>
              </a:rPr>
              <a:t>Alveolar ventilation = RR (TV – DSV) ≈ 12(500-150)=4200 </a:t>
            </a:r>
            <a:r>
              <a:rPr lang="en-US" sz="2400" dirty="0" err="1" smtClean="0">
                <a:solidFill>
                  <a:srgbClr val="000000"/>
                </a:solidFill>
              </a:rPr>
              <a:t>mL</a:t>
            </a:r>
            <a:r>
              <a:rPr lang="en-US" sz="2400" dirty="0" smtClean="0">
                <a:solidFill>
                  <a:srgbClr val="000000"/>
                </a:solidFill>
              </a:rPr>
              <a:t>/min</a:t>
            </a:r>
          </a:p>
          <a:p>
            <a:r>
              <a:rPr lang="en-US" sz="2400" dirty="0" smtClean="0">
                <a:solidFill>
                  <a:srgbClr val="000000"/>
                </a:solidFill>
              </a:rPr>
              <a:t>Where DSV = dead space volume. Alveolar ventilation measures the rate at which fresh air enters in contact with respiratory surfaces (alveoli and respiratory bronchioles) </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711722" cy="8094524"/>
          </a:xfrm>
          <a:prstGeom prst="rect">
            <a:avLst/>
          </a:prstGeom>
          <a:noFill/>
        </p:spPr>
        <p:txBody>
          <a:bodyPr wrap="square" rtlCol="0">
            <a:spAutoFit/>
          </a:bodyPr>
          <a:lstStyle/>
          <a:p>
            <a:r>
              <a:rPr lang="en-US" dirty="0" smtClean="0">
                <a:solidFill>
                  <a:schemeClr val="tx1"/>
                </a:solidFill>
              </a:rPr>
              <a:t>Equations to Remember and understand…..</a:t>
            </a: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-P=</a:t>
            </a:r>
            <a:r>
              <a:rPr lang="en-US" dirty="0" err="1" smtClean="0">
                <a:solidFill>
                  <a:schemeClr val="tx1"/>
                </a:solidFill>
              </a:rPr>
              <a:t>nRT</a:t>
            </a:r>
            <a:r>
              <a:rPr lang="en-US" dirty="0" smtClean="0">
                <a:solidFill>
                  <a:schemeClr val="tx1"/>
                </a:solidFill>
              </a:rPr>
              <a:t>/V  (Boyle’s Law)</a:t>
            </a:r>
          </a:p>
          <a:p>
            <a:endParaRPr lang="en-US" dirty="0" smtClean="0">
              <a:solidFill>
                <a:schemeClr val="tx1"/>
              </a:solidFill>
            </a:endParaRPr>
          </a:p>
          <a:p>
            <a:r>
              <a:rPr lang="en-US" dirty="0" smtClean="0">
                <a:solidFill>
                  <a:schemeClr val="tx1"/>
                </a:solidFill>
              </a:rPr>
              <a:t>-∆P = </a:t>
            </a:r>
            <a:r>
              <a:rPr lang="en-US" dirty="0" err="1" smtClean="0">
                <a:solidFill>
                  <a:schemeClr val="tx1"/>
                </a:solidFill>
              </a:rPr>
              <a:t>P</a:t>
            </a:r>
            <a:r>
              <a:rPr lang="en-US" baseline="-25000" dirty="0" err="1" smtClean="0">
                <a:solidFill>
                  <a:schemeClr val="tx1"/>
                </a:solidFill>
              </a:rPr>
              <a:t>alv</a:t>
            </a:r>
            <a:r>
              <a:rPr lang="en-US" dirty="0" err="1" smtClean="0">
                <a:solidFill>
                  <a:schemeClr val="tx1"/>
                </a:solidFill>
              </a:rPr>
              <a:t>-P</a:t>
            </a:r>
            <a:r>
              <a:rPr lang="en-US" baseline="-25000" dirty="0" err="1" smtClean="0">
                <a:solidFill>
                  <a:schemeClr val="tx1"/>
                </a:solidFill>
              </a:rPr>
              <a:t>atm</a:t>
            </a:r>
            <a:r>
              <a:rPr lang="en-US" baseline="-25000" dirty="0" smtClean="0">
                <a:solidFill>
                  <a:schemeClr val="tx1"/>
                </a:solidFill>
              </a:rPr>
              <a:t> </a:t>
            </a:r>
            <a:r>
              <a:rPr lang="en-US" dirty="0" smtClean="0">
                <a:solidFill>
                  <a:schemeClr val="tx1"/>
                </a:solidFill>
              </a:rPr>
              <a:t>(pressure differential between the alveoli and the 		atmosphere)</a:t>
            </a:r>
          </a:p>
          <a:p>
            <a:endParaRPr lang="en-US" dirty="0" smtClean="0">
              <a:solidFill>
                <a:schemeClr val="tx1"/>
              </a:solidFill>
            </a:endParaRPr>
          </a:p>
          <a:p>
            <a:r>
              <a:rPr lang="en-US" dirty="0" smtClean="0">
                <a:solidFill>
                  <a:srgbClr val="000000"/>
                </a:solidFill>
              </a:rPr>
              <a:t>-Flow into the lungs = F = ∆P/R</a:t>
            </a:r>
          </a:p>
          <a:p>
            <a:endParaRPr lang="en-US" dirty="0" smtClean="0">
              <a:solidFill>
                <a:srgbClr val="000000"/>
              </a:solidFill>
            </a:endParaRPr>
          </a:p>
          <a:p>
            <a:r>
              <a:rPr lang="en-US" dirty="0" smtClean="0">
                <a:solidFill>
                  <a:srgbClr val="000000"/>
                </a:solidFill>
              </a:rPr>
              <a:t>-</a:t>
            </a:r>
            <a:r>
              <a:rPr lang="en-US" dirty="0" smtClean="0">
                <a:solidFill>
                  <a:schemeClr val="tx2"/>
                </a:solidFill>
              </a:rPr>
              <a:t>Vital Capacity =</a:t>
            </a:r>
          </a:p>
          <a:p>
            <a:r>
              <a:rPr lang="en-US" dirty="0" smtClean="0">
                <a:solidFill>
                  <a:schemeClr val="tx2"/>
                </a:solidFill>
              </a:rPr>
              <a:t>tidal volume+</a:t>
            </a:r>
          </a:p>
          <a:p>
            <a:r>
              <a:rPr lang="en-US" dirty="0" err="1" smtClean="0">
                <a:solidFill>
                  <a:schemeClr val="tx2"/>
                </a:solidFill>
              </a:rPr>
              <a:t>inspiratory</a:t>
            </a:r>
            <a:r>
              <a:rPr lang="en-US" dirty="0" smtClean="0">
                <a:solidFill>
                  <a:schemeClr val="tx2"/>
                </a:solidFill>
              </a:rPr>
              <a:t> reserve volume+ expiratory reserve volume</a:t>
            </a:r>
          </a:p>
          <a:p>
            <a:endParaRPr lang="en-US" dirty="0" smtClean="0">
              <a:solidFill>
                <a:srgbClr val="0000FF"/>
              </a:solidFill>
            </a:endParaRPr>
          </a:p>
          <a:p>
            <a:r>
              <a:rPr lang="en-US" dirty="0" smtClean="0">
                <a:solidFill>
                  <a:srgbClr val="000000"/>
                </a:solidFill>
              </a:rPr>
              <a:t>-Forced  expiratory vital capacity test,  (FEV</a:t>
            </a:r>
            <a:r>
              <a:rPr lang="en-US" baseline="-25000" dirty="0" smtClean="0">
                <a:solidFill>
                  <a:srgbClr val="000000"/>
                </a:solidFill>
              </a:rPr>
              <a:t>1</a:t>
            </a:r>
            <a:r>
              <a:rPr lang="en-US" dirty="0" smtClean="0">
                <a:solidFill>
                  <a:srgbClr val="000000"/>
                </a:solidFill>
              </a:rPr>
              <a:t>/FVC)x100 &lt; 80%</a:t>
            </a:r>
          </a:p>
          <a:p>
            <a:endParaRPr lang="en-US" dirty="0" smtClean="0">
              <a:solidFill>
                <a:srgbClr val="000000"/>
              </a:solidFill>
            </a:endParaRPr>
          </a:p>
          <a:p>
            <a:r>
              <a:rPr lang="en-US" dirty="0" smtClean="0">
                <a:solidFill>
                  <a:srgbClr val="000000"/>
                </a:solidFill>
              </a:rPr>
              <a:t>-Minute ventilation = </a:t>
            </a:r>
            <a:r>
              <a:rPr lang="en-US" dirty="0" err="1" smtClean="0">
                <a:solidFill>
                  <a:srgbClr val="000000"/>
                </a:solidFill>
              </a:rPr>
              <a:t>RRxTV</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-Alveolar Ventilation=</a:t>
            </a:r>
            <a:r>
              <a:rPr lang="en-US" dirty="0" err="1" smtClean="0">
                <a:solidFill>
                  <a:srgbClr val="000000"/>
                </a:solidFill>
              </a:rPr>
              <a:t>RRx(TV</a:t>
            </a:r>
            <a:r>
              <a:rPr lang="en-US" dirty="0" smtClean="0">
                <a:solidFill>
                  <a:srgbClr val="000000"/>
                </a:solidFill>
              </a:rPr>
              <a:t>-DSV)</a:t>
            </a:r>
          </a:p>
          <a:p>
            <a:endParaRPr lang="en-US" dirty="0" smtClean="0">
              <a:solidFill>
                <a:srgbClr val="000000"/>
              </a:solidFill>
            </a:endParaRPr>
          </a:p>
          <a:p>
            <a:r>
              <a:rPr lang="en-US" dirty="0" smtClean="0">
                <a:solidFill>
                  <a:srgbClr val="FF0000"/>
                </a:solidFill>
              </a:rPr>
              <a:t>PLEASE PUT UNITS IN ALL THESE EQUATIONS!</a:t>
            </a:r>
            <a:r>
              <a:rPr lang="en-US" dirty="0" smtClean="0">
                <a:solidFill>
                  <a:srgbClr val="000000"/>
                </a:solidFill>
              </a:rPr>
              <a:t> </a:t>
            </a:r>
            <a:endParaRPr lang="en-US" dirty="0" smtClean="0">
              <a:solidFill>
                <a:srgbClr val="0000FF"/>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00"/>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Autofit/>
          </a:bodyPr>
          <a:lstStyle/>
          <a:p>
            <a:r>
              <a:rPr lang="en-US" sz="2400" dirty="0" smtClean="0">
                <a:latin typeface="Comic Sans MS"/>
                <a:cs typeface="Comic Sans MS"/>
              </a:rPr>
              <a:t>Elements of a </a:t>
            </a:r>
            <a:r>
              <a:rPr lang="en-US" sz="2400" dirty="0" err="1" smtClean="0">
                <a:latin typeface="Comic Sans MS"/>
                <a:cs typeface="Comic Sans MS"/>
              </a:rPr>
              <a:t>spirometer’s</a:t>
            </a:r>
            <a:r>
              <a:rPr lang="en-US" sz="2400" dirty="0" smtClean="0">
                <a:latin typeface="Comic Sans MS"/>
                <a:cs typeface="Comic Sans MS"/>
              </a:rPr>
              <a:t> trace: </a:t>
            </a:r>
            <a:r>
              <a:rPr lang="en-US" sz="2400" dirty="0" smtClean="0">
                <a:solidFill>
                  <a:srgbClr val="FF0000"/>
                </a:solidFill>
                <a:latin typeface="Comic Sans MS"/>
                <a:cs typeface="Comic Sans MS"/>
              </a:rPr>
              <a:t>Tidal volume, </a:t>
            </a:r>
            <a:r>
              <a:rPr lang="en-US" sz="2400" dirty="0" err="1" smtClean="0">
                <a:solidFill>
                  <a:srgbClr val="FF0000"/>
                </a:solidFill>
                <a:latin typeface="Comic Sans MS"/>
                <a:cs typeface="Comic Sans MS"/>
              </a:rPr>
              <a:t>inspiratory</a:t>
            </a:r>
            <a:r>
              <a:rPr lang="en-US" sz="2400" dirty="0" smtClean="0">
                <a:solidFill>
                  <a:srgbClr val="FF0000"/>
                </a:solidFill>
                <a:latin typeface="Comic Sans MS"/>
                <a:cs typeface="Comic Sans MS"/>
              </a:rPr>
              <a:t> reserve volume, expiratory reserve volume, vital capacity</a:t>
            </a:r>
            <a:r>
              <a:rPr lang="en-US" sz="2400" dirty="0" smtClean="0">
                <a:latin typeface="Comic Sans MS"/>
                <a:cs typeface="Comic Sans MS"/>
              </a:rPr>
              <a:t>, total lung capacity, residual capacity.</a:t>
            </a:r>
          </a:p>
          <a:p>
            <a:r>
              <a:rPr lang="en-US" sz="2400" dirty="0" smtClean="0">
                <a:latin typeface="Comic Sans MS"/>
                <a:cs typeface="Comic Sans MS"/>
              </a:rPr>
              <a:t>Vital capacity = tidal volume+ </a:t>
            </a:r>
            <a:r>
              <a:rPr lang="en-US" sz="2400" dirty="0" err="1" smtClean="0">
                <a:latin typeface="Comic Sans MS"/>
                <a:cs typeface="Comic Sans MS"/>
              </a:rPr>
              <a:t>inspiratory</a:t>
            </a:r>
            <a:r>
              <a:rPr lang="en-US" sz="2400" dirty="0" smtClean="0">
                <a:latin typeface="Comic Sans MS"/>
                <a:cs typeface="Comic Sans MS"/>
              </a:rPr>
              <a:t> reserve </a:t>
            </a:r>
            <a:r>
              <a:rPr lang="en-US" sz="2400" dirty="0" err="1" smtClean="0">
                <a:latin typeface="Comic Sans MS"/>
                <a:cs typeface="Comic Sans MS"/>
              </a:rPr>
              <a:t>volume+expiratory</a:t>
            </a:r>
            <a:r>
              <a:rPr lang="en-US" sz="2400" dirty="0" smtClean="0">
                <a:latin typeface="Comic Sans MS"/>
                <a:cs typeface="Comic Sans MS"/>
              </a:rPr>
              <a:t> reserve </a:t>
            </a:r>
            <a:r>
              <a:rPr lang="en-US" sz="2400" dirty="0" err="1" smtClean="0">
                <a:latin typeface="Comic Sans MS"/>
                <a:cs typeface="Comic Sans MS"/>
              </a:rPr>
              <a:t>voume</a:t>
            </a:r>
            <a:r>
              <a:rPr lang="en-US" sz="2400" dirty="0" smtClean="0">
                <a:latin typeface="Comic Sans MS"/>
                <a:cs typeface="Comic Sans MS"/>
              </a:rPr>
              <a:t>.</a:t>
            </a:r>
          </a:p>
          <a:p>
            <a:r>
              <a:rPr lang="en-US" sz="2400" dirty="0" smtClean="0">
                <a:latin typeface="Comic Sans MS"/>
                <a:cs typeface="Comic Sans MS"/>
              </a:rPr>
              <a:t>If (FEV1/FVC)x100 &lt; 80%, then obstructive lung disease</a:t>
            </a:r>
          </a:p>
          <a:p>
            <a:r>
              <a:rPr lang="en-US" sz="2400" dirty="0" smtClean="0">
                <a:latin typeface="Comic Sans MS"/>
                <a:cs typeface="Comic Sans MS"/>
              </a:rPr>
              <a:t>(FEV1/FVC)x100 </a:t>
            </a:r>
            <a:r>
              <a:rPr lang="en-US" sz="2400" dirty="0">
                <a:latin typeface="Comic Sans MS"/>
                <a:cs typeface="Comic Sans MS"/>
              </a:rPr>
              <a:t>≥</a:t>
            </a:r>
            <a:r>
              <a:rPr lang="en-US" sz="2400" dirty="0" smtClean="0">
                <a:latin typeface="Comic Sans MS"/>
                <a:cs typeface="Comic Sans MS"/>
              </a:rPr>
              <a:t> 80%, but FVC is low, restrictive lung disease.</a:t>
            </a:r>
          </a:p>
          <a:p>
            <a:r>
              <a:rPr lang="en-US" sz="2400" dirty="0" smtClean="0">
                <a:latin typeface="Comic Sans MS"/>
                <a:cs typeface="Comic Sans MS"/>
              </a:rPr>
              <a:t>Alveolar ventilation = Respiratory </a:t>
            </a:r>
            <a:r>
              <a:rPr lang="en-US" sz="2400" dirty="0" err="1" smtClean="0">
                <a:latin typeface="Comic Sans MS"/>
                <a:cs typeface="Comic Sans MS"/>
              </a:rPr>
              <a:t>ratex(tidal</a:t>
            </a:r>
            <a:r>
              <a:rPr lang="en-US" sz="2400" dirty="0" smtClean="0">
                <a:latin typeface="Comic Sans MS"/>
                <a:cs typeface="Comic Sans MS"/>
              </a:rPr>
              <a:t> volume-dead              space), RR ≈ </a:t>
            </a:r>
            <a:r>
              <a:rPr lang="en-US" sz="2400" dirty="0" smtClean="0">
                <a:solidFill>
                  <a:srgbClr val="FF0000"/>
                </a:solidFill>
                <a:latin typeface="Comic Sans MS"/>
                <a:cs typeface="Comic Sans MS"/>
              </a:rPr>
              <a:t>12 breaths/min</a:t>
            </a:r>
          </a:p>
          <a:p>
            <a:r>
              <a:rPr lang="en-US" sz="2400" dirty="0" smtClean="0">
                <a:latin typeface="Comic Sans MS"/>
                <a:cs typeface="Comic Sans MS"/>
              </a:rPr>
              <a:t>Minute ventilation = </a:t>
            </a:r>
            <a:r>
              <a:rPr lang="en-US" sz="2400" dirty="0" err="1" smtClean="0">
                <a:latin typeface="Comic Sans MS"/>
                <a:cs typeface="Comic Sans MS"/>
              </a:rPr>
              <a:t>RRxTV</a:t>
            </a:r>
            <a:endParaRPr lang="en-US" sz="24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ng1s.gif"/>
          <p:cNvPicPr>
            <a:picLocks noChangeAspect="1"/>
          </p:cNvPicPr>
          <p:nvPr/>
        </p:nvPicPr>
        <p:blipFill>
          <a:blip r:embed="rId2"/>
          <a:stretch>
            <a:fillRect/>
          </a:stretch>
        </p:blipFill>
        <p:spPr>
          <a:xfrm>
            <a:off x="1219200" y="1295400"/>
            <a:ext cx="4391151" cy="3651250"/>
          </a:xfrm>
          <a:prstGeom prst="rect">
            <a:avLst/>
          </a:prstGeom>
        </p:spPr>
      </p:pic>
      <p:pic>
        <p:nvPicPr>
          <p:cNvPr id="3" name="Picture 2" descr="Lung3s.gif"/>
          <p:cNvPicPr>
            <a:picLocks noChangeAspect="1"/>
          </p:cNvPicPr>
          <p:nvPr/>
        </p:nvPicPr>
        <p:blipFill>
          <a:blip r:embed="rId3"/>
          <a:stretch>
            <a:fillRect/>
          </a:stretch>
        </p:blipFill>
        <p:spPr>
          <a:xfrm>
            <a:off x="6477000" y="1828800"/>
            <a:ext cx="2260600" cy="2882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8600" y="0"/>
            <a:ext cx="8686800" cy="5262979"/>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-The respiratory system</a:t>
            </a:r>
          </a:p>
          <a:p>
            <a:r>
              <a:rPr lang="en-US" sz="2400" dirty="0">
                <a:solidFill>
                  <a:srgbClr val="000000"/>
                </a:solidFill>
              </a:rPr>
              <a:t>	-airways and sites of gas exchange.</a:t>
            </a:r>
          </a:p>
          <a:p>
            <a:r>
              <a:rPr lang="en-US" sz="2400" dirty="0">
                <a:solidFill>
                  <a:srgbClr val="000000"/>
                </a:solidFill>
              </a:rPr>
              <a:t>-Lung mechanics and ventilation </a:t>
            </a:r>
          </a:p>
          <a:p>
            <a:r>
              <a:rPr lang="en-US" sz="2400" dirty="0">
                <a:solidFill>
                  <a:srgbClr val="000000"/>
                </a:solidFill>
              </a:rPr>
              <a:t>	-Ventilation and pressure within the lung.</a:t>
            </a:r>
          </a:p>
          <a:p>
            <a:r>
              <a:rPr lang="en-US" sz="2400" dirty="0">
                <a:solidFill>
                  <a:srgbClr val="000000"/>
                </a:solidFill>
              </a:rPr>
              <a:t>	-Inspiration and expiration.</a:t>
            </a:r>
          </a:p>
          <a:p>
            <a:r>
              <a:rPr lang="en-US" sz="2400" dirty="0">
                <a:solidFill>
                  <a:srgbClr val="000000"/>
                </a:solidFill>
              </a:rPr>
              <a:t>	-Lung compliance and its determinants.</a:t>
            </a:r>
          </a:p>
          <a:p>
            <a:r>
              <a:rPr lang="en-US" sz="2400" dirty="0">
                <a:solidFill>
                  <a:srgbClr val="000000"/>
                </a:solidFill>
              </a:rPr>
              <a:t>-The </a:t>
            </a:r>
            <a:r>
              <a:rPr lang="en-US" sz="2400" dirty="0" err="1">
                <a:solidFill>
                  <a:srgbClr val="000000"/>
                </a:solidFill>
              </a:rPr>
              <a:t>spirometer</a:t>
            </a:r>
            <a:r>
              <a:rPr lang="en-US" sz="2400" dirty="0">
                <a:solidFill>
                  <a:srgbClr val="000000"/>
                </a:solidFill>
              </a:rPr>
              <a:t> and the capacities of the lung</a:t>
            </a:r>
          </a:p>
          <a:p>
            <a:r>
              <a:rPr lang="en-US" sz="2400" dirty="0">
                <a:solidFill>
                  <a:srgbClr val="000000"/>
                </a:solidFill>
              </a:rPr>
              <a:t>-Gas exchange I</a:t>
            </a:r>
          </a:p>
          <a:p>
            <a:r>
              <a:rPr lang="en-US" sz="2400" dirty="0">
                <a:solidFill>
                  <a:srgbClr val="000000"/>
                </a:solidFill>
              </a:rPr>
              <a:t>	-Gases in solution</a:t>
            </a:r>
          </a:p>
          <a:p>
            <a:r>
              <a:rPr lang="en-US" sz="2400" dirty="0">
                <a:solidFill>
                  <a:srgbClr val="000000"/>
                </a:solidFill>
              </a:rPr>
              <a:t>	-Alveolar gas exchange</a:t>
            </a:r>
          </a:p>
          <a:p>
            <a:r>
              <a:rPr lang="en-US" sz="2400" dirty="0">
                <a:solidFill>
                  <a:srgbClr val="000000"/>
                </a:solidFill>
              </a:rPr>
              <a:t>-Gas exchange II: respiratory pigments </a:t>
            </a:r>
          </a:p>
          <a:p>
            <a:r>
              <a:rPr lang="en-US" sz="2400" dirty="0">
                <a:solidFill>
                  <a:srgbClr val="000000"/>
                </a:solidFill>
              </a:rPr>
              <a:t>	-Hemoglobin and O</a:t>
            </a:r>
            <a:r>
              <a:rPr lang="en-US" sz="2400" baseline="-25000" dirty="0">
                <a:solidFill>
                  <a:srgbClr val="000000"/>
                </a:solidFill>
              </a:rPr>
              <a:t>2</a:t>
            </a:r>
            <a:r>
              <a:rPr lang="en-US" sz="2400" dirty="0">
                <a:solidFill>
                  <a:srgbClr val="000000"/>
                </a:solidFill>
              </a:rPr>
              <a:t> transport</a:t>
            </a:r>
          </a:p>
          <a:p>
            <a:r>
              <a:rPr lang="en-US" sz="2400" dirty="0">
                <a:solidFill>
                  <a:srgbClr val="000000"/>
                </a:solidFill>
              </a:rPr>
              <a:t>	-CO</a:t>
            </a:r>
            <a:r>
              <a:rPr lang="en-US" sz="2400" baseline="-25000" dirty="0">
                <a:solidFill>
                  <a:srgbClr val="000000"/>
                </a:solidFill>
              </a:rPr>
              <a:t>2</a:t>
            </a:r>
            <a:r>
              <a:rPr lang="en-US" sz="2400" dirty="0">
                <a:solidFill>
                  <a:srgbClr val="000000"/>
                </a:solidFill>
              </a:rPr>
              <a:t> transport and acid-base balance.</a:t>
            </a:r>
          </a:p>
          <a:p>
            <a:r>
              <a:rPr lang="en-US" sz="2400" dirty="0">
                <a:solidFill>
                  <a:srgbClr val="000000"/>
                </a:solidFill>
              </a:rPr>
              <a:t>-The control of respiration </a:t>
            </a:r>
          </a:p>
          <a:p>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066800" y="533400"/>
            <a:ext cx="7643439" cy="3416320"/>
          </a:xfrm>
          <a:prstGeom prst="rect">
            <a:avLst/>
          </a:prstGeom>
          <a:noFill/>
          <a:ln w="9525">
            <a:noFill/>
            <a:miter lim="800000"/>
            <a:headEnd/>
            <a:tailEnd/>
          </a:ln>
          <a:effectLst/>
        </p:spPr>
        <p:txBody>
          <a:bodyPr wrap="none">
            <a:prstTxWarp prst="textNoShape">
              <a:avLst/>
            </a:prstTxWarp>
            <a:spAutoFit/>
          </a:bodyPr>
          <a:lstStyle/>
          <a:p>
            <a:r>
              <a:rPr lang="en-US" sz="2400" dirty="0">
                <a:solidFill>
                  <a:srgbClr val="0000FF"/>
                </a:solidFill>
              </a:rPr>
              <a:t>The composition of the atmosphere</a:t>
            </a:r>
          </a:p>
          <a:p>
            <a:endParaRPr lang="en-US" sz="2400" dirty="0">
              <a:solidFill>
                <a:srgbClr val="0000FF"/>
              </a:solidFill>
            </a:endParaRPr>
          </a:p>
          <a:p>
            <a:r>
              <a:rPr lang="en-US" sz="2400" dirty="0">
                <a:solidFill>
                  <a:srgbClr val="0000FF"/>
                </a:solidFill>
              </a:rPr>
              <a:t>			Fractional composition of dry air</a:t>
            </a:r>
          </a:p>
          <a:p>
            <a:r>
              <a:rPr lang="en-US" sz="2400" dirty="0">
                <a:solidFill>
                  <a:srgbClr val="0000FF"/>
                </a:solidFill>
              </a:rPr>
              <a:t>				(</a:t>
            </a:r>
            <a:r>
              <a:rPr lang="en-US" sz="2400" dirty="0" err="1">
                <a:solidFill>
                  <a:srgbClr val="0000FF"/>
                </a:solidFill>
              </a:rPr>
              <a:t>F</a:t>
            </a:r>
            <a:r>
              <a:rPr lang="en-US" sz="2400" baseline="-25000" dirty="0" err="1">
                <a:solidFill>
                  <a:srgbClr val="0000FF"/>
                </a:solidFill>
              </a:rPr>
              <a:t>x</a:t>
            </a:r>
            <a:r>
              <a:rPr lang="en-US" sz="2400" baseline="-25000" dirty="0">
                <a:solidFill>
                  <a:srgbClr val="0000FF"/>
                </a:solidFill>
              </a:rPr>
              <a:t>, </a:t>
            </a:r>
            <a:r>
              <a:rPr lang="en-US" sz="2400" dirty="0">
                <a:solidFill>
                  <a:srgbClr val="0000FF"/>
                </a:solidFill>
              </a:rPr>
              <a:t>%)</a:t>
            </a:r>
          </a:p>
          <a:p>
            <a:r>
              <a:rPr lang="en-US" sz="2400" dirty="0">
                <a:solidFill>
                  <a:srgbClr val="0000FF"/>
                </a:solidFill>
              </a:rPr>
              <a:t>Nitrogen			78.09</a:t>
            </a:r>
          </a:p>
          <a:p>
            <a:r>
              <a:rPr lang="en-US" sz="2400" dirty="0">
                <a:solidFill>
                  <a:srgbClr val="0000FF"/>
                </a:solidFill>
              </a:rPr>
              <a:t>Oxygen			</a:t>
            </a:r>
            <a:r>
              <a:rPr lang="en-US" sz="2400" dirty="0">
                <a:solidFill>
                  <a:srgbClr val="FF0000"/>
                </a:solidFill>
              </a:rPr>
              <a:t>20.95</a:t>
            </a:r>
          </a:p>
          <a:p>
            <a:r>
              <a:rPr lang="en-US" sz="2400" dirty="0">
                <a:solidFill>
                  <a:srgbClr val="0000FF"/>
                </a:solidFill>
              </a:rPr>
              <a:t>Carbon Dioxide		</a:t>
            </a:r>
            <a:r>
              <a:rPr lang="en-US" sz="2400" dirty="0">
                <a:solidFill>
                  <a:srgbClr val="FF0000"/>
                </a:solidFill>
              </a:rPr>
              <a:t>0.037</a:t>
            </a:r>
            <a:r>
              <a:rPr lang="en-US" sz="2400" dirty="0">
                <a:solidFill>
                  <a:srgbClr val="0000FF"/>
                </a:solidFill>
              </a:rPr>
              <a:t> (and increasing…)</a:t>
            </a:r>
          </a:p>
          <a:p>
            <a:r>
              <a:rPr lang="en-US" sz="2400" dirty="0">
                <a:solidFill>
                  <a:srgbClr val="0000FF"/>
                </a:solidFill>
              </a:rPr>
              <a:t>Other (Argon, Helium,..)	0.93</a:t>
            </a:r>
          </a:p>
          <a:p>
            <a:r>
              <a:rPr lang="en-US" sz="2400" dirty="0">
                <a:solidFill>
                  <a:srgbClr val="0000FF"/>
                </a:solidFill>
              </a:rPr>
              <a:t>Water			0 (it is dry air!)</a:t>
            </a:r>
          </a:p>
        </p:txBody>
      </p:sp>
      <p:sp>
        <p:nvSpPr>
          <p:cNvPr id="70659" name="Rectangle 3"/>
          <p:cNvSpPr>
            <a:spLocks noChangeArrowheads="1"/>
          </p:cNvSpPr>
          <p:nvPr/>
        </p:nvSpPr>
        <p:spPr bwMode="auto">
          <a:xfrm>
            <a:off x="838200" y="5029200"/>
            <a:ext cx="7666038" cy="1200328"/>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The main determinant of variation in the composition of atmospheric air is water content (more later).</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524000" y="0"/>
            <a:ext cx="6324600" cy="3981450"/>
          </a:xfrm>
          <a:prstGeom prst="rect">
            <a:avLst/>
          </a:prstGeom>
          <a:noFill/>
          <a:ln w="9525">
            <a:noFill/>
            <a:miter lim="800000"/>
            <a:headEnd/>
            <a:tailEnd/>
          </a:ln>
          <a:effectLst/>
        </p:spPr>
      </p:pic>
      <p:sp>
        <p:nvSpPr>
          <p:cNvPr id="71683" name="Rectangle 3"/>
          <p:cNvSpPr>
            <a:spLocks noChangeArrowheads="1"/>
          </p:cNvSpPr>
          <p:nvPr/>
        </p:nvSpPr>
        <p:spPr bwMode="auto">
          <a:xfrm>
            <a:off x="0" y="4038600"/>
            <a:ext cx="9144000" cy="1938992"/>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Carbon dioxide concentration has increased 30% during the past 200 years. Burning of fossil fuels and deforestation are the main causes. The value will double the pre-industrial values by 2075 with a 1-3°C increase in global temperature (increased ocean levels, changes in precipitation patterns,…,etc.)</a:t>
            </a:r>
            <a:endParaRPr lang="en-US" sz="3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8104878" cy="1015663"/>
          </a:xfrm>
          <a:prstGeom prst="rect">
            <a:avLst/>
          </a:prstGeom>
          <a:noFill/>
        </p:spPr>
        <p:txBody>
          <a:bodyPr wrap="none" rtlCol="0">
            <a:spAutoFit/>
          </a:bodyPr>
          <a:lstStyle/>
          <a:p>
            <a:r>
              <a:rPr lang="en-US" dirty="0" smtClean="0">
                <a:solidFill>
                  <a:schemeClr val="tx1"/>
                </a:solidFill>
              </a:rPr>
              <a:t>Remember that the tobacco industry denied the link with cancer?</a:t>
            </a:r>
          </a:p>
          <a:p>
            <a:endParaRPr lang="en-US" dirty="0">
              <a:solidFill>
                <a:schemeClr val="tx1"/>
              </a:solidFill>
            </a:endParaRPr>
          </a:p>
          <a:p>
            <a:r>
              <a:rPr lang="en-US" dirty="0" smtClean="0">
                <a:solidFill>
                  <a:schemeClr val="tx1"/>
                </a:solidFill>
              </a:rPr>
              <a:t>Who was one of the guys that led the campaign ….</a:t>
            </a:r>
          </a:p>
        </p:txBody>
      </p:sp>
      <p:pic>
        <p:nvPicPr>
          <p:cNvPr id="3" name="Picture 2"/>
          <p:cNvPicPr>
            <a:picLocks noChangeAspect="1"/>
          </p:cNvPicPr>
          <p:nvPr/>
        </p:nvPicPr>
        <p:blipFill>
          <a:blip r:embed="rId2"/>
          <a:stretch>
            <a:fillRect/>
          </a:stretch>
        </p:blipFill>
        <p:spPr>
          <a:xfrm>
            <a:off x="2514600" y="1600200"/>
            <a:ext cx="3175000" cy="3962400"/>
          </a:xfrm>
          <a:prstGeom prst="rect">
            <a:avLst/>
          </a:prstGeom>
        </p:spPr>
      </p:pic>
      <p:sp>
        <p:nvSpPr>
          <p:cNvPr id="4" name="TextBox 3"/>
          <p:cNvSpPr txBox="1"/>
          <p:nvPr/>
        </p:nvSpPr>
        <p:spPr>
          <a:xfrm>
            <a:off x="304800" y="5715000"/>
            <a:ext cx="8937625" cy="1015663"/>
          </a:xfrm>
          <a:prstGeom prst="rect">
            <a:avLst/>
          </a:prstGeom>
          <a:noFill/>
        </p:spPr>
        <p:txBody>
          <a:bodyPr wrap="square" rtlCol="0">
            <a:spAutoFit/>
          </a:bodyPr>
          <a:lstStyle/>
          <a:p>
            <a:r>
              <a:rPr lang="en-US" dirty="0" smtClean="0">
                <a:solidFill>
                  <a:srgbClr val="000000"/>
                </a:solidFill>
              </a:rPr>
              <a:t>Steve </a:t>
            </a:r>
            <a:r>
              <a:rPr lang="en-US" dirty="0" err="1" smtClean="0">
                <a:solidFill>
                  <a:srgbClr val="000000"/>
                </a:solidFill>
              </a:rPr>
              <a:t>Milloy</a:t>
            </a:r>
            <a:r>
              <a:rPr lang="en-US" dirty="0" smtClean="0">
                <a:solidFill>
                  <a:srgbClr val="000000"/>
                </a:solidFill>
              </a:rPr>
              <a:t> (worked until 2005 for Phillip Morris and now is a paid advocate for </a:t>
            </a:r>
            <a:r>
              <a:rPr lang="en-US" dirty="0" err="1" smtClean="0">
                <a:solidFill>
                  <a:srgbClr val="000000"/>
                </a:solidFill>
              </a:rPr>
              <a:t>EXXOnMobil</a:t>
            </a:r>
            <a:r>
              <a:rPr lang="en-US" dirty="0" smtClean="0">
                <a:solidFill>
                  <a:srgbClr val="000000"/>
                </a:solidFill>
              </a:rPr>
              <a:t> and Chevron to lead the climate change denial  campaign)…At least they believe in recycling.</a:t>
            </a:r>
            <a:endParaRPr lang="en-US" dirty="0">
              <a:solidFill>
                <a:srgbClr val="000000"/>
              </a:solidFill>
            </a:endParaRPr>
          </a:p>
        </p:txBody>
      </p:sp>
    </p:spTree>
    <p:extLst>
      <p:ext uri="{BB962C8B-B14F-4D97-AF65-F5344CB8AC3E}">
        <p14:creationId xmlns:p14="http://schemas.microsoft.com/office/powerpoint/2010/main" val="423596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066800" y="533400"/>
            <a:ext cx="7643439" cy="3416320"/>
          </a:xfrm>
          <a:prstGeom prst="rect">
            <a:avLst/>
          </a:prstGeom>
          <a:noFill/>
          <a:ln w="9525">
            <a:noFill/>
            <a:miter lim="800000"/>
            <a:headEnd/>
            <a:tailEnd/>
          </a:ln>
          <a:effectLst/>
        </p:spPr>
        <p:txBody>
          <a:bodyPr wrap="none">
            <a:prstTxWarp prst="textNoShape">
              <a:avLst/>
            </a:prstTxWarp>
            <a:spAutoFit/>
          </a:bodyPr>
          <a:lstStyle/>
          <a:p>
            <a:r>
              <a:rPr lang="en-US" sz="2400" dirty="0">
                <a:solidFill>
                  <a:srgbClr val="000000"/>
                </a:solidFill>
              </a:rPr>
              <a:t>The composition of the atmosphere</a:t>
            </a:r>
          </a:p>
          <a:p>
            <a:endParaRPr lang="en-US" sz="2400" dirty="0">
              <a:solidFill>
                <a:srgbClr val="000000"/>
              </a:solidFill>
            </a:endParaRPr>
          </a:p>
          <a:p>
            <a:r>
              <a:rPr lang="en-US" sz="2400" dirty="0">
                <a:solidFill>
                  <a:srgbClr val="000000"/>
                </a:solidFill>
              </a:rPr>
              <a:t>			Fractional composition of dry air</a:t>
            </a:r>
          </a:p>
          <a:p>
            <a:r>
              <a:rPr lang="en-US" sz="2400" dirty="0">
                <a:solidFill>
                  <a:srgbClr val="000000"/>
                </a:solidFill>
              </a:rPr>
              <a:t>				(</a:t>
            </a:r>
            <a:r>
              <a:rPr lang="en-US" sz="2400" dirty="0" err="1">
                <a:solidFill>
                  <a:srgbClr val="000000"/>
                </a:solidFill>
              </a:rPr>
              <a:t>F</a:t>
            </a:r>
            <a:r>
              <a:rPr lang="en-US" sz="2400" baseline="-25000" dirty="0" err="1">
                <a:solidFill>
                  <a:srgbClr val="000000"/>
                </a:solidFill>
              </a:rPr>
              <a:t>x</a:t>
            </a:r>
            <a:r>
              <a:rPr lang="en-US" sz="2400" baseline="-25000" dirty="0">
                <a:solidFill>
                  <a:srgbClr val="000000"/>
                </a:solidFill>
              </a:rPr>
              <a:t>, </a:t>
            </a:r>
            <a:r>
              <a:rPr lang="en-US" sz="2400" dirty="0">
                <a:solidFill>
                  <a:srgbClr val="000000"/>
                </a:solidFill>
              </a:rPr>
              <a:t>%)</a:t>
            </a:r>
          </a:p>
          <a:p>
            <a:r>
              <a:rPr lang="en-US" sz="2400" dirty="0">
                <a:solidFill>
                  <a:srgbClr val="000000"/>
                </a:solidFill>
              </a:rPr>
              <a:t>Nitrogen			78.09</a:t>
            </a:r>
          </a:p>
          <a:p>
            <a:r>
              <a:rPr lang="en-US" sz="2400" dirty="0">
                <a:solidFill>
                  <a:srgbClr val="000000"/>
                </a:solidFill>
              </a:rPr>
              <a:t>Oxygen			20.95</a:t>
            </a:r>
          </a:p>
          <a:p>
            <a:r>
              <a:rPr lang="en-US" sz="2400" dirty="0">
                <a:solidFill>
                  <a:srgbClr val="000000"/>
                </a:solidFill>
              </a:rPr>
              <a:t>Carbon Dioxide		0.037 (and increasing…)</a:t>
            </a:r>
          </a:p>
          <a:p>
            <a:r>
              <a:rPr lang="en-US" sz="2400" dirty="0">
                <a:solidFill>
                  <a:srgbClr val="000000"/>
                </a:solidFill>
              </a:rPr>
              <a:t>Other (Argon, Helium,..)	0.93</a:t>
            </a:r>
          </a:p>
          <a:p>
            <a:r>
              <a:rPr lang="en-US" sz="2400" dirty="0">
                <a:solidFill>
                  <a:srgbClr val="000000"/>
                </a:solidFill>
              </a:rPr>
              <a:t>Water			0 (it is dry air!)</a:t>
            </a:r>
          </a:p>
        </p:txBody>
      </p:sp>
      <p:sp>
        <p:nvSpPr>
          <p:cNvPr id="72707" name="Rectangle 3"/>
          <p:cNvSpPr>
            <a:spLocks noChangeArrowheads="1"/>
          </p:cNvSpPr>
          <p:nvPr/>
        </p:nvSpPr>
        <p:spPr bwMode="auto">
          <a:xfrm>
            <a:off x="838200" y="5029200"/>
            <a:ext cx="7666038" cy="1200328"/>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The main determinant of variation in the composition of atmospheric air is water content (more later).</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0" y="0"/>
            <a:ext cx="5257800" cy="3914775"/>
          </a:xfrm>
          <a:prstGeom prst="rect">
            <a:avLst/>
          </a:prstGeom>
          <a:noFill/>
          <a:ln w="9525">
            <a:noFill/>
            <a:miter lim="800000"/>
            <a:headEnd/>
            <a:tailEnd/>
          </a:ln>
          <a:effectLst/>
        </p:spPr>
      </p:pic>
      <p:sp>
        <p:nvSpPr>
          <p:cNvPr id="73731" name="Rectangle 3"/>
          <p:cNvSpPr>
            <a:spLocks noChangeArrowheads="1"/>
          </p:cNvSpPr>
          <p:nvPr/>
        </p:nvSpPr>
        <p:spPr bwMode="auto">
          <a:xfrm>
            <a:off x="0" y="4038600"/>
            <a:ext cx="5638800"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weight of the atmosphere at any point is called the atmospheric (or barometric) pressure. It is measured in a variety of units, but we will use mm Hg (mm of mercury).</a:t>
            </a:r>
          </a:p>
          <a:p>
            <a:endParaRPr lang="en-US" dirty="0">
              <a:solidFill>
                <a:srgbClr val="000000"/>
              </a:solidFill>
            </a:endParaRPr>
          </a:p>
          <a:p>
            <a:r>
              <a:rPr lang="en-US" dirty="0">
                <a:solidFill>
                  <a:srgbClr val="FF0000"/>
                </a:solidFill>
              </a:rPr>
              <a:t>760 mmHg </a:t>
            </a:r>
            <a:r>
              <a:rPr lang="en-US" dirty="0">
                <a:solidFill>
                  <a:srgbClr val="000000"/>
                </a:solidFill>
              </a:rPr>
              <a:t>= 1 </a:t>
            </a:r>
            <a:r>
              <a:rPr lang="en-US" dirty="0" err="1">
                <a:solidFill>
                  <a:srgbClr val="000000"/>
                </a:solidFill>
              </a:rPr>
              <a:t>atm</a:t>
            </a:r>
            <a:r>
              <a:rPr lang="en-US" dirty="0">
                <a:solidFill>
                  <a:srgbClr val="000000"/>
                </a:solidFill>
              </a:rPr>
              <a:t>= 101.3X10</a:t>
            </a:r>
            <a:r>
              <a:rPr lang="en-US" baseline="30000" dirty="0">
                <a:solidFill>
                  <a:srgbClr val="000000"/>
                </a:solidFill>
              </a:rPr>
              <a:t>3</a:t>
            </a:r>
            <a:r>
              <a:rPr lang="en-US" dirty="0">
                <a:solidFill>
                  <a:srgbClr val="000000"/>
                </a:solidFill>
              </a:rPr>
              <a:t> </a:t>
            </a:r>
            <a:r>
              <a:rPr lang="en-US" dirty="0" err="1">
                <a:solidFill>
                  <a:srgbClr val="000000"/>
                </a:solidFill>
              </a:rPr>
              <a:t>Pascals</a:t>
            </a:r>
            <a:endParaRPr lang="en-US" dirty="0">
              <a:solidFill>
                <a:srgbClr val="000000"/>
              </a:solidFill>
            </a:endParaRPr>
          </a:p>
        </p:txBody>
      </p:sp>
      <p:sp>
        <p:nvSpPr>
          <p:cNvPr id="73732" name="Rectangle 4"/>
          <p:cNvSpPr>
            <a:spLocks noChangeArrowheads="1"/>
          </p:cNvSpPr>
          <p:nvPr/>
        </p:nvSpPr>
        <p:spPr bwMode="auto">
          <a:xfrm>
            <a:off x="5613400" y="120650"/>
            <a:ext cx="3530600" cy="3539430"/>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total pressure exerted by a mixture of gases equals:</a:t>
            </a:r>
          </a:p>
          <a:p>
            <a:endParaRPr lang="en-US" dirty="0">
              <a:solidFill>
                <a:srgbClr val="000000"/>
              </a:solidFill>
            </a:endParaRPr>
          </a:p>
          <a:p>
            <a:r>
              <a:rPr lang="en-US" dirty="0" err="1">
                <a:solidFill>
                  <a:srgbClr val="000000"/>
                </a:solidFill>
              </a:rPr>
              <a:t>P</a:t>
            </a:r>
            <a:r>
              <a:rPr lang="en-US" baseline="-25000" dirty="0" err="1">
                <a:solidFill>
                  <a:srgbClr val="000000"/>
                </a:solidFill>
              </a:rPr>
              <a:t>tot</a:t>
            </a:r>
            <a:r>
              <a:rPr lang="en-US" dirty="0">
                <a:solidFill>
                  <a:srgbClr val="000000"/>
                </a:solidFill>
              </a:rPr>
              <a:t> = </a:t>
            </a:r>
            <a:r>
              <a:rPr lang="en-US" sz="2400" dirty="0">
                <a:solidFill>
                  <a:srgbClr val="000000"/>
                </a:solidFill>
              </a:rPr>
              <a:t>∑</a:t>
            </a:r>
            <a:r>
              <a:rPr lang="en-US" dirty="0" err="1">
                <a:solidFill>
                  <a:srgbClr val="000000"/>
                </a:solidFill>
              </a:rPr>
              <a:t>P</a:t>
            </a:r>
            <a:r>
              <a:rPr lang="en-US" baseline="-25000" dirty="0" err="1">
                <a:solidFill>
                  <a:srgbClr val="000000"/>
                </a:solidFill>
              </a:rPr>
              <a:t>x</a:t>
            </a:r>
            <a:r>
              <a:rPr lang="en-US" dirty="0">
                <a:solidFill>
                  <a:srgbClr val="000000"/>
                </a:solidFill>
              </a:rPr>
              <a:t>=PN</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+…etc.</a:t>
            </a:r>
          </a:p>
          <a:p>
            <a:endParaRPr lang="en-US" dirty="0">
              <a:solidFill>
                <a:srgbClr val="000000"/>
              </a:solidFill>
            </a:endParaRPr>
          </a:p>
          <a:p>
            <a:r>
              <a:rPr lang="en-US" dirty="0">
                <a:solidFill>
                  <a:srgbClr val="000000"/>
                </a:solidFill>
              </a:rPr>
              <a:t>Where P equals the partial pressure of gas </a:t>
            </a:r>
            <a:r>
              <a:rPr lang="en-US" dirty="0" err="1">
                <a:solidFill>
                  <a:srgbClr val="000000"/>
                </a:solidFill>
              </a:rPr>
              <a:t>x</a:t>
            </a:r>
            <a:r>
              <a:rPr lang="en-US" dirty="0">
                <a:solidFill>
                  <a:srgbClr val="000000"/>
                </a:solidFill>
              </a:rPr>
              <a:t> </a:t>
            </a:r>
          </a:p>
          <a:p>
            <a:endParaRPr lang="en-US" dirty="0">
              <a:solidFill>
                <a:srgbClr val="000000"/>
              </a:solidFill>
            </a:endParaRPr>
          </a:p>
          <a:p>
            <a:r>
              <a:rPr lang="en-US" dirty="0">
                <a:solidFill>
                  <a:srgbClr val="000000"/>
                </a:solidFill>
              </a:rPr>
              <a:t>(This is called Dalton’s law of partial pressures).</a:t>
            </a:r>
          </a:p>
        </p:txBody>
      </p:sp>
      <p:sp>
        <p:nvSpPr>
          <p:cNvPr id="73733" name="Rectangle 5"/>
          <p:cNvSpPr>
            <a:spLocks noChangeArrowheads="1"/>
          </p:cNvSpPr>
          <p:nvPr/>
        </p:nvSpPr>
        <p:spPr bwMode="auto">
          <a:xfrm>
            <a:off x="5486400" y="5181600"/>
            <a:ext cx="3429000" cy="70788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Atmospheric pressure decreases with altitude.</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81000" y="914400"/>
            <a:ext cx="8126627" cy="4914166"/>
          </a:xfrm>
          <a:prstGeom prst="rect">
            <a:avLst/>
          </a:prstGeom>
          <a:noFill/>
          <a:ln w="9525">
            <a:noFill/>
            <a:miter lim="800000"/>
            <a:headEnd/>
            <a:tailEnd/>
          </a:ln>
          <a:effectLst/>
        </p:spPr>
        <p:txBody>
          <a:bodyPr wrap="none">
            <a:prstTxWarp prst="textNoShape">
              <a:avLst/>
            </a:prstTxWarp>
            <a:spAutoFit/>
          </a:bodyPr>
          <a:lstStyle/>
          <a:p>
            <a:r>
              <a:rPr lang="en-US" u="sng" dirty="0">
                <a:solidFill>
                  <a:schemeClr val="tx1"/>
                </a:solidFill>
              </a:rPr>
              <a:t>Dalton’s law of partial pressures</a:t>
            </a:r>
            <a:r>
              <a:rPr lang="en-US" dirty="0">
                <a:solidFill>
                  <a:schemeClr val="tx1"/>
                </a:solidFill>
              </a:rPr>
              <a:t> </a:t>
            </a:r>
          </a:p>
          <a:p>
            <a:r>
              <a:rPr lang="en-US" dirty="0">
                <a:solidFill>
                  <a:schemeClr val="tx1"/>
                </a:solidFill>
              </a:rPr>
              <a:t>The total pressure exerted by a mixture of gases equals:</a:t>
            </a:r>
          </a:p>
          <a:p>
            <a:endParaRPr lang="en-US" dirty="0">
              <a:solidFill>
                <a:schemeClr val="tx1"/>
              </a:solidFill>
            </a:endParaRPr>
          </a:p>
          <a:p>
            <a:r>
              <a:rPr lang="en-US" dirty="0" err="1">
                <a:solidFill>
                  <a:schemeClr val="tx1"/>
                </a:solidFill>
              </a:rPr>
              <a:t>P</a:t>
            </a:r>
            <a:r>
              <a:rPr lang="en-US" baseline="-25000" dirty="0" err="1">
                <a:solidFill>
                  <a:schemeClr val="tx1"/>
                </a:solidFill>
              </a:rPr>
              <a:t>tot</a:t>
            </a:r>
            <a:r>
              <a:rPr lang="en-US" dirty="0">
                <a:solidFill>
                  <a:schemeClr val="tx1"/>
                </a:solidFill>
              </a:rPr>
              <a:t> = ∑</a:t>
            </a:r>
            <a:r>
              <a:rPr lang="en-US" dirty="0" err="1">
                <a:solidFill>
                  <a:schemeClr val="tx1"/>
                </a:solidFill>
              </a:rPr>
              <a:t>P</a:t>
            </a:r>
            <a:r>
              <a:rPr lang="en-US" baseline="-25000" dirty="0" err="1">
                <a:solidFill>
                  <a:schemeClr val="tx1"/>
                </a:solidFill>
              </a:rPr>
              <a:t>x</a:t>
            </a:r>
            <a:r>
              <a:rPr lang="en-US" dirty="0">
                <a:solidFill>
                  <a:schemeClr val="tx1"/>
                </a:solidFill>
              </a:rPr>
              <a:t>=PN</a:t>
            </a:r>
            <a:r>
              <a:rPr lang="en-US" baseline="-25000" dirty="0">
                <a:solidFill>
                  <a:schemeClr val="tx1"/>
                </a:solidFill>
              </a:rPr>
              <a:t>2</a:t>
            </a:r>
            <a:r>
              <a:rPr lang="en-US" dirty="0">
                <a:solidFill>
                  <a:schemeClr val="tx1"/>
                </a:solidFill>
              </a:rPr>
              <a:t>+PO</a:t>
            </a:r>
            <a:r>
              <a:rPr lang="en-US" baseline="-25000" dirty="0">
                <a:solidFill>
                  <a:schemeClr val="tx1"/>
                </a:solidFill>
              </a:rPr>
              <a:t>2</a:t>
            </a:r>
            <a:r>
              <a:rPr lang="en-US" dirty="0">
                <a:solidFill>
                  <a:schemeClr val="tx1"/>
                </a:solidFill>
              </a:rPr>
              <a:t>+…etc.</a:t>
            </a:r>
          </a:p>
          <a:p>
            <a:endParaRPr lang="en-US" dirty="0">
              <a:solidFill>
                <a:schemeClr val="tx1"/>
              </a:solidFill>
            </a:endParaRPr>
          </a:p>
          <a:p>
            <a:r>
              <a:rPr lang="en-US" dirty="0">
                <a:solidFill>
                  <a:schemeClr val="tx1"/>
                </a:solidFill>
              </a:rPr>
              <a:t>Where P equals the partial pressure of gas </a:t>
            </a:r>
            <a:r>
              <a:rPr lang="en-US" dirty="0" err="1">
                <a:solidFill>
                  <a:schemeClr val="tx1"/>
                </a:solidFill>
              </a:rPr>
              <a:t>x</a:t>
            </a:r>
            <a:r>
              <a:rPr lang="en-US" dirty="0">
                <a:solidFill>
                  <a:schemeClr val="tx1"/>
                </a:solidFill>
              </a:rPr>
              <a:t> </a:t>
            </a:r>
          </a:p>
          <a:p>
            <a:endParaRPr lang="en-US" dirty="0">
              <a:solidFill>
                <a:schemeClr val="tx1"/>
              </a:solidFill>
            </a:endParaRPr>
          </a:p>
          <a:p>
            <a:r>
              <a:rPr lang="en-US" dirty="0">
                <a:solidFill>
                  <a:schemeClr val="tx1"/>
                </a:solidFill>
              </a:rPr>
              <a:t>Therefore the partial pressure of an atmospheric gas is given by</a:t>
            </a:r>
          </a:p>
          <a:p>
            <a:endParaRPr lang="en-US" dirty="0">
              <a:solidFill>
                <a:schemeClr val="tx1"/>
              </a:solidFill>
            </a:endParaRPr>
          </a:p>
          <a:p>
            <a:r>
              <a:rPr lang="en-US" dirty="0" err="1">
                <a:solidFill>
                  <a:schemeClr val="tx1"/>
                </a:solidFill>
              </a:rPr>
              <a:t>P</a:t>
            </a:r>
            <a:r>
              <a:rPr lang="en-US" baseline="-25000" dirty="0" err="1">
                <a:solidFill>
                  <a:schemeClr val="tx1"/>
                </a:solidFill>
              </a:rPr>
              <a:t>x</a:t>
            </a:r>
            <a:r>
              <a:rPr lang="en-US" dirty="0">
                <a:solidFill>
                  <a:schemeClr val="tx1"/>
                </a:solidFill>
              </a:rPr>
              <a:t>=(F</a:t>
            </a:r>
            <a:r>
              <a:rPr lang="en-US" baseline="-25000" dirty="0">
                <a:solidFill>
                  <a:schemeClr val="tx1"/>
                </a:solidFill>
              </a:rPr>
              <a:t>x</a:t>
            </a:r>
            <a:r>
              <a:rPr lang="en-US" dirty="0">
                <a:solidFill>
                  <a:schemeClr val="tx1"/>
                </a:solidFill>
              </a:rPr>
              <a:t>/100)P</a:t>
            </a:r>
            <a:r>
              <a:rPr lang="en-US" baseline="-25000" dirty="0">
                <a:solidFill>
                  <a:schemeClr val="tx1"/>
                </a:solidFill>
              </a:rPr>
              <a:t>atm</a:t>
            </a:r>
          </a:p>
          <a:p>
            <a:endParaRPr lang="en-US" baseline="-25000" dirty="0">
              <a:solidFill>
                <a:schemeClr val="tx1"/>
              </a:solidFill>
            </a:endParaRPr>
          </a:p>
          <a:p>
            <a:r>
              <a:rPr lang="en-US" dirty="0">
                <a:solidFill>
                  <a:schemeClr val="tx1"/>
                </a:solidFill>
              </a:rPr>
              <a:t>For example in dry air and at sea level</a:t>
            </a:r>
          </a:p>
          <a:p>
            <a:endParaRPr lang="en-US" dirty="0">
              <a:solidFill>
                <a:schemeClr val="tx1"/>
              </a:solidFill>
            </a:endParaRPr>
          </a:p>
          <a:p>
            <a:r>
              <a:rPr lang="en-US" dirty="0">
                <a:solidFill>
                  <a:schemeClr val="tx1"/>
                </a:solidFill>
              </a:rPr>
              <a:t>PO</a:t>
            </a:r>
            <a:r>
              <a:rPr lang="en-US" baseline="-25000" dirty="0">
                <a:solidFill>
                  <a:schemeClr val="tx1"/>
                </a:solidFill>
              </a:rPr>
              <a:t>2</a:t>
            </a:r>
            <a:r>
              <a:rPr lang="en-US" dirty="0">
                <a:solidFill>
                  <a:schemeClr val="tx1"/>
                </a:solidFill>
              </a:rPr>
              <a:t> = (20.94/100)x760 =159.14 mm Hg.</a:t>
            </a:r>
          </a:p>
          <a:p>
            <a:endParaRPr lang="en-US" dirty="0">
              <a:solidFill>
                <a:schemeClr val="tx1"/>
              </a:solidFill>
            </a:endParaRPr>
          </a:p>
          <a:p>
            <a:r>
              <a:rPr lang="en-US" dirty="0">
                <a:solidFill>
                  <a:schemeClr val="tx1"/>
                </a:solidFill>
              </a:rPr>
              <a:t>Calculate PN</a:t>
            </a:r>
            <a:r>
              <a:rPr lang="en-US" baseline="-25000" dirty="0">
                <a:solidFill>
                  <a:schemeClr val="tx1"/>
                </a:solidFill>
              </a:rPr>
              <a:t>2</a:t>
            </a:r>
            <a:r>
              <a:rPr lang="en-US" dirty="0">
                <a:solidFill>
                  <a:schemeClr val="tx1"/>
                </a:solidFill>
              </a:rPr>
              <a:t>, and PCO</a:t>
            </a:r>
            <a:r>
              <a:rPr lang="en-US" baseline="-25000" dirty="0">
                <a:solidFill>
                  <a:schemeClr val="tx1"/>
                </a:solidFill>
              </a:rPr>
              <a:t>2</a:t>
            </a:r>
            <a:r>
              <a:rPr lang="en-US" dirty="0">
                <a:solidFill>
                  <a:schemeClr val="tx1"/>
                </a:solidFill>
              </a:rPr>
              <a:t> at sea level (very challenging homework…).</a:t>
            </a:r>
          </a:p>
        </p:txBody>
      </p:sp>
      <p:sp>
        <p:nvSpPr>
          <p:cNvPr id="74755" name="Rectangle 3"/>
          <p:cNvSpPr>
            <a:spLocks noChangeArrowheads="1"/>
          </p:cNvSpPr>
          <p:nvPr/>
        </p:nvSpPr>
        <p:spPr bwMode="auto">
          <a:xfrm>
            <a:off x="2362200" y="304800"/>
            <a:ext cx="3181680"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chemeClr val="tx1"/>
                </a:solidFill>
              </a:rPr>
              <a:t>TO REMEMBER</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11722" cy="9694960"/>
          </a:xfrm>
          <a:prstGeom prst="rect">
            <a:avLst/>
          </a:prstGeom>
          <a:noFill/>
        </p:spPr>
        <p:txBody>
          <a:bodyPr wrap="square" rtlCol="0">
            <a:spAutoFit/>
          </a:bodyPr>
          <a:lstStyle/>
          <a:p>
            <a:r>
              <a:rPr lang="en-US" sz="2400" dirty="0" smtClean="0">
                <a:solidFill>
                  <a:schemeClr val="tx1"/>
                </a:solidFill>
              </a:rPr>
              <a:t>Equations to Remember and understand…..</a:t>
            </a:r>
          </a:p>
          <a:p>
            <a:endParaRPr lang="en-US" sz="2400" dirty="0" smtClean="0">
              <a:solidFill>
                <a:schemeClr val="tx1"/>
              </a:solidFill>
            </a:endParaRPr>
          </a:p>
          <a:p>
            <a:r>
              <a:rPr lang="en-US" sz="2400" dirty="0" smtClean="0">
                <a:solidFill>
                  <a:schemeClr val="tx1"/>
                </a:solidFill>
              </a:rPr>
              <a:t>-P=</a:t>
            </a:r>
            <a:r>
              <a:rPr lang="en-US" sz="2400" dirty="0" err="1" smtClean="0">
                <a:solidFill>
                  <a:schemeClr val="tx1"/>
                </a:solidFill>
              </a:rPr>
              <a:t>nRT</a:t>
            </a:r>
            <a:r>
              <a:rPr lang="en-US" sz="2400" dirty="0" smtClean="0">
                <a:solidFill>
                  <a:schemeClr val="tx1"/>
                </a:solidFill>
              </a:rPr>
              <a:t>/V  (Boyle’s Law)</a:t>
            </a:r>
          </a:p>
          <a:p>
            <a:r>
              <a:rPr lang="en-US" sz="2400" dirty="0" smtClean="0">
                <a:solidFill>
                  <a:schemeClr val="tx1"/>
                </a:solidFill>
              </a:rPr>
              <a:t>-∆P = </a:t>
            </a:r>
            <a:r>
              <a:rPr lang="en-US" sz="2400" dirty="0" err="1" smtClean="0">
                <a:solidFill>
                  <a:schemeClr val="tx1"/>
                </a:solidFill>
              </a:rPr>
              <a:t>P</a:t>
            </a:r>
            <a:r>
              <a:rPr lang="en-US" sz="2400" baseline="-25000" dirty="0" err="1" smtClean="0">
                <a:solidFill>
                  <a:schemeClr val="tx1"/>
                </a:solidFill>
              </a:rPr>
              <a:t>alv</a:t>
            </a:r>
            <a:r>
              <a:rPr lang="en-US" sz="2400" dirty="0" err="1" smtClean="0">
                <a:solidFill>
                  <a:schemeClr val="tx1"/>
                </a:solidFill>
              </a:rPr>
              <a:t>-P</a:t>
            </a:r>
            <a:r>
              <a:rPr lang="en-US" sz="2400" baseline="-25000" dirty="0" err="1" smtClean="0">
                <a:solidFill>
                  <a:schemeClr val="tx1"/>
                </a:solidFill>
              </a:rPr>
              <a:t>atm</a:t>
            </a:r>
            <a:r>
              <a:rPr lang="en-US" sz="2400" baseline="-25000" dirty="0" smtClean="0">
                <a:solidFill>
                  <a:schemeClr val="tx1"/>
                </a:solidFill>
              </a:rPr>
              <a:t> </a:t>
            </a:r>
            <a:r>
              <a:rPr lang="en-US" sz="2400" dirty="0" smtClean="0">
                <a:solidFill>
                  <a:schemeClr val="tx1"/>
                </a:solidFill>
              </a:rPr>
              <a:t>(pressure differential between the alveoli and the 		atmosphere)</a:t>
            </a:r>
          </a:p>
          <a:p>
            <a:r>
              <a:rPr lang="en-US" sz="2400" dirty="0" smtClean="0">
                <a:solidFill>
                  <a:srgbClr val="000000"/>
                </a:solidFill>
              </a:rPr>
              <a:t>-Flow into the lungs = F = ∆P/R</a:t>
            </a:r>
          </a:p>
          <a:p>
            <a:r>
              <a:rPr lang="en-US" sz="2400" dirty="0" smtClean="0">
                <a:solidFill>
                  <a:srgbClr val="000000"/>
                </a:solidFill>
              </a:rPr>
              <a:t>-</a:t>
            </a:r>
            <a:r>
              <a:rPr lang="en-US" sz="2400" dirty="0" smtClean="0">
                <a:solidFill>
                  <a:schemeClr val="tx2"/>
                </a:solidFill>
              </a:rPr>
              <a:t>Vital Capacity =</a:t>
            </a:r>
          </a:p>
          <a:p>
            <a:r>
              <a:rPr lang="en-US" sz="2400" dirty="0" smtClean="0">
                <a:solidFill>
                  <a:schemeClr val="tx2"/>
                </a:solidFill>
              </a:rPr>
              <a:t>tidal volume+</a:t>
            </a:r>
          </a:p>
          <a:p>
            <a:r>
              <a:rPr lang="en-US" sz="2400" dirty="0" err="1" smtClean="0">
                <a:solidFill>
                  <a:schemeClr val="tx2"/>
                </a:solidFill>
              </a:rPr>
              <a:t>inspiratory</a:t>
            </a:r>
            <a:r>
              <a:rPr lang="en-US" sz="2400" dirty="0" smtClean="0">
                <a:solidFill>
                  <a:schemeClr val="tx2"/>
                </a:solidFill>
              </a:rPr>
              <a:t> reserve volume+ expiratory reserve volume</a:t>
            </a:r>
            <a:endParaRPr lang="en-US" sz="2400" dirty="0" smtClean="0">
              <a:solidFill>
                <a:srgbClr val="0000FF"/>
              </a:solidFill>
            </a:endParaRPr>
          </a:p>
          <a:p>
            <a:r>
              <a:rPr lang="en-US" sz="2400" dirty="0" smtClean="0">
                <a:solidFill>
                  <a:srgbClr val="000000"/>
                </a:solidFill>
              </a:rPr>
              <a:t>-Forced  expiratory vital capacity test,  (FEV</a:t>
            </a:r>
            <a:r>
              <a:rPr lang="en-US" sz="2400" baseline="-25000" dirty="0" smtClean="0">
                <a:solidFill>
                  <a:srgbClr val="000000"/>
                </a:solidFill>
              </a:rPr>
              <a:t>1</a:t>
            </a:r>
            <a:r>
              <a:rPr lang="en-US" sz="2400" dirty="0" smtClean="0">
                <a:solidFill>
                  <a:srgbClr val="000000"/>
                </a:solidFill>
              </a:rPr>
              <a:t>/FVC)x100 &lt; 80%</a:t>
            </a:r>
          </a:p>
          <a:p>
            <a:r>
              <a:rPr lang="en-US" sz="2400" dirty="0" smtClean="0">
                <a:solidFill>
                  <a:srgbClr val="000000"/>
                </a:solidFill>
              </a:rPr>
              <a:t>-Minute ventilation = </a:t>
            </a:r>
            <a:r>
              <a:rPr lang="en-US" sz="2400" dirty="0" err="1" smtClean="0">
                <a:solidFill>
                  <a:srgbClr val="000000"/>
                </a:solidFill>
              </a:rPr>
              <a:t>RRxTV</a:t>
            </a:r>
            <a:endParaRPr lang="en-US" sz="2400" dirty="0" smtClean="0">
              <a:solidFill>
                <a:srgbClr val="000000"/>
              </a:solidFill>
            </a:endParaRPr>
          </a:p>
          <a:p>
            <a:r>
              <a:rPr lang="en-US" sz="2400" dirty="0" smtClean="0">
                <a:solidFill>
                  <a:srgbClr val="000000"/>
                </a:solidFill>
              </a:rPr>
              <a:t>-Alveolar Ventilation=</a:t>
            </a:r>
            <a:r>
              <a:rPr lang="en-US" sz="2400" dirty="0" err="1" smtClean="0">
                <a:solidFill>
                  <a:srgbClr val="000000"/>
                </a:solidFill>
              </a:rPr>
              <a:t>RRx(TV</a:t>
            </a:r>
            <a:r>
              <a:rPr lang="en-US" sz="2400" dirty="0" smtClean="0">
                <a:solidFill>
                  <a:srgbClr val="000000"/>
                </a:solidFill>
              </a:rPr>
              <a:t>-DSV)</a:t>
            </a:r>
          </a:p>
          <a:p>
            <a:r>
              <a:rPr lang="en-US" sz="2400" dirty="0" smtClean="0">
                <a:solidFill>
                  <a:srgbClr val="000000"/>
                </a:solidFill>
              </a:rPr>
              <a:t>-Dalton’s Law of partial pressures: </a:t>
            </a:r>
            <a:r>
              <a:rPr lang="en-US" sz="2400" dirty="0" err="1" smtClean="0">
                <a:solidFill>
                  <a:srgbClr val="000000"/>
                </a:solidFill>
              </a:rPr>
              <a:t>P</a:t>
            </a:r>
            <a:r>
              <a:rPr lang="en-US" sz="2400" baseline="-25000" dirty="0" err="1" smtClean="0">
                <a:solidFill>
                  <a:srgbClr val="000000"/>
                </a:solidFill>
              </a:rPr>
              <a:t>tot</a:t>
            </a:r>
            <a:r>
              <a:rPr lang="en-US" sz="2400" dirty="0" smtClean="0">
                <a:solidFill>
                  <a:srgbClr val="000000"/>
                </a:solidFill>
              </a:rPr>
              <a:t> = ∑</a:t>
            </a:r>
            <a:r>
              <a:rPr lang="en-US" sz="2400" dirty="0" err="1" smtClean="0">
                <a:solidFill>
                  <a:srgbClr val="000000"/>
                </a:solidFill>
              </a:rPr>
              <a:t>P</a:t>
            </a:r>
            <a:r>
              <a:rPr lang="en-US" sz="2400" baseline="-25000" dirty="0" err="1" smtClean="0">
                <a:solidFill>
                  <a:srgbClr val="000000"/>
                </a:solidFill>
              </a:rPr>
              <a:t>x</a:t>
            </a:r>
            <a:r>
              <a:rPr lang="en-US" sz="2400" dirty="0" smtClean="0">
                <a:solidFill>
                  <a:srgbClr val="000000"/>
                </a:solidFill>
              </a:rPr>
              <a:t>=PN</a:t>
            </a:r>
            <a:r>
              <a:rPr lang="en-US" sz="2400" baseline="-25000" dirty="0" smtClean="0">
                <a:solidFill>
                  <a:srgbClr val="000000"/>
                </a:solidFill>
              </a:rPr>
              <a:t>2</a:t>
            </a:r>
            <a:r>
              <a:rPr lang="en-US" sz="2400" dirty="0" smtClean="0">
                <a:solidFill>
                  <a:srgbClr val="000000"/>
                </a:solidFill>
              </a:rPr>
              <a:t>+PO</a:t>
            </a:r>
            <a:r>
              <a:rPr lang="en-US" sz="2400" baseline="-25000" dirty="0" smtClean="0">
                <a:solidFill>
                  <a:srgbClr val="000000"/>
                </a:solidFill>
              </a:rPr>
              <a:t>2</a:t>
            </a:r>
            <a:r>
              <a:rPr lang="en-US" sz="2400" dirty="0" smtClean="0">
                <a:solidFill>
                  <a:srgbClr val="000000"/>
                </a:solidFill>
              </a:rPr>
              <a:t>+…etc.</a:t>
            </a:r>
          </a:p>
          <a:p>
            <a:r>
              <a:rPr lang="en-US" sz="2400" dirty="0" err="1" smtClean="0">
                <a:solidFill>
                  <a:srgbClr val="000000"/>
                </a:solidFill>
              </a:rPr>
              <a:t>P</a:t>
            </a:r>
            <a:r>
              <a:rPr lang="en-US" sz="2400" baseline="-25000" dirty="0" err="1" smtClean="0">
                <a:solidFill>
                  <a:srgbClr val="000000"/>
                </a:solidFill>
              </a:rPr>
              <a:t>tot</a:t>
            </a:r>
            <a:r>
              <a:rPr lang="en-US" sz="2400" dirty="0" smtClean="0">
                <a:solidFill>
                  <a:srgbClr val="000000"/>
                </a:solidFill>
              </a:rPr>
              <a:t> = ∑</a:t>
            </a:r>
            <a:r>
              <a:rPr lang="en-US" sz="2400" dirty="0" err="1" smtClean="0">
                <a:solidFill>
                  <a:srgbClr val="000000"/>
                </a:solidFill>
              </a:rPr>
              <a:t>P</a:t>
            </a:r>
            <a:r>
              <a:rPr lang="en-US" sz="2400" baseline="-25000" dirty="0" err="1" smtClean="0">
                <a:solidFill>
                  <a:srgbClr val="000000"/>
                </a:solidFill>
              </a:rPr>
              <a:t>x</a:t>
            </a:r>
            <a:r>
              <a:rPr lang="en-US" sz="2400" dirty="0" smtClean="0">
                <a:solidFill>
                  <a:srgbClr val="000000"/>
                </a:solidFill>
              </a:rPr>
              <a:t>=PN</a:t>
            </a:r>
            <a:r>
              <a:rPr lang="en-US" sz="2400" baseline="-25000" dirty="0" smtClean="0">
                <a:solidFill>
                  <a:srgbClr val="000000"/>
                </a:solidFill>
              </a:rPr>
              <a:t>2</a:t>
            </a:r>
            <a:r>
              <a:rPr lang="en-US" sz="2400" dirty="0" smtClean="0">
                <a:solidFill>
                  <a:srgbClr val="000000"/>
                </a:solidFill>
              </a:rPr>
              <a:t>+PO</a:t>
            </a:r>
            <a:r>
              <a:rPr lang="en-US" sz="2400" baseline="-25000" dirty="0" smtClean="0">
                <a:solidFill>
                  <a:srgbClr val="000000"/>
                </a:solidFill>
              </a:rPr>
              <a:t>2</a:t>
            </a:r>
            <a:r>
              <a:rPr lang="en-US" sz="2400" dirty="0" smtClean="0">
                <a:solidFill>
                  <a:srgbClr val="000000"/>
                </a:solidFill>
              </a:rPr>
              <a:t>+</a:t>
            </a:r>
            <a:r>
              <a:rPr lang="en-US" sz="2400" dirty="0" smtClean="0">
                <a:solidFill>
                  <a:srgbClr val="FF0000"/>
                </a:solidFill>
              </a:rPr>
              <a:t>PH</a:t>
            </a:r>
            <a:r>
              <a:rPr lang="en-US" sz="2400" baseline="-25000" dirty="0" smtClean="0">
                <a:solidFill>
                  <a:srgbClr val="FF0000"/>
                </a:solidFill>
              </a:rPr>
              <a:t>2</a:t>
            </a:r>
            <a:r>
              <a:rPr lang="en-US" sz="2400" dirty="0" smtClean="0">
                <a:solidFill>
                  <a:srgbClr val="FF0000"/>
                </a:solidFill>
              </a:rPr>
              <a:t>O</a:t>
            </a:r>
            <a:r>
              <a:rPr lang="en-US" sz="2400" dirty="0" smtClean="0">
                <a:solidFill>
                  <a:srgbClr val="000000"/>
                </a:solidFill>
              </a:rPr>
              <a:t>…etc.</a:t>
            </a:r>
          </a:p>
          <a:p>
            <a:r>
              <a:rPr lang="en-US" sz="2400" dirty="0" smtClean="0">
                <a:solidFill>
                  <a:schemeClr val="tx1"/>
                </a:solidFill>
              </a:rPr>
              <a:t>-How to estimate partial pressures: </a:t>
            </a:r>
            <a:r>
              <a:rPr lang="en-US" sz="2400" dirty="0" err="1" smtClean="0">
                <a:solidFill>
                  <a:schemeClr val="tx1"/>
                </a:solidFill>
              </a:rPr>
              <a:t>P</a:t>
            </a:r>
            <a:r>
              <a:rPr lang="en-US" sz="2400" baseline="-25000" dirty="0" err="1" smtClean="0">
                <a:solidFill>
                  <a:schemeClr val="tx1"/>
                </a:solidFill>
              </a:rPr>
              <a:t>x</a:t>
            </a:r>
            <a:r>
              <a:rPr lang="en-US" sz="2400" dirty="0" smtClean="0">
                <a:solidFill>
                  <a:schemeClr val="tx1"/>
                </a:solidFill>
              </a:rPr>
              <a:t>=(F</a:t>
            </a:r>
            <a:r>
              <a:rPr lang="en-US" sz="2400" baseline="-25000" dirty="0" smtClean="0">
                <a:solidFill>
                  <a:schemeClr val="tx1"/>
                </a:solidFill>
              </a:rPr>
              <a:t>x</a:t>
            </a:r>
            <a:r>
              <a:rPr lang="en-US" sz="2400" dirty="0" smtClean="0">
                <a:solidFill>
                  <a:schemeClr val="tx1"/>
                </a:solidFill>
              </a:rPr>
              <a:t>/100)P</a:t>
            </a:r>
            <a:r>
              <a:rPr lang="en-US" sz="2400" baseline="-25000" dirty="0" smtClean="0">
                <a:solidFill>
                  <a:schemeClr val="tx1"/>
                </a:solidFill>
              </a:rPr>
              <a:t>atm</a:t>
            </a:r>
          </a:p>
          <a:p>
            <a:endParaRPr lang="en-US" sz="2400" dirty="0" smtClean="0">
              <a:solidFill>
                <a:schemeClr val="tx1"/>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00"/>
              </a:solidFill>
            </a:endParaRPr>
          </a:p>
          <a:p>
            <a:endParaRPr lang="en-US" sz="2400"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4572000" y="0"/>
            <a:ext cx="3657600" cy="3170099"/>
          </a:xfrm>
          <a:prstGeom prst="rect">
            <a:avLst/>
          </a:prstGeom>
          <a:noFill/>
          <a:ln w="9525">
            <a:noFill/>
            <a:miter lim="800000"/>
            <a:headEnd/>
            <a:tailEnd/>
          </a:ln>
          <a:effectLst/>
        </p:spPr>
        <p:txBody>
          <a:bodyPr>
            <a:prstTxWarp prst="textNoShape">
              <a:avLst/>
            </a:prstTxWarp>
            <a:spAutoFit/>
          </a:bodyPr>
          <a:lstStyle/>
          <a:p>
            <a:r>
              <a:rPr lang="en-US" dirty="0">
                <a:solidFill>
                  <a:srgbClr val="FFFF00"/>
                </a:solidFill>
              </a:rPr>
              <a:t>The single most important determinant of variation in air composition is water vapor.</a:t>
            </a:r>
          </a:p>
          <a:p>
            <a:endParaRPr lang="en-US" dirty="0">
              <a:solidFill>
                <a:srgbClr val="FFFF00"/>
              </a:solidFill>
            </a:endParaRPr>
          </a:p>
          <a:p>
            <a:r>
              <a:rPr lang="en-US" dirty="0">
                <a:solidFill>
                  <a:srgbClr val="FFFF00"/>
                </a:solidFill>
              </a:rPr>
              <a:t>When air and water come in contact some molecules of water go into the gas (vapor)  phase.</a:t>
            </a:r>
          </a:p>
          <a:p>
            <a:r>
              <a:rPr lang="en-US" dirty="0">
                <a:solidFill>
                  <a:srgbClr val="FFFF00"/>
                </a:solidFill>
              </a:rPr>
              <a:t> </a:t>
            </a:r>
          </a:p>
        </p:txBody>
      </p:sp>
      <p:sp>
        <p:nvSpPr>
          <p:cNvPr id="75779" name="Rectangle 3"/>
          <p:cNvSpPr>
            <a:spLocks noChangeArrowheads="1"/>
          </p:cNvSpPr>
          <p:nvPr/>
        </p:nvSpPr>
        <p:spPr bwMode="auto">
          <a:xfrm>
            <a:off x="4648200" y="3276600"/>
            <a:ext cx="4267200" cy="2616101"/>
          </a:xfrm>
          <a:prstGeom prst="rect">
            <a:avLst/>
          </a:prstGeom>
          <a:noFill/>
          <a:ln w="9525">
            <a:noFill/>
            <a:miter lim="800000"/>
            <a:headEnd/>
            <a:tailEnd/>
          </a:ln>
          <a:effectLst/>
        </p:spPr>
        <p:txBody>
          <a:bodyPr>
            <a:prstTxWarp prst="textNoShape">
              <a:avLst/>
            </a:prstTxWarp>
            <a:spAutoFit/>
          </a:bodyPr>
          <a:lstStyle/>
          <a:p>
            <a:r>
              <a:rPr lang="en-US" sz="1800" dirty="0">
                <a:solidFill>
                  <a:srgbClr val="FFFF00"/>
                </a:solidFill>
              </a:rPr>
              <a:t>pH</a:t>
            </a:r>
            <a:r>
              <a:rPr lang="en-US" sz="1800" baseline="-25000" dirty="0">
                <a:solidFill>
                  <a:srgbClr val="FFFF00"/>
                </a:solidFill>
              </a:rPr>
              <a:t>2</a:t>
            </a:r>
            <a:r>
              <a:rPr lang="en-US" sz="1800" dirty="0">
                <a:solidFill>
                  <a:srgbClr val="FFFF00"/>
                </a:solidFill>
              </a:rPr>
              <a:t>0=vapor pressure = the partial pressure of water vapor in air.</a:t>
            </a:r>
          </a:p>
          <a:p>
            <a:endParaRPr lang="en-US" sz="1800" dirty="0">
              <a:solidFill>
                <a:srgbClr val="FFFF00"/>
              </a:solidFill>
            </a:endParaRPr>
          </a:p>
          <a:p>
            <a:r>
              <a:rPr lang="en-US" sz="1800" dirty="0">
                <a:solidFill>
                  <a:srgbClr val="FFFF00"/>
                </a:solidFill>
              </a:rPr>
              <a:t>In air above an open water container, the air saturates with water vapor and a </a:t>
            </a:r>
            <a:r>
              <a:rPr lang="en-US" sz="1800" u="sng" dirty="0">
                <a:solidFill>
                  <a:srgbClr val="FFFF00"/>
                </a:solidFill>
              </a:rPr>
              <a:t>dynamic</a:t>
            </a:r>
            <a:r>
              <a:rPr lang="en-US" sz="1800" dirty="0">
                <a:solidFill>
                  <a:srgbClr val="FFFF00"/>
                </a:solidFill>
              </a:rPr>
              <a:t> equilibrium is reached with a given partial pressure for these molecules. This equilibrium depends on ambient temperature.</a:t>
            </a:r>
            <a:r>
              <a:rPr lang="en-US" dirty="0">
                <a:solidFill>
                  <a:srgbClr val="FFFF00"/>
                </a:solidFill>
              </a:rPr>
              <a:t>   </a:t>
            </a:r>
          </a:p>
        </p:txBody>
      </p:sp>
      <p:sp>
        <p:nvSpPr>
          <p:cNvPr id="75780" name="Rectangle 4"/>
          <p:cNvSpPr>
            <a:spLocks noChangeArrowheads="1"/>
          </p:cNvSpPr>
          <p:nvPr/>
        </p:nvSpPr>
        <p:spPr bwMode="auto">
          <a:xfrm>
            <a:off x="228600" y="6019800"/>
            <a:ext cx="7142738" cy="646331"/>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FFFF00"/>
                </a:solidFill>
              </a:rPr>
              <a:t>Relative humidity = </a:t>
            </a:r>
            <a:r>
              <a:rPr lang="en-US" sz="1800" dirty="0" err="1">
                <a:solidFill>
                  <a:srgbClr val="FFFF00"/>
                </a:solidFill>
              </a:rPr>
              <a:t>r.h</a:t>
            </a:r>
            <a:r>
              <a:rPr lang="en-US" sz="1800" dirty="0">
                <a:solidFill>
                  <a:srgbClr val="FFFF00"/>
                </a:solidFill>
              </a:rPr>
              <a:t>. </a:t>
            </a:r>
          </a:p>
          <a:p>
            <a:r>
              <a:rPr lang="en-US" sz="1800" dirty="0">
                <a:solidFill>
                  <a:srgbClr val="FFFF00"/>
                </a:solidFill>
              </a:rPr>
              <a:t>= pH</a:t>
            </a:r>
            <a:r>
              <a:rPr lang="en-US" sz="1800" baseline="-25000" dirty="0">
                <a:solidFill>
                  <a:srgbClr val="FFFF00"/>
                </a:solidFill>
              </a:rPr>
              <a:t>2</a:t>
            </a:r>
            <a:r>
              <a:rPr lang="en-US" sz="1800" dirty="0">
                <a:solidFill>
                  <a:srgbClr val="FFFF00"/>
                </a:solidFill>
              </a:rPr>
              <a:t>0/ </a:t>
            </a:r>
            <a:r>
              <a:rPr lang="en-US" sz="1800" dirty="0" err="1">
                <a:solidFill>
                  <a:srgbClr val="FFFF00"/>
                </a:solidFill>
              </a:rPr>
              <a:t>p</a:t>
            </a:r>
            <a:r>
              <a:rPr lang="en-US" sz="1800" dirty="0">
                <a:solidFill>
                  <a:srgbClr val="FFFF00"/>
                </a:solidFill>
              </a:rPr>
              <a:t>*H</a:t>
            </a:r>
            <a:r>
              <a:rPr lang="en-US" sz="1800" baseline="-25000" dirty="0">
                <a:solidFill>
                  <a:srgbClr val="FFFF00"/>
                </a:solidFill>
              </a:rPr>
              <a:t>2</a:t>
            </a:r>
            <a:r>
              <a:rPr lang="en-US" sz="1800" dirty="0">
                <a:solidFill>
                  <a:srgbClr val="FFFF00"/>
                </a:solidFill>
              </a:rPr>
              <a:t>0 =actual vapor pressure/saturating vapor pressure</a:t>
            </a:r>
          </a:p>
        </p:txBody>
      </p:sp>
      <p:sp>
        <p:nvSpPr>
          <p:cNvPr id="75781" name="Line 5"/>
          <p:cNvSpPr>
            <a:spLocks noChangeShapeType="1"/>
          </p:cNvSpPr>
          <p:nvPr/>
        </p:nvSpPr>
        <p:spPr bwMode="auto">
          <a:xfrm flipV="1">
            <a:off x="3810000" y="1828800"/>
            <a:ext cx="0" cy="914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75782" name="Picture 6"/>
          <p:cNvPicPr>
            <a:picLocks noChangeAspect="1" noChangeArrowheads="1"/>
          </p:cNvPicPr>
          <p:nvPr/>
        </p:nvPicPr>
        <p:blipFill>
          <a:blip r:embed="rId2"/>
          <a:srcRect/>
          <a:stretch>
            <a:fillRect/>
          </a:stretch>
        </p:blipFill>
        <p:spPr bwMode="auto">
          <a:xfrm>
            <a:off x="0" y="0"/>
            <a:ext cx="4489450" cy="4572000"/>
          </a:xfrm>
          <a:prstGeom prst="rect">
            <a:avLst/>
          </a:prstGeom>
          <a:noFill/>
          <a:ln w="9525">
            <a:noFill/>
            <a:miter lim="800000"/>
            <a:headEnd/>
            <a:tailEnd/>
          </a:ln>
          <a:effectLst/>
        </p:spPr>
      </p:pic>
      <p:sp>
        <p:nvSpPr>
          <p:cNvPr id="75783" name="Line 7"/>
          <p:cNvSpPr>
            <a:spLocks noChangeShapeType="1"/>
          </p:cNvSpPr>
          <p:nvPr/>
        </p:nvSpPr>
        <p:spPr bwMode="auto">
          <a:xfrm flipH="1" flipV="1">
            <a:off x="3352800" y="2133600"/>
            <a:ext cx="0" cy="1676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5784" name="Line 8"/>
          <p:cNvSpPr>
            <a:spLocks noChangeShapeType="1"/>
          </p:cNvSpPr>
          <p:nvPr/>
        </p:nvSpPr>
        <p:spPr bwMode="auto">
          <a:xfrm flipH="1">
            <a:off x="1447800" y="2133600"/>
            <a:ext cx="190500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5785" name="Oval 9"/>
          <p:cNvSpPr>
            <a:spLocks noChangeArrowheads="1"/>
          </p:cNvSpPr>
          <p:nvPr/>
        </p:nvSpPr>
        <p:spPr bwMode="auto">
          <a:xfrm>
            <a:off x="3352800" y="28956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75786" name="Rectangle 10"/>
          <p:cNvSpPr>
            <a:spLocks noChangeArrowheads="1"/>
          </p:cNvSpPr>
          <p:nvPr/>
        </p:nvSpPr>
        <p:spPr bwMode="auto">
          <a:xfrm>
            <a:off x="1055688" y="4676775"/>
            <a:ext cx="184150" cy="446088"/>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75787" name="Rectangle 11"/>
          <p:cNvSpPr>
            <a:spLocks noChangeArrowheads="1"/>
          </p:cNvSpPr>
          <p:nvPr/>
        </p:nvSpPr>
        <p:spPr bwMode="auto">
          <a:xfrm>
            <a:off x="3429000" y="2819400"/>
            <a:ext cx="715963" cy="41116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rPr>
              <a:t>pH</a:t>
            </a:r>
            <a:r>
              <a:rPr lang="en-US" sz="1800" baseline="-25000">
                <a:solidFill>
                  <a:schemeClr val="tx1"/>
                </a:solidFill>
              </a:rPr>
              <a:t>2</a:t>
            </a:r>
            <a:r>
              <a:rPr lang="en-US" sz="1800">
                <a:solidFill>
                  <a:schemeClr val="tx1"/>
                </a:solidFill>
              </a:rPr>
              <a:t>0</a:t>
            </a:r>
            <a:endParaRPr lang="en-US" sz="1800"/>
          </a:p>
        </p:txBody>
      </p:sp>
      <p:sp>
        <p:nvSpPr>
          <p:cNvPr id="75788" name="Rectangle 12"/>
          <p:cNvSpPr>
            <a:spLocks noChangeArrowheads="1"/>
          </p:cNvSpPr>
          <p:nvPr/>
        </p:nvSpPr>
        <p:spPr bwMode="auto">
          <a:xfrm>
            <a:off x="3505200" y="1905000"/>
            <a:ext cx="833438" cy="41116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rPr>
              <a:t>P*H</a:t>
            </a:r>
            <a:r>
              <a:rPr lang="en-US" sz="1800" baseline="-25000">
                <a:solidFill>
                  <a:schemeClr val="tx1"/>
                </a:solidFill>
              </a:rPr>
              <a:t>2</a:t>
            </a:r>
            <a:r>
              <a:rPr lang="en-US" sz="1800">
                <a:solidFill>
                  <a:schemeClr val="tx1"/>
                </a:solidFill>
              </a:rPr>
              <a:t>0</a:t>
            </a:r>
            <a:endParaRPr lang="en-US" sz="1800"/>
          </a:p>
        </p:txBody>
      </p:sp>
      <p:sp>
        <p:nvSpPr>
          <p:cNvPr id="75789" name="Rectangle 13"/>
          <p:cNvSpPr>
            <a:spLocks noChangeArrowheads="1"/>
          </p:cNvSpPr>
          <p:nvPr/>
        </p:nvSpPr>
        <p:spPr bwMode="auto">
          <a:xfrm>
            <a:off x="490538" y="4781550"/>
            <a:ext cx="2949808" cy="369332"/>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FFFF00"/>
                </a:solidFill>
              </a:rPr>
              <a:t>r.h</a:t>
            </a:r>
            <a:r>
              <a:rPr lang="en-US" sz="1800" dirty="0">
                <a:solidFill>
                  <a:srgbClr val="FFFF00"/>
                </a:solidFill>
              </a:rPr>
              <a:t>. = 30/55.1=0.54 (54%)</a:t>
            </a:r>
          </a:p>
        </p:txBody>
      </p:sp>
      <p:sp>
        <p:nvSpPr>
          <p:cNvPr id="75790" name="Rectangle 14"/>
          <p:cNvSpPr>
            <a:spLocks noChangeArrowheads="1"/>
          </p:cNvSpPr>
          <p:nvPr/>
        </p:nvSpPr>
        <p:spPr bwMode="auto">
          <a:xfrm>
            <a:off x="304800" y="5257800"/>
            <a:ext cx="4114800" cy="707886"/>
          </a:xfrm>
          <a:prstGeom prst="rect">
            <a:avLst/>
          </a:prstGeom>
          <a:noFill/>
          <a:ln w="9525">
            <a:noFill/>
            <a:miter lim="800000"/>
            <a:headEnd/>
            <a:tailEnd/>
          </a:ln>
          <a:effectLst/>
        </p:spPr>
        <p:txBody>
          <a:bodyPr>
            <a:prstTxWarp prst="textNoShape">
              <a:avLst/>
            </a:prstTxWarp>
            <a:spAutoFit/>
          </a:bodyPr>
          <a:lstStyle/>
          <a:p>
            <a:r>
              <a:rPr lang="en-US" dirty="0">
                <a:solidFill>
                  <a:srgbClr val="FFFF00"/>
                </a:solidFill>
              </a:rPr>
              <a:t>Sometimes air is not saturated with water vapor.</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048000" y="152400"/>
            <a:ext cx="2751875"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To remember</a:t>
            </a:r>
          </a:p>
        </p:txBody>
      </p:sp>
      <p:sp>
        <p:nvSpPr>
          <p:cNvPr id="76803" name="Rectangle 3"/>
          <p:cNvSpPr>
            <a:spLocks noChangeArrowheads="1"/>
          </p:cNvSpPr>
          <p:nvPr/>
        </p:nvSpPr>
        <p:spPr bwMode="auto">
          <a:xfrm>
            <a:off x="0" y="990600"/>
            <a:ext cx="9144000" cy="830997"/>
          </a:xfrm>
          <a:prstGeom prst="rect">
            <a:avLst/>
          </a:prstGeom>
          <a:noFill/>
          <a:ln w="9525">
            <a:noFill/>
            <a:miter lim="800000"/>
            <a:headEnd/>
            <a:tailEnd/>
          </a:ln>
          <a:effectLst/>
        </p:spPr>
        <p:txBody>
          <a:bodyPr>
            <a:prstTxWarp prst="textNoShape">
              <a:avLst/>
            </a:prstTxWarp>
            <a:spAutoFit/>
          </a:bodyPr>
          <a:lstStyle/>
          <a:p>
            <a:r>
              <a:rPr lang="en-US" sz="2400">
                <a:solidFill>
                  <a:srgbClr val="000000"/>
                </a:solidFill>
              </a:rPr>
              <a:t>1) pH</a:t>
            </a:r>
            <a:r>
              <a:rPr lang="en-US" sz="2400" baseline="-25000">
                <a:solidFill>
                  <a:srgbClr val="000000"/>
                </a:solidFill>
              </a:rPr>
              <a:t>2</a:t>
            </a:r>
            <a:r>
              <a:rPr lang="en-US" sz="2400">
                <a:solidFill>
                  <a:srgbClr val="000000"/>
                </a:solidFill>
              </a:rPr>
              <a:t>0 =vapor pressure = the partial pressure of water vapor in air.</a:t>
            </a:r>
          </a:p>
        </p:txBody>
      </p:sp>
      <p:sp>
        <p:nvSpPr>
          <p:cNvPr id="76804" name="Rectangle 4"/>
          <p:cNvSpPr>
            <a:spLocks noChangeArrowheads="1"/>
          </p:cNvSpPr>
          <p:nvPr/>
        </p:nvSpPr>
        <p:spPr bwMode="auto">
          <a:xfrm>
            <a:off x="0" y="1828800"/>
            <a:ext cx="8915400" cy="2308324"/>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2) Relative humidity = </a:t>
            </a:r>
            <a:r>
              <a:rPr lang="en-US" sz="2400" dirty="0" err="1">
                <a:solidFill>
                  <a:srgbClr val="000000"/>
                </a:solidFill>
              </a:rPr>
              <a:t>r.h</a:t>
            </a:r>
            <a:r>
              <a:rPr lang="en-US" sz="2400" dirty="0">
                <a:solidFill>
                  <a:srgbClr val="000000"/>
                </a:solidFill>
              </a:rPr>
              <a:t>. </a:t>
            </a:r>
          </a:p>
          <a:p>
            <a:r>
              <a:rPr lang="en-US" sz="2400" dirty="0">
                <a:solidFill>
                  <a:srgbClr val="000000"/>
                </a:solidFill>
              </a:rPr>
              <a:t>= pH</a:t>
            </a:r>
            <a:r>
              <a:rPr lang="en-US" sz="2400" baseline="-25000" dirty="0">
                <a:solidFill>
                  <a:srgbClr val="000000"/>
                </a:solidFill>
              </a:rPr>
              <a:t>2</a:t>
            </a:r>
            <a:r>
              <a:rPr lang="en-US" sz="2400" dirty="0">
                <a:solidFill>
                  <a:srgbClr val="000000"/>
                </a:solidFill>
              </a:rPr>
              <a:t>0/ </a:t>
            </a:r>
            <a:r>
              <a:rPr lang="en-US" sz="2400" dirty="0" err="1">
                <a:solidFill>
                  <a:srgbClr val="000000"/>
                </a:solidFill>
              </a:rPr>
              <a:t>p</a:t>
            </a:r>
            <a:r>
              <a:rPr lang="en-US" sz="2400" dirty="0">
                <a:solidFill>
                  <a:srgbClr val="000000"/>
                </a:solidFill>
              </a:rPr>
              <a:t>*H</a:t>
            </a:r>
            <a:r>
              <a:rPr lang="en-US" sz="2400" baseline="-25000" dirty="0">
                <a:solidFill>
                  <a:srgbClr val="000000"/>
                </a:solidFill>
              </a:rPr>
              <a:t>2</a:t>
            </a:r>
            <a:r>
              <a:rPr lang="en-US" sz="2400" dirty="0">
                <a:solidFill>
                  <a:srgbClr val="000000"/>
                </a:solidFill>
              </a:rPr>
              <a:t>0 =actual vapor pressure/saturating vapor pressure</a:t>
            </a:r>
          </a:p>
          <a:p>
            <a:endParaRPr lang="en-US" sz="2400" dirty="0">
              <a:solidFill>
                <a:srgbClr val="000000"/>
              </a:solidFill>
            </a:endParaRPr>
          </a:p>
          <a:p>
            <a:r>
              <a:rPr lang="en-US" sz="2400" dirty="0">
                <a:solidFill>
                  <a:srgbClr val="000000"/>
                </a:solidFill>
              </a:rPr>
              <a:t>3) Saturating vapor pressure increases rapidly with temperature.</a:t>
            </a:r>
          </a:p>
        </p:txBody>
      </p:sp>
      <p:pic>
        <p:nvPicPr>
          <p:cNvPr id="76805" name="Picture 5"/>
          <p:cNvPicPr>
            <a:picLocks noChangeAspect="1" noChangeArrowheads="1"/>
          </p:cNvPicPr>
          <p:nvPr/>
        </p:nvPicPr>
        <p:blipFill>
          <a:blip r:embed="rId2"/>
          <a:srcRect/>
          <a:stretch>
            <a:fillRect/>
          </a:stretch>
        </p:blipFill>
        <p:spPr bwMode="auto">
          <a:xfrm>
            <a:off x="3962400" y="4092575"/>
            <a:ext cx="3124200" cy="2095500"/>
          </a:xfrm>
          <a:prstGeom prst="rect">
            <a:avLst/>
          </a:prstGeom>
          <a:noFill/>
          <a:ln w="9525">
            <a:noFill/>
            <a:miter lim="800000"/>
            <a:headEnd/>
            <a:tailEnd/>
          </a:ln>
          <a:effectLst/>
        </p:spPr>
      </p:pic>
      <p:sp>
        <p:nvSpPr>
          <p:cNvPr id="76806" name="Rectangle 6"/>
          <p:cNvSpPr>
            <a:spLocks noChangeArrowheads="1"/>
          </p:cNvSpPr>
          <p:nvPr/>
        </p:nvSpPr>
        <p:spPr bwMode="auto">
          <a:xfrm>
            <a:off x="990600" y="6199188"/>
            <a:ext cx="4213213" cy="584776"/>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00"/>
                </a:solidFill>
              </a:rPr>
              <a:t>Why does dew form?</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My Documents\powerpoint files\Downloaded pics\Silverthorn\Chapter 17\FG17_02c.jpg"/>
          <p:cNvPicPr>
            <a:picLocks noChangeAspect="1" noChangeArrowheads="1"/>
          </p:cNvPicPr>
          <p:nvPr/>
        </p:nvPicPr>
        <p:blipFill>
          <a:blip r:embed="rId2"/>
          <a:srcRect/>
          <a:stretch>
            <a:fillRect/>
          </a:stretch>
        </p:blipFill>
        <p:spPr bwMode="auto">
          <a:xfrm>
            <a:off x="152400" y="0"/>
            <a:ext cx="5105400" cy="3830638"/>
          </a:xfrm>
          <a:prstGeom prst="rect">
            <a:avLst/>
          </a:prstGeom>
          <a:noFill/>
        </p:spPr>
      </p:pic>
      <p:pic>
        <p:nvPicPr>
          <p:cNvPr id="26627" name="Picture 3" descr="E:\My Documents\powerpoint files\Downloaded pics\Silverthorn\Chapter 17\FG17_03.jpg"/>
          <p:cNvPicPr>
            <a:picLocks noChangeAspect="1" noChangeArrowheads="1"/>
          </p:cNvPicPr>
          <p:nvPr/>
        </p:nvPicPr>
        <p:blipFill>
          <a:blip r:embed="rId3"/>
          <a:srcRect/>
          <a:stretch>
            <a:fillRect/>
          </a:stretch>
        </p:blipFill>
        <p:spPr bwMode="auto">
          <a:xfrm>
            <a:off x="4648200" y="3484665"/>
            <a:ext cx="4495800" cy="3373336"/>
          </a:xfrm>
          <a:prstGeom prst="rect">
            <a:avLst/>
          </a:prstGeom>
          <a:noFill/>
        </p:spPr>
      </p:pic>
      <p:sp>
        <p:nvSpPr>
          <p:cNvPr id="26628" name="Rectangle 4"/>
          <p:cNvSpPr>
            <a:spLocks noChangeArrowheads="1"/>
          </p:cNvSpPr>
          <p:nvPr/>
        </p:nvSpPr>
        <p:spPr bwMode="auto">
          <a:xfrm>
            <a:off x="304800" y="3962400"/>
            <a:ext cx="3733800" cy="2677656"/>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rPr>
              <a:t>The pleura is a double membrane that envelops the lungs. The space within the pleura is filled with </a:t>
            </a:r>
            <a:r>
              <a:rPr lang="en-US" sz="2400" dirty="0" err="1">
                <a:solidFill>
                  <a:srgbClr val="000000"/>
                </a:solidFill>
              </a:rPr>
              <a:t>intrapleural</a:t>
            </a:r>
            <a:r>
              <a:rPr lang="en-US" sz="2400" dirty="0">
                <a:solidFill>
                  <a:srgbClr val="000000"/>
                </a:solidFill>
              </a:rPr>
              <a:t> fluid and plays a very important role. </a:t>
            </a:r>
          </a:p>
        </p:txBody>
      </p:sp>
      <p:pic>
        <p:nvPicPr>
          <p:cNvPr id="5" name="Picture 4" descr="si55551434_96472_1.jpg"/>
          <p:cNvPicPr>
            <a:picLocks noChangeAspect="1"/>
          </p:cNvPicPr>
          <p:nvPr/>
        </p:nvPicPr>
        <p:blipFill>
          <a:blip r:embed="rId4"/>
          <a:stretch>
            <a:fillRect/>
          </a:stretch>
        </p:blipFill>
        <p:spPr>
          <a:xfrm>
            <a:off x="4267200" y="381000"/>
            <a:ext cx="4552798" cy="29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11722" cy="9694960"/>
          </a:xfrm>
          <a:prstGeom prst="rect">
            <a:avLst/>
          </a:prstGeom>
          <a:noFill/>
        </p:spPr>
        <p:txBody>
          <a:bodyPr wrap="square" rtlCol="0">
            <a:spAutoFit/>
          </a:bodyPr>
          <a:lstStyle/>
          <a:p>
            <a:r>
              <a:rPr lang="en-US" sz="2400" dirty="0" smtClean="0">
                <a:solidFill>
                  <a:schemeClr val="tx1"/>
                </a:solidFill>
              </a:rPr>
              <a:t>Equations to Remember and understand…..</a:t>
            </a:r>
          </a:p>
          <a:p>
            <a:endParaRPr lang="en-US" sz="2400" dirty="0" smtClean="0">
              <a:solidFill>
                <a:schemeClr val="tx1"/>
              </a:solidFill>
            </a:endParaRPr>
          </a:p>
          <a:p>
            <a:r>
              <a:rPr lang="en-US" sz="2400" dirty="0" smtClean="0">
                <a:solidFill>
                  <a:schemeClr val="tx1"/>
                </a:solidFill>
              </a:rPr>
              <a:t>-P=</a:t>
            </a:r>
            <a:r>
              <a:rPr lang="en-US" sz="2400" dirty="0" err="1" smtClean="0">
                <a:solidFill>
                  <a:schemeClr val="tx1"/>
                </a:solidFill>
              </a:rPr>
              <a:t>nRT</a:t>
            </a:r>
            <a:r>
              <a:rPr lang="en-US" sz="2400" dirty="0" smtClean="0">
                <a:solidFill>
                  <a:schemeClr val="tx1"/>
                </a:solidFill>
              </a:rPr>
              <a:t>/V  (Boyle’s Law)</a:t>
            </a:r>
          </a:p>
          <a:p>
            <a:r>
              <a:rPr lang="en-US" sz="2400" dirty="0" smtClean="0">
                <a:solidFill>
                  <a:schemeClr val="tx1"/>
                </a:solidFill>
              </a:rPr>
              <a:t>-∆P = </a:t>
            </a:r>
            <a:r>
              <a:rPr lang="en-US" sz="2400" dirty="0" err="1" smtClean="0">
                <a:solidFill>
                  <a:schemeClr val="tx1"/>
                </a:solidFill>
              </a:rPr>
              <a:t>P</a:t>
            </a:r>
            <a:r>
              <a:rPr lang="en-US" sz="2400" baseline="-25000" dirty="0" err="1" smtClean="0">
                <a:solidFill>
                  <a:schemeClr val="tx1"/>
                </a:solidFill>
              </a:rPr>
              <a:t>alv</a:t>
            </a:r>
            <a:r>
              <a:rPr lang="en-US" sz="2400" dirty="0" err="1" smtClean="0">
                <a:solidFill>
                  <a:schemeClr val="tx1"/>
                </a:solidFill>
              </a:rPr>
              <a:t>-P</a:t>
            </a:r>
            <a:r>
              <a:rPr lang="en-US" sz="2400" baseline="-25000" dirty="0" err="1" smtClean="0">
                <a:solidFill>
                  <a:schemeClr val="tx1"/>
                </a:solidFill>
              </a:rPr>
              <a:t>atm</a:t>
            </a:r>
            <a:r>
              <a:rPr lang="en-US" sz="2400" baseline="-25000" dirty="0" smtClean="0">
                <a:solidFill>
                  <a:schemeClr val="tx1"/>
                </a:solidFill>
              </a:rPr>
              <a:t> </a:t>
            </a:r>
            <a:r>
              <a:rPr lang="en-US" sz="2400" dirty="0" smtClean="0">
                <a:solidFill>
                  <a:schemeClr val="tx1"/>
                </a:solidFill>
              </a:rPr>
              <a:t>(pressure differential between the alveoli and the 		atmosphere)</a:t>
            </a:r>
          </a:p>
          <a:p>
            <a:r>
              <a:rPr lang="en-US" sz="2400" dirty="0" smtClean="0">
                <a:solidFill>
                  <a:srgbClr val="000000"/>
                </a:solidFill>
              </a:rPr>
              <a:t>-Flow into the lungs = F = ∆P/R</a:t>
            </a:r>
          </a:p>
          <a:p>
            <a:r>
              <a:rPr lang="en-US" sz="2400" dirty="0" smtClean="0">
                <a:solidFill>
                  <a:srgbClr val="000000"/>
                </a:solidFill>
              </a:rPr>
              <a:t>-</a:t>
            </a:r>
            <a:r>
              <a:rPr lang="en-US" sz="2400" dirty="0" smtClean="0">
                <a:solidFill>
                  <a:schemeClr val="tx2"/>
                </a:solidFill>
              </a:rPr>
              <a:t>Vital Capacity =</a:t>
            </a:r>
          </a:p>
          <a:p>
            <a:r>
              <a:rPr lang="en-US" sz="2400" dirty="0" smtClean="0">
                <a:solidFill>
                  <a:schemeClr val="tx2"/>
                </a:solidFill>
              </a:rPr>
              <a:t>tidal volume+</a:t>
            </a:r>
          </a:p>
          <a:p>
            <a:r>
              <a:rPr lang="en-US" sz="2400" dirty="0" err="1" smtClean="0">
                <a:solidFill>
                  <a:schemeClr val="tx2"/>
                </a:solidFill>
              </a:rPr>
              <a:t>inspiratory</a:t>
            </a:r>
            <a:r>
              <a:rPr lang="en-US" sz="2400" dirty="0" smtClean="0">
                <a:solidFill>
                  <a:schemeClr val="tx2"/>
                </a:solidFill>
              </a:rPr>
              <a:t> reserve volume+ expiratory reserve volume</a:t>
            </a:r>
            <a:endParaRPr lang="en-US" sz="2400" dirty="0" smtClean="0">
              <a:solidFill>
                <a:srgbClr val="0000FF"/>
              </a:solidFill>
            </a:endParaRPr>
          </a:p>
          <a:p>
            <a:r>
              <a:rPr lang="en-US" sz="2400" dirty="0" smtClean="0">
                <a:solidFill>
                  <a:srgbClr val="000000"/>
                </a:solidFill>
              </a:rPr>
              <a:t>-Forced  expiratory vital capacity test,  (FEV</a:t>
            </a:r>
            <a:r>
              <a:rPr lang="en-US" sz="2400" baseline="-25000" dirty="0" smtClean="0">
                <a:solidFill>
                  <a:srgbClr val="000000"/>
                </a:solidFill>
              </a:rPr>
              <a:t>1</a:t>
            </a:r>
            <a:r>
              <a:rPr lang="en-US" sz="2400" dirty="0" smtClean="0">
                <a:solidFill>
                  <a:srgbClr val="000000"/>
                </a:solidFill>
              </a:rPr>
              <a:t>/FVC)x100 &lt; 80%</a:t>
            </a:r>
          </a:p>
          <a:p>
            <a:r>
              <a:rPr lang="en-US" sz="2400" dirty="0" smtClean="0">
                <a:solidFill>
                  <a:srgbClr val="000000"/>
                </a:solidFill>
              </a:rPr>
              <a:t>-Minute ventilation = </a:t>
            </a:r>
            <a:r>
              <a:rPr lang="en-US" sz="2400" dirty="0" err="1" smtClean="0">
                <a:solidFill>
                  <a:srgbClr val="000000"/>
                </a:solidFill>
              </a:rPr>
              <a:t>RRxTV</a:t>
            </a:r>
            <a:endParaRPr lang="en-US" sz="2400" dirty="0" smtClean="0">
              <a:solidFill>
                <a:srgbClr val="000000"/>
              </a:solidFill>
            </a:endParaRPr>
          </a:p>
          <a:p>
            <a:r>
              <a:rPr lang="en-US" sz="2400" dirty="0" smtClean="0">
                <a:solidFill>
                  <a:srgbClr val="000000"/>
                </a:solidFill>
              </a:rPr>
              <a:t>-Alveolar Ventilation=</a:t>
            </a:r>
            <a:r>
              <a:rPr lang="en-US" sz="2400" dirty="0" err="1" smtClean="0">
                <a:solidFill>
                  <a:srgbClr val="000000"/>
                </a:solidFill>
              </a:rPr>
              <a:t>RRx(TV</a:t>
            </a:r>
            <a:r>
              <a:rPr lang="en-US" sz="2400" dirty="0" smtClean="0">
                <a:solidFill>
                  <a:srgbClr val="000000"/>
                </a:solidFill>
              </a:rPr>
              <a:t>-DSV)</a:t>
            </a:r>
          </a:p>
          <a:p>
            <a:r>
              <a:rPr lang="en-US" sz="2400" dirty="0" smtClean="0">
                <a:solidFill>
                  <a:srgbClr val="000000"/>
                </a:solidFill>
              </a:rPr>
              <a:t>-Dalton’s Law of partial pressures: </a:t>
            </a:r>
            <a:r>
              <a:rPr lang="en-US" sz="2400" dirty="0" err="1" smtClean="0">
                <a:solidFill>
                  <a:srgbClr val="000000"/>
                </a:solidFill>
              </a:rPr>
              <a:t>P</a:t>
            </a:r>
            <a:r>
              <a:rPr lang="en-US" sz="2400" baseline="-25000" dirty="0" err="1" smtClean="0">
                <a:solidFill>
                  <a:srgbClr val="000000"/>
                </a:solidFill>
              </a:rPr>
              <a:t>tot</a:t>
            </a:r>
            <a:r>
              <a:rPr lang="en-US" sz="2400" dirty="0" smtClean="0">
                <a:solidFill>
                  <a:srgbClr val="000000"/>
                </a:solidFill>
              </a:rPr>
              <a:t> = ∑</a:t>
            </a:r>
            <a:r>
              <a:rPr lang="en-US" sz="2400" dirty="0" err="1" smtClean="0">
                <a:solidFill>
                  <a:srgbClr val="000000"/>
                </a:solidFill>
              </a:rPr>
              <a:t>P</a:t>
            </a:r>
            <a:r>
              <a:rPr lang="en-US" sz="2400" baseline="-25000" dirty="0" err="1" smtClean="0">
                <a:solidFill>
                  <a:srgbClr val="000000"/>
                </a:solidFill>
              </a:rPr>
              <a:t>x</a:t>
            </a:r>
            <a:r>
              <a:rPr lang="en-US" sz="2400" dirty="0" smtClean="0">
                <a:solidFill>
                  <a:srgbClr val="000000"/>
                </a:solidFill>
              </a:rPr>
              <a:t>=PN</a:t>
            </a:r>
            <a:r>
              <a:rPr lang="en-US" sz="2400" baseline="-25000" dirty="0" smtClean="0">
                <a:solidFill>
                  <a:srgbClr val="000000"/>
                </a:solidFill>
              </a:rPr>
              <a:t>2</a:t>
            </a:r>
            <a:r>
              <a:rPr lang="en-US" sz="2400" dirty="0" smtClean="0">
                <a:solidFill>
                  <a:srgbClr val="000000"/>
                </a:solidFill>
              </a:rPr>
              <a:t>+PO</a:t>
            </a:r>
            <a:r>
              <a:rPr lang="en-US" sz="2400" baseline="-25000" dirty="0" smtClean="0">
                <a:solidFill>
                  <a:srgbClr val="000000"/>
                </a:solidFill>
              </a:rPr>
              <a:t>2</a:t>
            </a:r>
            <a:r>
              <a:rPr lang="en-US" sz="2400" dirty="0" smtClean="0">
                <a:solidFill>
                  <a:srgbClr val="000000"/>
                </a:solidFill>
              </a:rPr>
              <a:t>+…etc.</a:t>
            </a:r>
          </a:p>
          <a:p>
            <a:r>
              <a:rPr lang="en-US" sz="2400" dirty="0" err="1" smtClean="0">
                <a:solidFill>
                  <a:srgbClr val="000000"/>
                </a:solidFill>
              </a:rPr>
              <a:t>P</a:t>
            </a:r>
            <a:r>
              <a:rPr lang="en-US" sz="2400" baseline="-25000" dirty="0" err="1" smtClean="0">
                <a:solidFill>
                  <a:srgbClr val="000000"/>
                </a:solidFill>
              </a:rPr>
              <a:t>tot</a:t>
            </a:r>
            <a:r>
              <a:rPr lang="en-US" sz="2400" dirty="0" smtClean="0">
                <a:solidFill>
                  <a:srgbClr val="000000"/>
                </a:solidFill>
              </a:rPr>
              <a:t> = ∑</a:t>
            </a:r>
            <a:r>
              <a:rPr lang="en-US" sz="2400" dirty="0" err="1" smtClean="0">
                <a:solidFill>
                  <a:srgbClr val="000000"/>
                </a:solidFill>
              </a:rPr>
              <a:t>P</a:t>
            </a:r>
            <a:r>
              <a:rPr lang="en-US" sz="2400" baseline="-25000" dirty="0" err="1" smtClean="0">
                <a:solidFill>
                  <a:srgbClr val="000000"/>
                </a:solidFill>
              </a:rPr>
              <a:t>x</a:t>
            </a:r>
            <a:r>
              <a:rPr lang="en-US" sz="2400" dirty="0" smtClean="0">
                <a:solidFill>
                  <a:srgbClr val="000000"/>
                </a:solidFill>
              </a:rPr>
              <a:t>=PN</a:t>
            </a:r>
            <a:r>
              <a:rPr lang="en-US" sz="2400" baseline="-25000" dirty="0" smtClean="0">
                <a:solidFill>
                  <a:srgbClr val="000000"/>
                </a:solidFill>
              </a:rPr>
              <a:t>2</a:t>
            </a:r>
            <a:r>
              <a:rPr lang="en-US" sz="2400" dirty="0" smtClean="0">
                <a:solidFill>
                  <a:srgbClr val="000000"/>
                </a:solidFill>
              </a:rPr>
              <a:t>+PO</a:t>
            </a:r>
            <a:r>
              <a:rPr lang="en-US" sz="2400" baseline="-25000" dirty="0" smtClean="0">
                <a:solidFill>
                  <a:srgbClr val="000000"/>
                </a:solidFill>
              </a:rPr>
              <a:t>2</a:t>
            </a:r>
            <a:r>
              <a:rPr lang="en-US" sz="2400" dirty="0" smtClean="0">
                <a:solidFill>
                  <a:srgbClr val="000000"/>
                </a:solidFill>
              </a:rPr>
              <a:t>+</a:t>
            </a:r>
            <a:r>
              <a:rPr lang="en-US" sz="2400" dirty="0" smtClean="0">
                <a:solidFill>
                  <a:srgbClr val="FF0000"/>
                </a:solidFill>
              </a:rPr>
              <a:t>PH</a:t>
            </a:r>
            <a:r>
              <a:rPr lang="en-US" sz="2400" baseline="-25000" dirty="0" smtClean="0">
                <a:solidFill>
                  <a:srgbClr val="FF0000"/>
                </a:solidFill>
              </a:rPr>
              <a:t>2</a:t>
            </a:r>
            <a:r>
              <a:rPr lang="en-US" sz="2400" dirty="0" smtClean="0">
                <a:solidFill>
                  <a:srgbClr val="FF0000"/>
                </a:solidFill>
              </a:rPr>
              <a:t>O</a:t>
            </a:r>
            <a:r>
              <a:rPr lang="en-US" sz="2400" dirty="0" smtClean="0">
                <a:solidFill>
                  <a:srgbClr val="000000"/>
                </a:solidFill>
              </a:rPr>
              <a:t>…etc.</a:t>
            </a:r>
          </a:p>
          <a:p>
            <a:r>
              <a:rPr lang="en-US" sz="2400" dirty="0" smtClean="0">
                <a:solidFill>
                  <a:schemeClr val="tx1"/>
                </a:solidFill>
              </a:rPr>
              <a:t>-How to estimate partial pressures: </a:t>
            </a:r>
            <a:r>
              <a:rPr lang="en-US" sz="2400" dirty="0" err="1" smtClean="0">
                <a:solidFill>
                  <a:schemeClr val="tx1"/>
                </a:solidFill>
              </a:rPr>
              <a:t>P</a:t>
            </a:r>
            <a:r>
              <a:rPr lang="en-US" sz="2400" baseline="-25000" dirty="0" err="1" smtClean="0">
                <a:solidFill>
                  <a:schemeClr val="tx1"/>
                </a:solidFill>
              </a:rPr>
              <a:t>x</a:t>
            </a:r>
            <a:r>
              <a:rPr lang="en-US" sz="2400" dirty="0" smtClean="0">
                <a:solidFill>
                  <a:schemeClr val="tx1"/>
                </a:solidFill>
              </a:rPr>
              <a:t>=(F</a:t>
            </a:r>
            <a:r>
              <a:rPr lang="en-US" sz="2400" baseline="-25000" dirty="0" smtClean="0">
                <a:solidFill>
                  <a:schemeClr val="tx1"/>
                </a:solidFill>
              </a:rPr>
              <a:t>x</a:t>
            </a:r>
            <a:r>
              <a:rPr lang="en-US" sz="2400" dirty="0" smtClean="0">
                <a:solidFill>
                  <a:schemeClr val="tx1"/>
                </a:solidFill>
              </a:rPr>
              <a:t>/100)P</a:t>
            </a:r>
            <a:r>
              <a:rPr lang="en-US" sz="2400" baseline="-25000" dirty="0" smtClean="0">
                <a:solidFill>
                  <a:schemeClr val="tx1"/>
                </a:solidFill>
              </a:rPr>
              <a:t>atm</a:t>
            </a:r>
          </a:p>
          <a:p>
            <a:r>
              <a:rPr lang="en-US" sz="2400" dirty="0" smtClean="0">
                <a:solidFill>
                  <a:schemeClr val="tx1"/>
                </a:solidFill>
              </a:rPr>
              <a:t>-</a:t>
            </a:r>
            <a:r>
              <a:rPr lang="en-US" sz="2400" dirty="0" err="1" smtClean="0">
                <a:solidFill>
                  <a:schemeClr val="tx1"/>
                </a:solidFill>
              </a:rPr>
              <a:t>rh</a:t>
            </a:r>
            <a:r>
              <a:rPr lang="en-US" sz="2400" dirty="0" smtClean="0">
                <a:solidFill>
                  <a:schemeClr val="tx1"/>
                </a:solidFill>
              </a:rPr>
              <a:t> ={(measured pH2O)/(saturating pH2O)}x100</a:t>
            </a:r>
          </a:p>
          <a:p>
            <a:r>
              <a:rPr lang="en-US" sz="2400" dirty="0" smtClean="0">
                <a:solidFill>
                  <a:schemeClr val="tx1"/>
                </a:solidFill>
              </a:rPr>
              <a:t>-</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00"/>
              </a:solidFill>
            </a:endParaRPr>
          </a:p>
          <a:p>
            <a:endParaRPr lang="en-US" sz="2400"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G17_06"/>
          <p:cNvPicPr>
            <a:picLocks noChangeAspect="1" noChangeArrowheads="1"/>
          </p:cNvPicPr>
          <p:nvPr/>
        </p:nvPicPr>
        <p:blipFill>
          <a:blip r:embed="rId2"/>
          <a:srcRect/>
          <a:stretch>
            <a:fillRect/>
          </a:stretch>
        </p:blipFill>
        <p:spPr bwMode="auto">
          <a:xfrm>
            <a:off x="0" y="0"/>
            <a:ext cx="5943600" cy="3962400"/>
          </a:xfrm>
          <a:prstGeom prst="rect">
            <a:avLst/>
          </a:prstGeom>
          <a:noFill/>
        </p:spPr>
      </p:pic>
      <p:sp>
        <p:nvSpPr>
          <p:cNvPr id="77827" name="Rectangle 3"/>
          <p:cNvSpPr>
            <a:spLocks noChangeArrowheads="1"/>
          </p:cNvSpPr>
          <p:nvPr/>
        </p:nvSpPr>
        <p:spPr bwMode="auto">
          <a:xfrm>
            <a:off x="6100763" y="66675"/>
            <a:ext cx="3043237" cy="3539431"/>
          </a:xfrm>
          <a:prstGeom prst="rect">
            <a:avLst/>
          </a:prstGeom>
          <a:noFill/>
          <a:ln w="9525">
            <a:noFill/>
            <a:miter lim="800000"/>
            <a:headEnd/>
            <a:tailEnd/>
          </a:ln>
          <a:effectLst/>
        </p:spPr>
        <p:txBody>
          <a:bodyPr>
            <a:prstTxWarp prst="textNoShape">
              <a:avLst/>
            </a:prstTxWarp>
            <a:spAutoFit/>
          </a:bodyPr>
          <a:lstStyle/>
          <a:p>
            <a:pPr indent="3175"/>
            <a:r>
              <a:rPr lang="en-US" sz="1800" dirty="0">
                <a:solidFill>
                  <a:srgbClr val="000000"/>
                </a:solidFill>
              </a:rPr>
              <a:t>Gases in solution</a:t>
            </a:r>
          </a:p>
          <a:p>
            <a:pPr indent="3175"/>
            <a:r>
              <a:rPr lang="en-US" sz="1800" dirty="0">
                <a:solidFill>
                  <a:srgbClr val="000000"/>
                </a:solidFill>
              </a:rPr>
              <a:t>The amount of gas that dissolves in a given volume of water (at equilibrium) depends on</a:t>
            </a:r>
          </a:p>
          <a:p>
            <a:pPr indent="3175">
              <a:buFont typeface="Times" charset="0"/>
              <a:buAutoNum type="alphaLcParenR"/>
            </a:pPr>
            <a:r>
              <a:rPr lang="en-US" sz="1800" dirty="0">
                <a:solidFill>
                  <a:srgbClr val="000000"/>
                </a:solidFill>
              </a:rPr>
              <a:t>The solubility of the gas</a:t>
            </a:r>
          </a:p>
          <a:p>
            <a:pPr indent="3175">
              <a:buFont typeface="Times" charset="0"/>
              <a:buAutoNum type="alphaLcParenR"/>
            </a:pPr>
            <a:r>
              <a:rPr lang="en-US" sz="1800" dirty="0" err="1">
                <a:solidFill>
                  <a:srgbClr val="000000"/>
                </a:solidFill>
              </a:rPr>
              <a:t>P</a:t>
            </a:r>
            <a:r>
              <a:rPr lang="en-US" sz="1800" baseline="-25000" dirty="0" err="1">
                <a:solidFill>
                  <a:srgbClr val="000000"/>
                </a:solidFill>
              </a:rPr>
              <a:t>x</a:t>
            </a:r>
            <a:r>
              <a:rPr lang="en-US" sz="1800" dirty="0">
                <a:solidFill>
                  <a:srgbClr val="000000"/>
                </a:solidFill>
              </a:rPr>
              <a:t>, its partial pressure</a:t>
            </a:r>
          </a:p>
          <a:p>
            <a:pPr indent="3175">
              <a:buFont typeface="Times" charset="0"/>
              <a:buAutoNum type="alphaLcParenR"/>
            </a:pPr>
            <a:r>
              <a:rPr lang="en-US" sz="1800" dirty="0">
                <a:solidFill>
                  <a:srgbClr val="000000"/>
                </a:solidFill>
              </a:rPr>
              <a:t>Temperature</a:t>
            </a:r>
          </a:p>
          <a:p>
            <a:pPr indent="3175">
              <a:buFont typeface="Times" charset="0"/>
              <a:buAutoNum type="alphaLcParenR"/>
            </a:pPr>
            <a:r>
              <a:rPr lang="en-US" sz="1800" dirty="0">
                <a:solidFill>
                  <a:srgbClr val="000000"/>
                </a:solidFill>
              </a:rPr>
              <a:t>Other non-gas solutes.</a:t>
            </a:r>
            <a:endParaRPr lang="en-US" dirty="0">
              <a:solidFill>
                <a:srgbClr val="000000"/>
              </a:solidFill>
            </a:endParaRPr>
          </a:p>
          <a:p>
            <a:pPr indent="3175">
              <a:buFont typeface="Times" charset="0"/>
              <a:buNone/>
            </a:pPr>
            <a:r>
              <a:rPr lang="en-US" dirty="0">
                <a:solidFill>
                  <a:srgbClr val="000000"/>
                </a:solidFill>
              </a:rPr>
              <a:t>Henry’s Law</a:t>
            </a:r>
            <a:endParaRPr lang="en-US" sz="1800" dirty="0" smtClean="0">
              <a:solidFill>
                <a:srgbClr val="000000"/>
              </a:solidFill>
            </a:endParaRPr>
          </a:p>
          <a:p>
            <a:pPr indent="3175">
              <a:buFont typeface="Times" charset="0"/>
              <a:buNone/>
            </a:pPr>
            <a:endParaRPr lang="en-US" dirty="0" smtClean="0">
              <a:solidFill>
                <a:srgbClr val="000000"/>
              </a:solidFill>
            </a:endParaRPr>
          </a:p>
          <a:p>
            <a:pPr indent="3175">
              <a:buFont typeface="Times" charset="0"/>
              <a:buNone/>
            </a:pPr>
            <a:r>
              <a:rPr lang="en-US" dirty="0" smtClean="0">
                <a:solidFill>
                  <a:srgbClr val="FF0000"/>
                </a:solidFill>
              </a:rPr>
              <a:t>[</a:t>
            </a:r>
            <a:r>
              <a:rPr lang="en-US" dirty="0" err="1">
                <a:solidFill>
                  <a:srgbClr val="FF0000"/>
                </a:solidFill>
              </a:rPr>
              <a:t>x</a:t>
            </a:r>
            <a:r>
              <a:rPr lang="en-US" dirty="0">
                <a:solidFill>
                  <a:srgbClr val="FF0000"/>
                </a:solidFill>
              </a:rPr>
              <a:t>] = </a:t>
            </a:r>
            <a:r>
              <a:rPr lang="en-US" dirty="0" err="1">
                <a:solidFill>
                  <a:srgbClr val="FF0000"/>
                </a:solidFill>
                <a:latin typeface="Symbol" charset="2"/>
              </a:rPr>
              <a:t>a</a:t>
            </a:r>
            <a:r>
              <a:rPr lang="en-US" baseline="-25000" dirty="0" err="1">
                <a:solidFill>
                  <a:srgbClr val="FF0000"/>
                </a:solidFill>
              </a:rPr>
              <a:t>x</a:t>
            </a:r>
            <a:r>
              <a:rPr lang="en-US" dirty="0" err="1">
                <a:solidFill>
                  <a:srgbClr val="FF0000"/>
                </a:solidFill>
              </a:rPr>
              <a:t>P</a:t>
            </a:r>
            <a:r>
              <a:rPr lang="en-US" baseline="-25000" dirty="0" err="1">
                <a:solidFill>
                  <a:srgbClr val="FF0000"/>
                </a:solidFill>
              </a:rPr>
              <a:t>x</a:t>
            </a:r>
            <a:r>
              <a:rPr lang="en-US" baseline="-25000" dirty="0">
                <a:solidFill>
                  <a:srgbClr val="FF0000"/>
                </a:solidFill>
              </a:rPr>
              <a:t> </a:t>
            </a:r>
            <a:r>
              <a:rPr lang="en-US" dirty="0">
                <a:solidFill>
                  <a:srgbClr val="FF0000"/>
                </a:solidFill>
              </a:rPr>
              <a:t>(ml/100 ml) </a:t>
            </a:r>
          </a:p>
        </p:txBody>
      </p:sp>
      <p:sp>
        <p:nvSpPr>
          <p:cNvPr id="77828" name="Rectangle 4"/>
          <p:cNvSpPr>
            <a:spLocks noChangeArrowheads="1"/>
          </p:cNvSpPr>
          <p:nvPr/>
        </p:nvSpPr>
        <p:spPr bwMode="auto">
          <a:xfrm>
            <a:off x="0" y="4038600"/>
            <a:ext cx="9144000" cy="2246769"/>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solubility of a gas is measured by its solubility coefficient (</a:t>
            </a:r>
            <a:r>
              <a:rPr lang="en-US" dirty="0">
                <a:solidFill>
                  <a:srgbClr val="000000"/>
                </a:solidFill>
                <a:latin typeface="Symbol" charset="2"/>
              </a:rPr>
              <a:t>a</a:t>
            </a:r>
            <a:r>
              <a:rPr lang="en-US" baseline="-25000" dirty="0">
                <a:solidFill>
                  <a:srgbClr val="000000"/>
                </a:solidFill>
              </a:rPr>
              <a:t>x</a:t>
            </a:r>
            <a:r>
              <a:rPr lang="en-US" dirty="0">
                <a:solidFill>
                  <a:srgbClr val="000000"/>
                </a:solidFill>
              </a:rPr>
              <a:t>). </a:t>
            </a:r>
            <a:r>
              <a:rPr lang="en-US" dirty="0">
                <a:solidFill>
                  <a:srgbClr val="000000"/>
                </a:solidFill>
                <a:latin typeface="Symbol" charset="2"/>
              </a:rPr>
              <a:t>a</a:t>
            </a:r>
            <a:r>
              <a:rPr lang="en-US" baseline="-25000" dirty="0">
                <a:solidFill>
                  <a:srgbClr val="000000"/>
                </a:solidFill>
              </a:rPr>
              <a:t>x</a:t>
            </a:r>
            <a:r>
              <a:rPr lang="en-US" dirty="0">
                <a:solidFill>
                  <a:srgbClr val="000000"/>
                </a:solidFill>
              </a:rPr>
              <a:t> depends on temperature, </a:t>
            </a:r>
            <a:r>
              <a:rPr lang="en-US" dirty="0">
                <a:solidFill>
                  <a:srgbClr val="000000"/>
                </a:solidFill>
                <a:latin typeface="Symbol" charset="2"/>
              </a:rPr>
              <a:t>a</a:t>
            </a:r>
            <a:r>
              <a:rPr lang="en-US" baseline="-25000" dirty="0">
                <a:solidFill>
                  <a:srgbClr val="000000"/>
                </a:solidFill>
              </a:rPr>
              <a:t>x</a:t>
            </a:r>
            <a:r>
              <a:rPr lang="en-US" dirty="0">
                <a:solidFill>
                  <a:srgbClr val="000000"/>
                </a:solidFill>
              </a:rPr>
              <a:t> = </a:t>
            </a:r>
            <a:r>
              <a:rPr lang="en-US" dirty="0" err="1">
                <a:solidFill>
                  <a:srgbClr val="000000"/>
                </a:solidFill>
              </a:rPr>
              <a:t>f(temperature</a:t>
            </a:r>
            <a:r>
              <a:rPr lang="en-US" dirty="0">
                <a:solidFill>
                  <a:srgbClr val="000000"/>
                </a:solidFill>
              </a:rPr>
              <a:t>, other solutes)</a:t>
            </a:r>
          </a:p>
          <a:p>
            <a:endParaRPr lang="en-US" dirty="0">
              <a:solidFill>
                <a:srgbClr val="000000"/>
              </a:solidFill>
            </a:endParaRPr>
          </a:p>
          <a:p>
            <a:r>
              <a:rPr lang="en-US" dirty="0">
                <a:solidFill>
                  <a:srgbClr val="000000"/>
                </a:solidFill>
                <a:latin typeface="Symbol" charset="2"/>
              </a:rPr>
              <a:t>a</a:t>
            </a:r>
            <a:r>
              <a:rPr lang="en-US" baseline="-25000" dirty="0">
                <a:solidFill>
                  <a:srgbClr val="000000"/>
                </a:solidFill>
              </a:rPr>
              <a:t>x</a:t>
            </a:r>
            <a:r>
              <a:rPr lang="en-US" dirty="0">
                <a:solidFill>
                  <a:srgbClr val="000000"/>
                </a:solidFill>
              </a:rPr>
              <a:t> = ml of gas dissolved in 100 ml of water (</a:t>
            </a:r>
            <a:r>
              <a:rPr lang="en-US" dirty="0" err="1">
                <a:solidFill>
                  <a:srgbClr val="000000"/>
                </a:solidFill>
              </a:rPr>
              <a:t>vol</a:t>
            </a:r>
            <a:r>
              <a:rPr lang="en-US" dirty="0">
                <a:solidFill>
                  <a:srgbClr val="000000"/>
                </a:solidFill>
              </a:rPr>
              <a:t> %) per mm Hg </a:t>
            </a:r>
          </a:p>
          <a:p>
            <a:endParaRPr lang="en-US" dirty="0">
              <a:solidFill>
                <a:srgbClr val="000000"/>
              </a:solidFill>
            </a:endParaRPr>
          </a:p>
          <a:p>
            <a:r>
              <a:rPr lang="en-US" dirty="0">
                <a:solidFill>
                  <a:srgbClr val="000000"/>
                </a:solidFill>
                <a:latin typeface="Symbol" charset="2"/>
              </a:rPr>
              <a:t>a</a:t>
            </a:r>
            <a:r>
              <a:rPr lang="en-US" baseline="-25000" dirty="0">
                <a:solidFill>
                  <a:srgbClr val="000000"/>
                </a:solidFill>
              </a:rPr>
              <a:t>x</a:t>
            </a:r>
            <a:r>
              <a:rPr lang="en-US" dirty="0">
                <a:solidFill>
                  <a:srgbClr val="000000"/>
                </a:solidFill>
              </a:rPr>
              <a:t> decreases with temperature (gases behave differently from solid solutes!). </a:t>
            </a:r>
            <a:r>
              <a:rPr lang="en-US" dirty="0" err="1">
                <a:solidFill>
                  <a:srgbClr val="000000"/>
                </a:solidFill>
                <a:latin typeface="Symbol" charset="2"/>
              </a:rPr>
              <a:t></a:t>
            </a:r>
            <a:r>
              <a:rPr lang="en-US" baseline="-25000" dirty="0" err="1">
                <a:solidFill>
                  <a:srgbClr val="000000"/>
                </a:solidFill>
              </a:rPr>
              <a:t>x</a:t>
            </a:r>
            <a:r>
              <a:rPr lang="en-US" baseline="-25000" dirty="0">
                <a:solidFill>
                  <a:srgbClr val="000000"/>
                </a:solidFill>
              </a:rPr>
              <a:t> </a:t>
            </a:r>
            <a:r>
              <a:rPr lang="en-US" dirty="0">
                <a:solidFill>
                  <a:srgbClr val="000000"/>
                </a:solidFill>
              </a:rPr>
              <a:t>decreases</a:t>
            </a:r>
            <a:r>
              <a:rPr lang="en-US" baseline="-25000" dirty="0">
                <a:solidFill>
                  <a:srgbClr val="000000"/>
                </a:solidFill>
              </a:rPr>
              <a:t> </a:t>
            </a:r>
            <a:r>
              <a:rPr lang="en-US" dirty="0">
                <a:solidFill>
                  <a:srgbClr val="000000"/>
                </a:solidFill>
              </a:rPr>
              <a:t>with solutes.</a:t>
            </a:r>
          </a:p>
          <a:p>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srcRect/>
          <a:stretch>
            <a:fillRect/>
          </a:stretch>
        </p:blipFill>
        <p:spPr bwMode="auto">
          <a:xfrm>
            <a:off x="1143000" y="762000"/>
            <a:ext cx="3771900" cy="5080000"/>
          </a:xfrm>
          <a:prstGeom prst="rect">
            <a:avLst/>
          </a:prstGeom>
          <a:noFill/>
          <a:ln w="9525">
            <a:noFill/>
            <a:miter lim="800000"/>
            <a:headEnd/>
            <a:tailEnd/>
          </a:ln>
          <a:effectLst/>
        </p:spPr>
      </p:pic>
      <p:pic>
        <p:nvPicPr>
          <p:cNvPr id="141315" name="Picture 3"/>
          <p:cNvPicPr>
            <a:picLocks noChangeAspect="1" noChangeArrowheads="1"/>
          </p:cNvPicPr>
          <p:nvPr/>
        </p:nvPicPr>
        <p:blipFill>
          <a:blip r:embed="rId3"/>
          <a:srcRect/>
          <a:stretch>
            <a:fillRect/>
          </a:stretch>
        </p:blipFill>
        <p:spPr bwMode="auto">
          <a:xfrm>
            <a:off x="6019800" y="381000"/>
            <a:ext cx="2590800" cy="3454400"/>
          </a:xfrm>
          <a:prstGeom prst="rect">
            <a:avLst/>
          </a:prstGeom>
          <a:noFill/>
          <a:ln w="9525">
            <a:noFill/>
            <a:miter lim="800000"/>
            <a:headEnd/>
            <a:tailEnd/>
          </a:ln>
          <a:effectLst/>
        </p:spPr>
      </p:pic>
      <p:sp>
        <p:nvSpPr>
          <p:cNvPr id="141316" name="Line 4"/>
          <p:cNvSpPr>
            <a:spLocks noChangeShapeType="1"/>
          </p:cNvSpPr>
          <p:nvPr/>
        </p:nvSpPr>
        <p:spPr bwMode="auto">
          <a:xfrm flipV="1">
            <a:off x="3200400" y="381000"/>
            <a:ext cx="2743200" cy="2209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41317" name="Line 5"/>
          <p:cNvSpPr>
            <a:spLocks noChangeShapeType="1"/>
          </p:cNvSpPr>
          <p:nvPr/>
        </p:nvSpPr>
        <p:spPr bwMode="auto">
          <a:xfrm>
            <a:off x="3200400" y="2590800"/>
            <a:ext cx="2743200" cy="12192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41318" name="Rectangle 6"/>
          <p:cNvSpPr>
            <a:spLocks noChangeArrowheads="1"/>
          </p:cNvSpPr>
          <p:nvPr/>
        </p:nvSpPr>
        <p:spPr bwMode="auto">
          <a:xfrm>
            <a:off x="5040313" y="4267200"/>
            <a:ext cx="3875087" cy="707886"/>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chemistry, physics, and biolology of beer.</a:t>
            </a:r>
          </a:p>
        </p:txBody>
      </p:sp>
      <p:sp>
        <p:nvSpPr>
          <p:cNvPr id="141320" name="Rectangle 8"/>
          <p:cNvSpPr>
            <a:spLocks noChangeArrowheads="1"/>
          </p:cNvSpPr>
          <p:nvPr/>
        </p:nvSpPr>
        <p:spPr bwMode="auto">
          <a:xfrm>
            <a:off x="5156200" y="5057775"/>
            <a:ext cx="3090735"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Heat: what happens?</a:t>
            </a:r>
          </a:p>
          <a:p>
            <a:r>
              <a:rPr lang="en-US">
                <a:solidFill>
                  <a:srgbClr val="000000"/>
                </a:solidFill>
              </a:rPr>
              <a:t>Add salt: what happens?</a:t>
            </a:r>
          </a:p>
        </p:txBody>
      </p:sp>
      <p:pic>
        <p:nvPicPr>
          <p:cNvPr id="141322" name="Picture 10"/>
          <p:cNvPicPr>
            <a:picLocks noChangeAspect="1" noChangeArrowheads="1"/>
          </p:cNvPicPr>
          <p:nvPr/>
        </p:nvPicPr>
        <p:blipFill>
          <a:blip r:embed="rId4"/>
          <a:srcRect/>
          <a:stretch>
            <a:fillRect/>
          </a:stretch>
        </p:blipFill>
        <p:spPr bwMode="auto">
          <a:xfrm>
            <a:off x="2971800" y="0"/>
            <a:ext cx="1320800" cy="11049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720975" y="257175"/>
            <a:ext cx="2751875" cy="584776"/>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00"/>
                </a:solidFill>
              </a:rPr>
              <a:t>To remember</a:t>
            </a:r>
          </a:p>
        </p:txBody>
      </p:sp>
      <p:sp>
        <p:nvSpPr>
          <p:cNvPr id="78851" name="Rectangle 3"/>
          <p:cNvSpPr>
            <a:spLocks noChangeArrowheads="1"/>
          </p:cNvSpPr>
          <p:nvPr/>
        </p:nvSpPr>
        <p:spPr bwMode="auto">
          <a:xfrm>
            <a:off x="768350" y="1227138"/>
            <a:ext cx="6994422"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1) Henry’s law [</a:t>
            </a:r>
            <a:r>
              <a:rPr lang="en-US" sz="3200" dirty="0" err="1">
                <a:solidFill>
                  <a:srgbClr val="000000"/>
                </a:solidFill>
              </a:rPr>
              <a:t>x</a:t>
            </a:r>
            <a:r>
              <a:rPr lang="en-US" sz="3200" dirty="0">
                <a:solidFill>
                  <a:srgbClr val="000000"/>
                </a:solidFill>
              </a:rPr>
              <a:t>] = </a:t>
            </a:r>
            <a:r>
              <a:rPr lang="en-US" sz="3200" dirty="0" err="1">
                <a:solidFill>
                  <a:srgbClr val="000000"/>
                </a:solidFill>
                <a:latin typeface="Symbol" charset="2"/>
              </a:rPr>
              <a:t>a</a:t>
            </a:r>
            <a:r>
              <a:rPr lang="en-US" sz="3200" baseline="-25000" dirty="0" err="1">
                <a:solidFill>
                  <a:srgbClr val="000000"/>
                </a:solidFill>
              </a:rPr>
              <a:t>x</a:t>
            </a:r>
            <a:r>
              <a:rPr lang="en-US" sz="3200" dirty="0" err="1">
                <a:solidFill>
                  <a:srgbClr val="000000"/>
                </a:solidFill>
              </a:rPr>
              <a:t>P</a:t>
            </a:r>
            <a:r>
              <a:rPr lang="en-US" sz="3200" baseline="-25000" dirty="0" err="1">
                <a:solidFill>
                  <a:srgbClr val="000000"/>
                </a:solidFill>
              </a:rPr>
              <a:t>x</a:t>
            </a:r>
            <a:r>
              <a:rPr lang="en-US" sz="3200" baseline="-25000" dirty="0">
                <a:solidFill>
                  <a:srgbClr val="000000"/>
                </a:solidFill>
              </a:rPr>
              <a:t> </a:t>
            </a:r>
            <a:r>
              <a:rPr lang="en-US" sz="3200" dirty="0">
                <a:solidFill>
                  <a:srgbClr val="000000"/>
                </a:solidFill>
              </a:rPr>
              <a:t>(ml/100 ml)</a:t>
            </a:r>
            <a:r>
              <a:rPr lang="en-US" dirty="0">
                <a:solidFill>
                  <a:srgbClr val="000000"/>
                </a:solidFill>
              </a:rPr>
              <a:t> </a:t>
            </a:r>
          </a:p>
        </p:txBody>
      </p:sp>
      <p:sp>
        <p:nvSpPr>
          <p:cNvPr id="78852" name="Line 4"/>
          <p:cNvSpPr>
            <a:spLocks noChangeShapeType="1"/>
          </p:cNvSpPr>
          <p:nvPr/>
        </p:nvSpPr>
        <p:spPr bwMode="auto">
          <a:xfrm flipH="1">
            <a:off x="1066800" y="1905000"/>
            <a:ext cx="2743200" cy="1066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8853" name="Rectangle 5"/>
          <p:cNvSpPr>
            <a:spLocks noChangeArrowheads="1"/>
          </p:cNvSpPr>
          <p:nvPr/>
        </p:nvSpPr>
        <p:spPr bwMode="auto">
          <a:xfrm>
            <a:off x="228600" y="3200400"/>
            <a:ext cx="2944813" cy="707886"/>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Concentration of gas (ml/100 ml)</a:t>
            </a:r>
            <a:endParaRPr lang="en-US" sz="3200">
              <a:solidFill>
                <a:srgbClr val="000000"/>
              </a:solidFill>
            </a:endParaRPr>
          </a:p>
        </p:txBody>
      </p:sp>
      <p:sp>
        <p:nvSpPr>
          <p:cNvPr id="78854" name="Line 6"/>
          <p:cNvSpPr>
            <a:spLocks noChangeShapeType="1"/>
          </p:cNvSpPr>
          <p:nvPr/>
        </p:nvSpPr>
        <p:spPr bwMode="auto">
          <a:xfrm flipH="1">
            <a:off x="3657600" y="1905000"/>
            <a:ext cx="990600" cy="19812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8855" name="Rectangle 7"/>
          <p:cNvSpPr>
            <a:spLocks noChangeArrowheads="1"/>
          </p:cNvSpPr>
          <p:nvPr/>
        </p:nvSpPr>
        <p:spPr bwMode="auto">
          <a:xfrm>
            <a:off x="2706688" y="3838575"/>
            <a:ext cx="4302004" cy="70788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Solubility coefficient</a:t>
            </a:r>
          </a:p>
          <a:p>
            <a:r>
              <a:rPr lang="en-US">
                <a:solidFill>
                  <a:srgbClr val="000000"/>
                </a:solidFill>
                <a:latin typeface="Symbol" charset="2"/>
              </a:rPr>
              <a:t>a</a:t>
            </a:r>
            <a:r>
              <a:rPr lang="en-US" baseline="-25000">
                <a:solidFill>
                  <a:srgbClr val="000000"/>
                </a:solidFill>
              </a:rPr>
              <a:t>x</a:t>
            </a:r>
            <a:r>
              <a:rPr lang="en-US">
                <a:solidFill>
                  <a:srgbClr val="000000"/>
                </a:solidFill>
              </a:rPr>
              <a:t> = f(temperature, other solutes)</a:t>
            </a:r>
          </a:p>
        </p:txBody>
      </p:sp>
      <p:sp>
        <p:nvSpPr>
          <p:cNvPr id="78856" name="Line 8"/>
          <p:cNvSpPr>
            <a:spLocks noChangeShapeType="1"/>
          </p:cNvSpPr>
          <p:nvPr/>
        </p:nvSpPr>
        <p:spPr bwMode="auto">
          <a:xfrm>
            <a:off x="5257800" y="1828800"/>
            <a:ext cx="1219200" cy="1066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8857" name="Rectangle 9"/>
          <p:cNvSpPr>
            <a:spLocks noChangeArrowheads="1"/>
          </p:cNvSpPr>
          <p:nvPr/>
        </p:nvSpPr>
        <p:spPr bwMode="auto">
          <a:xfrm>
            <a:off x="5808663" y="2895600"/>
            <a:ext cx="3363245"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Partial pressure (mmm Hg)</a:t>
            </a:r>
            <a:endParaRPr lang="en-US" sz="3200">
              <a:solidFill>
                <a:srgbClr val="000000"/>
              </a:solidFill>
            </a:endParaRPr>
          </a:p>
        </p:txBody>
      </p:sp>
      <p:sp>
        <p:nvSpPr>
          <p:cNvPr id="78858" name="Rectangle 10"/>
          <p:cNvSpPr>
            <a:spLocks noChangeArrowheads="1"/>
          </p:cNvSpPr>
          <p:nvPr/>
        </p:nvSpPr>
        <p:spPr bwMode="auto">
          <a:xfrm>
            <a:off x="0" y="5105400"/>
            <a:ext cx="8686800" cy="830997"/>
          </a:xfrm>
          <a:prstGeom prst="rect">
            <a:avLst/>
          </a:prstGeom>
          <a:noFill/>
          <a:ln w="9525">
            <a:noFill/>
            <a:miter lim="800000"/>
            <a:headEnd/>
            <a:tailEnd/>
          </a:ln>
          <a:effectLst/>
        </p:spPr>
        <p:txBody>
          <a:bodyPr>
            <a:prstTxWarp prst="textNoShape">
              <a:avLst/>
            </a:prstTxWarp>
            <a:spAutoFit/>
          </a:bodyPr>
          <a:lstStyle/>
          <a:p>
            <a:r>
              <a:rPr lang="en-US" sz="2400">
                <a:solidFill>
                  <a:srgbClr val="000000"/>
                </a:solidFill>
              </a:rPr>
              <a:t>This is important because it allows us to express the concentration of a gas in either mm of Hg or in ml/100 ml</a:t>
            </a:r>
            <a:endParaRPr lang="en-US" sz="3200">
              <a:solidFill>
                <a:srgbClr val="000000"/>
              </a:solidFill>
            </a:endParaRPr>
          </a:p>
        </p:txBody>
      </p:sp>
      <p:sp>
        <p:nvSpPr>
          <p:cNvPr id="78860" name="Rectangle 12"/>
          <p:cNvSpPr>
            <a:spLocks noChangeArrowheads="1"/>
          </p:cNvSpPr>
          <p:nvPr/>
        </p:nvSpPr>
        <p:spPr bwMode="auto">
          <a:xfrm>
            <a:off x="7010400" y="3760788"/>
            <a:ext cx="2275345" cy="646331"/>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Units are</a:t>
            </a:r>
          </a:p>
          <a:p>
            <a:r>
              <a:rPr lang="en-US" sz="1800">
                <a:solidFill>
                  <a:srgbClr val="000000"/>
                </a:solidFill>
              </a:rPr>
              <a:t>(ml/100 mlxmm Hg)</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8711722" cy="8156079"/>
          </a:xfrm>
          <a:prstGeom prst="rect">
            <a:avLst/>
          </a:prstGeom>
          <a:noFill/>
        </p:spPr>
        <p:txBody>
          <a:bodyPr wrap="square" rtlCol="0">
            <a:spAutoFit/>
          </a:bodyPr>
          <a:lstStyle/>
          <a:p>
            <a:r>
              <a:rPr lang="en-US" dirty="0" smtClean="0">
                <a:solidFill>
                  <a:schemeClr val="tx1"/>
                </a:solidFill>
              </a:rPr>
              <a:t>Equations to Remember and understand…..</a:t>
            </a:r>
          </a:p>
          <a:p>
            <a:endParaRPr lang="en-US" dirty="0" smtClean="0">
              <a:solidFill>
                <a:schemeClr val="tx1"/>
              </a:solidFill>
            </a:endParaRPr>
          </a:p>
          <a:p>
            <a:r>
              <a:rPr lang="en-US" dirty="0" smtClean="0">
                <a:solidFill>
                  <a:schemeClr val="tx1"/>
                </a:solidFill>
              </a:rPr>
              <a:t>-P=</a:t>
            </a:r>
            <a:r>
              <a:rPr lang="en-US" dirty="0" err="1" smtClean="0">
                <a:solidFill>
                  <a:schemeClr val="tx1"/>
                </a:solidFill>
              </a:rPr>
              <a:t>nRT</a:t>
            </a:r>
            <a:r>
              <a:rPr lang="en-US" dirty="0" smtClean="0">
                <a:solidFill>
                  <a:schemeClr val="tx1"/>
                </a:solidFill>
              </a:rPr>
              <a:t>/V  (Boyle’s Law)</a:t>
            </a:r>
          </a:p>
          <a:p>
            <a:r>
              <a:rPr lang="en-US" dirty="0" smtClean="0">
                <a:solidFill>
                  <a:schemeClr val="tx1"/>
                </a:solidFill>
              </a:rPr>
              <a:t>-∆P = </a:t>
            </a:r>
            <a:r>
              <a:rPr lang="en-US" dirty="0" err="1" smtClean="0">
                <a:solidFill>
                  <a:schemeClr val="tx1"/>
                </a:solidFill>
              </a:rPr>
              <a:t>P</a:t>
            </a:r>
            <a:r>
              <a:rPr lang="en-US" baseline="-25000" dirty="0" err="1" smtClean="0">
                <a:solidFill>
                  <a:schemeClr val="tx1"/>
                </a:solidFill>
              </a:rPr>
              <a:t>alv</a:t>
            </a:r>
            <a:r>
              <a:rPr lang="en-US" dirty="0" err="1" smtClean="0">
                <a:solidFill>
                  <a:schemeClr val="tx1"/>
                </a:solidFill>
              </a:rPr>
              <a:t>-P</a:t>
            </a:r>
            <a:r>
              <a:rPr lang="en-US" baseline="-25000" dirty="0" err="1" smtClean="0">
                <a:solidFill>
                  <a:schemeClr val="tx1"/>
                </a:solidFill>
              </a:rPr>
              <a:t>atm</a:t>
            </a:r>
            <a:r>
              <a:rPr lang="en-US" baseline="-25000" dirty="0" smtClean="0">
                <a:solidFill>
                  <a:schemeClr val="tx1"/>
                </a:solidFill>
              </a:rPr>
              <a:t> </a:t>
            </a:r>
            <a:r>
              <a:rPr lang="en-US" dirty="0" smtClean="0">
                <a:solidFill>
                  <a:schemeClr val="tx1"/>
                </a:solidFill>
              </a:rPr>
              <a:t>(pressure differential between the alveoli and the 		atmosphere)</a:t>
            </a:r>
          </a:p>
          <a:p>
            <a:r>
              <a:rPr lang="en-US" dirty="0" smtClean="0">
                <a:solidFill>
                  <a:srgbClr val="000000"/>
                </a:solidFill>
              </a:rPr>
              <a:t>-Flow into the lungs = F = ∆P/R</a:t>
            </a:r>
          </a:p>
          <a:p>
            <a:r>
              <a:rPr lang="en-US" dirty="0" smtClean="0">
                <a:solidFill>
                  <a:srgbClr val="000000"/>
                </a:solidFill>
              </a:rPr>
              <a:t>-</a:t>
            </a:r>
            <a:r>
              <a:rPr lang="en-US" dirty="0" smtClean="0">
                <a:solidFill>
                  <a:schemeClr val="tx2"/>
                </a:solidFill>
              </a:rPr>
              <a:t>Vital Capacity =</a:t>
            </a:r>
          </a:p>
          <a:p>
            <a:r>
              <a:rPr lang="en-US" dirty="0" smtClean="0">
                <a:solidFill>
                  <a:schemeClr val="tx2"/>
                </a:solidFill>
              </a:rPr>
              <a:t>tidal volume+</a:t>
            </a:r>
          </a:p>
          <a:p>
            <a:r>
              <a:rPr lang="en-US" dirty="0" err="1" smtClean="0">
                <a:solidFill>
                  <a:schemeClr val="tx2"/>
                </a:solidFill>
              </a:rPr>
              <a:t>inspiratory</a:t>
            </a:r>
            <a:r>
              <a:rPr lang="en-US" dirty="0" smtClean="0">
                <a:solidFill>
                  <a:schemeClr val="tx2"/>
                </a:solidFill>
              </a:rPr>
              <a:t> reserve volume+ expiratory reserve volume</a:t>
            </a:r>
            <a:endParaRPr lang="en-US" dirty="0" smtClean="0">
              <a:solidFill>
                <a:srgbClr val="0000FF"/>
              </a:solidFill>
            </a:endParaRPr>
          </a:p>
          <a:p>
            <a:r>
              <a:rPr lang="en-US" dirty="0" smtClean="0">
                <a:solidFill>
                  <a:srgbClr val="000000"/>
                </a:solidFill>
              </a:rPr>
              <a:t>-Forced  expiratory vital capacity test,  (FEV</a:t>
            </a:r>
            <a:r>
              <a:rPr lang="en-US" baseline="-25000" dirty="0" smtClean="0">
                <a:solidFill>
                  <a:srgbClr val="000000"/>
                </a:solidFill>
              </a:rPr>
              <a:t>1</a:t>
            </a:r>
            <a:r>
              <a:rPr lang="en-US" dirty="0" smtClean="0">
                <a:solidFill>
                  <a:srgbClr val="000000"/>
                </a:solidFill>
              </a:rPr>
              <a:t>/FVC)x100 &lt; 80%</a:t>
            </a:r>
          </a:p>
          <a:p>
            <a:r>
              <a:rPr lang="en-US" dirty="0" smtClean="0">
                <a:solidFill>
                  <a:srgbClr val="000000"/>
                </a:solidFill>
              </a:rPr>
              <a:t>-Minute ventilation = </a:t>
            </a:r>
            <a:r>
              <a:rPr lang="en-US" dirty="0" err="1" smtClean="0">
                <a:solidFill>
                  <a:srgbClr val="000000"/>
                </a:solidFill>
              </a:rPr>
              <a:t>RRxTV</a:t>
            </a:r>
            <a:endParaRPr lang="en-US" dirty="0" smtClean="0">
              <a:solidFill>
                <a:srgbClr val="000000"/>
              </a:solidFill>
            </a:endParaRPr>
          </a:p>
          <a:p>
            <a:r>
              <a:rPr lang="en-US" dirty="0" smtClean="0">
                <a:solidFill>
                  <a:srgbClr val="000000"/>
                </a:solidFill>
              </a:rPr>
              <a:t>-Alveolar Ventilation=</a:t>
            </a:r>
            <a:r>
              <a:rPr lang="en-US" dirty="0" err="1" smtClean="0">
                <a:solidFill>
                  <a:srgbClr val="000000"/>
                </a:solidFill>
              </a:rPr>
              <a:t>RRx(TV</a:t>
            </a:r>
            <a:r>
              <a:rPr lang="en-US" dirty="0" smtClean="0">
                <a:solidFill>
                  <a:srgbClr val="000000"/>
                </a:solidFill>
              </a:rPr>
              <a:t>-DSV)</a:t>
            </a:r>
          </a:p>
          <a:p>
            <a:r>
              <a:rPr lang="en-US" dirty="0" smtClean="0">
                <a:solidFill>
                  <a:srgbClr val="000000"/>
                </a:solidFill>
              </a:rPr>
              <a:t>-Dalton’s Law of partial pressures: </a:t>
            </a:r>
            <a:r>
              <a:rPr lang="en-US" dirty="0" err="1" smtClean="0">
                <a:solidFill>
                  <a:srgbClr val="000000"/>
                </a:solidFill>
              </a:rPr>
              <a:t>P</a:t>
            </a:r>
            <a:r>
              <a:rPr lang="en-US" baseline="-25000" dirty="0" err="1" smtClean="0">
                <a:solidFill>
                  <a:srgbClr val="000000"/>
                </a:solidFill>
              </a:rPr>
              <a:t>tot</a:t>
            </a:r>
            <a:r>
              <a:rPr lang="en-US" dirty="0" smtClean="0">
                <a:solidFill>
                  <a:srgbClr val="000000"/>
                </a:solidFill>
              </a:rPr>
              <a:t> = </a:t>
            </a:r>
            <a:r>
              <a:rPr lang="en-US" sz="2400" dirty="0" smtClean="0">
                <a:solidFill>
                  <a:srgbClr val="000000"/>
                </a:solidFill>
              </a:rPr>
              <a:t>∑</a:t>
            </a:r>
            <a:r>
              <a:rPr lang="en-US" dirty="0" err="1" smtClean="0">
                <a:solidFill>
                  <a:srgbClr val="000000"/>
                </a:solidFill>
              </a:rPr>
              <a:t>P</a:t>
            </a:r>
            <a:r>
              <a:rPr lang="en-US" baseline="-25000" dirty="0" err="1" smtClean="0">
                <a:solidFill>
                  <a:srgbClr val="000000"/>
                </a:solidFill>
              </a:rPr>
              <a:t>x</a:t>
            </a:r>
            <a:r>
              <a:rPr lang="en-US" dirty="0" smtClean="0">
                <a:solidFill>
                  <a:srgbClr val="000000"/>
                </a:solidFill>
              </a:rPr>
              <a:t>=PN</a:t>
            </a:r>
            <a:r>
              <a:rPr lang="en-US" baseline="-25000" dirty="0" smtClean="0">
                <a:solidFill>
                  <a:srgbClr val="000000"/>
                </a:solidFill>
              </a:rPr>
              <a:t>2</a:t>
            </a:r>
            <a:r>
              <a:rPr lang="en-US" dirty="0" smtClean="0">
                <a:solidFill>
                  <a:srgbClr val="000000"/>
                </a:solidFill>
              </a:rPr>
              <a:t>+PO</a:t>
            </a:r>
            <a:r>
              <a:rPr lang="en-US" baseline="-25000" dirty="0" smtClean="0">
                <a:solidFill>
                  <a:srgbClr val="000000"/>
                </a:solidFill>
              </a:rPr>
              <a:t>2</a:t>
            </a:r>
            <a:r>
              <a:rPr lang="en-US" dirty="0" smtClean="0">
                <a:solidFill>
                  <a:srgbClr val="000000"/>
                </a:solidFill>
              </a:rPr>
              <a:t>+…etc.</a:t>
            </a:r>
          </a:p>
          <a:p>
            <a:r>
              <a:rPr lang="en-US" dirty="0" smtClean="0">
                <a:solidFill>
                  <a:schemeClr val="tx1"/>
                </a:solidFill>
              </a:rPr>
              <a:t>-How to estimate partial pressures: </a:t>
            </a:r>
            <a:r>
              <a:rPr lang="en-US" dirty="0" err="1" smtClean="0">
                <a:solidFill>
                  <a:schemeClr val="tx1"/>
                </a:solidFill>
              </a:rPr>
              <a:t>P</a:t>
            </a:r>
            <a:r>
              <a:rPr lang="en-US" baseline="-25000" dirty="0" err="1" smtClean="0">
                <a:solidFill>
                  <a:schemeClr val="tx1"/>
                </a:solidFill>
              </a:rPr>
              <a:t>x</a:t>
            </a:r>
            <a:r>
              <a:rPr lang="en-US" dirty="0" smtClean="0">
                <a:solidFill>
                  <a:schemeClr val="tx1"/>
                </a:solidFill>
              </a:rPr>
              <a:t>=(F</a:t>
            </a:r>
            <a:r>
              <a:rPr lang="en-US" baseline="-25000" dirty="0" smtClean="0">
                <a:solidFill>
                  <a:schemeClr val="tx1"/>
                </a:solidFill>
              </a:rPr>
              <a:t>x</a:t>
            </a:r>
            <a:r>
              <a:rPr lang="en-US" dirty="0" smtClean="0">
                <a:solidFill>
                  <a:schemeClr val="tx1"/>
                </a:solidFill>
              </a:rPr>
              <a:t>/100)P</a:t>
            </a:r>
            <a:r>
              <a:rPr lang="en-US" baseline="-25000" dirty="0" smtClean="0">
                <a:solidFill>
                  <a:schemeClr val="tx1"/>
                </a:solidFill>
              </a:rPr>
              <a:t>atm</a:t>
            </a:r>
          </a:p>
          <a:p>
            <a:r>
              <a:rPr lang="en-US" dirty="0" smtClean="0">
                <a:solidFill>
                  <a:srgbClr val="000000"/>
                </a:solidFill>
              </a:rPr>
              <a:t>-Relative humidity = </a:t>
            </a:r>
            <a:r>
              <a:rPr lang="en-US" dirty="0" err="1" smtClean="0">
                <a:solidFill>
                  <a:srgbClr val="000000"/>
                </a:solidFill>
              </a:rPr>
              <a:t>r.h</a:t>
            </a:r>
            <a:r>
              <a:rPr lang="en-US" dirty="0" smtClean="0">
                <a:solidFill>
                  <a:srgbClr val="000000"/>
                </a:solidFill>
              </a:rPr>
              <a:t>. = pH</a:t>
            </a:r>
            <a:r>
              <a:rPr lang="en-US" baseline="-25000" dirty="0" smtClean="0">
                <a:solidFill>
                  <a:srgbClr val="000000"/>
                </a:solidFill>
              </a:rPr>
              <a:t>2</a:t>
            </a:r>
            <a:r>
              <a:rPr lang="en-US" dirty="0" smtClean="0">
                <a:solidFill>
                  <a:srgbClr val="000000"/>
                </a:solidFill>
              </a:rPr>
              <a:t>0/ </a:t>
            </a:r>
            <a:r>
              <a:rPr lang="en-US" dirty="0" err="1" smtClean="0">
                <a:solidFill>
                  <a:srgbClr val="000000"/>
                </a:solidFill>
              </a:rPr>
              <a:t>p</a:t>
            </a:r>
            <a:r>
              <a:rPr lang="en-US" dirty="0" smtClean="0">
                <a:solidFill>
                  <a:srgbClr val="000000"/>
                </a:solidFill>
              </a:rPr>
              <a:t>*H</a:t>
            </a:r>
            <a:r>
              <a:rPr lang="en-US" baseline="-25000" dirty="0" smtClean="0">
                <a:solidFill>
                  <a:srgbClr val="000000"/>
                </a:solidFill>
              </a:rPr>
              <a:t>2</a:t>
            </a:r>
            <a:r>
              <a:rPr lang="en-US" dirty="0" smtClean="0">
                <a:solidFill>
                  <a:srgbClr val="000000"/>
                </a:solidFill>
              </a:rPr>
              <a:t>0</a:t>
            </a:r>
          </a:p>
          <a:p>
            <a:r>
              <a:rPr lang="en-US" dirty="0" smtClean="0">
                <a:solidFill>
                  <a:srgbClr val="000000"/>
                </a:solidFill>
              </a:rPr>
              <a:t>-Henry’s law [</a:t>
            </a:r>
            <a:r>
              <a:rPr lang="en-US" dirty="0" err="1" smtClean="0">
                <a:solidFill>
                  <a:srgbClr val="000000"/>
                </a:solidFill>
              </a:rPr>
              <a:t>x</a:t>
            </a:r>
            <a:r>
              <a:rPr lang="en-US" dirty="0" smtClean="0">
                <a:solidFill>
                  <a:srgbClr val="000000"/>
                </a:solidFill>
              </a:rPr>
              <a:t>] = </a:t>
            </a:r>
            <a:r>
              <a:rPr lang="en-US" dirty="0" err="1" smtClean="0">
                <a:solidFill>
                  <a:srgbClr val="000000"/>
                </a:solidFill>
                <a:latin typeface="Symbol" charset="2"/>
              </a:rPr>
              <a:t>a</a:t>
            </a:r>
            <a:r>
              <a:rPr lang="en-US" baseline="-25000" dirty="0" err="1" smtClean="0">
                <a:solidFill>
                  <a:srgbClr val="000000"/>
                </a:solidFill>
              </a:rPr>
              <a:t>x</a:t>
            </a:r>
            <a:r>
              <a:rPr lang="en-US" dirty="0" err="1" smtClean="0">
                <a:solidFill>
                  <a:srgbClr val="000000"/>
                </a:solidFill>
              </a:rPr>
              <a:t>P</a:t>
            </a:r>
            <a:r>
              <a:rPr lang="en-US" baseline="-25000" dirty="0" err="1" smtClean="0">
                <a:solidFill>
                  <a:srgbClr val="000000"/>
                </a:solidFill>
              </a:rPr>
              <a:t>x</a:t>
            </a:r>
            <a:r>
              <a:rPr lang="en-US" baseline="-25000" dirty="0" smtClean="0">
                <a:solidFill>
                  <a:srgbClr val="000000"/>
                </a:solidFill>
              </a:rPr>
              <a:t> </a:t>
            </a:r>
            <a:r>
              <a:rPr lang="en-US" dirty="0" smtClean="0">
                <a:solidFill>
                  <a:srgbClr val="000000"/>
                </a:solidFill>
              </a:rPr>
              <a:t>(ml/100 ml) </a:t>
            </a:r>
          </a:p>
          <a:p>
            <a:endParaRPr lang="en-US" dirty="0" smtClean="0">
              <a:solidFill>
                <a:srgbClr val="000000"/>
              </a:solidFill>
            </a:endParaRPr>
          </a:p>
          <a:p>
            <a:r>
              <a:rPr lang="en-US" dirty="0" smtClean="0">
                <a:solidFill>
                  <a:srgbClr val="000000"/>
                </a:solidFill>
              </a:rPr>
              <a:t>11 Questions in the exam! </a:t>
            </a:r>
            <a:endParaRPr lang="en-US" baseline="-25000" dirty="0" smtClean="0">
              <a:solidFill>
                <a:schemeClr val="tx1"/>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FF"/>
              </a:solidFill>
            </a:endParaRPr>
          </a:p>
          <a:p>
            <a:endParaRPr lang="en-US" dirty="0" smtClean="0">
              <a:solidFill>
                <a:srgbClr val="0000FF"/>
              </a:solidFill>
            </a:endParaRPr>
          </a:p>
          <a:p>
            <a:endParaRPr lang="en-US" dirty="0" smtClean="0">
              <a:solidFill>
                <a:srgbClr val="000000"/>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304800"/>
            <a:ext cx="5700499" cy="255454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Oxygen and Carbon dioxide differ in solubility</a:t>
            </a:r>
          </a:p>
          <a:p>
            <a:endParaRPr lang="en-US">
              <a:solidFill>
                <a:srgbClr val="000000"/>
              </a:solidFill>
            </a:endParaRPr>
          </a:p>
          <a:p>
            <a:r>
              <a:rPr lang="en-US">
                <a:solidFill>
                  <a:srgbClr val="000000"/>
                </a:solidFill>
              </a:rPr>
              <a:t>                      at 37 °C                </a:t>
            </a:r>
          </a:p>
          <a:p>
            <a:r>
              <a:rPr lang="en-US">
                <a:solidFill>
                  <a:srgbClr val="000000"/>
                </a:solidFill>
              </a:rPr>
              <a:t>	      </a:t>
            </a:r>
            <a:r>
              <a:rPr lang="en-US" u="sng">
                <a:solidFill>
                  <a:srgbClr val="000000"/>
                </a:solidFill>
              </a:rPr>
              <a:t>vol %/mm Hg</a:t>
            </a:r>
            <a:endParaRPr lang="en-US">
              <a:solidFill>
                <a:srgbClr val="000000"/>
              </a:solidFill>
            </a:endParaRPr>
          </a:p>
          <a:p>
            <a:r>
              <a:rPr lang="en-US" sz="2400">
                <a:solidFill>
                  <a:srgbClr val="000000"/>
                </a:solidFill>
                <a:latin typeface="Symbol" charset="2"/>
              </a:rPr>
              <a:t>a</a:t>
            </a:r>
            <a:r>
              <a:rPr lang="en-US" sz="2400" baseline="-25000">
                <a:solidFill>
                  <a:srgbClr val="000000"/>
                </a:solidFill>
              </a:rPr>
              <a:t>O</a:t>
            </a:r>
            <a:r>
              <a:rPr lang="en-US" sz="1800" baseline="-25000">
                <a:solidFill>
                  <a:srgbClr val="000000"/>
                </a:solidFill>
              </a:rPr>
              <a:t>2		</a:t>
            </a:r>
            <a:r>
              <a:rPr lang="en-US">
                <a:solidFill>
                  <a:srgbClr val="000000"/>
                </a:solidFill>
              </a:rPr>
              <a:t>0.003</a:t>
            </a:r>
            <a:r>
              <a:rPr lang="en-US" sz="1800" baseline="-25000">
                <a:solidFill>
                  <a:srgbClr val="000000"/>
                </a:solidFill>
              </a:rPr>
              <a:t>	</a:t>
            </a:r>
            <a:endParaRPr lang="en-US" sz="2400" baseline="-25000">
              <a:solidFill>
                <a:srgbClr val="000000"/>
              </a:solidFill>
            </a:endParaRPr>
          </a:p>
          <a:p>
            <a:endParaRPr lang="en-US" sz="2400" baseline="-25000">
              <a:solidFill>
                <a:srgbClr val="000000"/>
              </a:solidFill>
            </a:endParaRPr>
          </a:p>
          <a:p>
            <a:endParaRPr lang="en-US" sz="2400" baseline="-25000">
              <a:solidFill>
                <a:srgbClr val="000000"/>
              </a:solidFill>
            </a:endParaRPr>
          </a:p>
          <a:p>
            <a:r>
              <a:rPr lang="en-US" sz="2400">
                <a:solidFill>
                  <a:srgbClr val="000000"/>
                </a:solidFill>
                <a:latin typeface="Symbol" charset="2"/>
              </a:rPr>
              <a:t>a</a:t>
            </a:r>
            <a:r>
              <a:rPr lang="en-US" sz="2400" baseline="-25000">
                <a:solidFill>
                  <a:srgbClr val="000000"/>
                </a:solidFill>
              </a:rPr>
              <a:t>CO</a:t>
            </a:r>
            <a:r>
              <a:rPr lang="en-US" sz="1800" baseline="-25000">
                <a:solidFill>
                  <a:srgbClr val="000000"/>
                </a:solidFill>
              </a:rPr>
              <a:t>2		</a:t>
            </a:r>
            <a:r>
              <a:rPr lang="en-US">
                <a:solidFill>
                  <a:srgbClr val="000000"/>
                </a:solidFill>
              </a:rPr>
              <a:t>0.063</a:t>
            </a:r>
          </a:p>
        </p:txBody>
      </p:sp>
      <p:sp>
        <p:nvSpPr>
          <p:cNvPr id="79875" name="Rectangle 3"/>
          <p:cNvSpPr>
            <a:spLocks noChangeArrowheads="1"/>
          </p:cNvSpPr>
          <p:nvPr/>
        </p:nvSpPr>
        <p:spPr bwMode="auto">
          <a:xfrm>
            <a:off x="228600" y="3429000"/>
            <a:ext cx="8915400" cy="400110"/>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CO</a:t>
            </a:r>
            <a:r>
              <a:rPr lang="en-US" baseline="-25000" dirty="0">
                <a:solidFill>
                  <a:srgbClr val="000000"/>
                </a:solidFill>
              </a:rPr>
              <a:t>2</a:t>
            </a:r>
            <a:r>
              <a:rPr lang="en-US" dirty="0">
                <a:solidFill>
                  <a:srgbClr val="000000"/>
                </a:solidFill>
              </a:rPr>
              <a:t> is ≈ 20 times more soluble in water than O</a:t>
            </a:r>
            <a:r>
              <a:rPr lang="en-US" baseline="-25000" dirty="0">
                <a:solidFill>
                  <a:srgbClr val="000000"/>
                </a:solidFill>
              </a:rPr>
              <a:t>2 </a:t>
            </a:r>
            <a:r>
              <a:rPr lang="en-US" dirty="0">
                <a:solidFill>
                  <a:srgbClr val="000000"/>
                </a:solidFill>
              </a:rPr>
              <a:t>(</a:t>
            </a:r>
            <a:r>
              <a:rPr lang="en-US" dirty="0">
                <a:solidFill>
                  <a:srgbClr val="FF0000"/>
                </a:solidFill>
              </a:rPr>
              <a:t>REMEMBER THIS</a:t>
            </a:r>
            <a:r>
              <a:rPr lang="en-US" dirty="0">
                <a:solidFill>
                  <a:srgbClr val="000000"/>
                </a:solidFill>
              </a:rPr>
              <a:t>).   </a:t>
            </a:r>
          </a:p>
        </p:txBody>
      </p:sp>
      <p:pic>
        <p:nvPicPr>
          <p:cNvPr id="79876" name="Picture 4" descr="FG17_06c"/>
          <p:cNvPicPr>
            <a:picLocks noChangeAspect="1" noChangeArrowheads="1"/>
          </p:cNvPicPr>
          <p:nvPr/>
        </p:nvPicPr>
        <p:blipFill>
          <a:blip r:embed="rId2"/>
          <a:srcRect/>
          <a:stretch>
            <a:fillRect/>
          </a:stretch>
        </p:blipFill>
        <p:spPr bwMode="auto">
          <a:xfrm>
            <a:off x="0" y="3941763"/>
            <a:ext cx="3886200" cy="2916237"/>
          </a:xfrm>
          <a:prstGeom prst="rect">
            <a:avLst/>
          </a:prstGeom>
          <a:noFill/>
        </p:spPr>
      </p:pic>
      <p:pic>
        <p:nvPicPr>
          <p:cNvPr id="79877" name="Picture 5" descr="FG17_06d"/>
          <p:cNvPicPr>
            <a:picLocks noChangeAspect="1" noChangeArrowheads="1"/>
          </p:cNvPicPr>
          <p:nvPr/>
        </p:nvPicPr>
        <p:blipFill>
          <a:blip r:embed="rId3"/>
          <a:srcRect/>
          <a:stretch>
            <a:fillRect/>
          </a:stretch>
        </p:blipFill>
        <p:spPr bwMode="auto">
          <a:xfrm>
            <a:off x="5105400" y="3941763"/>
            <a:ext cx="3886200" cy="2916237"/>
          </a:xfrm>
          <a:prstGeom prst="rect">
            <a:avLst/>
          </a:prstGeom>
          <a:noFill/>
        </p:spPr>
      </p:pic>
      <p:sp>
        <p:nvSpPr>
          <p:cNvPr id="79878" name="Rectangle 6"/>
          <p:cNvSpPr>
            <a:spLocks noChangeArrowheads="1"/>
          </p:cNvSpPr>
          <p:nvPr/>
        </p:nvSpPr>
        <p:spPr bwMode="auto">
          <a:xfrm>
            <a:off x="4648200" y="990600"/>
            <a:ext cx="3988208" cy="163121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[x] = </a:t>
            </a:r>
            <a:r>
              <a:rPr lang="en-US">
                <a:solidFill>
                  <a:srgbClr val="000000"/>
                </a:solidFill>
                <a:latin typeface="Symbol" charset="2"/>
              </a:rPr>
              <a:t>a</a:t>
            </a:r>
            <a:r>
              <a:rPr lang="en-US" baseline="-25000">
                <a:solidFill>
                  <a:srgbClr val="000000"/>
                </a:solidFill>
              </a:rPr>
              <a:t>x</a:t>
            </a:r>
            <a:r>
              <a:rPr lang="en-US">
                <a:solidFill>
                  <a:srgbClr val="000000"/>
                </a:solidFill>
              </a:rPr>
              <a:t>P</a:t>
            </a:r>
            <a:r>
              <a:rPr lang="en-US" baseline="-25000">
                <a:solidFill>
                  <a:srgbClr val="000000"/>
                </a:solidFill>
              </a:rPr>
              <a:t>x, </a:t>
            </a:r>
            <a:r>
              <a:rPr lang="en-US">
                <a:solidFill>
                  <a:srgbClr val="000000"/>
                </a:solidFill>
              </a:rPr>
              <a:t>Henry’s Law</a:t>
            </a:r>
          </a:p>
          <a:p>
            <a:endParaRPr lang="en-US">
              <a:solidFill>
                <a:srgbClr val="000000"/>
              </a:solidFill>
            </a:endParaRPr>
          </a:p>
          <a:p>
            <a:r>
              <a:rPr lang="en-US">
                <a:solidFill>
                  <a:srgbClr val="000000"/>
                </a:solidFill>
              </a:rPr>
              <a:t>[0</a:t>
            </a:r>
            <a:r>
              <a:rPr lang="en-US" baseline="-25000">
                <a:solidFill>
                  <a:srgbClr val="000000"/>
                </a:solidFill>
              </a:rPr>
              <a:t>2</a:t>
            </a:r>
            <a:r>
              <a:rPr lang="en-US">
                <a:solidFill>
                  <a:srgbClr val="000000"/>
                </a:solidFill>
              </a:rPr>
              <a:t>]=100X0.003=0.3 ml/100 ml</a:t>
            </a:r>
          </a:p>
          <a:p>
            <a:endParaRPr lang="en-US">
              <a:solidFill>
                <a:srgbClr val="000000"/>
              </a:solidFill>
            </a:endParaRPr>
          </a:p>
          <a:p>
            <a:r>
              <a:rPr lang="en-US">
                <a:solidFill>
                  <a:srgbClr val="000000"/>
                </a:solidFill>
              </a:rPr>
              <a:t>[C0</a:t>
            </a:r>
            <a:r>
              <a:rPr lang="en-US" baseline="-25000">
                <a:solidFill>
                  <a:srgbClr val="000000"/>
                </a:solidFill>
              </a:rPr>
              <a:t>2</a:t>
            </a:r>
            <a:r>
              <a:rPr lang="en-US">
                <a:solidFill>
                  <a:srgbClr val="000000"/>
                </a:solidFill>
              </a:rPr>
              <a:t>]=100X0.063=6.3 ml/100 ml</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Autofit/>
          </a:bodyPr>
          <a:lstStyle/>
          <a:p>
            <a:r>
              <a:rPr lang="en-US" sz="2400" dirty="0" smtClean="0">
                <a:latin typeface="Comic Sans MS"/>
                <a:cs typeface="Comic Sans MS"/>
              </a:rPr>
              <a:t>F</a:t>
            </a:r>
            <a:r>
              <a:rPr lang="en-US" sz="1800" dirty="0" smtClean="0">
                <a:latin typeface="Comic Sans MS"/>
                <a:cs typeface="Comic Sans MS"/>
              </a:rPr>
              <a:t>O</a:t>
            </a:r>
            <a:r>
              <a:rPr lang="en-US" sz="1800" baseline="-25000" dirty="0" smtClean="0">
                <a:latin typeface="Comic Sans MS"/>
                <a:cs typeface="Comic Sans MS"/>
              </a:rPr>
              <a:t>2</a:t>
            </a:r>
            <a:r>
              <a:rPr lang="en-US" sz="2400" dirty="0" smtClean="0">
                <a:latin typeface="Comic Sans MS"/>
                <a:cs typeface="Comic Sans MS"/>
              </a:rPr>
              <a:t> ≈ 21%, F</a:t>
            </a:r>
            <a:r>
              <a:rPr lang="en-US" sz="2000" dirty="0" smtClean="0">
                <a:latin typeface="Comic Sans MS"/>
                <a:cs typeface="Comic Sans MS"/>
              </a:rPr>
              <a:t>CO</a:t>
            </a:r>
            <a:r>
              <a:rPr lang="en-US" sz="2000" baseline="-25000" dirty="0" smtClean="0">
                <a:latin typeface="Comic Sans MS"/>
                <a:cs typeface="Comic Sans MS"/>
              </a:rPr>
              <a:t>2</a:t>
            </a:r>
            <a:r>
              <a:rPr lang="en-US" sz="2400" dirty="0" smtClean="0">
                <a:latin typeface="Comic Sans MS"/>
                <a:cs typeface="Comic Sans MS"/>
              </a:rPr>
              <a:t> ≈ 0.04%</a:t>
            </a:r>
          </a:p>
          <a:p>
            <a:r>
              <a:rPr lang="en-US" sz="2400" dirty="0" smtClean="0">
                <a:latin typeface="Comic Sans MS"/>
                <a:cs typeface="Comic Sans MS"/>
              </a:rPr>
              <a:t>Dalton’s Law of partial pressures: </a:t>
            </a:r>
            <a:r>
              <a:rPr lang="en-US" sz="2400" dirty="0" err="1" smtClean="0">
                <a:solidFill>
                  <a:srgbClr val="0000FF"/>
                </a:solidFill>
                <a:latin typeface="Comic Sans MS"/>
                <a:cs typeface="Comic Sans MS"/>
              </a:rPr>
              <a:t>P</a:t>
            </a:r>
            <a:r>
              <a:rPr lang="en-US" sz="2400" baseline="-25000" dirty="0" err="1" smtClean="0">
                <a:solidFill>
                  <a:srgbClr val="0000FF"/>
                </a:solidFill>
                <a:latin typeface="Comic Sans MS"/>
                <a:cs typeface="Comic Sans MS"/>
              </a:rPr>
              <a:t>tot</a:t>
            </a:r>
            <a:r>
              <a:rPr lang="en-US" sz="2400" dirty="0" smtClean="0">
                <a:solidFill>
                  <a:srgbClr val="0000FF"/>
                </a:solidFill>
                <a:latin typeface="Comic Sans MS"/>
                <a:cs typeface="Comic Sans MS"/>
              </a:rPr>
              <a:t> = </a:t>
            </a:r>
            <a:r>
              <a:rPr lang="en-US" sz="2800" dirty="0" smtClean="0">
                <a:solidFill>
                  <a:srgbClr val="0000FF"/>
                </a:solidFill>
                <a:latin typeface="Comic Sans MS"/>
                <a:cs typeface="Comic Sans MS"/>
              </a:rPr>
              <a:t>∑</a:t>
            </a:r>
            <a:r>
              <a:rPr lang="en-US" sz="2400" dirty="0" err="1" smtClean="0">
                <a:solidFill>
                  <a:srgbClr val="0000FF"/>
                </a:solidFill>
                <a:latin typeface="Comic Sans MS"/>
                <a:cs typeface="Comic Sans MS"/>
              </a:rPr>
              <a:t>P</a:t>
            </a:r>
            <a:r>
              <a:rPr lang="en-US" sz="2400" baseline="-25000" dirty="0" err="1" smtClean="0">
                <a:solidFill>
                  <a:srgbClr val="0000FF"/>
                </a:solidFill>
                <a:latin typeface="Comic Sans MS"/>
                <a:cs typeface="Comic Sans MS"/>
              </a:rPr>
              <a:t>x</a:t>
            </a:r>
            <a:r>
              <a:rPr lang="en-US" sz="2400" dirty="0" smtClean="0">
                <a:solidFill>
                  <a:srgbClr val="0000FF"/>
                </a:solidFill>
                <a:latin typeface="Comic Sans MS"/>
                <a:cs typeface="Comic Sans MS"/>
              </a:rPr>
              <a:t>=PN</a:t>
            </a:r>
            <a:r>
              <a:rPr lang="en-US" sz="2400" baseline="-25000" dirty="0" smtClean="0">
                <a:solidFill>
                  <a:srgbClr val="0000FF"/>
                </a:solidFill>
                <a:latin typeface="Comic Sans MS"/>
                <a:cs typeface="Comic Sans MS"/>
              </a:rPr>
              <a:t>2</a:t>
            </a:r>
            <a:r>
              <a:rPr lang="en-US" sz="2400" dirty="0" smtClean="0">
                <a:solidFill>
                  <a:srgbClr val="0000FF"/>
                </a:solidFill>
                <a:latin typeface="Comic Sans MS"/>
                <a:cs typeface="Comic Sans MS"/>
              </a:rPr>
              <a:t>+PO</a:t>
            </a:r>
            <a:r>
              <a:rPr lang="en-US" sz="2400" baseline="-25000" dirty="0" smtClean="0">
                <a:solidFill>
                  <a:srgbClr val="0000FF"/>
                </a:solidFill>
                <a:latin typeface="Comic Sans MS"/>
                <a:cs typeface="Comic Sans MS"/>
              </a:rPr>
              <a:t>2</a:t>
            </a:r>
            <a:r>
              <a:rPr lang="en-US" sz="2400" dirty="0" smtClean="0">
                <a:solidFill>
                  <a:srgbClr val="0000FF"/>
                </a:solidFill>
                <a:latin typeface="Comic Sans MS"/>
                <a:cs typeface="Comic Sans MS"/>
              </a:rPr>
              <a:t>+…etc.</a:t>
            </a:r>
          </a:p>
          <a:p>
            <a:r>
              <a:rPr lang="en-US" sz="2400" dirty="0" err="1" smtClean="0">
                <a:solidFill>
                  <a:schemeClr val="tx1"/>
                </a:solidFill>
                <a:latin typeface="Comic Sans MS"/>
                <a:cs typeface="Comic Sans MS"/>
              </a:rPr>
              <a:t>P</a:t>
            </a:r>
            <a:r>
              <a:rPr lang="en-US" sz="2400" baseline="-25000" dirty="0" err="1" smtClean="0">
                <a:solidFill>
                  <a:schemeClr val="tx1"/>
                </a:solidFill>
                <a:latin typeface="Comic Sans MS"/>
                <a:cs typeface="Comic Sans MS"/>
              </a:rPr>
              <a:t>x</a:t>
            </a:r>
            <a:r>
              <a:rPr lang="en-US" sz="2400" dirty="0" smtClean="0">
                <a:solidFill>
                  <a:schemeClr val="tx1"/>
                </a:solidFill>
                <a:latin typeface="Comic Sans MS"/>
                <a:cs typeface="Comic Sans MS"/>
              </a:rPr>
              <a:t>=(F</a:t>
            </a:r>
            <a:r>
              <a:rPr lang="en-US" sz="2400" baseline="-25000" dirty="0" smtClean="0">
                <a:solidFill>
                  <a:schemeClr val="tx1"/>
                </a:solidFill>
                <a:latin typeface="Comic Sans MS"/>
                <a:cs typeface="Comic Sans MS"/>
              </a:rPr>
              <a:t>x</a:t>
            </a:r>
            <a:r>
              <a:rPr lang="en-US" sz="2400" dirty="0" smtClean="0">
                <a:solidFill>
                  <a:schemeClr val="tx1"/>
                </a:solidFill>
                <a:latin typeface="Comic Sans MS"/>
                <a:cs typeface="Comic Sans MS"/>
              </a:rPr>
              <a:t>/100)P</a:t>
            </a:r>
            <a:r>
              <a:rPr lang="en-US" sz="2400" baseline="-25000" dirty="0" smtClean="0">
                <a:solidFill>
                  <a:schemeClr val="tx1"/>
                </a:solidFill>
                <a:latin typeface="Comic Sans MS"/>
                <a:cs typeface="Comic Sans MS"/>
              </a:rPr>
              <a:t>atm</a:t>
            </a:r>
          </a:p>
          <a:p>
            <a:r>
              <a:rPr lang="en-US" sz="2400" dirty="0" err="1" smtClean="0">
                <a:solidFill>
                  <a:srgbClr val="000000"/>
                </a:solidFill>
                <a:latin typeface="Comic Sans MS"/>
                <a:cs typeface="Comic Sans MS"/>
              </a:rPr>
              <a:t>rh</a:t>
            </a:r>
            <a:r>
              <a:rPr lang="en-US" sz="2400" dirty="0" smtClean="0">
                <a:solidFill>
                  <a:srgbClr val="000000"/>
                </a:solidFill>
                <a:latin typeface="Comic Sans MS"/>
                <a:cs typeface="Comic Sans MS"/>
              </a:rPr>
              <a:t>= pH</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0/ </a:t>
            </a:r>
            <a:r>
              <a:rPr lang="en-US" sz="2400" dirty="0" err="1" smtClean="0">
                <a:solidFill>
                  <a:srgbClr val="000000"/>
                </a:solidFill>
                <a:latin typeface="Comic Sans MS"/>
                <a:cs typeface="Comic Sans MS"/>
              </a:rPr>
              <a:t>p</a:t>
            </a:r>
            <a:r>
              <a:rPr lang="en-US" sz="2400" dirty="0" smtClean="0">
                <a:solidFill>
                  <a:srgbClr val="000000"/>
                </a:solidFill>
                <a:latin typeface="Comic Sans MS"/>
                <a:cs typeface="Comic Sans MS"/>
              </a:rPr>
              <a:t>*H</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0 =actual vapor pressure/saturating vapor pressure</a:t>
            </a:r>
          </a:p>
          <a:p>
            <a:r>
              <a:rPr lang="en-US" sz="2400" dirty="0" smtClean="0">
                <a:solidFill>
                  <a:srgbClr val="000000"/>
                </a:solidFill>
                <a:latin typeface="Comic Sans MS"/>
                <a:cs typeface="Comic Sans MS"/>
              </a:rPr>
              <a:t>Henry’s law [</a:t>
            </a:r>
            <a:r>
              <a:rPr lang="en-US" sz="2400" dirty="0" err="1" smtClean="0">
                <a:solidFill>
                  <a:srgbClr val="000000"/>
                </a:solidFill>
                <a:latin typeface="Comic Sans MS"/>
                <a:cs typeface="Comic Sans MS"/>
              </a:rPr>
              <a:t>x</a:t>
            </a:r>
            <a:r>
              <a:rPr lang="en-US" sz="2400" dirty="0" smtClean="0">
                <a:solidFill>
                  <a:srgbClr val="000000"/>
                </a:solidFill>
                <a:latin typeface="Comic Sans MS"/>
                <a:cs typeface="Comic Sans MS"/>
              </a:rPr>
              <a:t>] = </a:t>
            </a:r>
            <a:r>
              <a:rPr lang="en-US" sz="2400" dirty="0" err="1" smtClean="0">
                <a:solidFill>
                  <a:srgbClr val="000000"/>
                </a:solidFill>
                <a:latin typeface="Symbol" charset="2"/>
                <a:cs typeface="Symbol" charset="2"/>
              </a:rPr>
              <a:t>a</a:t>
            </a:r>
            <a:r>
              <a:rPr lang="en-US" sz="2400" baseline="-25000" dirty="0" err="1" smtClean="0">
                <a:solidFill>
                  <a:srgbClr val="000000"/>
                </a:solidFill>
                <a:latin typeface="Comic Sans MS"/>
                <a:cs typeface="Comic Sans MS"/>
              </a:rPr>
              <a:t>x</a:t>
            </a:r>
            <a:r>
              <a:rPr lang="en-US" sz="2400" dirty="0" err="1" smtClean="0">
                <a:solidFill>
                  <a:srgbClr val="000000"/>
                </a:solidFill>
                <a:latin typeface="Comic Sans MS"/>
                <a:cs typeface="Comic Sans MS"/>
              </a:rPr>
              <a:t>P</a:t>
            </a:r>
            <a:r>
              <a:rPr lang="en-US" sz="2400" baseline="-25000" dirty="0" err="1" smtClean="0">
                <a:solidFill>
                  <a:srgbClr val="000000"/>
                </a:solidFill>
                <a:latin typeface="Comic Sans MS"/>
                <a:cs typeface="Comic Sans MS"/>
              </a:rPr>
              <a:t>x</a:t>
            </a:r>
            <a:r>
              <a:rPr lang="en-US" sz="2400" baseline="-25000" dirty="0" smtClean="0">
                <a:solidFill>
                  <a:srgbClr val="000000"/>
                </a:solidFill>
                <a:latin typeface="Comic Sans MS"/>
                <a:cs typeface="Comic Sans MS"/>
              </a:rPr>
              <a:t> </a:t>
            </a:r>
            <a:r>
              <a:rPr lang="en-US" sz="2400" dirty="0" smtClean="0">
                <a:solidFill>
                  <a:srgbClr val="000000"/>
                </a:solidFill>
                <a:latin typeface="Comic Sans MS"/>
                <a:cs typeface="Comic Sans MS"/>
              </a:rPr>
              <a:t>(ml/100 ml) </a:t>
            </a:r>
            <a:r>
              <a:rPr lang="en-US" sz="2400" dirty="0" smtClean="0">
                <a:latin typeface="Comic Sans MS"/>
                <a:cs typeface="Comic Sans MS"/>
              </a:rPr>
              <a:t>  </a:t>
            </a:r>
          </a:p>
          <a:p>
            <a:r>
              <a:rPr lang="en-US" sz="2400" dirty="0" smtClean="0">
                <a:solidFill>
                  <a:srgbClr val="000000"/>
                </a:solidFill>
                <a:latin typeface="Symbol" charset="2"/>
                <a:cs typeface="Symbol" charset="2"/>
              </a:rPr>
              <a:t>a</a:t>
            </a:r>
            <a:r>
              <a:rPr lang="en-US" sz="2400" baseline="-25000" dirty="0" smtClean="0">
                <a:solidFill>
                  <a:srgbClr val="000000"/>
                </a:solidFill>
              </a:rPr>
              <a:t>x</a:t>
            </a:r>
            <a:r>
              <a:rPr lang="en-US" sz="2400" dirty="0" smtClean="0">
                <a:solidFill>
                  <a:srgbClr val="000000"/>
                </a:solidFill>
              </a:rPr>
              <a:t>, </a:t>
            </a:r>
            <a:r>
              <a:rPr lang="en-US" sz="2400" dirty="0" smtClean="0">
                <a:solidFill>
                  <a:srgbClr val="000000"/>
                </a:solidFill>
                <a:latin typeface="Comic Sans MS"/>
                <a:cs typeface="Comic Sans MS"/>
              </a:rPr>
              <a:t>the solubility of gas </a:t>
            </a:r>
            <a:r>
              <a:rPr lang="en-US" sz="2400" dirty="0" err="1" smtClean="0">
                <a:solidFill>
                  <a:srgbClr val="000000"/>
                </a:solidFill>
                <a:latin typeface="Comic Sans MS"/>
                <a:cs typeface="Comic Sans MS"/>
              </a:rPr>
              <a:t>x</a:t>
            </a:r>
            <a:r>
              <a:rPr lang="en-US" sz="2400" dirty="0" smtClean="0">
                <a:solidFill>
                  <a:srgbClr val="000000"/>
                </a:solidFill>
                <a:latin typeface="Comic Sans MS"/>
                <a:cs typeface="Comic Sans MS"/>
              </a:rPr>
              <a:t> depends on the properties of a gas, temperature (</a:t>
            </a:r>
            <a:r>
              <a:rPr lang="en-US" sz="2400" dirty="0" err="1" smtClean="0">
                <a:solidFill>
                  <a:srgbClr val="000000"/>
                </a:solidFill>
                <a:latin typeface="Wingdings"/>
                <a:ea typeface="Wingdings"/>
                <a:cs typeface="Wingdings"/>
              </a:rPr>
              <a:t></a:t>
            </a:r>
            <a:r>
              <a:rPr lang="en-US" sz="2400" dirty="0" smtClean="0">
                <a:solidFill>
                  <a:srgbClr val="000000"/>
                </a:solidFill>
                <a:latin typeface="Comic Sans MS"/>
                <a:cs typeface="Comic Sans MS"/>
              </a:rPr>
              <a:t>) and the concentration of other solutes (</a:t>
            </a:r>
            <a:r>
              <a:rPr lang="en-US" sz="2400" dirty="0" err="1" smtClean="0">
                <a:solidFill>
                  <a:srgbClr val="000000"/>
                </a:solidFill>
                <a:latin typeface="Wingdings"/>
                <a:ea typeface="Wingdings"/>
                <a:cs typeface="Wingdings"/>
              </a:rPr>
              <a:t></a:t>
            </a:r>
            <a:r>
              <a:rPr lang="en-US" sz="2400" dirty="0" smtClean="0">
                <a:solidFill>
                  <a:srgbClr val="000000"/>
                </a:solidFill>
                <a:latin typeface="Comic Sans MS"/>
                <a:cs typeface="Comic Sans MS"/>
              </a:rPr>
              <a:t>).</a:t>
            </a:r>
          </a:p>
          <a:p>
            <a:r>
              <a:rPr lang="en-US" sz="2400" dirty="0" smtClean="0">
                <a:solidFill>
                  <a:srgbClr val="000000"/>
                </a:solidFill>
                <a:latin typeface="Comic Sans MS"/>
                <a:cs typeface="Comic Sans MS"/>
              </a:rPr>
              <a:t>CO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is ≈ 20 times more soluble than O</a:t>
            </a:r>
            <a:r>
              <a:rPr lang="en-US" sz="2400" baseline="-25000" dirty="0" smtClean="0">
                <a:solidFill>
                  <a:srgbClr val="000000"/>
                </a:solidFill>
                <a:latin typeface="Comic Sans MS"/>
                <a:cs typeface="Comic Sans MS"/>
              </a:rPr>
              <a:t>2</a:t>
            </a:r>
            <a:r>
              <a:rPr lang="en-US" sz="2400" dirty="0" smtClean="0">
                <a:solidFill>
                  <a:srgbClr val="000000"/>
                </a:solidFill>
                <a:latin typeface="Comic Sans MS"/>
                <a:cs typeface="Comic Sans MS"/>
              </a:rPr>
              <a:t> in water.  </a:t>
            </a:r>
            <a:endParaRPr lang="en-US" sz="24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5292725" y="2179638"/>
            <a:ext cx="184150" cy="446087"/>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80899" name="Picture 3" descr="E:\My Documents\powerpoint files\Downloaded pics\Silverthorn\Chapter 17\FG17_16.jpg"/>
          <p:cNvPicPr>
            <a:picLocks noChangeAspect="1" noChangeArrowheads="1"/>
          </p:cNvPicPr>
          <p:nvPr/>
        </p:nvPicPr>
        <p:blipFill>
          <a:blip r:embed="rId2"/>
          <a:srcRect/>
          <a:stretch>
            <a:fillRect/>
          </a:stretch>
        </p:blipFill>
        <p:spPr bwMode="auto">
          <a:xfrm>
            <a:off x="1219200" y="0"/>
            <a:ext cx="6934200" cy="5200650"/>
          </a:xfrm>
          <a:prstGeom prst="rect">
            <a:avLst/>
          </a:prstGeom>
          <a:noFill/>
        </p:spPr>
      </p:pic>
      <p:sp>
        <p:nvSpPr>
          <p:cNvPr id="80900" name="Rectangle 4"/>
          <p:cNvSpPr>
            <a:spLocks noChangeArrowheads="1"/>
          </p:cNvSpPr>
          <p:nvPr/>
        </p:nvSpPr>
        <p:spPr bwMode="auto">
          <a:xfrm>
            <a:off x="2057400" y="5257800"/>
            <a:ext cx="4181528" cy="1015663"/>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Under normal (at rest) conditions </a:t>
            </a:r>
          </a:p>
          <a:p>
            <a:r>
              <a:rPr lang="en-US" dirty="0">
                <a:solidFill>
                  <a:schemeClr val="tx1"/>
                </a:solidFill>
              </a:rPr>
              <a:t>pO</a:t>
            </a:r>
            <a:r>
              <a:rPr lang="en-US" baseline="-25000" dirty="0">
                <a:solidFill>
                  <a:schemeClr val="tx1"/>
                </a:solidFill>
              </a:rPr>
              <a:t>2</a:t>
            </a:r>
            <a:r>
              <a:rPr lang="en-US" dirty="0">
                <a:solidFill>
                  <a:schemeClr val="tx1"/>
                </a:solidFill>
              </a:rPr>
              <a:t> (arterial) ≈ 100 mm Hg and</a:t>
            </a:r>
          </a:p>
          <a:p>
            <a:r>
              <a:rPr lang="en-US" dirty="0">
                <a:solidFill>
                  <a:schemeClr val="tx1"/>
                </a:solidFill>
              </a:rPr>
              <a:t>pCO</a:t>
            </a:r>
            <a:r>
              <a:rPr lang="en-US" baseline="-25000" dirty="0">
                <a:solidFill>
                  <a:schemeClr val="tx1"/>
                </a:solidFill>
              </a:rPr>
              <a:t>2</a:t>
            </a:r>
            <a:r>
              <a:rPr lang="en-US" dirty="0">
                <a:solidFill>
                  <a:schemeClr val="tx1"/>
                </a:solidFill>
              </a:rPr>
              <a:t> (arterial) ≈ 40 mm </a:t>
            </a:r>
          </a:p>
        </p:txBody>
      </p:sp>
      <p:sp>
        <p:nvSpPr>
          <p:cNvPr id="80901" name="Rectangle 5"/>
          <p:cNvSpPr>
            <a:spLocks noChangeArrowheads="1"/>
          </p:cNvSpPr>
          <p:nvPr/>
        </p:nvSpPr>
        <p:spPr bwMode="auto">
          <a:xfrm>
            <a:off x="4267200" y="6324600"/>
            <a:ext cx="4193509" cy="400110"/>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How much O</a:t>
            </a:r>
            <a:r>
              <a:rPr lang="en-US" baseline="-25000" dirty="0">
                <a:solidFill>
                  <a:schemeClr val="tx1"/>
                </a:solidFill>
              </a:rPr>
              <a:t>2</a:t>
            </a:r>
            <a:r>
              <a:rPr lang="en-US" dirty="0">
                <a:solidFill>
                  <a:schemeClr val="tx1"/>
                </a:solidFill>
              </a:rPr>
              <a:t> and </a:t>
            </a:r>
            <a:r>
              <a:rPr lang="en-US" dirty="0" smtClean="0">
                <a:solidFill>
                  <a:schemeClr val="tx1"/>
                </a:solidFill>
              </a:rPr>
              <a:t>CO</a:t>
            </a:r>
            <a:r>
              <a:rPr lang="en-US" baseline="-25000" dirty="0" smtClean="0">
                <a:solidFill>
                  <a:schemeClr val="tx1"/>
                </a:solidFill>
              </a:rPr>
              <a:t>2 </a:t>
            </a:r>
            <a:r>
              <a:rPr lang="en-US" dirty="0" smtClean="0">
                <a:solidFill>
                  <a:schemeClr val="tx1"/>
                </a:solidFill>
              </a:rPr>
              <a:t>in solution?</a:t>
            </a:r>
            <a:endParaRPr lang="en-US" dirty="0">
              <a:solidFill>
                <a:schemeClr val="tx1"/>
              </a:solidFill>
            </a:endParaRPr>
          </a:p>
        </p:txBody>
      </p:sp>
      <p:sp>
        <p:nvSpPr>
          <p:cNvPr id="6" name="TextBox 5"/>
          <p:cNvSpPr txBox="1"/>
          <p:nvPr/>
        </p:nvSpPr>
        <p:spPr>
          <a:xfrm>
            <a:off x="6553200" y="2819400"/>
            <a:ext cx="1762246" cy="400110"/>
          </a:xfrm>
          <a:prstGeom prst="rect">
            <a:avLst/>
          </a:prstGeom>
          <a:noFill/>
        </p:spPr>
        <p:txBody>
          <a:bodyPr wrap="none" rtlCol="0">
            <a:spAutoFit/>
          </a:bodyPr>
          <a:lstStyle/>
          <a:p>
            <a:r>
              <a:rPr lang="en-US" dirty="0" smtClean="0">
                <a:solidFill>
                  <a:srgbClr val="FF0000"/>
                </a:solidFill>
              </a:rPr>
              <a:t>HOMEWORK</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G17_18"/>
          <p:cNvPicPr>
            <a:picLocks noChangeAspect="1" noChangeArrowheads="1"/>
          </p:cNvPicPr>
          <p:nvPr/>
        </p:nvPicPr>
        <p:blipFill>
          <a:blip r:embed="rId2"/>
          <a:srcRect/>
          <a:stretch>
            <a:fillRect/>
          </a:stretch>
        </p:blipFill>
        <p:spPr bwMode="auto">
          <a:xfrm>
            <a:off x="2667000" y="0"/>
            <a:ext cx="6502400" cy="4876800"/>
          </a:xfrm>
          <a:prstGeom prst="rect">
            <a:avLst/>
          </a:prstGeom>
          <a:noFill/>
        </p:spPr>
      </p:pic>
      <p:sp>
        <p:nvSpPr>
          <p:cNvPr id="81923" name="Rectangle 3"/>
          <p:cNvSpPr>
            <a:spLocks noChangeArrowheads="1"/>
          </p:cNvSpPr>
          <p:nvPr/>
        </p:nvSpPr>
        <p:spPr bwMode="auto">
          <a:xfrm>
            <a:off x="0" y="4114800"/>
            <a:ext cx="8686800" cy="2179058"/>
          </a:xfrm>
          <a:prstGeom prst="rect">
            <a:avLst/>
          </a:prstGeom>
          <a:noFill/>
          <a:ln w="9525">
            <a:noFill/>
            <a:miter lim="800000"/>
            <a:headEnd/>
            <a:tailEnd/>
          </a:ln>
          <a:effectLst/>
        </p:spPr>
        <p:txBody>
          <a:bodyPr>
            <a:prstTxWarp prst="textNoShape">
              <a:avLst/>
            </a:prstTxWarp>
            <a:spAutoFit/>
          </a:bodyPr>
          <a:lstStyle/>
          <a:p>
            <a:pPr>
              <a:spcBef>
                <a:spcPct val="20000"/>
              </a:spcBef>
              <a:buFontTx/>
              <a:buChar char="•"/>
            </a:pPr>
            <a:r>
              <a:rPr lang="en-US" sz="1800" dirty="0">
                <a:solidFill>
                  <a:srgbClr val="000000"/>
                </a:solidFill>
              </a:rPr>
              <a:t>In the lungs:</a:t>
            </a:r>
          </a:p>
          <a:p>
            <a:pPr lvl="1">
              <a:spcBef>
                <a:spcPct val="20000"/>
              </a:spcBef>
              <a:buFontTx/>
              <a:buChar char="–"/>
            </a:pPr>
            <a:r>
              <a:rPr lang="en-US" dirty="0">
                <a:solidFill>
                  <a:srgbClr val="000000"/>
                </a:solidFill>
              </a:rPr>
              <a:t>Venous blood: PO</a:t>
            </a:r>
            <a:r>
              <a:rPr lang="en-US" baseline="-25000" dirty="0">
                <a:solidFill>
                  <a:srgbClr val="000000"/>
                </a:solidFill>
              </a:rPr>
              <a:t>2</a:t>
            </a:r>
            <a:r>
              <a:rPr lang="en-US" dirty="0">
                <a:solidFill>
                  <a:srgbClr val="000000"/>
                </a:solidFill>
              </a:rPr>
              <a:t> = 40, PCO</a:t>
            </a:r>
            <a:r>
              <a:rPr lang="en-US" baseline="-25000" dirty="0">
                <a:solidFill>
                  <a:srgbClr val="000000"/>
                </a:solidFill>
              </a:rPr>
              <a:t>2</a:t>
            </a:r>
            <a:r>
              <a:rPr lang="en-US" dirty="0">
                <a:solidFill>
                  <a:srgbClr val="000000"/>
                </a:solidFill>
              </a:rPr>
              <a:t> = 45 mmHg</a:t>
            </a:r>
          </a:p>
          <a:p>
            <a:pPr lvl="1">
              <a:spcBef>
                <a:spcPct val="20000"/>
              </a:spcBef>
              <a:buFontTx/>
              <a:buChar char="–"/>
            </a:pPr>
            <a:r>
              <a:rPr lang="en-US" dirty="0">
                <a:solidFill>
                  <a:srgbClr val="000000"/>
                </a:solidFill>
              </a:rPr>
              <a:t>Alveolar space: PO</a:t>
            </a:r>
            <a:r>
              <a:rPr lang="en-US" baseline="-25000" dirty="0">
                <a:solidFill>
                  <a:srgbClr val="000000"/>
                </a:solidFill>
              </a:rPr>
              <a:t>2</a:t>
            </a:r>
            <a:r>
              <a:rPr lang="en-US" dirty="0">
                <a:solidFill>
                  <a:srgbClr val="000000"/>
                </a:solidFill>
              </a:rPr>
              <a:t> = 100, PCO</a:t>
            </a:r>
            <a:r>
              <a:rPr lang="en-US" baseline="-25000" dirty="0">
                <a:solidFill>
                  <a:srgbClr val="000000"/>
                </a:solidFill>
              </a:rPr>
              <a:t>2</a:t>
            </a:r>
            <a:r>
              <a:rPr lang="en-US" dirty="0">
                <a:solidFill>
                  <a:srgbClr val="000000"/>
                </a:solidFill>
              </a:rPr>
              <a:t> = 40 mmHg</a:t>
            </a:r>
            <a:endParaRPr lang="en-US" sz="1800" dirty="0">
              <a:solidFill>
                <a:srgbClr val="000000"/>
              </a:solidFill>
            </a:endParaRPr>
          </a:p>
          <a:p>
            <a:pPr>
              <a:spcBef>
                <a:spcPct val="20000"/>
              </a:spcBef>
              <a:buFontTx/>
              <a:buChar char="•"/>
            </a:pPr>
            <a:r>
              <a:rPr lang="en-US" sz="1800" dirty="0">
                <a:solidFill>
                  <a:srgbClr val="000000"/>
                </a:solidFill>
              </a:rPr>
              <a:t>In the periphery:</a:t>
            </a:r>
          </a:p>
          <a:p>
            <a:pPr lvl="1">
              <a:spcBef>
                <a:spcPct val="20000"/>
              </a:spcBef>
              <a:buFontTx/>
              <a:buChar char="–"/>
            </a:pPr>
            <a:r>
              <a:rPr lang="en-US" dirty="0">
                <a:solidFill>
                  <a:srgbClr val="000000"/>
                </a:solidFill>
              </a:rPr>
              <a:t>Arterial blood: PO</a:t>
            </a:r>
            <a:r>
              <a:rPr lang="en-US" baseline="-25000" dirty="0">
                <a:solidFill>
                  <a:srgbClr val="000000"/>
                </a:solidFill>
              </a:rPr>
              <a:t>2</a:t>
            </a:r>
            <a:r>
              <a:rPr lang="en-US" dirty="0">
                <a:solidFill>
                  <a:srgbClr val="000000"/>
                </a:solidFill>
              </a:rPr>
              <a:t> = 100, PCO</a:t>
            </a:r>
            <a:r>
              <a:rPr lang="en-US" baseline="-25000" dirty="0">
                <a:solidFill>
                  <a:srgbClr val="000000"/>
                </a:solidFill>
              </a:rPr>
              <a:t>2</a:t>
            </a:r>
            <a:r>
              <a:rPr lang="en-US" dirty="0">
                <a:solidFill>
                  <a:srgbClr val="000000"/>
                </a:solidFill>
              </a:rPr>
              <a:t> = 40 mmHg</a:t>
            </a:r>
          </a:p>
          <a:p>
            <a:pPr lvl="1">
              <a:spcBef>
                <a:spcPct val="20000"/>
              </a:spcBef>
              <a:buFontTx/>
              <a:buChar char="–"/>
            </a:pPr>
            <a:r>
              <a:rPr lang="en-US" dirty="0">
                <a:solidFill>
                  <a:srgbClr val="000000"/>
                </a:solidFill>
              </a:rPr>
              <a:t>Inside cells: = PO</a:t>
            </a:r>
            <a:r>
              <a:rPr lang="en-US" baseline="-25000" dirty="0">
                <a:solidFill>
                  <a:srgbClr val="000000"/>
                </a:solidFill>
              </a:rPr>
              <a:t>2</a:t>
            </a:r>
            <a:r>
              <a:rPr lang="en-US" dirty="0">
                <a:solidFill>
                  <a:srgbClr val="000000"/>
                </a:solidFill>
              </a:rPr>
              <a:t> = 40, PCO</a:t>
            </a:r>
            <a:r>
              <a:rPr lang="en-US" baseline="-25000" dirty="0">
                <a:solidFill>
                  <a:srgbClr val="000000"/>
                </a:solidFill>
              </a:rPr>
              <a:t>2</a:t>
            </a:r>
            <a:r>
              <a:rPr lang="en-US" dirty="0">
                <a:solidFill>
                  <a:srgbClr val="000000"/>
                </a:solidFill>
              </a:rPr>
              <a:t> = 45 mmHg</a:t>
            </a:r>
          </a:p>
        </p:txBody>
      </p:sp>
      <p:sp>
        <p:nvSpPr>
          <p:cNvPr id="81924" name="Rectangle 4"/>
          <p:cNvSpPr>
            <a:spLocks noChangeArrowheads="1"/>
          </p:cNvSpPr>
          <p:nvPr/>
        </p:nvSpPr>
        <p:spPr bwMode="auto">
          <a:xfrm>
            <a:off x="0" y="0"/>
            <a:ext cx="2971800" cy="2308324"/>
          </a:xfrm>
          <a:prstGeom prst="rect">
            <a:avLst/>
          </a:prstGeom>
          <a:noFill/>
          <a:ln w="9525">
            <a:noFill/>
            <a:miter lim="800000"/>
            <a:headEnd/>
            <a:tailEnd/>
          </a:ln>
          <a:effectLst/>
        </p:spPr>
        <p:txBody>
          <a:bodyPr>
            <a:prstTxWarp prst="textNoShape">
              <a:avLst/>
            </a:prstTxWarp>
            <a:spAutoFit/>
          </a:bodyPr>
          <a:lstStyle/>
          <a:p>
            <a:r>
              <a:rPr lang="en-US" sz="1800" dirty="0">
                <a:solidFill>
                  <a:srgbClr val="000000"/>
                </a:solidFill>
              </a:rPr>
              <a:t>How come </a:t>
            </a:r>
          </a:p>
          <a:p>
            <a:endParaRPr lang="en-US" sz="1800" dirty="0">
              <a:solidFill>
                <a:srgbClr val="000000"/>
              </a:solidFill>
            </a:endParaRPr>
          </a:p>
          <a:p>
            <a:r>
              <a:rPr lang="en-US" sz="1800" dirty="0">
                <a:solidFill>
                  <a:srgbClr val="000000"/>
                </a:solidFill>
              </a:rPr>
              <a:t>pO</a:t>
            </a:r>
            <a:r>
              <a:rPr lang="en-US" sz="1800" baseline="-25000" dirty="0">
                <a:solidFill>
                  <a:srgbClr val="000000"/>
                </a:solidFill>
              </a:rPr>
              <a:t>2</a:t>
            </a:r>
            <a:r>
              <a:rPr lang="en-US" sz="1800" dirty="0">
                <a:solidFill>
                  <a:srgbClr val="000000"/>
                </a:solidFill>
              </a:rPr>
              <a:t>(alv) ≈ </a:t>
            </a:r>
            <a:r>
              <a:rPr lang="en-US" sz="1800" dirty="0">
                <a:solidFill>
                  <a:srgbClr val="FF0000"/>
                </a:solidFill>
              </a:rPr>
              <a:t>100</a:t>
            </a:r>
            <a:r>
              <a:rPr lang="en-US" sz="1800" dirty="0">
                <a:solidFill>
                  <a:srgbClr val="000000"/>
                </a:solidFill>
              </a:rPr>
              <a:t> mmHg</a:t>
            </a:r>
          </a:p>
          <a:p>
            <a:endParaRPr lang="en-US" sz="1800" dirty="0">
              <a:solidFill>
                <a:srgbClr val="000000"/>
              </a:solidFill>
            </a:endParaRPr>
          </a:p>
          <a:p>
            <a:r>
              <a:rPr lang="en-US" sz="1800" dirty="0">
                <a:solidFill>
                  <a:srgbClr val="000000"/>
                </a:solidFill>
              </a:rPr>
              <a:t>rather than</a:t>
            </a:r>
          </a:p>
          <a:p>
            <a:endParaRPr lang="en-US" sz="1800" dirty="0">
              <a:solidFill>
                <a:srgbClr val="000000"/>
              </a:solidFill>
            </a:endParaRPr>
          </a:p>
          <a:p>
            <a:r>
              <a:rPr lang="en-US" sz="1800" dirty="0">
                <a:solidFill>
                  <a:srgbClr val="000000"/>
                </a:solidFill>
              </a:rPr>
              <a:t>0.209x760=159 mm Hg?</a:t>
            </a:r>
          </a:p>
          <a:p>
            <a:endParaRPr lang="en-US" sz="1800" dirty="0">
              <a:solidFill>
                <a:srgbClr val="000000"/>
              </a:solidFill>
            </a:endParaRPr>
          </a:p>
          <a:p>
            <a:endParaRPr lang="en-US" sz="1800" dirty="0">
              <a:solidFill>
                <a:srgbClr val="000000"/>
              </a:solidFill>
            </a:endParaRPr>
          </a:p>
        </p:txBody>
      </p:sp>
      <p:sp>
        <p:nvSpPr>
          <p:cNvPr id="81925" name="Rectangle 5"/>
          <p:cNvSpPr>
            <a:spLocks noChangeArrowheads="1"/>
          </p:cNvSpPr>
          <p:nvPr/>
        </p:nvSpPr>
        <p:spPr bwMode="auto">
          <a:xfrm>
            <a:off x="6519863" y="5349875"/>
            <a:ext cx="2582408" cy="40011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Approximate values!</a:t>
            </a:r>
          </a:p>
        </p:txBody>
      </p:sp>
      <p:sp>
        <p:nvSpPr>
          <p:cNvPr id="81926" name="Rectangle 6"/>
          <p:cNvSpPr>
            <a:spLocks noChangeArrowheads="1"/>
          </p:cNvSpPr>
          <p:nvPr/>
        </p:nvSpPr>
        <p:spPr bwMode="auto">
          <a:xfrm>
            <a:off x="425450" y="3376613"/>
            <a:ext cx="2701431" cy="646331"/>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Hint:</a:t>
            </a:r>
          </a:p>
          <a:p>
            <a:r>
              <a:rPr lang="en-US" sz="1800">
                <a:solidFill>
                  <a:srgbClr val="000000"/>
                </a:solidFill>
              </a:rPr>
              <a:t>pH</a:t>
            </a:r>
            <a:r>
              <a:rPr lang="en-US" sz="1800" baseline="-25000">
                <a:solidFill>
                  <a:srgbClr val="000000"/>
                </a:solidFill>
              </a:rPr>
              <a:t>2</a:t>
            </a:r>
            <a:r>
              <a:rPr lang="en-US" sz="1800">
                <a:solidFill>
                  <a:srgbClr val="000000"/>
                </a:solidFill>
              </a:rPr>
              <a:t>O(37°C)=47 mm Hg.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133600" y="228600"/>
            <a:ext cx="5040563" cy="646331"/>
          </a:xfrm>
          <a:prstGeom prst="rect">
            <a:avLst/>
          </a:prstGeom>
          <a:noFill/>
          <a:ln w="9525">
            <a:noFill/>
            <a:miter lim="800000"/>
            <a:headEnd/>
            <a:tailEnd/>
          </a:ln>
          <a:effectLst/>
        </p:spPr>
        <p:txBody>
          <a:bodyPr wrap="none">
            <a:prstTxWarp prst="textNoShape">
              <a:avLst/>
            </a:prstTxWarp>
            <a:spAutoFit/>
          </a:bodyPr>
          <a:lstStyle/>
          <a:p>
            <a:r>
              <a:rPr lang="en-US" sz="3600" dirty="0">
                <a:solidFill>
                  <a:srgbClr val="000000"/>
                </a:solidFill>
              </a:rPr>
              <a:t>VO</a:t>
            </a:r>
            <a:r>
              <a:rPr lang="en-US" sz="3600" baseline="-25000" dirty="0">
                <a:solidFill>
                  <a:srgbClr val="000000"/>
                </a:solidFill>
              </a:rPr>
              <a:t>2</a:t>
            </a:r>
            <a:r>
              <a:rPr lang="en-US" sz="3600" dirty="0">
                <a:solidFill>
                  <a:srgbClr val="000000"/>
                </a:solidFill>
              </a:rPr>
              <a:t>=Q([O</a:t>
            </a:r>
            <a:r>
              <a:rPr lang="en-US" sz="3600" baseline="-25000" dirty="0">
                <a:solidFill>
                  <a:srgbClr val="000000"/>
                </a:solidFill>
              </a:rPr>
              <a:t>2</a:t>
            </a:r>
            <a:r>
              <a:rPr lang="en-US" sz="3600" dirty="0">
                <a:solidFill>
                  <a:srgbClr val="000000"/>
                </a:solidFill>
              </a:rPr>
              <a:t>]</a:t>
            </a:r>
            <a:r>
              <a:rPr lang="en-US" sz="3600" baseline="-25000" dirty="0">
                <a:solidFill>
                  <a:srgbClr val="000000"/>
                </a:solidFill>
              </a:rPr>
              <a:t>art</a:t>
            </a:r>
            <a:r>
              <a:rPr lang="en-US" sz="3600" dirty="0">
                <a:solidFill>
                  <a:srgbClr val="000000"/>
                </a:solidFill>
              </a:rPr>
              <a:t>-[O</a:t>
            </a:r>
            <a:r>
              <a:rPr lang="en-US" sz="3600" baseline="-25000" dirty="0">
                <a:solidFill>
                  <a:srgbClr val="000000"/>
                </a:solidFill>
              </a:rPr>
              <a:t>2</a:t>
            </a:r>
            <a:r>
              <a:rPr lang="en-US" sz="3600" dirty="0">
                <a:solidFill>
                  <a:srgbClr val="000000"/>
                </a:solidFill>
              </a:rPr>
              <a:t>]</a:t>
            </a:r>
            <a:r>
              <a:rPr lang="en-US" sz="3600" baseline="-25000" dirty="0">
                <a:solidFill>
                  <a:srgbClr val="000000"/>
                </a:solidFill>
              </a:rPr>
              <a:t>vein</a:t>
            </a:r>
            <a:r>
              <a:rPr lang="en-US" sz="3600" dirty="0">
                <a:solidFill>
                  <a:srgbClr val="000000"/>
                </a:solidFill>
              </a:rPr>
              <a:t>]</a:t>
            </a:r>
            <a:endParaRPr lang="en-US" sz="3600" baseline="-25000" dirty="0">
              <a:solidFill>
                <a:srgbClr val="000000"/>
              </a:solidFill>
            </a:endParaRPr>
          </a:p>
        </p:txBody>
      </p:sp>
      <p:sp>
        <p:nvSpPr>
          <p:cNvPr id="4" name="TextBox 3"/>
          <p:cNvSpPr txBox="1"/>
          <p:nvPr/>
        </p:nvSpPr>
        <p:spPr>
          <a:xfrm>
            <a:off x="0" y="990600"/>
            <a:ext cx="8991600" cy="3539431"/>
          </a:xfrm>
          <a:prstGeom prst="rect">
            <a:avLst/>
          </a:prstGeom>
          <a:noFill/>
        </p:spPr>
        <p:txBody>
          <a:bodyPr wrap="square" rtlCol="0">
            <a:spAutoFit/>
          </a:bodyPr>
          <a:lstStyle/>
          <a:p>
            <a:r>
              <a:rPr lang="en-US" sz="2800" dirty="0" smtClean="0">
                <a:solidFill>
                  <a:srgbClr val="000000"/>
                </a:solidFill>
              </a:rPr>
              <a:t>Note that you can calculate Q (cardiac output. If you know</a:t>
            </a:r>
          </a:p>
          <a:p>
            <a:endParaRPr lang="en-US" sz="2800" dirty="0" smtClean="0">
              <a:solidFill>
                <a:srgbClr val="000000"/>
              </a:solidFill>
            </a:endParaRPr>
          </a:p>
          <a:p>
            <a:r>
              <a:rPr lang="en-US" sz="2800" dirty="0" smtClean="0">
                <a:solidFill>
                  <a:srgbClr val="000000"/>
                </a:solidFill>
              </a:rPr>
              <a:t>VO</a:t>
            </a:r>
            <a:r>
              <a:rPr lang="en-US" sz="2800" baseline="-25000" dirty="0" smtClean="0">
                <a:solidFill>
                  <a:srgbClr val="000000"/>
                </a:solidFill>
              </a:rPr>
              <a:t>2</a:t>
            </a:r>
            <a:r>
              <a:rPr lang="en-US" sz="2800" dirty="0" smtClean="0">
                <a:solidFill>
                  <a:srgbClr val="000000"/>
                </a:solidFill>
              </a:rPr>
              <a:t>=rate of oxygen consumption (ml/min)</a:t>
            </a:r>
          </a:p>
          <a:p>
            <a:r>
              <a:rPr lang="en-US" sz="2800" dirty="0" smtClean="0">
                <a:solidFill>
                  <a:srgbClr val="000000"/>
                </a:solidFill>
              </a:rPr>
              <a:t>And</a:t>
            </a:r>
          </a:p>
          <a:p>
            <a:r>
              <a:rPr lang="en-US" sz="2800" dirty="0" smtClean="0">
                <a:solidFill>
                  <a:srgbClr val="000000"/>
                </a:solidFill>
              </a:rPr>
              <a:t>The oxygen concentration in arteries and veins:  [O2]</a:t>
            </a:r>
            <a:r>
              <a:rPr lang="en-US" sz="2800" baseline="-25000" dirty="0" smtClean="0">
                <a:solidFill>
                  <a:srgbClr val="000000"/>
                </a:solidFill>
              </a:rPr>
              <a:t>art </a:t>
            </a:r>
            <a:r>
              <a:rPr lang="en-US" sz="2800" dirty="0" smtClean="0">
                <a:solidFill>
                  <a:srgbClr val="000000"/>
                </a:solidFill>
              </a:rPr>
              <a:t>and [O</a:t>
            </a:r>
            <a:r>
              <a:rPr lang="en-US" sz="2800" baseline="-25000" dirty="0" smtClean="0">
                <a:solidFill>
                  <a:srgbClr val="000000"/>
                </a:solidFill>
              </a:rPr>
              <a:t>2</a:t>
            </a:r>
            <a:r>
              <a:rPr lang="en-US" sz="2800" dirty="0" smtClean="0">
                <a:solidFill>
                  <a:srgbClr val="000000"/>
                </a:solidFill>
              </a:rPr>
              <a:t>]</a:t>
            </a:r>
            <a:r>
              <a:rPr lang="en-US" sz="2800" baseline="-25000" dirty="0" smtClean="0">
                <a:solidFill>
                  <a:srgbClr val="000000"/>
                </a:solidFill>
              </a:rPr>
              <a:t>vein </a:t>
            </a:r>
            <a:r>
              <a:rPr lang="en-US" sz="2800" dirty="0" smtClean="0">
                <a:solidFill>
                  <a:srgbClr val="000000"/>
                </a:solidFill>
              </a:rPr>
              <a:t>in ml/L </a:t>
            </a:r>
          </a:p>
          <a:p>
            <a:r>
              <a:rPr lang="en-US" sz="2800" dirty="0" smtClean="0">
                <a:solidFill>
                  <a:srgbClr val="000000"/>
                </a:solidFill>
              </a:rPr>
              <a:t> </a:t>
            </a:r>
            <a:r>
              <a:rPr lang="en-US" sz="2800" dirty="0" smtClean="0"/>
              <a:t> </a:t>
            </a:r>
            <a:endParaRPr lang="en-US" sz="2800" dirty="0"/>
          </a:p>
        </p:txBody>
      </p:sp>
      <p:sp>
        <p:nvSpPr>
          <p:cNvPr id="5" name="TextBox 4"/>
          <p:cNvSpPr txBox="1"/>
          <p:nvPr/>
        </p:nvSpPr>
        <p:spPr>
          <a:xfrm>
            <a:off x="609600" y="4343400"/>
            <a:ext cx="5115568" cy="584776"/>
          </a:xfrm>
          <a:prstGeom prst="rect">
            <a:avLst/>
          </a:prstGeom>
          <a:noFill/>
        </p:spPr>
        <p:txBody>
          <a:bodyPr wrap="none" rtlCol="0">
            <a:spAutoFit/>
          </a:bodyPr>
          <a:lstStyle/>
          <a:p>
            <a:r>
              <a:rPr lang="en-US" sz="3200" dirty="0" smtClean="0">
                <a:solidFill>
                  <a:srgbClr val="000000"/>
                </a:solidFill>
              </a:rPr>
              <a:t>Q =VO</a:t>
            </a:r>
            <a:r>
              <a:rPr lang="en-US" sz="3200" baseline="-25000" dirty="0" smtClean="0">
                <a:solidFill>
                  <a:srgbClr val="000000"/>
                </a:solidFill>
              </a:rPr>
              <a:t>2</a:t>
            </a:r>
            <a:r>
              <a:rPr lang="en-US" sz="3200" dirty="0" smtClean="0">
                <a:solidFill>
                  <a:srgbClr val="000000"/>
                </a:solidFill>
              </a:rPr>
              <a:t>/([O</a:t>
            </a:r>
            <a:r>
              <a:rPr lang="en-US" sz="3200" baseline="-25000" dirty="0" smtClean="0">
                <a:solidFill>
                  <a:srgbClr val="000000"/>
                </a:solidFill>
              </a:rPr>
              <a:t>2</a:t>
            </a:r>
            <a:r>
              <a:rPr lang="en-US" sz="3200" dirty="0" smtClean="0">
                <a:solidFill>
                  <a:srgbClr val="000000"/>
                </a:solidFill>
              </a:rPr>
              <a:t>]</a:t>
            </a:r>
            <a:r>
              <a:rPr lang="en-US" sz="3200" baseline="-25000" dirty="0" smtClean="0">
                <a:solidFill>
                  <a:srgbClr val="000000"/>
                </a:solidFill>
              </a:rPr>
              <a:t>art </a:t>
            </a:r>
            <a:r>
              <a:rPr lang="en-US" sz="3200" dirty="0" smtClean="0">
                <a:solidFill>
                  <a:srgbClr val="000000"/>
                </a:solidFill>
              </a:rPr>
              <a:t>- [O</a:t>
            </a:r>
            <a:r>
              <a:rPr lang="en-US" sz="3200" baseline="-25000" dirty="0" smtClean="0">
                <a:solidFill>
                  <a:srgbClr val="000000"/>
                </a:solidFill>
              </a:rPr>
              <a:t>2</a:t>
            </a:r>
            <a:r>
              <a:rPr lang="en-US" sz="3200" dirty="0" smtClean="0">
                <a:solidFill>
                  <a:srgbClr val="000000"/>
                </a:solidFill>
              </a:rPr>
              <a:t>]</a:t>
            </a:r>
            <a:r>
              <a:rPr lang="en-US" sz="3200" baseline="-25000" dirty="0" smtClean="0">
                <a:solidFill>
                  <a:srgbClr val="000000"/>
                </a:solidFill>
              </a:rPr>
              <a:t>vein </a:t>
            </a:r>
            <a:r>
              <a:rPr lang="en-US" sz="3200" dirty="0" smtClean="0">
                <a:solidFill>
                  <a:srgbClr val="000000"/>
                </a:solidFill>
              </a:rPr>
              <a:t>)</a:t>
            </a:r>
            <a:endParaRPr lang="en-US" sz="3200" dirty="0">
              <a:solidFill>
                <a:srgbClr val="000000"/>
              </a:solidFill>
            </a:endParaRPr>
          </a:p>
        </p:txBody>
      </p:sp>
      <p:sp>
        <p:nvSpPr>
          <p:cNvPr id="6" name="TextBox 5"/>
          <p:cNvSpPr txBox="1"/>
          <p:nvPr/>
        </p:nvSpPr>
        <p:spPr>
          <a:xfrm>
            <a:off x="381000" y="5562600"/>
            <a:ext cx="7205692" cy="400110"/>
          </a:xfrm>
          <a:prstGeom prst="rect">
            <a:avLst/>
          </a:prstGeom>
          <a:noFill/>
        </p:spPr>
        <p:txBody>
          <a:bodyPr wrap="none" rtlCol="0">
            <a:spAutoFit/>
          </a:bodyPr>
          <a:lstStyle/>
          <a:p>
            <a:r>
              <a:rPr lang="en-US" dirty="0" smtClean="0">
                <a:solidFill>
                  <a:srgbClr val="000000"/>
                </a:solidFill>
              </a:rPr>
              <a:t>VO</a:t>
            </a:r>
            <a:r>
              <a:rPr lang="en-US" baseline="-25000" dirty="0" smtClean="0">
                <a:solidFill>
                  <a:srgbClr val="000000"/>
                </a:solidFill>
              </a:rPr>
              <a:t>2</a:t>
            </a:r>
            <a:r>
              <a:rPr lang="en-US" dirty="0" smtClean="0">
                <a:solidFill>
                  <a:srgbClr val="000000"/>
                </a:solidFill>
              </a:rPr>
              <a:t>=250 ml/min, [O2]</a:t>
            </a:r>
            <a:r>
              <a:rPr lang="en-US" baseline="-25000" dirty="0" smtClean="0">
                <a:solidFill>
                  <a:srgbClr val="000000"/>
                </a:solidFill>
              </a:rPr>
              <a:t>art </a:t>
            </a:r>
            <a:r>
              <a:rPr lang="en-US" dirty="0" smtClean="0">
                <a:solidFill>
                  <a:srgbClr val="000000"/>
                </a:solidFill>
              </a:rPr>
              <a:t>= 200 ml/L, and [O</a:t>
            </a:r>
            <a:r>
              <a:rPr lang="en-US" baseline="-25000" dirty="0" smtClean="0">
                <a:solidFill>
                  <a:srgbClr val="000000"/>
                </a:solidFill>
              </a:rPr>
              <a:t>2</a:t>
            </a:r>
            <a:r>
              <a:rPr lang="en-US" dirty="0" smtClean="0">
                <a:solidFill>
                  <a:srgbClr val="000000"/>
                </a:solidFill>
              </a:rPr>
              <a:t>]</a:t>
            </a:r>
            <a:r>
              <a:rPr lang="en-US" baseline="-25000" dirty="0" smtClean="0">
                <a:solidFill>
                  <a:srgbClr val="000000"/>
                </a:solidFill>
              </a:rPr>
              <a:t>vein </a:t>
            </a:r>
            <a:r>
              <a:rPr lang="en-US" dirty="0" smtClean="0">
                <a:solidFill>
                  <a:srgbClr val="000000"/>
                </a:solidFill>
              </a:rPr>
              <a:t>= 150 ml/L    </a:t>
            </a:r>
            <a:endParaRPr lang="en-US" dirty="0"/>
          </a:p>
        </p:txBody>
      </p:sp>
      <p:sp>
        <p:nvSpPr>
          <p:cNvPr id="7" name="TextBox 6"/>
          <p:cNvSpPr txBox="1"/>
          <p:nvPr/>
        </p:nvSpPr>
        <p:spPr>
          <a:xfrm>
            <a:off x="1524000" y="6172200"/>
            <a:ext cx="6248400" cy="584776"/>
          </a:xfrm>
          <a:prstGeom prst="rect">
            <a:avLst/>
          </a:prstGeom>
          <a:noFill/>
        </p:spPr>
        <p:txBody>
          <a:bodyPr wrap="square" rtlCol="0">
            <a:spAutoFit/>
          </a:bodyPr>
          <a:lstStyle/>
          <a:p>
            <a:r>
              <a:rPr lang="en-US" sz="3200" dirty="0" smtClean="0">
                <a:solidFill>
                  <a:srgbClr val="000000"/>
                </a:solidFill>
              </a:rPr>
              <a:t>Q = 250/(200-150)= 5 L/min</a:t>
            </a:r>
            <a:endParaRPr lang="en-US" sz="3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Comic Sans MS"/>
                <a:cs typeface="Comic Sans MS"/>
              </a:rPr>
              <a:t>To Remember</a:t>
            </a:r>
            <a:endParaRPr lang="en-US" dirty="0">
              <a:latin typeface="Comic Sans MS"/>
              <a:cs typeface="Comic Sans MS"/>
            </a:endParaRPr>
          </a:p>
        </p:txBody>
      </p:sp>
      <p:sp>
        <p:nvSpPr>
          <p:cNvPr id="3" name="Content Placeholder 2"/>
          <p:cNvSpPr>
            <a:spLocks noGrp="1"/>
          </p:cNvSpPr>
          <p:nvPr>
            <p:ph idx="1"/>
          </p:nvPr>
        </p:nvSpPr>
        <p:spPr>
          <a:xfrm>
            <a:off x="0" y="914400"/>
            <a:ext cx="9144000" cy="5943600"/>
          </a:xfrm>
        </p:spPr>
        <p:txBody>
          <a:bodyPr>
            <a:normAutofit fontScale="92500" lnSpcReduction="10000"/>
          </a:bodyPr>
          <a:lstStyle/>
          <a:p>
            <a:r>
              <a:rPr lang="en-US" dirty="0" smtClean="0">
                <a:latin typeface="Comic Sans MS"/>
              </a:rPr>
              <a:t>The respiratory system is where we acquire O</a:t>
            </a:r>
            <a:r>
              <a:rPr lang="en-US" baseline="-25000" dirty="0" smtClean="0">
                <a:latin typeface="Comic Sans MS"/>
              </a:rPr>
              <a:t>2</a:t>
            </a:r>
            <a:r>
              <a:rPr lang="en-US" dirty="0" smtClean="0">
                <a:latin typeface="Comic Sans MS"/>
              </a:rPr>
              <a:t> and </a:t>
            </a:r>
            <a:r>
              <a:rPr lang="en-US" dirty="0">
                <a:latin typeface="Comic Sans MS"/>
              </a:rPr>
              <a:t>d</a:t>
            </a:r>
            <a:r>
              <a:rPr lang="en-US" dirty="0" smtClean="0">
                <a:latin typeface="Comic Sans MS"/>
              </a:rPr>
              <a:t>ispose of CO</a:t>
            </a:r>
            <a:r>
              <a:rPr lang="en-US" baseline="-25000" dirty="0" smtClean="0">
                <a:latin typeface="Comic Sans MS"/>
              </a:rPr>
              <a:t>2</a:t>
            </a:r>
            <a:r>
              <a:rPr lang="en-US" dirty="0" smtClean="0">
                <a:latin typeface="Comic Sans MS"/>
              </a:rPr>
              <a:t>. It protects us from inhaled pathogens and irritants and aids in vocalization.</a:t>
            </a:r>
          </a:p>
          <a:p>
            <a:r>
              <a:rPr lang="en-US" dirty="0" smtClean="0">
                <a:latin typeface="Comic Sans MS"/>
              </a:rPr>
              <a:t>The RS is very closely linked with the circulatory system. It receives deoxygenated blood from the pulmonary artery and delivers oxygenated blood through the pulmonary vein.</a:t>
            </a:r>
          </a:p>
          <a:p>
            <a:r>
              <a:rPr lang="en-US" dirty="0" smtClean="0">
                <a:latin typeface="Comic Sans MS"/>
              </a:rPr>
              <a:t>The RS has two major functional components: the conducting zone (trachea to bronchioles) and the respirator zone (respiratory bronchioles and alveoli).</a:t>
            </a:r>
          </a:p>
          <a:p>
            <a:r>
              <a:rPr lang="en-US" dirty="0" smtClean="0">
                <a:latin typeface="Comic Sans MS"/>
              </a:rPr>
              <a:t>The “respiratory tree” is surrounded by a double membrane called the pleura.</a:t>
            </a:r>
            <a:endParaRPr lang="en-US" dirty="0">
              <a:latin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371600"/>
            <a:ext cx="6400800" cy="4832092"/>
          </a:xfrm>
          <a:prstGeom prst="rect">
            <a:avLst/>
          </a:prstGeom>
          <a:noFill/>
        </p:spPr>
        <p:txBody>
          <a:bodyPr wrap="square" rtlCol="0">
            <a:spAutoFit/>
          </a:bodyPr>
          <a:lstStyle/>
          <a:p>
            <a:r>
              <a:rPr lang="en-US" sz="2400" b="1" dirty="0" smtClean="0">
                <a:solidFill>
                  <a:schemeClr val="tx1">
                    <a:lumMod val="95000"/>
                    <a:lumOff val="5000"/>
                  </a:schemeClr>
                </a:solidFill>
              </a:rPr>
              <a:t>Messages</a:t>
            </a:r>
          </a:p>
          <a:p>
            <a:endParaRPr lang="en-US" sz="2400" b="1" dirty="0" smtClean="0">
              <a:solidFill>
                <a:schemeClr val="tx1">
                  <a:lumMod val="95000"/>
                  <a:lumOff val="5000"/>
                </a:schemeClr>
              </a:solidFill>
            </a:endParaRPr>
          </a:p>
          <a:p>
            <a:r>
              <a:rPr lang="en-US" sz="2400" b="1" dirty="0" smtClean="0">
                <a:solidFill>
                  <a:schemeClr val="tx1">
                    <a:lumMod val="95000"/>
                    <a:lumOff val="5000"/>
                  </a:schemeClr>
                </a:solidFill>
              </a:rPr>
              <a:t>[O</a:t>
            </a:r>
            <a:r>
              <a:rPr lang="en-US" sz="2400" b="1" baseline="-25000" dirty="0" smtClean="0">
                <a:solidFill>
                  <a:schemeClr val="tx1">
                    <a:lumMod val="95000"/>
                    <a:lumOff val="5000"/>
                  </a:schemeClr>
                </a:solidFill>
              </a:rPr>
              <a:t>2</a:t>
            </a:r>
            <a:r>
              <a:rPr lang="en-US" sz="2400" b="1" dirty="0" smtClean="0">
                <a:solidFill>
                  <a:schemeClr val="tx1">
                    <a:lumMod val="95000"/>
                    <a:lumOff val="5000"/>
                  </a:schemeClr>
                </a:solidFill>
              </a:rPr>
              <a:t>]arterial ≈ 200 ml/L</a:t>
            </a:r>
          </a:p>
          <a:p>
            <a:r>
              <a:rPr lang="en-US" sz="2400" b="1" dirty="0" smtClean="0">
                <a:solidFill>
                  <a:schemeClr val="tx1">
                    <a:lumMod val="95000"/>
                    <a:lumOff val="5000"/>
                  </a:schemeClr>
                </a:solidFill>
              </a:rPr>
              <a:t>[O</a:t>
            </a:r>
            <a:r>
              <a:rPr lang="en-US" sz="2400" b="1" baseline="-25000" dirty="0" smtClean="0">
                <a:solidFill>
                  <a:schemeClr val="tx1">
                    <a:lumMod val="95000"/>
                    <a:lumOff val="5000"/>
                  </a:schemeClr>
                </a:solidFill>
              </a:rPr>
              <a:t>2</a:t>
            </a:r>
            <a:r>
              <a:rPr lang="en-US" sz="2400" b="1" dirty="0" smtClean="0">
                <a:solidFill>
                  <a:schemeClr val="tx1">
                    <a:lumMod val="95000"/>
                    <a:lumOff val="5000"/>
                  </a:schemeClr>
                </a:solidFill>
              </a:rPr>
              <a:t>]venous ≈ 150 ml/L</a:t>
            </a:r>
          </a:p>
          <a:p>
            <a:endParaRPr lang="en-US" sz="2400" b="1" dirty="0" smtClean="0">
              <a:solidFill>
                <a:schemeClr val="tx1">
                  <a:lumMod val="95000"/>
                  <a:lumOff val="5000"/>
                </a:schemeClr>
              </a:solidFill>
            </a:endParaRPr>
          </a:p>
          <a:p>
            <a:r>
              <a:rPr lang="en-US" sz="2400" b="1" dirty="0" smtClean="0">
                <a:solidFill>
                  <a:schemeClr val="tx1">
                    <a:lumMod val="95000"/>
                    <a:lumOff val="5000"/>
                  </a:schemeClr>
                </a:solidFill>
              </a:rPr>
              <a:t>Q=cardiac output ≈ 5 L/min</a:t>
            </a:r>
          </a:p>
          <a:p>
            <a:r>
              <a:rPr lang="en-US" sz="2400" b="1" dirty="0" smtClean="0">
                <a:solidFill>
                  <a:schemeClr val="tx1">
                    <a:lumMod val="95000"/>
                    <a:lumOff val="5000"/>
                  </a:schemeClr>
                </a:solidFill>
              </a:rPr>
              <a:t>VO2 ≈ 250 ml of O</a:t>
            </a:r>
            <a:r>
              <a:rPr lang="en-US" sz="2400" b="1" baseline="-25000" dirty="0" smtClean="0">
                <a:solidFill>
                  <a:schemeClr val="tx1">
                    <a:lumMod val="95000"/>
                    <a:lumOff val="5000"/>
                  </a:schemeClr>
                </a:solidFill>
              </a:rPr>
              <a:t>2</a:t>
            </a:r>
            <a:r>
              <a:rPr lang="en-US" sz="2400" b="1" dirty="0" smtClean="0">
                <a:solidFill>
                  <a:schemeClr val="tx1">
                    <a:lumMod val="95000"/>
                    <a:lumOff val="5000"/>
                  </a:schemeClr>
                </a:solidFill>
              </a:rPr>
              <a:t>/min</a:t>
            </a:r>
          </a:p>
          <a:p>
            <a:endParaRPr lang="en-US" sz="2400" b="1" dirty="0" smtClean="0">
              <a:solidFill>
                <a:schemeClr val="tx1">
                  <a:lumMod val="95000"/>
                  <a:lumOff val="5000"/>
                </a:schemeClr>
              </a:solidFill>
            </a:endParaRPr>
          </a:p>
          <a:p>
            <a:r>
              <a:rPr lang="en-US" sz="2400" b="1" dirty="0" smtClean="0">
                <a:solidFill>
                  <a:srgbClr val="FF0000"/>
                </a:solidFill>
              </a:rPr>
              <a:t>(50/200)x100=25% OUR O</a:t>
            </a:r>
            <a:r>
              <a:rPr lang="en-US" sz="2400" b="1" baseline="-25000" dirty="0" smtClean="0">
                <a:solidFill>
                  <a:srgbClr val="FF0000"/>
                </a:solidFill>
              </a:rPr>
              <a:t>2</a:t>
            </a:r>
            <a:r>
              <a:rPr lang="en-US" sz="2400" b="1" dirty="0" smtClean="0">
                <a:solidFill>
                  <a:srgbClr val="FF0000"/>
                </a:solidFill>
              </a:rPr>
              <a:t> EXTRACTION EFFICIENCY</a:t>
            </a:r>
          </a:p>
          <a:p>
            <a:endParaRPr lang="en-US" sz="2400" b="1" dirty="0" smtClean="0">
              <a:solidFill>
                <a:schemeClr val="tx1">
                  <a:lumMod val="95000"/>
                  <a:lumOff val="5000"/>
                </a:schemeClr>
              </a:solidFill>
            </a:endParaRPr>
          </a:p>
          <a:p>
            <a:r>
              <a:rPr lang="en-US" sz="2400" b="1" dirty="0" smtClean="0">
                <a:solidFill>
                  <a:schemeClr val="tx1">
                    <a:lumMod val="95000"/>
                    <a:lumOff val="5000"/>
                  </a:schemeClr>
                </a:solidFill>
              </a:rPr>
              <a:t> </a:t>
            </a:r>
          </a:p>
          <a:p>
            <a:endParaRPr lang="en-US" dirty="0" smtClean="0"/>
          </a:p>
          <a:p>
            <a:endParaRPr lang="en-US" dirty="0"/>
          </a:p>
        </p:txBody>
      </p:sp>
      <p:sp>
        <p:nvSpPr>
          <p:cNvPr id="3" name="Rectangle 7"/>
          <p:cNvSpPr>
            <a:spLocks noChangeArrowheads="1"/>
          </p:cNvSpPr>
          <p:nvPr/>
        </p:nvSpPr>
        <p:spPr bwMode="auto">
          <a:xfrm>
            <a:off x="2133600" y="228600"/>
            <a:ext cx="5040563" cy="646331"/>
          </a:xfrm>
          <a:prstGeom prst="rect">
            <a:avLst/>
          </a:prstGeom>
          <a:noFill/>
          <a:ln w="9525">
            <a:noFill/>
            <a:miter lim="800000"/>
            <a:headEnd/>
            <a:tailEnd/>
          </a:ln>
          <a:effectLst/>
        </p:spPr>
        <p:txBody>
          <a:bodyPr wrap="none">
            <a:prstTxWarp prst="textNoShape">
              <a:avLst/>
            </a:prstTxWarp>
            <a:spAutoFit/>
          </a:bodyPr>
          <a:lstStyle/>
          <a:p>
            <a:r>
              <a:rPr lang="en-US" sz="3600" dirty="0">
                <a:solidFill>
                  <a:srgbClr val="000000"/>
                </a:solidFill>
              </a:rPr>
              <a:t>VO</a:t>
            </a:r>
            <a:r>
              <a:rPr lang="en-US" sz="3600" baseline="-25000" dirty="0">
                <a:solidFill>
                  <a:srgbClr val="000000"/>
                </a:solidFill>
              </a:rPr>
              <a:t>2</a:t>
            </a:r>
            <a:r>
              <a:rPr lang="en-US" sz="3600" dirty="0">
                <a:solidFill>
                  <a:srgbClr val="000000"/>
                </a:solidFill>
              </a:rPr>
              <a:t>=Q([O</a:t>
            </a:r>
            <a:r>
              <a:rPr lang="en-US" sz="3600" baseline="-25000" dirty="0">
                <a:solidFill>
                  <a:srgbClr val="000000"/>
                </a:solidFill>
              </a:rPr>
              <a:t>2</a:t>
            </a:r>
            <a:r>
              <a:rPr lang="en-US" sz="3600" dirty="0">
                <a:solidFill>
                  <a:srgbClr val="000000"/>
                </a:solidFill>
              </a:rPr>
              <a:t>]</a:t>
            </a:r>
            <a:r>
              <a:rPr lang="en-US" sz="3600" baseline="-25000" dirty="0">
                <a:solidFill>
                  <a:srgbClr val="000000"/>
                </a:solidFill>
              </a:rPr>
              <a:t>art</a:t>
            </a:r>
            <a:r>
              <a:rPr lang="en-US" sz="3600" dirty="0">
                <a:solidFill>
                  <a:srgbClr val="000000"/>
                </a:solidFill>
              </a:rPr>
              <a:t>-[O</a:t>
            </a:r>
            <a:r>
              <a:rPr lang="en-US" sz="3600" baseline="-25000" dirty="0">
                <a:solidFill>
                  <a:srgbClr val="000000"/>
                </a:solidFill>
              </a:rPr>
              <a:t>2</a:t>
            </a:r>
            <a:r>
              <a:rPr lang="en-US" sz="3600" dirty="0">
                <a:solidFill>
                  <a:srgbClr val="000000"/>
                </a:solidFill>
              </a:rPr>
              <a:t>]</a:t>
            </a:r>
            <a:r>
              <a:rPr lang="en-US" sz="3600" baseline="-25000" dirty="0">
                <a:solidFill>
                  <a:srgbClr val="000000"/>
                </a:solidFill>
              </a:rPr>
              <a:t>vein</a:t>
            </a:r>
            <a:r>
              <a:rPr lang="en-US" sz="3600" dirty="0">
                <a:solidFill>
                  <a:srgbClr val="000000"/>
                </a:solidFill>
              </a:rPr>
              <a:t>]</a:t>
            </a:r>
            <a:endParaRPr lang="en-US" sz="3600" baseline="-25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ChangeArrowheads="1"/>
          </p:cNvSpPr>
          <p:nvPr/>
        </p:nvSpPr>
        <p:spPr bwMode="auto">
          <a:xfrm>
            <a:off x="381000" y="228600"/>
            <a:ext cx="7931150" cy="5940088"/>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maximal amount of O</a:t>
            </a:r>
            <a:r>
              <a:rPr lang="en-US" baseline="-25000" dirty="0">
                <a:solidFill>
                  <a:srgbClr val="000000"/>
                </a:solidFill>
              </a:rPr>
              <a:t>2</a:t>
            </a:r>
            <a:r>
              <a:rPr lang="en-US" dirty="0">
                <a:solidFill>
                  <a:srgbClr val="000000"/>
                </a:solidFill>
              </a:rPr>
              <a:t> that can be carried in blood in simple solution equals:</a:t>
            </a:r>
          </a:p>
          <a:p>
            <a:endParaRPr lang="en-US" dirty="0">
              <a:solidFill>
                <a:srgbClr val="000000"/>
              </a:solidFill>
            </a:endParaRPr>
          </a:p>
          <a:p>
            <a:r>
              <a:rPr lang="en-US" dirty="0">
                <a:solidFill>
                  <a:srgbClr val="000000"/>
                </a:solidFill>
              </a:rPr>
              <a:t>[O2] = </a:t>
            </a:r>
            <a:r>
              <a:rPr lang="en-US" dirty="0">
                <a:solidFill>
                  <a:srgbClr val="000000"/>
                </a:solidFill>
                <a:latin typeface="Symbol" charset="2"/>
              </a:rPr>
              <a:t>a</a:t>
            </a:r>
            <a:r>
              <a:rPr lang="en-US" dirty="0">
                <a:solidFill>
                  <a:srgbClr val="000000"/>
                </a:solidFill>
              </a:rPr>
              <a:t>O</a:t>
            </a:r>
            <a:r>
              <a:rPr lang="en-US" baseline="-25000" dirty="0">
                <a:solidFill>
                  <a:srgbClr val="000000"/>
                </a:solidFill>
              </a:rPr>
              <a:t>2</a:t>
            </a:r>
            <a:r>
              <a:rPr lang="en-US" dirty="0">
                <a:solidFill>
                  <a:srgbClr val="000000"/>
                </a:solidFill>
              </a:rPr>
              <a:t>PO</a:t>
            </a:r>
            <a:r>
              <a:rPr lang="en-US" baseline="-25000" dirty="0">
                <a:solidFill>
                  <a:srgbClr val="000000"/>
                </a:solidFill>
              </a:rPr>
              <a:t>2 </a:t>
            </a:r>
            <a:r>
              <a:rPr lang="en-US" dirty="0">
                <a:solidFill>
                  <a:srgbClr val="000000"/>
                </a:solidFill>
              </a:rPr>
              <a:t>=</a:t>
            </a:r>
            <a:r>
              <a:rPr lang="en-US" dirty="0" smtClean="0">
                <a:solidFill>
                  <a:srgbClr val="000000"/>
                </a:solidFill>
              </a:rPr>
              <a:t> 0.003X100=</a:t>
            </a:r>
            <a:r>
              <a:rPr lang="en-US" dirty="0">
                <a:solidFill>
                  <a:srgbClr val="000000"/>
                </a:solidFill>
              </a:rPr>
              <a:t>0.3 ml/100 ml=3 ml/</a:t>
            </a:r>
            <a:r>
              <a:rPr lang="en-US" dirty="0" smtClean="0">
                <a:solidFill>
                  <a:srgbClr val="000000"/>
                </a:solidFill>
              </a:rPr>
              <a:t>L</a:t>
            </a:r>
          </a:p>
          <a:p>
            <a:r>
              <a:rPr lang="en-US" dirty="0" smtClean="0">
                <a:solidFill>
                  <a:srgbClr val="000000"/>
                </a:solidFill>
              </a:rPr>
              <a:t>      </a:t>
            </a:r>
          </a:p>
          <a:p>
            <a:r>
              <a:rPr lang="en-US" dirty="0" smtClean="0">
                <a:solidFill>
                  <a:srgbClr val="000000"/>
                </a:solidFill>
              </a:rPr>
              <a:t>      Units of  </a:t>
            </a:r>
            <a:r>
              <a:rPr lang="en-US" dirty="0" smtClean="0">
                <a:solidFill>
                  <a:srgbClr val="000000"/>
                </a:solidFill>
                <a:latin typeface="Symbol" charset="2"/>
              </a:rPr>
              <a:t>a</a:t>
            </a:r>
            <a:r>
              <a:rPr lang="en-US" dirty="0" smtClean="0">
                <a:solidFill>
                  <a:srgbClr val="000000"/>
                </a:solidFill>
              </a:rPr>
              <a:t>O</a:t>
            </a:r>
            <a:r>
              <a:rPr lang="en-US" baseline="-25000" dirty="0" smtClean="0">
                <a:solidFill>
                  <a:srgbClr val="000000"/>
                </a:solidFill>
              </a:rPr>
              <a:t>2 are</a:t>
            </a:r>
            <a:r>
              <a:rPr lang="en-US" dirty="0" smtClean="0">
                <a:solidFill>
                  <a:srgbClr val="000000"/>
                </a:solidFill>
              </a:rPr>
              <a:t> ml O</a:t>
            </a:r>
            <a:r>
              <a:rPr lang="en-US" baseline="-25000" dirty="0" smtClean="0">
                <a:solidFill>
                  <a:srgbClr val="000000"/>
                </a:solidFill>
              </a:rPr>
              <a:t>2</a:t>
            </a:r>
            <a:r>
              <a:rPr lang="en-US" dirty="0" smtClean="0">
                <a:solidFill>
                  <a:srgbClr val="000000"/>
                </a:solidFill>
              </a:rPr>
              <a:t>/(100 </a:t>
            </a:r>
            <a:r>
              <a:rPr lang="en-US" dirty="0" err="1" smtClean="0">
                <a:solidFill>
                  <a:srgbClr val="000000"/>
                </a:solidFill>
              </a:rPr>
              <a:t>mlXmm</a:t>
            </a:r>
            <a:r>
              <a:rPr lang="en-US" dirty="0" smtClean="0">
                <a:solidFill>
                  <a:srgbClr val="000000"/>
                </a:solidFill>
              </a:rPr>
              <a:t> Hg)</a:t>
            </a:r>
          </a:p>
          <a:p>
            <a:r>
              <a:rPr lang="en-US" dirty="0" smtClean="0">
                <a:solidFill>
                  <a:srgbClr val="000000"/>
                </a:solidFill>
              </a:rPr>
              <a:t>       Those of  PO</a:t>
            </a:r>
            <a:r>
              <a:rPr lang="en-US" baseline="-25000" dirty="0" smtClean="0">
                <a:solidFill>
                  <a:srgbClr val="000000"/>
                </a:solidFill>
              </a:rPr>
              <a:t>2 are </a:t>
            </a:r>
            <a:r>
              <a:rPr lang="en-US" dirty="0" smtClean="0">
                <a:solidFill>
                  <a:srgbClr val="000000"/>
                </a:solidFill>
              </a:rPr>
              <a:t>mm Hg</a:t>
            </a:r>
          </a:p>
          <a:p>
            <a:endParaRPr lang="en-US" dirty="0">
              <a:solidFill>
                <a:srgbClr val="000000"/>
              </a:solidFill>
            </a:endParaRPr>
          </a:p>
          <a:p>
            <a:endParaRPr lang="en-US" dirty="0">
              <a:solidFill>
                <a:srgbClr val="000000"/>
              </a:solidFill>
            </a:endParaRPr>
          </a:p>
          <a:p>
            <a:r>
              <a:rPr lang="en-US" dirty="0">
                <a:solidFill>
                  <a:srgbClr val="000000"/>
                </a:solidFill>
              </a:rPr>
              <a:t>Blood flow equals 5 L/min</a:t>
            </a:r>
          </a:p>
          <a:p>
            <a:endParaRPr lang="en-US" dirty="0">
              <a:solidFill>
                <a:srgbClr val="000000"/>
              </a:solidFill>
            </a:endParaRPr>
          </a:p>
          <a:p>
            <a:r>
              <a:rPr lang="en-US" dirty="0">
                <a:solidFill>
                  <a:srgbClr val="000000"/>
                </a:solidFill>
              </a:rPr>
              <a:t>Assuming that you can extract all oxygen from blood (which is not the case!), then</a:t>
            </a:r>
          </a:p>
          <a:p>
            <a:endParaRPr lang="en-US" dirty="0">
              <a:solidFill>
                <a:srgbClr val="000000"/>
              </a:solidFill>
            </a:endParaRPr>
          </a:p>
          <a:p>
            <a:r>
              <a:rPr lang="en-US" dirty="0">
                <a:solidFill>
                  <a:srgbClr val="000000"/>
                </a:solidFill>
              </a:rPr>
              <a:t>5 L/min X 3 ml/L = 15 ml/min</a:t>
            </a:r>
          </a:p>
          <a:p>
            <a:endParaRPr lang="en-US" dirty="0">
              <a:solidFill>
                <a:srgbClr val="000000"/>
              </a:solidFill>
            </a:endParaRPr>
          </a:p>
          <a:p>
            <a:r>
              <a:rPr lang="en-US" dirty="0">
                <a:solidFill>
                  <a:srgbClr val="000000"/>
                </a:solidFill>
              </a:rPr>
              <a:t>But metabolic rate at rest is ≈ 250 ml/min</a:t>
            </a:r>
          </a:p>
          <a:p>
            <a:endParaRPr lang="en-US" dirty="0">
              <a:solidFill>
                <a:srgbClr val="000000"/>
              </a:solidFill>
            </a:endParaRPr>
          </a:p>
          <a:p>
            <a:endParaRPr lang="en-US" dirty="0">
              <a:solidFill>
                <a:srgbClr val="000000"/>
              </a:solidFill>
            </a:endParaRPr>
          </a:p>
          <a:p>
            <a:endParaRPr lang="en-US" dirty="0">
              <a:solidFill>
                <a:srgbClr val="000000"/>
              </a:solidFill>
            </a:endParaRPr>
          </a:p>
        </p:txBody>
      </p:sp>
      <p:sp>
        <p:nvSpPr>
          <p:cNvPr id="83973" name="Rectangle 5"/>
          <p:cNvSpPr>
            <a:spLocks noChangeArrowheads="1"/>
          </p:cNvSpPr>
          <p:nvPr/>
        </p:nvSpPr>
        <p:spPr bwMode="auto">
          <a:xfrm>
            <a:off x="304800" y="5410200"/>
            <a:ext cx="8645525" cy="707886"/>
          </a:xfrm>
          <a:prstGeom prst="rect">
            <a:avLst/>
          </a:prstGeom>
          <a:noFill/>
          <a:ln w="9525">
            <a:noFill/>
            <a:miter lim="800000"/>
            <a:headEnd/>
            <a:tailEnd/>
          </a:ln>
          <a:effectLst/>
        </p:spPr>
        <p:txBody>
          <a:bodyPr>
            <a:prstTxWarp prst="textNoShape">
              <a:avLst/>
            </a:prstTxWarp>
            <a:spAutoFit/>
          </a:bodyPr>
          <a:lstStyle/>
          <a:p>
            <a:r>
              <a:rPr lang="en-US" dirty="0">
                <a:solidFill>
                  <a:srgbClr val="FF0000"/>
                </a:solidFill>
              </a:rPr>
              <a:t>MESSAGE:  The amount of oxygen that can be carried in simple solution in blood is not sufficient to satisfy metabolic requirements!</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257425" y="52388"/>
            <a:ext cx="2751875" cy="1077218"/>
          </a:xfrm>
          <a:prstGeom prst="rect">
            <a:avLst/>
          </a:prstGeom>
          <a:noFill/>
          <a:ln w="9525">
            <a:noFill/>
            <a:miter lim="800000"/>
            <a:headEnd/>
            <a:tailEnd/>
          </a:ln>
          <a:effectLst/>
        </p:spPr>
        <p:txBody>
          <a:bodyPr wrap="none">
            <a:prstTxWarp prst="textNoShape">
              <a:avLst/>
            </a:prstTxWarp>
            <a:spAutoFit/>
          </a:bodyPr>
          <a:lstStyle/>
          <a:p>
            <a:r>
              <a:rPr lang="en-US" sz="3200" dirty="0" smtClean="0">
                <a:solidFill>
                  <a:schemeClr val="tx1"/>
                </a:solidFill>
              </a:rPr>
              <a:t>To </a:t>
            </a:r>
            <a:r>
              <a:rPr lang="en-US" sz="3200" dirty="0">
                <a:solidFill>
                  <a:schemeClr val="tx1"/>
                </a:solidFill>
              </a:rPr>
              <a:t>remember</a:t>
            </a:r>
          </a:p>
          <a:p>
            <a:endParaRPr lang="en-US" sz="3200" dirty="0">
              <a:solidFill>
                <a:schemeClr val="tx1"/>
              </a:solidFill>
            </a:endParaRPr>
          </a:p>
          <a:p>
            <a:endParaRPr lang="en-US" sz="3200" dirty="0">
              <a:solidFill>
                <a:schemeClr val="tx1"/>
              </a:solidFill>
            </a:endParaRPr>
          </a:p>
        </p:txBody>
      </p:sp>
      <p:sp>
        <p:nvSpPr>
          <p:cNvPr id="84995" name="Rectangle 3"/>
          <p:cNvSpPr>
            <a:spLocks noChangeArrowheads="1"/>
          </p:cNvSpPr>
          <p:nvPr/>
        </p:nvSpPr>
        <p:spPr bwMode="auto">
          <a:xfrm>
            <a:off x="754063" y="871538"/>
            <a:ext cx="7246937" cy="2677656"/>
          </a:xfrm>
          <a:prstGeom prst="rect">
            <a:avLst/>
          </a:prstGeom>
          <a:noFill/>
          <a:ln w="9525">
            <a:noFill/>
            <a:miter lim="800000"/>
            <a:headEnd/>
            <a:tailEnd/>
          </a:ln>
          <a:effectLst/>
        </p:spPr>
        <p:txBody>
          <a:bodyPr>
            <a:prstTxWarp prst="textNoShape">
              <a:avLst/>
            </a:prstTxWarp>
            <a:spAutoFit/>
          </a:bodyPr>
          <a:lstStyle/>
          <a:p>
            <a:pPr marL="457200" indent="-457200">
              <a:buFont typeface="Times" charset="0"/>
              <a:buAutoNum type="arabicParenR"/>
            </a:pPr>
            <a:r>
              <a:rPr lang="en-US" sz="2400" dirty="0">
                <a:solidFill>
                  <a:schemeClr val="tx1"/>
                </a:solidFill>
              </a:rPr>
              <a:t>The maximal amount of O</a:t>
            </a:r>
            <a:r>
              <a:rPr lang="en-US" sz="2400" baseline="-25000" dirty="0">
                <a:solidFill>
                  <a:schemeClr val="tx1"/>
                </a:solidFill>
              </a:rPr>
              <a:t>2</a:t>
            </a:r>
            <a:r>
              <a:rPr lang="en-US" sz="2400" dirty="0">
                <a:solidFill>
                  <a:schemeClr val="tx1"/>
                </a:solidFill>
              </a:rPr>
              <a:t> that can be carried in blood in simple solution is ≈ 3 ml/L</a:t>
            </a:r>
          </a:p>
          <a:p>
            <a:pPr marL="457200" indent="-457200">
              <a:buFont typeface="Times" charset="0"/>
              <a:buAutoNum type="arabicParenR"/>
            </a:pPr>
            <a:r>
              <a:rPr lang="en-US" sz="2400" dirty="0">
                <a:solidFill>
                  <a:schemeClr val="tx1"/>
                </a:solidFill>
              </a:rPr>
              <a:t>This amount is not sufficient to satisfy the demands of metabolism (supply = 5 L/minX3 ml/min=15 ml/min, demand ≈ 250 ml/min).</a:t>
            </a:r>
          </a:p>
          <a:p>
            <a:pPr marL="457200" indent="-457200">
              <a:buFont typeface="Times" charset="0"/>
              <a:buNone/>
            </a:pPr>
            <a:endParaRPr lang="en-US" sz="2400" dirty="0">
              <a:solidFill>
                <a:schemeClr val="tx1"/>
              </a:solidFill>
            </a:endParaRPr>
          </a:p>
          <a:p>
            <a:pPr marL="457200" indent="-457200">
              <a:buFont typeface="Times" charset="0"/>
              <a:buNone/>
            </a:pPr>
            <a:endParaRPr lang="en-US" sz="2400" dirty="0">
              <a:solidFill>
                <a:schemeClr val="tx1"/>
              </a:solidFill>
            </a:endParaRPr>
          </a:p>
          <a:p>
            <a:pPr marL="457200" indent="-457200">
              <a:buFont typeface="Times" charset="0"/>
              <a:buNone/>
            </a:pPr>
            <a:endParaRPr lang="en-US" sz="3200" dirty="0">
              <a:solidFill>
                <a:schemeClr val="tx1"/>
              </a:solidFill>
            </a:endParaRPr>
          </a:p>
        </p:txBody>
      </p:sp>
      <p:sp>
        <p:nvSpPr>
          <p:cNvPr id="84996" name="Rectangle 4"/>
          <p:cNvSpPr>
            <a:spLocks noChangeArrowheads="1"/>
          </p:cNvSpPr>
          <p:nvPr/>
        </p:nvSpPr>
        <p:spPr bwMode="auto">
          <a:xfrm>
            <a:off x="631825" y="3343275"/>
            <a:ext cx="6911975" cy="1077218"/>
          </a:xfrm>
          <a:prstGeom prst="rect">
            <a:avLst/>
          </a:prstGeom>
          <a:noFill/>
          <a:ln w="9525">
            <a:noFill/>
            <a:miter lim="800000"/>
            <a:headEnd/>
            <a:tailEnd/>
          </a:ln>
          <a:effectLst/>
        </p:spPr>
        <p:txBody>
          <a:bodyPr>
            <a:prstTxWarp prst="textNoShape">
              <a:avLst/>
            </a:prstTxWarp>
            <a:spAutoFit/>
          </a:bodyPr>
          <a:lstStyle/>
          <a:p>
            <a:r>
              <a:rPr lang="en-US" sz="3200" dirty="0">
                <a:solidFill>
                  <a:srgbClr val="000000"/>
                </a:solidFill>
              </a:rPr>
              <a:t>How can we increase the O</a:t>
            </a:r>
            <a:r>
              <a:rPr lang="en-US" sz="3200" baseline="-25000" dirty="0">
                <a:solidFill>
                  <a:srgbClr val="000000"/>
                </a:solidFill>
              </a:rPr>
              <a:t>2</a:t>
            </a:r>
            <a:r>
              <a:rPr lang="en-US" sz="3200" dirty="0">
                <a:solidFill>
                  <a:srgbClr val="000000"/>
                </a:solidFill>
              </a:rPr>
              <a:t> carrying capacity of blood?</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153400" cy="2246769"/>
          </a:xfrm>
          <a:prstGeom prst="rect">
            <a:avLst/>
          </a:prstGeom>
          <a:noFill/>
        </p:spPr>
        <p:txBody>
          <a:bodyPr wrap="square" rtlCol="0">
            <a:spAutoFit/>
          </a:bodyPr>
          <a:lstStyle/>
          <a:p>
            <a:r>
              <a:rPr lang="en-US" dirty="0" smtClean="0">
                <a:solidFill>
                  <a:srgbClr val="000000"/>
                </a:solidFill>
              </a:rPr>
              <a:t>By increasing its oxygen carrying capacity …</a:t>
            </a:r>
          </a:p>
          <a:p>
            <a:endParaRPr lang="en-US" dirty="0">
              <a:solidFill>
                <a:srgbClr val="000000"/>
              </a:solidFill>
            </a:endParaRPr>
          </a:p>
          <a:p>
            <a:r>
              <a:rPr lang="en-US" dirty="0" err="1" smtClean="0">
                <a:solidFill>
                  <a:srgbClr val="000000"/>
                </a:solidFill>
              </a:rPr>
              <a:t>Perfluorcarbon</a:t>
            </a:r>
            <a:r>
              <a:rPr lang="en-US" dirty="0" smtClean="0">
                <a:solidFill>
                  <a:srgbClr val="000000"/>
                </a:solidFill>
              </a:rPr>
              <a:t> solutions (oxygen is 20 times more soluble in PFCs than in water!)</a:t>
            </a:r>
          </a:p>
          <a:p>
            <a:endParaRPr lang="en-US" dirty="0">
              <a:solidFill>
                <a:srgbClr val="000000"/>
              </a:solidFill>
            </a:endParaRPr>
          </a:p>
          <a:p>
            <a:endParaRPr lang="en-US" dirty="0" smtClean="0">
              <a:solidFill>
                <a:srgbClr val="000000"/>
              </a:solidFill>
            </a:endParaRPr>
          </a:p>
          <a:p>
            <a:endParaRPr lang="en-US" dirty="0">
              <a:solidFill>
                <a:srgbClr val="000000"/>
              </a:solidFill>
            </a:endParaRPr>
          </a:p>
        </p:txBody>
      </p:sp>
      <p:pic>
        <p:nvPicPr>
          <p:cNvPr id="3" name="Picture 2"/>
          <p:cNvPicPr>
            <a:picLocks noChangeAspect="1"/>
          </p:cNvPicPr>
          <p:nvPr/>
        </p:nvPicPr>
        <p:blipFill>
          <a:blip r:embed="rId2"/>
          <a:stretch>
            <a:fillRect/>
          </a:stretch>
        </p:blipFill>
        <p:spPr>
          <a:xfrm>
            <a:off x="990600" y="3429000"/>
            <a:ext cx="7086600" cy="2909957"/>
          </a:xfrm>
          <a:prstGeom prst="rect">
            <a:avLst/>
          </a:prstGeom>
        </p:spPr>
      </p:pic>
      <p:pic>
        <p:nvPicPr>
          <p:cNvPr id="5" name="Picture 4"/>
          <p:cNvPicPr>
            <a:picLocks noChangeAspect="1"/>
          </p:cNvPicPr>
          <p:nvPr/>
        </p:nvPicPr>
        <p:blipFill>
          <a:blip r:embed="rId3"/>
          <a:stretch>
            <a:fillRect/>
          </a:stretch>
        </p:blipFill>
        <p:spPr>
          <a:xfrm>
            <a:off x="7239000" y="1752600"/>
            <a:ext cx="1690624" cy="2438400"/>
          </a:xfrm>
          <a:prstGeom prst="rect">
            <a:avLst/>
          </a:prstGeom>
        </p:spPr>
      </p:pic>
      <p:pic>
        <p:nvPicPr>
          <p:cNvPr id="6" name="Picture 5"/>
          <p:cNvPicPr>
            <a:picLocks noChangeAspect="1"/>
          </p:cNvPicPr>
          <p:nvPr/>
        </p:nvPicPr>
        <p:blipFill>
          <a:blip r:embed="rId4"/>
          <a:stretch>
            <a:fillRect/>
          </a:stretch>
        </p:blipFill>
        <p:spPr>
          <a:xfrm>
            <a:off x="2286000" y="1752600"/>
            <a:ext cx="1948012" cy="1803400"/>
          </a:xfrm>
          <a:prstGeom prst="rect">
            <a:avLst/>
          </a:prstGeom>
        </p:spPr>
      </p:pic>
    </p:spTree>
    <p:extLst>
      <p:ext uri="{BB962C8B-B14F-4D97-AF65-F5344CB8AC3E}">
        <p14:creationId xmlns:p14="http://schemas.microsoft.com/office/powerpoint/2010/main" val="208986660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E:\My Documents\powerpoint files\Downloaded pics\Silverthorn\Chapter 17\FG17_20a.jpg"/>
          <p:cNvPicPr>
            <a:picLocks noChangeAspect="1" noChangeArrowheads="1"/>
          </p:cNvPicPr>
          <p:nvPr/>
        </p:nvPicPr>
        <p:blipFill>
          <a:blip r:embed="rId2"/>
          <a:srcRect/>
          <a:stretch>
            <a:fillRect/>
          </a:stretch>
        </p:blipFill>
        <p:spPr bwMode="auto">
          <a:xfrm>
            <a:off x="990600" y="0"/>
            <a:ext cx="6248400" cy="4687888"/>
          </a:xfrm>
          <a:prstGeom prst="rect">
            <a:avLst/>
          </a:prstGeom>
          <a:noFill/>
        </p:spPr>
      </p:pic>
      <p:sp>
        <p:nvSpPr>
          <p:cNvPr id="87043" name="Rectangle 3"/>
          <p:cNvSpPr>
            <a:spLocks noChangeArrowheads="1"/>
          </p:cNvSpPr>
          <p:nvPr/>
        </p:nvSpPr>
        <p:spPr bwMode="auto">
          <a:xfrm>
            <a:off x="1447800" y="5334000"/>
            <a:ext cx="6165578"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[O2] = </a:t>
            </a:r>
            <a:r>
              <a:rPr lang="en-US">
                <a:solidFill>
                  <a:srgbClr val="000000"/>
                </a:solidFill>
                <a:latin typeface="Symbol" charset="2"/>
              </a:rPr>
              <a:t>a</a:t>
            </a:r>
            <a:r>
              <a:rPr lang="en-US">
                <a:solidFill>
                  <a:srgbClr val="000000"/>
                </a:solidFill>
              </a:rPr>
              <a:t>O</a:t>
            </a:r>
            <a:r>
              <a:rPr lang="en-US" baseline="-25000">
                <a:solidFill>
                  <a:srgbClr val="000000"/>
                </a:solidFill>
              </a:rPr>
              <a:t>2</a:t>
            </a:r>
            <a:r>
              <a:rPr lang="en-US">
                <a:solidFill>
                  <a:srgbClr val="000000"/>
                </a:solidFill>
              </a:rPr>
              <a:t>PO</a:t>
            </a:r>
            <a:r>
              <a:rPr lang="en-US" baseline="-25000">
                <a:solidFill>
                  <a:srgbClr val="000000"/>
                </a:solidFill>
              </a:rPr>
              <a:t>2 </a:t>
            </a:r>
            <a:r>
              <a:rPr lang="en-US">
                <a:solidFill>
                  <a:srgbClr val="000000"/>
                </a:solidFill>
              </a:rPr>
              <a:t>= 100X0.003=0.3 ml/100 ml=3 ml/L</a:t>
            </a:r>
          </a:p>
          <a:p>
            <a:endParaRPr lang="en-US">
              <a:solidFill>
                <a:srgbClr val="000000"/>
              </a:solidFill>
            </a:endParaRPr>
          </a:p>
        </p:txBody>
      </p:sp>
      <p:sp>
        <p:nvSpPr>
          <p:cNvPr id="87044" name="Rectangle 4"/>
          <p:cNvSpPr>
            <a:spLocks noChangeArrowheads="1"/>
          </p:cNvSpPr>
          <p:nvPr/>
        </p:nvSpPr>
        <p:spPr bwMode="auto">
          <a:xfrm>
            <a:off x="1143000" y="6019800"/>
            <a:ext cx="7373132"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How do we increase the oxygen carrying capacity of blood??</a:t>
            </a:r>
          </a:p>
        </p:txBody>
      </p:sp>
      <p:sp>
        <p:nvSpPr>
          <p:cNvPr id="87045" name="Rectangle 5"/>
          <p:cNvSpPr>
            <a:spLocks noChangeArrowheads="1"/>
          </p:cNvSpPr>
          <p:nvPr/>
        </p:nvSpPr>
        <p:spPr bwMode="auto">
          <a:xfrm>
            <a:off x="1778000" y="4545013"/>
            <a:ext cx="184150" cy="658812"/>
          </a:xfrm>
          <a:prstGeom prst="rect">
            <a:avLst/>
          </a:prstGeom>
          <a:noFill/>
          <a:ln w="9525">
            <a:noFill/>
            <a:miter lim="800000"/>
            <a:headEnd/>
            <a:tailEnd/>
          </a:ln>
          <a:effectLst/>
        </p:spPr>
        <p:txBody>
          <a:bodyPr wrap="none">
            <a:prstTxWarp prst="textNoShape">
              <a:avLst/>
            </a:prstTxWarp>
            <a:spAutoFit/>
          </a:bodyPr>
          <a:lstStyle/>
          <a:p>
            <a:endParaRPr lang="en-US" sz="3200"/>
          </a:p>
        </p:txBody>
      </p:sp>
      <p:sp>
        <p:nvSpPr>
          <p:cNvPr id="87046" name="Rectangle 6"/>
          <p:cNvSpPr>
            <a:spLocks noChangeArrowheads="1"/>
          </p:cNvSpPr>
          <p:nvPr/>
        </p:nvSpPr>
        <p:spPr bwMode="auto">
          <a:xfrm>
            <a:off x="2133600" y="4724400"/>
            <a:ext cx="3382657"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FOR EMPHASIS</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28600" y="171450"/>
            <a:ext cx="8915400" cy="830997"/>
          </a:xfrm>
          <a:prstGeom prst="rect">
            <a:avLst/>
          </a:prstGeom>
          <a:noFill/>
          <a:ln w="9525">
            <a:noFill/>
            <a:miter lim="800000"/>
            <a:headEnd/>
            <a:tailEnd/>
          </a:ln>
          <a:effectLst/>
        </p:spPr>
        <p:txBody>
          <a:bodyPr>
            <a:prstTxWarp prst="textNoShape">
              <a:avLst/>
            </a:prstTxWarp>
            <a:spAutoFit/>
          </a:bodyPr>
          <a:lstStyle/>
          <a:p>
            <a:r>
              <a:rPr lang="en-US" sz="2400">
                <a:solidFill>
                  <a:srgbClr val="000000"/>
                </a:solidFill>
              </a:rPr>
              <a:t>Most of the O</a:t>
            </a:r>
            <a:r>
              <a:rPr lang="en-US" sz="2400" baseline="-25000">
                <a:solidFill>
                  <a:srgbClr val="000000"/>
                </a:solidFill>
              </a:rPr>
              <a:t>2</a:t>
            </a:r>
            <a:r>
              <a:rPr lang="en-US" sz="2400">
                <a:solidFill>
                  <a:srgbClr val="000000"/>
                </a:solidFill>
              </a:rPr>
              <a:t> in blood is transported bound to hemoglobin (Hb)…</a:t>
            </a:r>
          </a:p>
        </p:txBody>
      </p:sp>
      <p:pic>
        <p:nvPicPr>
          <p:cNvPr id="91139" name="Picture 3"/>
          <p:cNvPicPr>
            <a:picLocks noChangeAspect="1" noChangeArrowheads="1"/>
          </p:cNvPicPr>
          <p:nvPr/>
        </p:nvPicPr>
        <p:blipFill>
          <a:blip r:embed="rId2"/>
          <a:srcRect/>
          <a:stretch>
            <a:fillRect/>
          </a:stretch>
        </p:blipFill>
        <p:spPr bwMode="auto">
          <a:xfrm>
            <a:off x="5943600" y="4267200"/>
            <a:ext cx="3048000" cy="2433638"/>
          </a:xfrm>
          <a:prstGeom prst="rect">
            <a:avLst/>
          </a:prstGeom>
          <a:noFill/>
          <a:ln w="9525">
            <a:noFill/>
            <a:miter lim="800000"/>
            <a:headEnd/>
            <a:tailEnd/>
          </a:ln>
          <a:effectLst/>
        </p:spPr>
      </p:pic>
      <p:sp>
        <p:nvSpPr>
          <p:cNvPr id="91140" name="Rectangle 4"/>
          <p:cNvSpPr>
            <a:spLocks noChangeArrowheads="1"/>
          </p:cNvSpPr>
          <p:nvPr/>
        </p:nvSpPr>
        <p:spPr bwMode="auto">
          <a:xfrm>
            <a:off x="455613" y="1266825"/>
            <a:ext cx="8535987" cy="1938992"/>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Hemoglobin has long been a star among proteins. Its 3-dimensional structure was determined by Max Perutz (Cambridge University) in the late 50s. Normal hemoglobin is composed of four subunits linked together (each subunit is shown in a different color in the ribbon model). Each subunit contains a single heme ring-like structure with an iron atom that binds one oxygen atom.</a:t>
            </a:r>
          </a:p>
        </p:txBody>
      </p:sp>
      <p:pic>
        <p:nvPicPr>
          <p:cNvPr id="91141" name="Picture 5"/>
          <p:cNvPicPr>
            <a:picLocks noChangeAspect="1" noChangeArrowheads="1"/>
          </p:cNvPicPr>
          <p:nvPr/>
        </p:nvPicPr>
        <p:blipFill>
          <a:blip r:embed="rId3"/>
          <a:srcRect/>
          <a:stretch>
            <a:fillRect/>
          </a:stretch>
        </p:blipFill>
        <p:spPr bwMode="auto">
          <a:xfrm>
            <a:off x="533400" y="4038600"/>
            <a:ext cx="1778000" cy="2514600"/>
          </a:xfrm>
          <a:prstGeom prst="rect">
            <a:avLst/>
          </a:prstGeom>
          <a:noFill/>
          <a:ln w="9525">
            <a:noFill/>
            <a:miter lim="800000"/>
            <a:headEnd/>
            <a:tailEnd/>
          </a:ln>
          <a:effectLst/>
        </p:spPr>
      </p:pic>
      <p:sp>
        <p:nvSpPr>
          <p:cNvPr id="91142" name="Rectangle 6"/>
          <p:cNvSpPr>
            <a:spLocks noChangeArrowheads="1"/>
          </p:cNvSpPr>
          <p:nvPr/>
        </p:nvSpPr>
        <p:spPr bwMode="auto">
          <a:xfrm>
            <a:off x="2570163" y="3944938"/>
            <a:ext cx="2763837" cy="2246769"/>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Max Ferdinand Perutz (1914-2002)</a:t>
            </a:r>
          </a:p>
          <a:p>
            <a:r>
              <a:rPr lang="en-US">
                <a:solidFill>
                  <a:srgbClr val="000000"/>
                </a:solidFill>
              </a:rPr>
              <a:t>Mountaineer, Chemist</a:t>
            </a:r>
          </a:p>
          <a:p>
            <a:endParaRPr lang="en-US">
              <a:solidFill>
                <a:srgbClr val="000000"/>
              </a:solidFill>
            </a:endParaRPr>
          </a:p>
          <a:p>
            <a:r>
              <a:rPr lang="en-US">
                <a:solidFill>
                  <a:srgbClr val="000000"/>
                </a:solidFill>
              </a:rPr>
              <a:t>He won the Nobel Prize for his Hb work in 1962.</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E:\My Documents\powerpoint files\Downloaded pics\Silverthorn\Chapter 16\FG16_06a.jpg"/>
          <p:cNvPicPr>
            <a:picLocks noChangeAspect="1" noChangeArrowheads="1"/>
          </p:cNvPicPr>
          <p:nvPr/>
        </p:nvPicPr>
        <p:blipFill>
          <a:blip r:embed="rId2"/>
          <a:srcRect/>
          <a:stretch>
            <a:fillRect/>
          </a:stretch>
        </p:blipFill>
        <p:spPr bwMode="auto">
          <a:xfrm>
            <a:off x="152400" y="0"/>
            <a:ext cx="4800600" cy="3606800"/>
          </a:xfrm>
          <a:prstGeom prst="rect">
            <a:avLst/>
          </a:prstGeom>
          <a:noFill/>
        </p:spPr>
      </p:pic>
      <p:sp>
        <p:nvSpPr>
          <p:cNvPr id="92163" name="Rectangle 3"/>
          <p:cNvSpPr>
            <a:spLocks noChangeArrowheads="1"/>
          </p:cNvSpPr>
          <p:nvPr/>
        </p:nvSpPr>
        <p:spPr bwMode="auto">
          <a:xfrm>
            <a:off x="5029200" y="304800"/>
            <a:ext cx="3805238"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Hemoglobin is transported within erythrocytes (Red Blood Cell). </a:t>
            </a:r>
            <a:r>
              <a:rPr lang="en-US" dirty="0" err="1">
                <a:solidFill>
                  <a:srgbClr val="000000"/>
                </a:solidFill>
              </a:rPr>
              <a:t>RBCs</a:t>
            </a:r>
            <a:r>
              <a:rPr lang="en-US" dirty="0">
                <a:solidFill>
                  <a:srgbClr val="000000"/>
                </a:solidFill>
              </a:rPr>
              <a:t> have no nucleus in mammals but are nucleated in all other vertebrates.</a:t>
            </a:r>
          </a:p>
          <a:p>
            <a:endParaRPr lang="en-US" dirty="0">
              <a:solidFill>
                <a:srgbClr val="000000"/>
              </a:solidFill>
            </a:endParaRPr>
          </a:p>
        </p:txBody>
      </p:sp>
      <p:pic>
        <p:nvPicPr>
          <p:cNvPr id="92164" name="Picture 4" descr="E:\My Documents\powerpoint files\Downloaded pics\Silverthorn\Chapter 16\FG16_06b.jpg"/>
          <p:cNvPicPr>
            <a:picLocks noChangeAspect="1" noChangeArrowheads="1"/>
          </p:cNvPicPr>
          <p:nvPr/>
        </p:nvPicPr>
        <p:blipFill>
          <a:blip r:embed="rId3"/>
          <a:srcRect/>
          <a:stretch>
            <a:fillRect/>
          </a:stretch>
        </p:blipFill>
        <p:spPr bwMode="auto">
          <a:xfrm>
            <a:off x="3886200" y="2965450"/>
            <a:ext cx="5181600" cy="3892550"/>
          </a:xfrm>
          <a:prstGeom prst="rect">
            <a:avLst/>
          </a:prstGeom>
          <a:noFill/>
        </p:spPr>
      </p:pic>
      <p:sp>
        <p:nvSpPr>
          <p:cNvPr id="92165" name="Rectangle 5"/>
          <p:cNvSpPr>
            <a:spLocks noChangeArrowheads="1"/>
          </p:cNvSpPr>
          <p:nvPr/>
        </p:nvSpPr>
        <p:spPr bwMode="auto">
          <a:xfrm>
            <a:off x="0" y="3579813"/>
            <a:ext cx="3657600" cy="3170099"/>
          </a:xfrm>
          <a:prstGeom prst="rect">
            <a:avLst/>
          </a:prstGeom>
          <a:noFill/>
          <a:ln w="9525">
            <a:noFill/>
            <a:miter lim="800000"/>
            <a:headEnd/>
            <a:tailEnd/>
          </a:ln>
          <a:effectLst/>
        </p:spPr>
        <p:txBody>
          <a:bodyPr>
            <a:prstTxWarp prst="textNoShape">
              <a:avLst/>
            </a:prstTxWarp>
            <a:spAutoFit/>
          </a:bodyPr>
          <a:lstStyle/>
          <a:p>
            <a:endParaRPr lang="en-US" dirty="0">
              <a:solidFill>
                <a:srgbClr val="000000"/>
              </a:solidFill>
            </a:endParaRPr>
          </a:p>
          <a:p>
            <a:r>
              <a:rPr lang="en-US" dirty="0">
                <a:solidFill>
                  <a:srgbClr val="000000"/>
                </a:solidFill>
              </a:rPr>
              <a:t>Hence the concentration of hemoglobin in blood [</a:t>
            </a:r>
            <a:r>
              <a:rPr lang="en-US" dirty="0" err="1">
                <a:solidFill>
                  <a:srgbClr val="000000"/>
                </a:solidFill>
              </a:rPr>
              <a:t>Hb</a:t>
            </a:r>
            <a:r>
              <a:rPr lang="en-US" dirty="0">
                <a:solidFill>
                  <a:srgbClr val="000000"/>
                </a:solidFill>
              </a:rPr>
              <a:t>] is proportional to </a:t>
            </a:r>
            <a:r>
              <a:rPr lang="en-US" dirty="0" err="1">
                <a:solidFill>
                  <a:srgbClr val="000000"/>
                </a:solidFill>
              </a:rPr>
              <a:t>hematocrit</a:t>
            </a:r>
            <a:r>
              <a:rPr lang="en-US" dirty="0">
                <a:solidFill>
                  <a:srgbClr val="000000"/>
                </a:solidFill>
              </a:rPr>
              <a:t>. </a:t>
            </a:r>
          </a:p>
          <a:p>
            <a:endParaRPr lang="en-US" dirty="0">
              <a:solidFill>
                <a:srgbClr val="000000"/>
              </a:solidFill>
            </a:endParaRPr>
          </a:p>
          <a:p>
            <a:r>
              <a:rPr lang="en-US" dirty="0" err="1">
                <a:solidFill>
                  <a:srgbClr val="000000"/>
                </a:solidFill>
              </a:rPr>
              <a:t>Hematocrit</a:t>
            </a:r>
            <a:r>
              <a:rPr lang="en-US" dirty="0">
                <a:solidFill>
                  <a:srgbClr val="000000"/>
                </a:solidFill>
              </a:rPr>
              <a:t> is the fraction of blood’s volume that is comprised of cells</a:t>
            </a:r>
          </a:p>
          <a:p>
            <a:r>
              <a:rPr lang="en-US" dirty="0">
                <a:solidFill>
                  <a:srgbClr val="000000"/>
                </a:solidFill>
              </a:rPr>
              <a:t>H =</a:t>
            </a:r>
            <a:r>
              <a:rPr lang="en-US" dirty="0" smtClean="0">
                <a:solidFill>
                  <a:srgbClr val="000000"/>
                </a:solidFill>
              </a:rPr>
              <a:t> 100x[cells</a:t>
            </a:r>
            <a:r>
              <a:rPr lang="en-US" dirty="0">
                <a:solidFill>
                  <a:srgbClr val="000000"/>
                </a:solidFill>
              </a:rPr>
              <a:t>/(cells+plasma</a:t>
            </a:r>
            <a:r>
              <a:rPr lang="en-US" dirty="0" smtClean="0">
                <a:solidFill>
                  <a:srgbClr val="000000"/>
                </a:solidFill>
              </a:rPr>
              <a:t>)]</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152400" y="304800"/>
            <a:ext cx="6713538" cy="5064125"/>
            <a:chOff x="152" y="768"/>
            <a:chExt cx="4229" cy="3190"/>
          </a:xfrm>
        </p:grpSpPr>
        <p:sp>
          <p:nvSpPr>
            <p:cNvPr id="93187" name="Rectangle 3"/>
            <p:cNvSpPr>
              <a:spLocks noChangeArrowheads="1"/>
            </p:cNvSpPr>
            <p:nvPr/>
          </p:nvSpPr>
          <p:spPr bwMode="auto">
            <a:xfrm>
              <a:off x="1008" y="768"/>
              <a:ext cx="144" cy="288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3188" name="Rectangle 4"/>
            <p:cNvSpPr>
              <a:spLocks noChangeArrowheads="1"/>
            </p:cNvSpPr>
            <p:nvPr/>
          </p:nvSpPr>
          <p:spPr bwMode="auto">
            <a:xfrm>
              <a:off x="1008" y="1344"/>
              <a:ext cx="144" cy="2304"/>
            </a:xfrm>
            <a:prstGeom prst="rect">
              <a:avLst/>
            </a:prstGeom>
            <a:solidFill>
              <a:srgbClr val="EF1F1D"/>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3189" name="Rectangle 5"/>
            <p:cNvSpPr>
              <a:spLocks noChangeArrowheads="1"/>
            </p:cNvSpPr>
            <p:nvPr/>
          </p:nvSpPr>
          <p:spPr bwMode="auto">
            <a:xfrm>
              <a:off x="152" y="1586"/>
              <a:ext cx="664" cy="446"/>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Whole blood</a:t>
              </a:r>
            </a:p>
          </p:txBody>
        </p:sp>
        <p:sp>
          <p:nvSpPr>
            <p:cNvPr id="93190" name="Rectangle 6"/>
            <p:cNvSpPr>
              <a:spLocks noChangeArrowheads="1"/>
            </p:cNvSpPr>
            <p:nvPr/>
          </p:nvSpPr>
          <p:spPr bwMode="auto">
            <a:xfrm>
              <a:off x="1447" y="1649"/>
              <a:ext cx="1597" cy="252"/>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Spin in a centrifuge</a:t>
              </a:r>
            </a:p>
          </p:txBody>
        </p:sp>
        <p:sp>
          <p:nvSpPr>
            <p:cNvPr id="93191" name="Rectangle 7"/>
            <p:cNvSpPr>
              <a:spLocks noChangeArrowheads="1"/>
            </p:cNvSpPr>
            <p:nvPr/>
          </p:nvSpPr>
          <p:spPr bwMode="auto">
            <a:xfrm>
              <a:off x="3120" y="768"/>
              <a:ext cx="144" cy="288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3192" name="Rectangle 8"/>
            <p:cNvSpPr>
              <a:spLocks noChangeArrowheads="1"/>
            </p:cNvSpPr>
            <p:nvPr/>
          </p:nvSpPr>
          <p:spPr bwMode="auto">
            <a:xfrm>
              <a:off x="3120" y="1344"/>
              <a:ext cx="144" cy="2304"/>
            </a:xfrm>
            <a:prstGeom prst="rect">
              <a:avLst/>
            </a:prstGeom>
            <a:solidFill>
              <a:srgbClr val="ED181E"/>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3193" name="Rectangle 9"/>
            <p:cNvSpPr>
              <a:spLocks noChangeArrowheads="1"/>
            </p:cNvSpPr>
            <p:nvPr/>
          </p:nvSpPr>
          <p:spPr bwMode="auto">
            <a:xfrm>
              <a:off x="3120" y="1344"/>
              <a:ext cx="144" cy="912"/>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3194" name="Rectangle 10"/>
            <p:cNvSpPr>
              <a:spLocks noChangeArrowheads="1"/>
            </p:cNvSpPr>
            <p:nvPr/>
          </p:nvSpPr>
          <p:spPr bwMode="auto">
            <a:xfrm>
              <a:off x="3504" y="1573"/>
              <a:ext cx="877" cy="252"/>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Plasma = P</a:t>
              </a:r>
            </a:p>
          </p:txBody>
        </p:sp>
        <p:sp>
          <p:nvSpPr>
            <p:cNvPr id="93195" name="Rectangle 11"/>
            <p:cNvSpPr>
              <a:spLocks noChangeArrowheads="1"/>
            </p:cNvSpPr>
            <p:nvPr/>
          </p:nvSpPr>
          <p:spPr bwMode="auto">
            <a:xfrm>
              <a:off x="3586" y="2760"/>
              <a:ext cx="746" cy="252"/>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Cells = C</a:t>
              </a:r>
            </a:p>
          </p:txBody>
        </p:sp>
        <p:sp>
          <p:nvSpPr>
            <p:cNvPr id="93196" name="Rectangle 12"/>
            <p:cNvSpPr>
              <a:spLocks noChangeArrowheads="1"/>
            </p:cNvSpPr>
            <p:nvPr/>
          </p:nvSpPr>
          <p:spPr bwMode="auto">
            <a:xfrm>
              <a:off x="1364" y="3706"/>
              <a:ext cx="2104" cy="252"/>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Hematocrit =100X C/(P+C) </a:t>
              </a:r>
            </a:p>
          </p:txBody>
        </p:sp>
        <p:sp>
          <p:nvSpPr>
            <p:cNvPr id="93197" name="Line 13"/>
            <p:cNvSpPr>
              <a:spLocks noChangeShapeType="1"/>
            </p:cNvSpPr>
            <p:nvPr/>
          </p:nvSpPr>
          <p:spPr bwMode="auto">
            <a:xfrm>
              <a:off x="1392" y="2160"/>
              <a:ext cx="1536" cy="0"/>
            </a:xfrm>
            <a:prstGeom prst="line">
              <a:avLst/>
            </a:prstGeom>
            <a:noFill/>
            <a:ln w="38100">
              <a:solidFill>
                <a:srgbClr val="FFCC18"/>
              </a:solidFill>
              <a:round/>
              <a:headEnd/>
              <a:tailEnd type="triangle" w="med" len="med"/>
            </a:ln>
            <a:effectLst/>
          </p:spPr>
          <p:txBody>
            <a:bodyPr wrap="none" anchor="ctr">
              <a:prstTxWarp prst="textNoShape">
                <a:avLst/>
              </a:prstTxWarp>
            </a:bodyPr>
            <a:lstStyle/>
            <a:p>
              <a:endParaRPr lang="en-US">
                <a:solidFill>
                  <a:srgbClr val="000000"/>
                </a:solidFill>
              </a:endParaRPr>
            </a:p>
          </p:txBody>
        </p:sp>
      </p:grpSp>
      <p:sp>
        <p:nvSpPr>
          <p:cNvPr id="93198" name="Rectangle 14"/>
          <p:cNvSpPr>
            <a:spLocks noChangeArrowheads="1"/>
          </p:cNvSpPr>
          <p:nvPr/>
        </p:nvSpPr>
        <p:spPr bwMode="auto">
          <a:xfrm>
            <a:off x="5864225" y="5208588"/>
            <a:ext cx="1792428" cy="1323439"/>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Men ≈ 42%</a:t>
            </a:r>
          </a:p>
          <a:p>
            <a:r>
              <a:rPr lang="en-US" dirty="0">
                <a:solidFill>
                  <a:srgbClr val="000000"/>
                </a:solidFill>
              </a:rPr>
              <a:t>Women≈38</a:t>
            </a:r>
          </a:p>
          <a:p>
            <a:endParaRPr lang="en-US" dirty="0">
              <a:solidFill>
                <a:srgbClr val="000000"/>
              </a:solidFill>
            </a:endParaRPr>
          </a:p>
          <a:p>
            <a:r>
              <a:rPr lang="en-US" dirty="0">
                <a:solidFill>
                  <a:srgbClr val="000000"/>
                </a:solidFill>
              </a:rPr>
              <a:t>Varies some…</a:t>
            </a:r>
          </a:p>
        </p:txBody>
      </p:sp>
      <p:sp>
        <p:nvSpPr>
          <p:cNvPr id="93199" name="Rectangle 15"/>
          <p:cNvSpPr>
            <a:spLocks noChangeArrowheads="1"/>
          </p:cNvSpPr>
          <p:nvPr/>
        </p:nvSpPr>
        <p:spPr bwMode="auto">
          <a:xfrm>
            <a:off x="8134350" y="5495925"/>
            <a:ext cx="587796" cy="40011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E:\My Documents\powerpoint files\Downloaded pics\Silverthorn\Chapter 16\FG16_07a.jpg"/>
          <p:cNvPicPr>
            <a:picLocks noChangeAspect="1" noChangeArrowheads="1"/>
          </p:cNvPicPr>
          <p:nvPr/>
        </p:nvPicPr>
        <p:blipFill>
          <a:blip r:embed="rId2"/>
          <a:srcRect/>
          <a:stretch>
            <a:fillRect/>
          </a:stretch>
        </p:blipFill>
        <p:spPr bwMode="auto">
          <a:xfrm>
            <a:off x="152400" y="0"/>
            <a:ext cx="5334000" cy="4013200"/>
          </a:xfrm>
          <a:prstGeom prst="rect">
            <a:avLst/>
          </a:prstGeom>
          <a:noFill/>
        </p:spPr>
      </p:pic>
      <p:sp>
        <p:nvSpPr>
          <p:cNvPr id="95235" name="Text Box 3"/>
          <p:cNvSpPr txBox="1">
            <a:spLocks noChangeArrowheads="1"/>
          </p:cNvSpPr>
          <p:nvPr/>
        </p:nvSpPr>
        <p:spPr bwMode="auto">
          <a:xfrm>
            <a:off x="6248400" y="533400"/>
            <a:ext cx="2057400" cy="2346325"/>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latin typeface="Times New Roman" charset="0"/>
              </a:rPr>
              <a:t>In fetal</a:t>
            </a:r>
          </a:p>
          <a:p>
            <a:r>
              <a:rPr lang="en-US" sz="2400" dirty="0" err="1">
                <a:solidFill>
                  <a:srgbClr val="000000"/>
                </a:solidFill>
                <a:latin typeface="Times New Roman" charset="0"/>
              </a:rPr>
              <a:t>Hb</a:t>
            </a:r>
            <a:r>
              <a:rPr lang="en-US" sz="2400" dirty="0">
                <a:solidFill>
                  <a:srgbClr val="000000"/>
                </a:solidFill>
                <a:latin typeface="Times New Roman" charset="0"/>
              </a:rPr>
              <a:t> there are 2</a:t>
            </a:r>
            <a:r>
              <a:rPr lang="en-US" sz="2400" dirty="0" smtClean="0">
                <a:solidFill>
                  <a:srgbClr val="000000"/>
                </a:solidFill>
                <a:latin typeface="Times New Roman" charset="0"/>
              </a:rPr>
              <a:t> </a:t>
            </a:r>
            <a:r>
              <a:rPr lang="en-US" sz="2400" dirty="0" err="1" smtClean="0">
                <a:solidFill>
                  <a:srgbClr val="000000"/>
                </a:solidFill>
                <a:latin typeface="Symbol" charset="2"/>
              </a:rPr>
              <a:t>g</a:t>
            </a:r>
            <a:r>
              <a:rPr lang="en-US" sz="2400" dirty="0" smtClean="0">
                <a:solidFill>
                  <a:srgbClr val="000000"/>
                </a:solidFill>
                <a:latin typeface="Times New Roman" charset="0"/>
              </a:rPr>
              <a:t> </a:t>
            </a:r>
            <a:r>
              <a:rPr lang="en-US" sz="2400" dirty="0">
                <a:solidFill>
                  <a:srgbClr val="000000"/>
                </a:solidFill>
                <a:latin typeface="Times New Roman" charset="0"/>
              </a:rPr>
              <a:t>chains instead of the </a:t>
            </a:r>
            <a:r>
              <a:rPr lang="en-US" sz="2400" dirty="0" err="1" smtClean="0">
                <a:solidFill>
                  <a:srgbClr val="000000"/>
                </a:solidFill>
                <a:latin typeface="Symbol" charset="2"/>
              </a:rPr>
              <a:t>b</a:t>
            </a:r>
            <a:r>
              <a:rPr lang="en-US" sz="2400" dirty="0" smtClean="0">
                <a:solidFill>
                  <a:srgbClr val="000000"/>
                </a:solidFill>
                <a:latin typeface="Symbol" charset="2"/>
              </a:rPr>
              <a:t> </a:t>
            </a:r>
            <a:r>
              <a:rPr lang="en-US" sz="2400" dirty="0">
                <a:solidFill>
                  <a:srgbClr val="000000"/>
                </a:solidFill>
                <a:latin typeface="Times New Roman" charset="0"/>
              </a:rPr>
              <a:t>chains of adults</a:t>
            </a:r>
          </a:p>
        </p:txBody>
      </p:sp>
      <p:pic>
        <p:nvPicPr>
          <p:cNvPr id="95237" name="Picture 5" descr="E:\My Documents\powerpoint files\Downloaded pics\Silverthorn\Chapter 16\FG16_07b.jpg"/>
          <p:cNvPicPr>
            <a:picLocks noChangeAspect="1" noChangeArrowheads="1"/>
          </p:cNvPicPr>
          <p:nvPr/>
        </p:nvPicPr>
        <p:blipFill>
          <a:blip r:embed="rId3"/>
          <a:srcRect/>
          <a:stretch>
            <a:fillRect/>
          </a:stretch>
        </p:blipFill>
        <p:spPr bwMode="auto">
          <a:xfrm>
            <a:off x="4495800" y="3365500"/>
            <a:ext cx="4648200" cy="3492500"/>
          </a:xfrm>
          <a:prstGeom prst="rect">
            <a:avLst/>
          </a:prstGeom>
          <a:noFill/>
        </p:spPr>
      </p:pic>
      <p:sp>
        <p:nvSpPr>
          <p:cNvPr id="6" name="Rectangle 7"/>
          <p:cNvSpPr>
            <a:spLocks noChangeArrowheads="1"/>
          </p:cNvSpPr>
          <p:nvPr/>
        </p:nvSpPr>
        <p:spPr bwMode="auto">
          <a:xfrm>
            <a:off x="457201" y="4267200"/>
            <a:ext cx="4800600" cy="1200329"/>
          </a:xfrm>
          <a:prstGeom prst="rect">
            <a:avLst/>
          </a:prstGeom>
          <a:noFill/>
          <a:ln w="9525">
            <a:noFill/>
            <a:miter lim="800000"/>
            <a:headEnd/>
            <a:tailEnd/>
          </a:ln>
          <a:effectLst/>
        </p:spPr>
        <p:txBody>
          <a:bodyPr wrap="square">
            <a:prstTxWarp prst="textNoShape">
              <a:avLst/>
            </a:prstTxWarp>
            <a:spAutoFit/>
          </a:bodyPr>
          <a:lstStyle/>
          <a:p>
            <a:r>
              <a:rPr lang="en-US" sz="3600" dirty="0" smtClean="0">
                <a:solidFill>
                  <a:srgbClr val="000000"/>
                </a:solidFill>
              </a:rPr>
              <a:t>Two alpha and two beta chains.</a:t>
            </a:r>
            <a:endParaRPr lang="en-US" sz="3600" baseline="-25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G17_20b"/>
          <p:cNvPicPr>
            <a:picLocks noChangeAspect="1" noChangeArrowheads="1"/>
          </p:cNvPicPr>
          <p:nvPr/>
        </p:nvPicPr>
        <p:blipFill>
          <a:blip r:embed="rId2"/>
          <a:srcRect/>
          <a:stretch>
            <a:fillRect/>
          </a:stretch>
        </p:blipFill>
        <p:spPr bwMode="auto">
          <a:xfrm>
            <a:off x="2514600" y="0"/>
            <a:ext cx="6019800" cy="4516438"/>
          </a:xfrm>
          <a:prstGeom prst="rect">
            <a:avLst/>
          </a:prstGeom>
          <a:noFill/>
        </p:spPr>
      </p:pic>
      <p:sp>
        <p:nvSpPr>
          <p:cNvPr id="96259" name="Rectangle 3"/>
          <p:cNvSpPr>
            <a:spLocks noChangeArrowheads="1"/>
          </p:cNvSpPr>
          <p:nvPr/>
        </p:nvSpPr>
        <p:spPr bwMode="auto">
          <a:xfrm>
            <a:off x="161925" y="4643438"/>
            <a:ext cx="8982075" cy="245195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[O</a:t>
            </a:r>
            <a:r>
              <a:rPr lang="en-US" baseline="-25000" dirty="0">
                <a:solidFill>
                  <a:srgbClr val="000000"/>
                </a:solidFill>
              </a:rPr>
              <a:t>2</a:t>
            </a:r>
            <a:r>
              <a:rPr lang="en-US" dirty="0">
                <a:solidFill>
                  <a:srgbClr val="000000"/>
                </a:solidFill>
              </a:rPr>
              <a:t>]</a:t>
            </a:r>
            <a:r>
              <a:rPr lang="en-US" baseline="-25000" dirty="0">
                <a:solidFill>
                  <a:srgbClr val="000000"/>
                </a:solidFill>
              </a:rPr>
              <a:t>blood</a:t>
            </a:r>
            <a:r>
              <a:rPr lang="en-US" dirty="0">
                <a:solidFill>
                  <a:srgbClr val="000000"/>
                </a:solidFill>
              </a:rPr>
              <a:t> = [O</a:t>
            </a:r>
            <a:r>
              <a:rPr lang="en-US" baseline="-25000" dirty="0">
                <a:solidFill>
                  <a:srgbClr val="000000"/>
                </a:solidFill>
              </a:rPr>
              <a:t>2</a:t>
            </a:r>
            <a:r>
              <a:rPr lang="en-US" dirty="0">
                <a:solidFill>
                  <a:srgbClr val="000000"/>
                </a:solidFill>
              </a:rPr>
              <a:t>]</a:t>
            </a:r>
            <a:r>
              <a:rPr lang="en-US" baseline="-25000" dirty="0">
                <a:solidFill>
                  <a:srgbClr val="000000"/>
                </a:solidFill>
              </a:rPr>
              <a:t>solution</a:t>
            </a:r>
            <a:r>
              <a:rPr lang="en-US" dirty="0">
                <a:solidFill>
                  <a:srgbClr val="000000"/>
                </a:solidFill>
              </a:rPr>
              <a:t> + [O</a:t>
            </a:r>
            <a:r>
              <a:rPr lang="en-US" baseline="-25000" dirty="0">
                <a:solidFill>
                  <a:srgbClr val="000000"/>
                </a:solidFill>
              </a:rPr>
              <a:t>2</a:t>
            </a:r>
            <a:r>
              <a:rPr lang="en-US" dirty="0">
                <a:solidFill>
                  <a:srgbClr val="000000"/>
                </a:solidFill>
              </a:rPr>
              <a:t>]</a:t>
            </a:r>
            <a:r>
              <a:rPr lang="en-US" baseline="-25000" dirty="0">
                <a:solidFill>
                  <a:srgbClr val="000000"/>
                </a:solidFill>
              </a:rPr>
              <a:t>bound to hemoglobin,         </a:t>
            </a:r>
            <a:r>
              <a:rPr lang="en-US" dirty="0">
                <a:solidFill>
                  <a:srgbClr val="000000"/>
                </a:solidFill>
              </a:rPr>
              <a:t>[O</a:t>
            </a:r>
            <a:r>
              <a:rPr lang="en-US" baseline="-25000" dirty="0">
                <a:solidFill>
                  <a:srgbClr val="000000"/>
                </a:solidFill>
              </a:rPr>
              <a:t>2</a:t>
            </a:r>
            <a:r>
              <a:rPr lang="en-US" dirty="0">
                <a:solidFill>
                  <a:srgbClr val="000000"/>
                </a:solidFill>
              </a:rPr>
              <a:t>] </a:t>
            </a:r>
            <a:r>
              <a:rPr lang="en-US" baseline="-25000" dirty="0">
                <a:solidFill>
                  <a:srgbClr val="000000"/>
                </a:solidFill>
              </a:rPr>
              <a:t>solution</a:t>
            </a:r>
            <a:r>
              <a:rPr lang="en-US" dirty="0">
                <a:solidFill>
                  <a:srgbClr val="000000"/>
                </a:solidFill>
              </a:rPr>
              <a:t> = </a:t>
            </a:r>
            <a:r>
              <a:rPr lang="en-US" dirty="0">
                <a:solidFill>
                  <a:srgbClr val="000000"/>
                </a:solidFill>
                <a:latin typeface="Symbol" charset="2"/>
              </a:rPr>
              <a:t>a</a:t>
            </a:r>
            <a:r>
              <a:rPr lang="en-US" dirty="0">
                <a:solidFill>
                  <a:srgbClr val="000000"/>
                </a:solidFill>
              </a:rPr>
              <a:t>O</a:t>
            </a:r>
            <a:r>
              <a:rPr lang="en-US" baseline="-25000" dirty="0">
                <a:solidFill>
                  <a:srgbClr val="000000"/>
                </a:solidFill>
              </a:rPr>
              <a:t>2</a:t>
            </a:r>
            <a:r>
              <a:rPr lang="en-US" dirty="0">
                <a:solidFill>
                  <a:srgbClr val="000000"/>
                </a:solidFill>
              </a:rPr>
              <a:t>PO</a:t>
            </a:r>
            <a:r>
              <a:rPr lang="en-US" baseline="-25000" dirty="0">
                <a:solidFill>
                  <a:srgbClr val="000000"/>
                </a:solidFill>
              </a:rPr>
              <a:t>2 </a:t>
            </a:r>
          </a:p>
          <a:p>
            <a:endParaRPr lang="en-US" baseline="-25000" dirty="0">
              <a:solidFill>
                <a:srgbClr val="000000"/>
              </a:solidFill>
            </a:endParaRPr>
          </a:p>
          <a:p>
            <a:r>
              <a:rPr lang="en-US" dirty="0">
                <a:solidFill>
                  <a:srgbClr val="000000"/>
                </a:solidFill>
              </a:rPr>
              <a:t>[O</a:t>
            </a:r>
            <a:r>
              <a:rPr lang="en-US" baseline="-25000" dirty="0">
                <a:solidFill>
                  <a:srgbClr val="000000"/>
                </a:solidFill>
              </a:rPr>
              <a:t>2</a:t>
            </a:r>
            <a:r>
              <a:rPr lang="en-US" dirty="0">
                <a:solidFill>
                  <a:srgbClr val="000000"/>
                </a:solidFill>
              </a:rPr>
              <a:t>]</a:t>
            </a:r>
            <a:r>
              <a:rPr lang="en-US" baseline="-25000" dirty="0">
                <a:solidFill>
                  <a:srgbClr val="000000"/>
                </a:solidFill>
              </a:rPr>
              <a:t>bound to hemoglobin</a:t>
            </a:r>
            <a:r>
              <a:rPr lang="en-US" dirty="0">
                <a:solidFill>
                  <a:srgbClr val="000000"/>
                </a:solidFill>
              </a:rPr>
              <a:t> = k[Hb]SO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a:t>
            </a:r>
          </a:p>
          <a:p>
            <a:r>
              <a:rPr lang="en-US" dirty="0" err="1">
                <a:solidFill>
                  <a:srgbClr val="000000"/>
                </a:solidFill>
              </a:rPr>
              <a:t>k</a:t>
            </a:r>
            <a:r>
              <a:rPr lang="en-US" dirty="0">
                <a:solidFill>
                  <a:srgbClr val="000000"/>
                </a:solidFill>
              </a:rPr>
              <a:t> = hemoglobin’s carrying (binding) capacity = 1.4 ml O</a:t>
            </a:r>
            <a:r>
              <a:rPr lang="en-US" baseline="-25000" dirty="0">
                <a:solidFill>
                  <a:srgbClr val="000000"/>
                </a:solidFill>
              </a:rPr>
              <a:t>2</a:t>
            </a:r>
            <a:r>
              <a:rPr lang="en-US" dirty="0">
                <a:solidFill>
                  <a:srgbClr val="000000"/>
                </a:solidFill>
              </a:rPr>
              <a:t>/g</a:t>
            </a:r>
          </a:p>
          <a:p>
            <a:r>
              <a:rPr lang="en-US" dirty="0">
                <a:solidFill>
                  <a:srgbClr val="000000"/>
                </a:solidFill>
              </a:rPr>
              <a:t>[</a:t>
            </a:r>
            <a:r>
              <a:rPr lang="en-US" dirty="0" err="1">
                <a:solidFill>
                  <a:srgbClr val="000000"/>
                </a:solidFill>
              </a:rPr>
              <a:t>Hb</a:t>
            </a:r>
            <a:r>
              <a:rPr lang="en-US" dirty="0">
                <a:solidFill>
                  <a:srgbClr val="000000"/>
                </a:solidFill>
              </a:rPr>
              <a:t>] = hemoglobin concentration = 150 </a:t>
            </a:r>
            <a:r>
              <a:rPr lang="en-US" dirty="0" err="1">
                <a:solidFill>
                  <a:srgbClr val="000000"/>
                </a:solidFill>
              </a:rPr>
              <a:t>g</a:t>
            </a:r>
            <a:r>
              <a:rPr lang="en-US" dirty="0">
                <a:solidFill>
                  <a:srgbClr val="000000"/>
                </a:solidFill>
              </a:rPr>
              <a:t>/L</a:t>
            </a:r>
          </a:p>
          <a:p>
            <a:r>
              <a:rPr lang="en-US" dirty="0">
                <a:solidFill>
                  <a:srgbClr val="000000"/>
                </a:solidFill>
              </a:rPr>
              <a:t>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 hemoglobin’s fractional saturation, 0 &lt; SO</a:t>
            </a:r>
            <a:r>
              <a:rPr lang="en-US" baseline="-25000" dirty="0">
                <a:solidFill>
                  <a:srgbClr val="000000"/>
                </a:solidFill>
              </a:rPr>
              <a:t>2</a:t>
            </a:r>
            <a:r>
              <a:rPr lang="en-US" dirty="0">
                <a:solidFill>
                  <a:srgbClr val="000000"/>
                </a:solidFill>
              </a:rPr>
              <a:t>(PO</a:t>
            </a:r>
            <a:r>
              <a:rPr lang="en-US" baseline="-25000" dirty="0">
                <a:solidFill>
                  <a:srgbClr val="000000"/>
                </a:solidFill>
              </a:rPr>
              <a:t>2</a:t>
            </a:r>
            <a:r>
              <a:rPr lang="en-US" dirty="0">
                <a:solidFill>
                  <a:srgbClr val="000000"/>
                </a:solidFill>
              </a:rPr>
              <a:t>) &lt; 1</a:t>
            </a:r>
            <a:endParaRPr lang="en-US" baseline="-25000" dirty="0">
              <a:solidFill>
                <a:srgbClr val="000000"/>
              </a:solidFill>
            </a:endParaRPr>
          </a:p>
          <a:p>
            <a:endParaRPr lang="en-US" baseline="-25000" dirty="0">
              <a:solidFill>
                <a:srgbClr val="000000"/>
              </a:solidFill>
            </a:endParaRPr>
          </a:p>
          <a:p>
            <a:endParaRPr lang="en-US" baseline="-25000" dirty="0">
              <a:solidFill>
                <a:srgbClr val="000000"/>
              </a:solidFill>
            </a:endParaRPr>
          </a:p>
          <a:p>
            <a:endParaRPr lang="en-US" baseline="-25000" dirty="0">
              <a:solidFill>
                <a:srgbClr val="000000"/>
              </a:solidFill>
            </a:endParaRPr>
          </a:p>
          <a:p>
            <a:endParaRPr lang="en-US" dirty="0">
              <a:solidFill>
                <a:srgbClr val="000000"/>
              </a:solidFill>
            </a:endParaRPr>
          </a:p>
        </p:txBody>
      </p:sp>
      <p:sp>
        <p:nvSpPr>
          <p:cNvPr id="96260" name="Rectangle 4"/>
          <p:cNvSpPr>
            <a:spLocks noChangeArrowheads="1"/>
          </p:cNvSpPr>
          <p:nvPr/>
        </p:nvSpPr>
        <p:spPr bwMode="auto">
          <a:xfrm>
            <a:off x="533400" y="4059238"/>
            <a:ext cx="1496039" cy="400110"/>
          </a:xfrm>
          <a:prstGeom prst="rect">
            <a:avLst/>
          </a:prstGeom>
          <a:noFill/>
          <a:ln w="9525">
            <a:noFill/>
            <a:miter lim="800000"/>
            <a:headEnd/>
            <a:tailEnd/>
          </a:ln>
          <a:effectLst/>
        </p:spPr>
        <p:txBody>
          <a:bodyPr wrap="none">
            <a:prstTxWarp prst="textNoShape">
              <a:avLst/>
            </a:prstTxWarp>
            <a:spAutoFit/>
          </a:bodyPr>
          <a:lstStyle/>
          <a:p>
            <a:r>
              <a:rPr lang="en-US" u="sng">
                <a:solidFill>
                  <a:srgbClr val="000000"/>
                </a:solidFill>
              </a:rPr>
              <a:t>O</a:t>
            </a:r>
            <a:r>
              <a:rPr lang="en-US" u="sng" baseline="-25000">
                <a:solidFill>
                  <a:srgbClr val="000000"/>
                </a:solidFill>
              </a:rPr>
              <a:t>2</a:t>
            </a:r>
            <a:r>
              <a:rPr lang="en-US" u="sng">
                <a:solidFill>
                  <a:srgbClr val="000000"/>
                </a:solidFill>
              </a:rPr>
              <a:t> in blood</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CC18"/>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CC18"/>
            </a:solidFill>
            <a:effectLst/>
            <a:latin typeface="Comic Sans M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7347</TotalTime>
  <Words>7860</Words>
  <Application>Microsoft Macintosh PowerPoint</Application>
  <PresentationFormat>On-screen Show (4:3)</PresentationFormat>
  <Paragraphs>1010</Paragraphs>
  <Slides>159</Slides>
  <Notes>1</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  The mechanics of ventilation:  How we move air into and out of the respiratory zone through the conducting “pipes”.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To Remember</vt:lpstr>
      <vt:lpstr>LETS TALK ABOUT SMOKING…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To Remember</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Humans have colonized high elevations in 3 different instances: in each the adaptations are slightly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231</cp:revision>
  <dcterms:created xsi:type="dcterms:W3CDTF">2010-11-04T21:00:57Z</dcterms:created>
  <dcterms:modified xsi:type="dcterms:W3CDTF">2012-10-24T17:50:58Z</dcterms:modified>
</cp:coreProperties>
</file>