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3.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4.xml" ContentType="application/vnd.openxmlformats-officedocument.presentationml.tags+xml"/>
  <Override PartName="/ppt/notesSlides/notesSlide32.xml" ContentType="application/vnd.openxmlformats-officedocument.presentationml.notesSlide+xml"/>
  <Override PartName="/ppt/tags/tag5.xml" ContentType="application/vnd.openxmlformats-officedocument.presentationml.tags+xml"/>
  <Override PartName="/ppt/notesSlides/notesSlide33.xml" ContentType="application/vnd.openxmlformats-officedocument.presentationml.notesSlide+xml"/>
  <Override PartName="/ppt/tags/tag6.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123"/>
  </p:notesMasterIdLst>
  <p:sldIdLst>
    <p:sldId id="256" r:id="rId2"/>
    <p:sldId id="445" r:id="rId3"/>
    <p:sldId id="258" r:id="rId4"/>
    <p:sldId id="538" r:id="rId5"/>
    <p:sldId id="324" r:id="rId6"/>
    <p:sldId id="513" r:id="rId7"/>
    <p:sldId id="440" r:id="rId8"/>
    <p:sldId id="508" r:id="rId9"/>
    <p:sldId id="509" r:id="rId10"/>
    <p:sldId id="392" r:id="rId11"/>
    <p:sldId id="446" r:id="rId12"/>
    <p:sldId id="512" r:id="rId13"/>
    <p:sldId id="261" r:id="rId14"/>
    <p:sldId id="448" r:id="rId15"/>
    <p:sldId id="263" r:id="rId16"/>
    <p:sldId id="454" r:id="rId17"/>
    <p:sldId id="326" r:id="rId18"/>
    <p:sldId id="264" r:id="rId19"/>
    <p:sldId id="327" r:id="rId20"/>
    <p:sldId id="398" r:id="rId21"/>
    <p:sldId id="514" r:id="rId22"/>
    <p:sldId id="328" r:id="rId23"/>
    <p:sldId id="496" r:id="rId24"/>
    <p:sldId id="515" r:id="rId25"/>
    <p:sldId id="395" r:id="rId26"/>
    <p:sldId id="449" r:id="rId27"/>
    <p:sldId id="455" r:id="rId28"/>
    <p:sldId id="267" r:id="rId29"/>
    <p:sldId id="516" r:id="rId30"/>
    <p:sldId id="495" r:id="rId31"/>
    <p:sldId id="450" r:id="rId32"/>
    <p:sldId id="330" r:id="rId33"/>
    <p:sldId id="268" r:id="rId34"/>
    <p:sldId id="498" r:id="rId35"/>
    <p:sldId id="518" r:id="rId36"/>
    <p:sldId id="483" r:id="rId37"/>
    <p:sldId id="484" r:id="rId38"/>
    <p:sldId id="400" r:id="rId39"/>
    <p:sldId id="344" r:id="rId40"/>
    <p:sldId id="345" r:id="rId41"/>
    <p:sldId id="456" r:id="rId42"/>
    <p:sldId id="517" r:id="rId43"/>
    <p:sldId id="269" r:id="rId44"/>
    <p:sldId id="510" r:id="rId45"/>
    <p:sldId id="331" r:id="rId46"/>
    <p:sldId id="529" r:id="rId47"/>
    <p:sldId id="460" r:id="rId48"/>
    <p:sldId id="451" r:id="rId49"/>
    <p:sldId id="530" r:id="rId50"/>
    <p:sldId id="485" r:id="rId51"/>
    <p:sldId id="531" r:id="rId52"/>
    <p:sldId id="270" r:id="rId53"/>
    <p:sldId id="532" r:id="rId54"/>
    <p:sldId id="461" r:id="rId55"/>
    <p:sldId id="504" r:id="rId56"/>
    <p:sldId id="433" r:id="rId57"/>
    <p:sldId id="499" r:id="rId58"/>
    <p:sldId id="452" r:id="rId59"/>
    <p:sldId id="453" r:id="rId60"/>
    <p:sldId id="403" r:id="rId61"/>
    <p:sldId id="402" r:id="rId62"/>
    <p:sldId id="462" r:id="rId63"/>
    <p:sldId id="405" r:id="rId64"/>
    <p:sldId id="505" r:id="rId65"/>
    <p:sldId id="406" r:id="rId66"/>
    <p:sldId id="412" r:id="rId67"/>
    <p:sldId id="407" r:id="rId68"/>
    <p:sldId id="411" r:id="rId69"/>
    <p:sldId id="528" r:id="rId70"/>
    <p:sldId id="410" r:id="rId71"/>
    <p:sldId id="463" r:id="rId72"/>
    <p:sldId id="404" r:id="rId73"/>
    <p:sldId id="442" r:id="rId74"/>
    <p:sldId id="506" r:id="rId75"/>
    <p:sldId id="443" r:id="rId76"/>
    <p:sldId id="507" r:id="rId77"/>
    <p:sldId id="435" r:id="rId78"/>
    <p:sldId id="465" r:id="rId79"/>
    <p:sldId id="480" r:id="rId80"/>
    <p:sldId id="467" r:id="rId81"/>
    <p:sldId id="468" r:id="rId82"/>
    <p:sldId id="469" r:id="rId83"/>
    <p:sldId id="481" r:id="rId84"/>
    <p:sldId id="482" r:id="rId85"/>
    <p:sldId id="471" r:id="rId86"/>
    <p:sldId id="473" r:id="rId87"/>
    <p:sldId id="492" r:id="rId88"/>
    <p:sldId id="474" r:id="rId89"/>
    <p:sldId id="475" r:id="rId90"/>
    <p:sldId id="476" r:id="rId91"/>
    <p:sldId id="477" r:id="rId92"/>
    <p:sldId id="478" r:id="rId93"/>
    <p:sldId id="419" r:id="rId94"/>
    <p:sldId id="420" r:id="rId95"/>
    <p:sldId id="423" r:id="rId96"/>
    <p:sldId id="421" r:id="rId97"/>
    <p:sldId id="437" r:id="rId98"/>
    <p:sldId id="425" r:id="rId99"/>
    <p:sldId id="426" r:id="rId100"/>
    <p:sldId id="493" r:id="rId101"/>
    <p:sldId id="292" r:id="rId102"/>
    <p:sldId id="293" r:id="rId103"/>
    <p:sldId id="537" r:id="rId104"/>
    <p:sldId id="494" r:id="rId105"/>
    <p:sldId id="342" r:id="rId106"/>
    <p:sldId id="533" r:id="rId107"/>
    <p:sldId id="389" r:id="rId108"/>
    <p:sldId id="511" r:id="rId109"/>
    <p:sldId id="300" r:id="rId110"/>
    <p:sldId id="294" r:id="rId111"/>
    <p:sldId id="526" r:id="rId112"/>
    <p:sldId id="534" r:id="rId113"/>
    <p:sldId id="527" r:id="rId114"/>
    <p:sldId id="431" r:id="rId115"/>
    <p:sldId id="464" r:id="rId116"/>
    <p:sldId id="519" r:id="rId117"/>
    <p:sldId id="520" r:id="rId118"/>
    <p:sldId id="521" r:id="rId119"/>
    <p:sldId id="522" r:id="rId120"/>
    <p:sldId id="523" r:id="rId121"/>
    <p:sldId id="524" r:id="rId122"/>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Comic Sans MS" charset="0"/>
        <a:ea typeface="+mn-ea"/>
        <a:cs typeface="+mn-cs"/>
      </a:defRPr>
    </a:lvl1pPr>
    <a:lvl2pPr marL="457200" algn="l" rtl="0" eaLnBrk="0" fontAlgn="base" hangingPunct="0">
      <a:spcBef>
        <a:spcPct val="0"/>
      </a:spcBef>
      <a:spcAft>
        <a:spcPct val="0"/>
      </a:spcAft>
      <a:defRPr sz="2400" kern="1200">
        <a:solidFill>
          <a:schemeClr val="tx1"/>
        </a:solidFill>
        <a:latin typeface="Comic Sans MS" charset="0"/>
        <a:ea typeface="+mn-ea"/>
        <a:cs typeface="+mn-cs"/>
      </a:defRPr>
    </a:lvl2pPr>
    <a:lvl3pPr marL="914400" algn="l" rtl="0" eaLnBrk="0" fontAlgn="base" hangingPunct="0">
      <a:spcBef>
        <a:spcPct val="0"/>
      </a:spcBef>
      <a:spcAft>
        <a:spcPct val="0"/>
      </a:spcAft>
      <a:defRPr sz="2400" kern="1200">
        <a:solidFill>
          <a:schemeClr val="tx1"/>
        </a:solidFill>
        <a:latin typeface="Comic Sans MS" charset="0"/>
        <a:ea typeface="+mn-ea"/>
        <a:cs typeface="+mn-cs"/>
      </a:defRPr>
    </a:lvl3pPr>
    <a:lvl4pPr marL="1371600" algn="l" rtl="0" eaLnBrk="0" fontAlgn="base" hangingPunct="0">
      <a:spcBef>
        <a:spcPct val="0"/>
      </a:spcBef>
      <a:spcAft>
        <a:spcPct val="0"/>
      </a:spcAft>
      <a:defRPr sz="2400" kern="1200">
        <a:solidFill>
          <a:schemeClr val="tx1"/>
        </a:solidFill>
        <a:latin typeface="Comic Sans MS" charset="0"/>
        <a:ea typeface="+mn-ea"/>
        <a:cs typeface="+mn-cs"/>
      </a:defRPr>
    </a:lvl4pPr>
    <a:lvl5pPr marL="1828800" algn="l" rtl="0" eaLnBrk="0" fontAlgn="base" hangingPunct="0">
      <a:spcBef>
        <a:spcPct val="0"/>
      </a:spcBef>
      <a:spcAft>
        <a:spcPct val="0"/>
      </a:spcAft>
      <a:defRPr sz="2400" kern="1200">
        <a:solidFill>
          <a:schemeClr val="tx1"/>
        </a:solidFill>
        <a:latin typeface="Comic Sans MS" charset="0"/>
        <a:ea typeface="+mn-ea"/>
        <a:cs typeface="+mn-cs"/>
      </a:defRPr>
    </a:lvl5pPr>
    <a:lvl6pPr marL="2286000" algn="l" defTabSz="457200" rtl="0" eaLnBrk="1" latinLnBrk="0" hangingPunct="1">
      <a:defRPr sz="2400" kern="1200">
        <a:solidFill>
          <a:schemeClr val="tx1"/>
        </a:solidFill>
        <a:latin typeface="Comic Sans MS" charset="0"/>
        <a:ea typeface="+mn-ea"/>
        <a:cs typeface="+mn-cs"/>
      </a:defRPr>
    </a:lvl6pPr>
    <a:lvl7pPr marL="2743200" algn="l" defTabSz="457200" rtl="0" eaLnBrk="1" latinLnBrk="0" hangingPunct="1">
      <a:defRPr sz="2400" kern="1200">
        <a:solidFill>
          <a:schemeClr val="tx1"/>
        </a:solidFill>
        <a:latin typeface="Comic Sans MS" charset="0"/>
        <a:ea typeface="+mn-ea"/>
        <a:cs typeface="+mn-cs"/>
      </a:defRPr>
    </a:lvl7pPr>
    <a:lvl8pPr marL="3200400" algn="l" defTabSz="457200" rtl="0" eaLnBrk="1" latinLnBrk="0" hangingPunct="1">
      <a:defRPr sz="2400" kern="1200">
        <a:solidFill>
          <a:schemeClr val="tx1"/>
        </a:solidFill>
        <a:latin typeface="Comic Sans MS" charset="0"/>
        <a:ea typeface="+mn-ea"/>
        <a:cs typeface="+mn-cs"/>
      </a:defRPr>
    </a:lvl8pPr>
    <a:lvl9pPr marL="3657600" algn="l" defTabSz="457200" rtl="0" eaLnBrk="1" latinLnBrk="0" hangingPunct="1">
      <a:defRPr sz="2400" kern="1200">
        <a:solidFill>
          <a:schemeClr val="tx1"/>
        </a:solidFill>
        <a:latin typeface="Comic Sans MS"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4117FF"/>
    <a:srgbClr val="ED181E"/>
    <a:srgbClr val="FFAF1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p:cViewPr>
        <p:scale>
          <a:sx n="75" d="100"/>
          <a:sy n="75" d="100"/>
        </p:scale>
        <p:origin x="-872" y="-10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8" d="100"/>
          <a:sy n="78" d="100"/>
        </p:scale>
        <p:origin x="-2040"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notesMaster" Target="notesMasters/notesMaster1.xml"/><Relationship Id="rId124" Type="http://schemas.openxmlformats.org/officeDocument/2006/relationships/printerSettings" Target="printerSettings/printerSettings1.bin"/><Relationship Id="rId125" Type="http://schemas.openxmlformats.org/officeDocument/2006/relationships/presProps" Target="presProps.xml"/><Relationship Id="rId126" Type="http://schemas.openxmlformats.org/officeDocument/2006/relationships/viewProps" Target="viewProps.xml"/><Relationship Id="rId127" Type="http://schemas.openxmlformats.org/officeDocument/2006/relationships/theme" Target="theme/theme1.xml"/><Relationship Id="rId128"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rgbClr val="FFAF18"/>
                </a:solidFill>
                <a:latin typeface="Comic Sans MS" pitchFamily="-106" charset="0"/>
              </a:defRPr>
            </a:lvl1pPr>
          </a:lstStyle>
          <a:p>
            <a:pPr>
              <a:defRPr/>
            </a:pPr>
            <a:endParaRPr lang="en-US"/>
          </a:p>
        </p:txBody>
      </p:sp>
      <p:sp>
        <p:nvSpPr>
          <p:cNvPr id="1075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rgbClr val="FFAF18"/>
                </a:solidFill>
                <a:latin typeface="Comic Sans MS" pitchFamily="-106" charset="0"/>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075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75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AF18"/>
                </a:solidFill>
                <a:latin typeface="Comic Sans MS" pitchFamily="-106" charset="0"/>
              </a:defRPr>
            </a:lvl1pPr>
          </a:lstStyle>
          <a:p>
            <a:pPr>
              <a:defRPr/>
            </a:pPr>
            <a:endParaRPr lang="en-US"/>
          </a:p>
        </p:txBody>
      </p:sp>
      <p:sp>
        <p:nvSpPr>
          <p:cNvPr id="1075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AF18"/>
                </a:solidFill>
                <a:latin typeface="Comic Sans MS" pitchFamily="-106" charset="0"/>
              </a:defRPr>
            </a:lvl1pPr>
          </a:lstStyle>
          <a:p>
            <a:pPr>
              <a:defRPr/>
            </a:pPr>
            <a:fld id="{289ED33A-5198-BB45-9B9E-A9FF7461753E}" type="slidenum">
              <a:rPr lang="en-US"/>
              <a:pPr>
                <a:defRPr/>
              </a:pPr>
              <a:t>‹#›</a:t>
            </a:fld>
            <a:endParaRPr lang="en-US"/>
          </a:p>
        </p:txBody>
      </p:sp>
    </p:spTree>
    <p:extLst>
      <p:ext uri="{BB962C8B-B14F-4D97-AF65-F5344CB8AC3E}">
        <p14:creationId xmlns:p14="http://schemas.microsoft.com/office/powerpoint/2010/main" val="153648015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pitchFamily="-106" charset="-128"/>
        <a:cs typeface="ＭＳ Ｐゴシック" pitchFamily="-106" charset="-128"/>
      </a:defRPr>
    </a:lvl1pPr>
    <a:lvl2pPr marL="457200" algn="l" rtl="0" eaLnBrk="0" fontAlgn="base" hangingPunct="0">
      <a:spcBef>
        <a:spcPct val="30000"/>
      </a:spcBef>
      <a:spcAft>
        <a:spcPct val="0"/>
      </a:spcAft>
      <a:defRPr sz="1200" kern="1200">
        <a:solidFill>
          <a:schemeClr val="tx1"/>
        </a:solidFill>
        <a:latin typeface="Times" charset="0"/>
        <a:ea typeface="ＭＳ Ｐゴシック" pitchFamily="-106"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pitchFamily="-106"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pitchFamily="-106"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pitchFamily="-106"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noFill/>
          <a:ln/>
        </p:spPr>
        <p:txBody>
          <a:bodyPr/>
          <a:lstStyle/>
          <a:p>
            <a:pPr eaLnBrk="1" hangingPunct="1"/>
            <a:endParaRPr lang="es-ES_tradnl">
              <a:ea typeface="ＭＳ Ｐゴシック" charset="-128"/>
              <a:cs typeface="ＭＳ Ｐゴシック" charset="-128"/>
            </a:endParaRPr>
          </a:p>
        </p:txBody>
      </p:sp>
      <p:sp>
        <p:nvSpPr>
          <p:cNvPr id="15364" name="Slide Number Placeholder 3"/>
          <p:cNvSpPr>
            <a:spLocks noGrp="1"/>
          </p:cNvSpPr>
          <p:nvPr>
            <p:ph type="sldNum" sz="quarter" idx="5"/>
          </p:nvPr>
        </p:nvSpPr>
        <p:spPr>
          <a:noFill/>
        </p:spPr>
        <p:txBody>
          <a:bodyPr/>
          <a:lstStyle/>
          <a:p>
            <a:fld id="{C8F130DF-D399-C648-BAEC-049370863662}" type="slidenum">
              <a:rPr lang="en-US">
                <a:latin typeface="Comic Sans MS" charset="0"/>
              </a:rPr>
              <a:pPr/>
              <a:t>1</a:t>
            </a:fld>
            <a:endParaRPr lang="en-US">
              <a:latin typeface="Comic Sans MS"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a:ln/>
        </p:spPr>
        <p:txBody>
          <a:bodyPr/>
          <a:lstStyle/>
          <a:p>
            <a:endParaRPr lang="es-ES_tradnl">
              <a:ea typeface="ＭＳ Ｐゴシック" charset="-128"/>
              <a:cs typeface="ＭＳ Ｐゴシック"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p:spPr>
        <p:txBody>
          <a:bodyPr/>
          <a:lstStyle/>
          <a:p>
            <a:pPr eaLnBrk="1" hangingPunct="1"/>
            <a:endParaRPr lang="es-ES_tradnl">
              <a:ea typeface="ＭＳ Ｐゴシック" charset="-128"/>
              <a:cs typeface="ＭＳ Ｐゴシック" charset="-128"/>
            </a:endParaRPr>
          </a:p>
        </p:txBody>
      </p:sp>
      <p:sp>
        <p:nvSpPr>
          <p:cNvPr id="38916" name="Slide Number Placeholder 3"/>
          <p:cNvSpPr>
            <a:spLocks noGrp="1"/>
          </p:cNvSpPr>
          <p:nvPr>
            <p:ph type="sldNum" sz="quarter" idx="5"/>
          </p:nvPr>
        </p:nvSpPr>
        <p:spPr>
          <a:noFill/>
        </p:spPr>
        <p:txBody>
          <a:bodyPr/>
          <a:lstStyle/>
          <a:p>
            <a:fld id="{716D2186-943C-2542-80CA-7919919041C3}" type="slidenum">
              <a:rPr lang="en-US">
                <a:latin typeface="Comic Sans MS" charset="0"/>
              </a:rPr>
              <a:pPr/>
              <a:t>15</a:t>
            </a:fld>
            <a:endParaRPr lang="en-US">
              <a:latin typeface="Comic Sans MS"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p:spPr>
        <p:txBody>
          <a:bodyPr/>
          <a:lstStyle/>
          <a:p>
            <a:pPr eaLnBrk="1" hangingPunct="1"/>
            <a:endParaRPr lang="es-ES_tradnl">
              <a:ea typeface="ＭＳ Ｐゴシック" charset="-128"/>
              <a:cs typeface="ＭＳ Ｐゴシック" charset="-128"/>
            </a:endParaRPr>
          </a:p>
        </p:txBody>
      </p:sp>
      <p:sp>
        <p:nvSpPr>
          <p:cNvPr id="41988" name="Slide Number Placeholder 3"/>
          <p:cNvSpPr>
            <a:spLocks noGrp="1"/>
          </p:cNvSpPr>
          <p:nvPr>
            <p:ph type="sldNum" sz="quarter" idx="5"/>
          </p:nvPr>
        </p:nvSpPr>
        <p:spPr>
          <a:noFill/>
        </p:spPr>
        <p:txBody>
          <a:bodyPr/>
          <a:lstStyle/>
          <a:p>
            <a:fld id="{280B3DFF-953B-A442-B4B6-0E8F0FE676B6}" type="slidenum">
              <a:rPr lang="en-US">
                <a:latin typeface="Comic Sans MS" charset="0"/>
              </a:rPr>
              <a:pPr/>
              <a:t>17</a:t>
            </a:fld>
            <a:endParaRPr lang="en-US">
              <a:latin typeface="Comic Sans MS"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p:spPr>
        <p:txBody>
          <a:bodyPr/>
          <a:lstStyle/>
          <a:p>
            <a:pPr eaLnBrk="1" hangingPunct="1"/>
            <a:endParaRPr lang="es-ES_tradnl">
              <a:ea typeface="ＭＳ Ｐゴシック" charset="-128"/>
              <a:cs typeface="ＭＳ Ｐゴシック" charset="-128"/>
            </a:endParaRPr>
          </a:p>
        </p:txBody>
      </p:sp>
      <p:sp>
        <p:nvSpPr>
          <p:cNvPr id="44036" name="Slide Number Placeholder 3"/>
          <p:cNvSpPr>
            <a:spLocks noGrp="1"/>
          </p:cNvSpPr>
          <p:nvPr>
            <p:ph type="sldNum" sz="quarter" idx="5"/>
          </p:nvPr>
        </p:nvSpPr>
        <p:spPr>
          <a:noFill/>
        </p:spPr>
        <p:txBody>
          <a:bodyPr/>
          <a:lstStyle/>
          <a:p>
            <a:fld id="{0E420588-6E9C-7746-B2DA-CA292990C6FF}" type="slidenum">
              <a:rPr lang="en-US">
                <a:latin typeface="Comic Sans MS" charset="0"/>
              </a:rPr>
              <a:pPr/>
              <a:t>18</a:t>
            </a:fld>
            <a:endParaRPr lang="en-US">
              <a:latin typeface="Comic Sans MS"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p:spPr>
        <p:txBody>
          <a:bodyPr/>
          <a:lstStyle/>
          <a:p>
            <a:pPr eaLnBrk="1" hangingPunct="1"/>
            <a:endParaRPr lang="es-ES_tradnl">
              <a:ea typeface="ＭＳ Ｐゴシック" charset="-128"/>
              <a:cs typeface="ＭＳ Ｐゴシック" charset="-128"/>
            </a:endParaRPr>
          </a:p>
        </p:txBody>
      </p:sp>
      <p:sp>
        <p:nvSpPr>
          <p:cNvPr id="46084" name="Slide Number Placeholder 3"/>
          <p:cNvSpPr>
            <a:spLocks noGrp="1"/>
          </p:cNvSpPr>
          <p:nvPr>
            <p:ph type="sldNum" sz="quarter" idx="5"/>
          </p:nvPr>
        </p:nvSpPr>
        <p:spPr>
          <a:noFill/>
        </p:spPr>
        <p:txBody>
          <a:bodyPr/>
          <a:lstStyle/>
          <a:p>
            <a:fld id="{1C359FBA-7266-4C4B-A36E-7D2EA9621479}" type="slidenum">
              <a:rPr lang="en-US">
                <a:latin typeface="Comic Sans MS" charset="0"/>
              </a:rPr>
              <a:pPr/>
              <a:t>19</a:t>
            </a:fld>
            <a:endParaRPr lang="en-US">
              <a:latin typeface="Comic Sans MS"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p:spPr>
        <p:txBody>
          <a:bodyPr/>
          <a:lstStyle/>
          <a:p>
            <a:pPr eaLnBrk="1" hangingPunct="1"/>
            <a:endParaRPr lang="es-ES_tradnl">
              <a:ea typeface="ＭＳ Ｐゴシック" charset="-128"/>
              <a:cs typeface="ＭＳ Ｐゴシック" charset="-128"/>
            </a:endParaRPr>
          </a:p>
        </p:txBody>
      </p:sp>
      <p:sp>
        <p:nvSpPr>
          <p:cNvPr id="48132" name="Slide Number Placeholder 3"/>
          <p:cNvSpPr>
            <a:spLocks noGrp="1"/>
          </p:cNvSpPr>
          <p:nvPr>
            <p:ph type="sldNum" sz="quarter" idx="5"/>
          </p:nvPr>
        </p:nvSpPr>
        <p:spPr>
          <a:noFill/>
        </p:spPr>
        <p:txBody>
          <a:bodyPr/>
          <a:lstStyle/>
          <a:p>
            <a:fld id="{53CBDF30-7B64-9941-9EF8-AC1C17F3910B}" type="slidenum">
              <a:rPr lang="en-US">
                <a:latin typeface="Comic Sans MS" charset="0"/>
              </a:rPr>
              <a:pPr/>
              <a:t>20</a:t>
            </a:fld>
            <a:endParaRPr lang="en-US">
              <a:latin typeface="Comic Sans MS"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p:spPr>
        <p:txBody>
          <a:bodyPr/>
          <a:lstStyle/>
          <a:p>
            <a:pPr eaLnBrk="1" hangingPunct="1"/>
            <a:endParaRPr lang="es-ES_tradnl">
              <a:ea typeface="ＭＳ Ｐゴシック" charset="-128"/>
              <a:cs typeface="ＭＳ Ｐゴシック" charset="-128"/>
            </a:endParaRPr>
          </a:p>
        </p:txBody>
      </p:sp>
      <p:sp>
        <p:nvSpPr>
          <p:cNvPr id="51204" name="Slide Number Placeholder 3"/>
          <p:cNvSpPr>
            <a:spLocks noGrp="1"/>
          </p:cNvSpPr>
          <p:nvPr>
            <p:ph type="sldNum" sz="quarter" idx="5"/>
          </p:nvPr>
        </p:nvSpPr>
        <p:spPr>
          <a:noFill/>
        </p:spPr>
        <p:txBody>
          <a:bodyPr/>
          <a:lstStyle/>
          <a:p>
            <a:fld id="{278EC9B7-E905-0345-9E20-D3140353CCE0}" type="slidenum">
              <a:rPr lang="en-US">
                <a:latin typeface="Comic Sans MS" charset="0"/>
              </a:rPr>
              <a:pPr/>
              <a:t>22</a:t>
            </a:fld>
            <a:endParaRPr lang="en-US">
              <a:latin typeface="Comic Sans MS"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p:spPr>
        <p:txBody>
          <a:bodyPr/>
          <a:lstStyle/>
          <a:p>
            <a:pPr eaLnBrk="1" hangingPunct="1"/>
            <a:endParaRPr lang="es-ES_tradnl">
              <a:ea typeface="ＭＳ Ｐゴシック" charset="-128"/>
              <a:cs typeface="ＭＳ Ｐゴシック" charset="-128"/>
            </a:endParaRPr>
          </a:p>
        </p:txBody>
      </p:sp>
      <p:sp>
        <p:nvSpPr>
          <p:cNvPr id="55300" name="Slide Number Placeholder 3"/>
          <p:cNvSpPr>
            <a:spLocks noGrp="1"/>
          </p:cNvSpPr>
          <p:nvPr>
            <p:ph type="sldNum" sz="quarter" idx="5"/>
          </p:nvPr>
        </p:nvSpPr>
        <p:spPr>
          <a:noFill/>
        </p:spPr>
        <p:txBody>
          <a:bodyPr/>
          <a:lstStyle/>
          <a:p>
            <a:fld id="{9B51112D-6B0C-A141-BA73-1DA89D1FF740}" type="slidenum">
              <a:rPr lang="en-US">
                <a:latin typeface="Comic Sans MS" charset="0"/>
              </a:rPr>
              <a:pPr/>
              <a:t>25</a:t>
            </a:fld>
            <a:endParaRPr lang="en-US">
              <a:latin typeface="Comic Sans MS"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p:spPr>
        <p:txBody>
          <a:bodyPr/>
          <a:lstStyle/>
          <a:p>
            <a:endParaRPr lang="es-ES_tradnl">
              <a:ea typeface="ＭＳ Ｐゴシック" charset="-128"/>
              <a:cs typeface="ＭＳ Ｐゴシック"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p:spPr>
        <p:txBody>
          <a:bodyPr/>
          <a:lstStyle/>
          <a:p>
            <a:pPr eaLnBrk="1" hangingPunct="1"/>
            <a:endParaRPr lang="es-ES_tradnl">
              <a:ea typeface="ＭＳ Ｐゴシック" charset="-128"/>
              <a:cs typeface="ＭＳ Ｐゴシック" charset="-128"/>
            </a:endParaRPr>
          </a:p>
        </p:txBody>
      </p:sp>
      <p:sp>
        <p:nvSpPr>
          <p:cNvPr id="60420" name="Slide Number Placeholder 3"/>
          <p:cNvSpPr>
            <a:spLocks noGrp="1"/>
          </p:cNvSpPr>
          <p:nvPr>
            <p:ph type="sldNum" sz="quarter" idx="5"/>
          </p:nvPr>
        </p:nvSpPr>
        <p:spPr>
          <a:noFill/>
        </p:spPr>
        <p:txBody>
          <a:bodyPr/>
          <a:lstStyle/>
          <a:p>
            <a:fld id="{C81A8747-3218-AA49-A4B8-1235033DE7FA}" type="slidenum">
              <a:rPr lang="en-US">
                <a:latin typeface="Comic Sans MS" charset="0"/>
              </a:rPr>
              <a:pPr/>
              <a:t>28</a:t>
            </a:fld>
            <a:endParaRPr lang="en-US">
              <a:latin typeface="Comic Sans MS"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noFill/>
          <a:ln/>
        </p:spPr>
        <p:txBody>
          <a:bodyPr/>
          <a:lstStyle/>
          <a:p>
            <a:r>
              <a:rPr lang="en-US">
                <a:ea typeface="ＭＳ Ｐゴシック" charset="-128"/>
                <a:cs typeface="ＭＳ Ｐゴシック" charset="-128"/>
              </a:rPr>
              <a:t>Incredibly efficient – need to lose 75% of kidney function before homeostasis is affected.</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p:spPr>
        <p:txBody>
          <a:bodyPr/>
          <a:lstStyle/>
          <a:p>
            <a:endParaRPr lang="es-ES_tradnl">
              <a:ea typeface="ＭＳ Ｐゴシック" charset="-128"/>
              <a:cs typeface="ＭＳ Ｐゴシック"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p:spPr>
        <p:txBody>
          <a:bodyPr/>
          <a:lstStyle/>
          <a:p>
            <a:pPr eaLnBrk="1" hangingPunct="1"/>
            <a:endParaRPr lang="es-ES_tradnl">
              <a:ea typeface="ＭＳ Ｐゴシック" charset="-128"/>
              <a:cs typeface="ＭＳ Ｐゴシック" charset="-128"/>
            </a:endParaRPr>
          </a:p>
        </p:txBody>
      </p:sp>
      <p:sp>
        <p:nvSpPr>
          <p:cNvPr id="66564" name="Slide Number Placeholder 3"/>
          <p:cNvSpPr>
            <a:spLocks noGrp="1"/>
          </p:cNvSpPr>
          <p:nvPr>
            <p:ph type="sldNum" sz="quarter" idx="5"/>
          </p:nvPr>
        </p:nvSpPr>
        <p:spPr>
          <a:noFill/>
        </p:spPr>
        <p:txBody>
          <a:bodyPr/>
          <a:lstStyle/>
          <a:p>
            <a:fld id="{07E36751-9002-C849-826A-8AB8C60E86C0}" type="slidenum">
              <a:rPr lang="en-US">
                <a:latin typeface="Comic Sans MS" charset="0"/>
              </a:rPr>
              <a:pPr/>
              <a:t>32</a:t>
            </a:fld>
            <a:endParaRPr lang="en-US">
              <a:latin typeface="Comic Sans MS"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p:spPr>
        <p:txBody>
          <a:bodyPr/>
          <a:lstStyle/>
          <a:p>
            <a:pPr eaLnBrk="1" hangingPunct="1"/>
            <a:endParaRPr lang="es-ES_tradnl">
              <a:ea typeface="ＭＳ Ｐゴシック" charset="-128"/>
              <a:cs typeface="ＭＳ Ｐゴシック" charset="-128"/>
            </a:endParaRPr>
          </a:p>
        </p:txBody>
      </p:sp>
      <p:sp>
        <p:nvSpPr>
          <p:cNvPr id="68612" name="Slide Number Placeholder 3"/>
          <p:cNvSpPr>
            <a:spLocks noGrp="1"/>
          </p:cNvSpPr>
          <p:nvPr>
            <p:ph type="sldNum" sz="quarter" idx="5"/>
          </p:nvPr>
        </p:nvSpPr>
        <p:spPr>
          <a:noFill/>
        </p:spPr>
        <p:txBody>
          <a:bodyPr/>
          <a:lstStyle/>
          <a:p>
            <a:fld id="{13BA2850-83B3-DD4C-A372-E7DB70D0EAE9}" type="slidenum">
              <a:rPr lang="en-US">
                <a:latin typeface="Comic Sans MS" charset="0"/>
              </a:rPr>
              <a:pPr/>
              <a:t>33</a:t>
            </a:fld>
            <a:endParaRPr lang="en-US">
              <a:latin typeface="Comic Sans MS"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p:spPr>
        <p:txBody>
          <a:bodyPr/>
          <a:lstStyle/>
          <a:p>
            <a:pPr eaLnBrk="1" hangingPunct="1"/>
            <a:endParaRPr lang="es-ES_tradnl">
              <a:ea typeface="ＭＳ Ｐゴシック" charset="-128"/>
              <a:cs typeface="ＭＳ Ｐゴシック" charset="-128"/>
            </a:endParaRPr>
          </a:p>
        </p:txBody>
      </p:sp>
      <p:sp>
        <p:nvSpPr>
          <p:cNvPr id="74756" name="Slide Number Placeholder 3"/>
          <p:cNvSpPr>
            <a:spLocks noGrp="1"/>
          </p:cNvSpPr>
          <p:nvPr>
            <p:ph type="sldNum" sz="quarter" idx="5"/>
          </p:nvPr>
        </p:nvSpPr>
        <p:spPr>
          <a:noFill/>
        </p:spPr>
        <p:txBody>
          <a:bodyPr/>
          <a:lstStyle/>
          <a:p>
            <a:fld id="{34EBCF5A-E30B-5740-AB97-AC18A3764D7D}" type="slidenum">
              <a:rPr lang="en-US">
                <a:latin typeface="Comic Sans MS" charset="0"/>
              </a:rPr>
              <a:pPr/>
              <a:t>38</a:t>
            </a:fld>
            <a:endParaRPr lang="en-US">
              <a:latin typeface="Comic Sans MS"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p:spPr>
        <p:txBody>
          <a:bodyPr/>
          <a:lstStyle/>
          <a:p>
            <a:pPr eaLnBrk="1" hangingPunct="1"/>
            <a:endParaRPr lang="es-ES_tradnl">
              <a:ea typeface="ＭＳ Ｐゴシック" charset="-128"/>
              <a:cs typeface="ＭＳ Ｐゴシック" charset="-128"/>
            </a:endParaRPr>
          </a:p>
        </p:txBody>
      </p:sp>
      <p:sp>
        <p:nvSpPr>
          <p:cNvPr id="76804" name="Slide Number Placeholder 3"/>
          <p:cNvSpPr>
            <a:spLocks noGrp="1"/>
          </p:cNvSpPr>
          <p:nvPr>
            <p:ph type="sldNum" sz="quarter" idx="5"/>
          </p:nvPr>
        </p:nvSpPr>
        <p:spPr>
          <a:noFill/>
        </p:spPr>
        <p:txBody>
          <a:bodyPr/>
          <a:lstStyle/>
          <a:p>
            <a:fld id="{6E4FFC96-C084-7E43-A13D-67C51EA0128B}" type="slidenum">
              <a:rPr lang="en-US">
                <a:latin typeface="Comic Sans MS" charset="0"/>
              </a:rPr>
              <a:pPr/>
              <a:t>39</a:t>
            </a:fld>
            <a:endParaRPr lang="en-US">
              <a:latin typeface="Comic Sans MS"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p:spPr>
        <p:txBody>
          <a:bodyPr/>
          <a:lstStyle/>
          <a:p>
            <a:pPr eaLnBrk="1" hangingPunct="1"/>
            <a:endParaRPr lang="es-ES_tradnl">
              <a:ea typeface="ＭＳ Ｐゴシック" charset="-128"/>
              <a:cs typeface="ＭＳ Ｐゴシック" charset="-128"/>
            </a:endParaRPr>
          </a:p>
        </p:txBody>
      </p:sp>
      <p:sp>
        <p:nvSpPr>
          <p:cNvPr id="78852" name="Slide Number Placeholder 3"/>
          <p:cNvSpPr>
            <a:spLocks noGrp="1"/>
          </p:cNvSpPr>
          <p:nvPr>
            <p:ph type="sldNum" sz="quarter" idx="5"/>
          </p:nvPr>
        </p:nvSpPr>
        <p:spPr>
          <a:noFill/>
        </p:spPr>
        <p:txBody>
          <a:bodyPr/>
          <a:lstStyle/>
          <a:p>
            <a:fld id="{7759B928-DB5C-1943-9050-CB4017C782BA}" type="slidenum">
              <a:rPr lang="en-US">
                <a:latin typeface="Comic Sans MS" charset="0"/>
              </a:rPr>
              <a:pPr/>
              <a:t>40</a:t>
            </a:fld>
            <a:endParaRPr lang="en-US">
              <a:latin typeface="Comic Sans MS"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p:spPr>
        <p:txBody>
          <a:bodyPr/>
          <a:lstStyle/>
          <a:p>
            <a:pPr eaLnBrk="1" hangingPunct="1"/>
            <a:endParaRPr lang="es-ES_tradnl">
              <a:ea typeface="ＭＳ Ｐゴシック" charset="-128"/>
              <a:cs typeface="ＭＳ Ｐゴシック" charset="-128"/>
            </a:endParaRPr>
          </a:p>
        </p:txBody>
      </p:sp>
      <p:sp>
        <p:nvSpPr>
          <p:cNvPr id="82948" name="Slide Number Placeholder 3"/>
          <p:cNvSpPr>
            <a:spLocks noGrp="1"/>
          </p:cNvSpPr>
          <p:nvPr>
            <p:ph type="sldNum" sz="quarter" idx="5"/>
          </p:nvPr>
        </p:nvSpPr>
        <p:spPr>
          <a:noFill/>
        </p:spPr>
        <p:txBody>
          <a:bodyPr/>
          <a:lstStyle/>
          <a:p>
            <a:fld id="{EB665A64-EA21-144A-B4BF-9AEED097520A}" type="slidenum">
              <a:rPr lang="en-US">
                <a:latin typeface="Comic Sans MS" charset="0"/>
              </a:rPr>
              <a:pPr/>
              <a:t>43</a:t>
            </a:fld>
            <a:endParaRPr lang="en-US">
              <a:latin typeface="Comic Sans MS"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a:ln/>
        </p:spPr>
        <p:txBody>
          <a:bodyPr/>
          <a:lstStyle/>
          <a:p>
            <a:pPr eaLnBrk="1" hangingPunct="1"/>
            <a:endParaRPr lang="es-ES_tradnl">
              <a:ea typeface="ＭＳ Ｐゴシック" charset="-128"/>
              <a:cs typeface="ＭＳ Ｐゴシック" charset="-128"/>
            </a:endParaRPr>
          </a:p>
        </p:txBody>
      </p:sp>
      <p:sp>
        <p:nvSpPr>
          <p:cNvPr id="86020" name="Slide Number Placeholder 3"/>
          <p:cNvSpPr>
            <a:spLocks noGrp="1"/>
          </p:cNvSpPr>
          <p:nvPr>
            <p:ph type="sldNum" sz="quarter" idx="5"/>
          </p:nvPr>
        </p:nvSpPr>
        <p:spPr>
          <a:noFill/>
        </p:spPr>
        <p:txBody>
          <a:bodyPr/>
          <a:lstStyle/>
          <a:p>
            <a:fld id="{A8E9D028-CDCE-7741-B257-B3196E140D3F}" type="slidenum">
              <a:rPr lang="en-US">
                <a:latin typeface="Comic Sans MS" charset="0"/>
              </a:rPr>
              <a:pPr/>
              <a:t>45</a:t>
            </a:fld>
            <a:endParaRPr lang="en-US">
              <a:latin typeface="Comic Sans MS"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p:spPr>
        <p:txBody>
          <a:bodyPr/>
          <a:lstStyle/>
          <a:p>
            <a:pPr eaLnBrk="1" hangingPunct="1"/>
            <a:endParaRPr lang="es-ES_tradnl">
              <a:ea typeface="ＭＳ Ｐゴシック" charset="-128"/>
              <a:cs typeface="ＭＳ Ｐゴシック" charset="-128"/>
            </a:endParaRPr>
          </a:p>
        </p:txBody>
      </p:sp>
      <p:sp>
        <p:nvSpPr>
          <p:cNvPr id="88068" name="Slide Number Placeholder 3"/>
          <p:cNvSpPr>
            <a:spLocks noGrp="1"/>
          </p:cNvSpPr>
          <p:nvPr>
            <p:ph type="sldNum" sz="quarter" idx="5"/>
          </p:nvPr>
        </p:nvSpPr>
        <p:spPr>
          <a:noFill/>
        </p:spPr>
        <p:txBody>
          <a:bodyPr/>
          <a:lstStyle/>
          <a:p>
            <a:fld id="{10B05507-13E0-D643-840A-5534D7CB878C}" type="slidenum">
              <a:rPr lang="en-US">
                <a:latin typeface="Comic Sans MS" charset="0"/>
              </a:rPr>
              <a:pPr/>
              <a:t>47</a:t>
            </a:fld>
            <a:endParaRPr lang="en-US">
              <a:latin typeface="Comic Sans MS"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p:spPr>
        <p:txBody>
          <a:bodyPr/>
          <a:lstStyle/>
          <a:p>
            <a:endParaRPr lang="es-ES_tradnl">
              <a:ea typeface="ＭＳ Ｐゴシック" charset="-128"/>
              <a:cs typeface="ＭＳ Ｐゴシック"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ln/>
        </p:spPr>
        <p:txBody>
          <a:bodyPr/>
          <a:lstStyle/>
          <a:p>
            <a:pPr eaLnBrk="1" hangingPunct="1"/>
            <a:endParaRPr lang="es-ES_tradnl">
              <a:ea typeface="ＭＳ Ｐゴシック" charset="-128"/>
              <a:cs typeface="ＭＳ Ｐゴシック" charset="-128"/>
            </a:endParaRPr>
          </a:p>
        </p:txBody>
      </p:sp>
      <p:sp>
        <p:nvSpPr>
          <p:cNvPr id="19460" name="Slide Number Placeholder 3"/>
          <p:cNvSpPr>
            <a:spLocks noGrp="1"/>
          </p:cNvSpPr>
          <p:nvPr>
            <p:ph type="sldNum" sz="quarter" idx="5"/>
          </p:nvPr>
        </p:nvSpPr>
        <p:spPr>
          <a:noFill/>
        </p:spPr>
        <p:txBody>
          <a:bodyPr/>
          <a:lstStyle/>
          <a:p>
            <a:fld id="{D2295BB8-97C5-CC41-BACE-B26BA5ADE7AD}" type="slidenum">
              <a:rPr lang="en-US">
                <a:latin typeface="Comic Sans MS" charset="0"/>
              </a:rPr>
              <a:pPr/>
              <a:t>3</a:t>
            </a:fld>
            <a:endParaRPr lang="en-US">
              <a:latin typeface="Comic Sans MS"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p:spPr>
        <p:txBody>
          <a:bodyPr/>
          <a:lstStyle/>
          <a:p>
            <a:pPr eaLnBrk="1" hangingPunct="1"/>
            <a:endParaRPr lang="es-ES_tradnl">
              <a:ea typeface="ＭＳ Ｐゴシック" charset="-128"/>
              <a:cs typeface="ＭＳ Ｐゴシック" charset="-128"/>
            </a:endParaRPr>
          </a:p>
        </p:txBody>
      </p:sp>
      <p:sp>
        <p:nvSpPr>
          <p:cNvPr id="92164" name="Slide Number Placeholder 3"/>
          <p:cNvSpPr>
            <a:spLocks noGrp="1"/>
          </p:cNvSpPr>
          <p:nvPr>
            <p:ph type="sldNum" sz="quarter" idx="5"/>
          </p:nvPr>
        </p:nvSpPr>
        <p:spPr>
          <a:noFill/>
        </p:spPr>
        <p:txBody>
          <a:bodyPr/>
          <a:lstStyle/>
          <a:p>
            <a:fld id="{CC1611E0-8BF4-E747-A9D5-CC2F645D5D7D}" type="slidenum">
              <a:rPr lang="en-US">
                <a:latin typeface="Comic Sans MS" charset="0"/>
              </a:rPr>
              <a:pPr/>
              <a:t>50</a:t>
            </a:fld>
            <a:endParaRPr lang="en-US">
              <a:latin typeface="Comic Sans MS"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p:spPr>
        <p:txBody>
          <a:bodyPr/>
          <a:lstStyle/>
          <a:p>
            <a:pPr eaLnBrk="1" hangingPunct="1"/>
            <a:endParaRPr lang="es-ES_tradnl">
              <a:ea typeface="ＭＳ Ｐゴシック" charset="-128"/>
              <a:cs typeface="ＭＳ Ｐゴシック" charset="-128"/>
            </a:endParaRPr>
          </a:p>
        </p:txBody>
      </p:sp>
      <p:sp>
        <p:nvSpPr>
          <p:cNvPr id="94212" name="Slide Number Placeholder 3"/>
          <p:cNvSpPr>
            <a:spLocks noGrp="1"/>
          </p:cNvSpPr>
          <p:nvPr>
            <p:ph type="sldNum" sz="quarter" idx="5"/>
          </p:nvPr>
        </p:nvSpPr>
        <p:spPr>
          <a:noFill/>
        </p:spPr>
        <p:txBody>
          <a:bodyPr/>
          <a:lstStyle/>
          <a:p>
            <a:fld id="{55E20427-5B59-8347-A6E1-1A1546CBA1F5}" type="slidenum">
              <a:rPr lang="en-US">
                <a:latin typeface="Comic Sans MS" charset="0"/>
              </a:rPr>
              <a:pPr/>
              <a:t>52</a:t>
            </a:fld>
            <a:endParaRPr lang="en-US">
              <a:latin typeface="Comic Sans MS"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p:spPr>
        <p:txBody>
          <a:bodyPr/>
          <a:lstStyle/>
          <a:p>
            <a:pPr eaLnBrk="1" hangingPunct="1"/>
            <a:endParaRPr lang="es-ES_tradnl">
              <a:ea typeface="ＭＳ Ｐゴシック" charset="-128"/>
              <a:cs typeface="ＭＳ Ｐゴシック" charset="-128"/>
            </a:endParaRPr>
          </a:p>
        </p:txBody>
      </p:sp>
      <p:sp>
        <p:nvSpPr>
          <p:cNvPr id="98308" name="Slide Number Placeholder 3"/>
          <p:cNvSpPr>
            <a:spLocks noGrp="1"/>
          </p:cNvSpPr>
          <p:nvPr>
            <p:ph type="sldNum" sz="quarter" idx="5"/>
          </p:nvPr>
        </p:nvSpPr>
        <p:spPr>
          <a:noFill/>
        </p:spPr>
        <p:txBody>
          <a:bodyPr/>
          <a:lstStyle/>
          <a:p>
            <a:fld id="{7099FB46-D916-1F45-8C8A-CF4E35C17AD4}" type="slidenum">
              <a:rPr lang="en-US">
                <a:latin typeface="Comic Sans MS" charset="0"/>
              </a:rPr>
              <a:pPr/>
              <a:t>56</a:t>
            </a:fld>
            <a:endParaRPr lang="en-US">
              <a:latin typeface="Comic Sans MS"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p:spPr>
        <p:txBody>
          <a:bodyPr/>
          <a:lstStyle/>
          <a:p>
            <a:endParaRPr lang="es-ES_tradnl">
              <a:ea typeface="ＭＳ Ｐゴシック" charset="-128"/>
              <a:cs typeface="ＭＳ Ｐゴシック"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p:spPr>
        <p:txBody>
          <a:bodyPr/>
          <a:lstStyle/>
          <a:p>
            <a:endParaRPr lang="es-ES_tradnl">
              <a:ea typeface="ＭＳ Ｐゴシック" charset="-128"/>
              <a:cs typeface="ＭＳ Ｐゴシック"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p:spPr>
        <p:txBody>
          <a:bodyPr/>
          <a:lstStyle/>
          <a:p>
            <a:pPr eaLnBrk="1" hangingPunct="1"/>
            <a:endParaRPr lang="es-ES_tradnl">
              <a:ea typeface="ＭＳ Ｐゴシック" charset="-128"/>
              <a:cs typeface="ＭＳ Ｐゴシック" charset="-128"/>
            </a:endParaRPr>
          </a:p>
        </p:txBody>
      </p:sp>
      <p:sp>
        <p:nvSpPr>
          <p:cNvPr id="105476" name="Slide Number Placeholder 3"/>
          <p:cNvSpPr>
            <a:spLocks noGrp="1"/>
          </p:cNvSpPr>
          <p:nvPr>
            <p:ph type="sldNum" sz="quarter" idx="5"/>
          </p:nvPr>
        </p:nvSpPr>
        <p:spPr>
          <a:noFill/>
        </p:spPr>
        <p:txBody>
          <a:bodyPr/>
          <a:lstStyle/>
          <a:p>
            <a:fld id="{D952075E-5DF8-D14F-8AA4-E1EB7487AF77}" type="slidenum">
              <a:rPr lang="en-US">
                <a:latin typeface="Comic Sans MS" charset="0"/>
              </a:rPr>
              <a:pPr/>
              <a:t>60</a:t>
            </a:fld>
            <a:endParaRPr lang="en-US">
              <a:latin typeface="Comic Sans MS"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p:spPr>
        <p:txBody>
          <a:bodyPr/>
          <a:lstStyle/>
          <a:p>
            <a:pPr eaLnBrk="1" hangingPunct="1"/>
            <a:endParaRPr lang="es-ES_tradnl">
              <a:ea typeface="ＭＳ Ｐゴシック" charset="-128"/>
              <a:cs typeface="ＭＳ Ｐゴシック" charset="-128"/>
            </a:endParaRPr>
          </a:p>
        </p:txBody>
      </p:sp>
      <p:sp>
        <p:nvSpPr>
          <p:cNvPr id="107524" name="Slide Number Placeholder 3"/>
          <p:cNvSpPr>
            <a:spLocks noGrp="1"/>
          </p:cNvSpPr>
          <p:nvPr>
            <p:ph type="sldNum" sz="quarter" idx="5"/>
          </p:nvPr>
        </p:nvSpPr>
        <p:spPr>
          <a:noFill/>
        </p:spPr>
        <p:txBody>
          <a:bodyPr/>
          <a:lstStyle/>
          <a:p>
            <a:fld id="{883C5206-7164-C948-A391-3D8E02D520BC}" type="slidenum">
              <a:rPr lang="en-US">
                <a:latin typeface="Comic Sans MS" charset="0"/>
              </a:rPr>
              <a:pPr/>
              <a:t>61</a:t>
            </a:fld>
            <a:endParaRPr lang="en-US">
              <a:latin typeface="Comic Sans MS"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p:spPr>
        <p:txBody>
          <a:bodyPr/>
          <a:lstStyle/>
          <a:p>
            <a:pPr eaLnBrk="1" hangingPunct="1"/>
            <a:endParaRPr lang="es-ES_tradnl">
              <a:ea typeface="ＭＳ Ｐゴシック" charset="-128"/>
              <a:cs typeface="ＭＳ Ｐゴシック" charset="-128"/>
            </a:endParaRPr>
          </a:p>
        </p:txBody>
      </p:sp>
      <p:sp>
        <p:nvSpPr>
          <p:cNvPr id="110596" name="Slide Number Placeholder 3"/>
          <p:cNvSpPr>
            <a:spLocks noGrp="1"/>
          </p:cNvSpPr>
          <p:nvPr>
            <p:ph type="sldNum" sz="quarter" idx="5"/>
          </p:nvPr>
        </p:nvSpPr>
        <p:spPr>
          <a:noFill/>
        </p:spPr>
        <p:txBody>
          <a:bodyPr/>
          <a:lstStyle/>
          <a:p>
            <a:fld id="{EDB52CBC-3C3B-284B-ACBD-6DCFD1E640FA}" type="slidenum">
              <a:rPr lang="en-US">
                <a:latin typeface="Comic Sans MS" charset="0"/>
              </a:rPr>
              <a:pPr/>
              <a:t>63</a:t>
            </a:fld>
            <a:endParaRPr lang="en-US">
              <a:latin typeface="Comic Sans MS"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p:spPr>
        <p:txBody>
          <a:bodyPr/>
          <a:lstStyle/>
          <a:p>
            <a:pPr eaLnBrk="1" hangingPunct="1"/>
            <a:endParaRPr lang="es-ES_tradnl">
              <a:ea typeface="ＭＳ Ｐゴシック" charset="-128"/>
              <a:cs typeface="ＭＳ Ｐゴシック" charset="-128"/>
            </a:endParaRPr>
          </a:p>
        </p:txBody>
      </p:sp>
      <p:sp>
        <p:nvSpPr>
          <p:cNvPr id="113668" name="Slide Number Placeholder 3"/>
          <p:cNvSpPr>
            <a:spLocks noGrp="1"/>
          </p:cNvSpPr>
          <p:nvPr>
            <p:ph type="sldNum" sz="quarter" idx="5"/>
          </p:nvPr>
        </p:nvSpPr>
        <p:spPr>
          <a:noFill/>
        </p:spPr>
        <p:txBody>
          <a:bodyPr/>
          <a:lstStyle/>
          <a:p>
            <a:fld id="{5EB28FF5-0600-144B-A8D2-3A827F98272B}" type="slidenum">
              <a:rPr lang="en-US">
                <a:latin typeface="Comic Sans MS" charset="0"/>
              </a:rPr>
              <a:pPr/>
              <a:t>65</a:t>
            </a:fld>
            <a:endParaRPr lang="en-US">
              <a:latin typeface="Comic Sans MS"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p:spPr>
        <p:txBody>
          <a:bodyPr/>
          <a:lstStyle/>
          <a:p>
            <a:pPr eaLnBrk="1" hangingPunct="1">
              <a:spcBef>
                <a:spcPct val="0"/>
              </a:spcBef>
            </a:pPr>
            <a:endParaRPr lang="es-ES_tradnl">
              <a:ea typeface="ＭＳ Ｐゴシック" charset="-128"/>
              <a:cs typeface="ＭＳ Ｐゴシック" charset="-128"/>
            </a:endParaRPr>
          </a:p>
        </p:txBody>
      </p:sp>
      <p:sp>
        <p:nvSpPr>
          <p:cNvPr id="115716" name="Slide Number Placeholder 3"/>
          <p:cNvSpPr>
            <a:spLocks noGrp="1"/>
          </p:cNvSpPr>
          <p:nvPr>
            <p:ph type="sldNum" sz="quarter" idx="5"/>
          </p:nvPr>
        </p:nvSpPr>
        <p:spPr>
          <a:noFill/>
        </p:spPr>
        <p:txBody>
          <a:bodyPr/>
          <a:lstStyle/>
          <a:p>
            <a:fld id="{D1417C33-1DBA-FB41-984C-0BE0EAFBFDD9}" type="slidenum">
              <a:rPr lang="en-US">
                <a:latin typeface="Comic Sans MS" charset="0"/>
              </a:rPr>
              <a:pPr/>
              <a:t>66</a:t>
            </a:fld>
            <a:endParaRPr lang="en-US">
              <a:latin typeface="Comic Sans MS"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p:spPr>
        <p:txBody>
          <a:bodyPr/>
          <a:lstStyle/>
          <a:p>
            <a:pPr eaLnBrk="1" hangingPunct="1"/>
            <a:endParaRPr lang="es-ES_tradnl">
              <a:ea typeface="ＭＳ Ｐゴシック" charset="-128"/>
              <a:cs typeface="ＭＳ Ｐゴシック" charset="-128"/>
            </a:endParaRPr>
          </a:p>
        </p:txBody>
      </p:sp>
      <p:sp>
        <p:nvSpPr>
          <p:cNvPr id="21508" name="Slide Number Placeholder 3"/>
          <p:cNvSpPr>
            <a:spLocks noGrp="1"/>
          </p:cNvSpPr>
          <p:nvPr>
            <p:ph type="sldNum" sz="quarter" idx="5"/>
          </p:nvPr>
        </p:nvSpPr>
        <p:spPr>
          <a:noFill/>
        </p:spPr>
        <p:txBody>
          <a:bodyPr/>
          <a:lstStyle/>
          <a:p>
            <a:fld id="{2ABFF46B-464D-F340-B785-C0B191787C42}" type="slidenum">
              <a:rPr lang="en-US">
                <a:latin typeface="Comic Sans MS" charset="0"/>
              </a:rPr>
              <a:pPr/>
              <a:t>5</a:t>
            </a:fld>
            <a:endParaRPr lang="en-US">
              <a:latin typeface="Comic Sans MS"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p:spPr>
        <p:txBody>
          <a:bodyPr/>
          <a:lstStyle/>
          <a:p>
            <a:pPr eaLnBrk="1" hangingPunct="1"/>
            <a:endParaRPr lang="es-ES_tradnl">
              <a:ea typeface="ＭＳ Ｐゴシック" charset="-128"/>
              <a:cs typeface="ＭＳ Ｐゴシック" charset="-128"/>
            </a:endParaRPr>
          </a:p>
        </p:txBody>
      </p:sp>
      <p:sp>
        <p:nvSpPr>
          <p:cNvPr id="117764" name="Slide Number Placeholder 3"/>
          <p:cNvSpPr>
            <a:spLocks noGrp="1"/>
          </p:cNvSpPr>
          <p:nvPr>
            <p:ph type="sldNum" sz="quarter" idx="5"/>
          </p:nvPr>
        </p:nvSpPr>
        <p:spPr>
          <a:noFill/>
        </p:spPr>
        <p:txBody>
          <a:bodyPr/>
          <a:lstStyle/>
          <a:p>
            <a:fld id="{52D5EF96-82E7-4D49-8E38-D90535D82455}" type="slidenum">
              <a:rPr lang="en-US">
                <a:latin typeface="Comic Sans MS" charset="0"/>
              </a:rPr>
              <a:pPr/>
              <a:t>67</a:t>
            </a:fld>
            <a:endParaRPr lang="en-US">
              <a:latin typeface="Comic Sans MS"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p:spPr>
        <p:txBody>
          <a:bodyPr/>
          <a:lstStyle/>
          <a:p>
            <a:pPr eaLnBrk="1" hangingPunct="1"/>
            <a:endParaRPr lang="es-ES_tradnl">
              <a:ea typeface="ＭＳ Ｐゴシック" charset="-128"/>
              <a:cs typeface="ＭＳ Ｐゴシック" charset="-128"/>
            </a:endParaRPr>
          </a:p>
        </p:txBody>
      </p:sp>
      <p:sp>
        <p:nvSpPr>
          <p:cNvPr id="119812" name="Slide Number Placeholder 3"/>
          <p:cNvSpPr>
            <a:spLocks noGrp="1"/>
          </p:cNvSpPr>
          <p:nvPr>
            <p:ph type="sldNum" sz="quarter" idx="5"/>
          </p:nvPr>
        </p:nvSpPr>
        <p:spPr>
          <a:noFill/>
        </p:spPr>
        <p:txBody>
          <a:bodyPr/>
          <a:lstStyle/>
          <a:p>
            <a:fld id="{3FCDE838-9851-8B41-8204-9A6F78CF8420}" type="slidenum">
              <a:rPr lang="en-US">
                <a:latin typeface="Comic Sans MS" charset="0"/>
              </a:rPr>
              <a:pPr/>
              <a:t>68</a:t>
            </a:fld>
            <a:endParaRPr lang="en-US">
              <a:latin typeface="Comic Sans MS"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p:spPr>
        <p:txBody>
          <a:bodyPr/>
          <a:lstStyle/>
          <a:p>
            <a:pPr eaLnBrk="1" hangingPunct="1"/>
            <a:endParaRPr lang="es-ES_tradnl">
              <a:ea typeface="ＭＳ Ｐゴシック" charset="-128"/>
              <a:cs typeface="ＭＳ Ｐゴシック" charset="-128"/>
            </a:endParaRPr>
          </a:p>
        </p:txBody>
      </p:sp>
      <p:sp>
        <p:nvSpPr>
          <p:cNvPr id="121860" name="Slide Number Placeholder 3"/>
          <p:cNvSpPr>
            <a:spLocks noGrp="1"/>
          </p:cNvSpPr>
          <p:nvPr>
            <p:ph type="sldNum" sz="quarter" idx="5"/>
          </p:nvPr>
        </p:nvSpPr>
        <p:spPr>
          <a:noFill/>
        </p:spPr>
        <p:txBody>
          <a:bodyPr/>
          <a:lstStyle/>
          <a:p>
            <a:fld id="{7DCD031E-D535-A84A-A4DD-51F7AD5861D7}" type="slidenum">
              <a:rPr lang="en-US">
                <a:latin typeface="Comic Sans MS" charset="0"/>
              </a:rPr>
              <a:pPr/>
              <a:t>70</a:t>
            </a:fld>
            <a:endParaRPr lang="en-US">
              <a:latin typeface="Comic Sans MS"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p:spPr>
        <p:txBody>
          <a:bodyPr/>
          <a:lstStyle/>
          <a:p>
            <a:pPr eaLnBrk="1" hangingPunct="1"/>
            <a:endParaRPr lang="es-ES_tradnl">
              <a:ea typeface="ＭＳ Ｐゴシック" charset="-128"/>
              <a:cs typeface="ＭＳ Ｐゴシック" charset="-128"/>
            </a:endParaRPr>
          </a:p>
        </p:txBody>
      </p:sp>
      <p:sp>
        <p:nvSpPr>
          <p:cNvPr id="124932" name="Slide Number Placeholder 3"/>
          <p:cNvSpPr>
            <a:spLocks noGrp="1"/>
          </p:cNvSpPr>
          <p:nvPr>
            <p:ph type="sldNum" sz="quarter" idx="5"/>
          </p:nvPr>
        </p:nvSpPr>
        <p:spPr>
          <a:noFill/>
        </p:spPr>
        <p:txBody>
          <a:bodyPr/>
          <a:lstStyle/>
          <a:p>
            <a:fld id="{123337BF-9396-754B-99D4-F6EE4751E650}" type="slidenum">
              <a:rPr lang="en-US">
                <a:latin typeface="Comic Sans MS" charset="0"/>
              </a:rPr>
              <a:pPr/>
              <a:t>72</a:t>
            </a:fld>
            <a:endParaRPr lang="en-US">
              <a:latin typeface="Comic Sans MS"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pPr eaLnBrk="1" hangingPunct="1"/>
            <a:endParaRPr lang="es-ES_tradnl">
              <a:ea typeface="ＭＳ Ｐゴシック" charset="-128"/>
              <a:cs typeface="ＭＳ Ｐゴシック" charset="-128"/>
            </a:endParaRPr>
          </a:p>
        </p:txBody>
      </p:sp>
      <p:sp>
        <p:nvSpPr>
          <p:cNvPr id="126980" name="Slide Number Placeholder 3"/>
          <p:cNvSpPr>
            <a:spLocks noGrp="1"/>
          </p:cNvSpPr>
          <p:nvPr>
            <p:ph type="sldNum" sz="quarter" idx="5"/>
          </p:nvPr>
        </p:nvSpPr>
        <p:spPr>
          <a:noFill/>
        </p:spPr>
        <p:txBody>
          <a:bodyPr/>
          <a:lstStyle/>
          <a:p>
            <a:fld id="{753912FD-467B-DE49-B008-657B75B138F7}" type="slidenum">
              <a:rPr lang="en-US">
                <a:latin typeface="Comic Sans MS" charset="0"/>
              </a:rPr>
              <a:pPr/>
              <a:t>73</a:t>
            </a:fld>
            <a:endParaRPr lang="en-US">
              <a:latin typeface="Comic Sans MS"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a:ln/>
        </p:spPr>
        <p:txBody>
          <a:bodyPr/>
          <a:lstStyle/>
          <a:p>
            <a:pPr eaLnBrk="1" hangingPunct="1"/>
            <a:endParaRPr lang="es-ES_tradnl">
              <a:ea typeface="ＭＳ Ｐゴシック" charset="-128"/>
              <a:cs typeface="ＭＳ Ｐゴシック" charset="-128"/>
            </a:endParaRPr>
          </a:p>
        </p:txBody>
      </p:sp>
      <p:sp>
        <p:nvSpPr>
          <p:cNvPr id="130052" name="Slide Number Placeholder 3"/>
          <p:cNvSpPr>
            <a:spLocks noGrp="1"/>
          </p:cNvSpPr>
          <p:nvPr>
            <p:ph type="sldNum" sz="quarter" idx="5"/>
          </p:nvPr>
        </p:nvSpPr>
        <p:spPr>
          <a:noFill/>
        </p:spPr>
        <p:txBody>
          <a:bodyPr/>
          <a:lstStyle/>
          <a:p>
            <a:fld id="{26C51C1B-236B-5548-A5F1-8425A00E0A2E}" type="slidenum">
              <a:rPr lang="en-US">
                <a:latin typeface="Comic Sans MS" charset="0"/>
              </a:rPr>
              <a:pPr/>
              <a:t>75</a:t>
            </a:fld>
            <a:endParaRPr lang="en-US">
              <a:latin typeface="Comic Sans MS"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pPr eaLnBrk="1" hangingPunct="1"/>
            <a:endParaRPr lang="es-ES_tradnl">
              <a:ea typeface="ＭＳ Ｐゴシック" charset="-128"/>
              <a:cs typeface="ＭＳ Ｐゴシック" charset="-128"/>
            </a:endParaRPr>
          </a:p>
        </p:txBody>
      </p:sp>
      <p:sp>
        <p:nvSpPr>
          <p:cNvPr id="133124" name="Slide Number Placeholder 3"/>
          <p:cNvSpPr>
            <a:spLocks noGrp="1"/>
          </p:cNvSpPr>
          <p:nvPr>
            <p:ph type="sldNum" sz="quarter" idx="5"/>
          </p:nvPr>
        </p:nvSpPr>
        <p:spPr>
          <a:noFill/>
        </p:spPr>
        <p:txBody>
          <a:bodyPr/>
          <a:lstStyle/>
          <a:p>
            <a:fld id="{9F6FD3C9-76EA-9C48-B70C-4028F45FC731}" type="slidenum">
              <a:rPr lang="en-US">
                <a:latin typeface="Comic Sans MS" charset="0"/>
              </a:rPr>
              <a:pPr/>
              <a:t>77</a:t>
            </a:fld>
            <a:endParaRPr lang="en-US">
              <a:latin typeface="Comic Sans MS"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a:ln/>
        </p:spPr>
        <p:txBody>
          <a:bodyPr/>
          <a:lstStyle/>
          <a:p>
            <a:pPr eaLnBrk="1" hangingPunct="1"/>
            <a:endParaRPr lang="es-ES_tradnl">
              <a:ea typeface="ＭＳ Ｐゴシック" charset="-128"/>
              <a:cs typeface="ＭＳ Ｐゴシック" charset="-128"/>
            </a:endParaRPr>
          </a:p>
        </p:txBody>
      </p:sp>
      <p:sp>
        <p:nvSpPr>
          <p:cNvPr id="136196" name="Slide Number Placeholder 3"/>
          <p:cNvSpPr>
            <a:spLocks noGrp="1"/>
          </p:cNvSpPr>
          <p:nvPr>
            <p:ph type="sldNum" sz="quarter" idx="5"/>
          </p:nvPr>
        </p:nvSpPr>
        <p:spPr>
          <a:noFill/>
        </p:spPr>
        <p:txBody>
          <a:bodyPr/>
          <a:lstStyle/>
          <a:p>
            <a:fld id="{37AEE58B-317A-9141-87D3-209C48A003F7}" type="slidenum">
              <a:rPr lang="en-US">
                <a:latin typeface="Comic Sans MS" charset="0"/>
              </a:rPr>
              <a:pPr/>
              <a:t>78</a:t>
            </a:fld>
            <a:endParaRPr lang="en-US">
              <a:latin typeface="Comic Sans MS"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fld id="{F7D354E1-7CE0-3940-979C-EC51E834CF67}" type="slidenum">
              <a:rPr lang="en-US">
                <a:latin typeface="Comic Sans MS" charset="0"/>
              </a:rPr>
              <a:pPr/>
              <a:t>79</a:t>
            </a:fld>
            <a:endParaRPr lang="en-US">
              <a:latin typeface="Comic Sans MS" charset="0"/>
            </a:endParaRPr>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p:spPr>
        <p:txBody>
          <a:bodyPr/>
          <a:lstStyle/>
          <a:p>
            <a:endParaRPr lang="es-ES_tradnl">
              <a:ea typeface="ＭＳ Ｐゴシック" charset="-128"/>
              <a:cs typeface="ＭＳ Ｐゴシック"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p:spPr>
        <p:txBody>
          <a:bodyPr/>
          <a:lstStyle/>
          <a:p>
            <a:pPr eaLnBrk="1" hangingPunct="1"/>
            <a:endParaRPr lang="es-ES_tradnl">
              <a:ea typeface="ＭＳ Ｐゴシック" charset="-128"/>
              <a:cs typeface="ＭＳ Ｐゴシック" charset="-128"/>
            </a:endParaRPr>
          </a:p>
        </p:txBody>
      </p:sp>
      <p:sp>
        <p:nvSpPr>
          <p:cNvPr id="140292" name="Slide Number Placeholder 3"/>
          <p:cNvSpPr>
            <a:spLocks noGrp="1"/>
          </p:cNvSpPr>
          <p:nvPr>
            <p:ph type="sldNum" sz="quarter" idx="5"/>
          </p:nvPr>
        </p:nvSpPr>
        <p:spPr>
          <a:noFill/>
        </p:spPr>
        <p:txBody>
          <a:bodyPr/>
          <a:lstStyle/>
          <a:p>
            <a:fld id="{1C79EDFE-13FB-5649-85DF-A7DE68F8DABA}" type="slidenum">
              <a:rPr lang="en-US">
                <a:latin typeface="Comic Sans MS" charset="0"/>
              </a:rPr>
              <a:pPr/>
              <a:t>80</a:t>
            </a:fld>
            <a:endParaRPr lang="en-US">
              <a:latin typeface="Comic Sans MS"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p:spPr>
        <p:txBody>
          <a:bodyPr/>
          <a:lstStyle/>
          <a:p>
            <a:endParaRPr lang="es-ES_tradnl">
              <a:ea typeface="ＭＳ Ｐゴシック" charset="-128"/>
              <a:cs typeface="ＭＳ Ｐゴシック" charset="-128"/>
            </a:endParaRPr>
          </a:p>
        </p:txBody>
      </p:sp>
      <p:sp>
        <p:nvSpPr>
          <p:cNvPr id="24580" name="Slide Number Placeholder 3"/>
          <p:cNvSpPr>
            <a:spLocks noGrp="1"/>
          </p:cNvSpPr>
          <p:nvPr>
            <p:ph type="sldNum" sz="quarter" idx="5"/>
          </p:nvPr>
        </p:nvSpPr>
        <p:spPr>
          <a:noFill/>
        </p:spPr>
        <p:txBody>
          <a:bodyPr/>
          <a:lstStyle/>
          <a:p>
            <a:fld id="{EF3A8487-7888-0942-AEC3-30EDEFF87D67}" type="slidenum">
              <a:rPr lang="en-US">
                <a:latin typeface="Comic Sans MS" charset="0"/>
              </a:rPr>
              <a:pPr/>
              <a:t>7</a:t>
            </a:fld>
            <a:endParaRPr lang="en-US">
              <a:latin typeface="Comic Sans MS"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ln/>
        </p:spPr>
      </p:sp>
      <p:sp>
        <p:nvSpPr>
          <p:cNvPr id="142339" name="Notes Placeholder 2"/>
          <p:cNvSpPr>
            <a:spLocks noGrp="1"/>
          </p:cNvSpPr>
          <p:nvPr>
            <p:ph type="body" idx="1"/>
          </p:nvPr>
        </p:nvSpPr>
        <p:spPr>
          <a:noFill/>
          <a:ln/>
        </p:spPr>
        <p:txBody>
          <a:bodyPr/>
          <a:lstStyle/>
          <a:p>
            <a:pPr eaLnBrk="1" hangingPunct="1"/>
            <a:endParaRPr lang="es-ES_tradnl">
              <a:ea typeface="ＭＳ Ｐゴシック" charset="-128"/>
              <a:cs typeface="ＭＳ Ｐゴシック" charset="-128"/>
            </a:endParaRPr>
          </a:p>
        </p:txBody>
      </p:sp>
      <p:sp>
        <p:nvSpPr>
          <p:cNvPr id="142340" name="Slide Number Placeholder 3"/>
          <p:cNvSpPr>
            <a:spLocks noGrp="1"/>
          </p:cNvSpPr>
          <p:nvPr>
            <p:ph type="sldNum" sz="quarter" idx="5"/>
          </p:nvPr>
        </p:nvSpPr>
        <p:spPr>
          <a:noFill/>
        </p:spPr>
        <p:txBody>
          <a:bodyPr/>
          <a:lstStyle/>
          <a:p>
            <a:fld id="{C832C2C1-3044-084F-8076-F55266F77F1F}" type="slidenum">
              <a:rPr lang="en-US">
                <a:latin typeface="Comic Sans MS" charset="0"/>
              </a:rPr>
              <a:pPr/>
              <a:t>81</a:t>
            </a:fld>
            <a:endParaRPr lang="en-US">
              <a:latin typeface="Comic Sans MS"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ln/>
        </p:spPr>
      </p:sp>
      <p:sp>
        <p:nvSpPr>
          <p:cNvPr id="144387" name="Notes Placeholder 2"/>
          <p:cNvSpPr>
            <a:spLocks noGrp="1"/>
          </p:cNvSpPr>
          <p:nvPr>
            <p:ph type="body" idx="1"/>
          </p:nvPr>
        </p:nvSpPr>
        <p:spPr>
          <a:noFill/>
          <a:ln/>
        </p:spPr>
        <p:txBody>
          <a:bodyPr/>
          <a:lstStyle/>
          <a:p>
            <a:pPr eaLnBrk="1" hangingPunct="1"/>
            <a:endParaRPr lang="es-ES_tradnl">
              <a:ea typeface="ＭＳ Ｐゴシック" charset="-128"/>
              <a:cs typeface="ＭＳ Ｐゴシック" charset="-128"/>
            </a:endParaRPr>
          </a:p>
        </p:txBody>
      </p:sp>
      <p:sp>
        <p:nvSpPr>
          <p:cNvPr id="144388" name="Slide Number Placeholder 3"/>
          <p:cNvSpPr>
            <a:spLocks noGrp="1"/>
          </p:cNvSpPr>
          <p:nvPr>
            <p:ph type="sldNum" sz="quarter" idx="5"/>
          </p:nvPr>
        </p:nvSpPr>
        <p:spPr>
          <a:noFill/>
        </p:spPr>
        <p:txBody>
          <a:bodyPr/>
          <a:lstStyle/>
          <a:p>
            <a:fld id="{2E428A56-42C3-994E-B092-2FAC0C79BBDF}" type="slidenum">
              <a:rPr lang="en-US">
                <a:latin typeface="Comic Sans MS" charset="0"/>
              </a:rPr>
              <a:pPr/>
              <a:t>82</a:t>
            </a:fld>
            <a:endParaRPr lang="en-US">
              <a:latin typeface="Comic Sans MS"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p>
            <a:fld id="{E2B45DF6-A7F2-1D4A-A924-A6E3B6D6F2A2}" type="slidenum">
              <a:rPr lang="en-US">
                <a:latin typeface="Comic Sans MS" charset="0"/>
              </a:rPr>
              <a:pPr/>
              <a:t>83</a:t>
            </a:fld>
            <a:endParaRPr lang="en-US">
              <a:latin typeface="Comic Sans MS" charset="0"/>
            </a:endParaRPr>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a:ln/>
        </p:spPr>
        <p:txBody>
          <a:bodyPr/>
          <a:lstStyle/>
          <a:p>
            <a:endParaRPr lang="es-ES_tradnl">
              <a:ea typeface="ＭＳ Ｐゴシック" charset="-128"/>
              <a:cs typeface="ＭＳ Ｐゴシック"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p>
            <a:fld id="{452AAA40-4762-EC46-9BAE-3C39D21EDBD3}" type="slidenum">
              <a:rPr lang="en-US">
                <a:latin typeface="Comic Sans MS" charset="0"/>
              </a:rPr>
              <a:pPr/>
              <a:t>84</a:t>
            </a:fld>
            <a:endParaRPr lang="en-US">
              <a:latin typeface="Comic Sans MS" charset="0"/>
            </a:endParaRPr>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p:spPr>
        <p:txBody>
          <a:bodyPr/>
          <a:lstStyle/>
          <a:p>
            <a:endParaRPr lang="es-ES_tradnl">
              <a:ea typeface="ＭＳ Ｐゴシック" charset="-128"/>
              <a:cs typeface="ＭＳ Ｐゴシック"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ln/>
        </p:spPr>
      </p:sp>
      <p:sp>
        <p:nvSpPr>
          <p:cNvPr id="150531" name="Notes Placeholder 2"/>
          <p:cNvSpPr>
            <a:spLocks noGrp="1"/>
          </p:cNvSpPr>
          <p:nvPr>
            <p:ph type="body" idx="1"/>
          </p:nvPr>
        </p:nvSpPr>
        <p:spPr>
          <a:noFill/>
          <a:ln/>
        </p:spPr>
        <p:txBody>
          <a:bodyPr/>
          <a:lstStyle/>
          <a:p>
            <a:pPr eaLnBrk="1" hangingPunct="1"/>
            <a:endParaRPr lang="es-ES_tradnl">
              <a:ea typeface="ＭＳ Ｐゴシック" charset="-128"/>
              <a:cs typeface="ＭＳ Ｐゴシック" charset="-128"/>
            </a:endParaRPr>
          </a:p>
        </p:txBody>
      </p:sp>
      <p:sp>
        <p:nvSpPr>
          <p:cNvPr id="150532" name="Slide Number Placeholder 3"/>
          <p:cNvSpPr>
            <a:spLocks noGrp="1"/>
          </p:cNvSpPr>
          <p:nvPr>
            <p:ph type="sldNum" sz="quarter" idx="5"/>
          </p:nvPr>
        </p:nvSpPr>
        <p:spPr>
          <a:noFill/>
        </p:spPr>
        <p:txBody>
          <a:bodyPr/>
          <a:lstStyle/>
          <a:p>
            <a:fld id="{1598ACD4-FB45-034D-B7E8-C5DE9A6AB2EF}" type="slidenum">
              <a:rPr lang="en-US">
                <a:latin typeface="Comic Sans MS" charset="0"/>
              </a:rPr>
              <a:pPr/>
              <a:t>85</a:t>
            </a:fld>
            <a:endParaRPr lang="en-US">
              <a:latin typeface="Comic Sans MS"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a:ln/>
        </p:spPr>
      </p:sp>
      <p:sp>
        <p:nvSpPr>
          <p:cNvPr id="152579" name="Notes Placeholder 2"/>
          <p:cNvSpPr>
            <a:spLocks noGrp="1"/>
          </p:cNvSpPr>
          <p:nvPr>
            <p:ph type="body" idx="1"/>
          </p:nvPr>
        </p:nvSpPr>
        <p:spPr>
          <a:noFill/>
          <a:ln/>
        </p:spPr>
        <p:txBody>
          <a:bodyPr/>
          <a:lstStyle/>
          <a:p>
            <a:pPr eaLnBrk="1" hangingPunct="1"/>
            <a:endParaRPr lang="es-ES_tradnl">
              <a:ea typeface="ＭＳ Ｐゴシック" charset="-128"/>
              <a:cs typeface="ＭＳ Ｐゴシック" charset="-128"/>
            </a:endParaRPr>
          </a:p>
        </p:txBody>
      </p:sp>
      <p:sp>
        <p:nvSpPr>
          <p:cNvPr id="152580" name="Slide Number Placeholder 3"/>
          <p:cNvSpPr>
            <a:spLocks noGrp="1"/>
          </p:cNvSpPr>
          <p:nvPr>
            <p:ph type="sldNum" sz="quarter" idx="5"/>
          </p:nvPr>
        </p:nvSpPr>
        <p:spPr>
          <a:noFill/>
        </p:spPr>
        <p:txBody>
          <a:bodyPr/>
          <a:lstStyle/>
          <a:p>
            <a:fld id="{B7F2F497-8CCD-C347-ABDC-7F399678B459}" type="slidenum">
              <a:rPr lang="en-US">
                <a:latin typeface="Comic Sans MS" charset="0"/>
              </a:rPr>
              <a:pPr/>
              <a:t>86</a:t>
            </a:fld>
            <a:endParaRPr lang="en-US">
              <a:latin typeface="Comic Sans MS"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a:ln/>
        </p:spPr>
      </p:sp>
      <p:sp>
        <p:nvSpPr>
          <p:cNvPr id="155651" name="Notes Placeholder 2"/>
          <p:cNvSpPr>
            <a:spLocks noGrp="1"/>
          </p:cNvSpPr>
          <p:nvPr>
            <p:ph type="body" idx="1"/>
          </p:nvPr>
        </p:nvSpPr>
        <p:spPr>
          <a:noFill/>
          <a:ln/>
        </p:spPr>
        <p:txBody>
          <a:bodyPr/>
          <a:lstStyle/>
          <a:p>
            <a:pPr eaLnBrk="1" hangingPunct="1"/>
            <a:endParaRPr lang="es-ES_tradnl">
              <a:ea typeface="ＭＳ Ｐゴシック" charset="-128"/>
              <a:cs typeface="ＭＳ Ｐゴシック" charset="-128"/>
            </a:endParaRPr>
          </a:p>
        </p:txBody>
      </p:sp>
      <p:sp>
        <p:nvSpPr>
          <p:cNvPr id="155652" name="Slide Number Placeholder 3"/>
          <p:cNvSpPr>
            <a:spLocks noGrp="1"/>
          </p:cNvSpPr>
          <p:nvPr>
            <p:ph type="sldNum" sz="quarter" idx="5"/>
          </p:nvPr>
        </p:nvSpPr>
        <p:spPr>
          <a:noFill/>
        </p:spPr>
        <p:txBody>
          <a:bodyPr/>
          <a:lstStyle/>
          <a:p>
            <a:fld id="{752898A0-3DCA-6D47-B317-756DAD1F5E8B}" type="slidenum">
              <a:rPr lang="en-US">
                <a:latin typeface="Comic Sans MS" charset="0"/>
              </a:rPr>
              <a:pPr/>
              <a:t>88</a:t>
            </a:fld>
            <a:endParaRPr lang="en-US">
              <a:latin typeface="Comic Sans MS"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ln/>
        </p:spPr>
      </p:sp>
      <p:sp>
        <p:nvSpPr>
          <p:cNvPr id="157699" name="Notes Placeholder 2"/>
          <p:cNvSpPr>
            <a:spLocks noGrp="1"/>
          </p:cNvSpPr>
          <p:nvPr>
            <p:ph type="body" idx="1"/>
          </p:nvPr>
        </p:nvSpPr>
        <p:spPr>
          <a:noFill/>
          <a:ln/>
        </p:spPr>
        <p:txBody>
          <a:bodyPr/>
          <a:lstStyle/>
          <a:p>
            <a:pPr eaLnBrk="1" hangingPunct="1"/>
            <a:endParaRPr lang="es-ES_tradnl">
              <a:ea typeface="ＭＳ Ｐゴシック" charset="-128"/>
              <a:cs typeface="ＭＳ Ｐゴシック" charset="-128"/>
            </a:endParaRPr>
          </a:p>
        </p:txBody>
      </p:sp>
      <p:sp>
        <p:nvSpPr>
          <p:cNvPr id="157700" name="Slide Number Placeholder 3"/>
          <p:cNvSpPr>
            <a:spLocks noGrp="1"/>
          </p:cNvSpPr>
          <p:nvPr>
            <p:ph type="sldNum" sz="quarter" idx="5"/>
          </p:nvPr>
        </p:nvSpPr>
        <p:spPr>
          <a:noFill/>
        </p:spPr>
        <p:txBody>
          <a:bodyPr/>
          <a:lstStyle/>
          <a:p>
            <a:fld id="{5D9513D7-7FF2-D146-A9CB-B3977CB7FAEB}" type="slidenum">
              <a:rPr lang="en-US">
                <a:latin typeface="Comic Sans MS" charset="0"/>
              </a:rPr>
              <a:pPr/>
              <a:t>89</a:t>
            </a:fld>
            <a:endParaRPr lang="en-US">
              <a:latin typeface="Comic Sans MS"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ln/>
        </p:spPr>
      </p:sp>
      <p:sp>
        <p:nvSpPr>
          <p:cNvPr id="159747" name="Notes Placeholder 2"/>
          <p:cNvSpPr>
            <a:spLocks noGrp="1"/>
          </p:cNvSpPr>
          <p:nvPr>
            <p:ph type="body" idx="1"/>
          </p:nvPr>
        </p:nvSpPr>
        <p:spPr>
          <a:noFill/>
          <a:ln/>
        </p:spPr>
        <p:txBody>
          <a:bodyPr/>
          <a:lstStyle/>
          <a:p>
            <a:pPr eaLnBrk="1" hangingPunct="1"/>
            <a:endParaRPr lang="es-ES_tradnl">
              <a:ea typeface="ＭＳ Ｐゴシック" charset="-128"/>
              <a:cs typeface="ＭＳ Ｐゴシック" charset="-128"/>
            </a:endParaRPr>
          </a:p>
        </p:txBody>
      </p:sp>
      <p:sp>
        <p:nvSpPr>
          <p:cNvPr id="159748" name="Slide Number Placeholder 3"/>
          <p:cNvSpPr>
            <a:spLocks noGrp="1"/>
          </p:cNvSpPr>
          <p:nvPr>
            <p:ph type="sldNum" sz="quarter" idx="5"/>
          </p:nvPr>
        </p:nvSpPr>
        <p:spPr>
          <a:noFill/>
        </p:spPr>
        <p:txBody>
          <a:bodyPr/>
          <a:lstStyle/>
          <a:p>
            <a:fld id="{3FCD0B45-6461-AF49-B735-7513E30E9868}" type="slidenum">
              <a:rPr lang="en-US">
                <a:latin typeface="Comic Sans MS" charset="0"/>
              </a:rPr>
              <a:pPr/>
              <a:t>90</a:t>
            </a:fld>
            <a:endParaRPr lang="en-US">
              <a:latin typeface="Comic Sans MS"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p:spPr>
        <p:txBody>
          <a:bodyPr/>
          <a:lstStyle/>
          <a:p>
            <a:pPr eaLnBrk="1" hangingPunct="1"/>
            <a:endParaRPr lang="es-ES_tradnl">
              <a:ea typeface="ＭＳ Ｐゴシック" charset="-128"/>
              <a:cs typeface="ＭＳ Ｐゴシック" charset="-128"/>
            </a:endParaRPr>
          </a:p>
        </p:txBody>
      </p:sp>
      <p:sp>
        <p:nvSpPr>
          <p:cNvPr id="161796" name="Slide Number Placeholder 3"/>
          <p:cNvSpPr>
            <a:spLocks noGrp="1"/>
          </p:cNvSpPr>
          <p:nvPr>
            <p:ph type="sldNum" sz="quarter" idx="5"/>
          </p:nvPr>
        </p:nvSpPr>
        <p:spPr>
          <a:noFill/>
        </p:spPr>
        <p:txBody>
          <a:bodyPr/>
          <a:lstStyle/>
          <a:p>
            <a:fld id="{E46C84D8-4545-134E-B761-340149116202}" type="slidenum">
              <a:rPr lang="en-US">
                <a:latin typeface="Comic Sans MS" charset="0"/>
              </a:rPr>
              <a:pPr/>
              <a:t>91</a:t>
            </a:fld>
            <a:endParaRPr lang="en-US">
              <a:latin typeface="Comic Sans MS"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65D3B7CA-FEB8-0D42-A3EC-A67DC04FA326}" type="slidenum">
              <a:rPr lang="en-US">
                <a:latin typeface="Comic Sans MS" charset="0"/>
              </a:rPr>
              <a:pPr/>
              <a:t>9</a:t>
            </a:fld>
            <a:endParaRPr lang="en-US">
              <a:latin typeface="Comic Sans MS" charset="0"/>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es-ES_tradnl">
              <a:ea typeface="ＭＳ Ｐゴシック" charset="-128"/>
              <a:cs typeface="ＭＳ Ｐゴシック" charset="-128"/>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ln/>
        </p:spPr>
      </p:sp>
      <p:sp>
        <p:nvSpPr>
          <p:cNvPr id="163843" name="Notes Placeholder 2"/>
          <p:cNvSpPr>
            <a:spLocks noGrp="1"/>
          </p:cNvSpPr>
          <p:nvPr>
            <p:ph type="body" idx="1"/>
          </p:nvPr>
        </p:nvSpPr>
        <p:spPr>
          <a:noFill/>
          <a:ln/>
        </p:spPr>
        <p:txBody>
          <a:bodyPr/>
          <a:lstStyle/>
          <a:p>
            <a:pPr eaLnBrk="1" hangingPunct="1"/>
            <a:endParaRPr lang="es-ES_tradnl">
              <a:ea typeface="ＭＳ Ｐゴシック" charset="-128"/>
              <a:cs typeface="ＭＳ Ｐゴシック" charset="-128"/>
            </a:endParaRPr>
          </a:p>
        </p:txBody>
      </p:sp>
      <p:sp>
        <p:nvSpPr>
          <p:cNvPr id="163844" name="Slide Number Placeholder 3"/>
          <p:cNvSpPr>
            <a:spLocks noGrp="1"/>
          </p:cNvSpPr>
          <p:nvPr>
            <p:ph type="sldNum" sz="quarter" idx="5"/>
          </p:nvPr>
        </p:nvSpPr>
        <p:spPr>
          <a:noFill/>
        </p:spPr>
        <p:txBody>
          <a:bodyPr/>
          <a:lstStyle/>
          <a:p>
            <a:fld id="{C4EAF0F8-91B4-B34F-A281-107467EEE479}" type="slidenum">
              <a:rPr lang="en-US">
                <a:latin typeface="Comic Sans MS" charset="0"/>
              </a:rPr>
              <a:pPr/>
              <a:t>92</a:t>
            </a:fld>
            <a:endParaRPr lang="en-US">
              <a:latin typeface="Comic Sans MS"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ln/>
        </p:spPr>
      </p:sp>
      <p:sp>
        <p:nvSpPr>
          <p:cNvPr id="165891" name="Notes Placeholder 2"/>
          <p:cNvSpPr>
            <a:spLocks noGrp="1"/>
          </p:cNvSpPr>
          <p:nvPr>
            <p:ph type="body" idx="1"/>
          </p:nvPr>
        </p:nvSpPr>
        <p:spPr>
          <a:noFill/>
          <a:ln/>
        </p:spPr>
        <p:txBody>
          <a:bodyPr/>
          <a:lstStyle/>
          <a:p>
            <a:pPr eaLnBrk="1" hangingPunct="1"/>
            <a:endParaRPr lang="es-ES_tradnl">
              <a:ea typeface="ＭＳ Ｐゴシック" charset="-128"/>
              <a:cs typeface="ＭＳ Ｐゴシック" charset="-128"/>
            </a:endParaRPr>
          </a:p>
        </p:txBody>
      </p:sp>
      <p:sp>
        <p:nvSpPr>
          <p:cNvPr id="165892" name="Slide Number Placeholder 3"/>
          <p:cNvSpPr>
            <a:spLocks noGrp="1"/>
          </p:cNvSpPr>
          <p:nvPr>
            <p:ph type="sldNum" sz="quarter" idx="5"/>
          </p:nvPr>
        </p:nvSpPr>
        <p:spPr>
          <a:noFill/>
        </p:spPr>
        <p:txBody>
          <a:bodyPr/>
          <a:lstStyle/>
          <a:p>
            <a:fld id="{9B0A2ECF-E804-7F40-90A4-773728C16BED}" type="slidenum">
              <a:rPr lang="en-US">
                <a:latin typeface="Comic Sans MS" charset="0"/>
              </a:rPr>
              <a:pPr/>
              <a:t>93</a:t>
            </a:fld>
            <a:endParaRPr lang="en-US">
              <a:latin typeface="Comic Sans MS"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a:ln/>
        </p:spPr>
      </p:sp>
      <p:sp>
        <p:nvSpPr>
          <p:cNvPr id="167939" name="Notes Placeholder 2"/>
          <p:cNvSpPr>
            <a:spLocks noGrp="1"/>
          </p:cNvSpPr>
          <p:nvPr>
            <p:ph type="body" idx="1"/>
          </p:nvPr>
        </p:nvSpPr>
        <p:spPr>
          <a:noFill/>
          <a:ln/>
        </p:spPr>
        <p:txBody>
          <a:bodyPr/>
          <a:lstStyle/>
          <a:p>
            <a:pPr eaLnBrk="1" hangingPunct="1"/>
            <a:endParaRPr lang="es-ES_tradnl">
              <a:ea typeface="ＭＳ Ｐゴシック" charset="-128"/>
              <a:cs typeface="ＭＳ Ｐゴシック" charset="-128"/>
            </a:endParaRPr>
          </a:p>
        </p:txBody>
      </p:sp>
      <p:sp>
        <p:nvSpPr>
          <p:cNvPr id="167940" name="Slide Number Placeholder 3"/>
          <p:cNvSpPr>
            <a:spLocks noGrp="1"/>
          </p:cNvSpPr>
          <p:nvPr>
            <p:ph type="sldNum" sz="quarter" idx="5"/>
          </p:nvPr>
        </p:nvSpPr>
        <p:spPr>
          <a:noFill/>
        </p:spPr>
        <p:txBody>
          <a:bodyPr/>
          <a:lstStyle/>
          <a:p>
            <a:fld id="{6FF3ED32-2AF5-C84C-9055-3AE4A8498D30}" type="slidenum">
              <a:rPr lang="en-US">
                <a:latin typeface="Comic Sans MS" charset="0"/>
              </a:rPr>
              <a:pPr/>
              <a:t>94</a:t>
            </a:fld>
            <a:endParaRPr lang="en-US">
              <a:latin typeface="Comic Sans MS"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a:ln/>
        </p:spPr>
      </p:sp>
      <p:sp>
        <p:nvSpPr>
          <p:cNvPr id="169987" name="Notes Placeholder 2"/>
          <p:cNvSpPr>
            <a:spLocks noGrp="1"/>
          </p:cNvSpPr>
          <p:nvPr>
            <p:ph type="body" idx="1"/>
          </p:nvPr>
        </p:nvSpPr>
        <p:spPr>
          <a:noFill/>
          <a:ln/>
        </p:spPr>
        <p:txBody>
          <a:bodyPr/>
          <a:lstStyle/>
          <a:p>
            <a:pPr eaLnBrk="1" hangingPunct="1"/>
            <a:endParaRPr lang="es-ES_tradnl">
              <a:ea typeface="ＭＳ Ｐゴシック" charset="-128"/>
              <a:cs typeface="ＭＳ Ｐゴシック" charset="-128"/>
            </a:endParaRPr>
          </a:p>
        </p:txBody>
      </p:sp>
      <p:sp>
        <p:nvSpPr>
          <p:cNvPr id="169988" name="Slide Number Placeholder 3"/>
          <p:cNvSpPr>
            <a:spLocks noGrp="1"/>
          </p:cNvSpPr>
          <p:nvPr>
            <p:ph type="sldNum" sz="quarter" idx="5"/>
          </p:nvPr>
        </p:nvSpPr>
        <p:spPr>
          <a:noFill/>
        </p:spPr>
        <p:txBody>
          <a:bodyPr/>
          <a:lstStyle/>
          <a:p>
            <a:fld id="{6E986C0C-83BE-E046-933D-4B9CAC1787E1}" type="slidenum">
              <a:rPr lang="en-US">
                <a:latin typeface="Comic Sans MS" charset="0"/>
              </a:rPr>
              <a:pPr/>
              <a:t>95</a:t>
            </a:fld>
            <a:endParaRPr lang="en-US">
              <a:latin typeface="Comic Sans MS"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a:ln/>
        </p:spPr>
      </p:sp>
      <p:sp>
        <p:nvSpPr>
          <p:cNvPr id="172035" name="Notes Placeholder 2"/>
          <p:cNvSpPr>
            <a:spLocks noGrp="1"/>
          </p:cNvSpPr>
          <p:nvPr>
            <p:ph type="body" idx="1"/>
          </p:nvPr>
        </p:nvSpPr>
        <p:spPr>
          <a:noFill/>
          <a:ln/>
        </p:spPr>
        <p:txBody>
          <a:bodyPr/>
          <a:lstStyle/>
          <a:p>
            <a:pPr eaLnBrk="1" hangingPunct="1"/>
            <a:endParaRPr lang="es-ES_tradnl">
              <a:ea typeface="ＭＳ Ｐゴシック" charset="-128"/>
              <a:cs typeface="ＭＳ Ｐゴシック" charset="-128"/>
            </a:endParaRPr>
          </a:p>
        </p:txBody>
      </p:sp>
      <p:sp>
        <p:nvSpPr>
          <p:cNvPr id="172036" name="Slide Number Placeholder 3"/>
          <p:cNvSpPr>
            <a:spLocks noGrp="1"/>
          </p:cNvSpPr>
          <p:nvPr>
            <p:ph type="sldNum" sz="quarter" idx="5"/>
          </p:nvPr>
        </p:nvSpPr>
        <p:spPr>
          <a:noFill/>
        </p:spPr>
        <p:txBody>
          <a:bodyPr/>
          <a:lstStyle/>
          <a:p>
            <a:fld id="{491CC1C3-3463-074C-9ACD-ED1BD94AE24F}" type="slidenum">
              <a:rPr lang="en-US">
                <a:latin typeface="Comic Sans MS" charset="0"/>
              </a:rPr>
              <a:pPr/>
              <a:t>96</a:t>
            </a:fld>
            <a:endParaRPr lang="en-US">
              <a:latin typeface="Comic Sans MS"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a:ln/>
        </p:spPr>
      </p:sp>
      <p:sp>
        <p:nvSpPr>
          <p:cNvPr id="174083" name="Notes Placeholder 2"/>
          <p:cNvSpPr>
            <a:spLocks noGrp="1"/>
          </p:cNvSpPr>
          <p:nvPr>
            <p:ph type="body" idx="1"/>
          </p:nvPr>
        </p:nvSpPr>
        <p:spPr>
          <a:noFill/>
          <a:ln/>
        </p:spPr>
        <p:txBody>
          <a:bodyPr/>
          <a:lstStyle/>
          <a:p>
            <a:pPr eaLnBrk="1" hangingPunct="1"/>
            <a:endParaRPr lang="es-ES_tradnl">
              <a:ea typeface="ＭＳ Ｐゴシック" charset="-128"/>
              <a:cs typeface="ＭＳ Ｐゴシック" charset="-128"/>
            </a:endParaRPr>
          </a:p>
        </p:txBody>
      </p:sp>
      <p:sp>
        <p:nvSpPr>
          <p:cNvPr id="174084" name="Slide Number Placeholder 3"/>
          <p:cNvSpPr>
            <a:spLocks noGrp="1"/>
          </p:cNvSpPr>
          <p:nvPr>
            <p:ph type="sldNum" sz="quarter" idx="5"/>
          </p:nvPr>
        </p:nvSpPr>
        <p:spPr>
          <a:noFill/>
        </p:spPr>
        <p:txBody>
          <a:bodyPr/>
          <a:lstStyle/>
          <a:p>
            <a:fld id="{23CAD776-DE4C-694E-8682-8606A283215A}" type="slidenum">
              <a:rPr lang="en-US">
                <a:latin typeface="Comic Sans MS" charset="0"/>
              </a:rPr>
              <a:pPr/>
              <a:t>97</a:t>
            </a:fld>
            <a:endParaRPr lang="en-US">
              <a:latin typeface="Comic Sans MS"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a:ln/>
        </p:spPr>
      </p:sp>
      <p:sp>
        <p:nvSpPr>
          <p:cNvPr id="176131" name="Notes Placeholder 2"/>
          <p:cNvSpPr>
            <a:spLocks noGrp="1"/>
          </p:cNvSpPr>
          <p:nvPr>
            <p:ph type="body" idx="1"/>
          </p:nvPr>
        </p:nvSpPr>
        <p:spPr>
          <a:noFill/>
          <a:ln/>
        </p:spPr>
        <p:txBody>
          <a:bodyPr/>
          <a:lstStyle/>
          <a:p>
            <a:pPr eaLnBrk="1" hangingPunct="1"/>
            <a:endParaRPr lang="es-ES_tradnl">
              <a:ea typeface="ＭＳ Ｐゴシック" charset="-128"/>
              <a:cs typeface="ＭＳ Ｐゴシック" charset="-128"/>
            </a:endParaRPr>
          </a:p>
        </p:txBody>
      </p:sp>
      <p:sp>
        <p:nvSpPr>
          <p:cNvPr id="176132" name="Slide Number Placeholder 3"/>
          <p:cNvSpPr>
            <a:spLocks noGrp="1"/>
          </p:cNvSpPr>
          <p:nvPr>
            <p:ph type="sldNum" sz="quarter" idx="5"/>
          </p:nvPr>
        </p:nvSpPr>
        <p:spPr>
          <a:noFill/>
        </p:spPr>
        <p:txBody>
          <a:bodyPr/>
          <a:lstStyle/>
          <a:p>
            <a:fld id="{C44DBA07-6D4D-B94E-8FBA-B11A2E69ADF1}" type="slidenum">
              <a:rPr lang="en-US">
                <a:latin typeface="Comic Sans MS" charset="0"/>
              </a:rPr>
              <a:pPr/>
              <a:t>98</a:t>
            </a:fld>
            <a:endParaRPr lang="en-US">
              <a:latin typeface="Comic Sans MS"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a:ln/>
        </p:spPr>
      </p:sp>
      <p:sp>
        <p:nvSpPr>
          <p:cNvPr id="178179" name="Notes Placeholder 2"/>
          <p:cNvSpPr>
            <a:spLocks noGrp="1"/>
          </p:cNvSpPr>
          <p:nvPr>
            <p:ph type="body" idx="1"/>
          </p:nvPr>
        </p:nvSpPr>
        <p:spPr>
          <a:noFill/>
          <a:ln/>
        </p:spPr>
        <p:txBody>
          <a:bodyPr/>
          <a:lstStyle/>
          <a:p>
            <a:pPr eaLnBrk="1" hangingPunct="1"/>
            <a:endParaRPr lang="es-ES_tradnl">
              <a:ea typeface="ＭＳ Ｐゴシック" charset="-128"/>
              <a:cs typeface="ＭＳ Ｐゴシック" charset="-128"/>
            </a:endParaRPr>
          </a:p>
        </p:txBody>
      </p:sp>
      <p:sp>
        <p:nvSpPr>
          <p:cNvPr id="178180" name="Slide Number Placeholder 3"/>
          <p:cNvSpPr>
            <a:spLocks noGrp="1"/>
          </p:cNvSpPr>
          <p:nvPr>
            <p:ph type="sldNum" sz="quarter" idx="5"/>
          </p:nvPr>
        </p:nvSpPr>
        <p:spPr>
          <a:noFill/>
        </p:spPr>
        <p:txBody>
          <a:bodyPr/>
          <a:lstStyle/>
          <a:p>
            <a:fld id="{CDF948BA-3E68-3549-95B5-49B05F032B06}" type="slidenum">
              <a:rPr lang="en-US">
                <a:latin typeface="Comic Sans MS" charset="0"/>
              </a:rPr>
              <a:pPr/>
              <a:t>99</a:t>
            </a:fld>
            <a:endParaRPr lang="en-US">
              <a:latin typeface="Comic Sans MS"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a:ln/>
        </p:spPr>
      </p:sp>
      <p:sp>
        <p:nvSpPr>
          <p:cNvPr id="183299" name="Notes Placeholder 2"/>
          <p:cNvSpPr>
            <a:spLocks noGrp="1"/>
          </p:cNvSpPr>
          <p:nvPr>
            <p:ph type="body" idx="1"/>
          </p:nvPr>
        </p:nvSpPr>
        <p:spPr>
          <a:noFill/>
          <a:ln/>
        </p:spPr>
        <p:txBody>
          <a:bodyPr/>
          <a:lstStyle/>
          <a:p>
            <a:pPr eaLnBrk="1" hangingPunct="1"/>
            <a:endParaRPr lang="es-ES_tradnl">
              <a:ea typeface="ＭＳ Ｐゴシック" charset="-128"/>
              <a:cs typeface="ＭＳ Ｐゴシック" charset="-128"/>
            </a:endParaRPr>
          </a:p>
        </p:txBody>
      </p:sp>
      <p:sp>
        <p:nvSpPr>
          <p:cNvPr id="183300" name="Slide Number Placeholder 3"/>
          <p:cNvSpPr>
            <a:spLocks noGrp="1"/>
          </p:cNvSpPr>
          <p:nvPr>
            <p:ph type="sldNum" sz="quarter" idx="5"/>
          </p:nvPr>
        </p:nvSpPr>
        <p:spPr>
          <a:noFill/>
        </p:spPr>
        <p:txBody>
          <a:bodyPr/>
          <a:lstStyle/>
          <a:p>
            <a:fld id="{E9030E69-8BB0-CA48-8117-291B52516030}" type="slidenum">
              <a:rPr lang="en-US">
                <a:latin typeface="Comic Sans MS" charset="0"/>
              </a:rPr>
              <a:pPr/>
              <a:t>101</a:t>
            </a:fld>
            <a:endParaRPr lang="en-US">
              <a:latin typeface="Comic Sans MS"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a:ln/>
        </p:spPr>
      </p:sp>
      <p:sp>
        <p:nvSpPr>
          <p:cNvPr id="185347" name="Notes Placeholder 2"/>
          <p:cNvSpPr>
            <a:spLocks noGrp="1"/>
          </p:cNvSpPr>
          <p:nvPr>
            <p:ph type="body" idx="1"/>
          </p:nvPr>
        </p:nvSpPr>
        <p:spPr>
          <a:noFill/>
          <a:ln/>
        </p:spPr>
        <p:txBody>
          <a:bodyPr/>
          <a:lstStyle/>
          <a:p>
            <a:pPr eaLnBrk="1" hangingPunct="1"/>
            <a:endParaRPr lang="es-ES_tradnl">
              <a:ea typeface="ＭＳ Ｐゴシック" charset="-128"/>
              <a:cs typeface="ＭＳ Ｐゴシック" charset="-128"/>
            </a:endParaRPr>
          </a:p>
        </p:txBody>
      </p:sp>
      <p:sp>
        <p:nvSpPr>
          <p:cNvPr id="185348" name="Slide Number Placeholder 3"/>
          <p:cNvSpPr>
            <a:spLocks noGrp="1"/>
          </p:cNvSpPr>
          <p:nvPr>
            <p:ph type="sldNum" sz="quarter" idx="5"/>
          </p:nvPr>
        </p:nvSpPr>
        <p:spPr>
          <a:noFill/>
        </p:spPr>
        <p:txBody>
          <a:bodyPr/>
          <a:lstStyle/>
          <a:p>
            <a:fld id="{6BC966B5-1BFC-5B42-9DE9-96A79120A5A6}" type="slidenum">
              <a:rPr lang="en-US">
                <a:latin typeface="Comic Sans MS" charset="0"/>
              </a:rPr>
              <a:pPr/>
              <a:t>102</a:t>
            </a:fld>
            <a:endParaRPr lang="en-US">
              <a:latin typeface="Comic Sans MS"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p:spPr>
        <p:txBody>
          <a:bodyPr/>
          <a:lstStyle/>
          <a:p>
            <a:pPr eaLnBrk="1" hangingPunct="1"/>
            <a:r>
              <a:rPr lang="en-US">
                <a:ea typeface="ＭＳ Ｐゴシック" charset="-128"/>
                <a:cs typeface="ＭＳ Ｐゴシック" charset="-128"/>
              </a:rPr>
              <a:t>Take a cross section of the kidney and see that there is an outer layer – the cortex and an inner layer the medulla. The layers are formed by</a:t>
            </a:r>
          </a:p>
          <a:p>
            <a:pPr eaLnBrk="1" hangingPunct="1"/>
            <a:r>
              <a:rPr lang="en-US">
                <a:ea typeface="ＭＳ Ｐゴシック" charset="-128"/>
                <a:cs typeface="ＭＳ Ｐゴシック" charset="-128"/>
              </a:rPr>
              <a:t>the organized arrangement of microscopic tubules called nephrons. 80% of the nephrons are contained within the cortex but some dip down into the medulla – called juxtamedullary nephrons. 1 million in each kidney. Nephrons conatin vascular elements (blood vessels) and tubular elements.</a:t>
            </a:r>
          </a:p>
        </p:txBody>
      </p:sp>
      <p:sp>
        <p:nvSpPr>
          <p:cNvPr id="29700" name="Slide Number Placeholder 3"/>
          <p:cNvSpPr>
            <a:spLocks noGrp="1"/>
          </p:cNvSpPr>
          <p:nvPr>
            <p:ph type="sldNum" sz="quarter" idx="5"/>
          </p:nvPr>
        </p:nvSpPr>
        <p:spPr>
          <a:noFill/>
        </p:spPr>
        <p:txBody>
          <a:bodyPr/>
          <a:lstStyle/>
          <a:p>
            <a:fld id="{40ED0A8D-0844-AC44-B151-AB4211B11418}" type="slidenum">
              <a:rPr lang="en-US">
                <a:latin typeface="Comic Sans MS" charset="0"/>
              </a:rPr>
              <a:pPr/>
              <a:t>10</a:t>
            </a:fld>
            <a:endParaRPr lang="en-US">
              <a:latin typeface="Comic Sans MS"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a:ln/>
        </p:spPr>
      </p:sp>
      <p:sp>
        <p:nvSpPr>
          <p:cNvPr id="188419" name="Notes Placeholder 2"/>
          <p:cNvSpPr>
            <a:spLocks noGrp="1"/>
          </p:cNvSpPr>
          <p:nvPr>
            <p:ph type="body" idx="1"/>
          </p:nvPr>
        </p:nvSpPr>
        <p:spPr>
          <a:noFill/>
          <a:ln/>
        </p:spPr>
        <p:txBody>
          <a:bodyPr/>
          <a:lstStyle/>
          <a:p>
            <a:pPr eaLnBrk="1" hangingPunct="1"/>
            <a:endParaRPr lang="es-ES_tradnl">
              <a:ea typeface="ＭＳ Ｐゴシック" charset="-128"/>
              <a:cs typeface="ＭＳ Ｐゴシック" charset="-128"/>
            </a:endParaRPr>
          </a:p>
        </p:txBody>
      </p:sp>
      <p:sp>
        <p:nvSpPr>
          <p:cNvPr id="188420" name="Slide Number Placeholder 3"/>
          <p:cNvSpPr>
            <a:spLocks noGrp="1"/>
          </p:cNvSpPr>
          <p:nvPr>
            <p:ph type="sldNum" sz="quarter" idx="5"/>
          </p:nvPr>
        </p:nvSpPr>
        <p:spPr>
          <a:noFill/>
        </p:spPr>
        <p:txBody>
          <a:bodyPr/>
          <a:lstStyle/>
          <a:p>
            <a:fld id="{C8856BA9-4174-E342-B0FD-C12374B016F8}" type="slidenum">
              <a:rPr lang="en-US">
                <a:latin typeface="Comic Sans MS" charset="0"/>
              </a:rPr>
              <a:pPr/>
              <a:t>105</a:t>
            </a:fld>
            <a:endParaRPr lang="en-US">
              <a:latin typeface="Comic Sans MS"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a:ln/>
        </p:spPr>
      </p:sp>
      <p:sp>
        <p:nvSpPr>
          <p:cNvPr id="190467" name="Notes Placeholder 2"/>
          <p:cNvSpPr>
            <a:spLocks noGrp="1"/>
          </p:cNvSpPr>
          <p:nvPr>
            <p:ph type="body" idx="1"/>
          </p:nvPr>
        </p:nvSpPr>
        <p:spPr>
          <a:noFill/>
          <a:ln/>
        </p:spPr>
        <p:txBody>
          <a:bodyPr/>
          <a:lstStyle/>
          <a:p>
            <a:pPr eaLnBrk="1" hangingPunct="1"/>
            <a:endParaRPr lang="es-ES_tradnl">
              <a:ea typeface="ＭＳ Ｐゴシック" charset="-128"/>
              <a:cs typeface="ＭＳ Ｐゴシック" charset="-128"/>
            </a:endParaRPr>
          </a:p>
        </p:txBody>
      </p:sp>
      <p:sp>
        <p:nvSpPr>
          <p:cNvPr id="190468" name="Slide Number Placeholder 3"/>
          <p:cNvSpPr>
            <a:spLocks noGrp="1"/>
          </p:cNvSpPr>
          <p:nvPr>
            <p:ph type="sldNum" sz="quarter" idx="5"/>
          </p:nvPr>
        </p:nvSpPr>
        <p:spPr>
          <a:noFill/>
        </p:spPr>
        <p:txBody>
          <a:bodyPr/>
          <a:lstStyle/>
          <a:p>
            <a:fld id="{CBC66C66-461E-FB48-9B47-5EE318DD542F}" type="slidenum">
              <a:rPr lang="en-US">
                <a:latin typeface="Comic Sans MS" charset="0"/>
              </a:rPr>
              <a:pPr/>
              <a:t>107</a:t>
            </a:fld>
            <a:endParaRPr lang="en-US">
              <a:latin typeface="Comic Sans MS"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a:ln/>
        </p:spPr>
      </p:sp>
      <p:sp>
        <p:nvSpPr>
          <p:cNvPr id="193539" name="Notes Placeholder 2"/>
          <p:cNvSpPr>
            <a:spLocks noGrp="1"/>
          </p:cNvSpPr>
          <p:nvPr>
            <p:ph type="body" idx="1"/>
          </p:nvPr>
        </p:nvSpPr>
        <p:spPr>
          <a:noFill/>
          <a:ln/>
        </p:spPr>
        <p:txBody>
          <a:bodyPr/>
          <a:lstStyle/>
          <a:p>
            <a:pPr eaLnBrk="1" hangingPunct="1"/>
            <a:endParaRPr lang="es-ES_tradnl">
              <a:ea typeface="ＭＳ Ｐゴシック" charset="-128"/>
              <a:cs typeface="ＭＳ Ｐゴシック" charset="-128"/>
            </a:endParaRPr>
          </a:p>
        </p:txBody>
      </p:sp>
      <p:sp>
        <p:nvSpPr>
          <p:cNvPr id="193540" name="Slide Number Placeholder 3"/>
          <p:cNvSpPr>
            <a:spLocks noGrp="1"/>
          </p:cNvSpPr>
          <p:nvPr>
            <p:ph type="sldNum" sz="quarter" idx="5"/>
          </p:nvPr>
        </p:nvSpPr>
        <p:spPr>
          <a:noFill/>
        </p:spPr>
        <p:txBody>
          <a:bodyPr/>
          <a:lstStyle/>
          <a:p>
            <a:fld id="{48E5510E-E8C9-674E-ACB5-18604A1957BA}" type="slidenum">
              <a:rPr lang="en-US">
                <a:latin typeface="Comic Sans MS" charset="0"/>
              </a:rPr>
              <a:pPr/>
              <a:t>109</a:t>
            </a:fld>
            <a:endParaRPr lang="en-US">
              <a:latin typeface="Comic Sans MS"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a:ln/>
        </p:spPr>
      </p:sp>
      <p:sp>
        <p:nvSpPr>
          <p:cNvPr id="195587" name="Notes Placeholder 2"/>
          <p:cNvSpPr>
            <a:spLocks noGrp="1"/>
          </p:cNvSpPr>
          <p:nvPr>
            <p:ph type="body" idx="1"/>
          </p:nvPr>
        </p:nvSpPr>
        <p:spPr>
          <a:noFill/>
          <a:ln/>
        </p:spPr>
        <p:txBody>
          <a:bodyPr/>
          <a:lstStyle/>
          <a:p>
            <a:pPr eaLnBrk="1" hangingPunct="1"/>
            <a:endParaRPr lang="es-ES_tradnl">
              <a:ea typeface="ＭＳ Ｐゴシック" charset="-128"/>
              <a:cs typeface="ＭＳ Ｐゴシック" charset="-128"/>
            </a:endParaRPr>
          </a:p>
        </p:txBody>
      </p:sp>
      <p:sp>
        <p:nvSpPr>
          <p:cNvPr id="195588" name="Slide Number Placeholder 3"/>
          <p:cNvSpPr>
            <a:spLocks noGrp="1"/>
          </p:cNvSpPr>
          <p:nvPr>
            <p:ph type="sldNum" sz="quarter" idx="5"/>
          </p:nvPr>
        </p:nvSpPr>
        <p:spPr>
          <a:noFill/>
        </p:spPr>
        <p:txBody>
          <a:bodyPr/>
          <a:lstStyle/>
          <a:p>
            <a:fld id="{658686EF-EE1A-B148-A499-76142CD8F361}" type="slidenum">
              <a:rPr lang="en-US">
                <a:latin typeface="Comic Sans MS" charset="0"/>
              </a:rPr>
              <a:pPr/>
              <a:t>110</a:t>
            </a:fld>
            <a:endParaRPr lang="en-US">
              <a:latin typeface="Comic Sans MS"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a:ln/>
        </p:spPr>
      </p:sp>
      <p:sp>
        <p:nvSpPr>
          <p:cNvPr id="199683" name="Notes Placeholder 2"/>
          <p:cNvSpPr>
            <a:spLocks noGrp="1"/>
          </p:cNvSpPr>
          <p:nvPr>
            <p:ph type="body" idx="1"/>
          </p:nvPr>
        </p:nvSpPr>
        <p:spPr>
          <a:noFill/>
          <a:ln/>
        </p:spPr>
        <p:txBody>
          <a:bodyPr/>
          <a:lstStyle/>
          <a:p>
            <a:pPr eaLnBrk="1" hangingPunct="1"/>
            <a:endParaRPr lang="es-ES_tradnl">
              <a:ea typeface="ＭＳ Ｐゴシック" charset="-128"/>
              <a:cs typeface="ＭＳ Ｐゴシック" charset="-128"/>
            </a:endParaRPr>
          </a:p>
        </p:txBody>
      </p:sp>
      <p:sp>
        <p:nvSpPr>
          <p:cNvPr id="199684" name="Slide Number Placeholder 3"/>
          <p:cNvSpPr>
            <a:spLocks noGrp="1"/>
          </p:cNvSpPr>
          <p:nvPr>
            <p:ph type="sldNum" sz="quarter" idx="5"/>
          </p:nvPr>
        </p:nvSpPr>
        <p:spPr>
          <a:noFill/>
        </p:spPr>
        <p:txBody>
          <a:bodyPr/>
          <a:lstStyle/>
          <a:p>
            <a:fld id="{E2E95F62-D078-1540-92E2-2E6D8F5F0206}" type="slidenum">
              <a:rPr lang="en-US">
                <a:latin typeface="Comic Sans MS" charset="0"/>
              </a:rPr>
              <a:pPr/>
              <a:t>114</a:t>
            </a:fld>
            <a:endParaRPr lang="en-US">
              <a:latin typeface="Comic Sans MS"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a:ln/>
        </p:spPr>
      </p:sp>
      <p:sp>
        <p:nvSpPr>
          <p:cNvPr id="202755" name="Notes Placeholder 2"/>
          <p:cNvSpPr>
            <a:spLocks noGrp="1"/>
          </p:cNvSpPr>
          <p:nvPr>
            <p:ph type="body" idx="1"/>
          </p:nvPr>
        </p:nvSpPr>
        <p:spPr>
          <a:noFill/>
          <a:ln/>
        </p:spPr>
        <p:txBody>
          <a:bodyPr/>
          <a:lstStyle/>
          <a:p>
            <a:pPr eaLnBrk="1" hangingPunct="1"/>
            <a:endParaRPr lang="es-ES_tradnl">
              <a:ea typeface="ＭＳ Ｐゴシック" charset="-128"/>
              <a:cs typeface="ＭＳ Ｐゴシック" charset="-128"/>
            </a:endParaRPr>
          </a:p>
        </p:txBody>
      </p:sp>
      <p:sp>
        <p:nvSpPr>
          <p:cNvPr id="202756" name="Slide Number Placeholder 3"/>
          <p:cNvSpPr>
            <a:spLocks noGrp="1"/>
          </p:cNvSpPr>
          <p:nvPr>
            <p:ph type="sldNum" sz="quarter" idx="5"/>
          </p:nvPr>
        </p:nvSpPr>
        <p:spPr>
          <a:noFill/>
        </p:spPr>
        <p:txBody>
          <a:bodyPr/>
          <a:lstStyle/>
          <a:p>
            <a:fld id="{F51F952B-CC1B-AE4B-8D32-13F2DC4B627F}" type="slidenum">
              <a:rPr lang="en-US">
                <a:latin typeface="Comic Sans MS" charset="0"/>
              </a:rPr>
              <a:pPr/>
              <a:t>116</a:t>
            </a:fld>
            <a:endParaRPr lang="en-US">
              <a:latin typeface="Comic Sans MS"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p:spPr>
        <p:txBody>
          <a:bodyPr/>
          <a:lstStyle/>
          <a:p>
            <a:endParaRPr lang="es-ES_tradnl">
              <a:ea typeface="ＭＳ Ｐゴシック" charset="-128"/>
              <a:cs typeface="ＭＳ Ｐゴシック"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p:spPr>
        <p:txBody>
          <a:bodyPr/>
          <a:lstStyle/>
          <a:p>
            <a:pPr eaLnBrk="1" hangingPunct="1"/>
            <a:endParaRPr lang="es-ES_tradnl">
              <a:ea typeface="ＭＳ Ｐゴシック" charset="-128"/>
              <a:cs typeface="ＭＳ Ｐゴシック" charset="-128"/>
            </a:endParaRPr>
          </a:p>
        </p:txBody>
      </p:sp>
      <p:sp>
        <p:nvSpPr>
          <p:cNvPr id="34820" name="Slide Number Placeholder 3"/>
          <p:cNvSpPr>
            <a:spLocks noGrp="1"/>
          </p:cNvSpPr>
          <p:nvPr>
            <p:ph type="sldNum" sz="quarter" idx="5"/>
          </p:nvPr>
        </p:nvSpPr>
        <p:spPr>
          <a:noFill/>
        </p:spPr>
        <p:txBody>
          <a:bodyPr/>
          <a:lstStyle/>
          <a:p>
            <a:fld id="{16C64461-5DA9-A048-A873-73E21291D8FF}" type="slidenum">
              <a:rPr lang="en-US">
                <a:latin typeface="Comic Sans MS" charset="0"/>
              </a:rPr>
              <a:pPr/>
              <a:t>13</a:t>
            </a:fld>
            <a:endParaRPr lang="en-US">
              <a:latin typeface="Comic Sans MS"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D5A5FF7-12BA-B641-898B-F0C61FE79A7E}"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1673970-FAFC-8B4B-923E-9E3C0664B151}"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A7E977-17F6-7D4D-8D12-38F390E883B3}"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FCBDF23-FB2F-9148-B449-CD73FF9F4209}"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B85B65E-E306-134D-B87D-DBBE51ED879A}"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0C0BCC4-BA6D-CD4D-B160-93E231059A3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E8F4C81-BD9F-C34E-A8DE-9B316E3C3DDD}"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F37E10A-CA19-6443-AF79-23054E1C7D68}"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8B64306-E901-7345-8718-904A82E20296}"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DC3E665-AD1B-1247-9C27-81DB79C2CC6D}"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F23B411-4FAF-024B-96D7-450244D18C0B}"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pitchFamily="-106"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pitchFamily="-106"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pitchFamily="-106" charset="0"/>
              </a:defRPr>
            </a:lvl1pPr>
          </a:lstStyle>
          <a:p>
            <a:pPr>
              <a:defRPr/>
            </a:pPr>
            <a:fld id="{E404F26D-F336-0C4C-A9F9-82EF6D5C6CE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6" charset="-128"/>
          <a:cs typeface="ＭＳ Ｐゴシック" pitchFamily="-106" charset="-128"/>
        </a:defRPr>
      </a:lvl1pPr>
      <a:lvl2pPr algn="ctr" rtl="0" eaLnBrk="0" fontAlgn="base" hangingPunct="0">
        <a:spcBef>
          <a:spcPct val="0"/>
        </a:spcBef>
        <a:spcAft>
          <a:spcPct val="0"/>
        </a:spcAft>
        <a:defRPr sz="4400">
          <a:solidFill>
            <a:schemeClr val="tx2"/>
          </a:solidFill>
          <a:latin typeface="Times" charset="0"/>
          <a:ea typeface="ＭＳ Ｐゴシック" pitchFamily="-106" charset="-128"/>
          <a:cs typeface="ＭＳ Ｐゴシック" pitchFamily="-106" charset="-128"/>
        </a:defRPr>
      </a:lvl2pPr>
      <a:lvl3pPr algn="ctr" rtl="0" eaLnBrk="0" fontAlgn="base" hangingPunct="0">
        <a:spcBef>
          <a:spcPct val="0"/>
        </a:spcBef>
        <a:spcAft>
          <a:spcPct val="0"/>
        </a:spcAft>
        <a:defRPr sz="4400">
          <a:solidFill>
            <a:schemeClr val="tx2"/>
          </a:solidFill>
          <a:latin typeface="Times" charset="0"/>
          <a:ea typeface="ＭＳ Ｐゴシック" pitchFamily="-106" charset="-128"/>
          <a:cs typeface="ＭＳ Ｐゴシック" pitchFamily="-106" charset="-128"/>
        </a:defRPr>
      </a:lvl3pPr>
      <a:lvl4pPr algn="ctr" rtl="0" eaLnBrk="0" fontAlgn="base" hangingPunct="0">
        <a:spcBef>
          <a:spcPct val="0"/>
        </a:spcBef>
        <a:spcAft>
          <a:spcPct val="0"/>
        </a:spcAft>
        <a:defRPr sz="4400">
          <a:solidFill>
            <a:schemeClr val="tx2"/>
          </a:solidFill>
          <a:latin typeface="Times" charset="0"/>
          <a:ea typeface="ＭＳ Ｐゴシック" pitchFamily="-106" charset="-128"/>
          <a:cs typeface="ＭＳ Ｐゴシック" pitchFamily="-106" charset="-128"/>
        </a:defRPr>
      </a:lvl4pPr>
      <a:lvl5pPr algn="ctr" rtl="0" eaLnBrk="0" fontAlgn="base" hangingPunct="0">
        <a:spcBef>
          <a:spcPct val="0"/>
        </a:spcBef>
        <a:spcAft>
          <a:spcPct val="0"/>
        </a:spcAft>
        <a:defRPr sz="4400">
          <a:solidFill>
            <a:schemeClr val="tx2"/>
          </a:solidFill>
          <a:latin typeface="Times" charset="0"/>
          <a:ea typeface="ＭＳ Ｐゴシック" pitchFamily="-106" charset="-128"/>
          <a:cs typeface="ＭＳ Ｐゴシック" pitchFamily="-106"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6" charset="-128"/>
          <a:cs typeface="ＭＳ Ｐゴシック" pitchFamily="-106"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6"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6"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9.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8.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9.xml"/><Relationship Id="rId3" Type="http://schemas.openxmlformats.org/officeDocument/2006/relationships/image" Target="../media/image58.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0.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1.xml"/><Relationship Id="rId3" Type="http://schemas.openxmlformats.org/officeDocument/2006/relationships/image" Target="../media/image58.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jpeg"/><Relationship Id="rId3" Type="http://schemas.openxmlformats.org/officeDocument/2006/relationships/image" Target="../media/image59.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image" Target="../media/image10.jpeg"/><Relationship Id="rId1" Type="http://schemas.openxmlformats.org/officeDocument/2006/relationships/tags" Target="../tags/tag1.xml"/><Relationship Id="rId2"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14.jpeg"/><Relationship Id="rId1" Type="http://schemas.openxmlformats.org/officeDocument/2006/relationships/slideLayout" Target="../slideLayouts/slideLayout7.xml"/><Relationship Id="rId2" Type="http://schemas.openxmlformats.org/officeDocument/2006/relationships/notesSlide" Target="../notesSlides/notesSlide7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0.jpe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 Id="rId3" Type="http://schemas.openxmlformats.org/officeDocument/2006/relationships/image" Target="../media/image62.jpeg"/></Relationships>
</file>

<file path=ppt/slides/_rels/slide114.xml.rels><?xml version="1.0" encoding="UTF-8" standalone="yes"?>
<Relationships xmlns="http://schemas.openxmlformats.org/package/2006/relationships"><Relationship Id="rId3" Type="http://schemas.openxmlformats.org/officeDocument/2006/relationships/image" Target="../media/image63.jpeg"/><Relationship Id="rId4" Type="http://schemas.openxmlformats.org/officeDocument/2006/relationships/image" Target="../media/image64.jpeg"/><Relationship Id="rId1" Type="http://schemas.openxmlformats.org/officeDocument/2006/relationships/slideLayout" Target="../slideLayouts/slideLayout7.xml"/><Relationship Id="rId2" Type="http://schemas.openxmlformats.org/officeDocument/2006/relationships/notesSlide" Target="../notesSlides/notesSlide7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jpe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5.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e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e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1.jpeg"/></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4.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6.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7.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9.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image" Target="../media/image19.jpeg"/><Relationship Id="rId1" Type="http://schemas.openxmlformats.org/officeDocument/2006/relationships/tags" Target="../tags/tag2.xml"/><Relationship Id="rId2"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19.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1.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21.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jpeg"/><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25.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26.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27.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14.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29.xml"/><Relationship Id="rId4" Type="http://schemas.openxmlformats.org/officeDocument/2006/relationships/image" Target="../media/image28.jpeg"/><Relationship Id="rId1" Type="http://schemas.openxmlformats.org/officeDocument/2006/relationships/tags" Target="../tags/tag3.xml"/><Relationship Id="rId2"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29.jpeg"/><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32.xml"/><Relationship Id="rId4" Type="http://schemas.openxmlformats.org/officeDocument/2006/relationships/image" Target="../media/image32.jpeg"/><Relationship Id="rId1" Type="http://schemas.openxmlformats.org/officeDocument/2006/relationships/tags" Target="../tags/tag4.xml"/><Relationship Id="rId2"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jpe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33.xml"/><Relationship Id="rId4" Type="http://schemas.openxmlformats.org/officeDocument/2006/relationships/image" Target="../media/image33.jpeg"/><Relationship Id="rId1" Type="http://schemas.openxmlformats.org/officeDocument/2006/relationships/tags" Target="../tags/tag5.xml"/><Relationship Id="rId2"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34.xml"/><Relationship Id="rId4" Type="http://schemas.openxmlformats.org/officeDocument/2006/relationships/image" Target="../media/image34.jpeg"/><Relationship Id="rId1" Type="http://schemas.openxmlformats.org/officeDocument/2006/relationships/tags" Target="../tags/tag6.xml"/><Relationship Id="rId2"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5" Type="http://schemas.openxmlformats.org/officeDocument/2006/relationships/image" Target="../media/image37.jpeg"/><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61.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5.jpeg"/><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jpeg"/><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37.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39.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40.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41.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42.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0.jpeg"/></Relationships>
</file>

<file path=ppt/slides/_rels/slide72.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16.jpeg"/><Relationship Id="rId1" Type="http://schemas.openxmlformats.org/officeDocument/2006/relationships/slideLayout" Target="../slideLayouts/slideLayout7.xml"/><Relationship Id="rId2" Type="http://schemas.openxmlformats.org/officeDocument/2006/relationships/notesSlide" Target="../notesSlides/notesSlide4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44.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image" Target="../media/image45.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 Id="rId3" Type="http://schemas.openxmlformats.org/officeDocument/2006/relationships/image" Target="../media/image46.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 Id="rId3" Type="http://schemas.openxmlformats.org/officeDocument/2006/relationships/image" Target="../media/image47.jpe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 Id="rId3" Type="http://schemas.openxmlformats.org/officeDocument/2006/relationships/image" Target="../media/image48.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 Id="rId3" Type="http://schemas.openxmlformats.org/officeDocument/2006/relationships/image" Target="../media/image15.jpeg"/></Relationships>
</file>

<file path=ppt/slides/_rels/slide84.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1" Type="http://schemas.openxmlformats.org/officeDocument/2006/relationships/slideLayout" Target="../slideLayouts/slideLayout7.xml"/><Relationship Id="rId2" Type="http://schemas.openxmlformats.org/officeDocument/2006/relationships/notesSlide" Target="../notesSlides/notesSlide5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5.xml"/><Relationship Id="rId3" Type="http://schemas.openxmlformats.org/officeDocument/2006/relationships/image" Target="../media/image51.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 Id="rId3" Type="http://schemas.openxmlformats.org/officeDocument/2006/relationships/image" Target="../media/image5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9.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8.xml"/><Relationship Id="rId3" Type="http://schemas.openxmlformats.org/officeDocument/2006/relationships/image" Target="../media/image52.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9.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0.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2.xml"/><Relationship Id="rId3" Type="http://schemas.openxmlformats.org/officeDocument/2006/relationships/image" Target="../media/image53.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3.xml"/><Relationship Id="rId3" Type="http://schemas.openxmlformats.org/officeDocument/2006/relationships/image" Target="../media/image54.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4.xml"/><Relationship Id="rId3" Type="http://schemas.openxmlformats.org/officeDocument/2006/relationships/image" Target="../media/image55.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6.xml"/><Relationship Id="rId3" Type="http://schemas.openxmlformats.org/officeDocument/2006/relationships/image" Target="../media/image56.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7.xml"/><Relationship Id="rId3" Type="http://schemas.openxmlformats.org/officeDocument/2006/relationships/image" Target="../media/image5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381000" y="0"/>
            <a:ext cx="8686800" cy="946150"/>
          </a:xfrm>
          <a:prstGeom prst="rect">
            <a:avLst/>
          </a:prstGeom>
          <a:noFill/>
          <a:ln w="9525">
            <a:noFill/>
            <a:miter lim="800000"/>
            <a:headEnd/>
            <a:tailEnd/>
          </a:ln>
        </p:spPr>
        <p:txBody>
          <a:bodyPr>
            <a:prstTxWarp prst="textNoShape">
              <a:avLst/>
            </a:prstTxWarp>
            <a:spAutoFit/>
          </a:bodyPr>
          <a:lstStyle/>
          <a:p>
            <a:pPr algn="ctr"/>
            <a:r>
              <a:rPr lang="en-US" sz="2800">
                <a:solidFill>
                  <a:srgbClr val="ED181E"/>
                </a:solidFill>
              </a:rPr>
              <a:t>Kidneys</a:t>
            </a:r>
            <a:r>
              <a:rPr lang="en-US" sz="2800"/>
              <a:t>: Regulation of water and inorganic ion homeostasis (Chapters 18 &amp; 19)</a:t>
            </a:r>
          </a:p>
        </p:txBody>
      </p:sp>
      <p:sp>
        <p:nvSpPr>
          <p:cNvPr id="2053" name="Rectangle 5"/>
          <p:cNvSpPr>
            <a:spLocks noChangeArrowheads="1"/>
          </p:cNvSpPr>
          <p:nvPr/>
        </p:nvSpPr>
        <p:spPr bwMode="auto">
          <a:xfrm>
            <a:off x="228600" y="914400"/>
            <a:ext cx="8367713" cy="2200275"/>
          </a:xfrm>
          <a:prstGeom prst="rect">
            <a:avLst/>
          </a:prstGeom>
          <a:noFill/>
          <a:ln w="9525">
            <a:noFill/>
            <a:miter lim="800000"/>
            <a:headEnd/>
            <a:tailEnd/>
          </a:ln>
          <a:effectLst/>
        </p:spPr>
        <p:txBody>
          <a:bodyPr lIns="82304" tIns="41152" rIns="82304" bIns="41152">
            <a:prstTxWarp prst="textNoShape">
              <a:avLst/>
            </a:prstTxWarp>
            <a:spAutoFit/>
          </a:bodyPr>
          <a:lstStyle/>
          <a:p>
            <a:pPr marL="1066800" lvl="1" indent="-652463">
              <a:spcBef>
                <a:spcPct val="20000"/>
              </a:spcBef>
              <a:buClr>
                <a:schemeClr val="tx2"/>
              </a:buClr>
              <a:buFontTx/>
              <a:buAutoNum type="romanUcPeriod"/>
              <a:defRPr/>
            </a:pPr>
            <a:r>
              <a:rPr lang="en-US" b="1">
                <a:solidFill>
                  <a:schemeClr val="tx2"/>
                </a:solidFill>
                <a:effectLst>
                  <a:outerShdw blurRad="38100" dist="38100" dir="2700000" algn="tl">
                    <a:srgbClr val="DDDDDD"/>
                  </a:outerShdw>
                </a:effectLst>
                <a:latin typeface="Times" pitchFamily="-106" charset="0"/>
                <a:ea typeface="ＭＳ Ｐゴシック" pitchFamily="-106" charset="-128"/>
              </a:rPr>
              <a:t>Anatomy and Functions of the Kidney</a:t>
            </a:r>
          </a:p>
          <a:p>
            <a:pPr marL="1066800" lvl="1" indent="-652463">
              <a:spcBef>
                <a:spcPct val="20000"/>
              </a:spcBef>
              <a:buClr>
                <a:schemeClr val="tx2"/>
              </a:buClr>
              <a:buFontTx/>
              <a:buAutoNum type="romanUcPeriod"/>
              <a:defRPr/>
            </a:pPr>
            <a:r>
              <a:rPr lang="en-US" b="1">
                <a:solidFill>
                  <a:schemeClr val="tx2"/>
                </a:solidFill>
                <a:effectLst>
                  <a:outerShdw blurRad="38100" dist="38100" dir="2700000" algn="tl">
                    <a:srgbClr val="DDDDDD"/>
                  </a:outerShdw>
                </a:effectLst>
                <a:latin typeface="Times" pitchFamily="-106" charset="0"/>
                <a:ea typeface="ＭＳ Ｐゴシック" pitchFamily="-106" charset="-128"/>
              </a:rPr>
              <a:t>Glomerular Filtration</a:t>
            </a:r>
          </a:p>
          <a:p>
            <a:pPr marL="1066800" lvl="1" indent="-652463">
              <a:spcBef>
                <a:spcPct val="20000"/>
              </a:spcBef>
              <a:buClr>
                <a:schemeClr val="tx2"/>
              </a:buClr>
              <a:buFontTx/>
              <a:buAutoNum type="romanUcPeriod"/>
              <a:defRPr/>
            </a:pPr>
            <a:r>
              <a:rPr lang="en-US" b="1">
                <a:solidFill>
                  <a:schemeClr val="tx2"/>
                </a:solidFill>
                <a:effectLst>
                  <a:outerShdw blurRad="38100" dist="38100" dir="2700000" algn="tl">
                    <a:srgbClr val="DDDDDD"/>
                  </a:outerShdw>
                </a:effectLst>
                <a:latin typeface="Times" pitchFamily="-106" charset="0"/>
                <a:ea typeface="ＭＳ Ｐゴシック" pitchFamily="-106" charset="-128"/>
              </a:rPr>
              <a:t>Reabsorption</a:t>
            </a:r>
          </a:p>
          <a:p>
            <a:pPr marL="1066800" lvl="1" indent="-652463">
              <a:spcBef>
                <a:spcPct val="20000"/>
              </a:spcBef>
              <a:buClr>
                <a:schemeClr val="tx2"/>
              </a:buClr>
              <a:buFontTx/>
              <a:buAutoNum type="romanUcPeriod"/>
              <a:defRPr/>
            </a:pPr>
            <a:r>
              <a:rPr lang="en-US" b="1">
                <a:solidFill>
                  <a:schemeClr val="tx2"/>
                </a:solidFill>
                <a:effectLst>
                  <a:outerShdw blurRad="38100" dist="38100" dir="2700000" algn="tl">
                    <a:srgbClr val="DDDDDD"/>
                  </a:outerShdw>
                </a:effectLst>
                <a:latin typeface="Times" pitchFamily="-106" charset="0"/>
                <a:ea typeface="ＭＳ Ｐゴシック" pitchFamily="-106" charset="-128"/>
              </a:rPr>
              <a:t>Secretion</a:t>
            </a:r>
          </a:p>
          <a:p>
            <a:pPr marL="1066800" lvl="1" indent="-652463">
              <a:spcBef>
                <a:spcPct val="20000"/>
              </a:spcBef>
              <a:buClr>
                <a:schemeClr val="tx2"/>
              </a:buClr>
              <a:buFontTx/>
              <a:buAutoNum type="romanUcPeriod"/>
              <a:defRPr/>
            </a:pPr>
            <a:r>
              <a:rPr lang="en-US" b="1">
                <a:solidFill>
                  <a:schemeClr val="tx2"/>
                </a:solidFill>
                <a:effectLst>
                  <a:outerShdw blurRad="38100" dist="38100" dir="2700000" algn="tl">
                    <a:srgbClr val="DDDDDD"/>
                  </a:outerShdw>
                </a:effectLst>
                <a:latin typeface="Times" pitchFamily="-106" charset="0"/>
                <a:ea typeface="ＭＳ Ｐゴシック" pitchFamily="-106" charset="-128"/>
              </a:rPr>
              <a:t>Excretion</a:t>
            </a:r>
          </a:p>
        </p:txBody>
      </p:sp>
      <p:sp>
        <p:nvSpPr>
          <p:cNvPr id="2054" name="Rectangle 6"/>
          <p:cNvSpPr>
            <a:spLocks noChangeArrowheads="1"/>
          </p:cNvSpPr>
          <p:nvPr/>
        </p:nvSpPr>
        <p:spPr bwMode="auto">
          <a:xfrm>
            <a:off x="457200" y="3343275"/>
            <a:ext cx="8367713" cy="3514725"/>
          </a:xfrm>
          <a:prstGeom prst="rect">
            <a:avLst/>
          </a:prstGeom>
          <a:noFill/>
          <a:ln w="9525">
            <a:noFill/>
            <a:miter lim="800000"/>
            <a:headEnd/>
            <a:tailEnd/>
          </a:ln>
          <a:effectLst/>
        </p:spPr>
        <p:txBody>
          <a:bodyPr lIns="82304" tIns="41152" rIns="82304" bIns="41152">
            <a:prstTxWarp prst="textNoShape">
              <a:avLst/>
            </a:prstTxWarp>
            <a:spAutoFit/>
          </a:bodyPr>
          <a:lstStyle/>
          <a:p>
            <a:pPr marL="711200" indent="-711200">
              <a:spcBef>
                <a:spcPct val="20000"/>
              </a:spcBef>
              <a:buClr>
                <a:schemeClr val="tx2"/>
              </a:buClr>
              <a:buFontTx/>
              <a:buAutoNum type="romanUcPeriod"/>
              <a:defRPr/>
            </a:pPr>
            <a:r>
              <a:rPr lang="en-US" b="1">
                <a:solidFill>
                  <a:schemeClr val="tx2"/>
                </a:solidFill>
                <a:effectLst>
                  <a:outerShdw blurRad="38100" dist="38100" dir="2700000" algn="tl">
                    <a:srgbClr val="DDDDDD"/>
                  </a:outerShdw>
                </a:effectLst>
                <a:latin typeface="Times" pitchFamily="-106" charset="0"/>
              </a:rPr>
              <a:t>The Concept of Balance</a:t>
            </a:r>
          </a:p>
          <a:p>
            <a:pPr marL="711200" indent="-711200">
              <a:spcBef>
                <a:spcPct val="20000"/>
              </a:spcBef>
              <a:buClr>
                <a:schemeClr val="tx2"/>
              </a:buClr>
              <a:buFontTx/>
              <a:buAutoNum type="romanUcPeriod"/>
              <a:defRPr/>
            </a:pPr>
            <a:r>
              <a:rPr lang="en-US" b="1">
                <a:solidFill>
                  <a:schemeClr val="tx2"/>
                </a:solidFill>
                <a:effectLst>
                  <a:outerShdw blurRad="38100" dist="38100" dir="2700000" algn="tl">
                    <a:srgbClr val="DDDDDD"/>
                  </a:outerShdw>
                </a:effectLst>
                <a:latin typeface="Times" pitchFamily="-106" charset="0"/>
              </a:rPr>
              <a:t>Water Balance</a:t>
            </a:r>
          </a:p>
          <a:p>
            <a:pPr marL="711200" indent="-711200">
              <a:spcBef>
                <a:spcPct val="20000"/>
              </a:spcBef>
              <a:buClr>
                <a:schemeClr val="tx2"/>
              </a:buClr>
              <a:buFontTx/>
              <a:buAutoNum type="romanUcPeriod"/>
              <a:defRPr/>
            </a:pPr>
            <a:r>
              <a:rPr lang="en-US" b="1">
                <a:solidFill>
                  <a:schemeClr val="tx2"/>
                </a:solidFill>
                <a:effectLst>
                  <a:outerShdw blurRad="38100" dist="38100" dir="2700000" algn="tl">
                    <a:srgbClr val="DDDDDD"/>
                  </a:outerShdw>
                </a:effectLst>
                <a:latin typeface="Times" pitchFamily="-106" charset="0"/>
              </a:rPr>
              <a:t>Sodium Balance</a:t>
            </a:r>
          </a:p>
          <a:p>
            <a:pPr marL="711200" indent="-711200">
              <a:spcBef>
                <a:spcPct val="20000"/>
              </a:spcBef>
              <a:buClr>
                <a:schemeClr val="tx2"/>
              </a:buClr>
              <a:buFontTx/>
              <a:buAutoNum type="romanUcPeriod"/>
              <a:defRPr/>
            </a:pPr>
            <a:r>
              <a:rPr lang="en-US" b="1">
                <a:solidFill>
                  <a:schemeClr val="tx2"/>
                </a:solidFill>
                <a:effectLst>
                  <a:outerShdw blurRad="38100" dist="38100" dir="2700000" algn="tl">
                    <a:srgbClr val="DDDDDD"/>
                  </a:outerShdw>
                </a:effectLst>
                <a:latin typeface="Times" pitchFamily="-106" charset="0"/>
              </a:rPr>
              <a:t>Potassium Balance</a:t>
            </a:r>
          </a:p>
          <a:p>
            <a:pPr marL="711200" indent="-711200">
              <a:spcBef>
                <a:spcPct val="20000"/>
              </a:spcBef>
              <a:buClr>
                <a:schemeClr val="tx2"/>
              </a:buClr>
              <a:buFontTx/>
              <a:buAutoNum type="romanUcPeriod"/>
              <a:defRPr/>
            </a:pPr>
            <a:r>
              <a:rPr lang="en-US" b="1">
                <a:solidFill>
                  <a:schemeClr val="tx2"/>
                </a:solidFill>
                <a:effectLst>
                  <a:outerShdw blurRad="38100" dist="38100" dir="2700000" algn="tl">
                    <a:srgbClr val="DDDDDD"/>
                  </a:outerShdw>
                </a:effectLst>
                <a:latin typeface="Times" pitchFamily="-106" charset="0"/>
              </a:rPr>
              <a:t>Calcium Balance</a:t>
            </a:r>
          </a:p>
          <a:p>
            <a:pPr marL="711200" indent="-711200">
              <a:spcBef>
                <a:spcPct val="20000"/>
              </a:spcBef>
              <a:buClr>
                <a:schemeClr val="tx2"/>
              </a:buClr>
              <a:buFontTx/>
              <a:buAutoNum type="romanUcPeriod"/>
              <a:defRPr/>
            </a:pPr>
            <a:r>
              <a:rPr lang="en-US" b="1">
                <a:solidFill>
                  <a:schemeClr val="tx2"/>
                </a:solidFill>
                <a:effectLst>
                  <a:outerShdw blurRad="38100" dist="38100" dir="2700000" algn="tl">
                    <a:srgbClr val="DDDDDD"/>
                  </a:outerShdw>
                </a:effectLst>
                <a:latin typeface="Times" pitchFamily="-106" charset="0"/>
              </a:rPr>
              <a:t>Interactions Between Fluid and Electrolyte Regulation</a:t>
            </a:r>
          </a:p>
          <a:p>
            <a:pPr marL="711200" indent="-711200">
              <a:spcBef>
                <a:spcPct val="20000"/>
              </a:spcBef>
              <a:buClr>
                <a:schemeClr val="tx2"/>
              </a:buClr>
              <a:buFontTx/>
              <a:buAutoNum type="romanUcPeriod"/>
              <a:defRPr/>
            </a:pPr>
            <a:r>
              <a:rPr lang="en-US" b="1">
                <a:solidFill>
                  <a:schemeClr val="tx2"/>
                </a:solidFill>
                <a:effectLst>
                  <a:outerShdw blurRad="38100" dist="38100" dir="2700000" algn="tl">
                    <a:srgbClr val="DDDDDD"/>
                  </a:outerShdw>
                </a:effectLst>
                <a:latin typeface="Times" pitchFamily="-106" charset="0"/>
              </a:rPr>
              <a:t>Acid-Base Balance</a:t>
            </a:r>
          </a:p>
          <a:p>
            <a:pPr marL="711200" indent="-711200">
              <a:spcBef>
                <a:spcPct val="20000"/>
              </a:spcBef>
              <a:buClr>
                <a:schemeClr val="tx2"/>
              </a:buClr>
              <a:buFontTx/>
              <a:buAutoNum type="romanUcPeriod"/>
              <a:defRPr/>
            </a:pPr>
            <a:endParaRPr lang="en-US" b="1">
              <a:solidFill>
                <a:schemeClr val="tx2"/>
              </a:solidFill>
              <a:effectLst>
                <a:outerShdw blurRad="38100" dist="38100" dir="2700000" algn="tl">
                  <a:srgbClr val="DDDDDD"/>
                </a:outerShdw>
              </a:effectLst>
              <a:latin typeface="Times" pitchFamily="-106" charset="0"/>
            </a:endParaRPr>
          </a:p>
        </p:txBody>
      </p:sp>
      <p:sp>
        <p:nvSpPr>
          <p:cNvPr id="14341" name="Text Box 7"/>
          <p:cNvSpPr txBox="1">
            <a:spLocks noChangeArrowheads="1"/>
          </p:cNvSpPr>
          <p:nvPr/>
        </p:nvSpPr>
        <p:spPr bwMode="auto">
          <a:xfrm>
            <a:off x="0" y="457200"/>
            <a:ext cx="1123950" cy="457200"/>
          </a:xfrm>
          <a:prstGeom prst="rect">
            <a:avLst/>
          </a:prstGeom>
          <a:noFill/>
          <a:ln w="9525">
            <a:noFill/>
            <a:miter lim="800000"/>
            <a:headEnd/>
            <a:tailEnd/>
          </a:ln>
        </p:spPr>
        <p:txBody>
          <a:bodyPr wrap="none">
            <a:prstTxWarp prst="textNoShape">
              <a:avLst/>
            </a:prstTxWarp>
            <a:spAutoFit/>
          </a:bodyPr>
          <a:lstStyle/>
          <a:p>
            <a:r>
              <a:rPr lang="en-US" b="1" u="sng">
                <a:solidFill>
                  <a:srgbClr val="FFAF18"/>
                </a:solidFill>
              </a:rPr>
              <a:t>Part 1</a:t>
            </a:r>
          </a:p>
        </p:txBody>
      </p:sp>
      <p:sp>
        <p:nvSpPr>
          <p:cNvPr id="2056" name="Text Box 8"/>
          <p:cNvSpPr txBox="1">
            <a:spLocks noChangeArrowheads="1"/>
          </p:cNvSpPr>
          <p:nvPr/>
        </p:nvSpPr>
        <p:spPr bwMode="auto">
          <a:xfrm>
            <a:off x="0" y="2895600"/>
            <a:ext cx="1123950" cy="457200"/>
          </a:xfrm>
          <a:prstGeom prst="rect">
            <a:avLst/>
          </a:prstGeom>
          <a:noFill/>
          <a:ln w="9525">
            <a:noFill/>
            <a:miter lim="800000"/>
            <a:headEnd/>
            <a:tailEnd/>
          </a:ln>
        </p:spPr>
        <p:txBody>
          <a:bodyPr wrap="none">
            <a:prstTxWarp prst="textNoShape">
              <a:avLst/>
            </a:prstTxWarp>
            <a:spAutoFit/>
          </a:bodyPr>
          <a:lstStyle/>
          <a:p>
            <a:r>
              <a:rPr lang="en-US" b="1" u="sng">
                <a:solidFill>
                  <a:srgbClr val="FFAF18"/>
                </a:solidFill>
              </a:rPr>
              <a:t>Part 2</a:t>
            </a:r>
          </a:p>
        </p:txBody>
      </p:sp>
      <p:cxnSp>
        <p:nvCxnSpPr>
          <p:cNvPr id="14343" name="Straight Connector 7"/>
          <p:cNvCxnSpPr>
            <a:cxnSpLocks noChangeShapeType="1"/>
          </p:cNvCxnSpPr>
          <p:nvPr/>
        </p:nvCxnSpPr>
        <p:spPr bwMode="auto">
          <a:xfrm rot="10800000">
            <a:off x="457200" y="4953000"/>
            <a:ext cx="3505200" cy="1588"/>
          </a:xfrm>
          <a:prstGeom prst="line">
            <a:avLst/>
          </a:prstGeom>
          <a:noFill/>
          <a:ln w="38100">
            <a:solidFill>
              <a:srgbClr val="FF0000"/>
            </a:solidFill>
            <a:round/>
            <a:headEnd/>
            <a:tailEnd/>
          </a:ln>
        </p:spPr>
      </p:cxnSp>
      <p:cxnSp>
        <p:nvCxnSpPr>
          <p:cNvPr id="14344" name="Straight Connector 8"/>
          <p:cNvCxnSpPr>
            <a:cxnSpLocks noChangeShapeType="1"/>
          </p:cNvCxnSpPr>
          <p:nvPr/>
        </p:nvCxnSpPr>
        <p:spPr bwMode="auto">
          <a:xfrm rot="10800000">
            <a:off x="533400" y="5334000"/>
            <a:ext cx="3505200" cy="1588"/>
          </a:xfrm>
          <a:prstGeom prst="line">
            <a:avLst/>
          </a:prstGeom>
          <a:noFill/>
          <a:ln w="38100">
            <a:solidFill>
              <a:srgbClr val="FF0000"/>
            </a:solidFill>
            <a:round/>
            <a:headEnd/>
            <a:tailEnd/>
          </a:ln>
        </p:spPr>
      </p:cxn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 grpId="0"/>
      <p:bldP spid="2054" grpId="0"/>
      <p:bldP spid="205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6"/>
          <p:cNvPicPr>
            <a:picLocks noChangeAspect="1" noChangeArrowheads="1"/>
          </p:cNvPicPr>
          <p:nvPr/>
        </p:nvPicPr>
        <p:blipFill>
          <a:blip r:embed="rId3">
            <a:lum contrast="24000"/>
          </a:blip>
          <a:srcRect t="12286" r="47090" b="19781"/>
          <a:stretch>
            <a:fillRect/>
          </a:stretch>
        </p:blipFill>
        <p:spPr bwMode="auto">
          <a:xfrm>
            <a:off x="0" y="0"/>
            <a:ext cx="5029200" cy="4778375"/>
          </a:xfrm>
          <a:prstGeom prst="rect">
            <a:avLst/>
          </a:prstGeom>
          <a:noFill/>
          <a:ln w="9525">
            <a:noFill/>
            <a:miter lim="800000"/>
            <a:headEnd/>
            <a:tailEnd/>
          </a:ln>
        </p:spPr>
      </p:pic>
      <p:sp>
        <p:nvSpPr>
          <p:cNvPr id="6152" name="Text Box 8"/>
          <p:cNvSpPr txBox="1">
            <a:spLocks noChangeArrowheads="1"/>
          </p:cNvSpPr>
          <p:nvPr/>
        </p:nvSpPr>
        <p:spPr bwMode="auto">
          <a:xfrm>
            <a:off x="5692775" y="990600"/>
            <a:ext cx="2994025" cy="3416300"/>
          </a:xfrm>
          <a:prstGeom prst="rect">
            <a:avLst/>
          </a:prstGeom>
          <a:noFill/>
          <a:ln w="9525">
            <a:noFill/>
            <a:miter lim="800000"/>
            <a:headEnd/>
            <a:tailEnd/>
          </a:ln>
        </p:spPr>
        <p:txBody>
          <a:bodyPr>
            <a:prstTxWarp prst="textNoShape">
              <a:avLst/>
            </a:prstTxWarp>
            <a:spAutoFit/>
          </a:bodyPr>
          <a:lstStyle/>
          <a:p>
            <a:r>
              <a:rPr lang="en-US"/>
              <a:t>Medulla is divided into </a:t>
            </a:r>
          </a:p>
          <a:p>
            <a:r>
              <a:rPr lang="en-US"/>
              <a:t>conical sections called </a:t>
            </a:r>
          </a:p>
          <a:p>
            <a:r>
              <a:rPr lang="en-US">
                <a:solidFill>
                  <a:srgbClr val="ED181E"/>
                </a:solidFill>
              </a:rPr>
              <a:t>renal pyramids</a:t>
            </a:r>
          </a:p>
          <a:p>
            <a:endParaRPr lang="en-US">
              <a:solidFill>
                <a:srgbClr val="ED181E"/>
              </a:solidFill>
            </a:endParaRPr>
          </a:p>
          <a:p>
            <a:endParaRPr lang="en-US">
              <a:solidFill>
                <a:srgbClr val="ED181E"/>
              </a:solidFill>
            </a:endParaRPr>
          </a:p>
          <a:p>
            <a:r>
              <a:rPr lang="en-US">
                <a:solidFill>
                  <a:srgbClr val="ED181E"/>
                </a:solidFill>
              </a:rPr>
              <a:t>The word “calyx” means cup</a:t>
            </a:r>
          </a:p>
        </p:txBody>
      </p:sp>
      <p:sp>
        <p:nvSpPr>
          <p:cNvPr id="6153" name="Text Box 9"/>
          <p:cNvSpPr txBox="1">
            <a:spLocks noChangeArrowheads="1"/>
          </p:cNvSpPr>
          <p:nvPr/>
        </p:nvSpPr>
        <p:spPr bwMode="auto">
          <a:xfrm>
            <a:off x="685800" y="4940300"/>
            <a:ext cx="7874000" cy="1917700"/>
          </a:xfrm>
          <a:prstGeom prst="rect">
            <a:avLst/>
          </a:prstGeom>
          <a:noFill/>
          <a:ln w="9525">
            <a:noFill/>
            <a:miter lim="800000"/>
            <a:headEnd/>
            <a:tailEnd/>
          </a:ln>
        </p:spPr>
        <p:txBody>
          <a:bodyPr wrap="none">
            <a:prstTxWarp prst="textNoShape">
              <a:avLst/>
            </a:prstTxWarp>
            <a:spAutoFit/>
          </a:bodyPr>
          <a:lstStyle/>
          <a:p>
            <a:r>
              <a:rPr lang="en-US"/>
              <a:t>At tips of the pyramids (papillae),</a:t>
            </a:r>
          </a:p>
          <a:p>
            <a:r>
              <a:rPr lang="en-US"/>
              <a:t>tubules called </a:t>
            </a:r>
            <a:r>
              <a:rPr lang="en-US">
                <a:solidFill>
                  <a:srgbClr val="ED181E"/>
                </a:solidFill>
              </a:rPr>
              <a:t>collecting ducts</a:t>
            </a:r>
            <a:r>
              <a:rPr lang="en-US"/>
              <a:t> drain into common</a:t>
            </a:r>
          </a:p>
          <a:p>
            <a:r>
              <a:rPr lang="en-US"/>
              <a:t>passages called </a:t>
            </a:r>
            <a:r>
              <a:rPr lang="en-US">
                <a:solidFill>
                  <a:srgbClr val="ED181E"/>
                </a:solidFill>
              </a:rPr>
              <a:t>minor calyces</a:t>
            </a:r>
            <a:r>
              <a:rPr lang="en-US"/>
              <a:t>; these converge to form</a:t>
            </a:r>
          </a:p>
          <a:p>
            <a:r>
              <a:rPr lang="en-US"/>
              <a:t>larger passages – </a:t>
            </a:r>
            <a:r>
              <a:rPr lang="en-US">
                <a:solidFill>
                  <a:srgbClr val="ED181E"/>
                </a:solidFill>
              </a:rPr>
              <a:t>major calyces-</a:t>
            </a:r>
            <a:r>
              <a:rPr lang="en-US"/>
              <a:t> which then drain into</a:t>
            </a:r>
          </a:p>
          <a:p>
            <a:r>
              <a:rPr lang="en-US"/>
              <a:t>the </a:t>
            </a:r>
            <a:r>
              <a:rPr lang="en-US">
                <a:solidFill>
                  <a:srgbClr val="ED181E"/>
                </a:solidFill>
              </a:rPr>
              <a:t>renal pelvis</a:t>
            </a:r>
            <a:r>
              <a:rPr lang="en-US"/>
              <a:t> – initial portion of the ureter</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2" grpId="0"/>
      <p:bldP spid="6153"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extBox 1"/>
          <p:cNvSpPr txBox="1">
            <a:spLocks noChangeArrowheads="1"/>
          </p:cNvSpPr>
          <p:nvPr/>
        </p:nvSpPr>
        <p:spPr bwMode="auto">
          <a:xfrm>
            <a:off x="0" y="609600"/>
            <a:ext cx="8991600" cy="4154488"/>
          </a:xfrm>
          <a:prstGeom prst="rect">
            <a:avLst/>
          </a:prstGeom>
          <a:noFill/>
          <a:ln w="9525">
            <a:noFill/>
            <a:miter lim="800000"/>
            <a:headEnd/>
            <a:tailEnd/>
          </a:ln>
        </p:spPr>
        <p:txBody>
          <a:bodyPr>
            <a:prstTxWarp prst="textNoShape">
              <a:avLst/>
            </a:prstTxWarp>
            <a:spAutoFit/>
          </a:bodyPr>
          <a:lstStyle/>
          <a:p>
            <a:r>
              <a:rPr lang="en-US"/>
              <a:t>Clinical application:</a:t>
            </a:r>
          </a:p>
          <a:p>
            <a:endParaRPr lang="en-US"/>
          </a:p>
          <a:p>
            <a:r>
              <a:rPr lang="en-US"/>
              <a:t>WHY DOES GLYCOSURIA LEAD TO MALADAPTIVE DIURESIS? </a:t>
            </a:r>
          </a:p>
          <a:p>
            <a:endParaRPr lang="en-US"/>
          </a:p>
          <a:p>
            <a:r>
              <a:rPr lang="en-US"/>
              <a:t>PATIENTS WITH DIABETES MELITUS CONTINUE TO BE DIURETIC EVEN WHEN THEY ARE DEHYDRATED AND HAVE HIGH ADH/VASOPRESSIN LEVELS.</a:t>
            </a:r>
          </a:p>
          <a:p>
            <a:endParaRPr lang="en-US"/>
          </a:p>
          <a:p>
            <a:endParaRPr lang="en-US"/>
          </a:p>
          <a:p>
            <a:r>
              <a:rPr lang="en-US"/>
              <a:t>WHY?</a:t>
            </a:r>
          </a:p>
        </p:txBody>
      </p:sp>
    </p:spTree>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ChangeArrowheads="1"/>
          </p:cNvSpPr>
          <p:nvPr/>
        </p:nvSpPr>
        <p:spPr bwMode="auto">
          <a:xfrm>
            <a:off x="304800" y="381000"/>
            <a:ext cx="6472996" cy="523220"/>
          </a:xfrm>
          <a:prstGeom prst="rect">
            <a:avLst/>
          </a:prstGeom>
          <a:noFill/>
          <a:ln w="9525">
            <a:noFill/>
            <a:miter lim="800000"/>
            <a:headEnd/>
            <a:tailEnd/>
          </a:ln>
        </p:spPr>
        <p:txBody>
          <a:bodyPr wrap="none">
            <a:prstTxWarp prst="textNoShape">
              <a:avLst/>
            </a:prstTxWarp>
            <a:spAutoFit/>
          </a:bodyPr>
          <a:lstStyle/>
          <a:p>
            <a:pPr marL="457200" indent="-457200"/>
            <a:r>
              <a:rPr lang="en-US" sz="2800">
                <a:solidFill>
                  <a:srgbClr val="FF0000"/>
                </a:solidFill>
              </a:rPr>
              <a:t>The role of the kidney in Na</a:t>
            </a:r>
            <a:r>
              <a:rPr lang="en-US" sz="2800" baseline="30000">
                <a:solidFill>
                  <a:srgbClr val="FF0000"/>
                </a:solidFill>
              </a:rPr>
              <a:t>+</a:t>
            </a:r>
            <a:r>
              <a:rPr lang="en-US" sz="2800">
                <a:solidFill>
                  <a:srgbClr val="FF0000"/>
                </a:solidFill>
              </a:rPr>
              <a:t> balance.</a:t>
            </a:r>
          </a:p>
        </p:txBody>
      </p:sp>
      <p:sp>
        <p:nvSpPr>
          <p:cNvPr id="182275" name="Rectangle 3"/>
          <p:cNvSpPr>
            <a:spLocks noChangeArrowheads="1"/>
          </p:cNvSpPr>
          <p:nvPr/>
        </p:nvSpPr>
        <p:spPr bwMode="auto">
          <a:xfrm>
            <a:off x="0" y="1143000"/>
            <a:ext cx="9144000" cy="3540125"/>
          </a:xfrm>
          <a:prstGeom prst="rect">
            <a:avLst/>
          </a:prstGeom>
          <a:noFill/>
          <a:ln w="9525">
            <a:noFill/>
            <a:miter lim="800000"/>
            <a:headEnd/>
            <a:tailEnd/>
          </a:ln>
        </p:spPr>
        <p:txBody>
          <a:bodyPr>
            <a:prstTxWarp prst="textNoShape">
              <a:avLst/>
            </a:prstTxWarp>
            <a:spAutoFit/>
          </a:bodyPr>
          <a:lstStyle/>
          <a:p>
            <a:r>
              <a:rPr lang="en-US" sz="2800" dirty="0"/>
              <a:t>Why is sodium balance important?</a:t>
            </a:r>
          </a:p>
          <a:p>
            <a:pPr>
              <a:buFontTx/>
              <a:buChar char="-"/>
            </a:pPr>
            <a:r>
              <a:rPr lang="en-US" sz="2800" dirty="0"/>
              <a:t>Na</a:t>
            </a:r>
            <a:r>
              <a:rPr lang="en-US" sz="2800" baseline="30000" dirty="0"/>
              <a:t>+</a:t>
            </a:r>
            <a:r>
              <a:rPr lang="en-US" sz="2800" dirty="0"/>
              <a:t> is the primary solute in extracellular fluid and the main determinant of its </a:t>
            </a:r>
            <a:r>
              <a:rPr lang="en-US" sz="2800" dirty="0" err="1"/>
              <a:t>osmolarity</a:t>
            </a:r>
            <a:r>
              <a:rPr lang="en-US" sz="2800" dirty="0"/>
              <a:t>.</a:t>
            </a:r>
          </a:p>
          <a:p>
            <a:pPr>
              <a:buFontTx/>
              <a:buChar char="-"/>
            </a:pPr>
            <a:r>
              <a:rPr lang="en-US" sz="2800" dirty="0"/>
              <a:t>Na</a:t>
            </a:r>
            <a:r>
              <a:rPr lang="en-US" sz="2800" baseline="30000" dirty="0"/>
              <a:t>+ </a:t>
            </a:r>
            <a:r>
              <a:rPr lang="en-US" sz="2800" dirty="0"/>
              <a:t>is a main determinant of electrochemical gradients</a:t>
            </a:r>
          </a:p>
          <a:p>
            <a:pPr>
              <a:buFontTx/>
              <a:buChar char="-"/>
            </a:pPr>
            <a:endParaRPr lang="en-US" sz="2800" dirty="0"/>
          </a:p>
          <a:p>
            <a:r>
              <a:rPr lang="en-US" sz="2800" dirty="0"/>
              <a:t>Recall - an abnormal increase is called </a:t>
            </a:r>
            <a:r>
              <a:rPr lang="en-US" sz="2800" dirty="0" err="1"/>
              <a:t>hypernatremia</a:t>
            </a:r>
            <a:r>
              <a:rPr lang="en-US" sz="2800" dirty="0"/>
              <a:t>, </a:t>
            </a:r>
          </a:p>
          <a:p>
            <a:r>
              <a:rPr lang="en-US" sz="2800" dirty="0"/>
              <a:t>	an abnormal decrease is called </a:t>
            </a:r>
            <a:r>
              <a:rPr lang="en-US" sz="2800" dirty="0" err="1"/>
              <a:t>hyponatremia</a:t>
            </a:r>
            <a:endParaRPr lang="en-US" sz="2800" dirty="0"/>
          </a:p>
        </p:txBody>
      </p:sp>
      <p:sp>
        <p:nvSpPr>
          <p:cNvPr id="182276" name="Rectangle 4"/>
          <p:cNvSpPr>
            <a:spLocks noChangeArrowheads="1"/>
          </p:cNvSpPr>
          <p:nvPr/>
        </p:nvSpPr>
        <p:spPr bwMode="auto">
          <a:xfrm>
            <a:off x="304800" y="6096000"/>
            <a:ext cx="5268913" cy="461963"/>
          </a:xfrm>
          <a:prstGeom prst="rect">
            <a:avLst/>
          </a:prstGeom>
          <a:noFill/>
          <a:ln w="9525">
            <a:noFill/>
            <a:miter lim="800000"/>
            <a:headEnd/>
            <a:tailEnd/>
          </a:ln>
        </p:spPr>
        <p:txBody>
          <a:bodyPr wrap="none">
            <a:prstTxWarp prst="textNoShape">
              <a:avLst/>
            </a:prstTxWarp>
            <a:spAutoFit/>
          </a:bodyPr>
          <a:lstStyle/>
          <a:p>
            <a:r>
              <a:rPr lang="en-US"/>
              <a:t>How is normo-natremia maintained?</a:t>
            </a:r>
          </a:p>
        </p:txBody>
      </p:sp>
    </p:spTree>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 descr="sodiumrenal.jpg                                                0002027AMacintosh HD                   B7E2905D:"/>
          <p:cNvPicPr>
            <a:picLocks noChangeAspect="1" noChangeArrowheads="1"/>
          </p:cNvPicPr>
          <p:nvPr/>
        </p:nvPicPr>
        <p:blipFill>
          <a:blip r:embed="rId3"/>
          <a:srcRect l="3125" t="4819" r="16309" b="31143"/>
          <a:stretch>
            <a:fillRect/>
          </a:stretch>
        </p:blipFill>
        <p:spPr bwMode="auto">
          <a:xfrm>
            <a:off x="0" y="838200"/>
            <a:ext cx="5164138" cy="3992562"/>
          </a:xfrm>
          <a:prstGeom prst="rect">
            <a:avLst/>
          </a:prstGeom>
          <a:noFill/>
          <a:ln w="9525">
            <a:noFill/>
            <a:miter lim="800000"/>
            <a:headEnd/>
            <a:tailEnd/>
          </a:ln>
        </p:spPr>
      </p:pic>
      <p:sp>
        <p:nvSpPr>
          <p:cNvPr id="184323" name="Rectangle 4"/>
          <p:cNvSpPr>
            <a:spLocks noChangeArrowheads="1"/>
          </p:cNvSpPr>
          <p:nvPr/>
        </p:nvSpPr>
        <p:spPr bwMode="auto">
          <a:xfrm>
            <a:off x="5200650" y="612775"/>
            <a:ext cx="184150" cy="461963"/>
          </a:xfrm>
          <a:prstGeom prst="rect">
            <a:avLst/>
          </a:prstGeom>
          <a:noFill/>
          <a:ln w="9525">
            <a:noFill/>
            <a:miter lim="800000"/>
            <a:headEnd/>
            <a:tailEnd/>
          </a:ln>
        </p:spPr>
        <p:txBody>
          <a:bodyPr wrap="none">
            <a:prstTxWarp prst="textNoShape">
              <a:avLst/>
            </a:prstTxWarp>
            <a:spAutoFit/>
          </a:bodyPr>
          <a:lstStyle/>
          <a:p>
            <a:endParaRPr lang="es-ES_tradnl"/>
          </a:p>
        </p:txBody>
      </p:sp>
      <p:sp>
        <p:nvSpPr>
          <p:cNvPr id="184324" name="Rectangle 5"/>
          <p:cNvSpPr>
            <a:spLocks noChangeArrowheads="1"/>
          </p:cNvSpPr>
          <p:nvPr/>
        </p:nvSpPr>
        <p:spPr bwMode="auto">
          <a:xfrm>
            <a:off x="5181600" y="636588"/>
            <a:ext cx="3886200" cy="5262979"/>
          </a:xfrm>
          <a:prstGeom prst="rect">
            <a:avLst/>
          </a:prstGeom>
          <a:noFill/>
          <a:ln w="9525">
            <a:noFill/>
            <a:miter lim="800000"/>
            <a:headEnd/>
            <a:tailEnd/>
          </a:ln>
        </p:spPr>
        <p:txBody>
          <a:bodyPr>
            <a:prstTxWarp prst="textNoShape">
              <a:avLst/>
            </a:prstTxWarp>
            <a:spAutoFit/>
          </a:bodyPr>
          <a:lstStyle/>
          <a:p>
            <a:r>
              <a:rPr lang="en-US" dirty="0"/>
              <a:t>Na</a:t>
            </a:r>
            <a:r>
              <a:rPr lang="en-US" baseline="30000" dirty="0"/>
              <a:t>+</a:t>
            </a:r>
            <a:r>
              <a:rPr lang="en-US" dirty="0"/>
              <a:t> is freely filtered at the </a:t>
            </a:r>
            <a:r>
              <a:rPr lang="en-US" dirty="0" err="1"/>
              <a:t>glomerulus</a:t>
            </a:r>
            <a:r>
              <a:rPr lang="en-US" dirty="0"/>
              <a:t> and undergoes tubular </a:t>
            </a:r>
            <a:r>
              <a:rPr lang="en-US" dirty="0" err="1"/>
              <a:t>reabsorption</a:t>
            </a:r>
            <a:r>
              <a:rPr lang="en-US" dirty="0"/>
              <a:t>, but it is</a:t>
            </a:r>
            <a:r>
              <a:rPr lang="en-US" u="sng" dirty="0"/>
              <a:t> not</a:t>
            </a:r>
            <a:r>
              <a:rPr lang="en-US" dirty="0"/>
              <a:t> secreted. </a:t>
            </a:r>
            <a:r>
              <a:rPr lang="en-US" dirty="0">
                <a:solidFill>
                  <a:srgbClr val="4117FF"/>
                </a:solidFill>
              </a:rPr>
              <a:t>Regulation by </a:t>
            </a:r>
            <a:r>
              <a:rPr lang="en-US" dirty="0" err="1">
                <a:solidFill>
                  <a:srgbClr val="4117FF"/>
                </a:solidFill>
              </a:rPr>
              <a:t>reabsorption</a:t>
            </a:r>
            <a:r>
              <a:rPr lang="en-US" dirty="0"/>
              <a:t>.</a:t>
            </a:r>
          </a:p>
          <a:p>
            <a:endParaRPr lang="en-US" dirty="0"/>
          </a:p>
          <a:p>
            <a:r>
              <a:rPr lang="en-US" dirty="0"/>
              <a:t>Sodium </a:t>
            </a:r>
            <a:r>
              <a:rPr lang="en-US" dirty="0" err="1"/>
              <a:t>reabsorption</a:t>
            </a:r>
            <a:r>
              <a:rPr lang="en-US" dirty="0"/>
              <a:t> mediated primarily by </a:t>
            </a:r>
            <a:r>
              <a:rPr lang="en-US" dirty="0" err="1"/>
              <a:t>aldosterone</a:t>
            </a:r>
            <a:r>
              <a:rPr lang="en-US" dirty="0"/>
              <a:t> (a </a:t>
            </a:r>
            <a:r>
              <a:rPr lang="en-US" dirty="0" err="1" smtClean="0"/>
              <a:t>mineralocorticoid</a:t>
            </a:r>
            <a:r>
              <a:rPr lang="en-US" dirty="0" smtClean="0"/>
              <a:t> secreted by the cortex </a:t>
            </a:r>
            <a:r>
              <a:rPr lang="en-US" dirty="0" err="1" smtClean="0"/>
              <a:t>zona</a:t>
            </a:r>
            <a:r>
              <a:rPr lang="en-US" dirty="0" smtClean="0"/>
              <a:t> </a:t>
            </a:r>
            <a:r>
              <a:rPr lang="en-US" dirty="0" err="1" smtClean="0"/>
              <a:t>granulosa</a:t>
            </a:r>
            <a:r>
              <a:rPr lang="en-US" dirty="0" smtClean="0"/>
              <a:t> </a:t>
            </a:r>
            <a:r>
              <a:rPr lang="en-US" dirty="0" err="1" smtClean="0"/>
              <a:t>ofadrenal</a:t>
            </a:r>
            <a:r>
              <a:rPr lang="en-US" dirty="0" smtClean="0"/>
              <a:t>))</a:t>
            </a:r>
            <a:endParaRPr lang="en-US" dirty="0"/>
          </a:p>
        </p:txBody>
      </p:sp>
      <p:sp>
        <p:nvSpPr>
          <p:cNvPr id="184325" name="Rectangle 6"/>
          <p:cNvSpPr>
            <a:spLocks noChangeArrowheads="1"/>
          </p:cNvSpPr>
          <p:nvPr/>
        </p:nvSpPr>
        <p:spPr bwMode="auto">
          <a:xfrm>
            <a:off x="5332413" y="0"/>
            <a:ext cx="3740150" cy="461963"/>
          </a:xfrm>
          <a:prstGeom prst="rect">
            <a:avLst/>
          </a:prstGeom>
          <a:noFill/>
          <a:ln w="9525">
            <a:noFill/>
            <a:miter lim="800000"/>
            <a:headEnd/>
            <a:tailEnd/>
          </a:ln>
        </p:spPr>
        <p:txBody>
          <a:bodyPr wrap="none">
            <a:prstTxWarp prst="textNoShape">
              <a:avLst/>
            </a:prstTxWarp>
            <a:spAutoFit/>
          </a:bodyPr>
          <a:lstStyle/>
          <a:p>
            <a:r>
              <a:rPr lang="en-US" b="1"/>
              <a:t>The role of aldosterone</a:t>
            </a:r>
          </a:p>
        </p:txBody>
      </p:sp>
    </p:spTree>
  </p:cSld>
  <p:clrMapOvr>
    <a:masterClrMapping/>
  </p:clrMapOvr>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odiumrenal.jpg                                                0002027AMacintosh HD                   B7E2905D:"/>
          <p:cNvPicPr>
            <a:picLocks noChangeAspect="1" noChangeArrowheads="1"/>
          </p:cNvPicPr>
          <p:nvPr/>
        </p:nvPicPr>
        <p:blipFill>
          <a:blip r:embed="rId2"/>
          <a:srcRect l="3125" t="4819" r="16309" b="31143"/>
          <a:stretch>
            <a:fillRect/>
          </a:stretch>
        </p:blipFill>
        <p:spPr bwMode="auto">
          <a:xfrm>
            <a:off x="0" y="46038"/>
            <a:ext cx="5164138" cy="3992562"/>
          </a:xfrm>
          <a:prstGeom prst="rect">
            <a:avLst/>
          </a:prstGeom>
          <a:noFill/>
          <a:ln w="9525">
            <a:noFill/>
            <a:miter lim="800000"/>
            <a:headEnd/>
            <a:tailEnd/>
          </a:ln>
        </p:spPr>
      </p:pic>
      <p:sp>
        <p:nvSpPr>
          <p:cNvPr id="3" name="Rectangle 8"/>
          <p:cNvSpPr>
            <a:spLocks noChangeArrowheads="1"/>
          </p:cNvSpPr>
          <p:nvPr/>
        </p:nvSpPr>
        <p:spPr bwMode="auto">
          <a:xfrm>
            <a:off x="0" y="4495800"/>
            <a:ext cx="9144000" cy="1816100"/>
          </a:xfrm>
          <a:prstGeom prst="rect">
            <a:avLst/>
          </a:prstGeom>
          <a:noFill/>
          <a:ln w="9525">
            <a:noFill/>
            <a:miter lim="800000"/>
            <a:headEnd/>
            <a:tailEnd/>
          </a:ln>
        </p:spPr>
        <p:txBody>
          <a:bodyPr>
            <a:prstTxWarp prst="textNoShape">
              <a:avLst/>
            </a:prstTxWarp>
            <a:spAutoFit/>
          </a:bodyPr>
          <a:lstStyle/>
          <a:p>
            <a:r>
              <a:rPr lang="en-US" sz="2000" dirty="0" err="1"/>
              <a:t>Aldosterone</a:t>
            </a:r>
            <a:r>
              <a:rPr lang="en-US" sz="2000" dirty="0"/>
              <a:t> binds to receptors </a:t>
            </a:r>
            <a:r>
              <a:rPr lang="en-US" sz="2000" dirty="0" smtClean="0"/>
              <a:t>in </a:t>
            </a:r>
            <a:r>
              <a:rPr lang="en-US" sz="2000" dirty="0" smtClean="0">
                <a:solidFill>
                  <a:srgbClr val="FF0000"/>
                </a:solidFill>
              </a:rPr>
              <a:t>THE NUCLEUS OF </a:t>
            </a:r>
            <a:r>
              <a:rPr lang="en-US" sz="2000" dirty="0"/>
              <a:t>late distal tubules and collecting ducts where it:</a:t>
            </a:r>
            <a:endParaRPr lang="en-US" dirty="0"/>
          </a:p>
          <a:p>
            <a:pPr>
              <a:buFontTx/>
              <a:buChar char="-"/>
            </a:pPr>
            <a:r>
              <a:rPr lang="en-US" dirty="0">
                <a:solidFill>
                  <a:srgbClr val="ED181E"/>
                </a:solidFill>
              </a:rPr>
              <a:t> increases the number of Na</a:t>
            </a:r>
            <a:r>
              <a:rPr lang="en-US" baseline="30000" dirty="0">
                <a:solidFill>
                  <a:srgbClr val="ED181E"/>
                </a:solidFill>
              </a:rPr>
              <a:t>+</a:t>
            </a:r>
            <a:r>
              <a:rPr lang="en-US" dirty="0">
                <a:solidFill>
                  <a:srgbClr val="ED181E"/>
                </a:solidFill>
              </a:rPr>
              <a:t> and K</a:t>
            </a:r>
            <a:r>
              <a:rPr lang="en-US" baseline="30000" dirty="0">
                <a:solidFill>
                  <a:srgbClr val="ED181E"/>
                </a:solidFill>
              </a:rPr>
              <a:t>+</a:t>
            </a:r>
            <a:r>
              <a:rPr lang="en-US" dirty="0">
                <a:solidFill>
                  <a:srgbClr val="ED181E"/>
                </a:solidFill>
              </a:rPr>
              <a:t> channels in the apical membrane. </a:t>
            </a:r>
          </a:p>
          <a:p>
            <a:pPr>
              <a:buFontTx/>
              <a:buChar char="-"/>
            </a:pPr>
            <a:r>
              <a:rPr lang="en-US" dirty="0">
                <a:solidFill>
                  <a:srgbClr val="ED181E"/>
                </a:solidFill>
              </a:rPr>
              <a:t> stimulates the synthesis of Na</a:t>
            </a:r>
            <a:r>
              <a:rPr lang="en-US" baseline="30000" dirty="0">
                <a:solidFill>
                  <a:srgbClr val="ED181E"/>
                </a:solidFill>
              </a:rPr>
              <a:t>+</a:t>
            </a:r>
            <a:r>
              <a:rPr lang="en-US" dirty="0">
                <a:solidFill>
                  <a:srgbClr val="ED181E"/>
                </a:solidFill>
              </a:rPr>
              <a:t>/K</a:t>
            </a:r>
            <a:r>
              <a:rPr lang="en-US" baseline="30000" dirty="0">
                <a:solidFill>
                  <a:srgbClr val="ED181E"/>
                </a:solidFill>
              </a:rPr>
              <a:t>+</a:t>
            </a:r>
            <a:r>
              <a:rPr lang="en-US" dirty="0">
                <a:solidFill>
                  <a:srgbClr val="ED181E"/>
                </a:solidFill>
              </a:rPr>
              <a:t> -</a:t>
            </a:r>
            <a:r>
              <a:rPr lang="en-US" dirty="0" err="1">
                <a:solidFill>
                  <a:srgbClr val="ED181E"/>
                </a:solidFill>
              </a:rPr>
              <a:t>ATPase</a:t>
            </a:r>
            <a:r>
              <a:rPr lang="en-US" dirty="0">
                <a:solidFill>
                  <a:srgbClr val="ED181E"/>
                </a:solidFill>
              </a:rPr>
              <a:t> pumps</a:t>
            </a:r>
          </a:p>
        </p:txBody>
      </p:sp>
    </p:spTree>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Picture 2" descr="sodiumrenal.jpg                                                0002027AMacintosh HD                   B7E2905D:"/>
          <p:cNvPicPr>
            <a:picLocks noChangeAspect="1" noChangeArrowheads="1"/>
          </p:cNvPicPr>
          <p:nvPr/>
        </p:nvPicPr>
        <p:blipFill>
          <a:blip r:embed="rId2"/>
          <a:srcRect l="3125" t="4819" r="16309" b="31143"/>
          <a:stretch>
            <a:fillRect/>
          </a:stretch>
        </p:blipFill>
        <p:spPr bwMode="auto">
          <a:xfrm>
            <a:off x="0" y="46038"/>
            <a:ext cx="8077200" cy="624522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ChangeArrowheads="1"/>
          </p:cNvSpPr>
          <p:nvPr/>
        </p:nvSpPr>
        <p:spPr bwMode="auto">
          <a:xfrm>
            <a:off x="304800" y="1219200"/>
            <a:ext cx="8610600" cy="3046988"/>
          </a:xfrm>
          <a:prstGeom prst="rect">
            <a:avLst/>
          </a:prstGeom>
          <a:noFill/>
          <a:ln w="9525">
            <a:noFill/>
            <a:miter lim="800000"/>
            <a:headEnd/>
            <a:tailEnd/>
          </a:ln>
        </p:spPr>
        <p:txBody>
          <a:bodyPr>
            <a:prstTxWarp prst="textNoShape">
              <a:avLst/>
            </a:prstTxWarp>
            <a:spAutoFit/>
          </a:bodyPr>
          <a:lstStyle/>
          <a:p>
            <a:r>
              <a:rPr lang="en-US" dirty="0" err="1"/>
              <a:t>Aldosterone</a:t>
            </a:r>
            <a:r>
              <a:rPr lang="en-US" dirty="0"/>
              <a:t> is a </a:t>
            </a:r>
            <a:r>
              <a:rPr lang="en-US" dirty="0" err="1"/>
              <a:t>mineralocorticoid</a:t>
            </a:r>
            <a:r>
              <a:rPr lang="en-US" dirty="0"/>
              <a:t> (secreted by cortex of adrenal) that binds to receptors in late distal tubules and collecting ducts where it</a:t>
            </a:r>
            <a:r>
              <a:rPr lang="en-US" dirty="0" smtClean="0"/>
              <a:t>:</a:t>
            </a:r>
          </a:p>
          <a:p>
            <a:endParaRPr lang="en-US" dirty="0" smtClean="0"/>
          </a:p>
          <a:p>
            <a:pPr>
              <a:buFontTx/>
              <a:buChar char="-"/>
            </a:pPr>
            <a:r>
              <a:rPr lang="en-US" dirty="0"/>
              <a:t>increases the number of Na</a:t>
            </a:r>
            <a:r>
              <a:rPr lang="en-US" baseline="30000" dirty="0"/>
              <a:t>+</a:t>
            </a:r>
            <a:r>
              <a:rPr lang="en-US" dirty="0"/>
              <a:t> and K</a:t>
            </a:r>
            <a:r>
              <a:rPr lang="en-US" baseline="30000" dirty="0"/>
              <a:t>+</a:t>
            </a:r>
            <a:r>
              <a:rPr lang="en-US" dirty="0"/>
              <a:t> channels in the apical membrane. </a:t>
            </a:r>
          </a:p>
          <a:p>
            <a:pPr>
              <a:buFontTx/>
              <a:buChar char="-"/>
            </a:pPr>
            <a:r>
              <a:rPr lang="en-US" dirty="0"/>
              <a:t>stimulates the synthesis of Na</a:t>
            </a:r>
            <a:r>
              <a:rPr lang="en-US" baseline="30000" dirty="0"/>
              <a:t>+</a:t>
            </a:r>
            <a:r>
              <a:rPr lang="en-US" dirty="0"/>
              <a:t>/K</a:t>
            </a:r>
            <a:r>
              <a:rPr lang="en-US" baseline="30000" dirty="0"/>
              <a:t>+</a:t>
            </a:r>
            <a:r>
              <a:rPr lang="en-US" dirty="0"/>
              <a:t> -</a:t>
            </a:r>
            <a:r>
              <a:rPr lang="en-US" dirty="0" err="1"/>
              <a:t>ATPase</a:t>
            </a:r>
            <a:r>
              <a:rPr lang="en-US" dirty="0"/>
              <a:t> pumps in the </a:t>
            </a:r>
            <a:r>
              <a:rPr lang="en-US" dirty="0" err="1"/>
              <a:t>basolateral</a:t>
            </a:r>
            <a:r>
              <a:rPr lang="en-US" dirty="0"/>
              <a:t> membrane (HAS A “GENOMIC” EFFECT)</a:t>
            </a:r>
          </a:p>
        </p:txBody>
      </p:sp>
      <p:sp>
        <p:nvSpPr>
          <p:cNvPr id="187395" name="Rectangle 3"/>
          <p:cNvSpPr>
            <a:spLocks noChangeArrowheads="1"/>
          </p:cNvSpPr>
          <p:nvPr/>
        </p:nvSpPr>
        <p:spPr bwMode="auto">
          <a:xfrm>
            <a:off x="228600" y="0"/>
            <a:ext cx="7339013" cy="1200150"/>
          </a:xfrm>
          <a:prstGeom prst="rect">
            <a:avLst/>
          </a:prstGeom>
          <a:noFill/>
          <a:ln w="9525">
            <a:noFill/>
            <a:miter lim="800000"/>
            <a:headEnd/>
            <a:tailEnd/>
          </a:ln>
        </p:spPr>
        <p:txBody>
          <a:bodyPr wrap="none">
            <a:prstTxWarp prst="textNoShape">
              <a:avLst/>
            </a:prstTxWarp>
            <a:spAutoFit/>
          </a:bodyPr>
          <a:lstStyle/>
          <a:p>
            <a:r>
              <a:rPr lang="en-US"/>
              <a:t>Remember</a:t>
            </a:r>
          </a:p>
          <a:p>
            <a:endParaRPr lang="en-US"/>
          </a:p>
          <a:p>
            <a:r>
              <a:rPr lang="en-US"/>
              <a:t>How does aldosterone increase Na</a:t>
            </a:r>
            <a:r>
              <a:rPr lang="en-US" baseline="30000"/>
              <a:t>+</a:t>
            </a:r>
            <a:r>
              <a:rPr lang="en-US"/>
              <a:t> reabsorption?</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0114"/>
                                        </p:tgtEl>
                                        <p:attrNameLst>
                                          <p:attrName>style.visibility</p:attrName>
                                        </p:attrNameLst>
                                      </p:cBhvr>
                                      <p:to>
                                        <p:strVal val="visible"/>
                                      </p:to>
                                    </p:set>
                                    <p:anim calcmode="lin" valueType="num">
                                      <p:cBhvr additive="base">
                                        <p:cTn id="7" dur="500" fill="hold"/>
                                        <p:tgtEl>
                                          <p:spTgt spid="90114"/>
                                        </p:tgtEl>
                                        <p:attrNameLst>
                                          <p:attrName>ppt_x</p:attrName>
                                        </p:attrNameLst>
                                      </p:cBhvr>
                                      <p:tavLst>
                                        <p:tav tm="0">
                                          <p:val>
                                            <p:strVal val="#ppt_x"/>
                                          </p:val>
                                        </p:tav>
                                        <p:tav tm="100000">
                                          <p:val>
                                            <p:strVal val="#ppt_x"/>
                                          </p:val>
                                        </p:tav>
                                      </p:tavLst>
                                    </p:anim>
                                    <p:anim calcmode="lin" valueType="num">
                                      <p:cBhvr additive="base">
                                        <p:cTn id="8" dur="500" fill="hold"/>
                                        <p:tgtEl>
                                          <p:spTgt spid="901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4"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1295400"/>
            <a:ext cx="8610600" cy="4154983"/>
          </a:xfrm>
          <a:prstGeom prst="rect">
            <a:avLst/>
          </a:prstGeom>
          <a:noFill/>
          <a:ln w="9525">
            <a:noFill/>
            <a:miter lim="800000"/>
            <a:headEnd/>
            <a:tailEnd/>
          </a:ln>
        </p:spPr>
        <p:txBody>
          <a:bodyPr>
            <a:prstTxWarp prst="textNoShape">
              <a:avLst/>
            </a:prstTxWarp>
            <a:spAutoFit/>
          </a:bodyPr>
          <a:lstStyle/>
          <a:p>
            <a:pPr>
              <a:buFontTx/>
              <a:buChar char="-"/>
            </a:pPr>
            <a:r>
              <a:rPr lang="en-US" dirty="0" smtClean="0"/>
              <a:t>Excess </a:t>
            </a:r>
            <a:r>
              <a:rPr lang="en-US" dirty="0" err="1" smtClean="0"/>
              <a:t>aldosterone</a:t>
            </a:r>
            <a:r>
              <a:rPr lang="en-US" dirty="0" smtClean="0"/>
              <a:t> </a:t>
            </a:r>
            <a:r>
              <a:rPr lang="en-US" dirty="0" smtClean="0">
                <a:solidFill>
                  <a:srgbClr val="0000FF"/>
                </a:solidFill>
              </a:rPr>
              <a:t>leads to Na+ retention and K+ loss</a:t>
            </a:r>
            <a:r>
              <a:rPr lang="en-US" dirty="0" smtClean="0"/>
              <a:t> (Conn’s syndrome = primary </a:t>
            </a:r>
            <a:r>
              <a:rPr lang="en-US" dirty="0" err="1" smtClean="0"/>
              <a:t>aldosteronism</a:t>
            </a:r>
            <a:r>
              <a:rPr lang="en-US" dirty="0" smtClean="0"/>
              <a:t> sometimes caused by tumors in adrenal) will lead to excessive K+ loss and </a:t>
            </a:r>
            <a:r>
              <a:rPr lang="en-US" dirty="0" err="1" smtClean="0"/>
              <a:t>hypokalemia</a:t>
            </a:r>
            <a:r>
              <a:rPr lang="en-US" dirty="0" smtClean="0"/>
              <a:t> (also metabolic alkalosis)</a:t>
            </a:r>
          </a:p>
          <a:p>
            <a:endParaRPr lang="en-US" dirty="0" smtClean="0"/>
          </a:p>
          <a:p>
            <a:endParaRPr lang="en-US" dirty="0" smtClean="0"/>
          </a:p>
          <a:p>
            <a:pPr>
              <a:buFontTx/>
              <a:buChar char="-"/>
            </a:pPr>
            <a:r>
              <a:rPr lang="en-US" dirty="0" smtClean="0"/>
              <a:t>Insufficient </a:t>
            </a:r>
            <a:r>
              <a:rPr lang="en-US" dirty="0" err="1" smtClean="0"/>
              <a:t>aldosterone</a:t>
            </a:r>
            <a:r>
              <a:rPr lang="en-US" dirty="0" smtClean="0"/>
              <a:t> leads to K+ retention and Na+ loss (Addison’s disease, chronic adrenal insufficiency) will lead to excessive K+ retention and </a:t>
            </a:r>
            <a:r>
              <a:rPr lang="en-US" dirty="0" err="1" smtClean="0"/>
              <a:t>hyperkalemia</a:t>
            </a:r>
            <a:r>
              <a:rPr lang="en-US" dirty="0" smtClean="0"/>
              <a:t> (also metabolic acidosis)</a:t>
            </a:r>
          </a:p>
          <a:p>
            <a:pPr>
              <a:buFontTx/>
              <a:buChar char="-"/>
            </a:pPr>
            <a:endParaRPr lang="en-US" dirty="0"/>
          </a:p>
        </p:txBody>
      </p:sp>
      <p:sp>
        <p:nvSpPr>
          <p:cNvPr id="3" name="TextBox 2"/>
          <p:cNvSpPr txBox="1"/>
          <p:nvPr/>
        </p:nvSpPr>
        <p:spPr>
          <a:xfrm>
            <a:off x="2514600" y="609600"/>
            <a:ext cx="3024386" cy="461665"/>
          </a:xfrm>
          <a:prstGeom prst="rect">
            <a:avLst/>
          </a:prstGeom>
          <a:noFill/>
        </p:spPr>
        <p:txBody>
          <a:bodyPr wrap="none" rtlCol="0">
            <a:spAutoFit/>
          </a:bodyPr>
          <a:lstStyle/>
          <a:p>
            <a:r>
              <a:rPr lang="en-US" dirty="0" smtClean="0"/>
              <a:t>Clinical Applications</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ChangeArrowheads="1"/>
          </p:cNvSpPr>
          <p:nvPr/>
        </p:nvSpPr>
        <p:spPr bwMode="auto">
          <a:xfrm>
            <a:off x="0" y="0"/>
            <a:ext cx="9143999" cy="1200328"/>
          </a:xfrm>
          <a:prstGeom prst="rect">
            <a:avLst/>
          </a:prstGeom>
          <a:noFill/>
          <a:ln w="9525">
            <a:noFill/>
            <a:miter lim="800000"/>
            <a:headEnd/>
            <a:tailEnd/>
          </a:ln>
        </p:spPr>
        <p:txBody>
          <a:bodyPr wrap="square">
            <a:prstTxWarp prst="textNoShape">
              <a:avLst/>
            </a:prstTxWarp>
            <a:spAutoFit/>
          </a:bodyPr>
          <a:lstStyle/>
          <a:p>
            <a:r>
              <a:rPr lang="en-US" b="1" dirty="0"/>
              <a:t>How is the secretion of </a:t>
            </a:r>
            <a:r>
              <a:rPr lang="en-US" b="1" dirty="0" err="1"/>
              <a:t>aldosterone</a:t>
            </a:r>
            <a:r>
              <a:rPr lang="en-US" b="1" dirty="0"/>
              <a:t> regulated?</a:t>
            </a:r>
          </a:p>
          <a:p>
            <a:r>
              <a:rPr lang="en-US" b="1" dirty="0"/>
              <a:t>(short answer by the </a:t>
            </a:r>
            <a:r>
              <a:rPr lang="en-US" b="1" dirty="0" err="1"/>
              <a:t>renin/angiostensin</a:t>
            </a:r>
            <a:r>
              <a:rPr lang="en-US" b="1" dirty="0"/>
              <a:t> </a:t>
            </a:r>
            <a:r>
              <a:rPr lang="en-US" b="1" dirty="0" smtClean="0"/>
              <a:t>system. Long answer: by a </a:t>
            </a:r>
            <a:r>
              <a:rPr lang="en-US" b="1" dirty="0" err="1" smtClean="0"/>
              <a:t>maddingly</a:t>
            </a:r>
            <a:r>
              <a:rPr lang="en-US" b="1" dirty="0" smtClean="0"/>
              <a:t> complicated mechanism!)</a:t>
            </a:r>
            <a:endParaRPr lang="en-US" b="1" dirty="0"/>
          </a:p>
        </p:txBody>
      </p:sp>
      <p:sp>
        <p:nvSpPr>
          <p:cNvPr id="189443" name="Rectangle 9"/>
          <p:cNvSpPr>
            <a:spLocks noChangeArrowheads="1"/>
          </p:cNvSpPr>
          <p:nvPr/>
        </p:nvSpPr>
        <p:spPr bwMode="auto">
          <a:xfrm>
            <a:off x="0" y="1143000"/>
            <a:ext cx="9144000" cy="3786188"/>
          </a:xfrm>
          <a:prstGeom prst="rect">
            <a:avLst/>
          </a:prstGeom>
          <a:noFill/>
          <a:ln w="9525">
            <a:noFill/>
            <a:miter lim="800000"/>
            <a:headEnd/>
            <a:tailEnd/>
          </a:ln>
        </p:spPr>
        <p:txBody>
          <a:bodyPr>
            <a:prstTxWarp prst="textNoShape">
              <a:avLst/>
            </a:prstTxWarp>
            <a:spAutoFit/>
          </a:bodyPr>
          <a:lstStyle/>
          <a:p>
            <a:pPr marL="457200" indent="-457200">
              <a:buFont typeface="Times" charset="0"/>
              <a:buAutoNum type="arabicParenR"/>
            </a:pPr>
            <a:r>
              <a:rPr lang="en-US" dirty="0"/>
              <a:t>The liver secretes </a:t>
            </a:r>
            <a:r>
              <a:rPr lang="en-US" dirty="0" err="1" smtClean="0"/>
              <a:t>Angiotensino</a:t>
            </a:r>
            <a:r>
              <a:rPr lang="en-US" dirty="0" err="1" smtClean="0">
                <a:solidFill>
                  <a:srgbClr val="FF0000"/>
                </a:solidFill>
              </a:rPr>
              <a:t>gen</a:t>
            </a:r>
            <a:endParaRPr lang="en-US" dirty="0">
              <a:solidFill>
                <a:srgbClr val="FF0000"/>
              </a:solidFill>
            </a:endParaRPr>
          </a:p>
          <a:p>
            <a:pPr marL="457200" indent="-457200">
              <a:buFont typeface="Times" charset="0"/>
              <a:buAutoNum type="arabicParenR"/>
            </a:pPr>
            <a:endParaRPr lang="en-US" dirty="0"/>
          </a:p>
          <a:p>
            <a:pPr marL="457200" indent="-457200">
              <a:buFont typeface="Times" charset="0"/>
              <a:buAutoNum type="arabicParenR"/>
            </a:pPr>
            <a:r>
              <a:rPr lang="en-US" dirty="0" err="1">
                <a:solidFill>
                  <a:srgbClr val="ED181E"/>
                </a:solidFill>
              </a:rPr>
              <a:t>Renin</a:t>
            </a:r>
            <a:r>
              <a:rPr lang="en-US" dirty="0"/>
              <a:t> secreted by </a:t>
            </a:r>
            <a:r>
              <a:rPr lang="en-US" dirty="0" err="1"/>
              <a:t>juxtaglomerular</a:t>
            </a:r>
            <a:r>
              <a:rPr lang="en-US" dirty="0"/>
              <a:t> cells transforms </a:t>
            </a:r>
            <a:r>
              <a:rPr lang="en-US" dirty="0" err="1"/>
              <a:t>angiostensinogen</a:t>
            </a:r>
            <a:r>
              <a:rPr lang="en-US" dirty="0"/>
              <a:t> into </a:t>
            </a:r>
            <a:r>
              <a:rPr lang="en-US" dirty="0" err="1"/>
              <a:t>angiotensin</a:t>
            </a:r>
            <a:r>
              <a:rPr lang="en-US" dirty="0"/>
              <a:t> I</a:t>
            </a:r>
          </a:p>
          <a:p>
            <a:pPr marL="457200" indent="-457200">
              <a:buFont typeface="Times" charset="0"/>
              <a:buAutoNum type="arabicParenR"/>
            </a:pPr>
            <a:endParaRPr lang="en-US" dirty="0"/>
          </a:p>
          <a:p>
            <a:pPr marL="457200" indent="-457200">
              <a:buFont typeface="Times" charset="0"/>
              <a:buAutoNum type="arabicParenR"/>
            </a:pPr>
            <a:r>
              <a:rPr lang="en-US" dirty="0"/>
              <a:t>The enzyme “</a:t>
            </a:r>
            <a:r>
              <a:rPr lang="en-US" dirty="0" err="1"/>
              <a:t>Angiotensin</a:t>
            </a:r>
            <a:r>
              <a:rPr lang="en-US" dirty="0"/>
              <a:t>-converting enzyme” transforms </a:t>
            </a:r>
            <a:r>
              <a:rPr lang="en-US" dirty="0" err="1"/>
              <a:t>angiotensin</a:t>
            </a:r>
            <a:r>
              <a:rPr lang="en-US" dirty="0"/>
              <a:t> I into </a:t>
            </a:r>
            <a:r>
              <a:rPr lang="en-US" dirty="0" err="1"/>
              <a:t>Angiotensin</a:t>
            </a:r>
            <a:r>
              <a:rPr lang="en-US" dirty="0"/>
              <a:t> II</a:t>
            </a:r>
          </a:p>
          <a:p>
            <a:pPr marL="457200" indent="-457200">
              <a:buFont typeface="Times" charset="0"/>
              <a:buAutoNum type="arabicParenR"/>
            </a:pPr>
            <a:endParaRPr lang="en-US" dirty="0"/>
          </a:p>
          <a:p>
            <a:pPr marL="457200" indent="-457200">
              <a:buFont typeface="Times" charset="0"/>
              <a:buAutoNum type="arabicParenR"/>
            </a:pPr>
            <a:r>
              <a:rPr lang="en-US" dirty="0" err="1"/>
              <a:t>Angiotensin</a:t>
            </a:r>
            <a:r>
              <a:rPr lang="en-US" dirty="0"/>
              <a:t> II acts on the adrenal cortex which then secretes </a:t>
            </a:r>
            <a:r>
              <a:rPr lang="en-US" dirty="0" err="1"/>
              <a:t>aldosterone</a:t>
            </a:r>
            <a:r>
              <a:rPr lang="en-US" dirty="0"/>
              <a:t>.</a:t>
            </a:r>
          </a:p>
        </p:txBody>
      </p:sp>
      <p:pic>
        <p:nvPicPr>
          <p:cNvPr id="189444" name="Picture 2" descr="sodiumrenal.jpg                                                0002027AMacintosh HD                   B7E2905D:"/>
          <p:cNvPicPr>
            <a:picLocks noChangeAspect="1" noChangeArrowheads="1"/>
          </p:cNvPicPr>
          <p:nvPr/>
        </p:nvPicPr>
        <p:blipFill>
          <a:blip r:embed="rId3"/>
          <a:srcRect l="2174" t="73759" r="9782" b="-581"/>
          <a:stretch>
            <a:fillRect/>
          </a:stretch>
        </p:blipFill>
        <p:spPr bwMode="auto">
          <a:xfrm>
            <a:off x="914400" y="4800600"/>
            <a:ext cx="6943725" cy="20574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2" descr="sodiumrenal.jpg                                                0002027AMacintosh HD                   B7E2905D:"/>
          <p:cNvPicPr>
            <a:picLocks noChangeAspect="1" noChangeArrowheads="1"/>
          </p:cNvPicPr>
          <p:nvPr/>
        </p:nvPicPr>
        <p:blipFill>
          <a:blip r:embed="rId2"/>
          <a:srcRect l="2174" t="73759" r="9782" b="-581"/>
          <a:stretch>
            <a:fillRect/>
          </a:stretch>
        </p:blipFill>
        <p:spPr bwMode="auto">
          <a:xfrm>
            <a:off x="914400" y="3505200"/>
            <a:ext cx="6943725" cy="2057400"/>
          </a:xfrm>
          <a:prstGeom prst="rect">
            <a:avLst/>
          </a:prstGeom>
          <a:noFill/>
          <a:ln w="9525">
            <a:noFill/>
            <a:miter lim="800000"/>
            <a:headEnd/>
            <a:tailEnd/>
          </a:ln>
        </p:spPr>
      </p:pic>
      <p:sp>
        <p:nvSpPr>
          <p:cNvPr id="191491" name="TextBox 2"/>
          <p:cNvSpPr txBox="1">
            <a:spLocks noChangeArrowheads="1"/>
          </p:cNvSpPr>
          <p:nvPr/>
        </p:nvSpPr>
        <p:spPr bwMode="auto">
          <a:xfrm>
            <a:off x="1219200" y="5562600"/>
            <a:ext cx="6735763" cy="1570038"/>
          </a:xfrm>
          <a:prstGeom prst="rect">
            <a:avLst/>
          </a:prstGeom>
          <a:noFill/>
          <a:ln w="9525">
            <a:noFill/>
            <a:miter lim="800000"/>
            <a:headEnd/>
            <a:tailEnd/>
          </a:ln>
        </p:spPr>
        <p:txBody>
          <a:bodyPr wrap="none">
            <a:prstTxWarp prst="textNoShape">
              <a:avLst/>
            </a:prstTxWarp>
            <a:spAutoFit/>
          </a:bodyPr>
          <a:lstStyle/>
          <a:p>
            <a:r>
              <a:rPr lang="es-ES_tradnl"/>
              <a:t>Low MAP (hemorrhage, surgery.. hypovolemia)</a:t>
            </a:r>
          </a:p>
          <a:p>
            <a:r>
              <a:rPr lang="es-ES_tradnl"/>
              <a:t>Increased K+</a:t>
            </a:r>
          </a:p>
          <a:p>
            <a:r>
              <a:rPr lang="es-ES_tradnl"/>
              <a:t>(acute, rare, decrease in Na+ levels) </a:t>
            </a:r>
          </a:p>
          <a:p>
            <a:endParaRPr lang="es-ES_tradnl"/>
          </a:p>
        </p:txBody>
      </p:sp>
      <p:pic>
        <p:nvPicPr>
          <p:cNvPr id="191492" name="Picture 3" descr="Picture 1.png"/>
          <p:cNvPicPr>
            <a:picLocks noChangeAspect="1"/>
          </p:cNvPicPr>
          <p:nvPr/>
        </p:nvPicPr>
        <p:blipFill>
          <a:blip r:embed="rId3"/>
          <a:srcRect/>
          <a:stretch>
            <a:fillRect/>
          </a:stretch>
        </p:blipFill>
        <p:spPr bwMode="auto">
          <a:xfrm>
            <a:off x="98425" y="0"/>
            <a:ext cx="9045575" cy="3048000"/>
          </a:xfrm>
          <a:prstGeom prst="rect">
            <a:avLst/>
          </a:prstGeom>
          <a:noFill/>
          <a:ln w="9525">
            <a:noFill/>
            <a:miter lim="800000"/>
            <a:headEnd/>
            <a:tailEnd/>
          </a:ln>
        </p:spPr>
      </p:pic>
      <p:sp>
        <p:nvSpPr>
          <p:cNvPr id="191493" name="TextBox 4"/>
          <p:cNvSpPr txBox="1">
            <a:spLocks noChangeArrowheads="1"/>
          </p:cNvSpPr>
          <p:nvPr/>
        </p:nvSpPr>
        <p:spPr bwMode="auto">
          <a:xfrm>
            <a:off x="6705600" y="5867400"/>
            <a:ext cx="1611313" cy="461963"/>
          </a:xfrm>
          <a:prstGeom prst="rect">
            <a:avLst/>
          </a:prstGeom>
          <a:noFill/>
          <a:ln w="9525">
            <a:noFill/>
            <a:miter lim="800000"/>
            <a:headEnd/>
            <a:tailEnd/>
          </a:ln>
        </p:spPr>
        <p:txBody>
          <a:bodyPr wrap="none">
            <a:prstTxWarp prst="textNoShape">
              <a:avLst/>
            </a:prstTxWarp>
            <a:spAutoFit/>
          </a:bodyPr>
          <a:lstStyle/>
          <a:p>
            <a:r>
              <a:rPr lang="es-ES_tradnl"/>
              <a:t>STIMULI</a:t>
            </a:r>
          </a:p>
        </p:txBody>
      </p:sp>
    </p:spTree>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ChangeArrowheads="1"/>
          </p:cNvSpPr>
          <p:nvPr/>
        </p:nvSpPr>
        <p:spPr bwMode="auto">
          <a:xfrm>
            <a:off x="0" y="0"/>
            <a:ext cx="9144000" cy="5632450"/>
          </a:xfrm>
          <a:prstGeom prst="rect">
            <a:avLst/>
          </a:prstGeom>
          <a:noFill/>
          <a:ln w="9525">
            <a:noFill/>
            <a:miter lim="800000"/>
            <a:headEnd/>
            <a:tailEnd/>
          </a:ln>
        </p:spPr>
        <p:txBody>
          <a:bodyPr>
            <a:prstTxWarp prst="textNoShape">
              <a:avLst/>
            </a:prstTxWarp>
            <a:spAutoFit/>
          </a:bodyPr>
          <a:lstStyle/>
          <a:p>
            <a:r>
              <a:rPr lang="en-US"/>
              <a:t>Remember:</a:t>
            </a:r>
          </a:p>
          <a:p>
            <a:endParaRPr lang="en-US"/>
          </a:p>
          <a:p>
            <a:r>
              <a:rPr lang="en-US"/>
              <a:t>-Sodium reabsorption in collecting duct is stimulated by aldosterone.</a:t>
            </a:r>
          </a:p>
          <a:p>
            <a:endParaRPr lang="en-US"/>
          </a:p>
          <a:p>
            <a:r>
              <a:rPr lang="en-US"/>
              <a:t>-Aldosterone is secreted by the cortex of adrenal glands.</a:t>
            </a:r>
          </a:p>
          <a:p>
            <a:endParaRPr lang="en-US"/>
          </a:p>
          <a:p>
            <a:r>
              <a:rPr lang="en-US"/>
              <a:t>-Aldosterone secretion is stimulated by Angiostensin II</a:t>
            </a:r>
          </a:p>
          <a:p>
            <a:endParaRPr lang="en-US"/>
          </a:p>
          <a:p>
            <a:r>
              <a:rPr lang="en-US"/>
              <a:t>-The conversion of angiostensinogen into angiostensin II is catalyzed by renin and ACE (angiostensin converting enzyme).</a:t>
            </a:r>
          </a:p>
          <a:p>
            <a:endParaRPr lang="en-US"/>
          </a:p>
          <a:p>
            <a:r>
              <a:rPr lang="en-US"/>
              <a:t>-Some of the stimuli that lead to increased aldosterone secretion are hypovolemia (due to dehydration (of what type?),  and in acute cases, hyponatremia) and hypotension.</a:t>
            </a: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kidney2.jpg                                                    0002027AMacintosh HD                   B7E2905D:"/>
          <p:cNvPicPr>
            <a:picLocks noChangeAspect="1" noChangeArrowheads="1"/>
          </p:cNvPicPr>
          <p:nvPr/>
        </p:nvPicPr>
        <p:blipFill>
          <a:blip r:embed="rId4"/>
          <a:srcRect l="46982" t="5235" r="7993" b="1826"/>
          <a:stretch>
            <a:fillRect/>
          </a:stretch>
        </p:blipFill>
        <p:spPr bwMode="auto">
          <a:xfrm>
            <a:off x="0" y="0"/>
            <a:ext cx="4195763" cy="6477000"/>
          </a:xfrm>
          <a:prstGeom prst="rect">
            <a:avLst/>
          </a:prstGeom>
          <a:noFill/>
          <a:ln w="9525">
            <a:noFill/>
            <a:miter lim="800000"/>
            <a:headEnd/>
            <a:tailEnd/>
          </a:ln>
        </p:spPr>
      </p:pic>
      <p:sp>
        <p:nvSpPr>
          <p:cNvPr id="30723" name="Text Box 1029"/>
          <p:cNvSpPr txBox="1">
            <a:spLocks noChangeArrowheads="1"/>
          </p:cNvSpPr>
          <p:nvPr/>
        </p:nvSpPr>
        <p:spPr bwMode="auto">
          <a:xfrm>
            <a:off x="4713288" y="0"/>
            <a:ext cx="4432300" cy="1187450"/>
          </a:xfrm>
          <a:prstGeom prst="rect">
            <a:avLst/>
          </a:prstGeom>
          <a:noFill/>
          <a:ln w="9525">
            <a:noFill/>
            <a:miter lim="800000"/>
            <a:headEnd/>
            <a:tailEnd/>
          </a:ln>
        </p:spPr>
        <p:txBody>
          <a:bodyPr wrap="none">
            <a:prstTxWarp prst="textNoShape">
              <a:avLst/>
            </a:prstTxWarp>
            <a:spAutoFit/>
          </a:bodyPr>
          <a:lstStyle/>
          <a:p>
            <a:r>
              <a:rPr lang="en-US"/>
              <a:t>Within renal pyramids are</a:t>
            </a:r>
          </a:p>
          <a:p>
            <a:r>
              <a:rPr lang="en-US"/>
              <a:t>more than 1 million </a:t>
            </a:r>
            <a:r>
              <a:rPr lang="en-US">
                <a:solidFill>
                  <a:srgbClr val="ED181E"/>
                </a:solidFill>
              </a:rPr>
              <a:t>nephrons </a:t>
            </a:r>
            <a:r>
              <a:rPr lang="en-US"/>
              <a:t>–</a:t>
            </a:r>
          </a:p>
          <a:p>
            <a:r>
              <a:rPr lang="en-US"/>
              <a:t>functional unit of the kidney</a:t>
            </a:r>
          </a:p>
        </p:txBody>
      </p:sp>
      <p:sp>
        <p:nvSpPr>
          <p:cNvPr id="169990" name="Text Box 1030"/>
          <p:cNvSpPr txBox="1">
            <a:spLocks noChangeArrowheads="1"/>
          </p:cNvSpPr>
          <p:nvPr/>
        </p:nvSpPr>
        <p:spPr bwMode="auto">
          <a:xfrm>
            <a:off x="4114800" y="1524000"/>
            <a:ext cx="5029200" cy="2677656"/>
          </a:xfrm>
          <a:prstGeom prst="rect">
            <a:avLst/>
          </a:prstGeom>
          <a:noFill/>
          <a:ln w="9525">
            <a:noFill/>
            <a:miter lim="800000"/>
            <a:headEnd/>
            <a:tailEnd/>
          </a:ln>
        </p:spPr>
        <p:txBody>
          <a:bodyPr wrap="square">
            <a:prstTxWarp prst="textNoShape">
              <a:avLst/>
            </a:prstTxWarp>
            <a:spAutoFit/>
          </a:bodyPr>
          <a:lstStyle/>
          <a:p>
            <a:r>
              <a:rPr lang="en-US" dirty="0"/>
              <a:t>Two parts to a nephron:</a:t>
            </a:r>
          </a:p>
          <a:p>
            <a:r>
              <a:rPr lang="en-US" dirty="0"/>
              <a:t>a </a:t>
            </a:r>
            <a:r>
              <a:rPr lang="en-US" dirty="0">
                <a:solidFill>
                  <a:srgbClr val="ED181E"/>
                </a:solidFill>
              </a:rPr>
              <a:t>renal corpuscle</a:t>
            </a:r>
            <a:r>
              <a:rPr lang="en-US" dirty="0"/>
              <a:t>, that filters </a:t>
            </a:r>
          </a:p>
          <a:p>
            <a:r>
              <a:rPr lang="en-US" dirty="0"/>
              <a:t>the blood and a </a:t>
            </a:r>
            <a:r>
              <a:rPr lang="en-US" dirty="0">
                <a:solidFill>
                  <a:srgbClr val="ED181E"/>
                </a:solidFill>
              </a:rPr>
              <a:t>renal tubule</a:t>
            </a:r>
            <a:r>
              <a:rPr lang="en-US" dirty="0"/>
              <a:t> in </a:t>
            </a:r>
          </a:p>
          <a:p>
            <a:r>
              <a:rPr lang="en-US" dirty="0"/>
              <a:t>which the filtrate travels and </a:t>
            </a:r>
          </a:p>
          <a:p>
            <a:r>
              <a:rPr lang="en-US" dirty="0"/>
              <a:t>becomes modified in the formation </a:t>
            </a:r>
          </a:p>
          <a:p>
            <a:r>
              <a:rPr lang="en-US" dirty="0"/>
              <a:t>of urine.</a:t>
            </a:r>
          </a:p>
        </p:txBody>
      </p:sp>
      <p:sp>
        <p:nvSpPr>
          <p:cNvPr id="169991" name="Text Box 1031"/>
          <p:cNvSpPr txBox="1">
            <a:spLocks noChangeArrowheads="1"/>
          </p:cNvSpPr>
          <p:nvPr/>
        </p:nvSpPr>
        <p:spPr bwMode="auto">
          <a:xfrm>
            <a:off x="4114800" y="4495800"/>
            <a:ext cx="4789488" cy="1200150"/>
          </a:xfrm>
          <a:prstGeom prst="rect">
            <a:avLst/>
          </a:prstGeom>
          <a:noFill/>
          <a:ln w="9525">
            <a:noFill/>
            <a:miter lim="800000"/>
            <a:headEnd/>
            <a:tailEnd/>
          </a:ln>
        </p:spPr>
        <p:txBody>
          <a:bodyPr wrap="none">
            <a:prstTxWarp prst="textNoShape">
              <a:avLst/>
            </a:prstTxWarp>
            <a:spAutoFit/>
          </a:bodyPr>
          <a:lstStyle/>
          <a:p>
            <a:r>
              <a:rPr lang="en-US" dirty="0">
                <a:solidFill>
                  <a:srgbClr val="ED181E"/>
                </a:solidFill>
              </a:rPr>
              <a:t>Renal corpuscles</a:t>
            </a:r>
            <a:r>
              <a:rPr lang="en-US" dirty="0"/>
              <a:t> are made of </a:t>
            </a:r>
          </a:p>
          <a:p>
            <a:r>
              <a:rPr lang="en-US" dirty="0">
                <a:solidFill>
                  <a:srgbClr val="ED181E"/>
                </a:solidFill>
              </a:rPr>
              <a:t>Bowman’s capsule</a:t>
            </a:r>
            <a:r>
              <a:rPr lang="en-US" dirty="0"/>
              <a:t> and a group of</a:t>
            </a:r>
          </a:p>
          <a:p>
            <a:r>
              <a:rPr lang="en-US" dirty="0"/>
              <a:t>capillaries called the </a:t>
            </a:r>
            <a:r>
              <a:rPr lang="en-US" dirty="0">
                <a:solidFill>
                  <a:srgbClr val="ED181E"/>
                </a:solidFill>
              </a:rPr>
              <a:t>glomerulus</a:t>
            </a:r>
          </a:p>
        </p:txBody>
      </p:sp>
      <p:sp>
        <p:nvSpPr>
          <p:cNvPr id="30726" name="Text Box 1032"/>
          <p:cNvSpPr txBox="1">
            <a:spLocks noChangeArrowheads="1"/>
          </p:cNvSpPr>
          <p:nvPr/>
        </p:nvSpPr>
        <p:spPr bwMode="auto">
          <a:xfrm>
            <a:off x="0" y="5486400"/>
            <a:ext cx="184150" cy="457200"/>
          </a:xfrm>
          <a:prstGeom prst="rect">
            <a:avLst/>
          </a:prstGeom>
          <a:noFill/>
          <a:ln w="9525">
            <a:noFill/>
            <a:miter lim="800000"/>
            <a:headEnd/>
            <a:tailEnd/>
          </a:ln>
        </p:spPr>
        <p:txBody>
          <a:bodyPr wrap="none">
            <a:prstTxWarp prst="textNoShape">
              <a:avLst/>
            </a:prstTxWarp>
            <a:spAutoFit/>
          </a:bodyPr>
          <a:lstStyle/>
          <a:p>
            <a:endParaRPr lang="es-ES_tradnl" b="1">
              <a:solidFill>
                <a:srgbClr val="FFAF18"/>
              </a:solidFill>
            </a:endParaRPr>
          </a:p>
        </p:txBody>
      </p:sp>
    </p:spTree>
    <p:custDataLst>
      <p:tags r:id="rId1"/>
    </p:custData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999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99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90" grpId="0"/>
      <p:bldP spid="169991"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Picture 3" descr=" renin.jpg                                                      0002027AMacintosh HD                   B7E2905D:"/>
          <p:cNvPicPr>
            <a:picLocks noChangeAspect="1" noChangeArrowheads="1"/>
          </p:cNvPicPr>
          <p:nvPr/>
        </p:nvPicPr>
        <p:blipFill>
          <a:blip r:embed="rId3"/>
          <a:srcRect/>
          <a:stretch>
            <a:fillRect/>
          </a:stretch>
        </p:blipFill>
        <p:spPr bwMode="auto">
          <a:xfrm>
            <a:off x="0" y="0"/>
            <a:ext cx="4840288" cy="5181600"/>
          </a:xfrm>
          <a:prstGeom prst="rect">
            <a:avLst/>
          </a:prstGeom>
          <a:noFill/>
          <a:ln w="9525">
            <a:noFill/>
            <a:miter lim="800000"/>
            <a:headEnd/>
            <a:tailEnd/>
          </a:ln>
        </p:spPr>
      </p:pic>
      <p:pic>
        <p:nvPicPr>
          <p:cNvPr id="194563" name="Picture 4" descr="juxtaglom. jpg                                                 0002027AMacintosh HD                   B7E2905D:"/>
          <p:cNvPicPr>
            <a:picLocks noChangeAspect="1" noChangeArrowheads="1"/>
          </p:cNvPicPr>
          <p:nvPr/>
        </p:nvPicPr>
        <p:blipFill>
          <a:blip r:embed="rId4"/>
          <a:srcRect l="7883" r="3612"/>
          <a:stretch>
            <a:fillRect/>
          </a:stretch>
        </p:blipFill>
        <p:spPr bwMode="auto">
          <a:xfrm>
            <a:off x="4543425" y="1066800"/>
            <a:ext cx="4505325" cy="2667000"/>
          </a:xfrm>
          <a:prstGeom prst="rect">
            <a:avLst/>
          </a:prstGeom>
          <a:noFill/>
          <a:ln w="9525">
            <a:noFill/>
            <a:miter lim="800000"/>
            <a:headEnd/>
            <a:tailEnd/>
          </a:ln>
        </p:spPr>
      </p:pic>
      <p:sp>
        <p:nvSpPr>
          <p:cNvPr id="194564" name="Rectangle 11"/>
          <p:cNvSpPr>
            <a:spLocks noChangeArrowheads="1"/>
          </p:cNvSpPr>
          <p:nvPr/>
        </p:nvSpPr>
        <p:spPr bwMode="auto">
          <a:xfrm>
            <a:off x="0" y="5278438"/>
            <a:ext cx="8991600" cy="1077912"/>
          </a:xfrm>
          <a:prstGeom prst="rect">
            <a:avLst/>
          </a:prstGeom>
          <a:noFill/>
          <a:ln w="9525">
            <a:noFill/>
            <a:miter lim="800000"/>
            <a:headEnd/>
            <a:tailEnd/>
          </a:ln>
        </p:spPr>
        <p:txBody>
          <a:bodyPr>
            <a:prstTxWarp prst="textNoShape">
              <a:avLst/>
            </a:prstTxWarp>
            <a:spAutoFit/>
          </a:bodyPr>
          <a:lstStyle/>
          <a:p>
            <a:r>
              <a:rPr lang="en-US" sz="2000"/>
              <a:t>A decrease in MAP leads to increased</a:t>
            </a:r>
            <a:r>
              <a:rPr lang="en-US"/>
              <a:t> </a:t>
            </a:r>
            <a:r>
              <a:rPr lang="en-US" sz="2000"/>
              <a:t>renin secretion (and hence to increased angiostensin I first and then II) by the cells of the juxtaglomerular apparatus. </a:t>
            </a:r>
          </a:p>
        </p:txBody>
      </p:sp>
      <p:sp>
        <p:nvSpPr>
          <p:cNvPr id="194565" name="Rectangle 12"/>
          <p:cNvSpPr>
            <a:spLocks noChangeArrowheads="1"/>
          </p:cNvSpPr>
          <p:nvPr/>
        </p:nvSpPr>
        <p:spPr bwMode="auto">
          <a:xfrm>
            <a:off x="3352800" y="0"/>
            <a:ext cx="4648200" cy="461963"/>
          </a:xfrm>
          <a:prstGeom prst="rect">
            <a:avLst/>
          </a:prstGeom>
          <a:noFill/>
          <a:ln w="9525">
            <a:noFill/>
            <a:miter lim="800000"/>
            <a:headEnd/>
            <a:tailEnd/>
          </a:ln>
        </p:spPr>
        <p:txBody>
          <a:bodyPr wrap="none">
            <a:prstTxWarp prst="textNoShape">
              <a:avLst/>
            </a:prstTxWarp>
            <a:spAutoFit/>
          </a:bodyPr>
          <a:lstStyle/>
          <a:p>
            <a:r>
              <a:rPr lang="en-US" b="1"/>
              <a:t>The Renin-regulating pathway</a:t>
            </a:r>
          </a:p>
        </p:txBody>
      </p:sp>
    </p:spTree>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0" name="Picture 3" descr=" renin.jpg                                                      0002027AMacintosh HD                   B7E2905D:"/>
          <p:cNvPicPr>
            <a:picLocks noChangeAspect="1" noChangeArrowheads="1"/>
          </p:cNvPicPr>
          <p:nvPr/>
        </p:nvPicPr>
        <p:blipFill>
          <a:blip r:embed="rId2"/>
          <a:srcRect/>
          <a:stretch>
            <a:fillRect/>
          </a:stretch>
        </p:blipFill>
        <p:spPr bwMode="auto">
          <a:xfrm>
            <a:off x="990600" y="0"/>
            <a:ext cx="6405563" cy="6858000"/>
          </a:xfrm>
          <a:prstGeom prst="rect">
            <a:avLst/>
          </a:prstGeom>
          <a:noFill/>
          <a:ln w="9525">
            <a:noFill/>
            <a:miter lim="800000"/>
            <a:headEnd/>
            <a:tailEnd/>
          </a:ln>
        </p:spPr>
      </p:pic>
      <p:sp>
        <p:nvSpPr>
          <p:cNvPr id="196611" name="TextBox 2"/>
          <p:cNvSpPr txBox="1">
            <a:spLocks noChangeArrowheads="1"/>
          </p:cNvSpPr>
          <p:nvPr/>
        </p:nvSpPr>
        <p:spPr bwMode="auto">
          <a:xfrm>
            <a:off x="4592638" y="6096000"/>
            <a:ext cx="4551362" cy="461963"/>
          </a:xfrm>
          <a:prstGeom prst="rect">
            <a:avLst/>
          </a:prstGeom>
          <a:noFill/>
          <a:ln w="9525">
            <a:noFill/>
            <a:miter lim="800000"/>
            <a:headEnd/>
            <a:tailEnd/>
          </a:ln>
        </p:spPr>
        <p:txBody>
          <a:bodyPr wrap="none">
            <a:prstTxWarp prst="textNoShape">
              <a:avLst/>
            </a:prstTxWarp>
            <a:spAutoFit/>
          </a:bodyPr>
          <a:lstStyle/>
          <a:p>
            <a:r>
              <a:rPr lang="en-US"/>
              <a:t>-</a:t>
            </a:r>
            <a:r>
              <a:rPr lang="en-US">
                <a:sym typeface="Wingdings" charset="2"/>
              </a:rPr>
              <a:t> Angiostensin-&gt; aldosterone</a:t>
            </a:r>
            <a:endParaRPr lang="en-US"/>
          </a:p>
        </p:txBody>
      </p:sp>
    </p:spTree>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143000"/>
            <a:ext cx="7239000" cy="3046988"/>
          </a:xfrm>
          <a:prstGeom prst="rect">
            <a:avLst/>
          </a:prstGeom>
          <a:noFill/>
        </p:spPr>
        <p:txBody>
          <a:bodyPr wrap="square" rtlCol="0">
            <a:spAutoFit/>
          </a:bodyPr>
          <a:lstStyle/>
          <a:p>
            <a:r>
              <a:rPr lang="en-US" dirty="0" smtClean="0"/>
              <a:t>Brief Message</a:t>
            </a:r>
          </a:p>
          <a:p>
            <a:r>
              <a:rPr lang="en-US" dirty="0" err="1" smtClean="0"/>
              <a:t>Aldosterone</a:t>
            </a:r>
            <a:r>
              <a:rPr lang="en-US" dirty="0" smtClean="0"/>
              <a:t> secretion is stimulated by low MAP (</a:t>
            </a:r>
            <a:r>
              <a:rPr lang="en-US" dirty="0" err="1" smtClean="0"/>
              <a:t>hypovolemia</a:t>
            </a:r>
            <a:r>
              <a:rPr lang="en-US" dirty="0" smtClean="0"/>
              <a:t>). Na+ </a:t>
            </a:r>
            <a:r>
              <a:rPr lang="en-US" dirty="0" err="1" smtClean="0"/>
              <a:t>reabsorption</a:t>
            </a:r>
            <a:r>
              <a:rPr lang="en-US" dirty="0" smtClean="0"/>
              <a:t> aids in the maintenance of </a:t>
            </a:r>
            <a:r>
              <a:rPr lang="en-US" dirty="0" err="1" smtClean="0"/>
              <a:t>normonatremia</a:t>
            </a:r>
            <a:r>
              <a:rPr lang="en-US" dirty="0" smtClean="0"/>
              <a:t> (normal Na+ levels), and normal blood volume. The primary mechanism in the increase in </a:t>
            </a:r>
            <a:r>
              <a:rPr lang="en-US" dirty="0" err="1" smtClean="0"/>
              <a:t>aldosterone</a:t>
            </a:r>
            <a:r>
              <a:rPr lang="en-US" dirty="0" smtClean="0"/>
              <a:t> secretion is increased </a:t>
            </a:r>
            <a:r>
              <a:rPr lang="en-US" dirty="0" err="1" smtClean="0"/>
              <a:t>renin</a:t>
            </a:r>
            <a:r>
              <a:rPr lang="en-US" dirty="0" smtClean="0"/>
              <a:t> secretion by cells in the </a:t>
            </a:r>
            <a:r>
              <a:rPr lang="en-US" dirty="0" err="1" smtClean="0"/>
              <a:t>juxtaglomerular</a:t>
            </a:r>
            <a:r>
              <a:rPr lang="en-US" dirty="0" smtClean="0"/>
              <a:t> apparatus.   </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extBox 1"/>
          <p:cNvSpPr txBox="1">
            <a:spLocks noChangeArrowheads="1"/>
          </p:cNvSpPr>
          <p:nvPr/>
        </p:nvSpPr>
        <p:spPr bwMode="auto">
          <a:xfrm>
            <a:off x="0" y="381000"/>
            <a:ext cx="8569325" cy="3416300"/>
          </a:xfrm>
          <a:prstGeom prst="rect">
            <a:avLst/>
          </a:prstGeom>
          <a:noFill/>
          <a:ln w="9525">
            <a:noFill/>
            <a:miter lim="800000"/>
            <a:headEnd/>
            <a:tailEnd/>
          </a:ln>
        </p:spPr>
        <p:txBody>
          <a:bodyPr>
            <a:prstTxWarp prst="textNoShape">
              <a:avLst/>
            </a:prstTxWarp>
            <a:spAutoFit/>
          </a:bodyPr>
          <a:lstStyle/>
          <a:p>
            <a:r>
              <a:rPr lang="en-US"/>
              <a:t>Salt and hypertension….</a:t>
            </a:r>
          </a:p>
          <a:p>
            <a:endParaRPr lang="en-US"/>
          </a:p>
          <a:p>
            <a:endParaRPr lang="en-US"/>
          </a:p>
          <a:p>
            <a:r>
              <a:rPr lang="en-US"/>
              <a:t>The link and the mechanisms are still unclear….</a:t>
            </a:r>
          </a:p>
          <a:p>
            <a:endParaRPr lang="en-US"/>
          </a:p>
          <a:p>
            <a:r>
              <a:rPr lang="en-US"/>
              <a:t>For 90% of folks no correlation between salt intake and hypertension. For 5-10% of “salt retainers”, there is a correlation. How do you know if you are a retainer? You don’t… But…</a:t>
            </a:r>
          </a:p>
        </p:txBody>
      </p:sp>
      <p:pic>
        <p:nvPicPr>
          <p:cNvPr id="197635" name="Picture 3" descr="Picture 1.png"/>
          <p:cNvPicPr>
            <a:picLocks noChangeAspect="1"/>
          </p:cNvPicPr>
          <p:nvPr/>
        </p:nvPicPr>
        <p:blipFill>
          <a:blip r:embed="rId2"/>
          <a:srcRect/>
          <a:stretch>
            <a:fillRect/>
          </a:stretch>
        </p:blipFill>
        <p:spPr bwMode="auto">
          <a:xfrm>
            <a:off x="2819400" y="3657600"/>
            <a:ext cx="6019800" cy="3009900"/>
          </a:xfrm>
          <a:prstGeom prst="rect">
            <a:avLst/>
          </a:prstGeom>
          <a:noFill/>
          <a:ln w="9525">
            <a:noFill/>
            <a:miter lim="800000"/>
            <a:headEnd/>
            <a:tailEnd/>
          </a:ln>
        </p:spPr>
      </p:pic>
      <p:pic>
        <p:nvPicPr>
          <p:cNvPr id="197636" name="Picture 4" descr="salt-shaker1.jpg"/>
          <p:cNvPicPr>
            <a:picLocks noChangeAspect="1"/>
          </p:cNvPicPr>
          <p:nvPr/>
        </p:nvPicPr>
        <p:blipFill>
          <a:blip r:embed="rId3"/>
          <a:srcRect/>
          <a:stretch>
            <a:fillRect/>
          </a:stretch>
        </p:blipFill>
        <p:spPr bwMode="auto">
          <a:xfrm>
            <a:off x="0" y="3725863"/>
            <a:ext cx="2505075" cy="3132137"/>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3"/>
          <p:cNvSpPr>
            <a:spLocks noChangeArrowheads="1"/>
          </p:cNvSpPr>
          <p:nvPr/>
        </p:nvSpPr>
        <p:spPr bwMode="auto">
          <a:xfrm>
            <a:off x="2971800" y="0"/>
            <a:ext cx="2481263" cy="461963"/>
          </a:xfrm>
          <a:prstGeom prst="rect">
            <a:avLst/>
          </a:prstGeom>
          <a:noFill/>
          <a:ln w="9525">
            <a:noFill/>
            <a:miter lim="800000"/>
            <a:headEnd/>
            <a:tailEnd/>
          </a:ln>
        </p:spPr>
        <p:txBody>
          <a:bodyPr wrap="none">
            <a:prstTxWarp prst="textNoShape">
              <a:avLst/>
            </a:prstTxWarp>
            <a:spAutoFit/>
          </a:bodyPr>
          <a:lstStyle/>
          <a:p>
            <a:r>
              <a:rPr lang="en-US" b="1"/>
              <a:t>Alcohol effects</a:t>
            </a:r>
          </a:p>
        </p:txBody>
      </p:sp>
      <p:sp>
        <p:nvSpPr>
          <p:cNvPr id="7" name="Rectangle 3"/>
          <p:cNvSpPr>
            <a:spLocks noChangeArrowheads="1"/>
          </p:cNvSpPr>
          <p:nvPr/>
        </p:nvSpPr>
        <p:spPr bwMode="auto">
          <a:xfrm>
            <a:off x="457200" y="685800"/>
            <a:ext cx="8153400" cy="2308225"/>
          </a:xfrm>
          <a:prstGeom prst="rect">
            <a:avLst/>
          </a:prstGeom>
          <a:noFill/>
          <a:ln w="9525">
            <a:noFill/>
            <a:miter lim="800000"/>
            <a:headEnd/>
            <a:tailEnd/>
          </a:ln>
        </p:spPr>
        <p:txBody>
          <a:bodyPr>
            <a:prstTxWarp prst="textNoShape">
              <a:avLst/>
            </a:prstTxWarp>
            <a:spAutoFit/>
          </a:bodyPr>
          <a:lstStyle/>
          <a:p>
            <a:r>
              <a:rPr lang="en-US" dirty="0"/>
              <a:t>Alcohol effects</a:t>
            </a:r>
          </a:p>
          <a:p>
            <a:r>
              <a:rPr lang="en-US" dirty="0"/>
              <a:t>The Myth: alcohol inhibits vasopressin secretion </a:t>
            </a:r>
            <a:r>
              <a:rPr lang="en-US" dirty="0" smtClean="0"/>
              <a:t>and may </a:t>
            </a:r>
            <a:r>
              <a:rPr lang="en-US" dirty="0"/>
              <a:t>interferes with its receptors in kidney</a:t>
            </a:r>
          </a:p>
          <a:p>
            <a:r>
              <a:rPr lang="en-US" dirty="0"/>
              <a:t>-dehydrated (get pissed!).</a:t>
            </a:r>
          </a:p>
          <a:p>
            <a:r>
              <a:rPr lang="en-US" dirty="0">
                <a:solidFill>
                  <a:srgbClr val="ED181E"/>
                </a:solidFill>
              </a:rPr>
              <a:t>-Alcohol is a diuretic, though. You dehydrate and then drink more.</a:t>
            </a:r>
          </a:p>
        </p:txBody>
      </p:sp>
      <p:pic>
        <p:nvPicPr>
          <p:cNvPr id="289800" name="Picture 8" descr="http://rds.yahoo.com/_ylt=A0S020ynav5HeV0BOLCjzbkF/SIG=12ifj8goo/EXP=1207942183/**http%3A/blogs.reuters.com/wp-content/uploads/2006/05/rum300.jpg"/>
          <p:cNvPicPr>
            <a:picLocks noChangeAspect="1" noChangeArrowheads="1"/>
          </p:cNvPicPr>
          <p:nvPr/>
        </p:nvPicPr>
        <p:blipFill>
          <a:blip r:embed="rId3"/>
          <a:srcRect/>
          <a:stretch>
            <a:fillRect/>
          </a:stretch>
        </p:blipFill>
        <p:spPr bwMode="auto">
          <a:xfrm>
            <a:off x="5562600" y="2667000"/>
            <a:ext cx="2857500" cy="2009775"/>
          </a:xfrm>
          <a:prstGeom prst="rect">
            <a:avLst/>
          </a:prstGeom>
          <a:noFill/>
          <a:ln w="9525">
            <a:noFill/>
            <a:miter lim="800000"/>
            <a:headEnd/>
            <a:tailEnd/>
          </a:ln>
        </p:spPr>
      </p:pic>
      <p:pic>
        <p:nvPicPr>
          <p:cNvPr id="289802" name="Picture 10" descr="http://rds.yahoo.com/_ylt=A0S0207aav5H6cgAu5mjzbkF/SIG=12jlet5ll/EXP=1207942234/**http%3A/www.royaloakpeanuts.com/images/products/SALTED10OZ-2.jpg"/>
          <p:cNvPicPr>
            <a:picLocks noChangeAspect="1" noChangeArrowheads="1"/>
          </p:cNvPicPr>
          <p:nvPr/>
        </p:nvPicPr>
        <p:blipFill>
          <a:blip r:embed="rId4"/>
          <a:srcRect/>
          <a:stretch>
            <a:fillRect/>
          </a:stretch>
        </p:blipFill>
        <p:spPr bwMode="auto">
          <a:xfrm>
            <a:off x="7567613" y="4953000"/>
            <a:ext cx="1576387" cy="1704975"/>
          </a:xfrm>
          <a:prstGeom prst="rect">
            <a:avLst/>
          </a:prstGeom>
          <a:noFill/>
          <a:ln w="9525">
            <a:noFill/>
            <a:miter lim="800000"/>
            <a:headEnd/>
            <a:tailEnd/>
          </a:ln>
        </p:spPr>
      </p:pic>
      <p:sp>
        <p:nvSpPr>
          <p:cNvPr id="10" name="Rectangle 3"/>
          <p:cNvSpPr>
            <a:spLocks noChangeArrowheads="1"/>
          </p:cNvSpPr>
          <p:nvPr/>
        </p:nvSpPr>
        <p:spPr bwMode="auto">
          <a:xfrm>
            <a:off x="0" y="3276600"/>
            <a:ext cx="5562600" cy="3046413"/>
          </a:xfrm>
          <a:prstGeom prst="rect">
            <a:avLst/>
          </a:prstGeom>
          <a:noFill/>
          <a:ln w="9525">
            <a:noFill/>
            <a:miter lim="800000"/>
            <a:headEnd/>
            <a:tailEnd/>
          </a:ln>
        </p:spPr>
        <p:txBody>
          <a:bodyPr>
            <a:prstTxWarp prst="textNoShape">
              <a:avLst/>
            </a:prstTxWarp>
            <a:spAutoFit/>
          </a:bodyPr>
          <a:lstStyle/>
          <a:p>
            <a:r>
              <a:rPr lang="en-US" dirty="0" err="1"/>
              <a:t>Hyponatremia</a:t>
            </a:r>
            <a:endParaRPr lang="en-US" dirty="0"/>
          </a:p>
          <a:p>
            <a:pPr>
              <a:buFontTx/>
              <a:buChar char="-"/>
            </a:pPr>
            <a:r>
              <a:rPr lang="en-US" dirty="0"/>
              <a:t> aldosterone is inhibited, not only you are dehydrated, you have less sodium. The K</a:t>
            </a:r>
            <a:r>
              <a:rPr lang="en-US" baseline="30000" dirty="0"/>
              <a:t>+</a:t>
            </a:r>
            <a:r>
              <a:rPr lang="en-US" dirty="0"/>
              <a:t>/Na</a:t>
            </a:r>
            <a:r>
              <a:rPr lang="en-US" baseline="30000" dirty="0"/>
              <a:t>+</a:t>
            </a:r>
            <a:r>
              <a:rPr lang="en-US" dirty="0"/>
              <a:t> balance in ECFs gets messed up (you become </a:t>
            </a:r>
            <a:r>
              <a:rPr lang="en-US" dirty="0" err="1"/>
              <a:t>hyponatremic</a:t>
            </a:r>
            <a:r>
              <a:rPr lang="en-US" dirty="0"/>
              <a:t> and </a:t>
            </a:r>
            <a:r>
              <a:rPr lang="en-US" dirty="0" err="1"/>
              <a:t>hyperkalemic</a:t>
            </a:r>
            <a:r>
              <a:rPr lang="en-US" dirty="0"/>
              <a:t>) which is why you vomit).</a:t>
            </a:r>
          </a:p>
          <a:p>
            <a:r>
              <a:rPr lang="en-US" dirty="0">
                <a:solidFill>
                  <a:srgbClr val="ED181E"/>
                </a:solidFill>
              </a:rPr>
              <a:t>- You drink more</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89800"/>
                                        </p:tgtEl>
                                        <p:attrNameLst>
                                          <p:attrName>style.visibility</p:attrName>
                                        </p:attrNameLst>
                                      </p:cBhvr>
                                      <p:to>
                                        <p:strVal val="visible"/>
                                      </p:to>
                                    </p:set>
                                    <p:anim calcmode="lin" valueType="num">
                                      <p:cBhvr additive="base">
                                        <p:cTn id="13" dur="500" fill="hold"/>
                                        <p:tgtEl>
                                          <p:spTgt spid="289800"/>
                                        </p:tgtEl>
                                        <p:attrNameLst>
                                          <p:attrName>ppt_x</p:attrName>
                                        </p:attrNameLst>
                                      </p:cBhvr>
                                      <p:tavLst>
                                        <p:tav tm="0">
                                          <p:val>
                                            <p:strVal val="#ppt_x"/>
                                          </p:val>
                                        </p:tav>
                                        <p:tav tm="100000">
                                          <p:val>
                                            <p:strVal val="#ppt_x"/>
                                          </p:val>
                                        </p:tav>
                                      </p:tavLst>
                                    </p:anim>
                                    <p:anim calcmode="lin" valueType="num">
                                      <p:cBhvr additive="base">
                                        <p:cTn id="14" dur="500" fill="hold"/>
                                        <p:tgtEl>
                                          <p:spTgt spid="28980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89802"/>
                                        </p:tgtEl>
                                        <p:attrNameLst>
                                          <p:attrName>style.visibility</p:attrName>
                                        </p:attrNameLst>
                                      </p:cBhvr>
                                      <p:to>
                                        <p:strVal val="visible"/>
                                      </p:to>
                                    </p:set>
                                    <p:anim calcmode="lin" valueType="num">
                                      <p:cBhvr additive="base">
                                        <p:cTn id="19" dur="500" fill="hold"/>
                                        <p:tgtEl>
                                          <p:spTgt spid="289802"/>
                                        </p:tgtEl>
                                        <p:attrNameLst>
                                          <p:attrName>ppt_x</p:attrName>
                                        </p:attrNameLst>
                                      </p:cBhvr>
                                      <p:tavLst>
                                        <p:tav tm="0">
                                          <p:val>
                                            <p:strVal val="#ppt_x"/>
                                          </p:val>
                                        </p:tav>
                                        <p:tav tm="100000">
                                          <p:val>
                                            <p:strVal val="#ppt_x"/>
                                          </p:val>
                                        </p:tav>
                                      </p:tavLst>
                                    </p:anim>
                                    <p:anim calcmode="lin" valueType="num">
                                      <p:cBhvr additive="base">
                                        <p:cTn id="20" dur="500" fill="hold"/>
                                        <p:tgtEl>
                                          <p:spTgt spid="28980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3"/>
          <p:cNvSpPr>
            <a:spLocks noChangeArrowheads="1"/>
          </p:cNvSpPr>
          <p:nvPr/>
        </p:nvSpPr>
        <p:spPr bwMode="auto">
          <a:xfrm>
            <a:off x="0" y="0"/>
            <a:ext cx="8839200" cy="1570038"/>
          </a:xfrm>
          <a:prstGeom prst="rect">
            <a:avLst/>
          </a:prstGeom>
          <a:noFill/>
          <a:ln w="9525">
            <a:noFill/>
            <a:miter lim="800000"/>
            <a:headEnd/>
            <a:tailEnd/>
          </a:ln>
        </p:spPr>
        <p:txBody>
          <a:bodyPr>
            <a:prstTxWarp prst="textNoShape">
              <a:avLst/>
            </a:prstTxWarp>
            <a:spAutoFit/>
          </a:bodyPr>
          <a:lstStyle/>
          <a:p>
            <a:pPr algn="ctr"/>
            <a:r>
              <a:rPr lang="en-US" b="1"/>
              <a:t>Alcohol after-effects</a:t>
            </a:r>
          </a:p>
          <a:p>
            <a:pPr algn="ctr"/>
            <a:r>
              <a:rPr lang="en-US" b="1"/>
              <a:t>The Hangover </a:t>
            </a:r>
          </a:p>
          <a:p>
            <a:pPr algn="ctr"/>
            <a:r>
              <a:rPr lang="en-US" b="1"/>
              <a:t>(or Veisalgia after Kveis, Norwegian for the unpleasant after-effects of debauchery) </a:t>
            </a:r>
          </a:p>
        </p:txBody>
      </p:sp>
      <p:sp>
        <p:nvSpPr>
          <p:cNvPr id="200707" name="Rectangle 3"/>
          <p:cNvSpPr>
            <a:spLocks noChangeArrowheads="1"/>
          </p:cNvSpPr>
          <p:nvPr/>
        </p:nvSpPr>
        <p:spPr bwMode="auto">
          <a:xfrm>
            <a:off x="304800" y="1981200"/>
            <a:ext cx="4038600" cy="3416300"/>
          </a:xfrm>
          <a:prstGeom prst="rect">
            <a:avLst/>
          </a:prstGeom>
          <a:noFill/>
          <a:ln w="9525">
            <a:noFill/>
            <a:miter lim="800000"/>
            <a:headEnd/>
            <a:tailEnd/>
          </a:ln>
        </p:spPr>
        <p:txBody>
          <a:bodyPr>
            <a:prstTxWarp prst="textNoShape">
              <a:avLst/>
            </a:prstTxWarp>
            <a:spAutoFit/>
          </a:bodyPr>
          <a:lstStyle/>
          <a:p>
            <a:r>
              <a:rPr lang="en-US" b="1"/>
              <a:t>Both ADH (VP) and aldosterone go up, you retain fluids (get all puffy) and hypernatremic. Electrolyte imbalances are responsible for muscle fatigue,loss of appetite.  </a:t>
            </a:r>
          </a:p>
        </p:txBody>
      </p:sp>
      <p:pic>
        <p:nvPicPr>
          <p:cNvPr id="200708" name="Picture 3" descr="women101207_468x459.jpg"/>
          <p:cNvPicPr>
            <a:picLocks noChangeAspect="1"/>
          </p:cNvPicPr>
          <p:nvPr/>
        </p:nvPicPr>
        <p:blipFill>
          <a:blip r:embed="rId2"/>
          <a:srcRect/>
          <a:stretch>
            <a:fillRect/>
          </a:stretch>
        </p:blipFill>
        <p:spPr bwMode="auto">
          <a:xfrm>
            <a:off x="4676775" y="1981200"/>
            <a:ext cx="4467225" cy="43815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ChangeArrowheads="1"/>
          </p:cNvSpPr>
          <p:nvPr/>
        </p:nvSpPr>
        <p:spPr bwMode="auto">
          <a:xfrm>
            <a:off x="457200" y="0"/>
            <a:ext cx="8154988" cy="457200"/>
          </a:xfrm>
          <a:prstGeom prst="rect">
            <a:avLst/>
          </a:prstGeom>
          <a:noFill/>
          <a:ln w="9525">
            <a:noFill/>
            <a:miter lim="800000"/>
            <a:headEnd/>
            <a:tailEnd/>
          </a:ln>
        </p:spPr>
        <p:txBody>
          <a:bodyPr wrap="none">
            <a:prstTxWarp prst="textNoShape">
              <a:avLst/>
            </a:prstTxWarp>
            <a:spAutoFit/>
          </a:bodyPr>
          <a:lstStyle/>
          <a:p>
            <a:r>
              <a:rPr lang="en-US" b="1" u="sng"/>
              <a:t>Excretion</a:t>
            </a:r>
            <a:r>
              <a:rPr lang="en-US"/>
              <a:t> – the following should assist with the Tutorial</a:t>
            </a:r>
          </a:p>
        </p:txBody>
      </p:sp>
      <p:sp>
        <p:nvSpPr>
          <p:cNvPr id="201731" name="Rectangle 3"/>
          <p:cNvSpPr>
            <a:spLocks noChangeArrowheads="1"/>
          </p:cNvSpPr>
          <p:nvPr/>
        </p:nvSpPr>
        <p:spPr bwMode="auto">
          <a:xfrm>
            <a:off x="0" y="635000"/>
            <a:ext cx="9144000" cy="754063"/>
          </a:xfrm>
          <a:prstGeom prst="rect">
            <a:avLst/>
          </a:prstGeom>
          <a:noFill/>
          <a:ln w="9525">
            <a:noFill/>
            <a:miter lim="800000"/>
            <a:headEnd/>
            <a:tailEnd/>
          </a:ln>
        </p:spPr>
        <p:txBody>
          <a:bodyPr>
            <a:prstTxWarp prst="textNoShape">
              <a:avLst/>
            </a:prstTxWarp>
            <a:spAutoFit/>
          </a:bodyPr>
          <a:lstStyle/>
          <a:p>
            <a:r>
              <a:rPr lang="en-US">
                <a:solidFill>
                  <a:srgbClr val="4117FF"/>
                </a:solidFill>
              </a:rPr>
              <a:t>Should be very evident that: </a:t>
            </a:r>
          </a:p>
          <a:p>
            <a:r>
              <a:rPr lang="en-US" sz="1900">
                <a:solidFill>
                  <a:srgbClr val="ED181E"/>
                </a:solidFill>
              </a:rPr>
              <a:t>Amount excreted = (amount filtered + amount secreted) – amount reabsorbed</a:t>
            </a:r>
          </a:p>
        </p:txBody>
      </p:sp>
      <p:sp>
        <p:nvSpPr>
          <p:cNvPr id="9" name="Rectangle 3"/>
          <p:cNvSpPr>
            <a:spLocks noChangeArrowheads="1"/>
          </p:cNvSpPr>
          <p:nvPr/>
        </p:nvSpPr>
        <p:spPr bwMode="auto">
          <a:xfrm>
            <a:off x="0" y="1562100"/>
            <a:ext cx="9144000" cy="415925"/>
          </a:xfrm>
          <a:prstGeom prst="rect">
            <a:avLst/>
          </a:prstGeom>
          <a:noFill/>
          <a:ln w="9525">
            <a:noFill/>
            <a:miter lim="800000"/>
            <a:headEnd/>
            <a:tailEnd/>
          </a:ln>
        </p:spPr>
        <p:txBody>
          <a:bodyPr>
            <a:prstTxWarp prst="textNoShape">
              <a:avLst/>
            </a:prstTxWarp>
            <a:spAutoFit/>
          </a:bodyPr>
          <a:lstStyle/>
          <a:p>
            <a:pPr algn="ctr"/>
            <a:r>
              <a:rPr lang="en-US" sz="2100">
                <a:solidFill>
                  <a:srgbClr val="ED181E"/>
                </a:solidFill>
              </a:rPr>
              <a:t>Excretion Rate = (Filtered Load + Secreted Load) – Reabsorption Load</a:t>
            </a:r>
          </a:p>
        </p:txBody>
      </p:sp>
      <p:sp>
        <p:nvSpPr>
          <p:cNvPr id="10" name="Rectangle 9"/>
          <p:cNvSpPr>
            <a:spLocks noChangeArrowheads="1"/>
          </p:cNvSpPr>
          <p:nvPr/>
        </p:nvSpPr>
        <p:spPr bwMode="auto">
          <a:xfrm>
            <a:off x="0" y="2151063"/>
            <a:ext cx="7446963" cy="461962"/>
          </a:xfrm>
          <a:prstGeom prst="rect">
            <a:avLst/>
          </a:prstGeom>
          <a:noFill/>
          <a:ln w="9525">
            <a:noFill/>
            <a:miter lim="800000"/>
            <a:headEnd/>
            <a:tailEnd/>
          </a:ln>
        </p:spPr>
        <p:txBody>
          <a:bodyPr>
            <a:prstTxWarp prst="textNoShape">
              <a:avLst/>
            </a:prstTxWarp>
            <a:spAutoFit/>
          </a:bodyPr>
          <a:lstStyle/>
          <a:p>
            <a:r>
              <a:rPr lang="en-US">
                <a:solidFill>
                  <a:srgbClr val="4117FF"/>
                </a:solidFill>
              </a:rPr>
              <a:t>Recall: Filtered Load = </a:t>
            </a:r>
            <a:r>
              <a:rPr lang="en-US"/>
              <a:t>GFR </a:t>
            </a:r>
            <a:r>
              <a:rPr lang="en-US">
                <a:sym typeface="Symbol" charset="2"/>
              </a:rPr>
              <a:t>x </a:t>
            </a:r>
            <a:r>
              <a:rPr lang="en-US"/>
              <a:t>plasma concentration</a:t>
            </a:r>
          </a:p>
        </p:txBody>
      </p:sp>
      <p:sp>
        <p:nvSpPr>
          <p:cNvPr id="11" name="Rectangle 2"/>
          <p:cNvSpPr>
            <a:spLocks noChangeArrowheads="1"/>
          </p:cNvSpPr>
          <p:nvPr/>
        </p:nvSpPr>
        <p:spPr bwMode="auto">
          <a:xfrm>
            <a:off x="0" y="3581400"/>
            <a:ext cx="8791575" cy="830263"/>
          </a:xfrm>
          <a:prstGeom prst="rect">
            <a:avLst/>
          </a:prstGeom>
          <a:noFill/>
          <a:ln w="9525">
            <a:noFill/>
            <a:miter lim="800000"/>
            <a:headEnd/>
            <a:tailEnd/>
          </a:ln>
        </p:spPr>
        <p:txBody>
          <a:bodyPr>
            <a:prstTxWarp prst="textNoShape">
              <a:avLst/>
            </a:prstTxWarp>
            <a:spAutoFit/>
          </a:bodyPr>
          <a:lstStyle/>
          <a:p>
            <a:r>
              <a:rPr lang="en-US" i="1"/>
              <a:t>If the amount of solute excreted per minute is greater than the filtered load, then the solute is secreted</a:t>
            </a:r>
          </a:p>
        </p:txBody>
      </p:sp>
      <p:sp>
        <p:nvSpPr>
          <p:cNvPr id="12" name="Rectangle 2"/>
          <p:cNvSpPr>
            <a:spLocks noChangeArrowheads="1"/>
          </p:cNvSpPr>
          <p:nvPr/>
        </p:nvSpPr>
        <p:spPr bwMode="auto">
          <a:xfrm>
            <a:off x="0" y="4572000"/>
            <a:ext cx="8791575" cy="830263"/>
          </a:xfrm>
          <a:prstGeom prst="rect">
            <a:avLst/>
          </a:prstGeom>
          <a:noFill/>
          <a:ln w="9525">
            <a:noFill/>
            <a:miter lim="800000"/>
            <a:headEnd/>
            <a:tailEnd/>
          </a:ln>
        </p:spPr>
        <p:txBody>
          <a:bodyPr>
            <a:prstTxWarp prst="textNoShape">
              <a:avLst/>
            </a:prstTxWarp>
            <a:spAutoFit/>
          </a:bodyPr>
          <a:lstStyle/>
          <a:p>
            <a:r>
              <a:rPr lang="en-US" i="1"/>
              <a:t>If the amount of solute excreted per minute is less than the filtered load, then the solute was reabsorbed</a:t>
            </a:r>
          </a:p>
        </p:txBody>
      </p:sp>
      <p:sp>
        <p:nvSpPr>
          <p:cNvPr id="13" name="Rectangle 12"/>
          <p:cNvSpPr>
            <a:spLocks noChangeArrowheads="1"/>
          </p:cNvSpPr>
          <p:nvPr/>
        </p:nvSpPr>
        <p:spPr bwMode="auto">
          <a:xfrm>
            <a:off x="0" y="2784475"/>
            <a:ext cx="8967788" cy="800100"/>
          </a:xfrm>
          <a:prstGeom prst="rect">
            <a:avLst/>
          </a:prstGeom>
          <a:noFill/>
          <a:ln w="9525">
            <a:noFill/>
            <a:miter lim="800000"/>
            <a:headEnd/>
            <a:tailEnd/>
          </a:ln>
        </p:spPr>
        <p:txBody>
          <a:bodyPr wrap="none">
            <a:prstTxWarp prst="textNoShape">
              <a:avLst/>
            </a:prstTxWarp>
            <a:spAutoFit/>
          </a:bodyPr>
          <a:lstStyle/>
          <a:p>
            <a:r>
              <a:rPr lang="en-US" sz="2300">
                <a:solidFill>
                  <a:srgbClr val="4117FF"/>
                </a:solidFill>
              </a:rPr>
              <a:t>Excreted Load = Urine concentration </a:t>
            </a:r>
            <a:r>
              <a:rPr lang="en-US" sz="2300">
                <a:solidFill>
                  <a:srgbClr val="4117FF"/>
                </a:solidFill>
                <a:sym typeface="Symbol" charset="2"/>
              </a:rPr>
              <a:t>x Rate of urine production</a:t>
            </a:r>
          </a:p>
          <a:p>
            <a:r>
              <a:rPr lang="en-US" sz="2300" b="1">
                <a:solidFill>
                  <a:srgbClr val="4117FF"/>
                </a:solidFill>
                <a:sym typeface="Symbol" charset="2"/>
              </a:rPr>
              <a:t>(Load = Rate)</a:t>
            </a:r>
            <a:endParaRPr lang="en-US" sz="2300" b="1">
              <a:solidFill>
                <a:srgbClr val="4117FF"/>
              </a:solidFill>
            </a:endParaRPr>
          </a:p>
        </p:txBody>
      </p:sp>
      <p:sp>
        <p:nvSpPr>
          <p:cNvPr id="14" name="Rectangle 13"/>
          <p:cNvSpPr>
            <a:spLocks noChangeArrowheads="1"/>
          </p:cNvSpPr>
          <p:nvPr/>
        </p:nvSpPr>
        <p:spPr bwMode="auto">
          <a:xfrm>
            <a:off x="0" y="5703888"/>
            <a:ext cx="9144000" cy="1154112"/>
          </a:xfrm>
          <a:prstGeom prst="rect">
            <a:avLst/>
          </a:prstGeom>
          <a:noFill/>
          <a:ln w="9525">
            <a:noFill/>
            <a:miter lim="800000"/>
            <a:headEnd/>
            <a:tailEnd/>
          </a:ln>
        </p:spPr>
        <p:txBody>
          <a:bodyPr>
            <a:prstTxWarp prst="textNoShape">
              <a:avLst/>
            </a:prstTxWarp>
            <a:spAutoFit/>
          </a:bodyPr>
          <a:lstStyle/>
          <a:p>
            <a:r>
              <a:rPr lang="en-US" sz="2300">
                <a:solidFill>
                  <a:srgbClr val="4117FF"/>
                </a:solidFill>
              </a:rPr>
              <a:t>From a physiological point of view, can get both secretion &amp; reabsorption. So… can only establish </a:t>
            </a:r>
            <a:r>
              <a:rPr lang="en-US" sz="2300" u="sng">
                <a:solidFill>
                  <a:srgbClr val="ED181E"/>
                </a:solidFill>
              </a:rPr>
              <a:t>net secretion </a:t>
            </a:r>
            <a:r>
              <a:rPr lang="en-US" sz="2300">
                <a:solidFill>
                  <a:srgbClr val="4117FF"/>
                </a:solidFill>
              </a:rPr>
              <a:t>or </a:t>
            </a:r>
            <a:r>
              <a:rPr lang="en-US" sz="2300" u="sng">
                <a:solidFill>
                  <a:srgbClr val="ED181E"/>
                </a:solidFill>
              </a:rPr>
              <a:t>net reabsorption</a:t>
            </a:r>
            <a:r>
              <a:rPr lang="en-US" sz="2300">
                <a:solidFill>
                  <a:srgbClr val="4117FF"/>
                </a:solidFill>
              </a:rPr>
              <a:t>.</a:t>
            </a:r>
            <a:endParaRPr lang="en-US" sz="2300" b="1">
              <a:solidFill>
                <a:srgbClr val="4117FF"/>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352425" y="990600"/>
            <a:ext cx="8791575" cy="2308225"/>
          </a:xfrm>
          <a:prstGeom prst="rect">
            <a:avLst/>
          </a:prstGeom>
          <a:noFill/>
          <a:ln w="9525">
            <a:noFill/>
            <a:miter lim="800000"/>
            <a:headEnd/>
            <a:tailEnd/>
          </a:ln>
        </p:spPr>
        <p:txBody>
          <a:bodyPr>
            <a:prstTxWarp prst="textNoShape">
              <a:avLst/>
            </a:prstTxWarp>
            <a:spAutoFit/>
          </a:bodyPr>
          <a:lstStyle/>
          <a:p>
            <a:r>
              <a:rPr lang="en-US" i="1"/>
              <a:t>If the amount of solute excreted per minute is greater than the filtered load, then the solute was secreted</a:t>
            </a:r>
          </a:p>
          <a:p>
            <a:endParaRPr lang="en-US" i="1"/>
          </a:p>
          <a:p>
            <a:r>
              <a:rPr lang="en-US"/>
              <a:t>If (U</a:t>
            </a:r>
            <a:r>
              <a:rPr lang="en-US" baseline="-25000"/>
              <a:t>x</a:t>
            </a:r>
            <a:r>
              <a:rPr lang="en-US"/>
              <a:t>)x(urine production rate) &gt; GFRxP</a:t>
            </a:r>
            <a:r>
              <a:rPr lang="en-US" baseline="-25000"/>
              <a:t>x</a:t>
            </a:r>
            <a:r>
              <a:rPr lang="en-US"/>
              <a:t> = FL</a:t>
            </a:r>
          </a:p>
          <a:p>
            <a:endParaRPr lang="en-US"/>
          </a:p>
          <a:p>
            <a:r>
              <a:rPr lang="en-US"/>
              <a:t>Then we have secretion… </a:t>
            </a:r>
          </a:p>
        </p:txBody>
      </p:sp>
      <p:sp>
        <p:nvSpPr>
          <p:cNvPr id="3" name="Rectangle 2"/>
          <p:cNvSpPr>
            <a:spLocks noChangeArrowheads="1"/>
          </p:cNvSpPr>
          <p:nvPr/>
        </p:nvSpPr>
        <p:spPr bwMode="auto">
          <a:xfrm>
            <a:off x="0" y="3505200"/>
            <a:ext cx="8791575" cy="3416300"/>
          </a:xfrm>
          <a:prstGeom prst="rect">
            <a:avLst/>
          </a:prstGeom>
          <a:noFill/>
          <a:ln w="9525">
            <a:noFill/>
            <a:miter lim="800000"/>
            <a:headEnd/>
            <a:tailEnd/>
          </a:ln>
        </p:spPr>
        <p:txBody>
          <a:bodyPr>
            <a:prstTxWarp prst="textNoShape">
              <a:avLst/>
            </a:prstTxWarp>
            <a:spAutoFit/>
          </a:bodyPr>
          <a:lstStyle/>
          <a:p>
            <a:r>
              <a:rPr lang="en-US" i="1"/>
              <a:t>If the amount of solute excreted per minute is less than the filtered load, then the solute was reabsorbed</a:t>
            </a:r>
          </a:p>
          <a:p>
            <a:endParaRPr lang="en-US" i="1"/>
          </a:p>
          <a:p>
            <a:r>
              <a:rPr lang="en-US"/>
              <a:t>If (U</a:t>
            </a:r>
            <a:r>
              <a:rPr lang="en-US" baseline="-25000"/>
              <a:t>x</a:t>
            </a:r>
            <a:r>
              <a:rPr lang="en-US"/>
              <a:t>)x(urine production rate) &lt; GFRxP</a:t>
            </a:r>
            <a:r>
              <a:rPr lang="en-US" baseline="-25000"/>
              <a:t>x</a:t>
            </a:r>
            <a:r>
              <a:rPr lang="en-US"/>
              <a:t> = FL</a:t>
            </a:r>
          </a:p>
          <a:p>
            <a:endParaRPr lang="en-US"/>
          </a:p>
          <a:p>
            <a:r>
              <a:rPr lang="en-US"/>
              <a:t>Then we have reabsorption</a:t>
            </a:r>
          </a:p>
          <a:p>
            <a:endParaRPr lang="en-US"/>
          </a:p>
          <a:p>
            <a:endParaRPr lang="en-US"/>
          </a:p>
          <a:p>
            <a:r>
              <a:rPr lang="en-US"/>
              <a:t>PLEASE, PLEASE REMEMBER AND UNDERSTAND…. </a:t>
            </a:r>
          </a:p>
          <a:p>
            <a:endParaRPr lang="en-US" i="1"/>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533400" y="228600"/>
          <a:ext cx="2438400" cy="6035039"/>
        </p:xfrm>
        <a:graphic>
          <a:graphicData uri="http://schemas.openxmlformats.org/drawingml/2006/table">
            <a:tbl>
              <a:tblPr/>
              <a:tblGrid>
                <a:gridCol w="1447800"/>
                <a:gridCol w="990600"/>
              </a:tblGrid>
              <a:tr h="601663">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Times" pitchFamily="-106"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pitchFamily="-106" charset="0"/>
                        </a:rPr>
                        <a:t>Group II</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6016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pitchFamily="-106" charset="0"/>
                        </a:rPr>
                        <a:t>Urine Flow Rate (mL/min)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C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pitchFamily="-106" charset="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CFF"/>
                    </a:solidFill>
                  </a:tcPr>
                </a:tc>
              </a:tr>
              <a:tr h="6016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pitchFamily="-106" charset="0"/>
                        </a:rPr>
                        <a:t>P</a:t>
                      </a:r>
                      <a:r>
                        <a:rPr kumimoji="0" lang="en-US" sz="1800" b="0" i="0" u="none" strike="noStrike" cap="none" normalizeH="0" baseline="-25000" smtClean="0">
                          <a:ln>
                            <a:noFill/>
                          </a:ln>
                          <a:solidFill>
                            <a:srgbClr val="000000"/>
                          </a:solidFill>
                          <a:effectLst/>
                          <a:latin typeface="Times" pitchFamily="-106" charset="0"/>
                        </a:rPr>
                        <a:t>inulin</a:t>
                      </a:r>
                      <a:r>
                        <a:rPr kumimoji="0" lang="en-US" sz="1800" b="0" i="0" u="none" strike="noStrike" cap="none" normalizeH="0" baseline="0" smtClean="0">
                          <a:ln>
                            <a:noFill/>
                          </a:ln>
                          <a:solidFill>
                            <a:srgbClr val="000000"/>
                          </a:solidFill>
                          <a:effectLst/>
                          <a:latin typeface="Times" pitchFamily="-106" charset="0"/>
                        </a:rPr>
                        <a:t> (mg/mL)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6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pitchFamily="-106"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6FF"/>
                    </a:solidFill>
                  </a:tcPr>
                </a:tc>
              </a:tr>
              <a:tr h="6016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pitchFamily="-106" charset="0"/>
                        </a:rPr>
                        <a:t>U</a:t>
                      </a:r>
                      <a:r>
                        <a:rPr kumimoji="0" lang="en-US" sz="1800" b="0" i="0" u="none" strike="noStrike" cap="none" normalizeH="0" baseline="-25000" smtClean="0">
                          <a:ln>
                            <a:noFill/>
                          </a:ln>
                          <a:solidFill>
                            <a:srgbClr val="000000"/>
                          </a:solidFill>
                          <a:effectLst/>
                          <a:latin typeface="Times" pitchFamily="-106" charset="0"/>
                        </a:rPr>
                        <a:t>inulin</a:t>
                      </a:r>
                      <a:r>
                        <a:rPr kumimoji="0" lang="en-US" sz="1800" b="0" i="0" u="none" strike="noStrike" cap="none" normalizeH="0" baseline="0" smtClean="0">
                          <a:ln>
                            <a:noFill/>
                          </a:ln>
                          <a:solidFill>
                            <a:srgbClr val="000000"/>
                          </a:solidFill>
                          <a:effectLst/>
                          <a:latin typeface="Times" pitchFamily="-106" charset="0"/>
                        </a:rPr>
                        <a:t> (mg/mL)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C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pitchFamily="-106" charset="0"/>
                        </a:rPr>
                        <a:t>60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CFF"/>
                    </a:solidFill>
                  </a:tcPr>
                </a:tc>
              </a:tr>
              <a:tr h="6016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pitchFamily="-106" charset="0"/>
                        </a:rPr>
                        <a:t>P</a:t>
                      </a:r>
                      <a:r>
                        <a:rPr kumimoji="0" lang="en-US" sz="1800" b="0" i="0" u="none" strike="noStrike" cap="none" normalizeH="0" baseline="-25000" smtClean="0">
                          <a:ln>
                            <a:noFill/>
                          </a:ln>
                          <a:solidFill>
                            <a:srgbClr val="000000"/>
                          </a:solidFill>
                          <a:effectLst/>
                          <a:latin typeface="Times" pitchFamily="-106" charset="0"/>
                        </a:rPr>
                        <a:t>PAH</a:t>
                      </a:r>
                      <a:r>
                        <a:rPr kumimoji="0" lang="en-US" sz="1800" b="0" i="0" u="none" strike="noStrike" cap="none" normalizeH="0" baseline="0" smtClean="0">
                          <a:ln>
                            <a:noFill/>
                          </a:ln>
                          <a:solidFill>
                            <a:srgbClr val="000000"/>
                          </a:solidFill>
                          <a:effectLst/>
                          <a:latin typeface="Times" pitchFamily="-106" charset="0"/>
                        </a:rPr>
                        <a:t> (mg/mL)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6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pitchFamily="-106" charset="0"/>
                        </a:rPr>
                        <a:t>0.1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6FF"/>
                    </a:solidFill>
                  </a:tcPr>
                </a:tc>
              </a:tr>
              <a:tr h="6016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pitchFamily="-106" charset="0"/>
                        </a:rPr>
                        <a:t>U</a:t>
                      </a:r>
                      <a:r>
                        <a:rPr kumimoji="0" lang="en-US" sz="1800" b="0" i="0" u="none" strike="noStrike" cap="none" normalizeH="0" baseline="-25000" smtClean="0">
                          <a:ln>
                            <a:noFill/>
                          </a:ln>
                          <a:solidFill>
                            <a:srgbClr val="000000"/>
                          </a:solidFill>
                          <a:effectLst/>
                          <a:latin typeface="Times" pitchFamily="-106" charset="0"/>
                        </a:rPr>
                        <a:t>PAH </a:t>
                      </a:r>
                      <a:r>
                        <a:rPr kumimoji="0" lang="en-US" sz="1800" b="0" i="0" u="none" strike="noStrike" cap="none" normalizeH="0" baseline="0" smtClean="0">
                          <a:ln>
                            <a:noFill/>
                          </a:ln>
                          <a:solidFill>
                            <a:srgbClr val="000000"/>
                          </a:solidFill>
                          <a:effectLst/>
                          <a:latin typeface="Times" pitchFamily="-106" charset="0"/>
                        </a:rPr>
                        <a:t>(mg/mL)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C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pitchFamily="-106" charset="0"/>
                        </a:rPr>
                        <a:t>27.5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CFF"/>
                    </a:solidFill>
                  </a:tcPr>
                </a:tc>
              </a:tr>
              <a:tr h="6016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pitchFamily="-106" charset="0"/>
                        </a:rPr>
                        <a:t>P</a:t>
                      </a:r>
                      <a:r>
                        <a:rPr kumimoji="0" lang="en-US" sz="1800" b="0" i="0" u="none" strike="noStrike" cap="none" normalizeH="0" baseline="-25000" smtClean="0">
                          <a:ln>
                            <a:noFill/>
                          </a:ln>
                          <a:solidFill>
                            <a:srgbClr val="000000"/>
                          </a:solidFill>
                          <a:effectLst/>
                          <a:latin typeface="Times" pitchFamily="-106" charset="0"/>
                        </a:rPr>
                        <a:t>glucose</a:t>
                      </a:r>
                      <a:r>
                        <a:rPr kumimoji="0" lang="en-US" sz="1800" b="0" i="0" u="none" strike="noStrike" cap="none" normalizeH="0" baseline="0" smtClean="0">
                          <a:ln>
                            <a:noFill/>
                          </a:ln>
                          <a:solidFill>
                            <a:srgbClr val="000000"/>
                          </a:solidFill>
                          <a:effectLst/>
                          <a:latin typeface="Times" pitchFamily="-106" charset="0"/>
                        </a:rPr>
                        <a:t> (mg/mL)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6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pitchFamily="-106" charset="0"/>
                        </a:rPr>
                        <a:t>1.5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6FF"/>
                    </a:solidFill>
                  </a:tcPr>
                </a:tc>
              </a:tr>
              <a:tr h="6016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pitchFamily="-106" charset="0"/>
                        </a:rPr>
                        <a:t>U</a:t>
                      </a:r>
                      <a:r>
                        <a:rPr kumimoji="0" lang="en-US" sz="1800" b="0" i="0" u="none" strike="noStrike" cap="none" normalizeH="0" baseline="-25000" smtClean="0">
                          <a:ln>
                            <a:noFill/>
                          </a:ln>
                          <a:solidFill>
                            <a:srgbClr val="000000"/>
                          </a:solidFill>
                          <a:effectLst/>
                          <a:latin typeface="Times" pitchFamily="-106" charset="0"/>
                        </a:rPr>
                        <a:t>glucose</a:t>
                      </a:r>
                      <a:r>
                        <a:rPr kumimoji="0" lang="en-US" sz="1800" b="0" i="0" u="none" strike="noStrike" cap="none" normalizeH="0" baseline="0" smtClean="0">
                          <a:ln>
                            <a:noFill/>
                          </a:ln>
                          <a:solidFill>
                            <a:srgbClr val="000000"/>
                          </a:solidFill>
                          <a:effectLst/>
                          <a:latin typeface="Times" pitchFamily="-106" charset="0"/>
                        </a:rPr>
                        <a:t> (mg/mL)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C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pitchFamily="-106" charset="0"/>
                        </a:rPr>
                        <a:t>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CFF"/>
                    </a:solidFill>
                  </a:tcPr>
                </a:tc>
              </a:tr>
              <a:tr h="6016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pitchFamily="-106" charset="0"/>
                        </a:rPr>
                        <a:t>Hematocrit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6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pitchFamily="-106" charset="0"/>
                        </a:rPr>
                        <a:t>42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6FF"/>
                    </a:solidFill>
                  </a:tcPr>
                </a:tc>
              </a:tr>
            </a:tbl>
          </a:graphicData>
        </a:graphic>
      </p:graphicFrame>
      <p:graphicFrame>
        <p:nvGraphicFramePr>
          <p:cNvPr id="3" name="Table 2"/>
          <p:cNvGraphicFramePr>
            <a:graphicFrameLocks noGrp="1"/>
          </p:cNvGraphicFramePr>
          <p:nvPr/>
        </p:nvGraphicFramePr>
        <p:xfrm>
          <a:off x="3657600" y="533400"/>
          <a:ext cx="5029200" cy="742950"/>
        </p:xfrm>
        <a:graphic>
          <a:graphicData uri="http://schemas.openxmlformats.org/drawingml/2006/table">
            <a:tbl>
              <a:tblPr/>
              <a:tblGrid>
                <a:gridCol w="2514600"/>
                <a:gridCol w="2514600"/>
              </a:tblGrid>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Times" pitchFamily="-112" charset="0"/>
                        </a:rPr>
                        <a:t>GFR =C</a:t>
                      </a:r>
                      <a:r>
                        <a:rPr kumimoji="0" lang="en-US" sz="1800" b="1" i="0" u="none" strike="noStrike" cap="none" normalizeH="0" baseline="-25000" smtClean="0">
                          <a:ln>
                            <a:noFill/>
                          </a:ln>
                          <a:solidFill>
                            <a:srgbClr val="000000"/>
                          </a:solidFill>
                          <a:effectLst/>
                          <a:latin typeface="Times" pitchFamily="-112" charset="0"/>
                        </a:rPr>
                        <a:t>inulin </a:t>
                      </a:r>
                      <a:r>
                        <a:rPr kumimoji="0" lang="en-US" sz="1800" b="1" i="0" u="none" strike="noStrike" cap="none" normalizeH="0" baseline="0" smtClean="0">
                          <a:ln>
                            <a:noFill/>
                          </a:ln>
                          <a:solidFill>
                            <a:srgbClr val="000000"/>
                          </a:solidFill>
                          <a:effectLst/>
                          <a:latin typeface="Times" pitchFamily="-112" charset="0"/>
                        </a:rPr>
                        <a:t>(</a:t>
                      </a:r>
                      <a:r>
                        <a:rPr kumimoji="0" lang="en-US" sz="1800" b="1" i="0" u="none" strike="noStrike" cap="none" normalizeH="0" baseline="0" smtClean="0">
                          <a:ln>
                            <a:noFill/>
                          </a:ln>
                          <a:solidFill>
                            <a:srgbClr val="FF0000"/>
                          </a:solidFill>
                          <a:effectLst/>
                          <a:latin typeface="Times" pitchFamily="-112" charset="0"/>
                        </a:rPr>
                        <a:t>ml/min)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000000"/>
                          </a:solidFill>
                          <a:effectLst/>
                          <a:latin typeface="Times" pitchFamily="-112" charset="0"/>
                        </a:rPr>
                        <a:t>C</a:t>
                      </a:r>
                      <a:r>
                        <a:rPr kumimoji="0" lang="en-US" sz="1800" b="1" i="0" u="none" strike="noStrike" cap="none" normalizeH="0" baseline="-25000" smtClean="0">
                          <a:ln>
                            <a:noFill/>
                          </a:ln>
                          <a:solidFill>
                            <a:srgbClr val="000000"/>
                          </a:solidFill>
                          <a:effectLst/>
                          <a:latin typeface="Times" pitchFamily="-112" charset="0"/>
                        </a:rPr>
                        <a:t>PAH </a:t>
                      </a:r>
                      <a:r>
                        <a:rPr kumimoji="0" lang="en-US" sz="1800" b="1" i="0" u="none" strike="noStrike" cap="none" normalizeH="0" baseline="0" smtClean="0">
                          <a:ln>
                            <a:noFill/>
                          </a:ln>
                          <a:solidFill>
                            <a:srgbClr val="FF0000"/>
                          </a:solidFill>
                          <a:effectLst/>
                          <a:latin typeface="Times" pitchFamily="-112" charset="0"/>
                        </a:rPr>
                        <a:t>(ml/min)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pitchFamily="-112" charset="0"/>
                        </a:rPr>
                        <a:t>120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C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pitchFamily="-112" charset="0"/>
                        </a:rPr>
                        <a:t>550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CFF"/>
                    </a:solidFill>
                  </a:tcPr>
                </a:tc>
              </a:tr>
            </a:tbl>
          </a:graphicData>
        </a:graphic>
      </p:graphicFrame>
      <p:sp>
        <p:nvSpPr>
          <p:cNvPr id="204845" name="TextBox 3"/>
          <p:cNvSpPr txBox="1">
            <a:spLocks noChangeArrowheads="1"/>
          </p:cNvSpPr>
          <p:nvPr/>
        </p:nvSpPr>
        <p:spPr bwMode="auto">
          <a:xfrm>
            <a:off x="4572000" y="1905000"/>
            <a:ext cx="3236913" cy="461963"/>
          </a:xfrm>
          <a:prstGeom prst="rect">
            <a:avLst/>
          </a:prstGeom>
          <a:noFill/>
          <a:ln w="9525">
            <a:noFill/>
            <a:miter lim="800000"/>
            <a:headEnd/>
            <a:tailEnd/>
          </a:ln>
        </p:spPr>
        <p:txBody>
          <a:bodyPr wrap="none">
            <a:prstTxWarp prst="textNoShape">
              <a:avLst/>
            </a:prstTxWarp>
            <a:spAutoFit/>
          </a:bodyPr>
          <a:lstStyle/>
          <a:p>
            <a:r>
              <a:rPr lang="en-US"/>
              <a:t>C</a:t>
            </a:r>
            <a:r>
              <a:rPr lang="en-US" baseline="-25000"/>
              <a:t>x</a:t>
            </a:r>
            <a:r>
              <a:rPr lang="en-US"/>
              <a:t> = (U</a:t>
            </a:r>
            <a:r>
              <a:rPr lang="en-US" baseline="-25000"/>
              <a:t>x</a:t>
            </a:r>
            <a:r>
              <a:rPr lang="en-US"/>
              <a:t>)x(dV/dt)/P</a:t>
            </a:r>
            <a:r>
              <a:rPr lang="en-US" baseline="-25000"/>
              <a:t>x</a:t>
            </a:r>
          </a:p>
        </p:txBody>
      </p:sp>
      <p:sp>
        <p:nvSpPr>
          <p:cNvPr id="204846" name="Rectangle 4"/>
          <p:cNvSpPr>
            <a:spLocks noChangeArrowheads="1"/>
          </p:cNvSpPr>
          <p:nvPr/>
        </p:nvSpPr>
        <p:spPr bwMode="auto">
          <a:xfrm>
            <a:off x="3505200" y="2743200"/>
            <a:ext cx="5448300" cy="461963"/>
          </a:xfrm>
          <a:prstGeom prst="rect">
            <a:avLst/>
          </a:prstGeom>
          <a:noFill/>
          <a:ln w="9525">
            <a:noFill/>
            <a:miter lim="800000"/>
            <a:headEnd/>
            <a:tailEnd/>
          </a:ln>
        </p:spPr>
        <p:txBody>
          <a:bodyPr wrap="none">
            <a:prstTxWarp prst="textNoShape">
              <a:avLst/>
            </a:prstTxWarp>
            <a:spAutoFit/>
          </a:bodyPr>
          <a:lstStyle/>
          <a:p>
            <a:r>
              <a:rPr lang="en-US"/>
              <a:t>GFR =C</a:t>
            </a:r>
            <a:r>
              <a:rPr lang="en-US" baseline="-25000"/>
              <a:t>inulin</a:t>
            </a:r>
            <a:r>
              <a:rPr lang="en-US"/>
              <a:t> = (60)x(2)/1 = 120 ml/min</a:t>
            </a:r>
            <a:endParaRPr lang="en-US" baseline="-25000"/>
          </a:p>
        </p:txBody>
      </p:sp>
      <p:sp>
        <p:nvSpPr>
          <p:cNvPr id="204847" name="Rectangle 5"/>
          <p:cNvSpPr>
            <a:spLocks noChangeArrowheads="1"/>
          </p:cNvSpPr>
          <p:nvPr/>
        </p:nvSpPr>
        <p:spPr bwMode="auto">
          <a:xfrm>
            <a:off x="3124200" y="3810000"/>
            <a:ext cx="4160838" cy="830263"/>
          </a:xfrm>
          <a:prstGeom prst="rect">
            <a:avLst/>
          </a:prstGeom>
          <a:noFill/>
          <a:ln w="9525">
            <a:noFill/>
            <a:miter lim="800000"/>
            <a:headEnd/>
            <a:tailEnd/>
          </a:ln>
        </p:spPr>
        <p:txBody>
          <a:bodyPr wrap="none">
            <a:prstTxWarp prst="textNoShape">
              <a:avLst/>
            </a:prstTxWarp>
            <a:spAutoFit/>
          </a:bodyPr>
          <a:lstStyle/>
          <a:p>
            <a:r>
              <a:rPr lang="en-US"/>
              <a:t>C</a:t>
            </a:r>
            <a:r>
              <a:rPr lang="en-US" baseline="-25000"/>
              <a:t>PAH</a:t>
            </a:r>
            <a:r>
              <a:rPr lang="en-US"/>
              <a:t> = (27.5)x(2)/0.1 </a:t>
            </a:r>
          </a:p>
          <a:p>
            <a:r>
              <a:rPr lang="en-US"/>
              <a:t>           = 55/0.1=550 ml/min</a:t>
            </a:r>
            <a:endParaRPr lang="en-US" baseline="-25000"/>
          </a:p>
        </p:txBody>
      </p:sp>
      <p:sp>
        <p:nvSpPr>
          <p:cNvPr id="204848" name="Rectangle 5"/>
          <p:cNvSpPr>
            <a:spLocks noChangeArrowheads="1"/>
          </p:cNvSpPr>
          <p:nvPr/>
        </p:nvSpPr>
        <p:spPr bwMode="auto">
          <a:xfrm>
            <a:off x="3505200" y="4953000"/>
            <a:ext cx="4048125" cy="461963"/>
          </a:xfrm>
          <a:prstGeom prst="rect">
            <a:avLst/>
          </a:prstGeom>
          <a:noFill/>
          <a:ln w="9525">
            <a:noFill/>
            <a:miter lim="800000"/>
            <a:headEnd/>
            <a:tailEnd/>
          </a:ln>
        </p:spPr>
        <p:txBody>
          <a:bodyPr wrap="none">
            <a:prstTxWarp prst="textNoShape">
              <a:avLst/>
            </a:prstTxWarp>
            <a:spAutoFit/>
          </a:bodyPr>
          <a:lstStyle/>
          <a:p>
            <a:r>
              <a:rPr lang="en-US">
                <a:solidFill>
                  <a:srgbClr val="FF0000"/>
                </a:solidFill>
              </a:rPr>
              <a:t>ALWAYS REPORT UNITS</a:t>
            </a:r>
            <a:r>
              <a:rPr lang="en-US"/>
              <a:t>!</a:t>
            </a:r>
            <a:endParaRPr lang="en-US" baseline="-25000"/>
          </a:p>
        </p:txBody>
      </p:sp>
    </p:spTree>
  </p:cSld>
  <p:clrMapOvr>
    <a:masterClrMapping/>
  </p:clrMapOvr>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0"/>
          <a:ext cx="2438400" cy="6035039"/>
        </p:xfrm>
        <a:graphic>
          <a:graphicData uri="http://schemas.openxmlformats.org/drawingml/2006/table">
            <a:tbl>
              <a:tblPr/>
              <a:tblGrid>
                <a:gridCol w="1447800"/>
                <a:gridCol w="990600"/>
              </a:tblGrid>
              <a:tr h="601663">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Times" pitchFamily="-106"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pitchFamily="-106" charset="0"/>
                        </a:rPr>
                        <a:t>Group II</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6016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pitchFamily="-106" charset="0"/>
                        </a:rPr>
                        <a:t>Urine Flow Rate (mL/min)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C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pitchFamily="-106" charset="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CFF"/>
                    </a:solidFill>
                  </a:tcPr>
                </a:tc>
              </a:tr>
              <a:tr h="6016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pitchFamily="-106" charset="0"/>
                        </a:rPr>
                        <a:t>P</a:t>
                      </a:r>
                      <a:r>
                        <a:rPr kumimoji="0" lang="en-US" sz="1800" b="0" i="0" u="none" strike="noStrike" cap="none" normalizeH="0" baseline="-25000" smtClean="0">
                          <a:ln>
                            <a:noFill/>
                          </a:ln>
                          <a:solidFill>
                            <a:srgbClr val="000000"/>
                          </a:solidFill>
                          <a:effectLst/>
                          <a:latin typeface="Times" pitchFamily="-106" charset="0"/>
                        </a:rPr>
                        <a:t>inulin</a:t>
                      </a:r>
                      <a:r>
                        <a:rPr kumimoji="0" lang="en-US" sz="1800" b="0" i="0" u="none" strike="noStrike" cap="none" normalizeH="0" baseline="0" smtClean="0">
                          <a:ln>
                            <a:noFill/>
                          </a:ln>
                          <a:solidFill>
                            <a:srgbClr val="000000"/>
                          </a:solidFill>
                          <a:effectLst/>
                          <a:latin typeface="Times" pitchFamily="-106" charset="0"/>
                        </a:rPr>
                        <a:t> (mg/mL)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6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pitchFamily="-106"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6FF"/>
                    </a:solidFill>
                  </a:tcPr>
                </a:tc>
              </a:tr>
              <a:tr h="6016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pitchFamily="-106" charset="0"/>
                        </a:rPr>
                        <a:t>U</a:t>
                      </a:r>
                      <a:r>
                        <a:rPr kumimoji="0" lang="en-US" sz="1800" b="0" i="0" u="none" strike="noStrike" cap="none" normalizeH="0" baseline="-25000" smtClean="0">
                          <a:ln>
                            <a:noFill/>
                          </a:ln>
                          <a:solidFill>
                            <a:srgbClr val="000000"/>
                          </a:solidFill>
                          <a:effectLst/>
                          <a:latin typeface="Times" pitchFamily="-106" charset="0"/>
                        </a:rPr>
                        <a:t>inulin</a:t>
                      </a:r>
                      <a:r>
                        <a:rPr kumimoji="0" lang="en-US" sz="1800" b="0" i="0" u="none" strike="noStrike" cap="none" normalizeH="0" baseline="0" smtClean="0">
                          <a:ln>
                            <a:noFill/>
                          </a:ln>
                          <a:solidFill>
                            <a:srgbClr val="000000"/>
                          </a:solidFill>
                          <a:effectLst/>
                          <a:latin typeface="Times" pitchFamily="-106" charset="0"/>
                        </a:rPr>
                        <a:t> (mg/mL)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C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pitchFamily="-106" charset="0"/>
                        </a:rPr>
                        <a:t>60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CFF"/>
                    </a:solidFill>
                  </a:tcPr>
                </a:tc>
              </a:tr>
              <a:tr h="6016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pitchFamily="-106" charset="0"/>
                        </a:rPr>
                        <a:t>P</a:t>
                      </a:r>
                      <a:r>
                        <a:rPr kumimoji="0" lang="en-US" sz="1800" b="0" i="0" u="none" strike="noStrike" cap="none" normalizeH="0" baseline="-25000" smtClean="0">
                          <a:ln>
                            <a:noFill/>
                          </a:ln>
                          <a:solidFill>
                            <a:srgbClr val="000000"/>
                          </a:solidFill>
                          <a:effectLst/>
                          <a:latin typeface="Times" pitchFamily="-106" charset="0"/>
                        </a:rPr>
                        <a:t>PAH</a:t>
                      </a:r>
                      <a:r>
                        <a:rPr kumimoji="0" lang="en-US" sz="1800" b="0" i="0" u="none" strike="noStrike" cap="none" normalizeH="0" baseline="0" smtClean="0">
                          <a:ln>
                            <a:noFill/>
                          </a:ln>
                          <a:solidFill>
                            <a:srgbClr val="000000"/>
                          </a:solidFill>
                          <a:effectLst/>
                          <a:latin typeface="Times" pitchFamily="-106" charset="0"/>
                        </a:rPr>
                        <a:t> (mg/mL)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6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pitchFamily="-106" charset="0"/>
                        </a:rPr>
                        <a:t>0.1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6FF"/>
                    </a:solidFill>
                  </a:tcPr>
                </a:tc>
              </a:tr>
              <a:tr h="6016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pitchFamily="-106" charset="0"/>
                        </a:rPr>
                        <a:t>U</a:t>
                      </a:r>
                      <a:r>
                        <a:rPr kumimoji="0" lang="en-US" sz="1800" b="0" i="0" u="none" strike="noStrike" cap="none" normalizeH="0" baseline="-25000" smtClean="0">
                          <a:ln>
                            <a:noFill/>
                          </a:ln>
                          <a:solidFill>
                            <a:srgbClr val="000000"/>
                          </a:solidFill>
                          <a:effectLst/>
                          <a:latin typeface="Times" pitchFamily="-106" charset="0"/>
                        </a:rPr>
                        <a:t>PAH </a:t>
                      </a:r>
                      <a:r>
                        <a:rPr kumimoji="0" lang="en-US" sz="1800" b="0" i="0" u="none" strike="noStrike" cap="none" normalizeH="0" baseline="0" smtClean="0">
                          <a:ln>
                            <a:noFill/>
                          </a:ln>
                          <a:solidFill>
                            <a:srgbClr val="000000"/>
                          </a:solidFill>
                          <a:effectLst/>
                          <a:latin typeface="Times" pitchFamily="-106" charset="0"/>
                        </a:rPr>
                        <a:t>(mg/mL)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C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pitchFamily="-106" charset="0"/>
                        </a:rPr>
                        <a:t>27.5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CFF"/>
                    </a:solidFill>
                  </a:tcPr>
                </a:tc>
              </a:tr>
              <a:tr h="6016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pitchFamily="-106" charset="0"/>
                        </a:rPr>
                        <a:t>P</a:t>
                      </a:r>
                      <a:r>
                        <a:rPr kumimoji="0" lang="en-US" sz="1800" b="0" i="0" u="none" strike="noStrike" cap="none" normalizeH="0" baseline="-25000" smtClean="0">
                          <a:ln>
                            <a:noFill/>
                          </a:ln>
                          <a:solidFill>
                            <a:srgbClr val="000000"/>
                          </a:solidFill>
                          <a:effectLst/>
                          <a:latin typeface="Times" pitchFamily="-106" charset="0"/>
                        </a:rPr>
                        <a:t>glucose</a:t>
                      </a:r>
                      <a:r>
                        <a:rPr kumimoji="0" lang="en-US" sz="1800" b="0" i="0" u="none" strike="noStrike" cap="none" normalizeH="0" baseline="0" smtClean="0">
                          <a:ln>
                            <a:noFill/>
                          </a:ln>
                          <a:solidFill>
                            <a:srgbClr val="000000"/>
                          </a:solidFill>
                          <a:effectLst/>
                          <a:latin typeface="Times" pitchFamily="-106" charset="0"/>
                        </a:rPr>
                        <a:t> (mg/mL)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6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pitchFamily="-106" charset="0"/>
                        </a:rPr>
                        <a:t>1.5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6FF"/>
                    </a:solidFill>
                  </a:tcPr>
                </a:tc>
              </a:tr>
              <a:tr h="6016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pitchFamily="-106" charset="0"/>
                        </a:rPr>
                        <a:t>U</a:t>
                      </a:r>
                      <a:r>
                        <a:rPr kumimoji="0" lang="en-US" sz="1800" b="0" i="0" u="none" strike="noStrike" cap="none" normalizeH="0" baseline="-25000" smtClean="0">
                          <a:ln>
                            <a:noFill/>
                          </a:ln>
                          <a:solidFill>
                            <a:srgbClr val="000000"/>
                          </a:solidFill>
                          <a:effectLst/>
                          <a:latin typeface="Times" pitchFamily="-106" charset="0"/>
                        </a:rPr>
                        <a:t>glucose</a:t>
                      </a:r>
                      <a:r>
                        <a:rPr kumimoji="0" lang="en-US" sz="1800" b="0" i="0" u="none" strike="noStrike" cap="none" normalizeH="0" baseline="0" smtClean="0">
                          <a:ln>
                            <a:noFill/>
                          </a:ln>
                          <a:solidFill>
                            <a:srgbClr val="000000"/>
                          </a:solidFill>
                          <a:effectLst/>
                          <a:latin typeface="Times" pitchFamily="-106" charset="0"/>
                        </a:rPr>
                        <a:t> (mg/mL)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C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pitchFamily="-106" charset="0"/>
                        </a:rPr>
                        <a:t>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CFF"/>
                    </a:solidFill>
                  </a:tcPr>
                </a:tc>
              </a:tr>
              <a:tr h="6016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pitchFamily="-106" charset="0"/>
                        </a:rPr>
                        <a:t>Hematocrit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6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pitchFamily="-106" charset="0"/>
                        </a:rPr>
                        <a:t>42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6FF"/>
                    </a:solidFill>
                  </a:tcPr>
                </a:tc>
              </a:tr>
            </a:tbl>
          </a:graphicData>
        </a:graphic>
      </p:graphicFrame>
      <p:graphicFrame>
        <p:nvGraphicFramePr>
          <p:cNvPr id="4" name="Table 3"/>
          <p:cNvGraphicFramePr>
            <a:graphicFrameLocks noGrp="1"/>
          </p:cNvGraphicFramePr>
          <p:nvPr/>
        </p:nvGraphicFramePr>
        <p:xfrm>
          <a:off x="3124200" y="0"/>
          <a:ext cx="6019800" cy="3949064"/>
        </p:xfrm>
        <a:graphic>
          <a:graphicData uri="http://schemas.openxmlformats.org/drawingml/2006/table">
            <a:tbl>
              <a:tblPr/>
              <a:tblGrid>
                <a:gridCol w="1905000"/>
                <a:gridCol w="2133600"/>
                <a:gridCol w="1981200"/>
              </a:tblGrid>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imes" pitchFamily="-106"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Times" pitchFamily="-106"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Times" pitchFamily="-106"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pitchFamily="-106" charset="0"/>
                        </a:rPr>
                        <a:t>FL</a:t>
                      </a:r>
                      <a:r>
                        <a:rPr kumimoji="0" lang="en-US" sz="1800" b="0" i="0" u="none" strike="noStrike" cap="none" normalizeH="0" baseline="-25000" smtClean="0">
                          <a:ln>
                            <a:noFill/>
                          </a:ln>
                          <a:solidFill>
                            <a:srgbClr val="000000"/>
                          </a:solidFill>
                          <a:effectLst/>
                          <a:latin typeface="Times" pitchFamily="-106" charset="0"/>
                        </a:rPr>
                        <a:t>glucose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C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pitchFamily="-106" charset="0"/>
                        </a:rPr>
                        <a:t>120x1.5=180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pitchFamily="-106" charset="0"/>
                        </a:rPr>
                        <a:t>mg/min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C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pitchFamily="-106" charset="0"/>
                        </a:rPr>
                        <a:t>GFRxP</a:t>
                      </a:r>
                      <a:r>
                        <a:rPr kumimoji="0" lang="en-US" sz="1800" b="0" i="0" u="none" strike="noStrike" cap="none" normalizeH="0" baseline="-25000" smtClean="0">
                          <a:ln>
                            <a:noFill/>
                          </a:ln>
                          <a:solidFill>
                            <a:srgbClr val="000000"/>
                          </a:solidFill>
                          <a:effectLst/>
                          <a:latin typeface="Times" pitchFamily="-106" charset="0"/>
                        </a:rPr>
                        <a:t>glucose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CFF"/>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pitchFamily="-106" charset="0"/>
                        </a:rPr>
                        <a:t>EL</a:t>
                      </a:r>
                      <a:r>
                        <a:rPr kumimoji="0" lang="en-US" sz="1800" b="0" i="0" u="none" strike="noStrike" cap="none" normalizeH="0" baseline="-25000" smtClean="0">
                          <a:ln>
                            <a:noFill/>
                          </a:ln>
                          <a:solidFill>
                            <a:srgbClr val="000000"/>
                          </a:solidFill>
                          <a:effectLst/>
                          <a:latin typeface="Times" pitchFamily="-106" charset="0"/>
                        </a:rPr>
                        <a:t>glucose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6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pitchFamily="-106" charset="0"/>
                        </a:rPr>
                        <a:t>2x5=10 mg/min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6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pitchFamily="-106" charset="0"/>
                        </a:rPr>
                        <a:t>(dV/dT)xU</a:t>
                      </a:r>
                      <a:r>
                        <a:rPr kumimoji="0" lang="en-US" sz="1800" b="0" i="0" u="none" strike="noStrike" cap="none" normalizeH="0" baseline="-25000" smtClean="0">
                          <a:ln>
                            <a:noFill/>
                          </a:ln>
                          <a:solidFill>
                            <a:srgbClr val="000000"/>
                          </a:solidFill>
                          <a:effectLst/>
                          <a:latin typeface="Times" pitchFamily="-106" charset="0"/>
                        </a:rPr>
                        <a:t>glucose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6FF"/>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pitchFamily="-106" charset="0"/>
                        </a:rPr>
                        <a:t>Reabsorption</a:t>
                      </a:r>
                      <a:r>
                        <a:rPr kumimoji="0" lang="en-US" sz="1800" b="0" i="0" u="none" strike="noStrike" cap="none" normalizeH="0" baseline="-25000" smtClean="0">
                          <a:ln>
                            <a:noFill/>
                          </a:ln>
                          <a:solidFill>
                            <a:srgbClr val="000000"/>
                          </a:solidFill>
                          <a:effectLst/>
                          <a:latin typeface="Times" pitchFamily="-106" charset="0"/>
                        </a:rPr>
                        <a:t>glucose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C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pitchFamily="-106" charset="0"/>
                        </a:rPr>
                        <a:t>180-10=170 mg/min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C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pitchFamily="-106" charset="0"/>
                        </a:rPr>
                        <a:t>FL</a:t>
                      </a:r>
                      <a:r>
                        <a:rPr kumimoji="0" lang="en-US" sz="1800" b="0" i="0" u="none" strike="noStrike" cap="none" normalizeH="0" baseline="-25000" smtClean="0">
                          <a:ln>
                            <a:noFill/>
                          </a:ln>
                          <a:solidFill>
                            <a:srgbClr val="000000"/>
                          </a:solidFill>
                          <a:effectLst/>
                          <a:latin typeface="Times" pitchFamily="-106" charset="0"/>
                        </a:rPr>
                        <a:t>glucose</a:t>
                      </a:r>
                      <a:r>
                        <a:rPr kumimoji="0" lang="en-US" sz="1800" b="0" i="0" u="none" strike="noStrike" cap="none" normalizeH="0" baseline="0" smtClean="0">
                          <a:ln>
                            <a:noFill/>
                          </a:ln>
                          <a:solidFill>
                            <a:srgbClr val="000000"/>
                          </a:solidFill>
                          <a:effectLst/>
                          <a:latin typeface="Times" pitchFamily="-106" charset="0"/>
                        </a:rPr>
                        <a:t>-EL</a:t>
                      </a:r>
                      <a:r>
                        <a:rPr kumimoji="0" lang="en-US" sz="1800" b="0" i="0" u="none" strike="noStrike" cap="none" normalizeH="0" baseline="-25000" smtClean="0">
                          <a:ln>
                            <a:noFill/>
                          </a:ln>
                          <a:solidFill>
                            <a:srgbClr val="000000"/>
                          </a:solidFill>
                          <a:effectLst/>
                          <a:latin typeface="Times" pitchFamily="-106" charset="0"/>
                        </a:rPr>
                        <a:t>glucose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CFF"/>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pitchFamily="-106" charset="0"/>
                        </a:rPr>
                        <a:t>FL</a:t>
                      </a:r>
                      <a:r>
                        <a:rPr kumimoji="0" lang="en-US" sz="1800" b="0" i="0" u="none" strike="noStrike" cap="none" normalizeH="0" baseline="-25000" smtClean="0">
                          <a:ln>
                            <a:noFill/>
                          </a:ln>
                          <a:solidFill>
                            <a:srgbClr val="000000"/>
                          </a:solidFill>
                          <a:effectLst/>
                          <a:latin typeface="Times" pitchFamily="-106" charset="0"/>
                        </a:rPr>
                        <a:t>PAH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6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pitchFamily="-106" charset="0"/>
                        </a:rPr>
                        <a:t>120x0.1=12 mg/min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6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pitchFamily="-106" charset="0"/>
                        </a:rPr>
                        <a:t>GFRxP</a:t>
                      </a:r>
                      <a:r>
                        <a:rPr kumimoji="0" lang="en-US" sz="1800" b="0" i="0" u="none" strike="noStrike" cap="none" normalizeH="0" baseline="-25000" smtClean="0">
                          <a:ln>
                            <a:noFill/>
                          </a:ln>
                          <a:solidFill>
                            <a:srgbClr val="000000"/>
                          </a:solidFill>
                          <a:effectLst/>
                          <a:latin typeface="Times" pitchFamily="-106" charset="0"/>
                        </a:rPr>
                        <a:t>PAH</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000000"/>
                        </a:solidFill>
                        <a:effectLst/>
                        <a:latin typeface="Times" pitchFamily="-106"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6FF"/>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pitchFamily="-106" charset="0"/>
                        </a:rPr>
                        <a:t>EL</a:t>
                      </a:r>
                      <a:r>
                        <a:rPr kumimoji="0" lang="en-US" sz="1800" b="0" i="0" u="none" strike="noStrike" cap="none" normalizeH="0" baseline="-25000" smtClean="0">
                          <a:ln>
                            <a:noFill/>
                          </a:ln>
                          <a:solidFill>
                            <a:srgbClr val="000000"/>
                          </a:solidFill>
                          <a:effectLst/>
                          <a:latin typeface="Times" pitchFamily="-106" charset="0"/>
                        </a:rPr>
                        <a:t>PAH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C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pitchFamily="-106" charset="0"/>
                        </a:rPr>
                        <a:t>2x27.5 =55 mg/min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C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pitchFamily="-106" charset="0"/>
                        </a:rPr>
                        <a:t>(dV/dT)xU</a:t>
                      </a:r>
                      <a:r>
                        <a:rPr kumimoji="0" lang="en-US" sz="1800" b="0" i="0" u="none" strike="noStrike" cap="none" normalizeH="0" baseline="-25000" smtClean="0">
                          <a:ln>
                            <a:noFill/>
                          </a:ln>
                          <a:solidFill>
                            <a:srgbClr val="000000"/>
                          </a:solidFill>
                          <a:effectLst/>
                          <a:latin typeface="Times" pitchFamily="-106" charset="0"/>
                        </a:rPr>
                        <a:t>PAH</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000000"/>
                        </a:solidFill>
                        <a:effectLst/>
                        <a:latin typeface="Times" pitchFamily="-106"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CFF"/>
                    </a:solid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pitchFamily="-106" charset="0"/>
                        </a:rPr>
                        <a:t>Secretion</a:t>
                      </a:r>
                      <a:r>
                        <a:rPr kumimoji="0" lang="en-US" sz="1800" b="0" i="0" u="none" strike="noStrike" cap="none" normalizeH="0" baseline="-25000" smtClean="0">
                          <a:ln>
                            <a:noFill/>
                          </a:ln>
                          <a:solidFill>
                            <a:srgbClr val="000000"/>
                          </a:solidFill>
                          <a:effectLst/>
                          <a:latin typeface="Times" pitchFamily="-106" charset="0"/>
                        </a:rPr>
                        <a:t>PAH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6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Times" pitchFamily="-106" charset="0"/>
                        </a:rPr>
                        <a:t>55-12 =43 mg/min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6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Times" pitchFamily="-106" charset="0"/>
                        </a:rPr>
                        <a:t>EL</a:t>
                      </a:r>
                      <a:r>
                        <a:rPr kumimoji="0" lang="en-US" sz="1800" b="0" i="0" u="none" strike="noStrike" cap="none" normalizeH="0" baseline="-25000" dirty="0" smtClean="0">
                          <a:ln>
                            <a:noFill/>
                          </a:ln>
                          <a:solidFill>
                            <a:srgbClr val="000000"/>
                          </a:solidFill>
                          <a:effectLst/>
                          <a:latin typeface="Times" pitchFamily="-106" charset="0"/>
                        </a:rPr>
                        <a:t>PAH</a:t>
                      </a:r>
                      <a:r>
                        <a:rPr kumimoji="0" lang="en-US" sz="1800" b="0" i="0" u="none" strike="noStrike" cap="none" normalizeH="0" baseline="0" dirty="0" smtClean="0">
                          <a:ln>
                            <a:noFill/>
                          </a:ln>
                          <a:solidFill>
                            <a:srgbClr val="000000"/>
                          </a:solidFill>
                          <a:effectLst/>
                          <a:latin typeface="Times" pitchFamily="-106" charset="0"/>
                        </a:rPr>
                        <a:t>-FL</a:t>
                      </a:r>
                      <a:r>
                        <a:rPr kumimoji="0" lang="en-US" sz="1800" b="0" i="0" u="none" strike="noStrike" cap="none" normalizeH="0" baseline="-25000" dirty="0" smtClean="0">
                          <a:ln>
                            <a:noFill/>
                          </a:ln>
                          <a:solidFill>
                            <a:srgbClr val="000000"/>
                          </a:solidFill>
                          <a:effectLst/>
                          <a:latin typeface="Times" pitchFamily="-106" charset="0"/>
                        </a:rPr>
                        <a:t>PAH</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000000"/>
                        </a:solidFill>
                        <a:effectLst/>
                        <a:latin typeface="Times" pitchFamily="-106"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000000"/>
                        </a:solidFill>
                        <a:effectLst/>
                        <a:latin typeface="Times" pitchFamily="-106"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6FF"/>
                    </a:solidFill>
                  </a:tcPr>
                </a:tc>
              </a:tr>
            </a:tbl>
          </a:graphicData>
        </a:graphic>
      </p:graphicFrame>
      <p:sp>
        <p:nvSpPr>
          <p:cNvPr id="5" name="TextBox 4"/>
          <p:cNvSpPr txBox="1"/>
          <p:nvPr/>
        </p:nvSpPr>
        <p:spPr>
          <a:xfrm>
            <a:off x="2590800" y="3352800"/>
            <a:ext cx="5868988" cy="3662363"/>
          </a:xfrm>
          <a:prstGeom prst="rect">
            <a:avLst/>
          </a:prstGeom>
          <a:noFill/>
        </p:spPr>
        <p:txBody>
          <a:bodyPr wrap="none">
            <a:spAutoFit/>
          </a:bodyPr>
          <a:lstStyle/>
          <a:p>
            <a:pPr>
              <a:defRPr/>
            </a:pPr>
            <a:r>
              <a:rPr lang="en-US" dirty="0">
                <a:latin typeface="Comic Sans MS" pitchFamily="-106" charset="0"/>
              </a:rPr>
              <a:t>Principles applied:</a:t>
            </a:r>
          </a:p>
          <a:p>
            <a:pPr marL="457200" indent="-457200">
              <a:buFontTx/>
              <a:buAutoNum type="arabicParenR"/>
              <a:defRPr/>
            </a:pPr>
            <a:r>
              <a:rPr lang="en-US" dirty="0">
                <a:latin typeface="Comic Sans MS" pitchFamily="-106" charset="0"/>
              </a:rPr>
              <a:t>Filtered Load = </a:t>
            </a:r>
            <a:r>
              <a:rPr lang="en-US" dirty="0" err="1">
                <a:latin typeface="Comic Sans MS" pitchFamily="-106" charset="0"/>
              </a:rPr>
              <a:t>FL</a:t>
            </a:r>
            <a:r>
              <a:rPr lang="en-US" baseline="-25000" dirty="0" err="1">
                <a:latin typeface="Comic Sans MS" pitchFamily="-106" charset="0"/>
              </a:rPr>
              <a:t>x</a:t>
            </a:r>
            <a:r>
              <a:rPr lang="en-US" dirty="0">
                <a:latin typeface="Comic Sans MS" pitchFamily="-106" charset="0"/>
              </a:rPr>
              <a:t> = </a:t>
            </a:r>
            <a:r>
              <a:rPr lang="en-US" dirty="0" err="1">
                <a:latin typeface="Comic Sans MS" pitchFamily="-106" charset="0"/>
              </a:rPr>
              <a:t>GFRxP</a:t>
            </a:r>
            <a:r>
              <a:rPr lang="en-US" baseline="-25000" dirty="0" err="1">
                <a:latin typeface="Comic Sans MS" pitchFamily="-106" charset="0"/>
              </a:rPr>
              <a:t>x</a:t>
            </a:r>
            <a:endParaRPr lang="en-US" baseline="-25000" dirty="0">
              <a:latin typeface="Comic Sans MS" pitchFamily="-106" charset="0"/>
            </a:endParaRPr>
          </a:p>
          <a:p>
            <a:pPr marL="457200" indent="-457200">
              <a:buFontTx/>
              <a:buAutoNum type="arabicParenR"/>
              <a:defRPr/>
            </a:pPr>
            <a:r>
              <a:rPr lang="en-US" dirty="0">
                <a:latin typeface="Comic Sans MS" pitchFamily="-106" charset="0"/>
              </a:rPr>
              <a:t>Excreted Load= </a:t>
            </a:r>
            <a:r>
              <a:rPr lang="en-US" dirty="0" err="1">
                <a:latin typeface="Comic Sans MS" pitchFamily="-106" charset="0"/>
              </a:rPr>
              <a:t>El</a:t>
            </a:r>
            <a:r>
              <a:rPr lang="en-US" baseline="-25000" dirty="0" err="1">
                <a:latin typeface="Comic Sans MS" pitchFamily="-106" charset="0"/>
              </a:rPr>
              <a:t>x</a:t>
            </a:r>
            <a:r>
              <a:rPr lang="en-US" dirty="0">
                <a:latin typeface="Comic Sans MS" pitchFamily="-106" charset="0"/>
              </a:rPr>
              <a:t>=(</a:t>
            </a:r>
            <a:r>
              <a:rPr lang="en-US" dirty="0" err="1">
                <a:latin typeface="Comic Sans MS" pitchFamily="-106" charset="0"/>
              </a:rPr>
              <a:t>dV/dT)xU</a:t>
            </a:r>
            <a:r>
              <a:rPr lang="en-US" baseline="-25000" dirty="0" err="1">
                <a:latin typeface="Comic Sans MS" pitchFamily="-106" charset="0"/>
              </a:rPr>
              <a:t>x</a:t>
            </a:r>
            <a:endParaRPr lang="en-US" baseline="-25000" dirty="0">
              <a:latin typeface="Comic Sans MS" pitchFamily="-106" charset="0"/>
            </a:endParaRPr>
          </a:p>
          <a:p>
            <a:pPr marL="457200" indent="-457200">
              <a:buFontTx/>
              <a:buAutoNum type="arabicParenR"/>
              <a:defRPr/>
            </a:pPr>
            <a:r>
              <a:rPr lang="en-US" dirty="0" err="1">
                <a:latin typeface="Comic Sans MS" pitchFamily="-106" charset="0"/>
              </a:rPr>
              <a:t>SL</a:t>
            </a:r>
            <a:r>
              <a:rPr lang="en-US" baseline="-25000" dirty="0" err="1">
                <a:latin typeface="Comic Sans MS" pitchFamily="-106" charset="0"/>
              </a:rPr>
              <a:t>x</a:t>
            </a:r>
            <a:r>
              <a:rPr lang="en-US" dirty="0">
                <a:latin typeface="Comic Sans MS" pitchFamily="-106" charset="0"/>
              </a:rPr>
              <a:t> = Secreted Load</a:t>
            </a:r>
          </a:p>
          <a:p>
            <a:pPr marL="457200" indent="-457200">
              <a:buFontTx/>
              <a:buAutoNum type="arabicParenR"/>
              <a:defRPr/>
            </a:pPr>
            <a:r>
              <a:rPr lang="en-US" dirty="0" err="1">
                <a:latin typeface="Comic Sans MS" pitchFamily="-106" charset="0"/>
              </a:rPr>
              <a:t>RL</a:t>
            </a:r>
            <a:r>
              <a:rPr lang="en-US" baseline="-25000" dirty="0" err="1">
                <a:latin typeface="Comic Sans MS" pitchFamily="-106" charset="0"/>
              </a:rPr>
              <a:t>x</a:t>
            </a:r>
            <a:r>
              <a:rPr lang="en-US" dirty="0">
                <a:latin typeface="Comic Sans MS" pitchFamily="-106" charset="0"/>
              </a:rPr>
              <a:t> = Reabsorbed Load</a:t>
            </a:r>
          </a:p>
          <a:p>
            <a:pPr marL="457200" indent="-457200">
              <a:buFontTx/>
              <a:buAutoNum type="arabicParenR"/>
              <a:defRPr/>
            </a:pPr>
            <a:r>
              <a:rPr lang="en-US" dirty="0" err="1">
                <a:latin typeface="Comic Sans MS" pitchFamily="-106" charset="0"/>
              </a:rPr>
              <a:t>El</a:t>
            </a:r>
            <a:r>
              <a:rPr lang="en-US" baseline="-25000" dirty="0" err="1">
                <a:latin typeface="Comic Sans MS" pitchFamily="-106" charset="0"/>
              </a:rPr>
              <a:t>x</a:t>
            </a:r>
            <a:r>
              <a:rPr lang="en-US" dirty="0">
                <a:latin typeface="Comic Sans MS" pitchFamily="-106" charset="0"/>
              </a:rPr>
              <a:t>=(</a:t>
            </a:r>
            <a:r>
              <a:rPr lang="en-US" dirty="0" err="1">
                <a:latin typeface="Comic Sans MS" pitchFamily="-106" charset="0"/>
              </a:rPr>
              <a:t>FL</a:t>
            </a:r>
            <a:r>
              <a:rPr lang="en-US" baseline="-25000" dirty="0" err="1">
                <a:latin typeface="Comic Sans MS" pitchFamily="-106" charset="0"/>
              </a:rPr>
              <a:t>x</a:t>
            </a:r>
            <a:r>
              <a:rPr lang="en-US" dirty="0" err="1">
                <a:latin typeface="Comic Sans MS" pitchFamily="-106" charset="0"/>
              </a:rPr>
              <a:t>+SLx</a:t>
            </a:r>
            <a:r>
              <a:rPr lang="en-US" dirty="0">
                <a:latin typeface="Comic Sans MS" pitchFamily="-106" charset="0"/>
              </a:rPr>
              <a:t>) – (</a:t>
            </a:r>
            <a:r>
              <a:rPr lang="en-US" dirty="0" err="1">
                <a:latin typeface="Comic Sans MS" pitchFamily="-106" charset="0"/>
              </a:rPr>
              <a:t>RL</a:t>
            </a:r>
            <a:r>
              <a:rPr lang="en-US" baseline="-25000" dirty="0" err="1">
                <a:latin typeface="Comic Sans MS" pitchFamily="-106" charset="0"/>
              </a:rPr>
              <a:t>x</a:t>
            </a:r>
            <a:r>
              <a:rPr lang="en-US" dirty="0">
                <a:latin typeface="Comic Sans MS" pitchFamily="-106" charset="0"/>
              </a:rPr>
              <a:t>)</a:t>
            </a:r>
          </a:p>
          <a:p>
            <a:pPr marL="457200" indent="-457200">
              <a:defRPr/>
            </a:pPr>
            <a:r>
              <a:rPr lang="en-US" baseline="-25000" dirty="0">
                <a:latin typeface="Comic Sans MS" pitchFamily="-106" charset="0"/>
              </a:rPr>
              <a:t>	</a:t>
            </a:r>
          </a:p>
          <a:p>
            <a:pPr marL="457200" indent="-457200">
              <a:defRPr/>
            </a:pPr>
            <a:r>
              <a:rPr lang="en-US" dirty="0">
                <a:latin typeface="Comic Sans MS" pitchFamily="-106" charset="0"/>
              </a:rPr>
              <a:t>If </a:t>
            </a:r>
            <a:r>
              <a:rPr lang="en-US" dirty="0" err="1">
                <a:solidFill>
                  <a:srgbClr val="FF0000"/>
                </a:solidFill>
                <a:latin typeface="Comic Sans MS" pitchFamily="-106" charset="0"/>
              </a:rPr>
              <a:t>SL</a:t>
            </a:r>
            <a:r>
              <a:rPr lang="en-US" baseline="-25000" dirty="0" err="1">
                <a:solidFill>
                  <a:srgbClr val="FF0000"/>
                </a:solidFill>
                <a:latin typeface="Comic Sans MS" pitchFamily="-106" charset="0"/>
              </a:rPr>
              <a:t>x</a:t>
            </a:r>
            <a:r>
              <a:rPr lang="en-US" dirty="0">
                <a:solidFill>
                  <a:srgbClr val="FF0000"/>
                </a:solidFill>
                <a:latin typeface="Comic Sans MS" pitchFamily="-106" charset="0"/>
              </a:rPr>
              <a:t> = 0 </a:t>
            </a:r>
            <a:r>
              <a:rPr lang="en-US" dirty="0">
                <a:latin typeface="Comic Sans MS" pitchFamily="-106" charset="0"/>
              </a:rPr>
              <a:t>(as for glucose), </a:t>
            </a:r>
            <a:r>
              <a:rPr lang="en-US" dirty="0" err="1">
                <a:latin typeface="Comic Sans MS" pitchFamily="-106" charset="0"/>
              </a:rPr>
              <a:t>RL</a:t>
            </a:r>
            <a:r>
              <a:rPr lang="en-US" baseline="-25000" dirty="0" err="1">
                <a:latin typeface="Comic Sans MS" pitchFamily="-106" charset="0"/>
              </a:rPr>
              <a:t>x</a:t>
            </a:r>
            <a:r>
              <a:rPr lang="en-US" dirty="0">
                <a:latin typeface="Comic Sans MS" pitchFamily="-106" charset="0"/>
              </a:rPr>
              <a:t>= </a:t>
            </a:r>
            <a:r>
              <a:rPr lang="en-US" dirty="0" err="1">
                <a:latin typeface="Comic Sans MS" pitchFamily="-106" charset="0"/>
              </a:rPr>
              <a:t>FL</a:t>
            </a:r>
            <a:r>
              <a:rPr lang="en-US" baseline="-25000" dirty="0" err="1">
                <a:latin typeface="Comic Sans MS" pitchFamily="-106" charset="0"/>
              </a:rPr>
              <a:t>x</a:t>
            </a:r>
            <a:r>
              <a:rPr lang="en-US" dirty="0" err="1">
                <a:latin typeface="Comic Sans MS" pitchFamily="-106" charset="0"/>
              </a:rPr>
              <a:t>-El</a:t>
            </a:r>
            <a:r>
              <a:rPr lang="en-US" baseline="-25000" dirty="0" err="1">
                <a:latin typeface="Comic Sans MS" pitchFamily="-106" charset="0"/>
              </a:rPr>
              <a:t>x</a:t>
            </a:r>
            <a:endParaRPr lang="en-US" baseline="-25000" dirty="0">
              <a:latin typeface="Comic Sans MS" pitchFamily="-106" charset="0"/>
            </a:endParaRPr>
          </a:p>
          <a:p>
            <a:pPr marL="457200" indent="-457200">
              <a:defRPr/>
            </a:pPr>
            <a:r>
              <a:rPr lang="en-US" dirty="0">
                <a:latin typeface="Comic Sans MS" pitchFamily="-106" charset="0"/>
              </a:rPr>
              <a:t>If </a:t>
            </a:r>
            <a:r>
              <a:rPr lang="en-US" dirty="0" err="1">
                <a:solidFill>
                  <a:srgbClr val="FF0000"/>
                </a:solidFill>
                <a:latin typeface="Comic Sans MS" pitchFamily="-106" charset="0"/>
              </a:rPr>
              <a:t>RL</a:t>
            </a:r>
            <a:r>
              <a:rPr lang="en-US" baseline="-25000" dirty="0" err="1">
                <a:solidFill>
                  <a:srgbClr val="FF0000"/>
                </a:solidFill>
                <a:latin typeface="Comic Sans MS" pitchFamily="-106" charset="0"/>
              </a:rPr>
              <a:t>x</a:t>
            </a:r>
            <a:r>
              <a:rPr lang="en-US" dirty="0">
                <a:solidFill>
                  <a:srgbClr val="FF0000"/>
                </a:solidFill>
                <a:latin typeface="Comic Sans MS" pitchFamily="-106" charset="0"/>
              </a:rPr>
              <a:t> =0</a:t>
            </a:r>
            <a:r>
              <a:rPr lang="en-US" dirty="0">
                <a:latin typeface="Comic Sans MS" pitchFamily="-106" charset="0"/>
              </a:rPr>
              <a:t> (as in PAH), </a:t>
            </a:r>
            <a:r>
              <a:rPr lang="en-US" dirty="0" err="1">
                <a:latin typeface="Comic Sans MS" pitchFamily="-106" charset="0"/>
              </a:rPr>
              <a:t>SL</a:t>
            </a:r>
            <a:r>
              <a:rPr lang="en-US" baseline="-25000" dirty="0" err="1">
                <a:latin typeface="Comic Sans MS" pitchFamily="-106" charset="0"/>
              </a:rPr>
              <a:t>x</a:t>
            </a:r>
            <a:r>
              <a:rPr lang="en-US" baseline="-25000" dirty="0">
                <a:latin typeface="Comic Sans MS" pitchFamily="-106" charset="0"/>
              </a:rPr>
              <a:t> </a:t>
            </a:r>
            <a:r>
              <a:rPr lang="en-US" dirty="0">
                <a:latin typeface="Comic Sans MS" pitchFamily="-106" charset="0"/>
              </a:rPr>
              <a:t>=</a:t>
            </a:r>
            <a:r>
              <a:rPr lang="en-US" dirty="0" err="1">
                <a:latin typeface="Comic Sans MS" pitchFamily="-106" charset="0"/>
              </a:rPr>
              <a:t>EL</a:t>
            </a:r>
            <a:r>
              <a:rPr lang="en-US" baseline="-25000" dirty="0" err="1">
                <a:latin typeface="Comic Sans MS" pitchFamily="-106" charset="0"/>
              </a:rPr>
              <a:t>x</a:t>
            </a:r>
            <a:r>
              <a:rPr lang="en-US" dirty="0" err="1">
                <a:latin typeface="Comic Sans MS" pitchFamily="-106" charset="0"/>
              </a:rPr>
              <a:t>-FL</a:t>
            </a:r>
            <a:r>
              <a:rPr lang="en-US" baseline="-25000" dirty="0" err="1">
                <a:latin typeface="Comic Sans MS" pitchFamily="-106" charset="0"/>
              </a:rPr>
              <a:t>x</a:t>
            </a:r>
            <a:r>
              <a:rPr lang="en-US" dirty="0">
                <a:latin typeface="Comic Sans MS" pitchFamily="-106" charset="0"/>
              </a:rPr>
              <a:t> </a:t>
            </a:r>
          </a:p>
          <a:p>
            <a:pPr marL="457200" indent="-457200">
              <a:defRPr/>
            </a:pPr>
            <a:r>
              <a:rPr lang="en-US" dirty="0">
                <a:latin typeface="Comic Sans MS" pitchFamily="-106" charset="0"/>
              </a:rPr>
              <a:t> </a:t>
            </a:r>
            <a:r>
              <a:rPr lang="en-US" baseline="-25000" dirty="0">
                <a:latin typeface="Comic Sans MS" pitchFamily="-106" charset="0"/>
              </a:rPr>
              <a:t> </a:t>
            </a:r>
            <a:endParaRPr lang="en-US" dirty="0">
              <a:latin typeface="Comic Sans MS" pitchFamily="-106" charset="0"/>
            </a:endParaRP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nephon.2.jpg                                                   0002027AMacintosh HD                   B7E2905D:"/>
          <p:cNvPicPr>
            <a:picLocks noChangeAspect="1" noChangeArrowheads="1"/>
          </p:cNvPicPr>
          <p:nvPr/>
        </p:nvPicPr>
        <p:blipFill>
          <a:blip r:embed="rId2"/>
          <a:srcRect/>
          <a:stretch>
            <a:fillRect/>
          </a:stretch>
        </p:blipFill>
        <p:spPr bwMode="auto">
          <a:xfrm>
            <a:off x="0" y="0"/>
            <a:ext cx="7239000" cy="67881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3" descr="simple nephron.jpg                                             0002027AMacintosh HD                   B7E2905D:"/>
          <p:cNvPicPr>
            <a:picLocks noChangeAspect="1" noChangeArrowheads="1"/>
          </p:cNvPicPr>
          <p:nvPr/>
        </p:nvPicPr>
        <p:blipFill>
          <a:blip r:embed="rId2"/>
          <a:srcRect t="10851"/>
          <a:stretch>
            <a:fillRect/>
          </a:stretch>
        </p:blipFill>
        <p:spPr bwMode="auto">
          <a:xfrm>
            <a:off x="0" y="-304800"/>
            <a:ext cx="9010650" cy="4267200"/>
          </a:xfrm>
          <a:prstGeom prst="rect">
            <a:avLst/>
          </a:prstGeom>
          <a:noFill/>
          <a:ln w="9525">
            <a:noFill/>
            <a:miter lim="800000"/>
            <a:headEnd/>
            <a:tailEnd/>
          </a:ln>
        </p:spPr>
      </p:pic>
      <p:sp>
        <p:nvSpPr>
          <p:cNvPr id="206851" name="TextBox 3"/>
          <p:cNvSpPr txBox="1">
            <a:spLocks noChangeArrowheads="1"/>
          </p:cNvSpPr>
          <p:nvPr/>
        </p:nvSpPr>
        <p:spPr bwMode="auto">
          <a:xfrm>
            <a:off x="2590800" y="4191000"/>
            <a:ext cx="3227388" cy="461963"/>
          </a:xfrm>
          <a:prstGeom prst="rect">
            <a:avLst/>
          </a:prstGeom>
          <a:noFill/>
          <a:ln w="9525">
            <a:noFill/>
            <a:miter lim="800000"/>
            <a:headEnd/>
            <a:tailEnd/>
          </a:ln>
        </p:spPr>
        <p:txBody>
          <a:bodyPr wrap="none">
            <a:prstTxWarp prst="textNoShape">
              <a:avLst/>
            </a:prstTxWarp>
            <a:spAutoFit/>
          </a:bodyPr>
          <a:lstStyle/>
          <a:p>
            <a:r>
              <a:rPr lang="en-US"/>
              <a:t>El</a:t>
            </a:r>
            <a:r>
              <a:rPr lang="en-US" baseline="-25000"/>
              <a:t>x</a:t>
            </a:r>
            <a:r>
              <a:rPr lang="en-US"/>
              <a:t> = (FL</a:t>
            </a:r>
            <a:r>
              <a:rPr lang="en-US" baseline="-25000"/>
              <a:t>x</a:t>
            </a:r>
            <a:r>
              <a:rPr lang="en-US"/>
              <a:t> + SL</a:t>
            </a:r>
            <a:r>
              <a:rPr lang="en-US" baseline="-25000"/>
              <a:t>x</a:t>
            </a:r>
            <a:r>
              <a:rPr lang="en-US"/>
              <a:t>) -RL</a:t>
            </a:r>
            <a:r>
              <a:rPr lang="en-US" baseline="-25000"/>
              <a:t>x</a:t>
            </a:r>
          </a:p>
        </p:txBody>
      </p:sp>
      <p:cxnSp>
        <p:nvCxnSpPr>
          <p:cNvPr id="206852" name="Straight Connector 5"/>
          <p:cNvCxnSpPr>
            <a:cxnSpLocks noChangeShapeType="1"/>
          </p:cNvCxnSpPr>
          <p:nvPr/>
        </p:nvCxnSpPr>
        <p:spPr bwMode="auto">
          <a:xfrm rot="10800000" flipV="1">
            <a:off x="838200" y="4648200"/>
            <a:ext cx="1905000" cy="609600"/>
          </a:xfrm>
          <a:prstGeom prst="line">
            <a:avLst/>
          </a:prstGeom>
          <a:noFill/>
          <a:ln w="9525">
            <a:solidFill>
              <a:schemeClr val="tx1"/>
            </a:solidFill>
            <a:round/>
            <a:headEnd/>
            <a:tailEnd/>
          </a:ln>
        </p:spPr>
      </p:cxnSp>
      <p:sp>
        <p:nvSpPr>
          <p:cNvPr id="206853" name="TextBox 6"/>
          <p:cNvSpPr txBox="1">
            <a:spLocks noChangeArrowheads="1"/>
          </p:cNvSpPr>
          <p:nvPr/>
        </p:nvSpPr>
        <p:spPr bwMode="auto">
          <a:xfrm>
            <a:off x="152400" y="5334000"/>
            <a:ext cx="1865313" cy="461963"/>
          </a:xfrm>
          <a:prstGeom prst="rect">
            <a:avLst/>
          </a:prstGeom>
          <a:noFill/>
          <a:ln w="9525">
            <a:noFill/>
            <a:miter lim="800000"/>
            <a:headEnd/>
            <a:tailEnd/>
          </a:ln>
        </p:spPr>
        <p:txBody>
          <a:bodyPr wrap="none">
            <a:prstTxWarp prst="textNoShape">
              <a:avLst/>
            </a:prstTxWarp>
            <a:spAutoFit/>
          </a:bodyPr>
          <a:lstStyle/>
          <a:p>
            <a:r>
              <a:rPr lang="en-US"/>
              <a:t>(dV/dt)xU</a:t>
            </a:r>
            <a:r>
              <a:rPr lang="en-US" baseline="-25000"/>
              <a:t>x</a:t>
            </a:r>
          </a:p>
        </p:txBody>
      </p:sp>
      <p:cxnSp>
        <p:nvCxnSpPr>
          <p:cNvPr id="206854" name="Straight Connector 7"/>
          <p:cNvCxnSpPr>
            <a:cxnSpLocks noChangeShapeType="1"/>
          </p:cNvCxnSpPr>
          <p:nvPr/>
        </p:nvCxnSpPr>
        <p:spPr bwMode="auto">
          <a:xfrm rot="5400000">
            <a:off x="3009900" y="4838700"/>
            <a:ext cx="990600" cy="609600"/>
          </a:xfrm>
          <a:prstGeom prst="line">
            <a:avLst/>
          </a:prstGeom>
          <a:noFill/>
          <a:ln w="9525">
            <a:solidFill>
              <a:schemeClr val="tx1"/>
            </a:solidFill>
            <a:round/>
            <a:headEnd/>
            <a:tailEnd/>
          </a:ln>
        </p:spPr>
      </p:cxnSp>
      <p:sp>
        <p:nvSpPr>
          <p:cNvPr id="206855" name="TextBox 9"/>
          <p:cNvSpPr txBox="1">
            <a:spLocks noChangeArrowheads="1"/>
          </p:cNvSpPr>
          <p:nvPr/>
        </p:nvSpPr>
        <p:spPr bwMode="auto">
          <a:xfrm>
            <a:off x="2362200" y="5791200"/>
            <a:ext cx="1236663" cy="461963"/>
          </a:xfrm>
          <a:prstGeom prst="rect">
            <a:avLst/>
          </a:prstGeom>
          <a:noFill/>
          <a:ln w="9525">
            <a:noFill/>
            <a:miter lim="800000"/>
            <a:headEnd/>
            <a:tailEnd/>
          </a:ln>
        </p:spPr>
        <p:txBody>
          <a:bodyPr wrap="none">
            <a:prstTxWarp prst="textNoShape">
              <a:avLst/>
            </a:prstTxWarp>
            <a:spAutoFit/>
          </a:bodyPr>
          <a:lstStyle/>
          <a:p>
            <a:r>
              <a:rPr lang="en-US"/>
              <a:t>GFRxP</a:t>
            </a:r>
            <a:r>
              <a:rPr lang="en-US" baseline="-25000"/>
              <a:t>x</a:t>
            </a:r>
          </a:p>
        </p:txBody>
      </p:sp>
    </p:spTree>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gluc recovery2.jpg                                             0002027AMacintosh HD                   B7E2905D:"/>
          <p:cNvPicPr>
            <a:picLocks noChangeAspect="1" noChangeArrowheads="1"/>
          </p:cNvPicPr>
          <p:nvPr/>
        </p:nvPicPr>
        <p:blipFill>
          <a:blip r:embed="rId2"/>
          <a:srcRect/>
          <a:stretch>
            <a:fillRect/>
          </a:stretch>
        </p:blipFill>
        <p:spPr bwMode="auto">
          <a:xfrm>
            <a:off x="0" y="1600200"/>
            <a:ext cx="5749925" cy="4648200"/>
          </a:xfrm>
          <a:prstGeom prst="rect">
            <a:avLst/>
          </a:prstGeom>
          <a:noFill/>
          <a:ln w="9525">
            <a:noFill/>
            <a:miter lim="800000"/>
            <a:headEnd/>
            <a:tailEnd/>
          </a:ln>
        </p:spPr>
      </p:pic>
      <p:sp>
        <p:nvSpPr>
          <p:cNvPr id="207875" name="TextBox 2"/>
          <p:cNvSpPr txBox="1">
            <a:spLocks noChangeArrowheads="1"/>
          </p:cNvSpPr>
          <p:nvPr/>
        </p:nvSpPr>
        <p:spPr bwMode="auto">
          <a:xfrm>
            <a:off x="533400" y="609600"/>
            <a:ext cx="7270750" cy="461963"/>
          </a:xfrm>
          <a:prstGeom prst="rect">
            <a:avLst/>
          </a:prstGeom>
          <a:noFill/>
          <a:ln w="9525">
            <a:noFill/>
            <a:miter lim="800000"/>
            <a:headEnd/>
            <a:tailEnd/>
          </a:ln>
        </p:spPr>
        <p:txBody>
          <a:bodyPr wrap="none">
            <a:prstTxWarp prst="textNoShape">
              <a:avLst/>
            </a:prstTxWarp>
            <a:spAutoFit/>
          </a:bodyPr>
          <a:lstStyle/>
          <a:p>
            <a:r>
              <a:rPr lang="en-US"/>
              <a:t>Associate equations with each of these curves……</a:t>
            </a:r>
          </a:p>
        </p:txBody>
      </p:sp>
      <p:sp>
        <p:nvSpPr>
          <p:cNvPr id="4" name="Rectangle 3"/>
          <p:cNvSpPr>
            <a:spLocks noChangeArrowheads="1"/>
          </p:cNvSpPr>
          <p:nvPr/>
        </p:nvSpPr>
        <p:spPr bwMode="auto">
          <a:xfrm>
            <a:off x="7010400" y="1447800"/>
            <a:ext cx="1931988" cy="461963"/>
          </a:xfrm>
          <a:prstGeom prst="rect">
            <a:avLst/>
          </a:prstGeom>
          <a:noFill/>
          <a:ln w="9525">
            <a:noFill/>
            <a:miter lim="800000"/>
            <a:headEnd/>
            <a:tailEnd/>
          </a:ln>
        </p:spPr>
        <p:txBody>
          <a:bodyPr wrap="none">
            <a:prstTxWarp prst="textNoShape">
              <a:avLst/>
            </a:prstTxWarp>
            <a:spAutoFit/>
          </a:bodyPr>
          <a:lstStyle/>
          <a:p>
            <a:r>
              <a:rPr lang="en-US"/>
              <a:t>FL</a:t>
            </a:r>
            <a:r>
              <a:rPr lang="en-US" baseline="-25000"/>
              <a:t>x</a:t>
            </a:r>
            <a:r>
              <a:rPr lang="en-US"/>
              <a:t>=GFRxP</a:t>
            </a:r>
            <a:r>
              <a:rPr lang="en-US" baseline="-25000"/>
              <a:t>x</a:t>
            </a:r>
          </a:p>
        </p:txBody>
      </p:sp>
      <p:sp>
        <p:nvSpPr>
          <p:cNvPr id="5" name="Rectangle 4"/>
          <p:cNvSpPr>
            <a:spLocks noChangeArrowheads="1"/>
          </p:cNvSpPr>
          <p:nvPr/>
        </p:nvSpPr>
        <p:spPr bwMode="auto">
          <a:xfrm>
            <a:off x="6400800" y="2743200"/>
            <a:ext cx="2176463" cy="830263"/>
          </a:xfrm>
          <a:prstGeom prst="rect">
            <a:avLst/>
          </a:prstGeom>
          <a:noFill/>
          <a:ln w="9525">
            <a:noFill/>
            <a:miter lim="800000"/>
            <a:headEnd/>
            <a:tailEnd/>
          </a:ln>
        </p:spPr>
        <p:txBody>
          <a:bodyPr wrap="none">
            <a:prstTxWarp prst="textNoShape">
              <a:avLst/>
            </a:prstTxWarp>
            <a:spAutoFit/>
          </a:bodyPr>
          <a:lstStyle/>
          <a:p>
            <a:r>
              <a:rPr lang="en-US"/>
              <a:t>El</a:t>
            </a:r>
            <a:r>
              <a:rPr lang="en-US" baseline="-25000"/>
              <a:t>x</a:t>
            </a:r>
            <a:r>
              <a:rPr lang="en-US"/>
              <a:t>=U</a:t>
            </a:r>
            <a:r>
              <a:rPr lang="en-US" baseline="-25000"/>
              <a:t>x</a:t>
            </a:r>
            <a:r>
              <a:rPr lang="en-US"/>
              <a:t>(dV/dt)</a:t>
            </a:r>
          </a:p>
          <a:p>
            <a:r>
              <a:rPr lang="en-US"/>
              <a:t>El</a:t>
            </a:r>
            <a:r>
              <a:rPr lang="en-US" baseline="-25000"/>
              <a:t>x</a:t>
            </a:r>
            <a:r>
              <a:rPr lang="en-US"/>
              <a:t>=FL</a:t>
            </a:r>
            <a:r>
              <a:rPr lang="en-US" baseline="-25000"/>
              <a:t>x</a:t>
            </a:r>
            <a:r>
              <a:rPr lang="en-US"/>
              <a:t>-RL</a:t>
            </a:r>
            <a:r>
              <a:rPr lang="en-US" baseline="-25000"/>
              <a:t>x</a:t>
            </a:r>
          </a:p>
        </p:txBody>
      </p:sp>
      <p:sp>
        <p:nvSpPr>
          <p:cNvPr id="6" name="Rectangle 5"/>
          <p:cNvSpPr>
            <a:spLocks noChangeArrowheads="1"/>
          </p:cNvSpPr>
          <p:nvPr/>
        </p:nvSpPr>
        <p:spPr bwMode="auto">
          <a:xfrm>
            <a:off x="6629400" y="4343400"/>
            <a:ext cx="2098675" cy="461963"/>
          </a:xfrm>
          <a:prstGeom prst="rect">
            <a:avLst/>
          </a:prstGeom>
          <a:noFill/>
          <a:ln w="9525">
            <a:noFill/>
            <a:miter lim="800000"/>
            <a:headEnd/>
            <a:tailEnd/>
          </a:ln>
        </p:spPr>
        <p:txBody>
          <a:bodyPr wrap="none">
            <a:prstTxWarp prst="textNoShape">
              <a:avLst/>
            </a:prstTxWarp>
            <a:spAutoFit/>
          </a:bodyPr>
          <a:lstStyle/>
          <a:p>
            <a:r>
              <a:rPr lang="en-US"/>
              <a:t>RL</a:t>
            </a:r>
            <a:r>
              <a:rPr lang="en-US" baseline="-25000"/>
              <a:t>x</a:t>
            </a:r>
            <a:r>
              <a:rPr lang="en-US"/>
              <a:t>= FL</a:t>
            </a:r>
            <a:r>
              <a:rPr lang="en-US" baseline="-25000"/>
              <a:t>x</a:t>
            </a:r>
            <a:r>
              <a:rPr lang="en-US"/>
              <a:t> -EL</a:t>
            </a:r>
            <a:r>
              <a:rPr lang="en-US" baseline="-25000"/>
              <a:t>x</a:t>
            </a:r>
          </a:p>
        </p:txBody>
      </p:sp>
      <p:cxnSp>
        <p:nvCxnSpPr>
          <p:cNvPr id="207879" name="Straight Connector 7"/>
          <p:cNvCxnSpPr>
            <a:cxnSpLocks noChangeShapeType="1"/>
          </p:cNvCxnSpPr>
          <p:nvPr/>
        </p:nvCxnSpPr>
        <p:spPr bwMode="auto">
          <a:xfrm flipV="1">
            <a:off x="5334000" y="1828800"/>
            <a:ext cx="1676400" cy="304800"/>
          </a:xfrm>
          <a:prstGeom prst="line">
            <a:avLst/>
          </a:prstGeom>
          <a:noFill/>
          <a:ln w="9525">
            <a:solidFill>
              <a:schemeClr val="tx1"/>
            </a:solidFill>
            <a:round/>
            <a:headEnd/>
            <a:tailEnd/>
          </a:ln>
        </p:spPr>
      </p:cxnSp>
      <p:cxnSp>
        <p:nvCxnSpPr>
          <p:cNvPr id="207880" name="Straight Connector 9"/>
          <p:cNvCxnSpPr>
            <a:cxnSpLocks noChangeShapeType="1"/>
            <a:endCxn id="5" idx="1"/>
          </p:cNvCxnSpPr>
          <p:nvPr/>
        </p:nvCxnSpPr>
        <p:spPr bwMode="auto">
          <a:xfrm flipV="1">
            <a:off x="5638800" y="3159125"/>
            <a:ext cx="762000" cy="346075"/>
          </a:xfrm>
          <a:prstGeom prst="line">
            <a:avLst/>
          </a:prstGeom>
          <a:noFill/>
          <a:ln w="9525">
            <a:solidFill>
              <a:schemeClr val="tx1"/>
            </a:solidFill>
            <a:round/>
            <a:headEnd/>
            <a:tailEnd/>
          </a:ln>
        </p:spPr>
      </p:cxnSp>
      <p:cxnSp>
        <p:nvCxnSpPr>
          <p:cNvPr id="207881" name="Straight Connector 11"/>
          <p:cNvCxnSpPr>
            <a:cxnSpLocks noChangeShapeType="1"/>
          </p:cNvCxnSpPr>
          <p:nvPr/>
        </p:nvCxnSpPr>
        <p:spPr bwMode="auto">
          <a:xfrm>
            <a:off x="5562600" y="4038600"/>
            <a:ext cx="990600" cy="533400"/>
          </a:xfrm>
          <a:prstGeom prst="line">
            <a:avLst/>
          </a:prstGeom>
          <a:noFill/>
          <a:ln w="9525">
            <a:solidFill>
              <a:schemeClr val="tx1"/>
            </a:solidFill>
            <a:round/>
            <a:headEnd/>
            <a:tailEnd/>
          </a:ln>
        </p:spPr>
      </p:cxn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7"/>
          <p:cNvSpPr txBox="1">
            <a:spLocks noChangeArrowheads="1"/>
          </p:cNvSpPr>
          <p:nvPr/>
        </p:nvSpPr>
        <p:spPr bwMode="auto">
          <a:xfrm>
            <a:off x="288925" y="350838"/>
            <a:ext cx="184150" cy="457200"/>
          </a:xfrm>
          <a:prstGeom prst="rect">
            <a:avLst/>
          </a:prstGeom>
          <a:noFill/>
          <a:ln w="9525">
            <a:noFill/>
            <a:miter lim="800000"/>
            <a:headEnd/>
            <a:tailEnd/>
          </a:ln>
        </p:spPr>
        <p:txBody>
          <a:bodyPr wrap="none">
            <a:prstTxWarp prst="textNoShape">
              <a:avLst/>
            </a:prstTxWarp>
            <a:spAutoFit/>
          </a:bodyPr>
          <a:lstStyle/>
          <a:p>
            <a:endParaRPr lang="es-ES_tradnl" b="1">
              <a:solidFill>
                <a:srgbClr val="FFAF18"/>
              </a:solidFill>
            </a:endParaRPr>
          </a:p>
        </p:txBody>
      </p:sp>
      <p:pic>
        <p:nvPicPr>
          <p:cNvPr id="33795" name="Picture 2" descr="nephon.2.jpg                                                   0002027AMacintosh HD                   B7E2905D:"/>
          <p:cNvPicPr>
            <a:picLocks noChangeAspect="1" noChangeArrowheads="1"/>
          </p:cNvPicPr>
          <p:nvPr/>
        </p:nvPicPr>
        <p:blipFill>
          <a:blip r:embed="rId3"/>
          <a:srcRect/>
          <a:stretch>
            <a:fillRect/>
          </a:stretch>
        </p:blipFill>
        <p:spPr bwMode="auto">
          <a:xfrm>
            <a:off x="-152400" y="76200"/>
            <a:ext cx="4876800" cy="4573588"/>
          </a:xfrm>
          <a:prstGeom prst="rect">
            <a:avLst/>
          </a:prstGeom>
          <a:noFill/>
          <a:ln w="9525">
            <a:noFill/>
            <a:miter lim="800000"/>
            <a:headEnd/>
            <a:tailEnd/>
          </a:ln>
        </p:spPr>
      </p:pic>
      <p:sp>
        <p:nvSpPr>
          <p:cNvPr id="33796" name="Text Box 9"/>
          <p:cNvSpPr txBox="1">
            <a:spLocks noChangeArrowheads="1"/>
          </p:cNvSpPr>
          <p:nvPr/>
        </p:nvSpPr>
        <p:spPr bwMode="auto">
          <a:xfrm>
            <a:off x="4800600" y="228600"/>
            <a:ext cx="4440238" cy="1552575"/>
          </a:xfrm>
          <a:prstGeom prst="rect">
            <a:avLst/>
          </a:prstGeom>
          <a:noFill/>
          <a:ln w="9525">
            <a:noFill/>
            <a:miter lim="800000"/>
            <a:headEnd/>
            <a:tailEnd/>
          </a:ln>
        </p:spPr>
        <p:txBody>
          <a:bodyPr wrap="none">
            <a:prstTxWarp prst="textNoShape">
              <a:avLst/>
            </a:prstTxWarp>
            <a:spAutoFit/>
          </a:bodyPr>
          <a:lstStyle/>
          <a:p>
            <a:r>
              <a:rPr lang="en-US"/>
              <a:t>Remember…Blood is delivered</a:t>
            </a:r>
          </a:p>
          <a:p>
            <a:r>
              <a:rPr lang="en-US"/>
              <a:t>to kidney via renal artery,</a:t>
            </a:r>
          </a:p>
          <a:p>
            <a:r>
              <a:rPr lang="en-US"/>
              <a:t>which branches into </a:t>
            </a:r>
            <a:r>
              <a:rPr lang="en-US">
                <a:solidFill>
                  <a:srgbClr val="ED181E"/>
                </a:solidFill>
              </a:rPr>
              <a:t>afferent </a:t>
            </a:r>
          </a:p>
          <a:p>
            <a:r>
              <a:rPr lang="en-US">
                <a:solidFill>
                  <a:srgbClr val="ED181E"/>
                </a:solidFill>
              </a:rPr>
              <a:t>arterioles</a:t>
            </a:r>
          </a:p>
        </p:txBody>
      </p:sp>
      <p:sp>
        <p:nvSpPr>
          <p:cNvPr id="8202" name="Text Box 10"/>
          <p:cNvSpPr txBox="1">
            <a:spLocks noChangeArrowheads="1"/>
          </p:cNvSpPr>
          <p:nvPr/>
        </p:nvSpPr>
        <p:spPr bwMode="auto">
          <a:xfrm>
            <a:off x="4800600" y="1828800"/>
            <a:ext cx="4027488" cy="2282825"/>
          </a:xfrm>
          <a:prstGeom prst="rect">
            <a:avLst/>
          </a:prstGeom>
          <a:noFill/>
          <a:ln w="9525">
            <a:noFill/>
            <a:miter lim="800000"/>
            <a:headEnd/>
            <a:tailEnd/>
          </a:ln>
        </p:spPr>
        <p:txBody>
          <a:bodyPr wrap="none">
            <a:prstTxWarp prst="textNoShape">
              <a:avLst/>
            </a:prstTxWarp>
            <a:spAutoFit/>
          </a:bodyPr>
          <a:lstStyle/>
          <a:p>
            <a:r>
              <a:rPr lang="en-US"/>
              <a:t>As blood flows into the </a:t>
            </a:r>
          </a:p>
          <a:p>
            <a:r>
              <a:rPr lang="en-US"/>
              <a:t>glomerular capillaries,</a:t>
            </a:r>
          </a:p>
          <a:p>
            <a:r>
              <a:rPr lang="en-US"/>
              <a:t>protein-free plasma filters</a:t>
            </a:r>
          </a:p>
          <a:p>
            <a:r>
              <a:rPr lang="en-US"/>
              <a:t>across the walls of the </a:t>
            </a:r>
          </a:p>
          <a:p>
            <a:r>
              <a:rPr lang="en-US"/>
              <a:t>glomerulus into </a:t>
            </a:r>
            <a:r>
              <a:rPr lang="en-US">
                <a:solidFill>
                  <a:srgbClr val="ED181E"/>
                </a:solidFill>
              </a:rPr>
              <a:t>Bowman’s </a:t>
            </a:r>
          </a:p>
          <a:p>
            <a:r>
              <a:rPr lang="en-US">
                <a:solidFill>
                  <a:srgbClr val="ED181E"/>
                </a:solidFill>
              </a:rPr>
              <a:t>Capsule</a:t>
            </a:r>
          </a:p>
        </p:txBody>
      </p:sp>
      <p:sp>
        <p:nvSpPr>
          <p:cNvPr id="8203" name="Text Box 11"/>
          <p:cNvSpPr txBox="1">
            <a:spLocks noChangeArrowheads="1"/>
          </p:cNvSpPr>
          <p:nvPr/>
        </p:nvSpPr>
        <p:spPr bwMode="auto">
          <a:xfrm>
            <a:off x="4724400" y="4038600"/>
            <a:ext cx="7162800" cy="822325"/>
          </a:xfrm>
          <a:prstGeom prst="rect">
            <a:avLst/>
          </a:prstGeom>
          <a:noFill/>
          <a:ln w="9525">
            <a:noFill/>
            <a:miter lim="800000"/>
            <a:headEnd/>
            <a:tailEnd/>
          </a:ln>
        </p:spPr>
        <p:txBody>
          <a:bodyPr>
            <a:prstTxWarp prst="textNoShape">
              <a:avLst/>
            </a:prstTxWarp>
            <a:spAutoFit/>
          </a:bodyPr>
          <a:lstStyle/>
          <a:p>
            <a:r>
              <a:rPr lang="en-US" b="1">
                <a:solidFill>
                  <a:srgbClr val="ED181E"/>
                </a:solidFill>
              </a:rPr>
              <a:t>This process is called </a:t>
            </a:r>
          </a:p>
          <a:p>
            <a:r>
              <a:rPr lang="en-US" b="1">
                <a:solidFill>
                  <a:srgbClr val="ED181E"/>
                </a:solidFill>
              </a:rPr>
              <a:t>Glomerular filtration</a:t>
            </a:r>
          </a:p>
        </p:txBody>
      </p:sp>
      <p:sp>
        <p:nvSpPr>
          <p:cNvPr id="8205" name="Text Box 13"/>
          <p:cNvSpPr txBox="1">
            <a:spLocks noChangeArrowheads="1"/>
          </p:cNvSpPr>
          <p:nvPr/>
        </p:nvSpPr>
        <p:spPr bwMode="auto">
          <a:xfrm>
            <a:off x="0" y="4953000"/>
            <a:ext cx="8583613" cy="822325"/>
          </a:xfrm>
          <a:prstGeom prst="rect">
            <a:avLst/>
          </a:prstGeom>
          <a:noFill/>
          <a:ln w="9525">
            <a:noFill/>
            <a:miter lim="800000"/>
            <a:headEnd/>
            <a:tailEnd/>
          </a:ln>
        </p:spPr>
        <p:txBody>
          <a:bodyPr wrap="none">
            <a:prstTxWarp prst="textNoShape">
              <a:avLst/>
            </a:prstTxWarp>
            <a:spAutoFit/>
          </a:bodyPr>
          <a:lstStyle/>
          <a:p>
            <a:r>
              <a:rPr lang="en-US"/>
              <a:t>The remaining blood leaves the glomerulus via the </a:t>
            </a:r>
            <a:r>
              <a:rPr lang="en-US">
                <a:solidFill>
                  <a:srgbClr val="ED181E"/>
                </a:solidFill>
              </a:rPr>
              <a:t>efferent</a:t>
            </a:r>
          </a:p>
          <a:p>
            <a:r>
              <a:rPr lang="en-US">
                <a:solidFill>
                  <a:srgbClr val="ED181E"/>
                </a:solidFill>
              </a:rPr>
              <a:t>arteriole.</a:t>
            </a:r>
          </a:p>
        </p:txBody>
      </p:sp>
      <p:sp>
        <p:nvSpPr>
          <p:cNvPr id="8206" name="Text Box 14"/>
          <p:cNvSpPr txBox="1">
            <a:spLocks noChangeArrowheads="1"/>
          </p:cNvSpPr>
          <p:nvPr/>
        </p:nvSpPr>
        <p:spPr bwMode="auto">
          <a:xfrm>
            <a:off x="0" y="5670550"/>
            <a:ext cx="8415338" cy="1187450"/>
          </a:xfrm>
          <a:prstGeom prst="rect">
            <a:avLst/>
          </a:prstGeom>
          <a:noFill/>
          <a:ln w="9525">
            <a:noFill/>
            <a:miter lim="800000"/>
            <a:headEnd/>
            <a:tailEnd/>
          </a:ln>
        </p:spPr>
        <p:txBody>
          <a:bodyPr wrap="none">
            <a:prstTxWarp prst="textNoShape">
              <a:avLst/>
            </a:prstTxWarp>
            <a:spAutoFit/>
          </a:bodyPr>
          <a:lstStyle/>
          <a:p>
            <a:r>
              <a:rPr lang="en-US"/>
              <a:t>Afferent and efferent arterioles have smooth muscle and</a:t>
            </a:r>
          </a:p>
          <a:p>
            <a:r>
              <a:rPr lang="en-US"/>
              <a:t>so their diameters can be regulated via the sympathetic</a:t>
            </a:r>
          </a:p>
          <a:p>
            <a:r>
              <a:rPr lang="en-US"/>
              <a:t>nervous system</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2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20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20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2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2" grpId="0"/>
      <p:bldP spid="8203" grpId="0"/>
      <p:bldP spid="8205" grpId="0"/>
      <p:bldP spid="820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1029"/>
          <p:cNvSpPr txBox="1">
            <a:spLocks noChangeArrowheads="1"/>
          </p:cNvSpPr>
          <p:nvPr/>
        </p:nvSpPr>
        <p:spPr bwMode="auto">
          <a:xfrm>
            <a:off x="212725" y="122238"/>
            <a:ext cx="1987550" cy="457200"/>
          </a:xfrm>
          <a:prstGeom prst="rect">
            <a:avLst/>
          </a:prstGeom>
          <a:noFill/>
          <a:ln w="9525">
            <a:noFill/>
            <a:miter lim="800000"/>
            <a:headEnd/>
            <a:tailEnd/>
          </a:ln>
        </p:spPr>
        <p:txBody>
          <a:bodyPr wrap="none">
            <a:prstTxWarp prst="textNoShape">
              <a:avLst/>
            </a:prstTxWarp>
            <a:spAutoFit/>
          </a:bodyPr>
          <a:lstStyle/>
          <a:p>
            <a:r>
              <a:rPr lang="en-US"/>
              <a:t>Renal Tubule</a:t>
            </a:r>
          </a:p>
        </p:txBody>
      </p:sp>
      <p:sp>
        <p:nvSpPr>
          <p:cNvPr id="35843" name="Text Box 1030"/>
          <p:cNvSpPr txBox="1">
            <a:spLocks noChangeArrowheads="1"/>
          </p:cNvSpPr>
          <p:nvPr/>
        </p:nvSpPr>
        <p:spPr bwMode="auto">
          <a:xfrm>
            <a:off x="5715000" y="76200"/>
            <a:ext cx="3375025" cy="3786188"/>
          </a:xfrm>
          <a:prstGeom prst="rect">
            <a:avLst/>
          </a:prstGeom>
          <a:noFill/>
          <a:ln w="9525">
            <a:noFill/>
            <a:miter lim="800000"/>
            <a:headEnd/>
            <a:tailEnd/>
          </a:ln>
        </p:spPr>
        <p:txBody>
          <a:bodyPr>
            <a:prstTxWarp prst="textNoShape">
              <a:avLst/>
            </a:prstTxWarp>
            <a:spAutoFit/>
          </a:bodyPr>
          <a:lstStyle/>
          <a:p>
            <a:r>
              <a:rPr lang="en-US"/>
              <a:t>Glomerular filtrate flows from </a:t>
            </a:r>
          </a:p>
          <a:p>
            <a:r>
              <a:rPr lang="en-US"/>
              <a:t>Bowman’s capsule into the</a:t>
            </a:r>
          </a:p>
          <a:p>
            <a:r>
              <a:rPr lang="en-US">
                <a:solidFill>
                  <a:srgbClr val="ED181E"/>
                </a:solidFill>
              </a:rPr>
              <a:t>proximal convoluted tubule</a:t>
            </a:r>
            <a:r>
              <a:rPr lang="en-US">
                <a:solidFill>
                  <a:srgbClr val="FFAF18"/>
                </a:solidFill>
              </a:rPr>
              <a:t>, </a:t>
            </a:r>
            <a:r>
              <a:rPr lang="en-US"/>
              <a:t>and </a:t>
            </a:r>
          </a:p>
          <a:p>
            <a:r>
              <a:rPr lang="en-US"/>
              <a:t>then into the</a:t>
            </a:r>
            <a:r>
              <a:rPr lang="en-US">
                <a:solidFill>
                  <a:srgbClr val="FFAF18"/>
                </a:solidFill>
              </a:rPr>
              <a:t> </a:t>
            </a:r>
            <a:r>
              <a:rPr lang="en-US">
                <a:solidFill>
                  <a:srgbClr val="ED181E"/>
                </a:solidFill>
              </a:rPr>
              <a:t>proximal </a:t>
            </a:r>
          </a:p>
          <a:p>
            <a:r>
              <a:rPr lang="en-US">
                <a:solidFill>
                  <a:srgbClr val="ED181E"/>
                </a:solidFill>
              </a:rPr>
              <a:t>straight tubule (together called</a:t>
            </a:r>
          </a:p>
          <a:p>
            <a:r>
              <a:rPr lang="en-US">
                <a:solidFill>
                  <a:srgbClr val="ED181E"/>
                </a:solidFill>
              </a:rPr>
              <a:t>proximal tubule)</a:t>
            </a:r>
          </a:p>
        </p:txBody>
      </p:sp>
      <p:sp>
        <p:nvSpPr>
          <p:cNvPr id="35844" name="Text Box 1031"/>
          <p:cNvSpPr txBox="1">
            <a:spLocks noChangeArrowheads="1"/>
          </p:cNvSpPr>
          <p:nvPr/>
        </p:nvSpPr>
        <p:spPr bwMode="auto">
          <a:xfrm>
            <a:off x="60325" y="731838"/>
            <a:ext cx="184150" cy="457200"/>
          </a:xfrm>
          <a:prstGeom prst="rect">
            <a:avLst/>
          </a:prstGeom>
          <a:noFill/>
          <a:ln w="9525">
            <a:noFill/>
            <a:miter lim="800000"/>
            <a:headEnd/>
            <a:tailEnd/>
          </a:ln>
        </p:spPr>
        <p:txBody>
          <a:bodyPr wrap="none">
            <a:prstTxWarp prst="textNoShape">
              <a:avLst/>
            </a:prstTxWarp>
            <a:spAutoFit/>
          </a:bodyPr>
          <a:lstStyle/>
          <a:p>
            <a:endParaRPr lang="es-ES_tradnl">
              <a:solidFill>
                <a:srgbClr val="FFAF18"/>
              </a:solidFill>
            </a:endParaRPr>
          </a:p>
        </p:txBody>
      </p:sp>
      <p:pic>
        <p:nvPicPr>
          <p:cNvPr id="35845" name="Picture 2" descr="nephon.2.jpg                                                   0002027AMacintosh HD                   B7E2905D:"/>
          <p:cNvPicPr>
            <a:picLocks noChangeAspect="1" noChangeArrowheads="1"/>
          </p:cNvPicPr>
          <p:nvPr/>
        </p:nvPicPr>
        <p:blipFill>
          <a:blip r:embed="rId3"/>
          <a:srcRect l="5383" r="-1794"/>
          <a:stretch>
            <a:fillRect/>
          </a:stretch>
        </p:blipFill>
        <p:spPr bwMode="auto">
          <a:xfrm>
            <a:off x="0" y="609600"/>
            <a:ext cx="5562600" cy="5411788"/>
          </a:xfrm>
          <a:prstGeom prst="rect">
            <a:avLst/>
          </a:prstGeom>
          <a:noFill/>
          <a:ln w="9525">
            <a:noFill/>
            <a:miter lim="800000"/>
            <a:headEnd/>
            <a:tailEnd/>
          </a:ln>
        </p:spPr>
      </p:pic>
      <p:sp>
        <p:nvSpPr>
          <p:cNvPr id="174089" name="Text Box 1033"/>
          <p:cNvSpPr txBox="1">
            <a:spLocks noChangeArrowheads="1"/>
          </p:cNvSpPr>
          <p:nvPr/>
        </p:nvSpPr>
        <p:spPr bwMode="auto">
          <a:xfrm>
            <a:off x="5832475" y="4114800"/>
            <a:ext cx="3311525" cy="1917700"/>
          </a:xfrm>
          <a:prstGeom prst="rect">
            <a:avLst/>
          </a:prstGeom>
          <a:noFill/>
          <a:ln w="9525">
            <a:noFill/>
            <a:miter lim="800000"/>
            <a:headEnd/>
            <a:tailEnd/>
          </a:ln>
        </p:spPr>
        <p:txBody>
          <a:bodyPr wrap="none">
            <a:prstTxWarp prst="textNoShape">
              <a:avLst/>
            </a:prstTxWarp>
            <a:spAutoFit/>
          </a:bodyPr>
          <a:lstStyle/>
          <a:p>
            <a:r>
              <a:rPr lang="en-US"/>
              <a:t>This empties into the </a:t>
            </a:r>
          </a:p>
          <a:p>
            <a:r>
              <a:rPr lang="en-US">
                <a:solidFill>
                  <a:srgbClr val="ED181E"/>
                </a:solidFill>
              </a:rPr>
              <a:t>loop of Henle</a:t>
            </a:r>
            <a:r>
              <a:rPr lang="en-US"/>
              <a:t>:</a:t>
            </a:r>
          </a:p>
          <a:p>
            <a:r>
              <a:rPr lang="en-US"/>
              <a:t>descending limb;</a:t>
            </a:r>
          </a:p>
          <a:p>
            <a:r>
              <a:rPr lang="en-US"/>
              <a:t>ascending limb;</a:t>
            </a:r>
          </a:p>
          <a:p>
            <a:r>
              <a:rPr lang="en-US"/>
              <a:t>thick ascending limb.</a:t>
            </a:r>
          </a:p>
        </p:txBody>
      </p:sp>
      <p:sp>
        <p:nvSpPr>
          <p:cNvPr id="174090" name="Text Box 1034"/>
          <p:cNvSpPr txBox="1">
            <a:spLocks noChangeArrowheads="1"/>
          </p:cNvSpPr>
          <p:nvPr/>
        </p:nvSpPr>
        <p:spPr bwMode="auto">
          <a:xfrm>
            <a:off x="0" y="6035675"/>
            <a:ext cx="8116888" cy="822325"/>
          </a:xfrm>
          <a:prstGeom prst="rect">
            <a:avLst/>
          </a:prstGeom>
          <a:noFill/>
          <a:ln w="9525">
            <a:noFill/>
            <a:miter lim="800000"/>
            <a:headEnd/>
            <a:tailEnd/>
          </a:ln>
        </p:spPr>
        <p:txBody>
          <a:bodyPr wrap="none">
            <a:prstTxWarp prst="textNoShape">
              <a:avLst/>
            </a:prstTxWarp>
            <a:spAutoFit/>
          </a:bodyPr>
          <a:lstStyle/>
          <a:p>
            <a:r>
              <a:rPr lang="en-US"/>
              <a:t>Further empties into </a:t>
            </a:r>
            <a:r>
              <a:rPr lang="en-US">
                <a:solidFill>
                  <a:srgbClr val="ED181E"/>
                </a:solidFill>
              </a:rPr>
              <a:t>distal convoluted tubule</a:t>
            </a:r>
            <a:r>
              <a:rPr lang="en-US"/>
              <a:t>, then the </a:t>
            </a:r>
          </a:p>
          <a:p>
            <a:r>
              <a:rPr lang="en-US">
                <a:solidFill>
                  <a:srgbClr val="ED181E"/>
                </a:solidFill>
              </a:rPr>
              <a:t>connecting tube</a:t>
            </a:r>
            <a:r>
              <a:rPr lang="en-US"/>
              <a:t> and finally into the </a:t>
            </a:r>
            <a:r>
              <a:rPr lang="en-US">
                <a:solidFill>
                  <a:srgbClr val="ED181E"/>
                </a:solidFill>
              </a:rPr>
              <a:t>collecting duct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08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40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9" grpId="0"/>
      <p:bldP spid="17409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corticalnephron.jpg                                            0002027AMacintosh HD                   B7E2905D:"/>
          <p:cNvPicPr>
            <a:picLocks noChangeAspect="1" noChangeArrowheads="1"/>
          </p:cNvPicPr>
          <p:nvPr/>
        </p:nvPicPr>
        <p:blipFill>
          <a:blip r:embed="rId3"/>
          <a:srcRect/>
          <a:stretch>
            <a:fillRect/>
          </a:stretch>
        </p:blipFill>
        <p:spPr bwMode="auto">
          <a:xfrm>
            <a:off x="304800" y="152400"/>
            <a:ext cx="2179638" cy="4343400"/>
          </a:xfrm>
          <a:prstGeom prst="rect">
            <a:avLst/>
          </a:prstGeom>
          <a:noFill/>
          <a:ln w="9525">
            <a:noFill/>
            <a:miter lim="800000"/>
            <a:headEnd/>
            <a:tailEnd/>
          </a:ln>
        </p:spPr>
      </p:pic>
      <p:pic>
        <p:nvPicPr>
          <p:cNvPr id="9220" name="Picture 4" descr="juxtamedullary.jpg                                             0002027AMacintosh HD                   B7E2905D:"/>
          <p:cNvPicPr>
            <a:picLocks noChangeAspect="1" noChangeArrowheads="1"/>
          </p:cNvPicPr>
          <p:nvPr/>
        </p:nvPicPr>
        <p:blipFill>
          <a:blip r:embed="rId4"/>
          <a:srcRect/>
          <a:stretch>
            <a:fillRect/>
          </a:stretch>
        </p:blipFill>
        <p:spPr bwMode="auto">
          <a:xfrm>
            <a:off x="3505200" y="304800"/>
            <a:ext cx="3275013" cy="4572000"/>
          </a:xfrm>
          <a:prstGeom prst="rect">
            <a:avLst/>
          </a:prstGeom>
          <a:noFill/>
          <a:ln w="9525">
            <a:noFill/>
            <a:miter lim="800000"/>
            <a:headEnd/>
            <a:tailEnd/>
          </a:ln>
        </p:spPr>
      </p:pic>
      <p:sp>
        <p:nvSpPr>
          <p:cNvPr id="37892" name="Text Box 5"/>
          <p:cNvSpPr txBox="1">
            <a:spLocks noChangeArrowheads="1"/>
          </p:cNvSpPr>
          <p:nvPr/>
        </p:nvSpPr>
        <p:spPr bwMode="auto">
          <a:xfrm>
            <a:off x="304800" y="0"/>
            <a:ext cx="3409950" cy="457200"/>
          </a:xfrm>
          <a:prstGeom prst="rect">
            <a:avLst/>
          </a:prstGeom>
          <a:noFill/>
          <a:ln w="9525">
            <a:noFill/>
            <a:miter lim="800000"/>
            <a:headEnd/>
            <a:tailEnd/>
          </a:ln>
        </p:spPr>
        <p:txBody>
          <a:bodyPr wrap="none">
            <a:prstTxWarp prst="textNoShape">
              <a:avLst/>
            </a:prstTxWarp>
            <a:spAutoFit/>
          </a:bodyPr>
          <a:lstStyle/>
          <a:p>
            <a:r>
              <a:rPr lang="en-US"/>
              <a:t>Two types of nephrons</a:t>
            </a:r>
          </a:p>
        </p:txBody>
      </p:sp>
      <p:sp>
        <p:nvSpPr>
          <p:cNvPr id="9222" name="Rectangle 6"/>
          <p:cNvSpPr>
            <a:spLocks noChangeArrowheads="1"/>
          </p:cNvSpPr>
          <p:nvPr/>
        </p:nvSpPr>
        <p:spPr bwMode="auto">
          <a:xfrm>
            <a:off x="152400" y="4495800"/>
            <a:ext cx="3733800" cy="830263"/>
          </a:xfrm>
          <a:prstGeom prst="rect">
            <a:avLst/>
          </a:prstGeom>
          <a:noFill/>
          <a:ln w="9525">
            <a:noFill/>
            <a:miter lim="800000"/>
            <a:headEnd/>
            <a:tailEnd/>
          </a:ln>
        </p:spPr>
        <p:txBody>
          <a:bodyPr>
            <a:prstTxWarp prst="textNoShape">
              <a:avLst/>
            </a:prstTxWarp>
            <a:spAutoFit/>
          </a:bodyPr>
          <a:lstStyle/>
          <a:p>
            <a:r>
              <a:rPr lang="en-US" u="sng">
                <a:solidFill>
                  <a:srgbClr val="FF0000"/>
                </a:solidFill>
              </a:rPr>
              <a:t>Cortical</a:t>
            </a:r>
            <a:r>
              <a:rPr lang="en-US"/>
              <a:t> (70-80%) short </a:t>
            </a:r>
          </a:p>
          <a:p>
            <a:r>
              <a:rPr lang="en-US">
                <a:solidFill>
                  <a:srgbClr val="4117FF"/>
                </a:solidFill>
              </a:rPr>
              <a:t>loops of Henle</a:t>
            </a:r>
          </a:p>
        </p:txBody>
      </p:sp>
      <p:sp>
        <p:nvSpPr>
          <p:cNvPr id="9224" name="Rectangle 8"/>
          <p:cNvSpPr>
            <a:spLocks noChangeArrowheads="1"/>
          </p:cNvSpPr>
          <p:nvPr/>
        </p:nvSpPr>
        <p:spPr bwMode="auto">
          <a:xfrm>
            <a:off x="6781800" y="1600200"/>
            <a:ext cx="2590800" cy="2282825"/>
          </a:xfrm>
          <a:prstGeom prst="rect">
            <a:avLst/>
          </a:prstGeom>
          <a:noFill/>
          <a:ln w="9525">
            <a:noFill/>
            <a:miter lim="800000"/>
            <a:headEnd/>
            <a:tailEnd/>
          </a:ln>
        </p:spPr>
        <p:txBody>
          <a:bodyPr>
            <a:prstTxWarp prst="textNoShape">
              <a:avLst/>
            </a:prstTxWarp>
            <a:spAutoFit/>
          </a:bodyPr>
          <a:lstStyle/>
          <a:p>
            <a:r>
              <a:rPr lang="en-US" u="sng">
                <a:solidFill>
                  <a:srgbClr val="FF0000"/>
                </a:solidFill>
              </a:rPr>
              <a:t>Juxtamedullary</a:t>
            </a:r>
            <a:r>
              <a:rPr lang="en-US" u="sng"/>
              <a:t> </a:t>
            </a:r>
            <a:r>
              <a:rPr lang="en-US"/>
              <a:t>long </a:t>
            </a:r>
            <a:r>
              <a:rPr lang="en-US">
                <a:solidFill>
                  <a:srgbClr val="4117FF"/>
                </a:solidFill>
              </a:rPr>
              <a:t>loops of Henle </a:t>
            </a:r>
            <a:r>
              <a:rPr lang="en-US"/>
              <a:t>and a well developed </a:t>
            </a:r>
            <a:r>
              <a:rPr lang="en-US">
                <a:solidFill>
                  <a:srgbClr val="4117FF"/>
                </a:solidFill>
              </a:rPr>
              <a:t>juxtaglomerular apparatus</a:t>
            </a:r>
          </a:p>
        </p:txBody>
      </p:sp>
      <p:sp>
        <p:nvSpPr>
          <p:cNvPr id="9225" name="Rectangle 9"/>
          <p:cNvSpPr>
            <a:spLocks noChangeArrowheads="1"/>
          </p:cNvSpPr>
          <p:nvPr/>
        </p:nvSpPr>
        <p:spPr bwMode="auto">
          <a:xfrm>
            <a:off x="0" y="5305425"/>
            <a:ext cx="9144000" cy="1570038"/>
          </a:xfrm>
          <a:prstGeom prst="rect">
            <a:avLst/>
          </a:prstGeom>
          <a:noFill/>
          <a:ln w="9525">
            <a:noFill/>
            <a:miter lim="800000"/>
            <a:headEnd/>
            <a:tailEnd/>
          </a:ln>
        </p:spPr>
        <p:txBody>
          <a:bodyPr>
            <a:prstTxWarp prst="textNoShape">
              <a:avLst/>
            </a:prstTxWarp>
            <a:spAutoFit/>
          </a:bodyPr>
          <a:lstStyle/>
          <a:p>
            <a:r>
              <a:rPr lang="en-US"/>
              <a:t>Both participate in filtration, but juxtaglomerular nephrons also function to maintain an osmotic gradient in the medulla - crucial to produce concentrated urine and hence to conserve water.</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219"/>
                                        </p:tgtEl>
                                        <p:attrNameLst>
                                          <p:attrName>style.visibility</p:attrName>
                                        </p:attrNameLst>
                                      </p:cBhvr>
                                      <p:to>
                                        <p:strVal val="visible"/>
                                      </p:to>
                                    </p:set>
                                    <p:anim calcmode="lin" valueType="num">
                                      <p:cBhvr additive="base">
                                        <p:cTn id="7" dur="500" fill="hold"/>
                                        <p:tgtEl>
                                          <p:spTgt spid="9219"/>
                                        </p:tgtEl>
                                        <p:attrNameLst>
                                          <p:attrName>ppt_x</p:attrName>
                                        </p:attrNameLst>
                                      </p:cBhvr>
                                      <p:tavLst>
                                        <p:tav tm="0">
                                          <p:val>
                                            <p:strVal val="#ppt_x"/>
                                          </p:val>
                                        </p:tav>
                                        <p:tav tm="100000">
                                          <p:val>
                                            <p:strVal val="#ppt_x"/>
                                          </p:val>
                                        </p:tav>
                                      </p:tavLst>
                                    </p:anim>
                                    <p:anim calcmode="lin" valueType="num">
                                      <p:cBhvr additive="base">
                                        <p:cTn id="8" dur="500" fill="hold"/>
                                        <p:tgtEl>
                                          <p:spTgt spid="92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222"/>
                                        </p:tgtEl>
                                        <p:attrNameLst>
                                          <p:attrName>style.visibility</p:attrName>
                                        </p:attrNameLst>
                                      </p:cBhvr>
                                      <p:to>
                                        <p:strVal val="visible"/>
                                      </p:to>
                                    </p:set>
                                    <p:anim calcmode="lin" valueType="num">
                                      <p:cBhvr additive="base">
                                        <p:cTn id="11" dur="500" fill="hold"/>
                                        <p:tgtEl>
                                          <p:spTgt spid="9222"/>
                                        </p:tgtEl>
                                        <p:attrNameLst>
                                          <p:attrName>ppt_x</p:attrName>
                                        </p:attrNameLst>
                                      </p:cBhvr>
                                      <p:tavLst>
                                        <p:tav tm="0">
                                          <p:val>
                                            <p:strVal val="#ppt_x"/>
                                          </p:val>
                                        </p:tav>
                                        <p:tav tm="100000">
                                          <p:val>
                                            <p:strVal val="#ppt_x"/>
                                          </p:val>
                                        </p:tav>
                                      </p:tavLst>
                                    </p:anim>
                                    <p:anim calcmode="lin" valueType="num">
                                      <p:cBhvr additive="base">
                                        <p:cTn id="12" dur="500" fill="hold"/>
                                        <p:tgtEl>
                                          <p:spTgt spid="922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224"/>
                                        </p:tgtEl>
                                        <p:attrNameLst>
                                          <p:attrName>style.visibility</p:attrName>
                                        </p:attrNameLst>
                                      </p:cBhvr>
                                      <p:to>
                                        <p:strVal val="visible"/>
                                      </p:to>
                                    </p:set>
                                    <p:anim calcmode="lin" valueType="num">
                                      <p:cBhvr additive="base">
                                        <p:cTn id="17" dur="500" fill="hold"/>
                                        <p:tgtEl>
                                          <p:spTgt spid="9224"/>
                                        </p:tgtEl>
                                        <p:attrNameLst>
                                          <p:attrName>ppt_x</p:attrName>
                                        </p:attrNameLst>
                                      </p:cBhvr>
                                      <p:tavLst>
                                        <p:tav tm="0">
                                          <p:val>
                                            <p:strVal val="#ppt_x"/>
                                          </p:val>
                                        </p:tav>
                                        <p:tav tm="100000">
                                          <p:val>
                                            <p:strVal val="#ppt_x"/>
                                          </p:val>
                                        </p:tav>
                                      </p:tavLst>
                                    </p:anim>
                                    <p:anim calcmode="lin" valueType="num">
                                      <p:cBhvr additive="base">
                                        <p:cTn id="18" dur="500" fill="hold"/>
                                        <p:tgtEl>
                                          <p:spTgt spid="922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220"/>
                                        </p:tgtEl>
                                        <p:attrNameLst>
                                          <p:attrName>style.visibility</p:attrName>
                                        </p:attrNameLst>
                                      </p:cBhvr>
                                      <p:to>
                                        <p:strVal val="visible"/>
                                      </p:to>
                                    </p:set>
                                    <p:anim calcmode="lin" valueType="num">
                                      <p:cBhvr additive="base">
                                        <p:cTn id="21" dur="500" fill="hold"/>
                                        <p:tgtEl>
                                          <p:spTgt spid="9220"/>
                                        </p:tgtEl>
                                        <p:attrNameLst>
                                          <p:attrName>ppt_x</p:attrName>
                                        </p:attrNameLst>
                                      </p:cBhvr>
                                      <p:tavLst>
                                        <p:tav tm="0">
                                          <p:val>
                                            <p:strVal val="#ppt_x"/>
                                          </p:val>
                                        </p:tav>
                                        <p:tav tm="100000">
                                          <p:val>
                                            <p:strVal val="#ppt_x"/>
                                          </p:val>
                                        </p:tav>
                                      </p:tavLst>
                                    </p:anim>
                                    <p:anim calcmode="lin" valueType="num">
                                      <p:cBhvr additive="base">
                                        <p:cTn id="22" dur="500" fill="hold"/>
                                        <p:tgtEl>
                                          <p:spTgt spid="922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225"/>
                                        </p:tgtEl>
                                        <p:attrNameLst>
                                          <p:attrName>style.visibility</p:attrName>
                                        </p:attrNameLst>
                                      </p:cBhvr>
                                      <p:to>
                                        <p:strVal val="visible"/>
                                      </p:to>
                                    </p:set>
                                    <p:anim calcmode="lin" valueType="num">
                                      <p:cBhvr additive="base">
                                        <p:cTn id="27" dur="500" fill="hold"/>
                                        <p:tgtEl>
                                          <p:spTgt spid="9225"/>
                                        </p:tgtEl>
                                        <p:attrNameLst>
                                          <p:attrName>ppt_x</p:attrName>
                                        </p:attrNameLst>
                                      </p:cBhvr>
                                      <p:tavLst>
                                        <p:tav tm="0">
                                          <p:val>
                                            <p:strVal val="#ppt_x"/>
                                          </p:val>
                                        </p:tav>
                                        <p:tav tm="100000">
                                          <p:val>
                                            <p:strVal val="#ppt_x"/>
                                          </p:val>
                                        </p:tav>
                                      </p:tavLst>
                                    </p:anim>
                                    <p:anim calcmode="lin" valueType="num">
                                      <p:cBhvr additive="base">
                                        <p:cTn id="28" dur="500" fill="hold"/>
                                        <p:tgtEl>
                                          <p:spTgt spid="92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p:bldP spid="9224" grpId="0"/>
      <p:bldP spid="92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ctrTitle"/>
          </p:nvPr>
        </p:nvSpPr>
        <p:spPr>
          <a:xfrm>
            <a:off x="685800" y="0"/>
            <a:ext cx="7772400" cy="1470025"/>
          </a:xfrm>
        </p:spPr>
        <p:txBody>
          <a:bodyPr/>
          <a:lstStyle/>
          <a:p>
            <a:r>
              <a:rPr lang="en-US" smtClean="0">
                <a:latin typeface="Comic Sans MS" charset="0"/>
                <a:ea typeface="Comic Sans MS" charset="0"/>
                <a:cs typeface="Comic Sans MS" charset="0"/>
              </a:rPr>
              <a:t>To Remember</a:t>
            </a:r>
          </a:p>
        </p:txBody>
      </p:sp>
      <p:sp>
        <p:nvSpPr>
          <p:cNvPr id="3" name="Subtitle 2"/>
          <p:cNvSpPr>
            <a:spLocks noGrp="1"/>
          </p:cNvSpPr>
          <p:nvPr>
            <p:ph type="subTitle" idx="1"/>
          </p:nvPr>
        </p:nvSpPr>
        <p:spPr>
          <a:xfrm>
            <a:off x="0" y="1219200"/>
            <a:ext cx="9144000" cy="5638800"/>
          </a:xfrm>
        </p:spPr>
        <p:txBody>
          <a:bodyPr>
            <a:normAutofit fontScale="85000" lnSpcReduction="20000"/>
          </a:bodyPr>
          <a:lstStyle/>
          <a:p>
            <a:pPr algn="l">
              <a:defRPr/>
            </a:pPr>
            <a:endParaRPr lang="en-US" dirty="0" smtClean="0">
              <a:latin typeface="Comic Sans MS"/>
              <a:cs typeface="Comic Sans MS"/>
            </a:endParaRPr>
          </a:p>
          <a:p>
            <a:pPr algn="l">
              <a:defRPr/>
            </a:pPr>
            <a:r>
              <a:rPr lang="en-US" dirty="0" smtClean="0">
                <a:latin typeface="Comic Sans MS"/>
                <a:cs typeface="Comic Sans MS"/>
              </a:rPr>
              <a:t>-Do not drink antifreeze (and don’t let your pet drink it)!</a:t>
            </a:r>
          </a:p>
          <a:p>
            <a:pPr algn="l">
              <a:defRPr/>
            </a:pPr>
            <a:endParaRPr lang="en-US" dirty="0" smtClean="0">
              <a:latin typeface="Comic Sans MS"/>
              <a:cs typeface="Comic Sans MS"/>
            </a:endParaRPr>
          </a:p>
          <a:p>
            <a:pPr algn="l">
              <a:defRPr/>
            </a:pPr>
            <a:r>
              <a:rPr lang="en-US" dirty="0" smtClean="0">
                <a:latin typeface="Comic Sans MS"/>
                <a:cs typeface="Comic Sans MS"/>
              </a:rPr>
              <a:t>-You should be able to identify the following structures from a diagram: Cortex, medulla, papilla, </a:t>
            </a:r>
            <a:r>
              <a:rPr lang="en-US" dirty="0" err="1" smtClean="0">
                <a:latin typeface="Comic Sans MS"/>
                <a:cs typeface="Comic Sans MS"/>
              </a:rPr>
              <a:t>ureter</a:t>
            </a:r>
            <a:r>
              <a:rPr lang="en-US" dirty="0" smtClean="0">
                <a:latin typeface="Comic Sans MS"/>
                <a:cs typeface="Comic Sans MS"/>
              </a:rPr>
              <a:t>.</a:t>
            </a:r>
          </a:p>
          <a:p>
            <a:pPr algn="l">
              <a:defRPr/>
            </a:pPr>
            <a:endParaRPr lang="en-US" dirty="0" smtClean="0">
              <a:latin typeface="Comic Sans MS"/>
              <a:cs typeface="Comic Sans MS"/>
            </a:endParaRPr>
          </a:p>
          <a:p>
            <a:pPr algn="l">
              <a:defRPr/>
            </a:pPr>
            <a:r>
              <a:rPr lang="en-US" dirty="0" smtClean="0">
                <a:latin typeface="Comic Sans MS"/>
                <a:cs typeface="Comic Sans MS"/>
              </a:rPr>
              <a:t>-You should be able to identify the following structures from a diagram: Bowman’s capsule, </a:t>
            </a:r>
            <a:r>
              <a:rPr lang="en-US" dirty="0" err="1" smtClean="0">
                <a:latin typeface="Comic Sans MS"/>
                <a:cs typeface="Comic Sans MS"/>
              </a:rPr>
              <a:t>glomerulus</a:t>
            </a:r>
            <a:r>
              <a:rPr lang="en-US" dirty="0" smtClean="0">
                <a:latin typeface="Comic Sans MS"/>
                <a:cs typeface="Comic Sans MS"/>
              </a:rPr>
              <a:t>, proximal tubule, loop of </a:t>
            </a:r>
            <a:r>
              <a:rPr lang="en-US" dirty="0" err="1" smtClean="0">
                <a:latin typeface="Comic Sans MS"/>
                <a:cs typeface="Comic Sans MS"/>
              </a:rPr>
              <a:t>Henle</a:t>
            </a:r>
            <a:r>
              <a:rPr lang="en-US" dirty="0" smtClean="0">
                <a:latin typeface="Comic Sans MS"/>
                <a:cs typeface="Comic Sans MS"/>
              </a:rPr>
              <a:t>, distal tubule, collecting duct.</a:t>
            </a:r>
          </a:p>
          <a:p>
            <a:pPr algn="l">
              <a:defRPr/>
            </a:pPr>
            <a:endParaRPr lang="en-US" dirty="0" smtClean="0">
              <a:latin typeface="Comic Sans MS"/>
              <a:cs typeface="Comic Sans MS"/>
            </a:endParaRPr>
          </a:p>
          <a:p>
            <a:pPr algn="l">
              <a:defRPr/>
            </a:pPr>
            <a:r>
              <a:rPr lang="en-US" dirty="0" smtClean="0">
                <a:latin typeface="Comic Sans MS"/>
                <a:cs typeface="Comic Sans MS"/>
              </a:rPr>
              <a:t>-There are two ”extreme”  types of </a:t>
            </a:r>
            <a:r>
              <a:rPr lang="en-US" dirty="0" err="1" smtClean="0">
                <a:latin typeface="Comic Sans MS"/>
                <a:cs typeface="Comic Sans MS"/>
              </a:rPr>
              <a:t>nephrons</a:t>
            </a:r>
            <a:r>
              <a:rPr lang="en-US" dirty="0" smtClean="0">
                <a:latin typeface="Comic Sans MS"/>
                <a:cs typeface="Comic Sans MS"/>
              </a:rPr>
              <a:t>: </a:t>
            </a:r>
            <a:r>
              <a:rPr lang="en-US" dirty="0" err="1" smtClean="0">
                <a:latin typeface="Comic Sans MS"/>
                <a:cs typeface="Comic Sans MS"/>
              </a:rPr>
              <a:t>Juxtamedullary</a:t>
            </a:r>
            <a:r>
              <a:rPr lang="en-US" dirty="0" smtClean="0">
                <a:latin typeface="Comic Sans MS"/>
                <a:cs typeface="Comic Sans MS"/>
              </a:rPr>
              <a:t> (with long loops of </a:t>
            </a:r>
            <a:r>
              <a:rPr lang="en-US" dirty="0" err="1" smtClean="0">
                <a:latin typeface="Comic Sans MS"/>
                <a:cs typeface="Comic Sans MS"/>
              </a:rPr>
              <a:t>Henle</a:t>
            </a:r>
            <a:r>
              <a:rPr lang="en-US" dirty="0" smtClean="0">
                <a:latin typeface="Comic Sans MS"/>
                <a:cs typeface="Comic Sans MS"/>
              </a:rPr>
              <a:t>) and Cortical (short-looped). The former contribute to create and maintain a </a:t>
            </a:r>
            <a:r>
              <a:rPr lang="en-US" dirty="0" err="1" smtClean="0">
                <a:latin typeface="Comic Sans MS"/>
                <a:cs typeface="Comic Sans MS"/>
              </a:rPr>
              <a:t>cortico-medullary</a:t>
            </a:r>
            <a:r>
              <a:rPr lang="en-US" dirty="0" smtClean="0">
                <a:latin typeface="Comic Sans MS"/>
                <a:cs typeface="Comic Sans MS"/>
              </a:rPr>
              <a:t> osmotic gradient.</a:t>
            </a:r>
          </a:p>
          <a:p>
            <a:pPr algn="l">
              <a:defRPr/>
            </a:pPr>
            <a:endParaRPr lang="en-US" dirty="0" smtClean="0">
              <a:latin typeface="Comic Sans MS"/>
              <a:cs typeface="Comic Sans MS"/>
            </a:endParaRPr>
          </a:p>
          <a:p>
            <a:pPr algn="l">
              <a:defRPr/>
            </a:pPr>
            <a:endParaRPr lang="en-US" dirty="0" smtClean="0">
              <a:latin typeface="Comic Sans MS"/>
              <a:cs typeface="Comic Sans MS"/>
            </a:endParaRPr>
          </a:p>
          <a:p>
            <a:pPr algn="l">
              <a:defRPr/>
            </a:pPr>
            <a:endParaRPr lang="en-US" dirty="0" smtClean="0">
              <a:latin typeface="Comic Sans MS"/>
              <a:cs typeface="Comic Sans MS"/>
            </a:endParaRPr>
          </a:p>
          <a:p>
            <a:pPr algn="l">
              <a:defRPr/>
            </a:pPr>
            <a:endParaRPr lang="en-US" dirty="0" smtClean="0">
              <a:latin typeface="Comic Sans MS"/>
              <a:cs typeface="Comic Sans MS"/>
            </a:endParaRPr>
          </a:p>
          <a:p>
            <a:pPr algn="l">
              <a:defRPr/>
            </a:pPr>
            <a:endParaRPr lang="en-US" dirty="0" smtClean="0">
              <a:latin typeface="Comic Sans MS"/>
              <a:cs typeface="Comic Sans MS"/>
            </a:endParaRPr>
          </a:p>
          <a:p>
            <a:pPr algn="l">
              <a:defRPr/>
            </a:pPr>
            <a:endParaRPr lang="en-US" dirty="0" smtClean="0">
              <a:latin typeface="Comic Sans MS"/>
              <a:cs typeface="Comic Sans MS"/>
            </a:endParaRPr>
          </a:p>
          <a:p>
            <a:pPr algn="l">
              <a:defRPr/>
            </a:pPr>
            <a:endParaRPr lang="en-US" dirty="0">
              <a:latin typeface="Comic Sans MS"/>
              <a:cs typeface="Comic Sans MS"/>
            </a:endParaRP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juxtaglom. jpg                                                 0002027AMacintosh HD                   B7E2905D:"/>
          <p:cNvPicPr>
            <a:picLocks noChangeAspect="1" noChangeArrowheads="1"/>
          </p:cNvPicPr>
          <p:nvPr/>
        </p:nvPicPr>
        <p:blipFill>
          <a:blip r:embed="rId3"/>
          <a:srcRect l="7921" t="5667" r="2969"/>
          <a:stretch>
            <a:fillRect/>
          </a:stretch>
        </p:blipFill>
        <p:spPr bwMode="auto">
          <a:xfrm>
            <a:off x="457200" y="381000"/>
            <a:ext cx="8305800" cy="4608513"/>
          </a:xfrm>
          <a:prstGeom prst="rect">
            <a:avLst/>
          </a:prstGeom>
          <a:noFill/>
          <a:ln w="9525">
            <a:noFill/>
            <a:miter lim="800000"/>
            <a:headEnd/>
            <a:tailEnd/>
          </a:ln>
        </p:spPr>
      </p:pic>
      <p:sp>
        <p:nvSpPr>
          <p:cNvPr id="40963" name="Rectangle 3"/>
          <p:cNvSpPr>
            <a:spLocks noChangeArrowheads="1"/>
          </p:cNvSpPr>
          <p:nvPr/>
        </p:nvSpPr>
        <p:spPr bwMode="auto">
          <a:xfrm>
            <a:off x="4124325" y="341313"/>
            <a:ext cx="184150" cy="457200"/>
          </a:xfrm>
          <a:prstGeom prst="rect">
            <a:avLst/>
          </a:prstGeom>
          <a:noFill/>
          <a:ln w="9525">
            <a:noFill/>
            <a:miter lim="800000"/>
            <a:headEnd/>
            <a:tailEnd/>
          </a:ln>
        </p:spPr>
        <p:txBody>
          <a:bodyPr wrap="none">
            <a:prstTxWarp prst="textNoShape">
              <a:avLst/>
            </a:prstTxWarp>
            <a:spAutoFit/>
          </a:bodyPr>
          <a:lstStyle/>
          <a:p>
            <a:endParaRPr lang="es-ES_tradnl">
              <a:solidFill>
                <a:srgbClr val="FFAF18"/>
              </a:solidFill>
            </a:endParaRPr>
          </a:p>
        </p:txBody>
      </p:sp>
      <p:sp>
        <p:nvSpPr>
          <p:cNvPr id="40964" name="Rectangle 4"/>
          <p:cNvSpPr>
            <a:spLocks noChangeArrowheads="1"/>
          </p:cNvSpPr>
          <p:nvPr/>
        </p:nvSpPr>
        <p:spPr bwMode="auto">
          <a:xfrm>
            <a:off x="2133600" y="-4763"/>
            <a:ext cx="5021263" cy="457201"/>
          </a:xfrm>
          <a:prstGeom prst="rect">
            <a:avLst/>
          </a:prstGeom>
          <a:noFill/>
          <a:ln w="9525">
            <a:noFill/>
            <a:miter lim="800000"/>
            <a:headEnd/>
            <a:tailEnd/>
          </a:ln>
        </p:spPr>
        <p:txBody>
          <a:bodyPr wrap="none">
            <a:prstTxWarp prst="textNoShape">
              <a:avLst/>
            </a:prstTxWarp>
            <a:spAutoFit/>
          </a:bodyPr>
          <a:lstStyle/>
          <a:p>
            <a:r>
              <a:rPr lang="en-US"/>
              <a:t>Juxtaglomerular Apparatus (JGA)</a:t>
            </a:r>
          </a:p>
        </p:txBody>
      </p:sp>
      <p:sp>
        <p:nvSpPr>
          <p:cNvPr id="40965" name="Rectangle 5"/>
          <p:cNvSpPr>
            <a:spLocks noChangeArrowheads="1"/>
          </p:cNvSpPr>
          <p:nvPr/>
        </p:nvSpPr>
        <p:spPr bwMode="auto">
          <a:xfrm>
            <a:off x="0" y="5029200"/>
            <a:ext cx="9144000" cy="1616075"/>
          </a:xfrm>
          <a:prstGeom prst="rect">
            <a:avLst/>
          </a:prstGeom>
          <a:noFill/>
          <a:ln w="9525">
            <a:noFill/>
            <a:miter lim="800000"/>
            <a:headEnd/>
            <a:tailEnd/>
          </a:ln>
        </p:spPr>
        <p:txBody>
          <a:bodyPr>
            <a:prstTxWarp prst="textNoShape">
              <a:avLst/>
            </a:prstTxWarp>
            <a:spAutoFit/>
          </a:bodyPr>
          <a:lstStyle/>
          <a:p>
            <a:r>
              <a:rPr lang="en-US" sz="2000"/>
              <a:t>Located where the initial part  of the distal tubule passes through the fork between the afferent and efferent arterioles. </a:t>
            </a:r>
          </a:p>
          <a:p>
            <a:r>
              <a:rPr lang="en-US" sz="2000"/>
              <a:t>Consists of cells of both the arterioles and the tubules. </a:t>
            </a:r>
          </a:p>
          <a:p>
            <a:r>
              <a:rPr lang="en-US" sz="2000"/>
              <a:t>Secretory cells in the JGA secrete </a:t>
            </a:r>
            <a:r>
              <a:rPr lang="en-US" sz="2000">
                <a:solidFill>
                  <a:srgbClr val="4117FF"/>
                </a:solidFill>
              </a:rPr>
              <a:t>renin</a:t>
            </a:r>
            <a:r>
              <a:rPr lang="en-US" sz="2000"/>
              <a:t>.</a:t>
            </a:r>
          </a:p>
          <a:p>
            <a:r>
              <a:rPr lang="en-US" sz="2000"/>
              <a:t>Macula densa cells release </a:t>
            </a:r>
            <a:r>
              <a:rPr lang="en-US" sz="2000">
                <a:solidFill>
                  <a:srgbClr val="4117FF"/>
                </a:solidFill>
              </a:rPr>
              <a:t>prostaglandins</a:t>
            </a: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3" descr="&#10;renalcirc.jpg                                                  0002027AMacintosh HD                   B7E2905D:"/>
          <p:cNvPicPr>
            <a:picLocks noChangeAspect="1" noChangeArrowheads="1"/>
          </p:cNvPicPr>
          <p:nvPr/>
        </p:nvPicPr>
        <p:blipFill>
          <a:blip r:embed="rId3"/>
          <a:srcRect/>
          <a:stretch>
            <a:fillRect/>
          </a:stretch>
        </p:blipFill>
        <p:spPr bwMode="auto">
          <a:xfrm>
            <a:off x="49213" y="0"/>
            <a:ext cx="9094787" cy="4392613"/>
          </a:xfrm>
          <a:prstGeom prst="rect">
            <a:avLst/>
          </a:prstGeom>
          <a:noFill/>
          <a:ln w="9525">
            <a:noFill/>
            <a:miter lim="800000"/>
            <a:headEnd/>
            <a:tailEnd/>
          </a:ln>
        </p:spPr>
      </p:pic>
      <p:sp>
        <p:nvSpPr>
          <p:cNvPr id="43011" name="Rectangle 6"/>
          <p:cNvSpPr>
            <a:spLocks noChangeArrowheads="1"/>
          </p:cNvSpPr>
          <p:nvPr/>
        </p:nvSpPr>
        <p:spPr bwMode="auto">
          <a:xfrm>
            <a:off x="0" y="4343400"/>
            <a:ext cx="8991600" cy="1552575"/>
          </a:xfrm>
          <a:prstGeom prst="rect">
            <a:avLst/>
          </a:prstGeom>
          <a:noFill/>
          <a:ln w="9525">
            <a:noFill/>
            <a:miter lim="800000"/>
            <a:headEnd/>
            <a:tailEnd/>
          </a:ln>
        </p:spPr>
        <p:txBody>
          <a:bodyPr>
            <a:prstTxWarp prst="textNoShape">
              <a:avLst/>
            </a:prstTxWarp>
            <a:spAutoFit/>
          </a:bodyPr>
          <a:lstStyle/>
          <a:p>
            <a:r>
              <a:rPr lang="en-US"/>
              <a:t>Renal arteries supply blood to the kidneys and branch into smaller arteries. The </a:t>
            </a:r>
            <a:r>
              <a:rPr lang="en-US">
                <a:solidFill>
                  <a:srgbClr val="4117FF"/>
                </a:solidFill>
              </a:rPr>
              <a:t>efferent</a:t>
            </a:r>
            <a:r>
              <a:rPr lang="en-US"/>
              <a:t> arterioles lead into two different types of capillary beds: </a:t>
            </a:r>
            <a:r>
              <a:rPr lang="en-US">
                <a:solidFill>
                  <a:srgbClr val="ED181E"/>
                </a:solidFill>
              </a:rPr>
              <a:t>the peritubular capillaries </a:t>
            </a:r>
            <a:r>
              <a:rPr lang="en-US"/>
              <a:t>around renal tubules &amp; the </a:t>
            </a:r>
            <a:r>
              <a:rPr lang="en-US">
                <a:solidFill>
                  <a:srgbClr val="ED181E"/>
                </a:solidFill>
              </a:rPr>
              <a:t>vasa recta </a:t>
            </a:r>
            <a:r>
              <a:rPr lang="en-US"/>
              <a:t>around loops of Henle</a:t>
            </a:r>
            <a:r>
              <a:rPr lang="en-US" sz="2000"/>
              <a:t>.</a:t>
            </a:r>
          </a:p>
        </p:txBody>
      </p:sp>
      <p:sp>
        <p:nvSpPr>
          <p:cNvPr id="43012" name="Text Box 6"/>
          <p:cNvSpPr txBox="1">
            <a:spLocks noChangeArrowheads="1"/>
          </p:cNvSpPr>
          <p:nvPr/>
        </p:nvSpPr>
        <p:spPr bwMode="auto">
          <a:xfrm>
            <a:off x="0" y="5867400"/>
            <a:ext cx="9272588" cy="822325"/>
          </a:xfrm>
          <a:prstGeom prst="rect">
            <a:avLst/>
          </a:prstGeom>
          <a:noFill/>
          <a:ln w="9525">
            <a:noFill/>
            <a:miter lim="800000"/>
            <a:headEnd/>
            <a:tailEnd/>
          </a:ln>
        </p:spPr>
        <p:txBody>
          <a:bodyPr wrap="none">
            <a:prstTxWarp prst="textNoShape">
              <a:avLst/>
            </a:prstTxWarp>
            <a:spAutoFit/>
          </a:bodyPr>
          <a:lstStyle/>
          <a:p>
            <a:r>
              <a:rPr lang="en-US"/>
              <a:t>These two types of capillaries play different roles in formation </a:t>
            </a:r>
          </a:p>
          <a:p>
            <a:r>
              <a:rPr lang="en-US"/>
              <a:t>of urine</a:t>
            </a:r>
          </a:p>
        </p:txBody>
      </p:sp>
      <p:sp>
        <p:nvSpPr>
          <p:cNvPr id="43013" name="Rectangle 2"/>
          <p:cNvSpPr>
            <a:spLocks noChangeArrowheads="1"/>
          </p:cNvSpPr>
          <p:nvPr/>
        </p:nvSpPr>
        <p:spPr bwMode="auto">
          <a:xfrm>
            <a:off x="2667000" y="0"/>
            <a:ext cx="3014663" cy="457200"/>
          </a:xfrm>
          <a:prstGeom prst="rect">
            <a:avLst/>
          </a:prstGeom>
          <a:noFill/>
          <a:ln w="9525">
            <a:noFill/>
            <a:miter lim="800000"/>
            <a:headEnd/>
            <a:tailEnd/>
          </a:ln>
        </p:spPr>
        <p:txBody>
          <a:bodyPr wrap="none">
            <a:prstTxWarp prst="textNoShape">
              <a:avLst/>
            </a:prstTxWarp>
            <a:spAutoFit/>
          </a:bodyPr>
          <a:lstStyle/>
          <a:p>
            <a:r>
              <a:rPr lang="en-US"/>
              <a:t>Kidney Blood Supply</a:t>
            </a: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228600" y="609600"/>
            <a:ext cx="8686800" cy="6002338"/>
          </a:xfrm>
          <a:prstGeom prst="rect">
            <a:avLst/>
          </a:prstGeom>
          <a:noFill/>
          <a:ln w="9525">
            <a:noFill/>
            <a:miter lim="800000"/>
            <a:headEnd/>
            <a:tailEnd/>
          </a:ln>
        </p:spPr>
        <p:txBody>
          <a:bodyPr>
            <a:prstTxWarp prst="textNoShape">
              <a:avLst/>
            </a:prstTxWarp>
            <a:spAutoFit/>
          </a:bodyPr>
          <a:lstStyle/>
          <a:p>
            <a:pPr algn="ctr"/>
            <a:r>
              <a:rPr lang="en-US"/>
              <a:t>Structures to remember</a:t>
            </a:r>
          </a:p>
          <a:p>
            <a:endParaRPr lang="en-US"/>
          </a:p>
          <a:p>
            <a:r>
              <a:rPr lang="en-US"/>
              <a:t>-Elements of a nephron (corpuscule (glomerulus, Bowman’s capsule), proximal tubule, loop of Henle, distal tubule, collecting duct)</a:t>
            </a:r>
          </a:p>
          <a:p>
            <a:endParaRPr lang="en-US"/>
          </a:p>
          <a:p>
            <a:r>
              <a:rPr lang="en-US"/>
              <a:t>-Afferent and efferent arterioles</a:t>
            </a:r>
          </a:p>
          <a:p>
            <a:endParaRPr lang="en-US"/>
          </a:p>
          <a:p>
            <a:r>
              <a:rPr lang="en-US"/>
              <a:t>-Peritubular capillaries</a:t>
            </a:r>
          </a:p>
          <a:p>
            <a:endParaRPr lang="en-US"/>
          </a:p>
          <a:p>
            <a:r>
              <a:rPr lang="en-US"/>
              <a:t>-Vasa recta</a:t>
            </a:r>
          </a:p>
          <a:p>
            <a:endParaRPr lang="en-US"/>
          </a:p>
          <a:p>
            <a:r>
              <a:rPr lang="en-US"/>
              <a:t>-Juxtaglomerular apparatus (has an endocrine, regulatory function)</a:t>
            </a:r>
          </a:p>
          <a:p>
            <a:endParaRPr lang="en-US"/>
          </a:p>
          <a:p>
            <a:r>
              <a:rPr lang="en-US"/>
              <a:t>-Macula densa (“dense spot”, cells from the distal tubule)</a:t>
            </a: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1028"/>
          <p:cNvSpPr txBox="1">
            <a:spLocks noChangeArrowheads="1"/>
          </p:cNvSpPr>
          <p:nvPr/>
        </p:nvSpPr>
        <p:spPr bwMode="auto">
          <a:xfrm>
            <a:off x="762000" y="0"/>
            <a:ext cx="4019550" cy="457200"/>
          </a:xfrm>
          <a:prstGeom prst="rect">
            <a:avLst/>
          </a:prstGeom>
          <a:noFill/>
          <a:ln w="9525">
            <a:noFill/>
            <a:miter lim="800000"/>
            <a:headEnd/>
            <a:tailEnd/>
          </a:ln>
        </p:spPr>
        <p:txBody>
          <a:bodyPr wrap="none">
            <a:prstTxWarp prst="textNoShape">
              <a:avLst/>
            </a:prstTxWarp>
            <a:spAutoFit/>
          </a:bodyPr>
          <a:lstStyle/>
          <a:p>
            <a:r>
              <a:rPr lang="en-US" b="1" u="sng"/>
              <a:t>Why do we need kidneys?</a:t>
            </a:r>
          </a:p>
        </p:txBody>
      </p:sp>
      <p:sp>
        <p:nvSpPr>
          <p:cNvPr id="167941" name="Text Box 1029"/>
          <p:cNvSpPr txBox="1">
            <a:spLocks noChangeArrowheads="1"/>
          </p:cNvSpPr>
          <p:nvPr/>
        </p:nvSpPr>
        <p:spPr bwMode="auto">
          <a:xfrm>
            <a:off x="0" y="533400"/>
            <a:ext cx="8004175" cy="822325"/>
          </a:xfrm>
          <a:prstGeom prst="rect">
            <a:avLst/>
          </a:prstGeom>
          <a:noFill/>
          <a:ln w="9525">
            <a:noFill/>
            <a:miter lim="800000"/>
            <a:headEnd/>
            <a:tailEnd/>
          </a:ln>
        </p:spPr>
        <p:txBody>
          <a:bodyPr wrap="none">
            <a:prstTxWarp prst="textNoShape">
              <a:avLst/>
            </a:prstTxWarp>
            <a:spAutoFit/>
          </a:bodyPr>
          <a:lstStyle/>
          <a:p>
            <a:pPr marL="457200" indent="-457200"/>
            <a:r>
              <a:rPr lang="en-US" b="1"/>
              <a:t>1.</a:t>
            </a:r>
            <a:r>
              <a:rPr lang="en-US" b="1">
                <a:solidFill>
                  <a:srgbClr val="FFAF18"/>
                </a:solidFill>
              </a:rPr>
              <a:t> </a:t>
            </a:r>
            <a:r>
              <a:rPr lang="en-US" b="1"/>
              <a:t>To regulate extracellular fluid volume (&amp; maintain</a:t>
            </a:r>
          </a:p>
          <a:p>
            <a:pPr marL="457200" indent="-457200"/>
            <a:r>
              <a:rPr lang="en-US" b="1"/>
              <a:t>Blood Pressure)</a:t>
            </a:r>
          </a:p>
        </p:txBody>
      </p:sp>
      <p:sp>
        <p:nvSpPr>
          <p:cNvPr id="167942" name="Text Box 1030"/>
          <p:cNvSpPr txBox="1">
            <a:spLocks noChangeArrowheads="1"/>
          </p:cNvSpPr>
          <p:nvPr/>
        </p:nvSpPr>
        <p:spPr bwMode="auto">
          <a:xfrm>
            <a:off x="76200" y="1447800"/>
            <a:ext cx="3978275" cy="457200"/>
          </a:xfrm>
          <a:prstGeom prst="rect">
            <a:avLst/>
          </a:prstGeom>
          <a:noFill/>
          <a:ln w="9525">
            <a:noFill/>
            <a:miter lim="800000"/>
            <a:headEnd/>
            <a:tailEnd/>
          </a:ln>
        </p:spPr>
        <p:txBody>
          <a:bodyPr wrap="none">
            <a:prstTxWarp prst="textNoShape">
              <a:avLst/>
            </a:prstTxWarp>
            <a:spAutoFit/>
          </a:bodyPr>
          <a:lstStyle/>
          <a:p>
            <a:r>
              <a:rPr lang="en-US" b="1"/>
              <a:t>2. To regulate osmolarity</a:t>
            </a:r>
          </a:p>
        </p:txBody>
      </p:sp>
      <p:sp>
        <p:nvSpPr>
          <p:cNvPr id="167943" name="Text Box 1031"/>
          <p:cNvSpPr txBox="1">
            <a:spLocks noChangeArrowheads="1"/>
          </p:cNvSpPr>
          <p:nvPr/>
        </p:nvSpPr>
        <p:spPr bwMode="auto">
          <a:xfrm>
            <a:off x="0" y="2133600"/>
            <a:ext cx="6780213" cy="457200"/>
          </a:xfrm>
          <a:prstGeom prst="rect">
            <a:avLst/>
          </a:prstGeom>
          <a:noFill/>
          <a:ln w="9525">
            <a:noFill/>
            <a:miter lim="800000"/>
            <a:headEnd/>
            <a:tailEnd/>
          </a:ln>
        </p:spPr>
        <p:txBody>
          <a:bodyPr wrap="none">
            <a:prstTxWarp prst="textNoShape">
              <a:avLst/>
            </a:prstTxWarp>
            <a:spAutoFit/>
          </a:bodyPr>
          <a:lstStyle/>
          <a:p>
            <a:r>
              <a:rPr lang="en-US" b="1"/>
              <a:t>3. To maintain ion balance ( Na</a:t>
            </a:r>
            <a:r>
              <a:rPr lang="en-US" b="1" baseline="30000"/>
              <a:t>+</a:t>
            </a:r>
            <a:r>
              <a:rPr lang="en-US" b="1"/>
              <a:t>, K</a:t>
            </a:r>
            <a:r>
              <a:rPr lang="en-US" b="1" baseline="30000"/>
              <a:t>+</a:t>
            </a:r>
            <a:r>
              <a:rPr lang="en-US" b="1"/>
              <a:t> &amp; Ca</a:t>
            </a:r>
            <a:r>
              <a:rPr lang="en-US" b="1" baseline="30000"/>
              <a:t>2+</a:t>
            </a:r>
            <a:r>
              <a:rPr lang="en-US" b="1"/>
              <a:t>)</a:t>
            </a:r>
          </a:p>
        </p:txBody>
      </p:sp>
      <p:sp>
        <p:nvSpPr>
          <p:cNvPr id="167946" name="Text Box 1034"/>
          <p:cNvSpPr txBox="1">
            <a:spLocks noChangeArrowheads="1"/>
          </p:cNvSpPr>
          <p:nvPr/>
        </p:nvSpPr>
        <p:spPr bwMode="auto">
          <a:xfrm>
            <a:off x="0" y="2819400"/>
            <a:ext cx="6019800" cy="457200"/>
          </a:xfrm>
          <a:prstGeom prst="rect">
            <a:avLst/>
          </a:prstGeom>
          <a:noFill/>
          <a:ln w="9525">
            <a:noFill/>
            <a:miter lim="800000"/>
            <a:headEnd/>
            <a:tailEnd/>
          </a:ln>
        </p:spPr>
        <p:txBody>
          <a:bodyPr>
            <a:prstTxWarp prst="textNoShape">
              <a:avLst/>
            </a:prstTxWarp>
            <a:spAutoFit/>
          </a:bodyPr>
          <a:lstStyle/>
          <a:p>
            <a:r>
              <a:rPr lang="en-US" b="1"/>
              <a:t>4. To regulate pH (acid-base balance)</a:t>
            </a:r>
          </a:p>
        </p:txBody>
      </p:sp>
      <p:sp>
        <p:nvSpPr>
          <p:cNvPr id="167947" name="Text Box 1035"/>
          <p:cNvSpPr txBox="1">
            <a:spLocks noChangeArrowheads="1"/>
          </p:cNvSpPr>
          <p:nvPr/>
        </p:nvSpPr>
        <p:spPr bwMode="auto">
          <a:xfrm>
            <a:off x="0" y="3429000"/>
            <a:ext cx="8979742" cy="830997"/>
          </a:xfrm>
          <a:prstGeom prst="rect">
            <a:avLst/>
          </a:prstGeom>
          <a:noFill/>
          <a:ln w="9525">
            <a:noFill/>
            <a:miter lim="800000"/>
            <a:headEnd/>
            <a:tailEnd/>
          </a:ln>
        </p:spPr>
        <p:txBody>
          <a:bodyPr wrap="none">
            <a:prstTxWarp prst="textNoShape">
              <a:avLst/>
            </a:prstTxWarp>
            <a:spAutoFit/>
          </a:bodyPr>
          <a:lstStyle/>
          <a:p>
            <a:r>
              <a:rPr lang="en-US" b="1" dirty="0"/>
              <a:t>5.To excrete waste: byproducts of </a:t>
            </a:r>
            <a:r>
              <a:rPr lang="en-US" b="1" dirty="0" smtClean="0"/>
              <a:t>metabolism (urea!) </a:t>
            </a:r>
            <a:r>
              <a:rPr lang="en-US" b="1" dirty="0"/>
              <a:t>and </a:t>
            </a:r>
          </a:p>
          <a:p>
            <a:r>
              <a:rPr lang="en-US" b="1" dirty="0"/>
              <a:t>foreign substances. </a:t>
            </a:r>
          </a:p>
        </p:txBody>
      </p:sp>
      <p:sp>
        <p:nvSpPr>
          <p:cNvPr id="167948" name="Text Box 1036"/>
          <p:cNvSpPr txBox="1">
            <a:spLocks noChangeArrowheads="1"/>
          </p:cNvSpPr>
          <p:nvPr/>
        </p:nvSpPr>
        <p:spPr bwMode="auto">
          <a:xfrm>
            <a:off x="0" y="4419600"/>
            <a:ext cx="8016875" cy="1200150"/>
          </a:xfrm>
          <a:prstGeom prst="rect">
            <a:avLst/>
          </a:prstGeom>
          <a:noFill/>
          <a:ln w="9525">
            <a:noFill/>
            <a:miter lim="800000"/>
            <a:headEnd/>
            <a:tailEnd/>
          </a:ln>
        </p:spPr>
        <p:txBody>
          <a:bodyPr wrap="none">
            <a:prstTxWarp prst="textNoShape">
              <a:avLst/>
            </a:prstTxWarp>
            <a:spAutoFit/>
          </a:bodyPr>
          <a:lstStyle/>
          <a:p>
            <a:r>
              <a:rPr lang="en-US" b="1"/>
              <a:t>6. To produce</a:t>
            </a:r>
            <a:r>
              <a:rPr lang="en-US" b="1" baseline="30000"/>
              <a:t> </a:t>
            </a:r>
            <a:r>
              <a:rPr lang="en-US" b="1"/>
              <a:t>hormones (synthesize erythropoietin,</a:t>
            </a:r>
          </a:p>
          <a:p>
            <a:r>
              <a:rPr lang="en-US" b="1"/>
              <a:t> release renin, use renal enzymes to convert Vit D3</a:t>
            </a:r>
          </a:p>
          <a:p>
            <a:r>
              <a:rPr lang="en-US" b="1"/>
              <a:t>into a hormone that regulates Ca</a:t>
            </a:r>
            <a:r>
              <a:rPr lang="en-US" b="1" baseline="30000"/>
              <a:t>2+</a:t>
            </a:r>
            <a:r>
              <a:rPr lang="en-US" b="1"/>
              <a:t> balance)</a:t>
            </a:r>
          </a:p>
        </p:txBody>
      </p:sp>
      <p:sp>
        <p:nvSpPr>
          <p:cNvPr id="167949" name="Text Box 1037"/>
          <p:cNvSpPr txBox="1">
            <a:spLocks noChangeArrowheads="1"/>
          </p:cNvSpPr>
          <p:nvPr/>
        </p:nvSpPr>
        <p:spPr bwMode="auto">
          <a:xfrm>
            <a:off x="0" y="5715000"/>
            <a:ext cx="7650163" cy="822325"/>
          </a:xfrm>
          <a:prstGeom prst="rect">
            <a:avLst/>
          </a:prstGeom>
          <a:noFill/>
          <a:ln w="9525">
            <a:noFill/>
            <a:miter lim="800000"/>
            <a:headEnd/>
            <a:tailEnd/>
          </a:ln>
        </p:spPr>
        <p:txBody>
          <a:bodyPr wrap="none">
            <a:prstTxWarp prst="textNoShape">
              <a:avLst/>
            </a:prstTxWarp>
            <a:spAutoFit/>
          </a:bodyPr>
          <a:lstStyle/>
          <a:p>
            <a:r>
              <a:rPr lang="en-US" b="1"/>
              <a:t>7. Participate in gluconeogenesis during periods of</a:t>
            </a:r>
          </a:p>
          <a:p>
            <a:r>
              <a:rPr lang="en-US" b="1"/>
              <a:t>starvation</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79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79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79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79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79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79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79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1" grpId="0"/>
      <p:bldP spid="167942" grpId="0"/>
      <p:bldP spid="167943" grpId="0"/>
      <p:bldP spid="167946" grpId="0"/>
      <p:bldP spid="167947" grpId="0"/>
      <p:bldP spid="167948" grpId="0"/>
      <p:bldP spid="16794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304800" y="0"/>
            <a:ext cx="8610600" cy="457200"/>
          </a:xfrm>
          <a:prstGeom prst="rect">
            <a:avLst/>
          </a:prstGeom>
          <a:noFill/>
          <a:ln w="9525">
            <a:noFill/>
            <a:miter lim="800000"/>
            <a:headEnd/>
            <a:tailEnd/>
          </a:ln>
        </p:spPr>
        <p:txBody>
          <a:bodyPr>
            <a:prstTxWarp prst="textNoShape">
              <a:avLst/>
            </a:prstTxWarp>
            <a:spAutoFit/>
          </a:bodyPr>
          <a:lstStyle/>
          <a:p>
            <a:r>
              <a:rPr lang="en-US"/>
              <a:t>A brief and simplistic overview of what nephrons do :</a:t>
            </a:r>
            <a:endParaRPr lang="en-US">
              <a:latin typeface="Times" charset="0"/>
            </a:endParaRPr>
          </a:p>
        </p:txBody>
      </p:sp>
      <p:pic>
        <p:nvPicPr>
          <p:cNvPr id="47107" name="Picture 3" descr="simple nephron.jpg                                             0002027AMacintosh HD                   B7E2905D:"/>
          <p:cNvPicPr>
            <a:picLocks noChangeAspect="1" noChangeArrowheads="1"/>
          </p:cNvPicPr>
          <p:nvPr/>
        </p:nvPicPr>
        <p:blipFill>
          <a:blip r:embed="rId3"/>
          <a:srcRect t="10851"/>
          <a:stretch>
            <a:fillRect/>
          </a:stretch>
        </p:blipFill>
        <p:spPr bwMode="auto">
          <a:xfrm>
            <a:off x="304800" y="449263"/>
            <a:ext cx="6611938" cy="3132137"/>
          </a:xfrm>
          <a:prstGeom prst="rect">
            <a:avLst/>
          </a:prstGeom>
          <a:noFill/>
          <a:ln w="9525">
            <a:noFill/>
            <a:miter lim="800000"/>
            <a:headEnd/>
            <a:tailEnd/>
          </a:ln>
        </p:spPr>
      </p:pic>
      <p:sp>
        <p:nvSpPr>
          <p:cNvPr id="16395" name="Text Box 11"/>
          <p:cNvSpPr txBox="1">
            <a:spLocks noChangeArrowheads="1"/>
          </p:cNvSpPr>
          <p:nvPr/>
        </p:nvSpPr>
        <p:spPr bwMode="auto">
          <a:xfrm>
            <a:off x="228600" y="3505200"/>
            <a:ext cx="3321050" cy="457200"/>
          </a:xfrm>
          <a:prstGeom prst="rect">
            <a:avLst/>
          </a:prstGeom>
          <a:noFill/>
          <a:ln w="9525">
            <a:noFill/>
            <a:miter lim="800000"/>
            <a:headEnd/>
            <a:tailEnd/>
          </a:ln>
        </p:spPr>
        <p:txBody>
          <a:bodyPr wrap="none">
            <a:prstTxWarp prst="textNoShape">
              <a:avLst/>
            </a:prstTxWarp>
            <a:spAutoFit/>
          </a:bodyPr>
          <a:lstStyle/>
          <a:p>
            <a:r>
              <a:rPr lang="en-US" u="sng"/>
              <a:t>Important Definitions</a:t>
            </a:r>
          </a:p>
        </p:txBody>
      </p:sp>
      <p:sp>
        <p:nvSpPr>
          <p:cNvPr id="47109" name="Text Box 12"/>
          <p:cNvSpPr txBox="1">
            <a:spLocks noChangeArrowheads="1"/>
          </p:cNvSpPr>
          <p:nvPr/>
        </p:nvSpPr>
        <p:spPr bwMode="auto">
          <a:xfrm>
            <a:off x="228600" y="5105400"/>
            <a:ext cx="184150" cy="457200"/>
          </a:xfrm>
          <a:prstGeom prst="rect">
            <a:avLst/>
          </a:prstGeom>
          <a:noFill/>
          <a:ln w="9525">
            <a:noFill/>
            <a:miter lim="800000"/>
            <a:headEnd/>
            <a:tailEnd/>
          </a:ln>
        </p:spPr>
        <p:txBody>
          <a:bodyPr wrap="none">
            <a:prstTxWarp prst="textNoShape">
              <a:avLst/>
            </a:prstTxWarp>
            <a:spAutoFit/>
          </a:bodyPr>
          <a:lstStyle/>
          <a:p>
            <a:endParaRPr lang="es-ES_tradnl">
              <a:solidFill>
                <a:srgbClr val="FFAF18"/>
              </a:solidFill>
            </a:endParaRPr>
          </a:p>
        </p:txBody>
      </p:sp>
      <p:sp>
        <p:nvSpPr>
          <p:cNvPr id="16397" name="Text Box 13"/>
          <p:cNvSpPr txBox="1">
            <a:spLocks noChangeArrowheads="1"/>
          </p:cNvSpPr>
          <p:nvPr/>
        </p:nvSpPr>
        <p:spPr bwMode="auto">
          <a:xfrm>
            <a:off x="228600" y="4038600"/>
            <a:ext cx="8529638" cy="457200"/>
          </a:xfrm>
          <a:prstGeom prst="rect">
            <a:avLst/>
          </a:prstGeom>
          <a:noFill/>
          <a:ln w="9525">
            <a:noFill/>
            <a:miter lim="800000"/>
            <a:headEnd/>
            <a:tailEnd/>
          </a:ln>
        </p:spPr>
        <p:txBody>
          <a:bodyPr wrap="none">
            <a:prstTxWarp prst="textNoShape">
              <a:avLst/>
            </a:prstTxWarp>
            <a:spAutoFit/>
          </a:bodyPr>
          <a:lstStyle/>
          <a:p>
            <a:r>
              <a:rPr lang="en-US" b="1"/>
              <a:t>Filtration</a:t>
            </a:r>
            <a:r>
              <a:rPr lang="en-US"/>
              <a:t>: movement of fluid/solutes across capillary walls</a:t>
            </a:r>
          </a:p>
        </p:txBody>
      </p:sp>
      <p:sp>
        <p:nvSpPr>
          <p:cNvPr id="16398" name="Text Box 14"/>
          <p:cNvSpPr txBox="1">
            <a:spLocks noChangeArrowheads="1"/>
          </p:cNvSpPr>
          <p:nvPr/>
        </p:nvSpPr>
        <p:spPr bwMode="auto">
          <a:xfrm>
            <a:off x="228600" y="4576763"/>
            <a:ext cx="8355013" cy="457200"/>
          </a:xfrm>
          <a:prstGeom prst="rect">
            <a:avLst/>
          </a:prstGeom>
          <a:noFill/>
          <a:ln w="9525">
            <a:noFill/>
            <a:miter lim="800000"/>
            <a:headEnd/>
            <a:tailEnd/>
          </a:ln>
        </p:spPr>
        <p:txBody>
          <a:bodyPr wrap="none">
            <a:prstTxWarp prst="textNoShape">
              <a:avLst/>
            </a:prstTxWarp>
            <a:spAutoFit/>
          </a:bodyPr>
          <a:lstStyle/>
          <a:p>
            <a:r>
              <a:rPr lang="en-US" b="1"/>
              <a:t>Reabsorption</a:t>
            </a:r>
            <a:r>
              <a:rPr lang="en-US"/>
              <a:t>: transport of substance back into the blood</a:t>
            </a:r>
          </a:p>
        </p:txBody>
      </p:sp>
      <p:sp>
        <p:nvSpPr>
          <p:cNvPr id="16400" name="Text Box 16"/>
          <p:cNvSpPr txBox="1">
            <a:spLocks noChangeArrowheads="1"/>
          </p:cNvSpPr>
          <p:nvPr/>
        </p:nvSpPr>
        <p:spPr bwMode="auto">
          <a:xfrm>
            <a:off x="228600" y="5114925"/>
            <a:ext cx="8885238" cy="822325"/>
          </a:xfrm>
          <a:prstGeom prst="rect">
            <a:avLst/>
          </a:prstGeom>
          <a:noFill/>
          <a:ln w="9525">
            <a:noFill/>
            <a:miter lim="800000"/>
            <a:headEnd/>
            <a:tailEnd/>
          </a:ln>
        </p:spPr>
        <p:txBody>
          <a:bodyPr wrap="none">
            <a:prstTxWarp prst="textNoShape">
              <a:avLst/>
            </a:prstTxWarp>
            <a:spAutoFit/>
          </a:bodyPr>
          <a:lstStyle/>
          <a:p>
            <a:r>
              <a:rPr lang="en-US" b="1"/>
              <a:t>Secretion</a:t>
            </a:r>
            <a:r>
              <a:rPr lang="en-US"/>
              <a:t>: transport or movement of a substance across the </a:t>
            </a:r>
          </a:p>
          <a:p>
            <a:r>
              <a:rPr lang="en-US"/>
              <a:t>plasma membrane into the tubules</a:t>
            </a:r>
          </a:p>
        </p:txBody>
      </p:sp>
      <p:sp>
        <p:nvSpPr>
          <p:cNvPr id="16401" name="Text Box 17"/>
          <p:cNvSpPr txBox="1">
            <a:spLocks noChangeArrowheads="1"/>
          </p:cNvSpPr>
          <p:nvPr/>
        </p:nvSpPr>
        <p:spPr bwMode="auto">
          <a:xfrm>
            <a:off x="228600" y="6019800"/>
            <a:ext cx="5441950" cy="457200"/>
          </a:xfrm>
          <a:prstGeom prst="rect">
            <a:avLst/>
          </a:prstGeom>
          <a:noFill/>
          <a:ln w="9525">
            <a:noFill/>
            <a:miter lim="800000"/>
            <a:headEnd/>
            <a:tailEnd/>
          </a:ln>
        </p:spPr>
        <p:txBody>
          <a:bodyPr wrap="none">
            <a:prstTxWarp prst="textNoShape">
              <a:avLst/>
            </a:prstTxWarp>
            <a:spAutoFit/>
          </a:bodyPr>
          <a:lstStyle/>
          <a:p>
            <a:r>
              <a:rPr lang="en-US" b="1"/>
              <a:t>Excretion</a:t>
            </a:r>
            <a:r>
              <a:rPr lang="en-US"/>
              <a:t>: Elimination from the body</a:t>
            </a:r>
          </a:p>
        </p:txBody>
      </p:sp>
      <p:sp>
        <p:nvSpPr>
          <p:cNvPr id="16402" name="Text Box 18"/>
          <p:cNvSpPr txBox="1">
            <a:spLocks noChangeArrowheads="1"/>
          </p:cNvSpPr>
          <p:nvPr/>
        </p:nvSpPr>
        <p:spPr bwMode="auto">
          <a:xfrm>
            <a:off x="3124200" y="2438400"/>
            <a:ext cx="6019800" cy="581025"/>
          </a:xfrm>
          <a:prstGeom prst="rect">
            <a:avLst/>
          </a:prstGeom>
          <a:noFill/>
          <a:ln w="9525">
            <a:noFill/>
            <a:miter lim="800000"/>
            <a:headEnd/>
            <a:tailEnd/>
          </a:ln>
        </p:spPr>
        <p:txBody>
          <a:bodyPr>
            <a:prstTxWarp prst="textNoShape">
              <a:avLst/>
            </a:prstTxWarp>
            <a:spAutoFit/>
          </a:bodyPr>
          <a:lstStyle/>
          <a:p>
            <a:r>
              <a:rPr lang="en-US" sz="1600">
                <a:solidFill>
                  <a:srgbClr val="ED181E"/>
                </a:solidFill>
              </a:rPr>
              <a:t>Amount Filtered – Amount Reabsorbed + Amount Secreted = Amount Excreted</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9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39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39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40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40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4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5" grpId="0"/>
      <p:bldP spid="16397" grpId="0"/>
      <p:bldP spid="16398" grpId="0"/>
      <p:bldP spid="16400" grpId="0"/>
      <p:bldP spid="16401" grpId="0"/>
      <p:bldP spid="1640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3" descr="simple nephron.jpg                                             0002027AMacintosh HD                   B7E2905D:"/>
          <p:cNvPicPr>
            <a:picLocks noChangeAspect="1" noChangeArrowheads="1"/>
          </p:cNvPicPr>
          <p:nvPr/>
        </p:nvPicPr>
        <p:blipFill>
          <a:blip r:embed="rId2"/>
          <a:srcRect t="10851"/>
          <a:stretch>
            <a:fillRect/>
          </a:stretch>
        </p:blipFill>
        <p:spPr bwMode="auto">
          <a:xfrm>
            <a:off x="304800" y="449263"/>
            <a:ext cx="8542338" cy="4046537"/>
          </a:xfrm>
          <a:prstGeom prst="rect">
            <a:avLst/>
          </a:prstGeom>
          <a:noFill/>
          <a:ln w="9525">
            <a:noFill/>
            <a:miter lim="800000"/>
            <a:headEnd/>
            <a:tailEnd/>
          </a:ln>
        </p:spPr>
      </p:pic>
      <p:sp>
        <p:nvSpPr>
          <p:cNvPr id="49155" name="TextBox 2"/>
          <p:cNvSpPr txBox="1">
            <a:spLocks noChangeArrowheads="1"/>
          </p:cNvSpPr>
          <p:nvPr/>
        </p:nvSpPr>
        <p:spPr bwMode="auto">
          <a:xfrm>
            <a:off x="457200" y="4953000"/>
            <a:ext cx="8686800" cy="1200150"/>
          </a:xfrm>
          <a:prstGeom prst="rect">
            <a:avLst/>
          </a:prstGeom>
          <a:noFill/>
          <a:ln w="9525">
            <a:noFill/>
            <a:miter lim="800000"/>
            <a:headEnd/>
            <a:tailEnd/>
          </a:ln>
        </p:spPr>
        <p:txBody>
          <a:bodyPr>
            <a:prstTxWarp prst="textNoShape">
              <a:avLst/>
            </a:prstTxWarp>
            <a:spAutoFit/>
          </a:bodyPr>
          <a:lstStyle/>
          <a:p>
            <a:r>
              <a:rPr lang="en-US"/>
              <a:t>Nephrons (kidneys!) filter (F), reabsorb (R), and secrete(S)</a:t>
            </a:r>
          </a:p>
          <a:p>
            <a:endParaRPr lang="en-US"/>
          </a:p>
          <a:p>
            <a:r>
              <a:rPr lang="en-US"/>
              <a:t>Excretion = E = F-R+S</a:t>
            </a: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2549525" y="2678113"/>
            <a:ext cx="184150" cy="457200"/>
          </a:xfrm>
          <a:prstGeom prst="rect">
            <a:avLst/>
          </a:prstGeom>
          <a:noFill/>
          <a:ln w="9525">
            <a:noFill/>
            <a:miter lim="800000"/>
            <a:headEnd/>
            <a:tailEnd/>
          </a:ln>
        </p:spPr>
        <p:txBody>
          <a:bodyPr wrap="none">
            <a:prstTxWarp prst="textNoShape">
              <a:avLst/>
            </a:prstTxWarp>
            <a:spAutoFit/>
          </a:bodyPr>
          <a:lstStyle/>
          <a:p>
            <a:endParaRPr lang="es-ES_tradnl">
              <a:solidFill>
                <a:srgbClr val="FFAF18"/>
              </a:solidFill>
            </a:endParaRPr>
          </a:p>
        </p:txBody>
      </p:sp>
      <p:pic>
        <p:nvPicPr>
          <p:cNvPr id="50179" name="Picture 3" descr="Bowman's.jpg                                                   0002027AMacintosh HD                   B7E2905D:"/>
          <p:cNvPicPr>
            <a:picLocks noChangeAspect="1" noChangeArrowheads="1"/>
          </p:cNvPicPr>
          <p:nvPr/>
        </p:nvPicPr>
        <p:blipFill>
          <a:blip r:embed="rId3"/>
          <a:srcRect/>
          <a:stretch>
            <a:fillRect/>
          </a:stretch>
        </p:blipFill>
        <p:spPr bwMode="auto">
          <a:xfrm>
            <a:off x="0" y="0"/>
            <a:ext cx="3876675" cy="6858000"/>
          </a:xfrm>
          <a:prstGeom prst="rect">
            <a:avLst/>
          </a:prstGeom>
          <a:noFill/>
          <a:ln w="9525">
            <a:noFill/>
            <a:miter lim="800000"/>
            <a:headEnd/>
            <a:tailEnd/>
          </a:ln>
        </p:spPr>
      </p:pic>
      <p:sp>
        <p:nvSpPr>
          <p:cNvPr id="50180" name="Line 4"/>
          <p:cNvSpPr>
            <a:spLocks noChangeShapeType="1"/>
          </p:cNvSpPr>
          <p:nvPr/>
        </p:nvSpPr>
        <p:spPr bwMode="auto">
          <a:xfrm flipV="1">
            <a:off x="2133600" y="838200"/>
            <a:ext cx="2514600" cy="457200"/>
          </a:xfrm>
          <a:prstGeom prst="line">
            <a:avLst/>
          </a:prstGeom>
          <a:noFill/>
          <a:ln w="9525">
            <a:solidFill>
              <a:schemeClr val="tx1"/>
            </a:solidFill>
            <a:round/>
            <a:headEnd/>
            <a:tailEnd/>
          </a:ln>
        </p:spPr>
        <p:txBody>
          <a:bodyPr wrap="none" anchor="ctr">
            <a:prstTxWarp prst="textNoShape">
              <a:avLst/>
            </a:prstTxWarp>
          </a:bodyPr>
          <a:lstStyle/>
          <a:p>
            <a:endParaRPr lang="es-ES_tradnl"/>
          </a:p>
        </p:txBody>
      </p:sp>
      <p:sp>
        <p:nvSpPr>
          <p:cNvPr id="50181" name="Rectangle 5"/>
          <p:cNvSpPr>
            <a:spLocks noChangeArrowheads="1"/>
          </p:cNvSpPr>
          <p:nvPr/>
        </p:nvSpPr>
        <p:spPr bwMode="auto">
          <a:xfrm>
            <a:off x="5026025" y="595313"/>
            <a:ext cx="3508375" cy="2308225"/>
          </a:xfrm>
          <a:prstGeom prst="rect">
            <a:avLst/>
          </a:prstGeom>
          <a:noFill/>
          <a:ln w="9525">
            <a:noFill/>
            <a:miter lim="800000"/>
            <a:headEnd/>
            <a:tailEnd/>
          </a:ln>
        </p:spPr>
        <p:txBody>
          <a:bodyPr>
            <a:prstTxWarp prst="textNoShape">
              <a:avLst/>
            </a:prstTxWarp>
            <a:spAutoFit/>
          </a:bodyPr>
          <a:lstStyle/>
          <a:p>
            <a:r>
              <a:rPr lang="en-US"/>
              <a:t>Glomerular capillaries</a:t>
            </a:r>
          </a:p>
          <a:p>
            <a:r>
              <a:rPr lang="en-US"/>
              <a:t>(smooth muscle cells that surround the arterioles in glomeruli are called mesangial cells)</a:t>
            </a:r>
          </a:p>
        </p:txBody>
      </p:sp>
      <p:sp>
        <p:nvSpPr>
          <p:cNvPr id="50182" name="Line 6"/>
          <p:cNvSpPr>
            <a:spLocks noChangeShapeType="1"/>
          </p:cNvSpPr>
          <p:nvPr/>
        </p:nvSpPr>
        <p:spPr bwMode="auto">
          <a:xfrm>
            <a:off x="2667000" y="1371600"/>
            <a:ext cx="1905000" cy="1371600"/>
          </a:xfrm>
          <a:prstGeom prst="line">
            <a:avLst/>
          </a:prstGeom>
          <a:noFill/>
          <a:ln w="9525">
            <a:solidFill>
              <a:schemeClr val="tx1"/>
            </a:solidFill>
            <a:round/>
            <a:headEnd/>
            <a:tailEnd/>
          </a:ln>
        </p:spPr>
        <p:txBody>
          <a:bodyPr wrap="none" anchor="ctr">
            <a:prstTxWarp prst="textNoShape">
              <a:avLst/>
            </a:prstTxWarp>
          </a:bodyPr>
          <a:lstStyle/>
          <a:p>
            <a:endParaRPr lang="es-ES_tradnl"/>
          </a:p>
        </p:txBody>
      </p:sp>
      <p:sp>
        <p:nvSpPr>
          <p:cNvPr id="50183" name="Rectangle 7"/>
          <p:cNvSpPr>
            <a:spLocks noChangeArrowheads="1"/>
          </p:cNvSpPr>
          <p:nvPr/>
        </p:nvSpPr>
        <p:spPr bwMode="auto">
          <a:xfrm>
            <a:off x="4648200" y="2743200"/>
            <a:ext cx="1295400" cy="457200"/>
          </a:xfrm>
          <a:prstGeom prst="rect">
            <a:avLst/>
          </a:prstGeom>
          <a:noFill/>
          <a:ln w="9525">
            <a:noFill/>
            <a:miter lim="800000"/>
            <a:headEnd/>
            <a:tailEnd/>
          </a:ln>
        </p:spPr>
        <p:txBody>
          <a:bodyPr wrap="none">
            <a:prstTxWarp prst="textNoShape">
              <a:avLst/>
            </a:prstTxWarp>
            <a:spAutoFit/>
          </a:bodyPr>
          <a:lstStyle/>
          <a:p>
            <a:r>
              <a:rPr lang="en-US"/>
              <a:t>Filtrate</a:t>
            </a:r>
          </a:p>
        </p:txBody>
      </p:sp>
      <p:sp>
        <p:nvSpPr>
          <p:cNvPr id="50184" name="Rectangle 2"/>
          <p:cNvSpPr>
            <a:spLocks noChangeArrowheads="1"/>
          </p:cNvSpPr>
          <p:nvPr/>
        </p:nvSpPr>
        <p:spPr bwMode="auto">
          <a:xfrm>
            <a:off x="2819400" y="0"/>
            <a:ext cx="3667125" cy="519113"/>
          </a:xfrm>
          <a:prstGeom prst="rect">
            <a:avLst/>
          </a:prstGeom>
          <a:noFill/>
          <a:ln w="9525">
            <a:noFill/>
            <a:miter lim="800000"/>
            <a:headEnd/>
            <a:tailEnd/>
          </a:ln>
        </p:spPr>
        <p:txBody>
          <a:bodyPr wrap="none">
            <a:prstTxWarp prst="textNoShape">
              <a:avLst/>
            </a:prstTxWarp>
            <a:spAutoFit/>
          </a:bodyPr>
          <a:lstStyle/>
          <a:p>
            <a:r>
              <a:rPr lang="en-US" sz="2800"/>
              <a:t>Glomerular Filtration</a:t>
            </a:r>
          </a:p>
        </p:txBody>
      </p:sp>
      <p:sp>
        <p:nvSpPr>
          <p:cNvPr id="17421" name="Text Box 13"/>
          <p:cNvSpPr txBox="1">
            <a:spLocks noChangeArrowheads="1"/>
          </p:cNvSpPr>
          <p:nvPr/>
        </p:nvSpPr>
        <p:spPr bwMode="auto">
          <a:xfrm>
            <a:off x="3381375" y="3276600"/>
            <a:ext cx="5762625" cy="1552575"/>
          </a:xfrm>
          <a:prstGeom prst="rect">
            <a:avLst/>
          </a:prstGeom>
          <a:noFill/>
          <a:ln w="9525">
            <a:noFill/>
            <a:miter lim="800000"/>
            <a:headEnd/>
            <a:tailEnd/>
          </a:ln>
        </p:spPr>
        <p:txBody>
          <a:bodyPr wrap="none">
            <a:prstTxWarp prst="textNoShape">
              <a:avLst/>
            </a:prstTxWarp>
            <a:spAutoFit/>
          </a:bodyPr>
          <a:lstStyle/>
          <a:p>
            <a:r>
              <a:rPr lang="en-US"/>
              <a:t>Filtration is driven by Starling’s Forces</a:t>
            </a:r>
          </a:p>
          <a:p>
            <a:r>
              <a:rPr lang="en-US"/>
              <a:t> (hydrostatic and osmotic pressure </a:t>
            </a:r>
          </a:p>
          <a:p>
            <a:r>
              <a:rPr lang="en-US"/>
              <a:t>gradients) that exist across the walls </a:t>
            </a:r>
          </a:p>
          <a:p>
            <a:r>
              <a:rPr lang="en-US"/>
              <a:t>of the glomerular capillaries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3" descr="graphic55.png"/>
          <p:cNvPicPr>
            <a:picLocks noChangeAspect="1"/>
          </p:cNvPicPr>
          <p:nvPr/>
        </p:nvPicPr>
        <p:blipFill>
          <a:blip r:embed="rId2"/>
          <a:srcRect/>
          <a:stretch>
            <a:fillRect/>
          </a:stretch>
        </p:blipFill>
        <p:spPr bwMode="auto">
          <a:xfrm>
            <a:off x="0" y="-15875"/>
            <a:ext cx="9144000" cy="687387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6"/>
          <p:cNvPicPr>
            <a:picLocks noChangeAspect="1" noChangeArrowheads="1"/>
          </p:cNvPicPr>
          <p:nvPr/>
        </p:nvPicPr>
        <p:blipFill>
          <a:blip r:embed="rId2"/>
          <a:srcRect l="18823" t="1970" r="17647" b="55847"/>
          <a:stretch>
            <a:fillRect/>
          </a:stretch>
        </p:blipFill>
        <p:spPr bwMode="auto">
          <a:xfrm>
            <a:off x="685800" y="228600"/>
            <a:ext cx="7872413" cy="624681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3"/>
          <p:cNvSpPr>
            <a:spLocks noChangeArrowheads="1"/>
          </p:cNvSpPr>
          <p:nvPr/>
        </p:nvSpPr>
        <p:spPr bwMode="auto">
          <a:xfrm>
            <a:off x="1752600" y="0"/>
            <a:ext cx="5149850" cy="579438"/>
          </a:xfrm>
          <a:prstGeom prst="rect">
            <a:avLst/>
          </a:prstGeom>
          <a:noFill/>
          <a:ln w="9525">
            <a:noFill/>
            <a:miter lim="800000"/>
            <a:headEnd/>
            <a:tailEnd/>
          </a:ln>
        </p:spPr>
        <p:txBody>
          <a:bodyPr wrap="none">
            <a:prstTxWarp prst="textNoShape">
              <a:avLst/>
            </a:prstTxWarp>
            <a:spAutoFit/>
          </a:bodyPr>
          <a:lstStyle/>
          <a:p>
            <a:r>
              <a:rPr lang="en-US" sz="3200" u="sng">
                <a:latin typeface="Times" charset="0"/>
              </a:rPr>
              <a:t>Glomerular Filtration Pressure</a:t>
            </a:r>
            <a:endParaRPr lang="en-US" u="sng">
              <a:latin typeface="Times" charset="0"/>
            </a:endParaRPr>
          </a:p>
        </p:txBody>
      </p:sp>
      <p:sp>
        <p:nvSpPr>
          <p:cNvPr id="54275" name="Text Box 12"/>
          <p:cNvSpPr txBox="1">
            <a:spLocks noChangeArrowheads="1"/>
          </p:cNvSpPr>
          <p:nvPr/>
        </p:nvSpPr>
        <p:spPr bwMode="auto">
          <a:xfrm>
            <a:off x="0" y="609600"/>
            <a:ext cx="3976688" cy="457200"/>
          </a:xfrm>
          <a:prstGeom prst="rect">
            <a:avLst/>
          </a:prstGeom>
          <a:noFill/>
          <a:ln w="9525">
            <a:noFill/>
            <a:miter lim="800000"/>
            <a:headEnd/>
            <a:tailEnd/>
          </a:ln>
        </p:spPr>
        <p:txBody>
          <a:bodyPr wrap="none">
            <a:prstTxWarp prst="textNoShape">
              <a:avLst/>
            </a:prstTxWarp>
            <a:spAutoFit/>
          </a:bodyPr>
          <a:lstStyle/>
          <a:p>
            <a:r>
              <a:rPr lang="en-US"/>
              <a:t>4 Starling Forces involved:</a:t>
            </a:r>
          </a:p>
        </p:txBody>
      </p:sp>
      <p:sp>
        <p:nvSpPr>
          <p:cNvPr id="18445" name="Text Box 13"/>
          <p:cNvSpPr txBox="1">
            <a:spLocks noChangeArrowheads="1"/>
          </p:cNvSpPr>
          <p:nvPr/>
        </p:nvSpPr>
        <p:spPr bwMode="auto">
          <a:xfrm>
            <a:off x="0" y="1143000"/>
            <a:ext cx="5360988" cy="1570038"/>
          </a:xfrm>
          <a:prstGeom prst="rect">
            <a:avLst/>
          </a:prstGeom>
          <a:noFill/>
          <a:ln w="9525">
            <a:noFill/>
            <a:miter lim="800000"/>
            <a:headEnd/>
            <a:tailEnd/>
          </a:ln>
        </p:spPr>
        <p:txBody>
          <a:bodyPr wrap="none">
            <a:prstTxWarp prst="textNoShape">
              <a:avLst/>
            </a:prstTxWarp>
            <a:spAutoFit/>
          </a:bodyPr>
          <a:lstStyle/>
          <a:p>
            <a:r>
              <a:rPr lang="en-US"/>
              <a:t>1. </a:t>
            </a:r>
            <a:r>
              <a:rPr lang="en-US">
                <a:solidFill>
                  <a:srgbClr val="ED181E"/>
                </a:solidFill>
              </a:rPr>
              <a:t>Glomerular Capillary Hydrostatic </a:t>
            </a:r>
          </a:p>
          <a:p>
            <a:r>
              <a:rPr lang="en-US">
                <a:solidFill>
                  <a:srgbClr val="ED181E"/>
                </a:solidFill>
              </a:rPr>
              <a:t>Pressure </a:t>
            </a:r>
            <a:r>
              <a:rPr lang="en-US"/>
              <a:t>(P</a:t>
            </a:r>
            <a:r>
              <a:rPr lang="en-US" baseline="-25000"/>
              <a:t>GC</a:t>
            </a:r>
            <a:r>
              <a:rPr lang="en-US"/>
              <a:t>) favors filtration. It </a:t>
            </a:r>
          </a:p>
          <a:p>
            <a:r>
              <a:rPr lang="en-US"/>
              <a:t>is equal to the blood pressure in the</a:t>
            </a:r>
          </a:p>
          <a:p>
            <a:r>
              <a:rPr lang="en-US"/>
              <a:t>glomerular capillaries : 60mmHg</a:t>
            </a:r>
          </a:p>
        </p:txBody>
      </p:sp>
      <p:sp>
        <p:nvSpPr>
          <p:cNvPr id="18446" name="Text Box 14"/>
          <p:cNvSpPr txBox="1">
            <a:spLocks noChangeArrowheads="1"/>
          </p:cNvSpPr>
          <p:nvPr/>
        </p:nvSpPr>
        <p:spPr bwMode="auto">
          <a:xfrm>
            <a:off x="0" y="3352800"/>
            <a:ext cx="9032875" cy="1917700"/>
          </a:xfrm>
          <a:prstGeom prst="rect">
            <a:avLst/>
          </a:prstGeom>
          <a:noFill/>
          <a:ln w="9525">
            <a:noFill/>
            <a:miter lim="800000"/>
            <a:headEnd/>
            <a:tailEnd/>
          </a:ln>
        </p:spPr>
        <p:txBody>
          <a:bodyPr wrap="none">
            <a:prstTxWarp prst="textNoShape">
              <a:avLst/>
            </a:prstTxWarp>
            <a:spAutoFit/>
          </a:bodyPr>
          <a:lstStyle/>
          <a:p>
            <a:r>
              <a:rPr lang="en-US"/>
              <a:t>2. </a:t>
            </a:r>
            <a:r>
              <a:rPr lang="en-US">
                <a:solidFill>
                  <a:srgbClr val="ED181E"/>
                </a:solidFill>
              </a:rPr>
              <a:t>Bowman’s Capsule Oncotic Pressure</a:t>
            </a:r>
            <a:r>
              <a:rPr lang="en-US"/>
              <a:t> ( </a:t>
            </a:r>
            <a:r>
              <a:rPr lang="el-GR">
                <a:latin typeface="Apple Chancery" charset="0"/>
              </a:rPr>
              <a:t>π</a:t>
            </a:r>
            <a:r>
              <a:rPr lang="en-US" baseline="-25000"/>
              <a:t>BC</a:t>
            </a:r>
            <a:r>
              <a:rPr lang="en-US"/>
              <a:t>) favors filtration</a:t>
            </a:r>
          </a:p>
          <a:p>
            <a:r>
              <a:rPr lang="en-US"/>
              <a:t>(remember…oncotic pressure is the osmotic force exerted by </a:t>
            </a:r>
          </a:p>
          <a:p>
            <a:r>
              <a:rPr lang="en-US"/>
              <a:t>the presence of proteins). Protein concentration in Bowman’s</a:t>
            </a:r>
          </a:p>
          <a:p>
            <a:r>
              <a:rPr lang="en-US"/>
              <a:t>capsule is very small, hence oncotic pressure (normally) is</a:t>
            </a:r>
          </a:p>
          <a:p>
            <a:r>
              <a:rPr lang="en-US"/>
              <a:t>negligible.</a:t>
            </a:r>
            <a:endParaRPr lang="el-GR" baseline="-25000"/>
          </a:p>
        </p:txBody>
      </p:sp>
      <p:sp>
        <p:nvSpPr>
          <p:cNvPr id="18447" name="Text Box 15"/>
          <p:cNvSpPr txBox="1">
            <a:spLocks noChangeArrowheads="1"/>
          </p:cNvSpPr>
          <p:nvPr/>
        </p:nvSpPr>
        <p:spPr bwMode="auto">
          <a:xfrm>
            <a:off x="0" y="5410200"/>
            <a:ext cx="8829675" cy="822325"/>
          </a:xfrm>
          <a:prstGeom prst="rect">
            <a:avLst/>
          </a:prstGeom>
          <a:noFill/>
          <a:ln w="9525">
            <a:noFill/>
            <a:miter lim="800000"/>
            <a:headEnd/>
            <a:tailEnd/>
          </a:ln>
        </p:spPr>
        <p:txBody>
          <a:bodyPr wrap="none">
            <a:prstTxWarp prst="textNoShape">
              <a:avLst/>
            </a:prstTxWarp>
            <a:spAutoFit/>
          </a:bodyPr>
          <a:lstStyle/>
          <a:p>
            <a:r>
              <a:rPr lang="en-US"/>
              <a:t>So,</a:t>
            </a:r>
            <a:r>
              <a:rPr lang="en-US">
                <a:solidFill>
                  <a:srgbClr val="ED181E"/>
                </a:solidFill>
              </a:rPr>
              <a:t> net pressure favoring filtration</a:t>
            </a:r>
            <a:r>
              <a:rPr lang="en-US"/>
              <a:t> at the renal corpuscle is:</a:t>
            </a:r>
          </a:p>
          <a:p>
            <a:r>
              <a:rPr lang="en-US"/>
              <a:t>P</a:t>
            </a:r>
            <a:r>
              <a:rPr lang="en-US" baseline="-25000"/>
              <a:t>GC</a:t>
            </a:r>
            <a:r>
              <a:rPr lang="en-US"/>
              <a:t> + </a:t>
            </a:r>
            <a:r>
              <a:rPr lang="el-GR">
                <a:latin typeface="Apple Chancery" charset="0"/>
              </a:rPr>
              <a:t>π</a:t>
            </a:r>
            <a:r>
              <a:rPr lang="en-US" baseline="-25000"/>
              <a:t>BC</a:t>
            </a:r>
            <a:r>
              <a:rPr lang="en-US"/>
              <a:t> = 60mmHg + 0mmHg = 60mmHg</a:t>
            </a:r>
            <a:endParaRPr lang="en-US" baseline="-25000"/>
          </a:p>
        </p:txBody>
      </p:sp>
      <p:pic>
        <p:nvPicPr>
          <p:cNvPr id="18448" name="Picture 16"/>
          <p:cNvPicPr>
            <a:picLocks noChangeAspect="1" noChangeArrowheads="1"/>
          </p:cNvPicPr>
          <p:nvPr/>
        </p:nvPicPr>
        <p:blipFill>
          <a:blip r:embed="rId3"/>
          <a:srcRect l="18823" t="1970" r="17647" b="55847"/>
          <a:stretch>
            <a:fillRect/>
          </a:stretch>
        </p:blipFill>
        <p:spPr bwMode="auto">
          <a:xfrm>
            <a:off x="5334000" y="533400"/>
            <a:ext cx="3605213" cy="286067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4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4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4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5" grpId="0"/>
      <p:bldP spid="18446" grpId="0"/>
      <p:bldP spid="1844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2" name="Text Box 4"/>
          <p:cNvSpPr txBox="1">
            <a:spLocks noChangeArrowheads="1"/>
          </p:cNvSpPr>
          <p:nvPr/>
        </p:nvSpPr>
        <p:spPr bwMode="auto">
          <a:xfrm>
            <a:off x="0" y="0"/>
            <a:ext cx="6629400" cy="457200"/>
          </a:xfrm>
          <a:prstGeom prst="rect">
            <a:avLst/>
          </a:prstGeom>
          <a:noFill/>
          <a:ln w="9525">
            <a:noFill/>
            <a:miter lim="800000"/>
            <a:headEnd/>
            <a:tailEnd/>
          </a:ln>
        </p:spPr>
        <p:txBody>
          <a:bodyPr>
            <a:prstTxWarp prst="textNoShape">
              <a:avLst/>
            </a:prstTxWarp>
            <a:spAutoFit/>
          </a:bodyPr>
          <a:lstStyle/>
          <a:p>
            <a:r>
              <a:rPr lang="en-US"/>
              <a:t>3. </a:t>
            </a:r>
            <a:r>
              <a:rPr lang="en-US">
                <a:solidFill>
                  <a:srgbClr val="ED181E"/>
                </a:solidFill>
              </a:rPr>
              <a:t>Bowman’s Capsule Hydrostatic Pressure</a:t>
            </a:r>
            <a:r>
              <a:rPr lang="en-US"/>
              <a:t> </a:t>
            </a:r>
          </a:p>
        </p:txBody>
      </p:sp>
      <p:sp>
        <p:nvSpPr>
          <p:cNvPr id="176133" name="Text Box 5"/>
          <p:cNvSpPr txBox="1">
            <a:spLocks noChangeArrowheads="1"/>
          </p:cNvSpPr>
          <p:nvPr/>
        </p:nvSpPr>
        <p:spPr bwMode="auto">
          <a:xfrm>
            <a:off x="0" y="1905000"/>
            <a:ext cx="4937125" cy="1917700"/>
          </a:xfrm>
          <a:prstGeom prst="rect">
            <a:avLst/>
          </a:prstGeom>
          <a:noFill/>
          <a:ln w="9525">
            <a:noFill/>
            <a:miter lim="800000"/>
            <a:headEnd/>
            <a:tailEnd/>
          </a:ln>
        </p:spPr>
        <p:txBody>
          <a:bodyPr wrap="none">
            <a:prstTxWarp prst="textNoShape">
              <a:avLst/>
            </a:prstTxWarp>
            <a:spAutoFit/>
          </a:bodyPr>
          <a:lstStyle/>
          <a:p>
            <a:r>
              <a:rPr lang="en-US"/>
              <a:t>4. </a:t>
            </a:r>
            <a:r>
              <a:rPr lang="en-US">
                <a:solidFill>
                  <a:srgbClr val="ED181E"/>
                </a:solidFill>
              </a:rPr>
              <a:t>Glomerular Oncotic Pressure</a:t>
            </a:r>
            <a:r>
              <a:rPr lang="en-US"/>
              <a:t> </a:t>
            </a:r>
          </a:p>
          <a:p>
            <a:r>
              <a:rPr lang="en-US"/>
              <a:t>(</a:t>
            </a:r>
            <a:r>
              <a:rPr lang="el-GR">
                <a:latin typeface="Apple Chancery" charset="0"/>
              </a:rPr>
              <a:t>π</a:t>
            </a:r>
            <a:r>
              <a:rPr lang="en-US" baseline="-25000"/>
              <a:t>GC</a:t>
            </a:r>
            <a:r>
              <a:rPr lang="en-US"/>
              <a:t>) opposes filtration because</a:t>
            </a:r>
          </a:p>
          <a:p>
            <a:r>
              <a:rPr lang="en-US"/>
              <a:t>plasma proteins tends to draw </a:t>
            </a:r>
          </a:p>
          <a:p>
            <a:r>
              <a:rPr lang="en-US"/>
              <a:t>filtrate back into the glomerulus.</a:t>
            </a:r>
          </a:p>
          <a:p>
            <a:r>
              <a:rPr lang="en-US"/>
              <a:t>This pressure is around 29mmHg </a:t>
            </a:r>
            <a:endParaRPr lang="el-GR"/>
          </a:p>
        </p:txBody>
      </p:sp>
      <p:sp>
        <p:nvSpPr>
          <p:cNvPr id="176134" name="Text Box 6"/>
          <p:cNvSpPr txBox="1">
            <a:spLocks noChangeArrowheads="1"/>
          </p:cNvSpPr>
          <p:nvPr/>
        </p:nvSpPr>
        <p:spPr bwMode="auto">
          <a:xfrm>
            <a:off x="0" y="4343400"/>
            <a:ext cx="8266113" cy="822325"/>
          </a:xfrm>
          <a:prstGeom prst="rect">
            <a:avLst/>
          </a:prstGeom>
          <a:noFill/>
          <a:ln w="9525">
            <a:noFill/>
            <a:miter lim="800000"/>
            <a:headEnd/>
            <a:tailEnd/>
          </a:ln>
        </p:spPr>
        <p:txBody>
          <a:bodyPr wrap="none">
            <a:prstTxWarp prst="textNoShape">
              <a:avLst/>
            </a:prstTxWarp>
            <a:spAutoFit/>
          </a:bodyPr>
          <a:lstStyle/>
          <a:p>
            <a:r>
              <a:rPr lang="en-US"/>
              <a:t>Hence, the net pressure opposing filtration under normal</a:t>
            </a:r>
          </a:p>
          <a:p>
            <a:r>
              <a:rPr lang="en-US"/>
              <a:t>conditions is </a:t>
            </a:r>
            <a:r>
              <a:rPr lang="en-US">
                <a:solidFill>
                  <a:srgbClr val="ED181E"/>
                </a:solidFill>
              </a:rPr>
              <a:t>P</a:t>
            </a:r>
            <a:r>
              <a:rPr lang="en-US" baseline="-25000">
                <a:solidFill>
                  <a:srgbClr val="ED181E"/>
                </a:solidFill>
              </a:rPr>
              <a:t>BC</a:t>
            </a:r>
            <a:r>
              <a:rPr lang="en-US">
                <a:solidFill>
                  <a:srgbClr val="ED181E"/>
                </a:solidFill>
              </a:rPr>
              <a:t> + </a:t>
            </a:r>
            <a:r>
              <a:rPr lang="el-GR">
                <a:solidFill>
                  <a:srgbClr val="ED181E"/>
                </a:solidFill>
                <a:latin typeface="Apple Chancery" charset="0"/>
              </a:rPr>
              <a:t>π</a:t>
            </a:r>
            <a:r>
              <a:rPr lang="en-US" baseline="-25000">
                <a:solidFill>
                  <a:srgbClr val="ED181E"/>
                </a:solidFill>
              </a:rPr>
              <a:t>GC</a:t>
            </a:r>
            <a:r>
              <a:rPr lang="en-US">
                <a:solidFill>
                  <a:srgbClr val="ED181E"/>
                </a:solidFill>
              </a:rPr>
              <a:t> = 15mmHg + 29mmHg = 44 mmHg</a:t>
            </a:r>
          </a:p>
        </p:txBody>
      </p:sp>
      <p:sp>
        <p:nvSpPr>
          <p:cNvPr id="56325" name="Text Box 7"/>
          <p:cNvSpPr txBox="1">
            <a:spLocks noChangeArrowheads="1"/>
          </p:cNvSpPr>
          <p:nvPr/>
        </p:nvSpPr>
        <p:spPr bwMode="auto">
          <a:xfrm>
            <a:off x="136525" y="3703638"/>
            <a:ext cx="184150" cy="457200"/>
          </a:xfrm>
          <a:prstGeom prst="rect">
            <a:avLst/>
          </a:prstGeom>
          <a:noFill/>
          <a:ln w="9525">
            <a:noFill/>
            <a:miter lim="800000"/>
            <a:headEnd/>
            <a:tailEnd/>
          </a:ln>
        </p:spPr>
        <p:txBody>
          <a:bodyPr wrap="none">
            <a:prstTxWarp prst="textNoShape">
              <a:avLst/>
            </a:prstTxWarp>
            <a:spAutoFit/>
          </a:bodyPr>
          <a:lstStyle/>
          <a:p>
            <a:endParaRPr lang="es-ES_tradnl">
              <a:solidFill>
                <a:srgbClr val="FFAF18"/>
              </a:solidFill>
            </a:endParaRPr>
          </a:p>
        </p:txBody>
      </p:sp>
      <p:pic>
        <p:nvPicPr>
          <p:cNvPr id="56326" name="Picture 8"/>
          <p:cNvPicPr>
            <a:picLocks noChangeAspect="1" noChangeArrowheads="1"/>
          </p:cNvPicPr>
          <p:nvPr/>
        </p:nvPicPr>
        <p:blipFill>
          <a:blip r:embed="rId4"/>
          <a:srcRect l="18823" t="1970" r="16470" b="55847"/>
          <a:stretch>
            <a:fillRect/>
          </a:stretch>
        </p:blipFill>
        <p:spPr bwMode="auto">
          <a:xfrm>
            <a:off x="4800600" y="1066800"/>
            <a:ext cx="4191000" cy="3263900"/>
          </a:xfrm>
          <a:prstGeom prst="rect">
            <a:avLst/>
          </a:prstGeom>
          <a:noFill/>
          <a:ln w="9525">
            <a:noFill/>
            <a:miter lim="800000"/>
            <a:headEnd/>
            <a:tailEnd/>
          </a:ln>
        </p:spPr>
      </p:pic>
      <p:sp>
        <p:nvSpPr>
          <p:cNvPr id="176138" name="Text Box 10"/>
          <p:cNvSpPr txBox="1">
            <a:spLocks noChangeArrowheads="1"/>
          </p:cNvSpPr>
          <p:nvPr/>
        </p:nvSpPr>
        <p:spPr bwMode="auto">
          <a:xfrm>
            <a:off x="60325" y="503238"/>
            <a:ext cx="4379913" cy="830262"/>
          </a:xfrm>
          <a:prstGeom prst="rect">
            <a:avLst/>
          </a:prstGeom>
          <a:noFill/>
          <a:ln w="9525">
            <a:noFill/>
            <a:miter lim="800000"/>
            <a:headEnd/>
            <a:tailEnd/>
          </a:ln>
        </p:spPr>
        <p:txBody>
          <a:bodyPr wrap="none">
            <a:prstTxWarp prst="textNoShape">
              <a:avLst/>
            </a:prstTxWarp>
            <a:spAutoFit/>
          </a:bodyPr>
          <a:lstStyle/>
          <a:p>
            <a:r>
              <a:rPr lang="en-US"/>
              <a:t>(P</a:t>
            </a:r>
            <a:r>
              <a:rPr lang="en-US" baseline="-25000"/>
              <a:t>BC</a:t>
            </a:r>
            <a:r>
              <a:rPr lang="en-US"/>
              <a:t>) opposes filtration and is </a:t>
            </a:r>
          </a:p>
          <a:p>
            <a:r>
              <a:rPr lang="en-US"/>
              <a:t>normally about 15mmHg</a:t>
            </a:r>
          </a:p>
          <a:p>
            <a:endParaRPr lang="en-US">
              <a:solidFill>
                <a:srgbClr val="FFAF18"/>
              </a:solidFill>
            </a:endParaRPr>
          </a:p>
        </p:txBody>
      </p:sp>
      <p:sp>
        <p:nvSpPr>
          <p:cNvPr id="176139" name="Text Box 11"/>
          <p:cNvSpPr txBox="1">
            <a:spLocks noChangeArrowheads="1"/>
          </p:cNvSpPr>
          <p:nvPr/>
        </p:nvSpPr>
        <p:spPr bwMode="auto">
          <a:xfrm>
            <a:off x="60325" y="5532438"/>
            <a:ext cx="6043613" cy="457200"/>
          </a:xfrm>
          <a:prstGeom prst="rect">
            <a:avLst/>
          </a:prstGeom>
          <a:noFill/>
          <a:ln w="9525">
            <a:noFill/>
            <a:miter lim="800000"/>
            <a:headEnd/>
            <a:tailEnd/>
          </a:ln>
        </p:spPr>
        <p:txBody>
          <a:bodyPr wrap="none">
            <a:prstTxWarp prst="textNoShape">
              <a:avLst/>
            </a:prstTxWarp>
            <a:spAutoFit/>
          </a:bodyPr>
          <a:lstStyle/>
          <a:p>
            <a:r>
              <a:rPr lang="en-US">
                <a:solidFill>
                  <a:srgbClr val="4117FF"/>
                </a:solidFill>
              </a:rPr>
              <a:t>Overall Glomerular filtration pressure = (</a:t>
            </a:r>
          </a:p>
        </p:txBody>
      </p:sp>
      <p:sp>
        <p:nvSpPr>
          <p:cNvPr id="176140" name="Rectangle 12"/>
          <p:cNvSpPr>
            <a:spLocks noChangeArrowheads="1"/>
          </p:cNvSpPr>
          <p:nvPr/>
        </p:nvSpPr>
        <p:spPr bwMode="auto">
          <a:xfrm>
            <a:off x="6019800" y="5562600"/>
            <a:ext cx="2892425" cy="457200"/>
          </a:xfrm>
          <a:prstGeom prst="rect">
            <a:avLst/>
          </a:prstGeom>
          <a:noFill/>
          <a:ln w="9525">
            <a:noFill/>
            <a:miter lim="800000"/>
            <a:headEnd/>
            <a:tailEnd/>
          </a:ln>
        </p:spPr>
        <p:txBody>
          <a:bodyPr wrap="none">
            <a:prstTxWarp prst="textNoShape">
              <a:avLst/>
            </a:prstTxWarp>
            <a:spAutoFit/>
          </a:bodyPr>
          <a:lstStyle/>
          <a:p>
            <a:r>
              <a:rPr lang="en-US">
                <a:solidFill>
                  <a:srgbClr val="4117FF"/>
                </a:solidFill>
              </a:rPr>
              <a:t>P</a:t>
            </a:r>
            <a:r>
              <a:rPr lang="en-US" baseline="-25000">
                <a:solidFill>
                  <a:srgbClr val="4117FF"/>
                </a:solidFill>
              </a:rPr>
              <a:t>GC </a:t>
            </a:r>
            <a:r>
              <a:rPr lang="en-US">
                <a:solidFill>
                  <a:srgbClr val="4117FF"/>
                </a:solidFill>
              </a:rPr>
              <a:t>+ </a:t>
            </a:r>
            <a:r>
              <a:rPr lang="el-GR">
                <a:solidFill>
                  <a:srgbClr val="4117FF"/>
                </a:solidFill>
                <a:latin typeface="Apple Chancery" charset="0"/>
              </a:rPr>
              <a:t>π</a:t>
            </a:r>
            <a:r>
              <a:rPr lang="en-US" baseline="-25000">
                <a:solidFill>
                  <a:srgbClr val="4117FF"/>
                </a:solidFill>
              </a:rPr>
              <a:t>BC</a:t>
            </a:r>
            <a:r>
              <a:rPr lang="en-US">
                <a:solidFill>
                  <a:srgbClr val="4117FF"/>
                </a:solidFill>
              </a:rPr>
              <a:t>) –(P</a:t>
            </a:r>
            <a:r>
              <a:rPr lang="en-US" baseline="-25000">
                <a:solidFill>
                  <a:srgbClr val="4117FF"/>
                </a:solidFill>
              </a:rPr>
              <a:t>BC</a:t>
            </a:r>
            <a:r>
              <a:rPr lang="en-US">
                <a:solidFill>
                  <a:srgbClr val="4117FF"/>
                </a:solidFill>
              </a:rPr>
              <a:t>+</a:t>
            </a:r>
            <a:r>
              <a:rPr lang="el-GR">
                <a:solidFill>
                  <a:srgbClr val="4117FF"/>
                </a:solidFill>
                <a:latin typeface="Apple Chancery" charset="0"/>
              </a:rPr>
              <a:t>π</a:t>
            </a:r>
            <a:r>
              <a:rPr lang="en-US" baseline="-25000">
                <a:solidFill>
                  <a:srgbClr val="4117FF"/>
                </a:solidFill>
              </a:rPr>
              <a:t>GC</a:t>
            </a:r>
            <a:r>
              <a:rPr lang="en-US">
                <a:solidFill>
                  <a:srgbClr val="4117FF"/>
                </a:solidFill>
              </a:rPr>
              <a:t>)</a:t>
            </a:r>
            <a:endParaRPr lang="el-GR">
              <a:solidFill>
                <a:srgbClr val="4117FF"/>
              </a:solidFill>
            </a:endParaRPr>
          </a:p>
        </p:txBody>
      </p:sp>
      <p:sp>
        <p:nvSpPr>
          <p:cNvPr id="176141" name="Text Box 13"/>
          <p:cNvSpPr txBox="1">
            <a:spLocks noChangeArrowheads="1"/>
          </p:cNvSpPr>
          <p:nvPr/>
        </p:nvSpPr>
        <p:spPr bwMode="auto">
          <a:xfrm>
            <a:off x="60325" y="6065838"/>
            <a:ext cx="7467600" cy="457200"/>
          </a:xfrm>
          <a:prstGeom prst="rect">
            <a:avLst/>
          </a:prstGeom>
          <a:noFill/>
          <a:ln w="9525">
            <a:noFill/>
            <a:miter lim="800000"/>
            <a:headEnd/>
            <a:tailEnd/>
          </a:ln>
        </p:spPr>
        <p:txBody>
          <a:bodyPr wrap="none">
            <a:prstTxWarp prst="textNoShape">
              <a:avLst/>
            </a:prstTxWarp>
            <a:spAutoFit/>
          </a:bodyPr>
          <a:lstStyle/>
          <a:p>
            <a:r>
              <a:rPr lang="en-US"/>
              <a:t>=(60mmHg+0mmHg)-(15mmHg+29mmHg) = 16mmHg</a:t>
            </a:r>
          </a:p>
        </p:txBody>
      </p:sp>
    </p:spTree>
    <p:custDataLst>
      <p:tags r:id="rId1"/>
    </p:custData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61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613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613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613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613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61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61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32" grpId="0"/>
      <p:bldP spid="176133" grpId="0"/>
      <p:bldP spid="176134" grpId="0"/>
      <p:bldP spid="176138" grpId="0"/>
      <p:bldP spid="176139" grpId="0"/>
      <p:bldP spid="176140" grpId="0"/>
      <p:bldP spid="17614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ctrTitle"/>
          </p:nvPr>
        </p:nvSpPr>
        <p:spPr>
          <a:xfrm>
            <a:off x="685800" y="0"/>
            <a:ext cx="7772400" cy="1470025"/>
          </a:xfrm>
        </p:spPr>
        <p:txBody>
          <a:bodyPr/>
          <a:lstStyle/>
          <a:p>
            <a:r>
              <a:rPr lang="en-US" smtClean="0">
                <a:latin typeface="Comic Sans MS" charset="0"/>
                <a:ea typeface="Comic Sans MS" charset="0"/>
                <a:cs typeface="Comic Sans MS" charset="0"/>
              </a:rPr>
              <a:t>To Remember</a:t>
            </a:r>
          </a:p>
        </p:txBody>
      </p:sp>
      <p:sp>
        <p:nvSpPr>
          <p:cNvPr id="3" name="Subtitle 2"/>
          <p:cNvSpPr>
            <a:spLocks noGrp="1"/>
          </p:cNvSpPr>
          <p:nvPr>
            <p:ph type="subTitle" idx="1"/>
          </p:nvPr>
        </p:nvSpPr>
        <p:spPr>
          <a:xfrm>
            <a:off x="0" y="1219200"/>
            <a:ext cx="9144000" cy="5638800"/>
          </a:xfrm>
        </p:spPr>
        <p:txBody>
          <a:bodyPr>
            <a:normAutofit lnSpcReduction="10000"/>
          </a:bodyPr>
          <a:lstStyle/>
          <a:p>
            <a:pPr algn="l">
              <a:defRPr/>
            </a:pPr>
            <a:r>
              <a:rPr lang="en-US" sz="2400" dirty="0" smtClean="0">
                <a:latin typeface="Comic Sans MS"/>
                <a:cs typeface="Comic Sans MS"/>
              </a:rPr>
              <a:t>-</a:t>
            </a:r>
            <a:r>
              <a:rPr lang="en-US" sz="2400" dirty="0" err="1" smtClean="0">
                <a:latin typeface="Comic Sans MS"/>
                <a:cs typeface="Comic Sans MS"/>
              </a:rPr>
              <a:t>Nephrons</a:t>
            </a:r>
            <a:r>
              <a:rPr lang="en-US" sz="2400" dirty="0" smtClean="0">
                <a:latin typeface="Comic Sans MS"/>
                <a:cs typeface="Comic Sans MS"/>
              </a:rPr>
              <a:t> filtrate, reabsorb, secrete, and excrete.</a:t>
            </a:r>
          </a:p>
          <a:p>
            <a:pPr algn="l">
              <a:defRPr/>
            </a:pPr>
            <a:endParaRPr lang="en-US" sz="2400" dirty="0" smtClean="0">
              <a:latin typeface="Comic Sans MS"/>
              <a:cs typeface="Comic Sans MS"/>
            </a:endParaRPr>
          </a:p>
          <a:p>
            <a:pPr algn="l">
              <a:defRPr/>
            </a:pPr>
            <a:r>
              <a:rPr lang="en-US" sz="2400" dirty="0" smtClean="0">
                <a:latin typeface="Comic Sans MS"/>
                <a:cs typeface="Comic Sans MS"/>
              </a:rPr>
              <a:t>-Filtration is driven by the opposite effects of hydrostatic (favors) and osmotic (opposes) pressures.</a:t>
            </a:r>
          </a:p>
          <a:p>
            <a:pPr algn="l">
              <a:defRPr/>
            </a:pPr>
            <a:endParaRPr lang="en-US" sz="2400" dirty="0" smtClean="0">
              <a:latin typeface="Comic Sans MS"/>
              <a:cs typeface="Comic Sans MS"/>
            </a:endParaRPr>
          </a:p>
          <a:p>
            <a:pPr algn="l">
              <a:defRPr/>
            </a:pPr>
            <a:r>
              <a:rPr lang="en-US" sz="2400" dirty="0" smtClean="0">
                <a:latin typeface="Comic Sans MS"/>
                <a:cs typeface="Comic Sans MS"/>
              </a:rPr>
              <a:t>-You must consider 4 pressures: </a:t>
            </a:r>
            <a:r>
              <a:rPr lang="en-US" sz="2400" dirty="0" err="1" smtClean="0">
                <a:latin typeface="Comic Sans MS"/>
                <a:cs typeface="Comic Sans MS"/>
              </a:rPr>
              <a:t>Glomerular</a:t>
            </a:r>
            <a:r>
              <a:rPr lang="en-US" sz="2400" dirty="0" smtClean="0">
                <a:latin typeface="Comic Sans MS"/>
                <a:cs typeface="Comic Sans MS"/>
              </a:rPr>
              <a:t> Capillary Pressure (P</a:t>
            </a:r>
            <a:r>
              <a:rPr lang="en-US" sz="2400" baseline="-25000" dirty="0" smtClean="0">
                <a:latin typeface="Comic Sans MS"/>
                <a:cs typeface="Comic Sans MS"/>
              </a:rPr>
              <a:t>GC</a:t>
            </a:r>
            <a:r>
              <a:rPr lang="en-US" sz="2400" dirty="0" smtClean="0">
                <a:latin typeface="Comic Sans MS"/>
                <a:cs typeface="Comic Sans MS"/>
              </a:rPr>
              <a:t> ≈ 60 mm Hg, favors), Bowman’s Capsule </a:t>
            </a:r>
            <a:r>
              <a:rPr lang="en-US" sz="2400" dirty="0" err="1" smtClean="0">
                <a:latin typeface="Comic Sans MS"/>
                <a:cs typeface="Comic Sans MS"/>
              </a:rPr>
              <a:t>Oncotic</a:t>
            </a:r>
            <a:r>
              <a:rPr lang="en-US" sz="2400" dirty="0" smtClean="0">
                <a:latin typeface="Comic Sans MS"/>
                <a:cs typeface="Comic Sans MS"/>
              </a:rPr>
              <a:t> Pressure (</a:t>
            </a:r>
            <a:r>
              <a:rPr lang="en-US" sz="2400" dirty="0" err="1" smtClean="0">
                <a:latin typeface="Symbol" charset="2"/>
                <a:cs typeface="Symbol" charset="2"/>
              </a:rPr>
              <a:t>p</a:t>
            </a:r>
            <a:r>
              <a:rPr lang="en-US" sz="2400" baseline="-25000" dirty="0" err="1" smtClean="0">
                <a:latin typeface="Comic Sans MS"/>
                <a:cs typeface="Comic Sans MS"/>
              </a:rPr>
              <a:t>BC</a:t>
            </a:r>
            <a:r>
              <a:rPr lang="en-US" sz="2400" dirty="0" smtClean="0">
                <a:latin typeface="Comic Sans MS"/>
                <a:cs typeface="Comic Sans MS"/>
              </a:rPr>
              <a:t> ≈ 0, favors), Bowman’s capsule Hydrostatic Pressure (P</a:t>
            </a:r>
            <a:r>
              <a:rPr lang="en-US" sz="2400" baseline="-25000" dirty="0" smtClean="0">
                <a:latin typeface="Comic Sans MS"/>
                <a:cs typeface="Comic Sans MS"/>
              </a:rPr>
              <a:t>BC</a:t>
            </a:r>
            <a:r>
              <a:rPr lang="en-US" sz="2400" dirty="0" smtClean="0">
                <a:latin typeface="Comic Sans MS"/>
                <a:cs typeface="Comic Sans MS"/>
              </a:rPr>
              <a:t> ≈ 15 mm Hg, opposes), </a:t>
            </a:r>
            <a:r>
              <a:rPr lang="en-US" sz="2400" dirty="0" err="1" smtClean="0">
                <a:latin typeface="Comic Sans MS"/>
                <a:cs typeface="Comic Sans MS"/>
              </a:rPr>
              <a:t>Glomerular</a:t>
            </a:r>
            <a:r>
              <a:rPr lang="en-US" sz="2400" dirty="0" smtClean="0">
                <a:latin typeface="Comic Sans MS"/>
                <a:cs typeface="Comic Sans MS"/>
              </a:rPr>
              <a:t> </a:t>
            </a:r>
            <a:r>
              <a:rPr lang="en-US" sz="2400" dirty="0" err="1" smtClean="0">
                <a:latin typeface="Comic Sans MS"/>
                <a:cs typeface="Comic Sans MS"/>
              </a:rPr>
              <a:t>Oncotic</a:t>
            </a:r>
            <a:r>
              <a:rPr lang="en-US" sz="2400" dirty="0" smtClean="0">
                <a:latin typeface="Comic Sans MS"/>
                <a:cs typeface="Comic Sans MS"/>
              </a:rPr>
              <a:t> Pressure (</a:t>
            </a:r>
            <a:r>
              <a:rPr lang="en-US" sz="2400" dirty="0" err="1" smtClean="0">
                <a:latin typeface="Symbol" charset="2"/>
                <a:cs typeface="Symbol" charset="2"/>
              </a:rPr>
              <a:t>p</a:t>
            </a:r>
            <a:r>
              <a:rPr lang="en-US" sz="2400" baseline="-25000" dirty="0" err="1" smtClean="0">
                <a:latin typeface="Comic Sans MS"/>
                <a:cs typeface="Comic Sans MS"/>
              </a:rPr>
              <a:t>GC</a:t>
            </a:r>
            <a:r>
              <a:rPr lang="en-US" sz="2400" dirty="0" smtClean="0">
                <a:latin typeface="Comic Sans MS"/>
                <a:cs typeface="Comic Sans MS"/>
              </a:rPr>
              <a:t> ≈ 29 mm Hg opposes).</a:t>
            </a:r>
          </a:p>
          <a:p>
            <a:pPr algn="l">
              <a:defRPr/>
            </a:pPr>
            <a:endParaRPr lang="en-US" sz="2400" dirty="0" smtClean="0">
              <a:latin typeface="Comic Sans MS"/>
              <a:cs typeface="Comic Sans MS"/>
            </a:endParaRPr>
          </a:p>
          <a:p>
            <a:pPr algn="l">
              <a:defRPr/>
            </a:pPr>
            <a:r>
              <a:rPr lang="en-US" sz="2400" dirty="0" smtClean="0">
                <a:latin typeface="Comic Sans MS"/>
                <a:cs typeface="Comic Sans MS"/>
              </a:rPr>
              <a:t> </a:t>
            </a:r>
            <a:r>
              <a:rPr lang="en-US" sz="2400" dirty="0" smtClean="0">
                <a:solidFill>
                  <a:srgbClr val="000000"/>
                </a:solidFill>
                <a:latin typeface="Comic Sans MS"/>
                <a:cs typeface="Comic Sans MS"/>
              </a:rPr>
              <a:t>(P</a:t>
            </a:r>
            <a:r>
              <a:rPr lang="en-US" sz="2400" baseline="-25000" dirty="0" smtClean="0">
                <a:solidFill>
                  <a:srgbClr val="000000"/>
                </a:solidFill>
                <a:latin typeface="Comic Sans MS"/>
                <a:cs typeface="Comic Sans MS"/>
              </a:rPr>
              <a:t>GC </a:t>
            </a:r>
            <a:r>
              <a:rPr lang="en-US" sz="2400" dirty="0" smtClean="0">
                <a:solidFill>
                  <a:srgbClr val="000000"/>
                </a:solidFill>
                <a:latin typeface="Comic Sans MS"/>
                <a:cs typeface="Comic Sans MS"/>
              </a:rPr>
              <a:t>+ </a:t>
            </a:r>
            <a:r>
              <a:rPr lang="el-GR" sz="2400" dirty="0" smtClean="0">
                <a:solidFill>
                  <a:srgbClr val="000000"/>
                </a:solidFill>
                <a:latin typeface="Comic Sans MS"/>
                <a:cs typeface="Comic Sans MS"/>
              </a:rPr>
              <a:t>π</a:t>
            </a:r>
            <a:r>
              <a:rPr lang="en-US" sz="2400" baseline="-25000" dirty="0" smtClean="0">
                <a:solidFill>
                  <a:srgbClr val="000000"/>
                </a:solidFill>
                <a:latin typeface="Comic Sans MS"/>
                <a:cs typeface="Comic Sans MS"/>
              </a:rPr>
              <a:t>BC</a:t>
            </a:r>
            <a:r>
              <a:rPr lang="en-US" sz="2400" dirty="0" smtClean="0">
                <a:solidFill>
                  <a:srgbClr val="000000"/>
                </a:solidFill>
                <a:latin typeface="Comic Sans MS"/>
                <a:cs typeface="Comic Sans MS"/>
              </a:rPr>
              <a:t>) –(P</a:t>
            </a:r>
            <a:r>
              <a:rPr lang="en-US" sz="2400" baseline="-25000" dirty="0" smtClean="0">
                <a:solidFill>
                  <a:srgbClr val="000000"/>
                </a:solidFill>
                <a:latin typeface="Comic Sans MS"/>
                <a:cs typeface="Comic Sans MS"/>
              </a:rPr>
              <a:t>BC</a:t>
            </a:r>
            <a:r>
              <a:rPr lang="en-US" sz="2400" dirty="0" smtClean="0">
                <a:solidFill>
                  <a:srgbClr val="000000"/>
                </a:solidFill>
                <a:latin typeface="Comic Sans MS"/>
                <a:cs typeface="Comic Sans MS"/>
              </a:rPr>
              <a:t>+</a:t>
            </a:r>
            <a:r>
              <a:rPr lang="el-GR" sz="2400" dirty="0" smtClean="0">
                <a:solidFill>
                  <a:srgbClr val="000000"/>
                </a:solidFill>
                <a:latin typeface="Comic Sans MS"/>
                <a:cs typeface="Comic Sans MS"/>
              </a:rPr>
              <a:t>π</a:t>
            </a:r>
            <a:r>
              <a:rPr lang="en-US" sz="2400" baseline="-25000" dirty="0" smtClean="0">
                <a:solidFill>
                  <a:srgbClr val="000000"/>
                </a:solidFill>
                <a:latin typeface="Comic Sans MS"/>
                <a:cs typeface="Comic Sans MS"/>
              </a:rPr>
              <a:t>GC</a:t>
            </a:r>
            <a:r>
              <a:rPr lang="en-US" sz="2400" dirty="0" smtClean="0">
                <a:solidFill>
                  <a:srgbClr val="000000"/>
                </a:solidFill>
                <a:latin typeface="Comic Sans MS"/>
                <a:cs typeface="Comic Sans MS"/>
              </a:rPr>
              <a:t>) ≈ 16 mm Hg, which makes filtration possible</a:t>
            </a:r>
            <a:endParaRPr lang="el-GR" sz="2400" dirty="0" smtClean="0">
              <a:solidFill>
                <a:srgbClr val="000000"/>
              </a:solidFill>
              <a:latin typeface="Comic Sans MS"/>
              <a:cs typeface="Comic Sans MS"/>
            </a:endParaRPr>
          </a:p>
          <a:p>
            <a:pPr algn="l">
              <a:defRPr/>
            </a:pPr>
            <a:r>
              <a:rPr lang="en-US" sz="2400" dirty="0" smtClean="0">
                <a:latin typeface="Comic Sans MS"/>
                <a:cs typeface="Comic Sans MS"/>
              </a:rPr>
              <a:t>  </a:t>
            </a:r>
          </a:p>
          <a:p>
            <a:pPr algn="l">
              <a:defRPr/>
            </a:pPr>
            <a:endParaRPr lang="en-US" dirty="0" smtClean="0">
              <a:latin typeface="Comic Sans MS"/>
              <a:cs typeface="Comic Sans MS"/>
            </a:endParaRPr>
          </a:p>
          <a:p>
            <a:pPr algn="l">
              <a:defRPr/>
            </a:pPr>
            <a:endParaRPr lang="en-US" dirty="0" smtClean="0">
              <a:latin typeface="Comic Sans MS"/>
              <a:cs typeface="Comic Sans MS"/>
            </a:endParaRPr>
          </a:p>
          <a:p>
            <a:pPr algn="l">
              <a:defRPr/>
            </a:pPr>
            <a:endParaRPr lang="en-US" dirty="0" smtClean="0">
              <a:latin typeface="Comic Sans MS"/>
              <a:cs typeface="Comic Sans MS"/>
            </a:endParaRPr>
          </a:p>
          <a:p>
            <a:pPr algn="l">
              <a:defRPr/>
            </a:pPr>
            <a:endParaRPr lang="en-US" dirty="0" smtClean="0">
              <a:latin typeface="Comic Sans MS"/>
              <a:cs typeface="Comic Sans MS"/>
            </a:endParaRPr>
          </a:p>
          <a:p>
            <a:pPr algn="l">
              <a:defRPr/>
            </a:pPr>
            <a:endParaRPr lang="en-US" dirty="0" smtClean="0">
              <a:latin typeface="Comic Sans MS"/>
              <a:cs typeface="Comic Sans MS"/>
            </a:endParaRPr>
          </a:p>
          <a:p>
            <a:pPr algn="l">
              <a:defRPr/>
            </a:pPr>
            <a:endParaRPr lang="en-US" dirty="0" smtClean="0">
              <a:latin typeface="Comic Sans MS"/>
              <a:cs typeface="Comic Sans MS"/>
            </a:endParaRPr>
          </a:p>
          <a:p>
            <a:pPr algn="l">
              <a:defRPr/>
            </a:pPr>
            <a:endParaRPr lang="en-US" dirty="0" smtClean="0">
              <a:latin typeface="Comic Sans MS"/>
              <a:cs typeface="Comic Sans MS"/>
            </a:endParaRPr>
          </a:p>
          <a:p>
            <a:pPr algn="l">
              <a:defRPr/>
            </a:pPr>
            <a:endParaRPr lang="en-US" dirty="0" smtClean="0">
              <a:latin typeface="Comic Sans MS"/>
              <a:cs typeface="Comic Sans MS"/>
            </a:endParaRPr>
          </a:p>
          <a:p>
            <a:pPr algn="l">
              <a:defRPr/>
            </a:pPr>
            <a:endParaRPr lang="en-US" dirty="0" smtClean="0">
              <a:latin typeface="Comic Sans MS"/>
              <a:cs typeface="Comic Sans MS"/>
            </a:endParaRPr>
          </a:p>
          <a:p>
            <a:pPr algn="l">
              <a:defRPr/>
            </a:pPr>
            <a:endParaRPr lang="en-US" dirty="0">
              <a:latin typeface="Comic Sans MS"/>
              <a:cs typeface="Comic Sans MS"/>
            </a:endParaRP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ChangeArrowheads="1"/>
          </p:cNvSpPr>
          <p:nvPr/>
        </p:nvSpPr>
        <p:spPr bwMode="auto">
          <a:xfrm>
            <a:off x="533400" y="0"/>
            <a:ext cx="8305800" cy="457200"/>
          </a:xfrm>
          <a:prstGeom prst="rect">
            <a:avLst/>
          </a:prstGeom>
          <a:noFill/>
          <a:ln w="9525">
            <a:noFill/>
            <a:miter lim="800000"/>
            <a:headEnd/>
            <a:tailEnd/>
          </a:ln>
        </p:spPr>
        <p:txBody>
          <a:bodyPr>
            <a:prstTxWarp prst="textNoShape">
              <a:avLst/>
            </a:prstTxWarp>
            <a:spAutoFit/>
          </a:bodyPr>
          <a:lstStyle/>
          <a:p>
            <a:pPr algn="ctr"/>
            <a:r>
              <a:rPr lang="en-US">
                <a:solidFill>
                  <a:srgbClr val="ED181E"/>
                </a:solidFill>
              </a:rPr>
              <a:t>An important concept: glomerular filtration rate (GFR)</a:t>
            </a:r>
          </a:p>
        </p:txBody>
      </p:sp>
      <p:sp>
        <p:nvSpPr>
          <p:cNvPr id="20483" name="Rectangle 3"/>
          <p:cNvSpPr>
            <a:spLocks noChangeArrowheads="1"/>
          </p:cNvSpPr>
          <p:nvPr/>
        </p:nvSpPr>
        <p:spPr bwMode="auto">
          <a:xfrm>
            <a:off x="0" y="381000"/>
            <a:ext cx="9144000" cy="457200"/>
          </a:xfrm>
          <a:prstGeom prst="rect">
            <a:avLst/>
          </a:prstGeom>
          <a:noFill/>
          <a:ln w="9525">
            <a:noFill/>
            <a:miter lim="800000"/>
            <a:headEnd/>
            <a:tailEnd/>
          </a:ln>
        </p:spPr>
        <p:txBody>
          <a:bodyPr>
            <a:prstTxWarp prst="textNoShape">
              <a:avLst/>
            </a:prstTxWarp>
            <a:spAutoFit/>
          </a:bodyPr>
          <a:lstStyle/>
          <a:p>
            <a:r>
              <a:rPr lang="en-US"/>
              <a:t>GFR is the volume of plasma filtered per unit time.</a:t>
            </a:r>
            <a:endParaRPr lang="en-US" sz="2000"/>
          </a:p>
        </p:txBody>
      </p:sp>
      <p:sp>
        <p:nvSpPr>
          <p:cNvPr id="6" name="Rectangle 3"/>
          <p:cNvSpPr>
            <a:spLocks noChangeArrowheads="1"/>
          </p:cNvSpPr>
          <p:nvPr/>
        </p:nvSpPr>
        <p:spPr bwMode="auto">
          <a:xfrm>
            <a:off x="0" y="2590800"/>
            <a:ext cx="9144000" cy="830263"/>
          </a:xfrm>
          <a:prstGeom prst="rect">
            <a:avLst/>
          </a:prstGeom>
          <a:noFill/>
          <a:ln w="9525">
            <a:noFill/>
            <a:miter lim="800000"/>
            <a:headEnd/>
            <a:tailEnd/>
          </a:ln>
        </p:spPr>
        <p:txBody>
          <a:bodyPr>
            <a:prstTxWarp prst="textNoShape">
              <a:avLst/>
            </a:prstTxWarp>
            <a:spAutoFit/>
          </a:bodyPr>
          <a:lstStyle/>
          <a:p>
            <a:r>
              <a:rPr lang="en-US">
                <a:solidFill>
                  <a:srgbClr val="ED181E"/>
                </a:solidFill>
              </a:rPr>
              <a:t>Filtration fraction </a:t>
            </a:r>
            <a:r>
              <a:rPr lang="en-US"/>
              <a:t>(FF) is the fraction of renal plasma volume that is filtered (625 ml/min)</a:t>
            </a:r>
            <a:endParaRPr lang="en-US" sz="2000"/>
          </a:p>
        </p:txBody>
      </p:sp>
      <p:sp>
        <p:nvSpPr>
          <p:cNvPr id="20486" name="Text Box 6"/>
          <p:cNvSpPr txBox="1">
            <a:spLocks noChangeArrowheads="1"/>
          </p:cNvSpPr>
          <p:nvPr/>
        </p:nvSpPr>
        <p:spPr bwMode="auto">
          <a:xfrm>
            <a:off x="0" y="838200"/>
            <a:ext cx="6461125" cy="822325"/>
          </a:xfrm>
          <a:prstGeom prst="rect">
            <a:avLst/>
          </a:prstGeom>
          <a:noFill/>
          <a:ln w="9525">
            <a:noFill/>
            <a:miter lim="800000"/>
            <a:headEnd/>
            <a:tailEnd/>
          </a:ln>
        </p:spPr>
        <p:txBody>
          <a:bodyPr wrap="none">
            <a:prstTxWarp prst="textNoShape">
              <a:avLst/>
            </a:prstTxWarp>
            <a:spAutoFit/>
          </a:bodyPr>
          <a:lstStyle/>
          <a:p>
            <a:r>
              <a:rPr lang="en-US"/>
              <a:t>In humans, GFR is approximately 125 ml/min</a:t>
            </a:r>
          </a:p>
          <a:p>
            <a:r>
              <a:rPr lang="en-US" b="1">
                <a:solidFill>
                  <a:srgbClr val="ED181E"/>
                </a:solidFill>
              </a:rPr>
              <a:t>i.e.  The kidneys filter 180 liters/day!   </a:t>
            </a:r>
          </a:p>
        </p:txBody>
      </p:sp>
      <p:sp>
        <p:nvSpPr>
          <p:cNvPr id="20487" name="Text Box 7"/>
          <p:cNvSpPr txBox="1">
            <a:spLocks noChangeArrowheads="1"/>
          </p:cNvSpPr>
          <p:nvPr/>
        </p:nvSpPr>
        <p:spPr bwMode="auto">
          <a:xfrm>
            <a:off x="0" y="1676400"/>
            <a:ext cx="7524750" cy="822325"/>
          </a:xfrm>
          <a:prstGeom prst="rect">
            <a:avLst/>
          </a:prstGeom>
          <a:noFill/>
          <a:ln w="9525">
            <a:noFill/>
            <a:miter lim="800000"/>
            <a:headEnd/>
            <a:tailEnd/>
          </a:ln>
        </p:spPr>
        <p:txBody>
          <a:bodyPr wrap="none">
            <a:prstTxWarp prst="textNoShape">
              <a:avLst/>
            </a:prstTxWarp>
            <a:spAutoFit/>
          </a:bodyPr>
          <a:lstStyle/>
          <a:p>
            <a:r>
              <a:rPr lang="en-US"/>
              <a:t>Because a 60 kg human has ≈ 2.8 liters of plasma, </a:t>
            </a:r>
          </a:p>
          <a:p>
            <a:r>
              <a:rPr lang="en-US">
                <a:solidFill>
                  <a:srgbClr val="4117FF"/>
                </a:solidFill>
              </a:rPr>
              <a:t>total plasma volume is filtered </a:t>
            </a:r>
            <a:r>
              <a:rPr lang="en-US" u="sng">
                <a:solidFill>
                  <a:srgbClr val="4117FF"/>
                </a:solidFill>
              </a:rPr>
              <a:t>every 20-25 minutes</a:t>
            </a:r>
            <a:endParaRPr lang="en-US">
              <a:solidFill>
                <a:srgbClr val="FFAF18"/>
              </a:solidFill>
            </a:endParaRPr>
          </a:p>
        </p:txBody>
      </p:sp>
      <p:pic>
        <p:nvPicPr>
          <p:cNvPr id="59400" name="Picture 11"/>
          <p:cNvPicPr>
            <a:picLocks noChangeAspect="1" noChangeArrowheads="1"/>
          </p:cNvPicPr>
          <p:nvPr/>
        </p:nvPicPr>
        <p:blipFill>
          <a:blip r:embed="rId3">
            <a:lum contrast="-6000"/>
          </a:blip>
          <a:srcRect l="16470" t="47574" r="14117" b="8864"/>
          <a:stretch>
            <a:fillRect/>
          </a:stretch>
        </p:blipFill>
        <p:spPr bwMode="auto">
          <a:xfrm>
            <a:off x="4287837" y="3183995"/>
            <a:ext cx="4856163" cy="3640138"/>
          </a:xfrm>
          <a:prstGeom prst="rect">
            <a:avLst/>
          </a:prstGeom>
          <a:noFill/>
          <a:ln w="9525">
            <a:noFill/>
            <a:miter lim="800000"/>
            <a:headEnd/>
            <a:tailEnd/>
          </a:ln>
        </p:spPr>
      </p:pic>
      <p:sp>
        <p:nvSpPr>
          <p:cNvPr id="10" name="Text Box 8"/>
          <p:cNvSpPr txBox="1">
            <a:spLocks noChangeArrowheads="1"/>
          </p:cNvSpPr>
          <p:nvPr/>
        </p:nvSpPr>
        <p:spPr bwMode="auto">
          <a:xfrm>
            <a:off x="0" y="3810000"/>
            <a:ext cx="4618038" cy="1200150"/>
          </a:xfrm>
          <a:prstGeom prst="rect">
            <a:avLst/>
          </a:prstGeom>
          <a:noFill/>
          <a:ln w="9525">
            <a:noFill/>
            <a:miter lim="800000"/>
            <a:headEnd/>
            <a:tailEnd/>
          </a:ln>
        </p:spPr>
        <p:txBody>
          <a:bodyPr wrap="none">
            <a:prstTxWarp prst="textNoShape">
              <a:avLst/>
            </a:prstTxWarp>
            <a:spAutoFit/>
          </a:bodyPr>
          <a:lstStyle/>
          <a:p>
            <a:r>
              <a:rPr lang="en-US" dirty="0">
                <a:solidFill>
                  <a:srgbClr val="4117FF"/>
                </a:solidFill>
              </a:rPr>
              <a:t>FF = GFR ÷</a:t>
            </a:r>
            <a:r>
              <a:rPr lang="en-US" dirty="0">
                <a:solidFill>
                  <a:srgbClr val="4117FF"/>
                </a:solidFill>
                <a:sym typeface="Symbol" charset="2"/>
              </a:rPr>
              <a:t> </a:t>
            </a:r>
            <a:r>
              <a:rPr lang="en-US" dirty="0">
                <a:solidFill>
                  <a:srgbClr val="4117FF"/>
                </a:solidFill>
              </a:rPr>
              <a:t>(renal </a:t>
            </a:r>
            <a:r>
              <a:rPr lang="en-US" dirty="0" smtClean="0">
                <a:solidFill>
                  <a:srgbClr val="4117FF"/>
                </a:solidFill>
              </a:rPr>
              <a:t>plasma </a:t>
            </a:r>
            <a:r>
              <a:rPr lang="en-US" dirty="0">
                <a:solidFill>
                  <a:srgbClr val="4117FF"/>
                </a:solidFill>
              </a:rPr>
              <a:t>flow) </a:t>
            </a:r>
          </a:p>
          <a:p>
            <a:r>
              <a:rPr lang="en-US" dirty="0"/>
              <a:t>= (125 ml/min) </a:t>
            </a:r>
            <a:r>
              <a:rPr lang="en-US" dirty="0">
                <a:solidFill>
                  <a:srgbClr val="4117FF"/>
                </a:solidFill>
              </a:rPr>
              <a:t>÷</a:t>
            </a:r>
            <a:r>
              <a:rPr lang="en-US" dirty="0">
                <a:solidFill>
                  <a:srgbClr val="4117FF"/>
                </a:solidFill>
                <a:sym typeface="Symbol" charset="2"/>
              </a:rPr>
              <a:t> </a:t>
            </a:r>
            <a:r>
              <a:rPr lang="en-US" dirty="0">
                <a:sym typeface="Symbol" charset="2"/>
              </a:rPr>
              <a:t> </a:t>
            </a:r>
            <a:r>
              <a:rPr lang="en-US" dirty="0"/>
              <a:t>(625 ml/min) </a:t>
            </a:r>
          </a:p>
          <a:p>
            <a:r>
              <a:rPr lang="en-US" dirty="0"/>
              <a:t>= 0.2 (i.e. 20%)</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48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48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p:bldP spid="6" grpId="0"/>
      <p:bldP spid="20486" grpId="0"/>
      <p:bldP spid="20487"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11"/>
          <p:cNvPicPr>
            <a:picLocks noChangeAspect="1" noChangeArrowheads="1"/>
          </p:cNvPicPr>
          <p:nvPr/>
        </p:nvPicPr>
        <p:blipFill>
          <a:blip r:embed="rId2">
            <a:lum contrast="-6000"/>
          </a:blip>
          <a:srcRect l="16470" t="47574" r="14117" b="8864"/>
          <a:stretch>
            <a:fillRect/>
          </a:stretch>
        </p:blipFill>
        <p:spPr bwMode="auto">
          <a:xfrm>
            <a:off x="457200" y="381000"/>
            <a:ext cx="8210550" cy="615473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3581400" y="395288"/>
            <a:ext cx="1909763" cy="457200"/>
          </a:xfrm>
          <a:prstGeom prst="rect">
            <a:avLst/>
          </a:prstGeom>
          <a:noFill/>
          <a:ln w="9525">
            <a:noFill/>
            <a:miter lim="800000"/>
            <a:headEnd/>
            <a:tailEnd/>
          </a:ln>
        </p:spPr>
        <p:txBody>
          <a:bodyPr wrap="none">
            <a:prstTxWarp prst="textNoShape">
              <a:avLst/>
            </a:prstTxWarp>
            <a:spAutoFit/>
          </a:bodyPr>
          <a:lstStyle/>
          <a:p>
            <a:r>
              <a:rPr lang="en-US"/>
              <a:t>The Kidneys</a:t>
            </a:r>
          </a:p>
        </p:txBody>
      </p:sp>
      <p:pic>
        <p:nvPicPr>
          <p:cNvPr id="18435" name="Picture 3" descr="&#10;kidney.jpg                                                     0002027AMacintosh HD                   B7E2905D:"/>
          <p:cNvPicPr>
            <a:picLocks noChangeAspect="1" noChangeArrowheads="1"/>
          </p:cNvPicPr>
          <p:nvPr/>
        </p:nvPicPr>
        <p:blipFill>
          <a:blip r:embed="rId3"/>
          <a:srcRect l="7610" t="4749" r="7610" b="3711"/>
          <a:stretch>
            <a:fillRect/>
          </a:stretch>
        </p:blipFill>
        <p:spPr bwMode="auto">
          <a:xfrm>
            <a:off x="838200" y="228600"/>
            <a:ext cx="7808913" cy="5791200"/>
          </a:xfrm>
          <a:prstGeom prst="rect">
            <a:avLst/>
          </a:prstGeom>
          <a:noFill/>
          <a:ln w="9525">
            <a:noFill/>
            <a:miter lim="800000"/>
            <a:headEnd/>
            <a:tailEnd/>
          </a:ln>
        </p:spPr>
      </p:pic>
      <p:sp>
        <p:nvSpPr>
          <p:cNvPr id="3078" name="Rectangle 6"/>
          <p:cNvSpPr>
            <a:spLocks noChangeArrowheads="1"/>
          </p:cNvSpPr>
          <p:nvPr/>
        </p:nvSpPr>
        <p:spPr bwMode="auto">
          <a:xfrm>
            <a:off x="0" y="1828800"/>
            <a:ext cx="3216275" cy="4736689"/>
          </a:xfrm>
          <a:prstGeom prst="rect">
            <a:avLst/>
          </a:prstGeom>
          <a:noFill/>
          <a:ln w="9525">
            <a:noFill/>
            <a:miter lim="800000"/>
            <a:headEnd/>
            <a:tailEnd/>
          </a:ln>
        </p:spPr>
        <p:txBody>
          <a:bodyPr lIns="82304" tIns="41152" rIns="82304" bIns="41152">
            <a:prstTxWarp prst="textNoShape">
              <a:avLst/>
            </a:prstTxWarp>
            <a:spAutoFit/>
          </a:bodyPr>
          <a:lstStyle/>
          <a:p>
            <a:pPr marL="742950" lvl="1" indent="-285750">
              <a:spcBef>
                <a:spcPct val="20000"/>
              </a:spcBef>
              <a:buFontTx/>
              <a:buChar char="–"/>
            </a:pPr>
            <a:r>
              <a:rPr lang="en-US" b="1" dirty="0">
                <a:latin typeface="Times" charset="0"/>
                <a:ea typeface="ＭＳ Ｐゴシック" charset="-128"/>
                <a:cs typeface="ＭＳ Ｐゴシック" charset="-128"/>
              </a:rPr>
              <a:t>Kidneys - form urine</a:t>
            </a:r>
          </a:p>
          <a:p>
            <a:pPr marL="742950" lvl="1" indent="-285750">
              <a:spcBef>
                <a:spcPct val="20000"/>
              </a:spcBef>
              <a:buFontTx/>
              <a:buChar char="–"/>
            </a:pPr>
            <a:r>
              <a:rPr lang="en-US" b="1" dirty="0">
                <a:latin typeface="Times" charset="0"/>
                <a:ea typeface="ＭＳ Ｐゴシック" charset="-128"/>
                <a:cs typeface="ＭＳ Ｐゴシック" charset="-128"/>
              </a:rPr>
              <a:t>Ureters - transport urine from kidneys to bladder</a:t>
            </a:r>
          </a:p>
          <a:p>
            <a:pPr marL="742950" lvl="1" indent="-285750">
              <a:spcBef>
                <a:spcPct val="20000"/>
              </a:spcBef>
              <a:buFontTx/>
              <a:buChar char="–"/>
            </a:pPr>
            <a:r>
              <a:rPr lang="en-US" b="1" dirty="0">
                <a:latin typeface="Times" charset="0"/>
                <a:ea typeface="ＭＳ Ｐゴシック" charset="-128"/>
                <a:cs typeface="ＭＳ Ｐゴシック" charset="-128"/>
              </a:rPr>
              <a:t>Bladder - store urine</a:t>
            </a:r>
          </a:p>
          <a:p>
            <a:pPr marL="742950" lvl="1" indent="-285750">
              <a:spcBef>
                <a:spcPct val="20000"/>
              </a:spcBef>
              <a:buFontTx/>
              <a:buChar char="–"/>
            </a:pPr>
            <a:r>
              <a:rPr lang="en-US" b="1" dirty="0">
                <a:latin typeface="Times" charset="0"/>
                <a:ea typeface="ＭＳ Ｐゴシック" charset="-128"/>
                <a:cs typeface="ＭＳ Ｐゴシック" charset="-128"/>
              </a:rPr>
              <a:t>Urethra - excrete urine from bladder to outside of body</a:t>
            </a:r>
          </a:p>
        </p:txBody>
      </p:sp>
      <p:sp>
        <p:nvSpPr>
          <p:cNvPr id="18437" name="Text Box 7"/>
          <p:cNvSpPr txBox="1">
            <a:spLocks noChangeArrowheads="1"/>
          </p:cNvSpPr>
          <p:nvPr/>
        </p:nvSpPr>
        <p:spPr bwMode="auto">
          <a:xfrm>
            <a:off x="136525" y="46038"/>
            <a:ext cx="2495550" cy="457200"/>
          </a:xfrm>
          <a:prstGeom prst="rect">
            <a:avLst/>
          </a:prstGeom>
          <a:noFill/>
          <a:ln w="9525">
            <a:noFill/>
            <a:miter lim="800000"/>
            <a:headEnd/>
            <a:tailEnd/>
          </a:ln>
        </p:spPr>
        <p:txBody>
          <a:bodyPr wrap="none">
            <a:prstTxWarp prst="textNoShape">
              <a:avLst/>
            </a:prstTxWarp>
            <a:spAutoFit/>
          </a:bodyPr>
          <a:lstStyle/>
          <a:p>
            <a:r>
              <a:rPr lang="en-US" b="1" u="sng"/>
              <a:t>Urinary System</a:t>
            </a:r>
          </a:p>
        </p:txBody>
      </p:sp>
      <p:cxnSp>
        <p:nvCxnSpPr>
          <p:cNvPr id="6" name="Straight Connector 5"/>
          <p:cNvCxnSpPr/>
          <p:nvPr/>
        </p:nvCxnSpPr>
        <p:spPr bwMode="auto">
          <a:xfrm>
            <a:off x="4953000" y="2895600"/>
            <a:ext cx="2895600" cy="34290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Box 1"/>
          <p:cNvSpPr txBox="1">
            <a:spLocks noChangeArrowheads="1"/>
          </p:cNvSpPr>
          <p:nvPr/>
        </p:nvSpPr>
        <p:spPr bwMode="auto">
          <a:xfrm>
            <a:off x="1828800" y="2209800"/>
            <a:ext cx="5545138" cy="2308225"/>
          </a:xfrm>
          <a:prstGeom prst="rect">
            <a:avLst/>
          </a:prstGeom>
          <a:noFill/>
          <a:ln w="9525">
            <a:noFill/>
            <a:miter lim="800000"/>
            <a:headEnd/>
            <a:tailEnd/>
          </a:ln>
        </p:spPr>
        <p:txBody>
          <a:bodyPr wrap="none">
            <a:prstTxWarp prst="textNoShape">
              <a:avLst/>
            </a:prstTxWarp>
            <a:spAutoFit/>
          </a:bodyPr>
          <a:lstStyle/>
          <a:p>
            <a:r>
              <a:rPr lang="en-US" sz="3600"/>
              <a:t>GFR ≈ 125 ml/minute</a:t>
            </a:r>
          </a:p>
          <a:p>
            <a:endParaRPr lang="en-US" sz="3600"/>
          </a:p>
          <a:p>
            <a:endParaRPr lang="en-US" sz="3600"/>
          </a:p>
          <a:p>
            <a:r>
              <a:rPr lang="en-US" sz="3600"/>
              <a:t>A good ballpark estimate</a:t>
            </a: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80" name="Text Box 4"/>
          <p:cNvSpPr txBox="1">
            <a:spLocks noChangeArrowheads="1"/>
          </p:cNvSpPr>
          <p:nvPr/>
        </p:nvSpPr>
        <p:spPr bwMode="auto">
          <a:xfrm>
            <a:off x="0" y="1614488"/>
            <a:ext cx="5227638" cy="457200"/>
          </a:xfrm>
          <a:prstGeom prst="rect">
            <a:avLst/>
          </a:prstGeom>
          <a:noFill/>
          <a:ln w="9525">
            <a:noFill/>
            <a:miter lim="800000"/>
            <a:headEnd/>
            <a:tailEnd/>
          </a:ln>
        </p:spPr>
        <p:txBody>
          <a:bodyPr wrap="none">
            <a:prstTxWarp prst="textNoShape">
              <a:avLst/>
            </a:prstTxWarp>
            <a:spAutoFit/>
          </a:bodyPr>
          <a:lstStyle/>
          <a:p>
            <a:r>
              <a:rPr lang="en-US"/>
              <a:t>We call this the</a:t>
            </a:r>
            <a:r>
              <a:rPr lang="en-US">
                <a:solidFill>
                  <a:srgbClr val="ED181E"/>
                </a:solidFill>
              </a:rPr>
              <a:t> Filtered load </a:t>
            </a:r>
            <a:r>
              <a:rPr lang="en-US"/>
              <a:t>(FL)  </a:t>
            </a:r>
            <a:endParaRPr lang="en-US">
              <a:solidFill>
                <a:srgbClr val="FFAF18"/>
              </a:solidFill>
            </a:endParaRPr>
          </a:p>
        </p:txBody>
      </p:sp>
      <p:sp>
        <p:nvSpPr>
          <p:cNvPr id="178181" name="Text Box 5"/>
          <p:cNvSpPr txBox="1">
            <a:spLocks noChangeArrowheads="1"/>
          </p:cNvSpPr>
          <p:nvPr/>
        </p:nvSpPr>
        <p:spPr bwMode="auto">
          <a:xfrm>
            <a:off x="0" y="2300288"/>
            <a:ext cx="9229725" cy="830262"/>
          </a:xfrm>
          <a:prstGeom prst="rect">
            <a:avLst/>
          </a:prstGeom>
          <a:noFill/>
          <a:ln w="9525">
            <a:noFill/>
            <a:miter lim="800000"/>
            <a:headEnd/>
            <a:tailEnd/>
          </a:ln>
        </p:spPr>
        <p:txBody>
          <a:bodyPr wrap="none">
            <a:prstTxWarp prst="textNoShape">
              <a:avLst/>
            </a:prstTxWarp>
            <a:spAutoFit/>
          </a:bodyPr>
          <a:lstStyle/>
          <a:p>
            <a:r>
              <a:rPr lang="en-US">
                <a:solidFill>
                  <a:srgbClr val="4117FF"/>
                </a:solidFill>
              </a:rPr>
              <a:t>FL = GFR </a:t>
            </a:r>
            <a:r>
              <a:rPr lang="en-US">
                <a:solidFill>
                  <a:srgbClr val="4117FF"/>
                </a:solidFill>
                <a:sym typeface="Symbol" charset="2"/>
              </a:rPr>
              <a:t>x </a:t>
            </a:r>
            <a:r>
              <a:rPr lang="en-US">
                <a:solidFill>
                  <a:srgbClr val="4117FF"/>
                </a:solidFill>
              </a:rPr>
              <a:t>P</a:t>
            </a:r>
            <a:r>
              <a:rPr lang="en-US" baseline="-25000">
                <a:solidFill>
                  <a:srgbClr val="4117FF"/>
                </a:solidFill>
              </a:rPr>
              <a:t>x</a:t>
            </a:r>
            <a:r>
              <a:rPr lang="en-US"/>
              <a:t>, where P</a:t>
            </a:r>
            <a:r>
              <a:rPr lang="en-US" baseline="-25000"/>
              <a:t>x</a:t>
            </a:r>
            <a:r>
              <a:rPr lang="en-US"/>
              <a:t> is the concentration of substance X in </a:t>
            </a:r>
          </a:p>
          <a:p>
            <a:r>
              <a:rPr lang="en-US"/>
              <a:t>plasma</a:t>
            </a:r>
            <a:endParaRPr lang="en-US">
              <a:solidFill>
                <a:srgbClr val="FFAF18"/>
              </a:solidFill>
            </a:endParaRPr>
          </a:p>
        </p:txBody>
      </p:sp>
      <p:sp>
        <p:nvSpPr>
          <p:cNvPr id="63492" name="Text Box 7"/>
          <p:cNvSpPr txBox="1">
            <a:spLocks noChangeArrowheads="1"/>
          </p:cNvSpPr>
          <p:nvPr/>
        </p:nvSpPr>
        <p:spPr bwMode="auto">
          <a:xfrm>
            <a:off x="0" y="198438"/>
            <a:ext cx="8886825" cy="1187450"/>
          </a:xfrm>
          <a:prstGeom prst="rect">
            <a:avLst/>
          </a:prstGeom>
          <a:noFill/>
          <a:ln w="9525">
            <a:noFill/>
            <a:miter lim="800000"/>
            <a:headEnd/>
            <a:tailEnd/>
          </a:ln>
        </p:spPr>
        <p:txBody>
          <a:bodyPr wrap="none">
            <a:prstTxWarp prst="textNoShape">
              <a:avLst/>
            </a:prstTxWarp>
            <a:spAutoFit/>
          </a:bodyPr>
          <a:lstStyle/>
          <a:p>
            <a:r>
              <a:rPr lang="en-US"/>
              <a:t>We might want to know how much of a particular solute is</a:t>
            </a:r>
          </a:p>
          <a:p>
            <a:r>
              <a:rPr lang="en-US"/>
              <a:t>filtered. (i.e. it is small enough to move across the glomerular</a:t>
            </a:r>
          </a:p>
          <a:p>
            <a:r>
              <a:rPr lang="en-US"/>
              <a:t>barriers without restriction)</a:t>
            </a:r>
          </a:p>
        </p:txBody>
      </p:sp>
      <p:sp>
        <p:nvSpPr>
          <p:cNvPr id="178184" name="Text Box 8"/>
          <p:cNvSpPr txBox="1">
            <a:spLocks noChangeArrowheads="1"/>
          </p:cNvSpPr>
          <p:nvPr/>
        </p:nvSpPr>
        <p:spPr bwMode="auto">
          <a:xfrm>
            <a:off x="0" y="3351213"/>
            <a:ext cx="7191375" cy="461962"/>
          </a:xfrm>
          <a:prstGeom prst="rect">
            <a:avLst/>
          </a:prstGeom>
          <a:noFill/>
          <a:ln w="9525">
            <a:noFill/>
            <a:miter lim="800000"/>
            <a:headEnd/>
            <a:tailEnd/>
          </a:ln>
        </p:spPr>
        <p:txBody>
          <a:bodyPr wrap="none">
            <a:prstTxWarp prst="textNoShape">
              <a:avLst/>
            </a:prstTxWarp>
            <a:spAutoFit/>
          </a:bodyPr>
          <a:lstStyle/>
          <a:p>
            <a:r>
              <a:rPr lang="en-US"/>
              <a:t>E.g. normal plasma glucose concentration 1 mg/ml</a:t>
            </a:r>
          </a:p>
        </p:txBody>
      </p:sp>
      <p:sp>
        <p:nvSpPr>
          <p:cNvPr id="178185" name="Text Box 9"/>
          <p:cNvSpPr txBox="1">
            <a:spLocks noChangeArrowheads="1"/>
          </p:cNvSpPr>
          <p:nvPr/>
        </p:nvSpPr>
        <p:spPr bwMode="auto">
          <a:xfrm>
            <a:off x="0" y="4037013"/>
            <a:ext cx="6999288" cy="461962"/>
          </a:xfrm>
          <a:prstGeom prst="rect">
            <a:avLst/>
          </a:prstGeom>
          <a:noFill/>
          <a:ln w="9525">
            <a:noFill/>
            <a:miter lim="800000"/>
            <a:headEnd/>
            <a:tailEnd/>
          </a:ln>
        </p:spPr>
        <p:txBody>
          <a:bodyPr wrap="none">
            <a:prstTxWarp prst="textNoShape">
              <a:avLst/>
            </a:prstTxWarp>
            <a:spAutoFit/>
          </a:bodyPr>
          <a:lstStyle/>
          <a:p>
            <a:r>
              <a:rPr lang="en-US"/>
              <a:t>Hence, FL = 125 ml/min x 1 mg/ml = 125 mg/min</a:t>
            </a:r>
          </a:p>
        </p:txBody>
      </p:sp>
      <p:sp>
        <p:nvSpPr>
          <p:cNvPr id="178186" name="Text Box 10"/>
          <p:cNvSpPr txBox="1">
            <a:spLocks noChangeArrowheads="1"/>
          </p:cNvSpPr>
          <p:nvPr/>
        </p:nvSpPr>
        <p:spPr bwMode="auto">
          <a:xfrm>
            <a:off x="0" y="4724400"/>
            <a:ext cx="8991600" cy="830263"/>
          </a:xfrm>
          <a:prstGeom prst="rect">
            <a:avLst/>
          </a:prstGeom>
          <a:noFill/>
          <a:ln w="9525">
            <a:noFill/>
            <a:miter lim="800000"/>
            <a:headEnd/>
            <a:tailEnd/>
          </a:ln>
        </p:spPr>
        <p:txBody>
          <a:bodyPr>
            <a:prstTxWarp prst="textNoShape">
              <a:avLst/>
            </a:prstTxWarp>
            <a:spAutoFit/>
          </a:bodyPr>
          <a:lstStyle/>
          <a:p>
            <a:r>
              <a:rPr lang="en-US"/>
              <a:t>FL would increase if either the GFR or the concentration of the solute increased.</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81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818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818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818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81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80" grpId="0"/>
      <p:bldP spid="178181" grpId="0"/>
      <p:bldP spid="178184" grpId="0"/>
      <p:bldP spid="178185" grpId="0"/>
      <p:bldP spid="17818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ChangeArrowheads="1"/>
          </p:cNvSpPr>
          <p:nvPr/>
        </p:nvSpPr>
        <p:spPr bwMode="auto">
          <a:xfrm>
            <a:off x="0" y="0"/>
            <a:ext cx="9144000" cy="4154488"/>
          </a:xfrm>
          <a:prstGeom prst="rect">
            <a:avLst/>
          </a:prstGeom>
          <a:noFill/>
          <a:ln w="9525">
            <a:noFill/>
            <a:miter lim="800000"/>
            <a:headEnd/>
            <a:tailEnd/>
          </a:ln>
        </p:spPr>
        <p:txBody>
          <a:bodyPr>
            <a:prstTxWarp prst="textNoShape">
              <a:avLst/>
            </a:prstTxWarp>
            <a:spAutoFit/>
          </a:bodyPr>
          <a:lstStyle/>
          <a:p>
            <a:r>
              <a:rPr lang="en-US"/>
              <a:t>Remember</a:t>
            </a:r>
          </a:p>
          <a:p>
            <a:endParaRPr lang="en-US"/>
          </a:p>
          <a:p>
            <a:r>
              <a:rPr lang="en-US"/>
              <a:t>-GFR is the amount of plasma filtered by </a:t>
            </a:r>
            <a:r>
              <a:rPr lang="en-US" u="sng"/>
              <a:t>all</a:t>
            </a:r>
            <a:r>
              <a:rPr lang="en-US"/>
              <a:t> the nephrons in the kidney per unit time (≈ 125 ml/min, high!!!).</a:t>
            </a:r>
          </a:p>
          <a:p>
            <a:endParaRPr lang="en-US"/>
          </a:p>
          <a:p>
            <a:r>
              <a:rPr lang="en-US"/>
              <a:t>-Filtration fraction FF = GFR </a:t>
            </a:r>
            <a:r>
              <a:rPr lang="en-US">
                <a:sym typeface="Symbol" charset="2"/>
              </a:rPr>
              <a:t>/ </a:t>
            </a:r>
            <a:r>
              <a:rPr lang="en-US"/>
              <a:t>Renal plasma flow</a:t>
            </a:r>
          </a:p>
          <a:p>
            <a:endParaRPr lang="en-US"/>
          </a:p>
          <a:p>
            <a:r>
              <a:rPr lang="en-US"/>
              <a:t>-Filtered load (FL) for a freely filtered substance</a:t>
            </a:r>
          </a:p>
          <a:p>
            <a:endParaRPr lang="en-US"/>
          </a:p>
          <a:p>
            <a:r>
              <a:rPr lang="en-US"/>
              <a:t> FL = GFR </a:t>
            </a:r>
            <a:r>
              <a:rPr lang="en-US">
                <a:sym typeface="Symbol" charset="2"/>
              </a:rPr>
              <a:t>x </a:t>
            </a:r>
            <a:r>
              <a:rPr lang="en-US"/>
              <a:t>concentration of substance in plasma</a:t>
            </a:r>
          </a:p>
          <a:p>
            <a:r>
              <a:rPr lang="en-US"/>
              <a:t>(amount of a substance filtered by the kidney per unit time)</a:t>
            </a: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ChangeArrowheads="1"/>
          </p:cNvSpPr>
          <p:nvPr/>
        </p:nvSpPr>
        <p:spPr bwMode="auto">
          <a:xfrm>
            <a:off x="3429000" y="0"/>
            <a:ext cx="2332339" cy="461665"/>
          </a:xfrm>
          <a:prstGeom prst="rect">
            <a:avLst/>
          </a:prstGeom>
          <a:noFill/>
          <a:ln w="9525">
            <a:noFill/>
            <a:miter lim="800000"/>
            <a:headEnd/>
            <a:tailEnd/>
          </a:ln>
        </p:spPr>
        <p:txBody>
          <a:bodyPr wrap="none">
            <a:prstTxWarp prst="textNoShape">
              <a:avLst/>
            </a:prstTxWarp>
            <a:spAutoFit/>
          </a:bodyPr>
          <a:lstStyle/>
          <a:p>
            <a:r>
              <a:rPr lang="en-US" dirty="0"/>
              <a:t>Measuring </a:t>
            </a:r>
            <a:r>
              <a:rPr lang="en-US" dirty="0" smtClean="0"/>
              <a:t>GFR</a:t>
            </a:r>
            <a:endParaRPr lang="en-US" dirty="0"/>
          </a:p>
        </p:txBody>
      </p:sp>
      <p:sp>
        <p:nvSpPr>
          <p:cNvPr id="67587" name="Rectangle 3"/>
          <p:cNvSpPr>
            <a:spLocks noChangeArrowheads="1"/>
          </p:cNvSpPr>
          <p:nvPr/>
        </p:nvSpPr>
        <p:spPr bwMode="auto">
          <a:xfrm>
            <a:off x="0" y="533400"/>
            <a:ext cx="9144000" cy="6740525"/>
          </a:xfrm>
          <a:prstGeom prst="rect">
            <a:avLst/>
          </a:prstGeom>
          <a:noFill/>
          <a:ln w="9525">
            <a:noFill/>
            <a:miter lim="800000"/>
            <a:headEnd/>
            <a:tailEnd/>
          </a:ln>
        </p:spPr>
        <p:txBody>
          <a:bodyPr>
            <a:prstTxWarp prst="textNoShape">
              <a:avLst/>
            </a:prstTxWarp>
            <a:spAutoFit/>
          </a:bodyPr>
          <a:lstStyle/>
          <a:p>
            <a:r>
              <a:rPr lang="en-US"/>
              <a:t>GFR is an important indicator of renal function (both in clinical and research settings).</a:t>
            </a:r>
          </a:p>
          <a:p>
            <a:endParaRPr lang="en-US"/>
          </a:p>
          <a:p>
            <a:r>
              <a:rPr lang="en-US"/>
              <a:t>  THE CONCEPT OF CLEARANCE</a:t>
            </a:r>
          </a:p>
          <a:p>
            <a:endParaRPr lang="en-US"/>
          </a:p>
          <a:p>
            <a:r>
              <a:rPr lang="en-US" b="1">
                <a:solidFill>
                  <a:srgbClr val="FF0000"/>
                </a:solidFill>
              </a:rPr>
              <a:t>C</a:t>
            </a:r>
            <a:r>
              <a:rPr lang="en-US" b="1" baseline="-25000">
                <a:solidFill>
                  <a:srgbClr val="FF0000"/>
                </a:solidFill>
              </a:rPr>
              <a:t>x</a:t>
            </a:r>
            <a:r>
              <a:rPr lang="en-US" b="1">
                <a:solidFill>
                  <a:srgbClr val="FF0000"/>
                </a:solidFill>
              </a:rPr>
              <a:t>P</a:t>
            </a:r>
            <a:r>
              <a:rPr lang="en-US" b="1" baseline="-25000">
                <a:solidFill>
                  <a:srgbClr val="FF0000"/>
                </a:solidFill>
              </a:rPr>
              <a:t>x</a:t>
            </a:r>
            <a:r>
              <a:rPr lang="en-US" b="1">
                <a:solidFill>
                  <a:srgbClr val="FF0000"/>
                </a:solidFill>
              </a:rPr>
              <a:t> = U</a:t>
            </a:r>
            <a:r>
              <a:rPr lang="en-US" b="1" baseline="-25000">
                <a:solidFill>
                  <a:srgbClr val="FF0000"/>
                </a:solidFill>
              </a:rPr>
              <a:t>x</a:t>
            </a:r>
            <a:r>
              <a:rPr lang="en-US" b="1">
                <a:solidFill>
                  <a:srgbClr val="FF0000"/>
                </a:solidFill>
              </a:rPr>
              <a:t> (dV/dt) NOTE UNITS!</a:t>
            </a:r>
          </a:p>
          <a:p>
            <a:endParaRPr lang="en-US" b="1">
              <a:solidFill>
                <a:srgbClr val="FF0000"/>
              </a:solidFill>
            </a:endParaRPr>
          </a:p>
          <a:p>
            <a:endParaRPr lang="en-US" b="1">
              <a:solidFill>
                <a:srgbClr val="FF0000"/>
              </a:solidFill>
            </a:endParaRPr>
          </a:p>
          <a:p>
            <a:r>
              <a:rPr lang="en-US" sz="2000">
                <a:solidFill>
                  <a:srgbClr val="4117FF"/>
                </a:solidFill>
              </a:rPr>
              <a:t>C</a:t>
            </a:r>
            <a:r>
              <a:rPr lang="en-US" sz="2000" baseline="-25000">
                <a:solidFill>
                  <a:srgbClr val="4117FF"/>
                </a:solidFill>
              </a:rPr>
              <a:t>x </a:t>
            </a:r>
            <a:r>
              <a:rPr lang="en-US" sz="2000">
                <a:solidFill>
                  <a:srgbClr val="4117FF"/>
                </a:solidFill>
              </a:rPr>
              <a:t>= volume of plasma cleared of substance X per unit time (“</a:t>
            </a:r>
            <a:r>
              <a:rPr lang="en-US" sz="1600">
                <a:solidFill>
                  <a:srgbClr val="4117FF"/>
                </a:solidFill>
              </a:rPr>
              <a:t>clearance of X</a:t>
            </a:r>
            <a:r>
              <a:rPr lang="en-US" sz="2000">
                <a:solidFill>
                  <a:srgbClr val="4117FF"/>
                </a:solidFill>
              </a:rPr>
              <a:t>”)</a:t>
            </a:r>
          </a:p>
          <a:p>
            <a:r>
              <a:rPr lang="en-US" sz="2000">
                <a:solidFill>
                  <a:srgbClr val="4117FF"/>
                </a:solidFill>
              </a:rPr>
              <a:t>P</a:t>
            </a:r>
            <a:r>
              <a:rPr lang="en-US" sz="2000" baseline="-25000">
                <a:solidFill>
                  <a:srgbClr val="4117FF"/>
                </a:solidFill>
              </a:rPr>
              <a:t>x  </a:t>
            </a:r>
            <a:r>
              <a:rPr lang="en-US" sz="2000">
                <a:solidFill>
                  <a:srgbClr val="4117FF"/>
                </a:solidFill>
              </a:rPr>
              <a:t>= concentration of X in plasma</a:t>
            </a:r>
          </a:p>
          <a:p>
            <a:r>
              <a:rPr lang="en-US" sz="2000">
                <a:solidFill>
                  <a:srgbClr val="4117FF"/>
                </a:solidFill>
              </a:rPr>
              <a:t>U</a:t>
            </a:r>
            <a:r>
              <a:rPr lang="en-US" sz="2000" baseline="-25000">
                <a:solidFill>
                  <a:srgbClr val="4117FF"/>
                </a:solidFill>
              </a:rPr>
              <a:t>x</a:t>
            </a:r>
            <a:r>
              <a:rPr lang="en-US" sz="2000">
                <a:solidFill>
                  <a:srgbClr val="4117FF"/>
                </a:solidFill>
              </a:rPr>
              <a:t>  = concentration of X in urine</a:t>
            </a:r>
          </a:p>
          <a:p>
            <a:r>
              <a:rPr lang="en-US" sz="2000">
                <a:solidFill>
                  <a:srgbClr val="4117FF"/>
                </a:solidFill>
              </a:rPr>
              <a:t>(dV/dt) = rate of urine production</a:t>
            </a:r>
          </a:p>
          <a:p>
            <a:endParaRPr lang="en-US" sz="2000">
              <a:solidFill>
                <a:srgbClr val="4117FF"/>
              </a:solidFill>
            </a:endParaRPr>
          </a:p>
          <a:p>
            <a:r>
              <a:rPr lang="en-US" sz="2000">
                <a:solidFill>
                  <a:srgbClr val="4117FF"/>
                </a:solidFill>
              </a:rPr>
              <a:t>Clearance is the volume of plasma cleared of substance X per unit time</a:t>
            </a:r>
          </a:p>
          <a:p>
            <a:endParaRPr lang="en-US" sz="2000">
              <a:solidFill>
                <a:srgbClr val="4117FF"/>
              </a:solidFill>
            </a:endParaRPr>
          </a:p>
          <a:p>
            <a:r>
              <a:rPr lang="en-US" sz="2000">
                <a:solidFill>
                  <a:srgbClr val="4117FF"/>
                </a:solidFill>
              </a:rPr>
              <a:t>Clearance of x = </a:t>
            </a:r>
            <a:r>
              <a:rPr lang="en-US" sz="2000" u="sng">
                <a:solidFill>
                  <a:srgbClr val="4117FF"/>
                </a:solidFill>
              </a:rPr>
              <a:t>(concentration of x in urine)x(rate of urine production)</a:t>
            </a:r>
          </a:p>
          <a:p>
            <a:r>
              <a:rPr lang="en-US" sz="2000" u="sng">
                <a:solidFill>
                  <a:srgbClr val="4117FF"/>
                </a:solidFill>
              </a:rPr>
              <a:t>                                            (concentration of x in plasma)</a:t>
            </a:r>
          </a:p>
          <a:p>
            <a:endParaRPr lang="en-US" sz="2000" u="sng">
              <a:solidFill>
                <a:srgbClr val="4117FF"/>
              </a:solidFill>
            </a:endParaRPr>
          </a:p>
          <a:p>
            <a:r>
              <a:rPr lang="en-US" sz="2000" u="sng">
                <a:solidFill>
                  <a:srgbClr val="4117FF"/>
                </a:solidFill>
              </a:rPr>
              <a:t>Under what conditions is Cx =0?</a:t>
            </a:r>
          </a:p>
          <a:p>
            <a:endParaRPr lang="en-US" sz="2000" u="sng">
              <a:solidFill>
                <a:srgbClr val="4117FF"/>
              </a:solidFill>
            </a:endParaRPr>
          </a:p>
          <a:p>
            <a:endParaRPr lang="en-US" sz="2000" u="sng">
              <a:solidFill>
                <a:srgbClr val="4117FF"/>
              </a:solidFill>
            </a:endParaRP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1"/>
          <p:cNvSpPr>
            <a:spLocks noChangeArrowheads="1"/>
          </p:cNvSpPr>
          <p:nvPr/>
        </p:nvSpPr>
        <p:spPr bwMode="auto">
          <a:xfrm>
            <a:off x="1143000" y="609600"/>
            <a:ext cx="7689850" cy="5078413"/>
          </a:xfrm>
          <a:prstGeom prst="rect">
            <a:avLst/>
          </a:prstGeom>
          <a:noFill/>
          <a:ln w="9525">
            <a:noFill/>
            <a:miter lim="800000"/>
            <a:headEnd/>
            <a:tailEnd/>
          </a:ln>
        </p:spPr>
        <p:txBody>
          <a:bodyPr wrap="none">
            <a:prstTxWarp prst="textNoShape">
              <a:avLst/>
            </a:prstTxWarp>
            <a:spAutoFit/>
          </a:bodyPr>
          <a:lstStyle/>
          <a:p>
            <a:r>
              <a:rPr lang="en-US" sz="3600" b="1"/>
              <a:t>C</a:t>
            </a:r>
            <a:r>
              <a:rPr lang="en-US" sz="3600" b="1" baseline="-25000"/>
              <a:t>x</a:t>
            </a:r>
            <a:r>
              <a:rPr lang="en-US" sz="3600" b="1"/>
              <a:t>P</a:t>
            </a:r>
            <a:r>
              <a:rPr lang="en-US" sz="3600" b="1" baseline="-25000"/>
              <a:t>x</a:t>
            </a:r>
            <a:r>
              <a:rPr lang="en-US" sz="3600" b="1"/>
              <a:t> = U</a:t>
            </a:r>
            <a:r>
              <a:rPr lang="en-US" sz="3600" b="1" baseline="-25000"/>
              <a:t>x</a:t>
            </a:r>
            <a:r>
              <a:rPr lang="en-US" sz="3600" b="1"/>
              <a:t> (dV/dt)</a:t>
            </a:r>
          </a:p>
          <a:p>
            <a:endParaRPr lang="en-US" sz="3600" b="1"/>
          </a:p>
          <a:p>
            <a:r>
              <a:rPr lang="en-US" sz="3600" b="1"/>
              <a:t>Therefore</a:t>
            </a:r>
          </a:p>
          <a:p>
            <a:endParaRPr lang="en-US" sz="3600" b="1"/>
          </a:p>
          <a:p>
            <a:endParaRPr lang="en-US" sz="3600" b="1"/>
          </a:p>
          <a:p>
            <a:r>
              <a:rPr lang="en-US" sz="3600" b="1"/>
              <a:t>C</a:t>
            </a:r>
            <a:r>
              <a:rPr lang="en-US" sz="3600" b="1" baseline="-25000"/>
              <a:t>x</a:t>
            </a:r>
            <a:r>
              <a:rPr lang="en-US" sz="3600" b="1"/>
              <a:t> =[U</a:t>
            </a:r>
            <a:r>
              <a:rPr lang="en-US" sz="3600" b="1" baseline="-25000"/>
              <a:t>x</a:t>
            </a:r>
            <a:r>
              <a:rPr lang="en-US" sz="3600" b="1"/>
              <a:t>(dV/dt)]/P</a:t>
            </a:r>
            <a:r>
              <a:rPr lang="en-US" sz="3600" b="1" baseline="-25000"/>
              <a:t>x</a:t>
            </a:r>
          </a:p>
          <a:p>
            <a:endParaRPr lang="en-US" sz="3600" b="1"/>
          </a:p>
          <a:p>
            <a:endParaRPr lang="en-US" sz="3600" b="1"/>
          </a:p>
          <a:p>
            <a:r>
              <a:rPr lang="en-US" sz="3600" b="1"/>
              <a:t>Under what conditions is C</a:t>
            </a:r>
            <a:r>
              <a:rPr lang="en-US" sz="3600" b="1" baseline="-25000"/>
              <a:t>x</a:t>
            </a:r>
            <a:r>
              <a:rPr lang="en-US" sz="3600" b="1"/>
              <a:t> = 0?</a:t>
            </a:r>
            <a:r>
              <a:rPr lang="en-US" b="1">
                <a:solidFill>
                  <a:srgbClr val="FF0000"/>
                </a:solidFill>
              </a:rPr>
              <a:t> </a:t>
            </a:r>
            <a:endParaRPr lang="en-US"/>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Box 1"/>
          <p:cNvSpPr txBox="1">
            <a:spLocks noChangeArrowheads="1"/>
          </p:cNvSpPr>
          <p:nvPr/>
        </p:nvSpPr>
        <p:spPr bwMode="auto">
          <a:xfrm>
            <a:off x="0" y="762000"/>
            <a:ext cx="8129588" cy="584200"/>
          </a:xfrm>
          <a:prstGeom prst="rect">
            <a:avLst/>
          </a:prstGeom>
          <a:noFill/>
          <a:ln w="9525">
            <a:noFill/>
            <a:miter lim="800000"/>
            <a:headEnd/>
            <a:tailEnd/>
          </a:ln>
        </p:spPr>
        <p:txBody>
          <a:bodyPr wrap="none">
            <a:prstTxWarp prst="textNoShape">
              <a:avLst/>
            </a:prstTxWarp>
            <a:spAutoFit/>
          </a:bodyPr>
          <a:lstStyle/>
          <a:p>
            <a:r>
              <a:rPr lang="en-US" sz="3200"/>
              <a:t>Renal clearance of penicillin ≈ 600 ml/min </a:t>
            </a:r>
          </a:p>
        </p:txBody>
      </p:sp>
      <p:pic>
        <p:nvPicPr>
          <p:cNvPr id="70659" name="Picture 2" descr="250px-Penicillin_core.svg.png"/>
          <p:cNvPicPr>
            <a:picLocks noChangeAspect="1"/>
          </p:cNvPicPr>
          <p:nvPr/>
        </p:nvPicPr>
        <p:blipFill>
          <a:blip r:embed="rId2"/>
          <a:srcRect/>
          <a:stretch>
            <a:fillRect/>
          </a:stretch>
        </p:blipFill>
        <p:spPr bwMode="auto">
          <a:xfrm>
            <a:off x="4724400" y="1447800"/>
            <a:ext cx="3175000" cy="1714500"/>
          </a:xfrm>
          <a:prstGeom prst="rect">
            <a:avLst/>
          </a:prstGeom>
          <a:noFill/>
          <a:ln w="9525">
            <a:noFill/>
            <a:miter lim="800000"/>
            <a:headEnd/>
            <a:tailEnd/>
          </a:ln>
        </p:spPr>
      </p:pic>
      <p:pic>
        <p:nvPicPr>
          <p:cNvPr id="70660" name="Picture 3" descr="images.jpeg"/>
          <p:cNvPicPr>
            <a:picLocks noChangeAspect="1"/>
          </p:cNvPicPr>
          <p:nvPr/>
        </p:nvPicPr>
        <p:blipFill>
          <a:blip r:embed="rId3"/>
          <a:srcRect/>
          <a:stretch>
            <a:fillRect/>
          </a:stretch>
        </p:blipFill>
        <p:spPr bwMode="auto">
          <a:xfrm>
            <a:off x="6248400" y="3886200"/>
            <a:ext cx="2343150" cy="2362200"/>
          </a:xfrm>
          <a:prstGeom prst="rect">
            <a:avLst/>
          </a:prstGeom>
          <a:noFill/>
          <a:ln w="9525">
            <a:noFill/>
            <a:miter lim="800000"/>
            <a:headEnd/>
            <a:tailEnd/>
          </a:ln>
        </p:spPr>
      </p:pic>
      <p:sp>
        <p:nvSpPr>
          <p:cNvPr id="70661" name="TextBox 4"/>
          <p:cNvSpPr txBox="1">
            <a:spLocks noChangeArrowheads="1"/>
          </p:cNvSpPr>
          <p:nvPr/>
        </p:nvSpPr>
        <p:spPr bwMode="auto">
          <a:xfrm>
            <a:off x="304800" y="3276600"/>
            <a:ext cx="8189913" cy="584200"/>
          </a:xfrm>
          <a:prstGeom prst="rect">
            <a:avLst/>
          </a:prstGeom>
          <a:noFill/>
          <a:ln w="9525">
            <a:noFill/>
            <a:miter lim="800000"/>
            <a:headEnd/>
            <a:tailEnd/>
          </a:ln>
        </p:spPr>
        <p:txBody>
          <a:bodyPr wrap="none">
            <a:prstTxWarp prst="textNoShape">
              <a:avLst/>
            </a:prstTxWarp>
            <a:spAutoFit/>
          </a:bodyPr>
          <a:lstStyle/>
          <a:p>
            <a:r>
              <a:rPr lang="en-US" sz="3200"/>
              <a:t>Renal clearance of fluoxetine ≈ 30 ml/min </a:t>
            </a:r>
          </a:p>
        </p:txBody>
      </p:sp>
      <p:sp>
        <p:nvSpPr>
          <p:cNvPr id="70662" name="TextBox 5"/>
          <p:cNvSpPr txBox="1">
            <a:spLocks noChangeArrowheads="1"/>
          </p:cNvSpPr>
          <p:nvPr/>
        </p:nvSpPr>
        <p:spPr bwMode="auto">
          <a:xfrm>
            <a:off x="0" y="4495800"/>
            <a:ext cx="5943600" cy="1938338"/>
          </a:xfrm>
          <a:prstGeom prst="rect">
            <a:avLst/>
          </a:prstGeom>
          <a:noFill/>
          <a:ln w="9525">
            <a:noFill/>
            <a:miter lim="800000"/>
            <a:headEnd/>
            <a:tailEnd/>
          </a:ln>
        </p:spPr>
        <p:txBody>
          <a:bodyPr>
            <a:prstTxWarp prst="textNoShape">
              <a:avLst/>
            </a:prstTxWarp>
            <a:spAutoFit/>
          </a:bodyPr>
          <a:lstStyle/>
          <a:p>
            <a:r>
              <a:rPr lang="en-US"/>
              <a:t>If Cx is high then the substance is secreted</a:t>
            </a:r>
          </a:p>
          <a:p>
            <a:r>
              <a:rPr lang="en-US"/>
              <a:t>If it is low, it is reabsorbed.</a:t>
            </a:r>
          </a:p>
          <a:p>
            <a:endParaRPr lang="en-US"/>
          </a:p>
          <a:p>
            <a:r>
              <a:rPr lang="en-US"/>
              <a:t>High/Low relative to what? GFR!!!!!!</a:t>
            </a: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0" y="2057400"/>
            <a:ext cx="9144000" cy="3786188"/>
          </a:xfrm>
          <a:prstGeom prst="rect">
            <a:avLst/>
          </a:prstGeom>
          <a:noFill/>
          <a:ln w="9525">
            <a:noFill/>
            <a:miter lim="800000"/>
            <a:headEnd/>
            <a:tailEnd/>
          </a:ln>
        </p:spPr>
        <p:txBody>
          <a:bodyPr>
            <a:prstTxWarp prst="textNoShape">
              <a:avLst/>
            </a:prstTxWarp>
            <a:spAutoFit/>
          </a:bodyPr>
          <a:lstStyle/>
          <a:p>
            <a:pPr algn="ctr"/>
            <a:r>
              <a:rPr lang="en-US" b="1" i="1">
                <a:solidFill>
                  <a:srgbClr val="ED181E"/>
                </a:solidFill>
              </a:rPr>
              <a:t>If substance X is freely filterable and it is not secreted or reabsorbed (inulin or to a lesser extent creatinine), then C</a:t>
            </a:r>
            <a:r>
              <a:rPr lang="en-US" b="1" i="1" baseline="-25000">
                <a:solidFill>
                  <a:srgbClr val="ED181E"/>
                </a:solidFill>
              </a:rPr>
              <a:t>x</a:t>
            </a:r>
            <a:r>
              <a:rPr lang="en-US" b="1" i="1">
                <a:solidFill>
                  <a:srgbClr val="ED181E"/>
                </a:solidFill>
              </a:rPr>
              <a:t> = GFR</a:t>
            </a:r>
          </a:p>
          <a:p>
            <a:pPr algn="ctr"/>
            <a:endParaRPr lang="en-US">
              <a:solidFill>
                <a:srgbClr val="ED181E"/>
              </a:solidFill>
            </a:endParaRPr>
          </a:p>
          <a:p>
            <a:r>
              <a:rPr lang="en-US">
                <a:solidFill>
                  <a:srgbClr val="4117FF"/>
                </a:solidFill>
              </a:rPr>
              <a:t>GFR = C</a:t>
            </a:r>
            <a:r>
              <a:rPr lang="en-US" baseline="-25000">
                <a:solidFill>
                  <a:srgbClr val="4117FF"/>
                </a:solidFill>
              </a:rPr>
              <a:t>inulin</a:t>
            </a:r>
            <a:r>
              <a:rPr lang="en-US">
                <a:solidFill>
                  <a:srgbClr val="4117FF"/>
                </a:solidFill>
              </a:rPr>
              <a:t> = U</a:t>
            </a:r>
            <a:r>
              <a:rPr lang="en-US" baseline="-25000">
                <a:solidFill>
                  <a:srgbClr val="4117FF"/>
                </a:solidFill>
              </a:rPr>
              <a:t>inulin</a:t>
            </a:r>
            <a:r>
              <a:rPr lang="en-US">
                <a:solidFill>
                  <a:srgbClr val="4117FF"/>
                </a:solidFill>
              </a:rPr>
              <a:t>(dV/dt) ÷</a:t>
            </a:r>
            <a:r>
              <a:rPr lang="en-US">
                <a:solidFill>
                  <a:srgbClr val="4117FF"/>
                </a:solidFill>
                <a:sym typeface="Symbol" charset="2"/>
              </a:rPr>
              <a:t> </a:t>
            </a:r>
            <a:r>
              <a:rPr lang="en-US">
                <a:solidFill>
                  <a:srgbClr val="4117FF"/>
                </a:solidFill>
              </a:rPr>
              <a:t>P</a:t>
            </a:r>
            <a:r>
              <a:rPr lang="en-US" baseline="-25000">
                <a:solidFill>
                  <a:srgbClr val="4117FF"/>
                </a:solidFill>
              </a:rPr>
              <a:t>inulin</a:t>
            </a:r>
          </a:p>
          <a:p>
            <a:endParaRPr lang="en-US" baseline="-25000">
              <a:solidFill>
                <a:srgbClr val="4117FF"/>
              </a:solidFill>
            </a:endParaRPr>
          </a:p>
          <a:p>
            <a:endParaRPr lang="en-US" baseline="-25000"/>
          </a:p>
          <a:p>
            <a:r>
              <a:rPr lang="en-US">
                <a:solidFill>
                  <a:srgbClr val="ED181E"/>
                </a:solidFill>
              </a:rPr>
              <a:t>GFR ≈ C</a:t>
            </a:r>
            <a:r>
              <a:rPr lang="en-US" baseline="-25000">
                <a:solidFill>
                  <a:srgbClr val="ED181E"/>
                </a:solidFill>
              </a:rPr>
              <a:t>creatinine</a:t>
            </a:r>
            <a:r>
              <a:rPr lang="en-US">
                <a:solidFill>
                  <a:srgbClr val="ED181E"/>
                </a:solidFill>
              </a:rPr>
              <a:t> = U</a:t>
            </a:r>
            <a:r>
              <a:rPr lang="en-US" baseline="-25000">
                <a:solidFill>
                  <a:srgbClr val="ED181E"/>
                </a:solidFill>
              </a:rPr>
              <a:t>creatinine</a:t>
            </a:r>
            <a:r>
              <a:rPr lang="en-US">
                <a:solidFill>
                  <a:srgbClr val="ED181E"/>
                </a:solidFill>
              </a:rPr>
              <a:t>(dV/dt) </a:t>
            </a:r>
            <a:r>
              <a:rPr lang="en-US">
                <a:solidFill>
                  <a:srgbClr val="4117FF"/>
                </a:solidFill>
              </a:rPr>
              <a:t>÷</a:t>
            </a:r>
            <a:r>
              <a:rPr lang="en-US">
                <a:solidFill>
                  <a:srgbClr val="4117FF"/>
                </a:solidFill>
                <a:sym typeface="Symbol" charset="2"/>
              </a:rPr>
              <a:t> </a:t>
            </a:r>
            <a:r>
              <a:rPr lang="en-US">
                <a:solidFill>
                  <a:srgbClr val="ED181E"/>
                </a:solidFill>
                <a:sym typeface="Symbol" charset="2"/>
              </a:rPr>
              <a:t> </a:t>
            </a:r>
            <a:r>
              <a:rPr lang="en-US">
                <a:solidFill>
                  <a:srgbClr val="ED181E"/>
                </a:solidFill>
              </a:rPr>
              <a:t>P</a:t>
            </a:r>
            <a:r>
              <a:rPr lang="en-US" baseline="-25000">
                <a:solidFill>
                  <a:srgbClr val="ED181E"/>
                </a:solidFill>
              </a:rPr>
              <a:t>creatinine</a:t>
            </a:r>
          </a:p>
          <a:p>
            <a:r>
              <a:rPr lang="en-US" baseline="-25000">
                <a:solidFill>
                  <a:srgbClr val="ED181E"/>
                </a:solidFill>
              </a:rPr>
              <a:t>    </a:t>
            </a:r>
          </a:p>
          <a:p>
            <a:r>
              <a:rPr lang="en-US"/>
              <a:t>(overestimates GFR by 10-20% because some tubular secretion occurs)</a:t>
            </a:r>
          </a:p>
        </p:txBody>
      </p:sp>
      <p:sp>
        <p:nvSpPr>
          <p:cNvPr id="71683" name="TextBox 2"/>
          <p:cNvSpPr txBox="1">
            <a:spLocks noChangeArrowheads="1"/>
          </p:cNvSpPr>
          <p:nvPr/>
        </p:nvSpPr>
        <p:spPr bwMode="auto">
          <a:xfrm>
            <a:off x="228600" y="152400"/>
            <a:ext cx="8915400" cy="1570038"/>
          </a:xfrm>
          <a:prstGeom prst="rect">
            <a:avLst/>
          </a:prstGeom>
          <a:noFill/>
          <a:ln w="9525">
            <a:noFill/>
            <a:miter lim="800000"/>
            <a:headEnd/>
            <a:tailEnd/>
          </a:ln>
        </p:spPr>
        <p:txBody>
          <a:bodyPr>
            <a:prstTxWarp prst="textNoShape">
              <a:avLst/>
            </a:prstTxWarp>
            <a:spAutoFit/>
          </a:bodyPr>
          <a:lstStyle/>
          <a:p>
            <a:r>
              <a:rPr lang="en-US"/>
              <a:t>HOW WE MEASURE GFR: GFR IS THE CLEARANCE OF A SUBSTANCE THAT IS ONLY FILTERED. IT IS NEITHER SECRETED NOR REABSORBED. INULIN IS A GOOD CANDIDATE</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1" descr="300px-Inulin_strukturformel.png"/>
          <p:cNvPicPr>
            <a:picLocks noChangeAspect="1"/>
          </p:cNvPicPr>
          <p:nvPr/>
        </p:nvPicPr>
        <p:blipFill>
          <a:blip r:embed="rId2"/>
          <a:srcRect/>
          <a:stretch>
            <a:fillRect/>
          </a:stretch>
        </p:blipFill>
        <p:spPr bwMode="auto">
          <a:xfrm>
            <a:off x="0" y="0"/>
            <a:ext cx="3810000" cy="3162300"/>
          </a:xfrm>
          <a:prstGeom prst="rect">
            <a:avLst/>
          </a:prstGeom>
          <a:noFill/>
          <a:ln w="9525">
            <a:noFill/>
            <a:miter lim="800000"/>
            <a:headEnd/>
            <a:tailEnd/>
          </a:ln>
        </p:spPr>
      </p:pic>
      <p:sp>
        <p:nvSpPr>
          <p:cNvPr id="72707" name="Rectangle 2"/>
          <p:cNvSpPr>
            <a:spLocks noChangeArrowheads="1"/>
          </p:cNvSpPr>
          <p:nvPr/>
        </p:nvSpPr>
        <p:spPr bwMode="auto">
          <a:xfrm>
            <a:off x="4114800" y="533400"/>
            <a:ext cx="4572000" cy="2308225"/>
          </a:xfrm>
          <a:prstGeom prst="rect">
            <a:avLst/>
          </a:prstGeom>
          <a:noFill/>
          <a:ln w="9525">
            <a:noFill/>
            <a:miter lim="800000"/>
            <a:headEnd/>
            <a:tailEnd/>
          </a:ln>
        </p:spPr>
        <p:txBody>
          <a:bodyPr>
            <a:prstTxWarp prst="textNoShape">
              <a:avLst/>
            </a:prstTxWarp>
            <a:spAutoFit/>
          </a:bodyPr>
          <a:lstStyle/>
          <a:p>
            <a:endParaRPr lang="en-US"/>
          </a:p>
          <a:p>
            <a:r>
              <a:rPr lang="en-US"/>
              <a:t>Inulin is an oligosaccharide of fructose (≈30 residues)</a:t>
            </a:r>
          </a:p>
          <a:p>
            <a:r>
              <a:rPr lang="en-US"/>
              <a:t>Creatinine is the byproduct of the catabolism of creatine (a phosphagen in muscle)</a:t>
            </a:r>
          </a:p>
        </p:txBody>
      </p:sp>
      <p:pic>
        <p:nvPicPr>
          <p:cNvPr id="72708" name="Picture 3" descr="creatinine.gif"/>
          <p:cNvPicPr>
            <a:picLocks noChangeAspect="1"/>
          </p:cNvPicPr>
          <p:nvPr/>
        </p:nvPicPr>
        <p:blipFill>
          <a:blip r:embed="rId3"/>
          <a:srcRect/>
          <a:stretch>
            <a:fillRect/>
          </a:stretch>
        </p:blipFill>
        <p:spPr bwMode="auto">
          <a:xfrm>
            <a:off x="1981200" y="4114800"/>
            <a:ext cx="5842000" cy="2501900"/>
          </a:xfrm>
          <a:prstGeom prst="rect">
            <a:avLst/>
          </a:prstGeom>
          <a:noFill/>
          <a:ln w="9525">
            <a:noFill/>
            <a:miter lim="800000"/>
            <a:headEnd/>
            <a:tailEnd/>
          </a:ln>
        </p:spPr>
      </p:pic>
      <p:pic>
        <p:nvPicPr>
          <p:cNvPr id="72709" name="Picture 5" descr="Erythro_grandi_aa.jpg"/>
          <p:cNvPicPr>
            <a:picLocks noChangeAspect="1"/>
          </p:cNvPicPr>
          <p:nvPr/>
        </p:nvPicPr>
        <p:blipFill>
          <a:blip r:embed="rId4"/>
          <a:srcRect/>
          <a:stretch>
            <a:fillRect/>
          </a:stretch>
        </p:blipFill>
        <p:spPr bwMode="auto">
          <a:xfrm>
            <a:off x="7467600" y="2514600"/>
            <a:ext cx="1422400" cy="21272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ChangeArrowheads="1"/>
          </p:cNvSpPr>
          <p:nvPr/>
        </p:nvSpPr>
        <p:spPr bwMode="auto">
          <a:xfrm>
            <a:off x="457200" y="228600"/>
            <a:ext cx="7177088" cy="457200"/>
          </a:xfrm>
          <a:prstGeom prst="rect">
            <a:avLst/>
          </a:prstGeom>
          <a:noFill/>
          <a:ln w="9525">
            <a:noFill/>
            <a:miter lim="800000"/>
            <a:headEnd/>
            <a:tailEnd/>
          </a:ln>
        </p:spPr>
        <p:txBody>
          <a:bodyPr wrap="none">
            <a:prstTxWarp prst="textNoShape">
              <a:avLst/>
            </a:prstTxWarp>
            <a:spAutoFit/>
          </a:bodyPr>
          <a:lstStyle/>
          <a:p>
            <a:r>
              <a:rPr lang="en-US"/>
              <a:t>Inulin Clearance – an Accurate Estimation of GFR</a:t>
            </a:r>
          </a:p>
        </p:txBody>
      </p:sp>
      <p:pic>
        <p:nvPicPr>
          <p:cNvPr id="73731" name="Picture 2" descr="Inulin.jpg"/>
          <p:cNvPicPr>
            <a:picLocks noChangeAspect="1"/>
          </p:cNvPicPr>
          <p:nvPr/>
        </p:nvPicPr>
        <p:blipFill>
          <a:blip r:embed="rId3"/>
          <a:srcRect/>
          <a:stretch>
            <a:fillRect/>
          </a:stretch>
        </p:blipFill>
        <p:spPr bwMode="auto">
          <a:xfrm>
            <a:off x="533400" y="762000"/>
            <a:ext cx="8001000" cy="5856288"/>
          </a:xfrm>
          <a:prstGeom prst="rect">
            <a:avLst/>
          </a:prstGeom>
          <a:noFill/>
          <a:ln w="9525">
            <a:noFill/>
            <a:miter lim="800000"/>
            <a:headEnd/>
            <a:tailEnd/>
          </a:ln>
        </p:spPr>
      </p:pic>
      <p:sp>
        <p:nvSpPr>
          <p:cNvPr id="73732" name="TextBox 3"/>
          <p:cNvSpPr txBox="1">
            <a:spLocks noChangeArrowheads="1"/>
          </p:cNvSpPr>
          <p:nvPr/>
        </p:nvSpPr>
        <p:spPr bwMode="auto">
          <a:xfrm>
            <a:off x="0" y="3352800"/>
            <a:ext cx="3200400" cy="2678113"/>
          </a:xfrm>
          <a:prstGeom prst="rect">
            <a:avLst/>
          </a:prstGeom>
          <a:noFill/>
          <a:ln w="9525">
            <a:noFill/>
            <a:miter lim="800000"/>
            <a:headEnd/>
            <a:tailEnd/>
          </a:ln>
        </p:spPr>
        <p:txBody>
          <a:bodyPr>
            <a:prstTxWarp prst="textNoShape">
              <a:avLst/>
            </a:prstTxWarp>
            <a:spAutoFit/>
          </a:bodyPr>
          <a:lstStyle/>
          <a:p>
            <a:r>
              <a:rPr lang="en-US"/>
              <a:t>We use the clearance of inulin to measure GFR because inulin is only filtered. It is neither secreted nor reabsorbed.</a:t>
            </a: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ChangeArrowheads="1"/>
          </p:cNvSpPr>
          <p:nvPr/>
        </p:nvSpPr>
        <p:spPr bwMode="auto">
          <a:xfrm>
            <a:off x="3581400" y="228600"/>
            <a:ext cx="1489075" cy="457200"/>
          </a:xfrm>
          <a:prstGeom prst="rect">
            <a:avLst/>
          </a:prstGeom>
          <a:noFill/>
          <a:ln w="9525">
            <a:noFill/>
            <a:miter lim="800000"/>
            <a:headEnd/>
            <a:tailEnd/>
          </a:ln>
        </p:spPr>
        <p:txBody>
          <a:bodyPr wrap="none">
            <a:prstTxWarp prst="textNoShape">
              <a:avLst/>
            </a:prstTxWarp>
            <a:spAutoFit/>
          </a:bodyPr>
          <a:lstStyle/>
          <a:p>
            <a:r>
              <a:rPr lang="en-US"/>
              <a:t>Summary</a:t>
            </a:r>
          </a:p>
        </p:txBody>
      </p:sp>
      <p:sp>
        <p:nvSpPr>
          <p:cNvPr id="75779" name="Rectangle 3"/>
          <p:cNvSpPr>
            <a:spLocks noChangeArrowheads="1"/>
          </p:cNvSpPr>
          <p:nvPr/>
        </p:nvSpPr>
        <p:spPr bwMode="auto">
          <a:xfrm>
            <a:off x="914400" y="3886200"/>
            <a:ext cx="8029575" cy="912813"/>
          </a:xfrm>
          <a:prstGeom prst="rect">
            <a:avLst/>
          </a:prstGeom>
          <a:noFill/>
          <a:ln w="9525">
            <a:noFill/>
            <a:miter lim="800000"/>
            <a:headEnd/>
            <a:tailEnd/>
          </a:ln>
        </p:spPr>
        <p:txBody>
          <a:bodyPr wrap="none">
            <a:prstTxWarp prst="textNoShape">
              <a:avLst/>
            </a:prstTxWarp>
            <a:spAutoFit/>
          </a:bodyPr>
          <a:lstStyle/>
          <a:p>
            <a:r>
              <a:rPr lang="en-US" sz="2000"/>
              <a:t>GFR = Clearance</a:t>
            </a:r>
            <a:r>
              <a:rPr lang="en-US" sz="2000" baseline="-25000"/>
              <a:t>inulin</a:t>
            </a:r>
            <a:r>
              <a:rPr lang="en-US" sz="2000"/>
              <a:t> = U</a:t>
            </a:r>
            <a:r>
              <a:rPr lang="en-US" sz="2000" baseline="-25000"/>
              <a:t>inulin</a:t>
            </a:r>
            <a:r>
              <a:rPr lang="en-US" sz="2000"/>
              <a:t>(dV/dt) </a:t>
            </a:r>
            <a:r>
              <a:rPr lang="en-US" sz="2000">
                <a:solidFill>
                  <a:srgbClr val="4117FF"/>
                </a:solidFill>
              </a:rPr>
              <a:t>÷</a:t>
            </a:r>
            <a:r>
              <a:rPr lang="en-US" sz="2000">
                <a:solidFill>
                  <a:srgbClr val="4117FF"/>
                </a:solidFill>
                <a:sym typeface="Symbol" charset="2"/>
              </a:rPr>
              <a:t> </a:t>
            </a:r>
            <a:r>
              <a:rPr lang="en-US" sz="2000">
                <a:sym typeface="Symbol" charset="2"/>
              </a:rPr>
              <a:t> </a:t>
            </a:r>
            <a:r>
              <a:rPr lang="en-US" sz="2000"/>
              <a:t>P</a:t>
            </a:r>
            <a:r>
              <a:rPr lang="en-US" sz="2000" baseline="-25000"/>
              <a:t>inulin</a:t>
            </a:r>
          </a:p>
          <a:p>
            <a:r>
              <a:rPr lang="en-US" sz="2000" baseline="-25000"/>
              <a:t>            </a:t>
            </a:r>
          </a:p>
          <a:p>
            <a:r>
              <a:rPr lang="en-US" sz="2000" baseline="-25000"/>
              <a:t>           </a:t>
            </a:r>
            <a:r>
              <a:rPr lang="en-US" sz="2000"/>
              <a:t> = </a:t>
            </a:r>
            <a:r>
              <a:rPr lang="en-US" sz="2000" u="sng"/>
              <a:t>Concentration of inulin in urine </a:t>
            </a:r>
            <a:r>
              <a:rPr lang="en-US" sz="2000" u="sng">
                <a:sym typeface="Symbol" charset="2"/>
              </a:rPr>
              <a:t>x</a:t>
            </a:r>
            <a:r>
              <a:rPr lang="en-US" sz="2000" u="sng"/>
              <a:t> rate of urine production</a:t>
            </a:r>
            <a:endParaRPr lang="en-US" sz="2000" baseline="-25000"/>
          </a:p>
        </p:txBody>
      </p:sp>
      <p:sp>
        <p:nvSpPr>
          <p:cNvPr id="75780" name="Rectangle 4"/>
          <p:cNvSpPr>
            <a:spLocks noChangeArrowheads="1"/>
          </p:cNvSpPr>
          <p:nvPr/>
        </p:nvSpPr>
        <p:spPr bwMode="auto">
          <a:xfrm>
            <a:off x="228600" y="914400"/>
            <a:ext cx="8283575" cy="3046413"/>
          </a:xfrm>
          <a:prstGeom prst="rect">
            <a:avLst/>
          </a:prstGeom>
          <a:noFill/>
          <a:ln w="9525">
            <a:noFill/>
            <a:miter lim="800000"/>
            <a:headEnd/>
            <a:tailEnd/>
          </a:ln>
        </p:spPr>
        <p:txBody>
          <a:bodyPr>
            <a:prstTxWarp prst="textNoShape">
              <a:avLst/>
            </a:prstTxWarp>
            <a:spAutoFit/>
          </a:bodyPr>
          <a:lstStyle/>
          <a:p>
            <a:pPr marL="457200" indent="-457200">
              <a:buFont typeface="Times" charset="0"/>
              <a:buAutoNum type="arabicParenR"/>
            </a:pPr>
            <a:r>
              <a:rPr lang="en-US"/>
              <a:t>What is GFR? </a:t>
            </a:r>
          </a:p>
          <a:p>
            <a:pPr marL="457200" indent="-457200"/>
            <a:r>
              <a:rPr lang="en-US"/>
              <a:t>	-The rate at which the kidney filters plasma (mL/min)</a:t>
            </a:r>
          </a:p>
          <a:p>
            <a:pPr marL="457200" indent="-457200"/>
            <a:r>
              <a:rPr lang="en-US"/>
              <a:t>	-The clearance of inulin (the volume of plasma cleared of inulin in mL per minute)  </a:t>
            </a:r>
          </a:p>
          <a:p>
            <a:pPr marL="457200" indent="-457200"/>
            <a:endParaRPr lang="en-US"/>
          </a:p>
          <a:p>
            <a:pPr marL="457200" indent="-457200">
              <a:buFont typeface="Times" charset="0"/>
              <a:buAutoNum type="arabicParenR"/>
            </a:pPr>
            <a:r>
              <a:rPr lang="en-US"/>
              <a:t>How do we estimate it:</a:t>
            </a:r>
          </a:p>
          <a:p>
            <a:pPr marL="457200" indent="-457200">
              <a:buFont typeface="Times" charset="0"/>
              <a:buAutoNum type="arabicParenR"/>
            </a:pPr>
            <a:endParaRPr lang="en-US"/>
          </a:p>
        </p:txBody>
      </p:sp>
      <p:sp>
        <p:nvSpPr>
          <p:cNvPr id="75781" name="Rectangle 9"/>
          <p:cNvSpPr>
            <a:spLocks noChangeArrowheads="1"/>
          </p:cNvSpPr>
          <p:nvPr/>
        </p:nvSpPr>
        <p:spPr bwMode="auto">
          <a:xfrm>
            <a:off x="2590800" y="4800600"/>
            <a:ext cx="4002088" cy="396875"/>
          </a:xfrm>
          <a:prstGeom prst="rect">
            <a:avLst/>
          </a:prstGeom>
          <a:noFill/>
          <a:ln w="9525">
            <a:noFill/>
            <a:miter lim="800000"/>
            <a:headEnd/>
            <a:tailEnd/>
          </a:ln>
        </p:spPr>
        <p:txBody>
          <a:bodyPr wrap="none">
            <a:prstTxWarp prst="textNoShape">
              <a:avLst/>
            </a:prstTxWarp>
            <a:spAutoFit/>
          </a:bodyPr>
          <a:lstStyle/>
          <a:p>
            <a:r>
              <a:rPr lang="en-US" sz="2000"/>
              <a:t>Concentration of inulin in plasma</a:t>
            </a:r>
            <a:endParaRPr lang="en-US" sz="2000" u="sng"/>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86000" y="914400"/>
            <a:ext cx="4559300" cy="4449877"/>
          </a:xfrm>
          <a:prstGeom prst="rect">
            <a:avLst/>
          </a:prstGeom>
        </p:spPr>
      </p:pic>
    </p:spTree>
    <p:extLst>
      <p:ext uri="{BB962C8B-B14F-4D97-AF65-F5344CB8AC3E}">
        <p14:creationId xmlns:p14="http://schemas.microsoft.com/office/powerpoint/2010/main" val="11013002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ChangeArrowheads="1"/>
          </p:cNvSpPr>
          <p:nvPr/>
        </p:nvSpPr>
        <p:spPr bwMode="auto">
          <a:xfrm>
            <a:off x="2981325" y="303213"/>
            <a:ext cx="1360488" cy="457200"/>
          </a:xfrm>
          <a:prstGeom prst="rect">
            <a:avLst/>
          </a:prstGeom>
          <a:noFill/>
          <a:ln w="9525">
            <a:noFill/>
            <a:miter lim="800000"/>
            <a:headEnd/>
            <a:tailEnd/>
          </a:ln>
        </p:spPr>
        <p:txBody>
          <a:bodyPr wrap="none">
            <a:prstTxWarp prst="textNoShape">
              <a:avLst/>
            </a:prstTxWarp>
            <a:spAutoFit/>
          </a:bodyPr>
          <a:lstStyle/>
          <a:p>
            <a:r>
              <a:rPr lang="en-US"/>
              <a:t>Example</a:t>
            </a:r>
          </a:p>
        </p:txBody>
      </p:sp>
      <p:sp>
        <p:nvSpPr>
          <p:cNvPr id="77827" name="Rectangle 3"/>
          <p:cNvSpPr>
            <a:spLocks noChangeArrowheads="1"/>
          </p:cNvSpPr>
          <p:nvPr/>
        </p:nvSpPr>
        <p:spPr bwMode="auto">
          <a:xfrm>
            <a:off x="914400" y="1219200"/>
            <a:ext cx="7248525" cy="400050"/>
          </a:xfrm>
          <a:prstGeom prst="rect">
            <a:avLst/>
          </a:prstGeom>
          <a:noFill/>
          <a:ln w="9525">
            <a:noFill/>
            <a:miter lim="800000"/>
            <a:headEnd/>
            <a:tailEnd/>
          </a:ln>
        </p:spPr>
        <p:txBody>
          <a:bodyPr wrap="none">
            <a:prstTxWarp prst="textNoShape">
              <a:avLst/>
            </a:prstTxWarp>
            <a:spAutoFit/>
          </a:bodyPr>
          <a:lstStyle/>
          <a:p>
            <a:r>
              <a:rPr lang="en-US" sz="2000"/>
              <a:t>= </a:t>
            </a:r>
            <a:r>
              <a:rPr lang="en-US" sz="2000" u="sng"/>
              <a:t>Concentration of inulin in urine </a:t>
            </a:r>
            <a:r>
              <a:rPr lang="en-US" sz="2000" u="sng">
                <a:sym typeface="Symbol" charset="2"/>
              </a:rPr>
              <a:t>x</a:t>
            </a:r>
            <a:r>
              <a:rPr lang="en-US" sz="2000" u="sng"/>
              <a:t> rate of urine production</a:t>
            </a:r>
          </a:p>
        </p:txBody>
      </p:sp>
      <p:sp>
        <p:nvSpPr>
          <p:cNvPr id="77828" name="Rectangle 4"/>
          <p:cNvSpPr>
            <a:spLocks noChangeArrowheads="1"/>
          </p:cNvSpPr>
          <p:nvPr/>
        </p:nvSpPr>
        <p:spPr bwMode="auto">
          <a:xfrm>
            <a:off x="314325" y="1179513"/>
            <a:ext cx="771525" cy="457200"/>
          </a:xfrm>
          <a:prstGeom prst="rect">
            <a:avLst/>
          </a:prstGeom>
          <a:noFill/>
          <a:ln w="9525">
            <a:noFill/>
            <a:miter lim="800000"/>
            <a:headEnd/>
            <a:tailEnd/>
          </a:ln>
        </p:spPr>
        <p:txBody>
          <a:bodyPr wrap="none">
            <a:prstTxWarp prst="textNoShape">
              <a:avLst/>
            </a:prstTxWarp>
            <a:spAutoFit/>
          </a:bodyPr>
          <a:lstStyle/>
          <a:p>
            <a:r>
              <a:rPr lang="en-US" b="1"/>
              <a:t>GFR</a:t>
            </a:r>
          </a:p>
        </p:txBody>
      </p:sp>
      <p:sp>
        <p:nvSpPr>
          <p:cNvPr id="77829" name="Rectangle 5"/>
          <p:cNvSpPr>
            <a:spLocks noChangeArrowheads="1"/>
          </p:cNvSpPr>
          <p:nvPr/>
        </p:nvSpPr>
        <p:spPr bwMode="auto">
          <a:xfrm>
            <a:off x="2079625" y="1535113"/>
            <a:ext cx="184150" cy="457200"/>
          </a:xfrm>
          <a:prstGeom prst="rect">
            <a:avLst/>
          </a:prstGeom>
          <a:noFill/>
          <a:ln w="9525">
            <a:noFill/>
            <a:miter lim="800000"/>
            <a:headEnd/>
            <a:tailEnd/>
          </a:ln>
        </p:spPr>
        <p:txBody>
          <a:bodyPr wrap="none">
            <a:prstTxWarp prst="textNoShape">
              <a:avLst/>
            </a:prstTxWarp>
            <a:spAutoFit/>
          </a:bodyPr>
          <a:lstStyle/>
          <a:p>
            <a:endParaRPr lang="es-ES_tradnl" b="1"/>
          </a:p>
        </p:txBody>
      </p:sp>
      <p:sp>
        <p:nvSpPr>
          <p:cNvPr id="77830" name="Rectangle 6"/>
          <p:cNvSpPr>
            <a:spLocks noChangeArrowheads="1"/>
          </p:cNvSpPr>
          <p:nvPr/>
        </p:nvSpPr>
        <p:spPr bwMode="auto">
          <a:xfrm>
            <a:off x="2133600" y="1752600"/>
            <a:ext cx="4002088" cy="396875"/>
          </a:xfrm>
          <a:prstGeom prst="rect">
            <a:avLst/>
          </a:prstGeom>
          <a:noFill/>
          <a:ln w="9525">
            <a:noFill/>
            <a:miter lim="800000"/>
            <a:headEnd/>
            <a:tailEnd/>
          </a:ln>
        </p:spPr>
        <p:txBody>
          <a:bodyPr wrap="none">
            <a:prstTxWarp prst="textNoShape">
              <a:avLst/>
            </a:prstTxWarp>
            <a:spAutoFit/>
          </a:bodyPr>
          <a:lstStyle/>
          <a:p>
            <a:r>
              <a:rPr lang="en-US" sz="2000"/>
              <a:t>Concentration of inulin in plasma</a:t>
            </a:r>
            <a:endParaRPr lang="en-US" sz="2000" u="sng"/>
          </a:p>
        </p:txBody>
      </p:sp>
      <p:sp>
        <p:nvSpPr>
          <p:cNvPr id="77831" name="Rectangle 7"/>
          <p:cNvSpPr>
            <a:spLocks noChangeArrowheads="1"/>
          </p:cNvSpPr>
          <p:nvPr/>
        </p:nvSpPr>
        <p:spPr bwMode="auto">
          <a:xfrm>
            <a:off x="860425" y="2576513"/>
            <a:ext cx="184150" cy="457200"/>
          </a:xfrm>
          <a:prstGeom prst="rect">
            <a:avLst/>
          </a:prstGeom>
          <a:noFill/>
          <a:ln w="9525">
            <a:noFill/>
            <a:miter lim="800000"/>
            <a:headEnd/>
            <a:tailEnd/>
          </a:ln>
        </p:spPr>
        <p:txBody>
          <a:bodyPr wrap="none">
            <a:prstTxWarp prst="textNoShape">
              <a:avLst/>
            </a:prstTxWarp>
            <a:spAutoFit/>
          </a:bodyPr>
          <a:lstStyle/>
          <a:p>
            <a:endParaRPr lang="es-ES_tradnl" b="1"/>
          </a:p>
        </p:txBody>
      </p:sp>
      <p:sp>
        <p:nvSpPr>
          <p:cNvPr id="77832" name="Rectangle 8"/>
          <p:cNvSpPr>
            <a:spLocks noChangeArrowheads="1"/>
          </p:cNvSpPr>
          <p:nvPr/>
        </p:nvSpPr>
        <p:spPr bwMode="auto">
          <a:xfrm>
            <a:off x="466725" y="2443163"/>
            <a:ext cx="5221288" cy="2554287"/>
          </a:xfrm>
          <a:prstGeom prst="rect">
            <a:avLst/>
          </a:prstGeom>
          <a:noFill/>
          <a:ln w="9525">
            <a:noFill/>
            <a:miter lim="800000"/>
            <a:headEnd/>
            <a:tailEnd/>
          </a:ln>
        </p:spPr>
        <p:txBody>
          <a:bodyPr wrap="none">
            <a:prstTxWarp prst="textNoShape">
              <a:avLst/>
            </a:prstTxWarp>
            <a:spAutoFit/>
          </a:bodyPr>
          <a:lstStyle/>
          <a:p>
            <a:r>
              <a:rPr lang="en-US" sz="2000"/>
              <a:t>Concentration of inulin in urine=80 mg/ml</a:t>
            </a:r>
          </a:p>
          <a:p>
            <a:r>
              <a:rPr lang="en-US" sz="2000"/>
              <a:t>Rate of urine production=1.5 ml/min</a:t>
            </a:r>
          </a:p>
          <a:p>
            <a:r>
              <a:rPr lang="en-US" sz="2000"/>
              <a:t>Concentration of inulin in plasma =1 mg/ml</a:t>
            </a:r>
          </a:p>
          <a:p>
            <a:endParaRPr lang="en-US" sz="2000"/>
          </a:p>
          <a:p>
            <a:r>
              <a:rPr lang="en-US" sz="2000"/>
              <a:t>Thus</a:t>
            </a:r>
          </a:p>
          <a:p>
            <a:endParaRPr lang="en-US" sz="2000"/>
          </a:p>
          <a:p>
            <a:r>
              <a:rPr lang="en-US" sz="2000"/>
              <a:t>GFR 	=(1.5ml/min </a:t>
            </a:r>
            <a:r>
              <a:rPr lang="en-US" sz="2000">
                <a:sym typeface="Symbol" charset="2"/>
              </a:rPr>
              <a:t>x</a:t>
            </a:r>
            <a:r>
              <a:rPr lang="en-US" sz="2000"/>
              <a:t> 80mg/ml) </a:t>
            </a:r>
            <a:r>
              <a:rPr lang="en-US" sz="2000">
                <a:sym typeface="Symbol" charset="2"/>
              </a:rPr>
              <a:t>/ </a:t>
            </a:r>
            <a:r>
              <a:rPr lang="en-US" sz="2000"/>
              <a:t>1mg/ml </a:t>
            </a:r>
          </a:p>
          <a:p>
            <a:r>
              <a:rPr lang="en-US" sz="2000"/>
              <a:t>	=120 ml/min</a:t>
            </a:r>
            <a:endParaRPr lang="en-US" sz="2000" u="sng"/>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ctrTitle"/>
          </p:nvPr>
        </p:nvSpPr>
        <p:spPr>
          <a:xfrm>
            <a:off x="685800" y="0"/>
            <a:ext cx="7772400" cy="1470025"/>
          </a:xfrm>
        </p:spPr>
        <p:txBody>
          <a:bodyPr/>
          <a:lstStyle/>
          <a:p>
            <a:r>
              <a:rPr lang="en-US" smtClean="0">
                <a:latin typeface="Comic Sans MS" charset="0"/>
                <a:ea typeface="Comic Sans MS" charset="0"/>
                <a:cs typeface="Comic Sans MS" charset="0"/>
              </a:rPr>
              <a:t>To Remember</a:t>
            </a:r>
          </a:p>
        </p:txBody>
      </p:sp>
      <p:sp>
        <p:nvSpPr>
          <p:cNvPr id="79875" name="Rectangle 3"/>
          <p:cNvSpPr>
            <a:spLocks noChangeArrowheads="1"/>
          </p:cNvSpPr>
          <p:nvPr/>
        </p:nvSpPr>
        <p:spPr bwMode="auto">
          <a:xfrm>
            <a:off x="990600" y="3810000"/>
            <a:ext cx="7248525" cy="400050"/>
          </a:xfrm>
          <a:prstGeom prst="rect">
            <a:avLst/>
          </a:prstGeom>
          <a:noFill/>
          <a:ln w="9525">
            <a:noFill/>
            <a:miter lim="800000"/>
            <a:headEnd/>
            <a:tailEnd/>
          </a:ln>
        </p:spPr>
        <p:txBody>
          <a:bodyPr wrap="none">
            <a:prstTxWarp prst="textNoShape">
              <a:avLst/>
            </a:prstTxWarp>
            <a:spAutoFit/>
          </a:bodyPr>
          <a:lstStyle/>
          <a:p>
            <a:r>
              <a:rPr lang="en-US" sz="2000"/>
              <a:t>= </a:t>
            </a:r>
            <a:r>
              <a:rPr lang="en-US" sz="2000" u="sng"/>
              <a:t>Concentration of inulin in urine </a:t>
            </a:r>
            <a:r>
              <a:rPr lang="en-US" sz="2000" u="sng">
                <a:sym typeface="Symbol" charset="2"/>
              </a:rPr>
              <a:t>x</a:t>
            </a:r>
            <a:r>
              <a:rPr lang="en-US" sz="2000" u="sng"/>
              <a:t> rate of urine production</a:t>
            </a:r>
          </a:p>
        </p:txBody>
      </p:sp>
      <p:sp>
        <p:nvSpPr>
          <p:cNvPr id="79876" name="Rectangle 4"/>
          <p:cNvSpPr>
            <a:spLocks noChangeArrowheads="1"/>
          </p:cNvSpPr>
          <p:nvPr/>
        </p:nvSpPr>
        <p:spPr bwMode="auto">
          <a:xfrm>
            <a:off x="390525" y="3770313"/>
            <a:ext cx="771525" cy="457200"/>
          </a:xfrm>
          <a:prstGeom prst="rect">
            <a:avLst/>
          </a:prstGeom>
          <a:noFill/>
          <a:ln w="9525">
            <a:noFill/>
            <a:miter lim="800000"/>
            <a:headEnd/>
            <a:tailEnd/>
          </a:ln>
        </p:spPr>
        <p:txBody>
          <a:bodyPr wrap="none">
            <a:prstTxWarp prst="textNoShape">
              <a:avLst/>
            </a:prstTxWarp>
            <a:spAutoFit/>
          </a:bodyPr>
          <a:lstStyle/>
          <a:p>
            <a:r>
              <a:rPr lang="en-US" b="1"/>
              <a:t>GFR</a:t>
            </a:r>
          </a:p>
        </p:txBody>
      </p:sp>
      <p:sp>
        <p:nvSpPr>
          <p:cNvPr id="79877" name="Rectangle 6"/>
          <p:cNvSpPr>
            <a:spLocks noChangeArrowheads="1"/>
          </p:cNvSpPr>
          <p:nvPr/>
        </p:nvSpPr>
        <p:spPr bwMode="auto">
          <a:xfrm>
            <a:off x="2438400" y="4191000"/>
            <a:ext cx="4002088" cy="396875"/>
          </a:xfrm>
          <a:prstGeom prst="rect">
            <a:avLst/>
          </a:prstGeom>
          <a:noFill/>
          <a:ln w="9525">
            <a:noFill/>
            <a:miter lim="800000"/>
            <a:headEnd/>
            <a:tailEnd/>
          </a:ln>
        </p:spPr>
        <p:txBody>
          <a:bodyPr wrap="none">
            <a:prstTxWarp prst="textNoShape">
              <a:avLst/>
            </a:prstTxWarp>
            <a:spAutoFit/>
          </a:bodyPr>
          <a:lstStyle/>
          <a:p>
            <a:r>
              <a:rPr lang="en-US" sz="2000"/>
              <a:t>Concentration of inulin in plasma</a:t>
            </a:r>
            <a:endParaRPr lang="en-US" sz="2000" u="sng"/>
          </a:p>
        </p:txBody>
      </p:sp>
      <p:sp>
        <p:nvSpPr>
          <p:cNvPr id="79878" name="Rectangle 5"/>
          <p:cNvSpPr>
            <a:spLocks noChangeArrowheads="1"/>
          </p:cNvSpPr>
          <p:nvPr/>
        </p:nvSpPr>
        <p:spPr bwMode="auto">
          <a:xfrm>
            <a:off x="0" y="1905000"/>
            <a:ext cx="9144000" cy="708025"/>
          </a:xfrm>
          <a:prstGeom prst="rect">
            <a:avLst/>
          </a:prstGeom>
          <a:noFill/>
          <a:ln w="9525">
            <a:noFill/>
            <a:miter lim="800000"/>
            <a:headEnd/>
            <a:tailEnd/>
          </a:ln>
        </p:spPr>
        <p:txBody>
          <a:bodyPr>
            <a:prstTxWarp prst="textNoShape">
              <a:avLst/>
            </a:prstTxWarp>
            <a:spAutoFit/>
          </a:bodyPr>
          <a:lstStyle/>
          <a:p>
            <a:r>
              <a:rPr lang="en-US" sz="2000">
                <a:solidFill>
                  <a:srgbClr val="4117FF"/>
                </a:solidFill>
              </a:rPr>
              <a:t>Clearance of x = (concentration of x in urine)x(rate of urine production)</a:t>
            </a:r>
          </a:p>
          <a:p>
            <a:r>
              <a:rPr lang="en-US" sz="2000">
                <a:solidFill>
                  <a:srgbClr val="4117FF"/>
                </a:solidFill>
              </a:rPr>
              <a:t>                                            (concentration of x in plasma)</a:t>
            </a:r>
          </a:p>
        </p:txBody>
      </p:sp>
      <p:cxnSp>
        <p:nvCxnSpPr>
          <p:cNvPr id="79879" name="Straight Connector 7"/>
          <p:cNvCxnSpPr>
            <a:cxnSpLocks noChangeShapeType="1"/>
          </p:cNvCxnSpPr>
          <p:nvPr/>
        </p:nvCxnSpPr>
        <p:spPr bwMode="auto">
          <a:xfrm flipV="1">
            <a:off x="2133600" y="2286000"/>
            <a:ext cx="6553200" cy="76200"/>
          </a:xfrm>
          <a:prstGeom prst="line">
            <a:avLst/>
          </a:prstGeom>
          <a:noFill/>
          <a:ln w="25400">
            <a:solidFill>
              <a:schemeClr val="tx1"/>
            </a:solidFill>
            <a:round/>
            <a:headEnd/>
            <a:tailEnd/>
          </a:ln>
        </p:spPr>
      </p:cxnSp>
      <p:sp>
        <p:nvSpPr>
          <p:cNvPr id="79880" name="TextBox 7"/>
          <p:cNvSpPr txBox="1">
            <a:spLocks noChangeArrowheads="1"/>
          </p:cNvSpPr>
          <p:nvPr/>
        </p:nvSpPr>
        <p:spPr bwMode="auto">
          <a:xfrm>
            <a:off x="533400" y="5334000"/>
            <a:ext cx="8153400" cy="830263"/>
          </a:xfrm>
          <a:prstGeom prst="rect">
            <a:avLst/>
          </a:prstGeom>
          <a:noFill/>
          <a:ln w="9525">
            <a:noFill/>
            <a:miter lim="800000"/>
            <a:headEnd/>
            <a:tailEnd/>
          </a:ln>
        </p:spPr>
        <p:txBody>
          <a:bodyPr>
            <a:prstTxWarp prst="textNoShape">
              <a:avLst/>
            </a:prstTxWarp>
            <a:spAutoFit/>
          </a:bodyPr>
          <a:lstStyle/>
          <a:p>
            <a:r>
              <a:rPr lang="en-US"/>
              <a:t>MORE IMPORTANTLY, REMEMBER THE “WORD” DEFINITIONS OF Cx and GFR…</a:t>
            </a: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Content Placeholder 2"/>
          <p:cNvSpPr>
            <a:spLocks noGrp="1"/>
          </p:cNvSpPr>
          <p:nvPr>
            <p:ph idx="1"/>
          </p:nvPr>
        </p:nvSpPr>
        <p:spPr>
          <a:xfrm>
            <a:off x="685800" y="914400"/>
            <a:ext cx="7772400" cy="4114800"/>
          </a:xfrm>
        </p:spPr>
        <p:txBody>
          <a:bodyPr/>
          <a:lstStyle/>
          <a:p>
            <a:r>
              <a:rPr lang="en-US" smtClean="0">
                <a:latin typeface="Comic Sans MS" charset="0"/>
                <a:ea typeface="Comic Sans MS" charset="0"/>
                <a:cs typeface="Comic Sans MS" charset="0"/>
              </a:rPr>
              <a:t>Clearance of substance x is the volume of plasma cleared by the kidney per unit time.</a:t>
            </a:r>
          </a:p>
          <a:p>
            <a:endParaRPr lang="en-US" smtClean="0">
              <a:latin typeface="Comic Sans MS" charset="0"/>
              <a:ea typeface="Comic Sans MS" charset="0"/>
              <a:cs typeface="Comic Sans MS" charset="0"/>
            </a:endParaRPr>
          </a:p>
          <a:p>
            <a:r>
              <a:rPr lang="en-US" smtClean="0">
                <a:latin typeface="Comic Sans MS" charset="0"/>
                <a:ea typeface="Comic Sans MS" charset="0"/>
                <a:cs typeface="Comic Sans MS" charset="0"/>
              </a:rPr>
              <a:t>Glomerular Filtration Rate (GFR) is the volume of plasma filtered by the kidney per unit time.</a:t>
            </a:r>
          </a:p>
          <a:p>
            <a:pPr>
              <a:buFontTx/>
              <a:buNone/>
            </a:pPr>
            <a:endParaRPr lang="en-US" smtClean="0">
              <a:latin typeface="Comic Sans MS" charset="0"/>
              <a:ea typeface="Comic Sans MS" charset="0"/>
              <a:cs typeface="Comic Sans MS" charset="0"/>
            </a:endParaRPr>
          </a:p>
          <a:p>
            <a:pPr>
              <a:buFontTx/>
              <a:buNone/>
            </a:pPr>
            <a:r>
              <a:rPr lang="en-US" smtClean="0">
                <a:latin typeface="Comic Sans MS" charset="0"/>
                <a:ea typeface="Comic Sans MS" charset="0"/>
                <a:cs typeface="Comic Sans MS" charset="0"/>
              </a:rPr>
              <a:t>WE MEASURE GFR AS THE CLEARANCE OF INULIN.</a:t>
            </a:r>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ChangeArrowheads="1"/>
          </p:cNvSpPr>
          <p:nvPr/>
        </p:nvSpPr>
        <p:spPr bwMode="auto">
          <a:xfrm>
            <a:off x="3733800" y="381000"/>
            <a:ext cx="6248400" cy="1938992"/>
          </a:xfrm>
          <a:prstGeom prst="rect">
            <a:avLst/>
          </a:prstGeom>
          <a:noFill/>
          <a:ln w="9525">
            <a:noFill/>
            <a:miter lim="800000"/>
            <a:headEnd/>
            <a:tailEnd/>
          </a:ln>
        </p:spPr>
        <p:txBody>
          <a:bodyPr>
            <a:prstTxWarp prst="textNoShape">
              <a:avLst/>
            </a:prstTxWarp>
            <a:spAutoFit/>
          </a:bodyPr>
          <a:lstStyle/>
          <a:p>
            <a:r>
              <a:rPr lang="en-US" dirty="0"/>
              <a:t>GFR is huge (</a:t>
            </a:r>
            <a:r>
              <a:rPr lang="en-US" dirty="0" smtClean="0">
                <a:solidFill>
                  <a:srgbClr val="4117FF"/>
                </a:solidFill>
              </a:rPr>
              <a:t>180 L</a:t>
            </a:r>
            <a:r>
              <a:rPr lang="en-US" dirty="0">
                <a:solidFill>
                  <a:srgbClr val="4117FF"/>
                </a:solidFill>
              </a:rPr>
              <a:t>/day</a:t>
            </a:r>
            <a:r>
              <a:rPr lang="en-US" dirty="0"/>
              <a:t>).</a:t>
            </a:r>
          </a:p>
          <a:p>
            <a:r>
              <a:rPr lang="en-US" dirty="0"/>
              <a:t>Hence, small changes in GFR can lead </a:t>
            </a:r>
          </a:p>
          <a:p>
            <a:r>
              <a:rPr lang="en-US" dirty="0"/>
              <a:t>to major effects (a 10% increase in </a:t>
            </a:r>
          </a:p>
          <a:p>
            <a:r>
              <a:rPr lang="en-US" dirty="0"/>
              <a:t>GFR translates into 18 L/day entering </a:t>
            </a:r>
          </a:p>
          <a:p>
            <a:r>
              <a:rPr lang="en-US" dirty="0"/>
              <a:t>the </a:t>
            </a:r>
            <a:r>
              <a:rPr lang="en-US" dirty="0" smtClean="0"/>
              <a:t>nephrons of each </a:t>
            </a:r>
            <a:r>
              <a:rPr lang="en-US" dirty="0"/>
              <a:t>k</a:t>
            </a:r>
            <a:r>
              <a:rPr lang="en-US" dirty="0" smtClean="0"/>
              <a:t>idney)</a:t>
            </a:r>
            <a:r>
              <a:rPr lang="en-US" dirty="0"/>
              <a:t>. </a:t>
            </a:r>
          </a:p>
        </p:txBody>
      </p:sp>
      <p:pic>
        <p:nvPicPr>
          <p:cNvPr id="26627" name="Picture 3" descr="GFR and pressure.jpg                                           0002027AMacintosh HD                   B7E2905D:"/>
          <p:cNvPicPr>
            <a:picLocks noChangeAspect="1" noChangeArrowheads="1"/>
          </p:cNvPicPr>
          <p:nvPr/>
        </p:nvPicPr>
        <p:blipFill>
          <a:blip r:embed="rId3"/>
          <a:srcRect l="14493" t="8417" r="5797" b="2406"/>
          <a:stretch>
            <a:fillRect/>
          </a:stretch>
        </p:blipFill>
        <p:spPr bwMode="auto">
          <a:xfrm>
            <a:off x="0" y="762000"/>
            <a:ext cx="3733800" cy="2876550"/>
          </a:xfrm>
          <a:prstGeom prst="rect">
            <a:avLst/>
          </a:prstGeom>
          <a:noFill/>
          <a:ln w="9525">
            <a:noFill/>
            <a:miter lim="800000"/>
            <a:headEnd/>
            <a:tailEnd/>
          </a:ln>
        </p:spPr>
      </p:pic>
      <p:sp>
        <p:nvSpPr>
          <p:cNvPr id="81924" name="Rectangle 2"/>
          <p:cNvSpPr>
            <a:spLocks noChangeArrowheads="1"/>
          </p:cNvSpPr>
          <p:nvPr/>
        </p:nvSpPr>
        <p:spPr bwMode="auto">
          <a:xfrm>
            <a:off x="152400" y="152400"/>
            <a:ext cx="3702050" cy="457200"/>
          </a:xfrm>
          <a:prstGeom prst="rect">
            <a:avLst/>
          </a:prstGeom>
          <a:noFill/>
          <a:ln w="9525">
            <a:noFill/>
            <a:miter lim="800000"/>
            <a:headEnd/>
            <a:tailEnd/>
          </a:ln>
        </p:spPr>
        <p:txBody>
          <a:bodyPr wrap="none">
            <a:prstTxWarp prst="textNoShape">
              <a:avLst/>
            </a:prstTxWarp>
            <a:spAutoFit/>
          </a:bodyPr>
          <a:lstStyle/>
          <a:p>
            <a:r>
              <a:rPr lang="en-US" b="1"/>
              <a:t>Blood Pressure and GFR</a:t>
            </a:r>
          </a:p>
        </p:txBody>
      </p:sp>
      <p:cxnSp>
        <p:nvCxnSpPr>
          <p:cNvPr id="26630" name="Straight Connector 8"/>
          <p:cNvCxnSpPr>
            <a:cxnSpLocks noChangeShapeType="1"/>
          </p:cNvCxnSpPr>
          <p:nvPr/>
        </p:nvCxnSpPr>
        <p:spPr bwMode="auto">
          <a:xfrm rot="5400000">
            <a:off x="877094" y="2018506"/>
            <a:ext cx="1600200" cy="1588"/>
          </a:xfrm>
          <a:prstGeom prst="line">
            <a:avLst/>
          </a:prstGeom>
          <a:noFill/>
          <a:ln w="63500">
            <a:solidFill>
              <a:srgbClr val="ED181E"/>
            </a:solidFill>
            <a:round/>
            <a:headEnd/>
            <a:tailEnd/>
          </a:ln>
        </p:spPr>
      </p:cxnSp>
      <p:cxnSp>
        <p:nvCxnSpPr>
          <p:cNvPr id="26631" name="Straight Connector 9"/>
          <p:cNvCxnSpPr>
            <a:cxnSpLocks noChangeShapeType="1"/>
          </p:cNvCxnSpPr>
          <p:nvPr/>
        </p:nvCxnSpPr>
        <p:spPr bwMode="auto">
          <a:xfrm rot="5400000">
            <a:off x="2324894" y="1942306"/>
            <a:ext cx="1600200" cy="1588"/>
          </a:xfrm>
          <a:prstGeom prst="line">
            <a:avLst/>
          </a:prstGeom>
          <a:noFill/>
          <a:ln w="63500">
            <a:solidFill>
              <a:srgbClr val="ED181E"/>
            </a:solidFill>
            <a:round/>
            <a:headEnd/>
            <a:tailEnd/>
          </a:ln>
        </p:spPr>
      </p:cxnSp>
      <p:sp>
        <p:nvSpPr>
          <p:cNvPr id="26632" name="TextBox 10"/>
          <p:cNvSpPr txBox="1">
            <a:spLocks noChangeArrowheads="1"/>
          </p:cNvSpPr>
          <p:nvPr/>
        </p:nvSpPr>
        <p:spPr bwMode="auto">
          <a:xfrm>
            <a:off x="1752600" y="2133600"/>
            <a:ext cx="1219200" cy="822325"/>
          </a:xfrm>
          <a:prstGeom prst="rect">
            <a:avLst/>
          </a:prstGeom>
          <a:noFill/>
          <a:ln w="9525">
            <a:noFill/>
            <a:miter lim="800000"/>
            <a:headEnd/>
            <a:tailEnd/>
          </a:ln>
        </p:spPr>
        <p:txBody>
          <a:bodyPr>
            <a:prstTxWarp prst="textNoShape">
              <a:avLst/>
            </a:prstTxWarp>
            <a:spAutoFit/>
          </a:bodyPr>
          <a:lstStyle/>
          <a:p>
            <a:pPr algn="ctr"/>
            <a:r>
              <a:rPr lang="en-US" b="1">
                <a:solidFill>
                  <a:srgbClr val="4117FF"/>
                </a:solidFill>
              </a:rPr>
              <a:t>No</a:t>
            </a:r>
          </a:p>
          <a:p>
            <a:pPr algn="ctr"/>
            <a:r>
              <a:rPr lang="en-US" b="1">
                <a:solidFill>
                  <a:srgbClr val="4117FF"/>
                </a:solidFill>
              </a:rPr>
              <a:t>change</a:t>
            </a:r>
          </a:p>
        </p:txBody>
      </p:sp>
      <p:cxnSp>
        <p:nvCxnSpPr>
          <p:cNvPr id="26633" name="Straight Arrow Connector 12"/>
          <p:cNvCxnSpPr>
            <a:cxnSpLocks noChangeShapeType="1"/>
          </p:cNvCxnSpPr>
          <p:nvPr/>
        </p:nvCxnSpPr>
        <p:spPr bwMode="auto">
          <a:xfrm>
            <a:off x="1600200" y="2895600"/>
            <a:ext cx="1600200" cy="1588"/>
          </a:xfrm>
          <a:prstGeom prst="straightConnector1">
            <a:avLst/>
          </a:prstGeom>
          <a:noFill/>
          <a:ln w="38100">
            <a:solidFill>
              <a:srgbClr val="4117FF"/>
            </a:solidFill>
            <a:round/>
            <a:headEnd type="arrow" w="med" len="med"/>
            <a:tailEnd type="arrow" w="med" len="med"/>
          </a:ln>
        </p:spPr>
      </p:cxnSp>
      <p:sp>
        <p:nvSpPr>
          <p:cNvPr id="26635" name="Text Box 11"/>
          <p:cNvSpPr txBox="1">
            <a:spLocks noChangeArrowheads="1"/>
          </p:cNvSpPr>
          <p:nvPr/>
        </p:nvSpPr>
        <p:spPr bwMode="auto">
          <a:xfrm>
            <a:off x="0" y="3657600"/>
            <a:ext cx="4162425" cy="457200"/>
          </a:xfrm>
          <a:prstGeom prst="rect">
            <a:avLst/>
          </a:prstGeom>
          <a:noFill/>
          <a:ln w="9525">
            <a:noFill/>
            <a:miter lim="800000"/>
            <a:headEnd/>
            <a:tailEnd/>
          </a:ln>
        </p:spPr>
        <p:txBody>
          <a:bodyPr wrap="none">
            <a:prstTxWarp prst="textNoShape">
              <a:avLst/>
            </a:prstTxWarp>
            <a:spAutoFit/>
          </a:bodyPr>
          <a:lstStyle/>
          <a:p>
            <a:r>
              <a:rPr lang="en-US" dirty="0"/>
              <a:t>Three </a:t>
            </a:r>
            <a:r>
              <a:rPr lang="en-US" dirty="0">
                <a:solidFill>
                  <a:srgbClr val="FF0000"/>
                </a:solidFill>
              </a:rPr>
              <a:t>intrinsic</a:t>
            </a:r>
            <a:r>
              <a:rPr lang="en-US" dirty="0"/>
              <a:t> mechanisms:</a:t>
            </a:r>
          </a:p>
        </p:txBody>
      </p:sp>
      <p:sp>
        <p:nvSpPr>
          <p:cNvPr id="26636" name="Text Box 12"/>
          <p:cNvSpPr txBox="1">
            <a:spLocks noChangeArrowheads="1"/>
          </p:cNvSpPr>
          <p:nvPr/>
        </p:nvSpPr>
        <p:spPr bwMode="auto">
          <a:xfrm>
            <a:off x="0" y="4114800"/>
            <a:ext cx="7224713" cy="457200"/>
          </a:xfrm>
          <a:prstGeom prst="rect">
            <a:avLst/>
          </a:prstGeom>
          <a:noFill/>
          <a:ln w="9525">
            <a:noFill/>
            <a:miter lim="800000"/>
            <a:headEnd/>
            <a:tailEnd/>
          </a:ln>
        </p:spPr>
        <p:txBody>
          <a:bodyPr wrap="none">
            <a:prstTxWarp prst="textNoShape">
              <a:avLst/>
            </a:prstTxWarp>
            <a:spAutoFit/>
          </a:bodyPr>
          <a:lstStyle/>
          <a:p>
            <a:r>
              <a:rPr lang="en-US" dirty="0"/>
              <a:t>1. </a:t>
            </a:r>
            <a:r>
              <a:rPr lang="en-US" dirty="0" err="1"/>
              <a:t>Myogenic</a:t>
            </a:r>
            <a:r>
              <a:rPr lang="en-US" dirty="0"/>
              <a:t> regulation of afferent smooth muscle</a:t>
            </a:r>
          </a:p>
        </p:txBody>
      </p:sp>
      <p:sp>
        <p:nvSpPr>
          <p:cNvPr id="26637" name="Text Box 13"/>
          <p:cNvSpPr txBox="1">
            <a:spLocks noChangeArrowheads="1"/>
          </p:cNvSpPr>
          <p:nvPr/>
        </p:nvSpPr>
        <p:spPr bwMode="auto">
          <a:xfrm>
            <a:off x="0" y="4648200"/>
            <a:ext cx="8702675" cy="822325"/>
          </a:xfrm>
          <a:prstGeom prst="rect">
            <a:avLst/>
          </a:prstGeom>
          <a:noFill/>
          <a:ln w="9525">
            <a:noFill/>
            <a:miter lim="800000"/>
            <a:headEnd/>
            <a:tailEnd/>
          </a:ln>
        </p:spPr>
        <p:txBody>
          <a:bodyPr>
            <a:prstTxWarp prst="textNoShape">
              <a:avLst/>
            </a:prstTxWarp>
            <a:spAutoFit/>
          </a:bodyPr>
          <a:lstStyle/>
          <a:p>
            <a:r>
              <a:rPr lang="en-US" dirty="0"/>
              <a:t>2. </a:t>
            </a:r>
            <a:r>
              <a:rPr lang="en-US" dirty="0" err="1"/>
              <a:t>Tubuloglomerular</a:t>
            </a:r>
            <a:r>
              <a:rPr lang="en-US" dirty="0"/>
              <a:t> feedback changing the resistance of the afferent arteriole</a:t>
            </a:r>
          </a:p>
        </p:txBody>
      </p:sp>
      <p:sp>
        <p:nvSpPr>
          <p:cNvPr id="26638" name="Text Box 14"/>
          <p:cNvSpPr txBox="1">
            <a:spLocks noChangeArrowheads="1"/>
          </p:cNvSpPr>
          <p:nvPr/>
        </p:nvSpPr>
        <p:spPr bwMode="auto">
          <a:xfrm>
            <a:off x="-76200" y="5486400"/>
            <a:ext cx="9020175" cy="822325"/>
          </a:xfrm>
          <a:prstGeom prst="rect">
            <a:avLst/>
          </a:prstGeom>
          <a:noFill/>
          <a:ln w="9525">
            <a:noFill/>
            <a:miter lim="800000"/>
            <a:headEnd/>
            <a:tailEnd/>
          </a:ln>
        </p:spPr>
        <p:txBody>
          <a:bodyPr wrap="none">
            <a:prstTxWarp prst="textNoShape">
              <a:avLst/>
            </a:prstTxWarp>
            <a:spAutoFit/>
          </a:bodyPr>
          <a:lstStyle/>
          <a:p>
            <a:r>
              <a:rPr lang="en-US" dirty="0"/>
              <a:t>3. </a:t>
            </a:r>
            <a:r>
              <a:rPr lang="en-US" dirty="0" err="1"/>
              <a:t>Mesanglial</a:t>
            </a:r>
            <a:r>
              <a:rPr lang="en-US" dirty="0"/>
              <a:t> cell contraction altering the permeability of the </a:t>
            </a:r>
          </a:p>
          <a:p>
            <a:r>
              <a:rPr lang="en-US" dirty="0"/>
              <a:t>filtration barrier</a:t>
            </a:r>
          </a:p>
        </p:txBody>
      </p:sp>
      <p:sp>
        <p:nvSpPr>
          <p:cNvPr id="26639" name="Text Box 15"/>
          <p:cNvSpPr txBox="1">
            <a:spLocks noChangeArrowheads="1"/>
          </p:cNvSpPr>
          <p:nvPr/>
        </p:nvSpPr>
        <p:spPr bwMode="auto">
          <a:xfrm>
            <a:off x="4175125" y="2713038"/>
            <a:ext cx="4879975" cy="822325"/>
          </a:xfrm>
          <a:prstGeom prst="rect">
            <a:avLst/>
          </a:prstGeom>
          <a:noFill/>
          <a:ln w="9525">
            <a:noFill/>
            <a:miter lim="800000"/>
            <a:headEnd/>
            <a:tailEnd/>
          </a:ln>
        </p:spPr>
        <p:txBody>
          <a:bodyPr wrap="none">
            <a:prstTxWarp prst="textNoShape">
              <a:avLst/>
            </a:prstTxWarp>
            <a:spAutoFit/>
          </a:bodyPr>
          <a:lstStyle/>
          <a:p>
            <a:r>
              <a:rPr lang="en-US">
                <a:solidFill>
                  <a:srgbClr val="ED181E"/>
                </a:solidFill>
              </a:rPr>
              <a:t>How is GFR regulated in the face</a:t>
            </a:r>
          </a:p>
          <a:p>
            <a:r>
              <a:rPr lang="en-US">
                <a:solidFill>
                  <a:srgbClr val="ED181E"/>
                </a:solidFill>
              </a:rPr>
              <a:t>of potential variation in MAP?</a:t>
            </a: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6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6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63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63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6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6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6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6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6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6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2" grpId="0"/>
      <p:bldP spid="26635" grpId="0"/>
      <p:bldP spid="26636" grpId="0"/>
      <p:bldP spid="26637" grpId="0"/>
      <p:bldP spid="26638" grpId="0"/>
      <p:bldP spid="2663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GFR and pressure.jpg                                           0002027AMacintosh HD                   B7E2905D:"/>
          <p:cNvPicPr>
            <a:picLocks noChangeAspect="1" noChangeArrowheads="1"/>
          </p:cNvPicPr>
          <p:nvPr/>
        </p:nvPicPr>
        <p:blipFill>
          <a:blip r:embed="rId2"/>
          <a:srcRect l="14493" t="8417" r="5797" b="2406"/>
          <a:stretch>
            <a:fillRect/>
          </a:stretch>
        </p:blipFill>
        <p:spPr bwMode="auto">
          <a:xfrm>
            <a:off x="608013" y="762000"/>
            <a:ext cx="7010400" cy="5400675"/>
          </a:xfrm>
          <a:prstGeom prst="rect">
            <a:avLst/>
          </a:prstGeom>
          <a:noFill/>
          <a:ln w="9525">
            <a:noFill/>
            <a:miter lim="800000"/>
            <a:headEnd/>
            <a:tailEnd/>
          </a:ln>
        </p:spPr>
      </p:pic>
      <p:cxnSp>
        <p:nvCxnSpPr>
          <p:cNvPr id="3" name="Straight Connector 8"/>
          <p:cNvCxnSpPr>
            <a:cxnSpLocks noChangeShapeType="1"/>
          </p:cNvCxnSpPr>
          <p:nvPr/>
        </p:nvCxnSpPr>
        <p:spPr bwMode="auto">
          <a:xfrm rot="16200000" flipH="1">
            <a:off x="2454275" y="3641725"/>
            <a:ext cx="2713038" cy="1588"/>
          </a:xfrm>
          <a:prstGeom prst="line">
            <a:avLst/>
          </a:prstGeom>
          <a:noFill/>
          <a:ln w="63500">
            <a:solidFill>
              <a:srgbClr val="ED181E"/>
            </a:solidFill>
            <a:round/>
            <a:headEnd/>
            <a:tailEnd/>
          </a:ln>
        </p:spPr>
      </p:cxnSp>
      <p:cxnSp>
        <p:nvCxnSpPr>
          <p:cNvPr id="4" name="Straight Connector 9"/>
          <p:cNvCxnSpPr>
            <a:cxnSpLocks noChangeShapeType="1"/>
          </p:cNvCxnSpPr>
          <p:nvPr/>
        </p:nvCxnSpPr>
        <p:spPr bwMode="auto">
          <a:xfrm rot="16200000" flipH="1">
            <a:off x="5197475" y="3413125"/>
            <a:ext cx="2713038" cy="1588"/>
          </a:xfrm>
          <a:prstGeom prst="line">
            <a:avLst/>
          </a:prstGeom>
          <a:noFill/>
          <a:ln w="63500">
            <a:solidFill>
              <a:srgbClr val="ED181E"/>
            </a:solidFill>
            <a:round/>
            <a:headEnd/>
            <a:tailEnd/>
          </a:ln>
        </p:spPr>
      </p:cxnSp>
      <p:sp>
        <p:nvSpPr>
          <p:cNvPr id="5" name="TextBox 10"/>
          <p:cNvSpPr txBox="1">
            <a:spLocks noChangeArrowheads="1"/>
          </p:cNvSpPr>
          <p:nvPr/>
        </p:nvSpPr>
        <p:spPr bwMode="auto">
          <a:xfrm>
            <a:off x="4267200" y="2209800"/>
            <a:ext cx="2289175" cy="830263"/>
          </a:xfrm>
          <a:prstGeom prst="rect">
            <a:avLst/>
          </a:prstGeom>
          <a:noFill/>
          <a:ln w="9525">
            <a:noFill/>
            <a:miter lim="800000"/>
            <a:headEnd/>
            <a:tailEnd/>
          </a:ln>
        </p:spPr>
        <p:txBody>
          <a:bodyPr>
            <a:prstTxWarp prst="textNoShape">
              <a:avLst/>
            </a:prstTxWarp>
            <a:spAutoFit/>
          </a:bodyPr>
          <a:lstStyle/>
          <a:p>
            <a:pPr algn="ctr"/>
            <a:r>
              <a:rPr lang="en-US" b="1">
                <a:solidFill>
                  <a:srgbClr val="4117FF"/>
                </a:solidFill>
              </a:rPr>
              <a:t>No</a:t>
            </a:r>
          </a:p>
          <a:p>
            <a:pPr algn="ctr"/>
            <a:r>
              <a:rPr lang="en-US" b="1">
                <a:solidFill>
                  <a:srgbClr val="4117FF"/>
                </a:solidFill>
              </a:rPr>
              <a:t>change</a:t>
            </a:r>
          </a:p>
        </p:txBody>
      </p:sp>
      <p:sp>
        <p:nvSpPr>
          <p:cNvPr id="83974" name="TextBox 7"/>
          <p:cNvSpPr txBox="1">
            <a:spLocks noChangeArrowheads="1"/>
          </p:cNvSpPr>
          <p:nvPr/>
        </p:nvSpPr>
        <p:spPr bwMode="auto">
          <a:xfrm>
            <a:off x="1828800" y="2590800"/>
            <a:ext cx="2057400" cy="830263"/>
          </a:xfrm>
          <a:prstGeom prst="rect">
            <a:avLst/>
          </a:prstGeom>
          <a:noFill/>
          <a:ln w="9525">
            <a:noFill/>
            <a:miter lim="800000"/>
            <a:headEnd/>
            <a:tailEnd/>
          </a:ln>
        </p:spPr>
        <p:txBody>
          <a:bodyPr wrap="none">
            <a:prstTxWarp prst="textNoShape">
              <a:avLst/>
            </a:prstTxWarp>
            <a:spAutoFit/>
          </a:bodyPr>
          <a:lstStyle/>
          <a:p>
            <a:r>
              <a:rPr lang="es-ES_tradnl"/>
              <a:t>hypotension</a:t>
            </a:r>
          </a:p>
          <a:p>
            <a:r>
              <a:rPr lang="es-ES_tradnl"/>
              <a:t>(&lt; 70 mm Hg)</a:t>
            </a:r>
          </a:p>
        </p:txBody>
      </p:sp>
      <p:cxnSp>
        <p:nvCxnSpPr>
          <p:cNvPr id="83975" name="Straight Connector 9"/>
          <p:cNvCxnSpPr>
            <a:cxnSpLocks noChangeShapeType="1"/>
          </p:cNvCxnSpPr>
          <p:nvPr/>
        </p:nvCxnSpPr>
        <p:spPr bwMode="auto">
          <a:xfrm rot="5400000" flipH="1" flipV="1">
            <a:off x="4114800" y="5486400"/>
            <a:ext cx="1588" cy="1588"/>
          </a:xfrm>
          <a:prstGeom prst="line">
            <a:avLst/>
          </a:prstGeom>
          <a:noFill/>
          <a:ln w="9525">
            <a:solidFill>
              <a:schemeClr val="tx1"/>
            </a:solidFill>
            <a:round/>
            <a:headEnd/>
            <a:tailEnd/>
          </a:ln>
        </p:spPr>
      </p:cxnSp>
      <p:cxnSp>
        <p:nvCxnSpPr>
          <p:cNvPr id="83976" name="Straight Connector 13"/>
          <p:cNvCxnSpPr>
            <a:cxnSpLocks noChangeShapeType="1"/>
          </p:cNvCxnSpPr>
          <p:nvPr/>
        </p:nvCxnSpPr>
        <p:spPr bwMode="auto">
          <a:xfrm rot="5400000" flipH="1" flipV="1">
            <a:off x="2820194" y="3123406"/>
            <a:ext cx="4114800" cy="1588"/>
          </a:xfrm>
          <a:prstGeom prst="line">
            <a:avLst/>
          </a:prstGeom>
          <a:noFill/>
          <a:ln w="9525">
            <a:solidFill>
              <a:schemeClr val="tx1"/>
            </a:solidFill>
            <a:round/>
            <a:headEnd/>
            <a:tailEnd/>
          </a:ln>
        </p:spPr>
      </p:cxnSp>
      <p:sp>
        <p:nvSpPr>
          <p:cNvPr id="83977" name="TextBox 14"/>
          <p:cNvSpPr txBox="1">
            <a:spLocks noChangeArrowheads="1"/>
          </p:cNvSpPr>
          <p:nvPr/>
        </p:nvSpPr>
        <p:spPr bwMode="auto">
          <a:xfrm>
            <a:off x="4572000" y="5257800"/>
            <a:ext cx="981075" cy="461963"/>
          </a:xfrm>
          <a:prstGeom prst="rect">
            <a:avLst/>
          </a:prstGeom>
          <a:noFill/>
          <a:ln w="9525">
            <a:noFill/>
            <a:miter lim="800000"/>
            <a:headEnd/>
            <a:tailEnd/>
          </a:ln>
        </p:spPr>
        <p:txBody>
          <a:bodyPr wrap="none">
            <a:prstTxWarp prst="textNoShape">
              <a:avLst/>
            </a:prstTxWarp>
            <a:spAutoFit/>
          </a:bodyPr>
          <a:lstStyle/>
          <a:p>
            <a:r>
              <a:rPr lang="es-ES_tradnl"/>
              <a:t>≈ 140</a:t>
            </a:r>
          </a:p>
        </p:txBody>
      </p:sp>
      <p:sp>
        <p:nvSpPr>
          <p:cNvPr id="83978" name="TextBox 15"/>
          <p:cNvSpPr txBox="1">
            <a:spLocks noChangeArrowheads="1"/>
          </p:cNvSpPr>
          <p:nvPr/>
        </p:nvSpPr>
        <p:spPr bwMode="auto">
          <a:xfrm>
            <a:off x="5105400" y="4191000"/>
            <a:ext cx="2238375" cy="830263"/>
          </a:xfrm>
          <a:prstGeom prst="rect">
            <a:avLst/>
          </a:prstGeom>
          <a:noFill/>
          <a:ln w="9525">
            <a:noFill/>
            <a:miter lim="800000"/>
            <a:headEnd/>
            <a:tailEnd/>
          </a:ln>
        </p:spPr>
        <p:txBody>
          <a:bodyPr wrap="none">
            <a:prstTxWarp prst="textNoShape">
              <a:avLst/>
            </a:prstTxWarp>
            <a:spAutoFit/>
          </a:bodyPr>
          <a:lstStyle/>
          <a:p>
            <a:r>
              <a:rPr lang="es-ES_tradnl"/>
              <a:t>hypertension</a:t>
            </a:r>
          </a:p>
          <a:p>
            <a:r>
              <a:rPr lang="es-ES_tradnl"/>
              <a:t>( &gt; 115 mm Hg)</a:t>
            </a:r>
          </a:p>
        </p:txBody>
      </p:sp>
      <p:sp>
        <p:nvSpPr>
          <p:cNvPr id="83979" name="TextBox 16"/>
          <p:cNvSpPr txBox="1">
            <a:spLocks noChangeArrowheads="1"/>
          </p:cNvSpPr>
          <p:nvPr/>
        </p:nvSpPr>
        <p:spPr bwMode="auto">
          <a:xfrm>
            <a:off x="0" y="0"/>
            <a:ext cx="6986107" cy="830997"/>
          </a:xfrm>
          <a:prstGeom prst="rect">
            <a:avLst/>
          </a:prstGeom>
          <a:noFill/>
          <a:ln w="9525">
            <a:noFill/>
            <a:miter lim="800000"/>
            <a:headEnd/>
            <a:tailEnd/>
          </a:ln>
        </p:spPr>
        <p:txBody>
          <a:bodyPr wrap="none">
            <a:prstTxWarp prst="textNoShape">
              <a:avLst/>
            </a:prstTxWarp>
            <a:spAutoFit/>
          </a:bodyPr>
          <a:lstStyle/>
          <a:p>
            <a:r>
              <a:rPr lang="es-ES_tradnl" dirty="0"/>
              <a:t>MAP </a:t>
            </a:r>
            <a:r>
              <a:rPr lang="es-ES_tradnl" dirty="0" err="1"/>
              <a:t>≈</a:t>
            </a:r>
            <a:r>
              <a:rPr lang="es-ES_tradnl" dirty="0"/>
              <a:t> ([2xdiastolic P]+[</a:t>
            </a:r>
            <a:r>
              <a:rPr lang="es-ES_tradnl" dirty="0" err="1"/>
              <a:t>systolic</a:t>
            </a:r>
            <a:r>
              <a:rPr lang="es-ES_tradnl" dirty="0"/>
              <a:t> P])/</a:t>
            </a:r>
            <a:r>
              <a:rPr lang="es-ES_tradnl" dirty="0" smtClean="0"/>
              <a:t>3</a:t>
            </a:r>
          </a:p>
          <a:p>
            <a:r>
              <a:rPr lang="es-ES_tradnl" dirty="0" smtClean="0"/>
              <a:t>          = </a:t>
            </a:r>
            <a:r>
              <a:rPr lang="es-ES_tradnl" dirty="0" err="1" smtClean="0"/>
              <a:t>diastolic</a:t>
            </a:r>
            <a:r>
              <a:rPr lang="es-ES_tradnl" dirty="0" smtClean="0"/>
              <a:t> P + 1/3 (</a:t>
            </a:r>
            <a:r>
              <a:rPr lang="es-ES_tradnl" dirty="0" err="1" smtClean="0"/>
              <a:t>systolic</a:t>
            </a:r>
            <a:r>
              <a:rPr lang="es-ES_tradnl" dirty="0" smtClean="0"/>
              <a:t> P </a:t>
            </a:r>
            <a:r>
              <a:rPr lang="es-ES_tradnl" dirty="0" err="1" smtClean="0"/>
              <a:t>–diastolic</a:t>
            </a:r>
            <a:r>
              <a:rPr lang="es-ES_tradnl" dirty="0" smtClean="0"/>
              <a:t> P) </a:t>
            </a:r>
            <a:endParaRPr lang="es-ES_tradnl" dirty="0"/>
          </a:p>
        </p:txBody>
      </p:sp>
      <p:sp>
        <p:nvSpPr>
          <p:cNvPr id="83980" name="TextBox 11"/>
          <p:cNvSpPr txBox="1">
            <a:spLocks noChangeArrowheads="1"/>
          </p:cNvSpPr>
          <p:nvPr/>
        </p:nvSpPr>
        <p:spPr bwMode="auto">
          <a:xfrm>
            <a:off x="9525" y="6172200"/>
            <a:ext cx="9134475" cy="461963"/>
          </a:xfrm>
          <a:prstGeom prst="rect">
            <a:avLst/>
          </a:prstGeom>
          <a:noFill/>
          <a:ln w="9525">
            <a:noFill/>
            <a:miter lim="800000"/>
            <a:headEnd/>
            <a:tailEnd/>
          </a:ln>
        </p:spPr>
        <p:txBody>
          <a:bodyPr wrap="none">
            <a:prstTxWarp prst="textNoShape">
              <a:avLst/>
            </a:prstTxWarp>
            <a:spAutoFit/>
          </a:bodyPr>
          <a:lstStyle/>
          <a:p>
            <a:r>
              <a:rPr lang="en-US"/>
              <a:t>GFR IS “DEFENDED” IN THE FACE OF VARIATION IN MAP</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ChangeArrowheads="1"/>
          </p:cNvSpPr>
          <p:nvPr/>
        </p:nvSpPr>
        <p:spPr bwMode="auto">
          <a:xfrm>
            <a:off x="2590800" y="0"/>
            <a:ext cx="4113213" cy="519113"/>
          </a:xfrm>
          <a:prstGeom prst="rect">
            <a:avLst/>
          </a:prstGeom>
          <a:noFill/>
          <a:ln w="9525">
            <a:noFill/>
            <a:miter lim="800000"/>
            <a:headEnd/>
            <a:tailEnd/>
          </a:ln>
        </p:spPr>
        <p:txBody>
          <a:bodyPr wrap="none">
            <a:prstTxWarp prst="textNoShape">
              <a:avLst/>
            </a:prstTxWarp>
            <a:spAutoFit/>
          </a:bodyPr>
          <a:lstStyle/>
          <a:p>
            <a:r>
              <a:rPr lang="en-US" sz="2800"/>
              <a:t>Blood Pressure and GFR</a:t>
            </a:r>
          </a:p>
        </p:txBody>
      </p:sp>
      <p:sp>
        <p:nvSpPr>
          <p:cNvPr id="84995" name="Rectangle 11"/>
          <p:cNvSpPr>
            <a:spLocks noChangeArrowheads="1"/>
          </p:cNvSpPr>
          <p:nvPr/>
        </p:nvSpPr>
        <p:spPr bwMode="auto">
          <a:xfrm>
            <a:off x="1295400" y="2362200"/>
            <a:ext cx="3124200" cy="4191000"/>
          </a:xfrm>
          <a:prstGeom prst="rect">
            <a:avLst/>
          </a:prstGeom>
          <a:solidFill>
            <a:schemeClr val="bg1"/>
          </a:solidFill>
          <a:ln w="9525">
            <a:noFill/>
            <a:round/>
            <a:headEnd/>
            <a:tailEnd/>
          </a:ln>
        </p:spPr>
        <p:txBody>
          <a:bodyPr>
            <a:prstTxWarp prst="textNoShape">
              <a:avLst/>
            </a:prstTxWarp>
          </a:bodyPr>
          <a:lstStyle/>
          <a:p>
            <a:endParaRPr lang="es-ES_tradnl" b="1">
              <a:solidFill>
                <a:srgbClr val="FFAF18"/>
              </a:solidFill>
            </a:endParaRPr>
          </a:p>
        </p:txBody>
      </p:sp>
      <p:sp>
        <p:nvSpPr>
          <p:cNvPr id="84996" name="Rectangle 12"/>
          <p:cNvSpPr>
            <a:spLocks noChangeArrowheads="1"/>
          </p:cNvSpPr>
          <p:nvPr/>
        </p:nvSpPr>
        <p:spPr bwMode="auto">
          <a:xfrm>
            <a:off x="5791200" y="1905000"/>
            <a:ext cx="3352800" cy="4724400"/>
          </a:xfrm>
          <a:prstGeom prst="rect">
            <a:avLst/>
          </a:prstGeom>
          <a:solidFill>
            <a:schemeClr val="bg1"/>
          </a:solidFill>
          <a:ln w="9525">
            <a:noFill/>
            <a:round/>
            <a:headEnd/>
            <a:tailEnd/>
          </a:ln>
        </p:spPr>
        <p:txBody>
          <a:bodyPr>
            <a:prstTxWarp prst="textNoShape">
              <a:avLst/>
            </a:prstTxWarp>
          </a:bodyPr>
          <a:lstStyle/>
          <a:p>
            <a:endParaRPr lang="es-ES_tradnl" b="1">
              <a:solidFill>
                <a:srgbClr val="FFAF18"/>
              </a:solidFill>
            </a:endParaRPr>
          </a:p>
        </p:txBody>
      </p:sp>
      <p:pic>
        <p:nvPicPr>
          <p:cNvPr id="84997" name="Picture 12"/>
          <p:cNvPicPr>
            <a:picLocks noChangeAspect="1" noChangeArrowheads="1"/>
          </p:cNvPicPr>
          <p:nvPr/>
        </p:nvPicPr>
        <p:blipFill>
          <a:blip r:embed="rId3"/>
          <a:srcRect l="22728" t="5486" r="22728" b="13440"/>
          <a:stretch>
            <a:fillRect/>
          </a:stretch>
        </p:blipFill>
        <p:spPr bwMode="auto">
          <a:xfrm>
            <a:off x="1371600" y="533400"/>
            <a:ext cx="6248400" cy="6157913"/>
          </a:xfrm>
          <a:prstGeom prst="rect">
            <a:avLst/>
          </a:prstGeom>
          <a:noFill/>
          <a:ln w="9525">
            <a:noFill/>
            <a:miter lim="800000"/>
            <a:headEnd/>
            <a:tailEnd/>
          </a:ln>
        </p:spPr>
      </p:pic>
      <p:sp>
        <p:nvSpPr>
          <p:cNvPr id="6" name="Rectangle 5"/>
          <p:cNvSpPr/>
          <p:nvPr/>
        </p:nvSpPr>
        <p:spPr bwMode="auto">
          <a:xfrm>
            <a:off x="3352800" y="1066800"/>
            <a:ext cx="5257800" cy="5334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ES_tradnl" sz="2400" b="1" i="0" u="none" strike="noStrike" cap="none" normalizeH="0" baseline="0" dirty="0" smtClean="0">
              <a:ln>
                <a:noFill/>
              </a:ln>
              <a:solidFill>
                <a:srgbClr val="FFAF18"/>
              </a:solidFill>
              <a:effectLst/>
              <a:latin typeface="Comic Sans MS"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2"/>
          <p:cNvSpPr txBox="1">
            <a:spLocks noChangeArrowheads="1"/>
          </p:cNvSpPr>
          <p:nvPr/>
        </p:nvSpPr>
        <p:spPr bwMode="auto">
          <a:xfrm>
            <a:off x="533400" y="990600"/>
            <a:ext cx="7391400" cy="2677656"/>
          </a:xfrm>
          <a:prstGeom prst="rect">
            <a:avLst/>
          </a:prstGeom>
          <a:noFill/>
          <a:ln w="9525">
            <a:noFill/>
            <a:miter lim="800000"/>
            <a:headEnd/>
            <a:tailEnd/>
          </a:ln>
        </p:spPr>
        <p:txBody>
          <a:bodyPr wrap="square">
            <a:prstTxWarp prst="textNoShape">
              <a:avLst/>
            </a:prstTxWarp>
            <a:spAutoFit/>
          </a:bodyPr>
          <a:lstStyle/>
          <a:p>
            <a:r>
              <a:rPr lang="en-US" dirty="0"/>
              <a:t>1. </a:t>
            </a:r>
            <a:r>
              <a:rPr lang="en-US" dirty="0" err="1"/>
              <a:t>Myogenic</a:t>
            </a:r>
            <a:r>
              <a:rPr lang="en-US" dirty="0"/>
              <a:t> regulation of afferent smooth </a:t>
            </a:r>
            <a:r>
              <a:rPr lang="en-US" dirty="0" smtClean="0"/>
              <a:t>muscle</a:t>
            </a:r>
          </a:p>
          <a:p>
            <a:endParaRPr lang="en-US" dirty="0" smtClean="0"/>
          </a:p>
          <a:p>
            <a:r>
              <a:rPr lang="en-US" dirty="0" smtClean="0"/>
              <a:t>An increase in MAP leads to increase "stretch" in the smooth muscle of the afferent arteriole. This results in vasoconstriction and hence in reduced hydrostatic pressure in the </a:t>
            </a:r>
            <a:r>
              <a:rPr lang="en-US" dirty="0" err="1" smtClean="0"/>
              <a:t>glomerulus</a:t>
            </a:r>
            <a:r>
              <a:rPr lang="en-US" dirty="0" smtClean="0"/>
              <a:t>. Hence keeping GFR constant. </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juxtaglom. jpg                                                 0002027AMacintosh HD                   B7E2905D:"/>
          <p:cNvPicPr>
            <a:picLocks noChangeAspect="1" noChangeArrowheads="1"/>
          </p:cNvPicPr>
          <p:nvPr/>
        </p:nvPicPr>
        <p:blipFill>
          <a:blip r:embed="rId3"/>
          <a:srcRect l="7921" t="5667" r="2969"/>
          <a:stretch>
            <a:fillRect/>
          </a:stretch>
        </p:blipFill>
        <p:spPr bwMode="auto">
          <a:xfrm>
            <a:off x="457200" y="381000"/>
            <a:ext cx="8305800" cy="4608513"/>
          </a:xfrm>
          <a:prstGeom prst="rect">
            <a:avLst/>
          </a:prstGeom>
          <a:noFill/>
          <a:ln w="9525">
            <a:noFill/>
            <a:miter lim="800000"/>
            <a:headEnd/>
            <a:tailEnd/>
          </a:ln>
        </p:spPr>
      </p:pic>
      <p:sp>
        <p:nvSpPr>
          <p:cNvPr id="87043" name="Rectangle 3"/>
          <p:cNvSpPr>
            <a:spLocks noChangeArrowheads="1"/>
          </p:cNvSpPr>
          <p:nvPr/>
        </p:nvSpPr>
        <p:spPr bwMode="auto">
          <a:xfrm>
            <a:off x="4124325" y="341313"/>
            <a:ext cx="184150" cy="457200"/>
          </a:xfrm>
          <a:prstGeom prst="rect">
            <a:avLst/>
          </a:prstGeom>
          <a:noFill/>
          <a:ln w="9525">
            <a:noFill/>
            <a:miter lim="800000"/>
            <a:headEnd/>
            <a:tailEnd/>
          </a:ln>
        </p:spPr>
        <p:txBody>
          <a:bodyPr wrap="none">
            <a:prstTxWarp prst="textNoShape">
              <a:avLst/>
            </a:prstTxWarp>
            <a:spAutoFit/>
          </a:bodyPr>
          <a:lstStyle/>
          <a:p>
            <a:endParaRPr lang="es-ES_tradnl">
              <a:solidFill>
                <a:srgbClr val="FFAF18"/>
              </a:solidFill>
            </a:endParaRPr>
          </a:p>
        </p:txBody>
      </p:sp>
      <p:sp>
        <p:nvSpPr>
          <p:cNvPr id="87044" name="Rectangle 4"/>
          <p:cNvSpPr>
            <a:spLocks noChangeArrowheads="1"/>
          </p:cNvSpPr>
          <p:nvPr/>
        </p:nvSpPr>
        <p:spPr bwMode="auto">
          <a:xfrm>
            <a:off x="2133600" y="-4763"/>
            <a:ext cx="5021263" cy="457201"/>
          </a:xfrm>
          <a:prstGeom prst="rect">
            <a:avLst/>
          </a:prstGeom>
          <a:noFill/>
          <a:ln w="9525">
            <a:noFill/>
            <a:miter lim="800000"/>
            <a:headEnd/>
            <a:tailEnd/>
          </a:ln>
        </p:spPr>
        <p:txBody>
          <a:bodyPr wrap="none">
            <a:prstTxWarp prst="textNoShape">
              <a:avLst/>
            </a:prstTxWarp>
            <a:spAutoFit/>
          </a:bodyPr>
          <a:lstStyle/>
          <a:p>
            <a:r>
              <a:rPr lang="en-US"/>
              <a:t>Juxtaglomerular Apparatus (JGA)</a:t>
            </a:r>
          </a:p>
        </p:txBody>
      </p:sp>
      <p:sp>
        <p:nvSpPr>
          <p:cNvPr id="87045" name="Rectangle 5"/>
          <p:cNvSpPr>
            <a:spLocks noChangeArrowheads="1"/>
          </p:cNvSpPr>
          <p:nvPr/>
        </p:nvSpPr>
        <p:spPr bwMode="auto">
          <a:xfrm>
            <a:off x="0" y="5029200"/>
            <a:ext cx="9144000" cy="1616075"/>
          </a:xfrm>
          <a:prstGeom prst="rect">
            <a:avLst/>
          </a:prstGeom>
          <a:noFill/>
          <a:ln w="9525">
            <a:noFill/>
            <a:miter lim="800000"/>
            <a:headEnd/>
            <a:tailEnd/>
          </a:ln>
        </p:spPr>
        <p:txBody>
          <a:bodyPr>
            <a:prstTxWarp prst="textNoShape">
              <a:avLst/>
            </a:prstTxWarp>
            <a:spAutoFit/>
          </a:bodyPr>
          <a:lstStyle/>
          <a:p>
            <a:r>
              <a:rPr lang="en-US" sz="2000"/>
              <a:t>Located where the initial part  of the distal tubule passes through the fork between the afferent and efferent arterioles. </a:t>
            </a:r>
          </a:p>
          <a:p>
            <a:r>
              <a:rPr lang="en-US" sz="2000"/>
              <a:t>Consists of cells of both the arterioles and the tubules. </a:t>
            </a:r>
          </a:p>
          <a:p>
            <a:r>
              <a:rPr lang="en-US" sz="2000"/>
              <a:t>Secretory cells in the JGA secrete </a:t>
            </a:r>
            <a:r>
              <a:rPr lang="en-US" sz="2000">
                <a:solidFill>
                  <a:srgbClr val="4117FF"/>
                </a:solidFill>
              </a:rPr>
              <a:t>renin</a:t>
            </a:r>
            <a:r>
              <a:rPr lang="en-US" sz="2000"/>
              <a:t>.</a:t>
            </a:r>
          </a:p>
          <a:p>
            <a:r>
              <a:rPr lang="en-US" sz="2000"/>
              <a:t>Macula densa cells release </a:t>
            </a:r>
            <a:r>
              <a:rPr lang="en-US" sz="2000">
                <a:solidFill>
                  <a:srgbClr val="4117FF"/>
                </a:solidFill>
              </a:rPr>
              <a:t>prostaglandins</a:t>
            </a:r>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8" name="Picture 4"/>
          <p:cNvPicPr>
            <a:picLocks noChangeAspect="1" noChangeArrowheads="1"/>
          </p:cNvPicPr>
          <p:nvPr/>
        </p:nvPicPr>
        <p:blipFill>
          <a:blip r:embed="rId4"/>
          <a:srcRect l="18182" t="5359" r="22728" b="13329"/>
          <a:stretch>
            <a:fillRect/>
          </a:stretch>
        </p:blipFill>
        <p:spPr bwMode="auto">
          <a:xfrm>
            <a:off x="3497263" y="1295400"/>
            <a:ext cx="5646737" cy="5129213"/>
          </a:xfrm>
          <a:prstGeom prst="rect">
            <a:avLst/>
          </a:prstGeom>
          <a:noFill/>
          <a:ln w="9525">
            <a:noFill/>
            <a:miter lim="800000"/>
            <a:headEnd/>
            <a:tailEnd/>
          </a:ln>
        </p:spPr>
      </p:pic>
      <p:sp>
        <p:nvSpPr>
          <p:cNvPr id="180229" name="Rectangle 5"/>
          <p:cNvSpPr>
            <a:spLocks noChangeArrowheads="1"/>
          </p:cNvSpPr>
          <p:nvPr/>
        </p:nvSpPr>
        <p:spPr bwMode="auto">
          <a:xfrm>
            <a:off x="-533400" y="609600"/>
            <a:ext cx="8367713" cy="812800"/>
          </a:xfrm>
          <a:prstGeom prst="rect">
            <a:avLst/>
          </a:prstGeom>
          <a:noFill/>
          <a:ln w="9525">
            <a:noFill/>
            <a:miter lim="800000"/>
            <a:headEnd/>
            <a:tailEnd/>
          </a:ln>
        </p:spPr>
        <p:txBody>
          <a:bodyPr lIns="82304" tIns="41152" rIns="82304" bIns="41152">
            <a:prstTxWarp prst="textNoShape">
              <a:avLst/>
            </a:prstTxWarp>
            <a:spAutoFit/>
          </a:bodyPr>
          <a:lstStyle/>
          <a:p>
            <a:pPr marL="742950" lvl="1" indent="-285750">
              <a:spcBef>
                <a:spcPct val="20000"/>
              </a:spcBef>
              <a:buFontTx/>
              <a:buChar char="–"/>
            </a:pPr>
            <a:r>
              <a:rPr lang="en-US">
                <a:latin typeface="Times" charset="0"/>
                <a:ea typeface="ＭＳ Ｐゴシック" charset="-128"/>
                <a:cs typeface="ＭＳ Ｐゴシック" charset="-128"/>
              </a:rPr>
              <a:t>Macula densa cells secrete paracrine in response to an increase in flow of fluid past them</a:t>
            </a:r>
          </a:p>
        </p:txBody>
      </p:sp>
      <p:sp>
        <p:nvSpPr>
          <p:cNvPr id="89092" name="Text Box 6"/>
          <p:cNvSpPr txBox="1">
            <a:spLocks noChangeArrowheads="1"/>
          </p:cNvSpPr>
          <p:nvPr/>
        </p:nvSpPr>
        <p:spPr bwMode="auto">
          <a:xfrm>
            <a:off x="212725" y="198438"/>
            <a:ext cx="5667375" cy="457200"/>
          </a:xfrm>
          <a:prstGeom prst="rect">
            <a:avLst/>
          </a:prstGeom>
          <a:noFill/>
          <a:ln w="9525">
            <a:noFill/>
            <a:miter lim="800000"/>
            <a:headEnd/>
            <a:tailEnd/>
          </a:ln>
        </p:spPr>
        <p:txBody>
          <a:bodyPr wrap="none">
            <a:prstTxWarp prst="textNoShape">
              <a:avLst/>
            </a:prstTxWarp>
            <a:spAutoFit/>
          </a:bodyPr>
          <a:lstStyle/>
          <a:p>
            <a:r>
              <a:rPr lang="en-US"/>
              <a:t>2. Think back to early slides of JGA…..</a:t>
            </a:r>
          </a:p>
        </p:txBody>
      </p:sp>
      <p:sp>
        <p:nvSpPr>
          <p:cNvPr id="180231" name="Text Box 7"/>
          <p:cNvSpPr txBox="1">
            <a:spLocks noChangeArrowheads="1"/>
          </p:cNvSpPr>
          <p:nvPr/>
        </p:nvSpPr>
        <p:spPr bwMode="auto">
          <a:xfrm>
            <a:off x="-381000" y="1752600"/>
            <a:ext cx="4027488" cy="1187450"/>
          </a:xfrm>
          <a:prstGeom prst="rect">
            <a:avLst/>
          </a:prstGeom>
          <a:noFill/>
          <a:ln w="9525">
            <a:noFill/>
            <a:miter lim="800000"/>
            <a:headEnd/>
            <a:tailEnd/>
          </a:ln>
        </p:spPr>
        <p:txBody>
          <a:bodyPr wrap="none">
            <a:prstTxWarp prst="textNoShape">
              <a:avLst/>
            </a:prstTxWarp>
            <a:spAutoFit/>
          </a:bodyPr>
          <a:lstStyle/>
          <a:p>
            <a:pPr lvl="1"/>
            <a:r>
              <a:rPr lang="en-US">
                <a:latin typeface="Times New Roman" charset="0"/>
              </a:rPr>
              <a:t>Smooth muscle of arteriole </a:t>
            </a:r>
          </a:p>
          <a:p>
            <a:pPr lvl="1"/>
            <a:r>
              <a:rPr lang="en-US">
                <a:latin typeface="Times New Roman" charset="0"/>
              </a:rPr>
              <a:t>contract in response to this </a:t>
            </a:r>
          </a:p>
          <a:p>
            <a:pPr lvl="1"/>
            <a:r>
              <a:rPr lang="en-US">
                <a:latin typeface="Times New Roman" charset="0"/>
              </a:rPr>
              <a:t>paracrine</a:t>
            </a:r>
          </a:p>
        </p:txBody>
      </p:sp>
      <p:sp>
        <p:nvSpPr>
          <p:cNvPr id="180232" name="Text Box 8"/>
          <p:cNvSpPr txBox="1">
            <a:spLocks noChangeArrowheads="1"/>
          </p:cNvSpPr>
          <p:nvPr/>
        </p:nvSpPr>
        <p:spPr bwMode="auto">
          <a:xfrm>
            <a:off x="0" y="3124200"/>
            <a:ext cx="4433888" cy="1187450"/>
          </a:xfrm>
          <a:prstGeom prst="rect">
            <a:avLst/>
          </a:prstGeom>
          <a:noFill/>
          <a:ln w="9525">
            <a:noFill/>
            <a:miter lim="800000"/>
            <a:headEnd/>
            <a:tailEnd/>
          </a:ln>
        </p:spPr>
        <p:txBody>
          <a:bodyPr wrap="none">
            <a:prstTxWarp prst="textNoShape">
              <a:avLst/>
            </a:prstTxWarp>
            <a:spAutoFit/>
          </a:bodyPr>
          <a:lstStyle/>
          <a:p>
            <a:r>
              <a:rPr lang="en-US">
                <a:latin typeface="Times New Roman" charset="0"/>
              </a:rPr>
              <a:t>3. Finally,glomerular capillaries</a:t>
            </a:r>
          </a:p>
          <a:p>
            <a:r>
              <a:rPr lang="en-US">
                <a:latin typeface="Times New Roman" charset="0"/>
              </a:rPr>
              <a:t>are surrounded by </a:t>
            </a:r>
            <a:r>
              <a:rPr lang="en-US" b="1">
                <a:latin typeface="Times New Roman" charset="0"/>
              </a:rPr>
              <a:t>Mesangial cells</a:t>
            </a:r>
          </a:p>
          <a:p>
            <a:r>
              <a:rPr lang="en-US">
                <a:latin typeface="Times New Roman" charset="0"/>
              </a:rPr>
              <a:t>(modified smooth muscle cells)</a:t>
            </a:r>
          </a:p>
        </p:txBody>
      </p:sp>
      <p:sp>
        <p:nvSpPr>
          <p:cNvPr id="180233" name="Text Box 9"/>
          <p:cNvSpPr txBox="1">
            <a:spLocks noChangeArrowheads="1"/>
          </p:cNvSpPr>
          <p:nvPr/>
        </p:nvSpPr>
        <p:spPr bwMode="auto">
          <a:xfrm>
            <a:off x="0" y="4495800"/>
            <a:ext cx="3783013" cy="830263"/>
          </a:xfrm>
          <a:prstGeom prst="rect">
            <a:avLst/>
          </a:prstGeom>
          <a:noFill/>
          <a:ln w="9525">
            <a:noFill/>
            <a:miter lim="800000"/>
            <a:headEnd/>
            <a:tailEnd/>
          </a:ln>
        </p:spPr>
        <p:txBody>
          <a:bodyPr wrap="none">
            <a:prstTxWarp prst="textNoShape">
              <a:avLst/>
            </a:prstTxWarp>
            <a:spAutoFit/>
          </a:bodyPr>
          <a:lstStyle/>
          <a:p>
            <a:r>
              <a:rPr lang="en-US">
                <a:solidFill>
                  <a:srgbClr val="FF0000"/>
                </a:solidFill>
                <a:latin typeface="Times New Roman" charset="0"/>
              </a:rPr>
              <a:t>If BP rises, GFR increases</a:t>
            </a:r>
          </a:p>
          <a:p>
            <a:r>
              <a:rPr lang="en-US">
                <a:solidFill>
                  <a:srgbClr val="FF0000"/>
                </a:solidFill>
                <a:latin typeface="Times New Roman" charset="0"/>
              </a:rPr>
              <a:t>and stretches Mesangial cells</a:t>
            </a:r>
          </a:p>
        </p:txBody>
      </p:sp>
      <p:sp>
        <p:nvSpPr>
          <p:cNvPr id="180234" name="Text Box 10"/>
          <p:cNvSpPr txBox="1">
            <a:spLocks noChangeArrowheads="1"/>
          </p:cNvSpPr>
          <p:nvPr/>
        </p:nvSpPr>
        <p:spPr bwMode="auto">
          <a:xfrm>
            <a:off x="0" y="5410200"/>
            <a:ext cx="3800475" cy="1200150"/>
          </a:xfrm>
          <a:prstGeom prst="rect">
            <a:avLst/>
          </a:prstGeom>
          <a:noFill/>
          <a:ln w="9525">
            <a:noFill/>
            <a:miter lim="800000"/>
            <a:headEnd/>
            <a:tailEnd/>
          </a:ln>
        </p:spPr>
        <p:txBody>
          <a:bodyPr wrap="none">
            <a:prstTxWarp prst="textNoShape">
              <a:avLst/>
            </a:prstTxWarp>
            <a:spAutoFit/>
          </a:bodyPr>
          <a:lstStyle/>
          <a:p>
            <a:r>
              <a:rPr lang="en-US">
                <a:solidFill>
                  <a:srgbClr val="FF0000"/>
                </a:solidFill>
                <a:latin typeface="Times New Roman" charset="0"/>
              </a:rPr>
              <a:t>causing them to contract, and </a:t>
            </a:r>
          </a:p>
          <a:p>
            <a:r>
              <a:rPr lang="en-US">
                <a:solidFill>
                  <a:srgbClr val="FF0000"/>
                </a:solidFill>
                <a:latin typeface="Times New Roman" charset="0"/>
              </a:rPr>
              <a:t>decreasing surface area </a:t>
            </a:r>
          </a:p>
          <a:p>
            <a:r>
              <a:rPr lang="en-US">
                <a:solidFill>
                  <a:srgbClr val="FF0000"/>
                </a:solidFill>
                <a:latin typeface="Times New Roman" charset="0"/>
              </a:rPr>
              <a:t>available for filtration</a:t>
            </a:r>
          </a:p>
        </p:txBody>
      </p:sp>
    </p:spTree>
    <p:custDataLst>
      <p:tags r:id="rId1"/>
    </p:custData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02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02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02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02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02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02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29" grpId="0"/>
      <p:bldP spid="180231" grpId="0"/>
      <p:bldP spid="180232" grpId="0"/>
      <p:bldP spid="180233" grpId="0"/>
      <p:bldP spid="18023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3"/>
          <p:cNvSpPr txBox="1">
            <a:spLocks noChangeArrowheads="1"/>
          </p:cNvSpPr>
          <p:nvPr/>
        </p:nvSpPr>
        <p:spPr bwMode="auto">
          <a:xfrm>
            <a:off x="0" y="762000"/>
            <a:ext cx="8702675" cy="2677656"/>
          </a:xfrm>
          <a:prstGeom prst="rect">
            <a:avLst/>
          </a:prstGeom>
          <a:noFill/>
          <a:ln w="9525">
            <a:noFill/>
            <a:miter lim="800000"/>
            <a:headEnd/>
            <a:tailEnd/>
          </a:ln>
        </p:spPr>
        <p:txBody>
          <a:bodyPr>
            <a:prstTxWarp prst="textNoShape">
              <a:avLst/>
            </a:prstTxWarp>
            <a:spAutoFit/>
          </a:bodyPr>
          <a:lstStyle/>
          <a:p>
            <a:r>
              <a:rPr lang="en-US" dirty="0"/>
              <a:t>2. </a:t>
            </a:r>
            <a:r>
              <a:rPr lang="en-US" dirty="0" err="1"/>
              <a:t>Tubuloglomerular</a:t>
            </a:r>
            <a:r>
              <a:rPr lang="en-US" dirty="0"/>
              <a:t> feedback changing the resistance of the afferent </a:t>
            </a:r>
            <a:r>
              <a:rPr lang="en-US" dirty="0" smtClean="0"/>
              <a:t>arteriole.</a:t>
            </a:r>
          </a:p>
          <a:p>
            <a:endParaRPr lang="en-US" dirty="0" smtClean="0"/>
          </a:p>
          <a:p>
            <a:r>
              <a:rPr lang="en-US" dirty="0" smtClean="0"/>
              <a:t>When MAP increases, increased flow through the distal tubule stimulates the secretion of a </a:t>
            </a:r>
            <a:r>
              <a:rPr lang="en-US" dirty="0" err="1" smtClean="0"/>
              <a:t>paracrine</a:t>
            </a:r>
            <a:r>
              <a:rPr lang="en-US" dirty="0" smtClean="0"/>
              <a:t> signal that leads to the vasoconstriction of the afferent arteriole. This leads to the maintenance of constant GFR. </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ChangeArrowheads="1"/>
          </p:cNvSpPr>
          <p:nvPr/>
        </p:nvSpPr>
        <p:spPr bwMode="auto">
          <a:xfrm>
            <a:off x="2590800" y="0"/>
            <a:ext cx="2103438" cy="457200"/>
          </a:xfrm>
          <a:prstGeom prst="rect">
            <a:avLst/>
          </a:prstGeom>
          <a:noFill/>
          <a:ln w="9525">
            <a:noFill/>
            <a:miter lim="800000"/>
            <a:headEnd/>
            <a:tailEnd/>
          </a:ln>
        </p:spPr>
        <p:txBody>
          <a:bodyPr wrap="none">
            <a:prstTxWarp prst="textNoShape">
              <a:avLst/>
            </a:prstTxWarp>
            <a:spAutoFit/>
          </a:bodyPr>
          <a:lstStyle/>
          <a:p>
            <a:r>
              <a:rPr lang="en-US" b="1"/>
              <a:t>Remember……</a:t>
            </a:r>
          </a:p>
        </p:txBody>
      </p:sp>
      <p:sp>
        <p:nvSpPr>
          <p:cNvPr id="4099" name="Rectangle 4"/>
          <p:cNvSpPr>
            <a:spLocks noChangeArrowheads="1"/>
          </p:cNvSpPr>
          <p:nvPr/>
        </p:nvSpPr>
        <p:spPr bwMode="auto">
          <a:xfrm>
            <a:off x="0" y="2667000"/>
            <a:ext cx="4114800" cy="1692275"/>
          </a:xfrm>
          <a:prstGeom prst="rect">
            <a:avLst/>
          </a:prstGeom>
          <a:noFill/>
          <a:ln w="9525">
            <a:noFill/>
            <a:miter lim="800000"/>
            <a:headEnd/>
            <a:tailEnd/>
          </a:ln>
        </p:spPr>
        <p:txBody>
          <a:bodyPr>
            <a:prstTxWarp prst="textNoShape">
              <a:avLst/>
            </a:prstTxWarp>
            <a:spAutoFit/>
          </a:bodyPr>
          <a:lstStyle/>
          <a:p>
            <a:r>
              <a:rPr lang="en-US" sz="2600"/>
              <a:t>-The kidneys receive 20% of cardiac output at rest, and utilize 16% of all ATP.</a:t>
            </a:r>
          </a:p>
        </p:txBody>
      </p:sp>
      <p:sp>
        <p:nvSpPr>
          <p:cNvPr id="4105" name="Text Box 9"/>
          <p:cNvSpPr txBox="1">
            <a:spLocks noChangeArrowheads="1"/>
          </p:cNvSpPr>
          <p:nvPr/>
        </p:nvSpPr>
        <p:spPr bwMode="auto">
          <a:xfrm>
            <a:off x="60325" y="427038"/>
            <a:ext cx="8702675" cy="1816100"/>
          </a:xfrm>
          <a:prstGeom prst="rect">
            <a:avLst/>
          </a:prstGeom>
          <a:noFill/>
          <a:ln w="9525">
            <a:noFill/>
            <a:miter lim="800000"/>
            <a:headEnd/>
            <a:tailEnd/>
          </a:ln>
        </p:spPr>
        <p:txBody>
          <a:bodyPr>
            <a:prstTxWarp prst="textNoShape">
              <a:avLst/>
            </a:prstTxWarp>
            <a:spAutoFit/>
          </a:bodyPr>
          <a:lstStyle/>
          <a:p>
            <a:r>
              <a:rPr lang="en-US" sz="2800"/>
              <a:t>Oxygenated blood is delivered to kidneys via renal</a:t>
            </a:r>
          </a:p>
          <a:p>
            <a:r>
              <a:rPr lang="en-US" sz="2800"/>
              <a:t>arteries. Deoxygenated blood leaves the kidneys via renal</a:t>
            </a:r>
          </a:p>
          <a:p>
            <a:r>
              <a:rPr lang="en-US" sz="2800"/>
              <a:t>veins</a:t>
            </a:r>
            <a:r>
              <a:rPr lang="en-US" sz="2800" b="1"/>
              <a:t>.</a:t>
            </a:r>
          </a:p>
        </p:txBody>
      </p:sp>
      <p:sp>
        <p:nvSpPr>
          <p:cNvPr id="4106" name="Text Box 10"/>
          <p:cNvSpPr txBox="1">
            <a:spLocks noChangeArrowheads="1"/>
          </p:cNvSpPr>
          <p:nvPr/>
        </p:nvSpPr>
        <p:spPr bwMode="auto">
          <a:xfrm>
            <a:off x="0" y="5410200"/>
            <a:ext cx="6164263" cy="1384300"/>
          </a:xfrm>
          <a:prstGeom prst="rect">
            <a:avLst/>
          </a:prstGeom>
          <a:noFill/>
          <a:ln w="9525">
            <a:noFill/>
            <a:miter lim="800000"/>
            <a:headEnd/>
            <a:tailEnd/>
          </a:ln>
        </p:spPr>
        <p:txBody>
          <a:bodyPr wrap="none">
            <a:prstTxWarp prst="textNoShape">
              <a:avLst/>
            </a:prstTxWarp>
            <a:spAutoFit/>
          </a:bodyPr>
          <a:lstStyle/>
          <a:p>
            <a:r>
              <a:rPr lang="en-US" sz="2800"/>
              <a:t>Must lose almost 75% of</a:t>
            </a:r>
          </a:p>
          <a:p>
            <a:r>
              <a:rPr lang="en-US" sz="2800"/>
              <a:t>kidney function before homeostatic</a:t>
            </a:r>
          </a:p>
          <a:p>
            <a:r>
              <a:rPr lang="en-US" sz="2800"/>
              <a:t>functions will be affected</a:t>
            </a:r>
            <a:r>
              <a:rPr lang="en-US" sz="2800" b="1">
                <a:solidFill>
                  <a:srgbClr val="FFAF18"/>
                </a:solidFill>
              </a:rPr>
              <a:t>.</a:t>
            </a:r>
          </a:p>
        </p:txBody>
      </p:sp>
      <p:sp>
        <p:nvSpPr>
          <p:cNvPr id="4107" name="Text Box 11"/>
          <p:cNvSpPr txBox="1">
            <a:spLocks noChangeArrowheads="1"/>
          </p:cNvSpPr>
          <p:nvPr/>
        </p:nvSpPr>
        <p:spPr bwMode="auto">
          <a:xfrm>
            <a:off x="0" y="4572000"/>
            <a:ext cx="4735513" cy="457200"/>
          </a:xfrm>
          <a:prstGeom prst="rect">
            <a:avLst/>
          </a:prstGeom>
          <a:noFill/>
          <a:ln w="9525">
            <a:noFill/>
            <a:miter lim="800000"/>
            <a:headEnd/>
            <a:tailEnd/>
          </a:ln>
        </p:spPr>
        <p:txBody>
          <a:bodyPr wrap="none">
            <a:prstTxWarp prst="textNoShape">
              <a:avLst/>
            </a:prstTxWarp>
            <a:spAutoFit/>
          </a:bodyPr>
          <a:lstStyle/>
          <a:p>
            <a:r>
              <a:rPr lang="en-US"/>
              <a:t>Kidneys are extremely efficient</a:t>
            </a:r>
          </a:p>
        </p:txBody>
      </p:sp>
      <p:pic>
        <p:nvPicPr>
          <p:cNvPr id="2" name="Picture 1"/>
          <p:cNvPicPr>
            <a:picLocks noChangeAspect="1"/>
          </p:cNvPicPr>
          <p:nvPr/>
        </p:nvPicPr>
        <p:blipFill>
          <a:blip r:embed="rId3"/>
          <a:stretch>
            <a:fillRect/>
          </a:stretch>
        </p:blipFill>
        <p:spPr>
          <a:xfrm>
            <a:off x="5867400" y="1828799"/>
            <a:ext cx="2921000" cy="3899535"/>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9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0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p:bldP spid="4105" grpId="0"/>
      <p:bldP spid="4106" grpId="0"/>
      <p:bldP spid="410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ChangeArrowheads="1"/>
          </p:cNvSpPr>
          <p:nvPr/>
        </p:nvSpPr>
        <p:spPr bwMode="auto">
          <a:xfrm>
            <a:off x="2549525" y="2678113"/>
            <a:ext cx="184150" cy="457200"/>
          </a:xfrm>
          <a:prstGeom prst="rect">
            <a:avLst/>
          </a:prstGeom>
          <a:noFill/>
          <a:ln w="9525">
            <a:noFill/>
            <a:miter lim="800000"/>
            <a:headEnd/>
            <a:tailEnd/>
          </a:ln>
        </p:spPr>
        <p:txBody>
          <a:bodyPr wrap="none">
            <a:prstTxWarp prst="textNoShape">
              <a:avLst/>
            </a:prstTxWarp>
            <a:spAutoFit/>
          </a:bodyPr>
          <a:lstStyle/>
          <a:p>
            <a:endParaRPr lang="es-ES_tradnl">
              <a:solidFill>
                <a:srgbClr val="FFAF18"/>
              </a:solidFill>
            </a:endParaRPr>
          </a:p>
        </p:txBody>
      </p:sp>
      <p:pic>
        <p:nvPicPr>
          <p:cNvPr id="91139" name="Picture 3" descr="Bowman's.jpg                                                   0002027AMacintosh HD                   B7E2905D:"/>
          <p:cNvPicPr>
            <a:picLocks noChangeAspect="1" noChangeArrowheads="1"/>
          </p:cNvPicPr>
          <p:nvPr/>
        </p:nvPicPr>
        <p:blipFill>
          <a:blip r:embed="rId3"/>
          <a:srcRect/>
          <a:stretch>
            <a:fillRect/>
          </a:stretch>
        </p:blipFill>
        <p:spPr bwMode="auto">
          <a:xfrm>
            <a:off x="0" y="0"/>
            <a:ext cx="3876675" cy="6858000"/>
          </a:xfrm>
          <a:prstGeom prst="rect">
            <a:avLst/>
          </a:prstGeom>
          <a:noFill/>
          <a:ln w="9525">
            <a:noFill/>
            <a:miter lim="800000"/>
            <a:headEnd/>
            <a:tailEnd/>
          </a:ln>
        </p:spPr>
      </p:pic>
      <p:sp>
        <p:nvSpPr>
          <p:cNvPr id="91140" name="Line 4"/>
          <p:cNvSpPr>
            <a:spLocks noChangeShapeType="1"/>
          </p:cNvSpPr>
          <p:nvPr/>
        </p:nvSpPr>
        <p:spPr bwMode="auto">
          <a:xfrm flipV="1">
            <a:off x="2133600" y="838200"/>
            <a:ext cx="2514600" cy="457200"/>
          </a:xfrm>
          <a:prstGeom prst="line">
            <a:avLst/>
          </a:prstGeom>
          <a:noFill/>
          <a:ln w="9525">
            <a:solidFill>
              <a:schemeClr val="tx1"/>
            </a:solidFill>
            <a:round/>
            <a:headEnd/>
            <a:tailEnd/>
          </a:ln>
        </p:spPr>
        <p:txBody>
          <a:bodyPr wrap="none" anchor="ctr">
            <a:prstTxWarp prst="textNoShape">
              <a:avLst/>
            </a:prstTxWarp>
          </a:bodyPr>
          <a:lstStyle/>
          <a:p>
            <a:endParaRPr lang="es-ES_tradnl"/>
          </a:p>
        </p:txBody>
      </p:sp>
      <p:sp>
        <p:nvSpPr>
          <p:cNvPr id="91141" name="Rectangle 5"/>
          <p:cNvSpPr>
            <a:spLocks noChangeArrowheads="1"/>
          </p:cNvSpPr>
          <p:nvPr/>
        </p:nvSpPr>
        <p:spPr bwMode="auto">
          <a:xfrm>
            <a:off x="5026025" y="595313"/>
            <a:ext cx="3508375" cy="2308225"/>
          </a:xfrm>
          <a:prstGeom prst="rect">
            <a:avLst/>
          </a:prstGeom>
          <a:noFill/>
          <a:ln w="9525">
            <a:noFill/>
            <a:miter lim="800000"/>
            <a:headEnd/>
            <a:tailEnd/>
          </a:ln>
        </p:spPr>
        <p:txBody>
          <a:bodyPr>
            <a:prstTxWarp prst="textNoShape">
              <a:avLst/>
            </a:prstTxWarp>
            <a:spAutoFit/>
          </a:bodyPr>
          <a:lstStyle/>
          <a:p>
            <a:r>
              <a:rPr lang="en-US"/>
              <a:t>Glomerular capillaries</a:t>
            </a:r>
          </a:p>
          <a:p>
            <a:r>
              <a:rPr lang="en-US"/>
              <a:t>(the smooth muscle cells that surround endothelial cells in glomeruli are called mesangial cells)</a:t>
            </a:r>
          </a:p>
        </p:txBody>
      </p:sp>
      <p:sp>
        <p:nvSpPr>
          <p:cNvPr id="91142" name="Rectangle 2"/>
          <p:cNvSpPr>
            <a:spLocks noChangeArrowheads="1"/>
          </p:cNvSpPr>
          <p:nvPr/>
        </p:nvSpPr>
        <p:spPr bwMode="auto">
          <a:xfrm>
            <a:off x="2819400" y="0"/>
            <a:ext cx="3667125" cy="519113"/>
          </a:xfrm>
          <a:prstGeom prst="rect">
            <a:avLst/>
          </a:prstGeom>
          <a:noFill/>
          <a:ln w="9525">
            <a:noFill/>
            <a:miter lim="800000"/>
            <a:headEnd/>
            <a:tailEnd/>
          </a:ln>
        </p:spPr>
        <p:txBody>
          <a:bodyPr wrap="none">
            <a:prstTxWarp prst="textNoShape">
              <a:avLst/>
            </a:prstTxWarp>
            <a:spAutoFit/>
          </a:bodyPr>
          <a:lstStyle/>
          <a:p>
            <a:r>
              <a:rPr lang="en-US" sz="2800"/>
              <a:t>Glomerular Filtration</a:t>
            </a:r>
          </a:p>
        </p:txBody>
      </p:sp>
      <p:pic>
        <p:nvPicPr>
          <p:cNvPr id="91143" name="Picture 6" descr="corp5.jpg"/>
          <p:cNvPicPr>
            <a:picLocks noChangeAspect="1"/>
          </p:cNvPicPr>
          <p:nvPr/>
        </p:nvPicPr>
        <p:blipFill>
          <a:blip r:embed="rId4"/>
          <a:srcRect/>
          <a:stretch>
            <a:fillRect/>
          </a:stretch>
        </p:blipFill>
        <p:spPr bwMode="auto">
          <a:xfrm>
            <a:off x="4349750" y="3251200"/>
            <a:ext cx="4260850" cy="33972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4"/>
          <p:cNvSpPr txBox="1">
            <a:spLocks noChangeArrowheads="1"/>
          </p:cNvSpPr>
          <p:nvPr/>
        </p:nvSpPr>
        <p:spPr bwMode="auto">
          <a:xfrm>
            <a:off x="123825" y="914400"/>
            <a:ext cx="9020175" cy="3785652"/>
          </a:xfrm>
          <a:prstGeom prst="rect">
            <a:avLst/>
          </a:prstGeom>
          <a:noFill/>
          <a:ln w="9525">
            <a:noFill/>
            <a:miter lim="800000"/>
            <a:headEnd/>
            <a:tailEnd/>
          </a:ln>
        </p:spPr>
        <p:txBody>
          <a:bodyPr wrap="square">
            <a:prstTxWarp prst="textNoShape">
              <a:avLst/>
            </a:prstTxWarp>
            <a:spAutoFit/>
          </a:bodyPr>
          <a:lstStyle/>
          <a:p>
            <a:r>
              <a:rPr lang="en-US" dirty="0"/>
              <a:t>3. </a:t>
            </a:r>
            <a:r>
              <a:rPr lang="en-US" dirty="0" err="1"/>
              <a:t>Mesanglial</a:t>
            </a:r>
            <a:r>
              <a:rPr lang="en-US" dirty="0"/>
              <a:t> cell contraction altering the permeability of the </a:t>
            </a:r>
          </a:p>
          <a:p>
            <a:r>
              <a:rPr lang="en-US" dirty="0"/>
              <a:t>filtration </a:t>
            </a:r>
            <a:r>
              <a:rPr lang="en-US" dirty="0" smtClean="0"/>
              <a:t>barrier</a:t>
            </a:r>
          </a:p>
          <a:p>
            <a:endParaRPr lang="en-US" dirty="0" smtClean="0"/>
          </a:p>
          <a:p>
            <a:endParaRPr lang="en-US" dirty="0" smtClean="0"/>
          </a:p>
          <a:p>
            <a:r>
              <a:rPr lang="en-US" dirty="0" smtClean="0"/>
              <a:t>The </a:t>
            </a:r>
            <a:r>
              <a:rPr lang="en-US" dirty="0" err="1" smtClean="0"/>
              <a:t>mesanglial</a:t>
            </a:r>
            <a:r>
              <a:rPr lang="en-US" dirty="0" smtClean="0"/>
              <a:t> cells can decrease the size of the slit pores in response to the </a:t>
            </a:r>
            <a:r>
              <a:rPr lang="en-US" dirty="0" err="1" smtClean="0"/>
              <a:t>paracrine</a:t>
            </a:r>
            <a:r>
              <a:rPr lang="en-US" dirty="0" smtClean="0"/>
              <a:t> signal of the JGA (recall that this increases with MAP) and hence reduce permeability of the epithelium of the Bowman's capsule (GFR stays constant).</a:t>
            </a:r>
          </a:p>
          <a:p>
            <a:endParaRPr lang="en-US" dirty="0" smtClean="0"/>
          </a:p>
          <a:p>
            <a:endParaRPr lang="en-US" dirty="0"/>
          </a:p>
        </p:txBody>
      </p:sp>
      <p:sp>
        <p:nvSpPr>
          <p:cNvPr id="3" name="TextBox 2"/>
          <p:cNvSpPr txBox="1"/>
          <p:nvPr/>
        </p:nvSpPr>
        <p:spPr>
          <a:xfrm>
            <a:off x="457200" y="4800600"/>
            <a:ext cx="6668412" cy="1569660"/>
          </a:xfrm>
          <a:prstGeom prst="rect">
            <a:avLst/>
          </a:prstGeom>
          <a:noFill/>
        </p:spPr>
        <p:txBody>
          <a:bodyPr wrap="none" rtlCol="0">
            <a:spAutoFit/>
          </a:bodyPr>
          <a:lstStyle/>
          <a:p>
            <a:r>
              <a:rPr lang="es-ES_tradnl" dirty="0" err="1" smtClean="0"/>
              <a:t>Remember</a:t>
            </a:r>
            <a:r>
              <a:rPr lang="es-ES_tradnl" dirty="0" smtClean="0"/>
              <a:t>, </a:t>
            </a:r>
            <a:r>
              <a:rPr lang="es-ES_tradnl" dirty="0" err="1" smtClean="0"/>
              <a:t>there</a:t>
            </a:r>
            <a:r>
              <a:rPr lang="es-ES_tradnl" dirty="0" smtClean="0"/>
              <a:t> are 3 </a:t>
            </a:r>
            <a:r>
              <a:rPr lang="es-ES_tradnl" dirty="0" err="1" smtClean="0"/>
              <a:t>intrinsic</a:t>
            </a:r>
            <a:r>
              <a:rPr lang="es-ES_tradnl" dirty="0" smtClean="0"/>
              <a:t> </a:t>
            </a:r>
            <a:r>
              <a:rPr lang="es-ES_tradnl" dirty="0" err="1" smtClean="0"/>
              <a:t>mechanisms</a:t>
            </a:r>
            <a:r>
              <a:rPr lang="es-ES_tradnl" dirty="0" smtClean="0"/>
              <a:t>:</a:t>
            </a:r>
          </a:p>
          <a:p>
            <a:r>
              <a:rPr lang="es-ES_tradnl" dirty="0" err="1" smtClean="0"/>
              <a:t>myogenic</a:t>
            </a:r>
            <a:endParaRPr lang="es-ES_tradnl" dirty="0" smtClean="0"/>
          </a:p>
          <a:p>
            <a:r>
              <a:rPr lang="es-ES_tradnl" dirty="0" err="1" smtClean="0"/>
              <a:t>tubuloglomerular</a:t>
            </a:r>
            <a:r>
              <a:rPr lang="es-ES_tradnl" dirty="0" smtClean="0"/>
              <a:t> feedback</a:t>
            </a:r>
          </a:p>
          <a:p>
            <a:r>
              <a:rPr lang="es-ES_tradnl" dirty="0" err="1" smtClean="0"/>
              <a:t>mesanglial</a:t>
            </a:r>
            <a:r>
              <a:rPr lang="es-ES_tradnl" dirty="0" smtClean="0"/>
              <a:t> </a:t>
            </a:r>
            <a:r>
              <a:rPr lang="es-ES_tradnl" dirty="0" err="1" smtClean="0"/>
              <a:t>cells</a:t>
            </a:r>
            <a:r>
              <a:rPr lang="es-ES_tradnl" dirty="0" smtClean="0"/>
              <a:t>  </a:t>
            </a:r>
            <a:endParaRPr lang="es-ES_tradnl"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10;extrinsic.jpg                                                  0002027AMacintosh HD                   B7E2905D:"/>
          <p:cNvPicPr>
            <a:picLocks noChangeAspect="1" noChangeArrowheads="1"/>
          </p:cNvPicPr>
          <p:nvPr/>
        </p:nvPicPr>
        <p:blipFill>
          <a:blip r:embed="rId3"/>
          <a:srcRect l="3970" t="3448" b="3448"/>
          <a:stretch>
            <a:fillRect/>
          </a:stretch>
        </p:blipFill>
        <p:spPr bwMode="auto">
          <a:xfrm>
            <a:off x="0" y="0"/>
            <a:ext cx="4114800" cy="6889750"/>
          </a:xfrm>
          <a:prstGeom prst="rect">
            <a:avLst/>
          </a:prstGeom>
          <a:noFill/>
          <a:ln w="9525">
            <a:noFill/>
            <a:miter lim="800000"/>
            <a:headEnd/>
            <a:tailEnd/>
          </a:ln>
        </p:spPr>
      </p:pic>
      <p:sp>
        <p:nvSpPr>
          <p:cNvPr id="93187" name="Rectangle 3"/>
          <p:cNvSpPr>
            <a:spLocks noChangeArrowheads="1"/>
          </p:cNvSpPr>
          <p:nvPr/>
        </p:nvSpPr>
        <p:spPr bwMode="auto">
          <a:xfrm>
            <a:off x="4114800" y="0"/>
            <a:ext cx="5029200" cy="4208463"/>
          </a:xfrm>
          <a:prstGeom prst="rect">
            <a:avLst/>
          </a:prstGeom>
          <a:noFill/>
          <a:ln w="9525">
            <a:noFill/>
            <a:miter lim="800000"/>
            <a:headEnd/>
            <a:tailEnd/>
          </a:ln>
        </p:spPr>
        <p:txBody>
          <a:bodyPr>
            <a:prstTxWarp prst="textNoShape">
              <a:avLst/>
            </a:prstTxWarp>
            <a:spAutoFit/>
          </a:bodyPr>
          <a:lstStyle/>
          <a:p>
            <a:r>
              <a:rPr lang="en-US" sz="2000">
                <a:solidFill>
                  <a:srgbClr val="4117FF"/>
                </a:solidFill>
              </a:rPr>
              <a:t>Extrinsic</a:t>
            </a:r>
            <a:r>
              <a:rPr lang="en-US" sz="2000"/>
              <a:t> control of GFR in response to an acute drop in MAP (</a:t>
            </a:r>
            <a:r>
              <a:rPr lang="en-US" sz="2000" i="1"/>
              <a:t>e.g. hemorrhage or dehydration</a:t>
            </a:r>
            <a:r>
              <a:rPr lang="en-US" sz="2000"/>
              <a:t>)</a:t>
            </a:r>
            <a:r>
              <a:rPr lang="en-US"/>
              <a:t>.</a:t>
            </a:r>
          </a:p>
          <a:p>
            <a:endParaRPr lang="en-US" sz="1800"/>
          </a:p>
          <a:p>
            <a:r>
              <a:rPr lang="en-US" sz="1800"/>
              <a:t>Decreased MAP is detected by arterial baroreceptors (aortic arch +carotid sinuses). Signal relayed to the medulla oblongata in the brainstem, the signals are transmitted to the spinal chord, which increases sympathetic stimulation leading to vasoconstriction in afferent arterioles and increasing resistance. The consequence is decreased GFR and a reduction of urine flow and hence fluid loss.</a:t>
            </a:r>
            <a:endParaRPr lang="en-US" sz="1800">
              <a:latin typeface="Times" charset="0"/>
            </a:endParaRPr>
          </a:p>
        </p:txBody>
      </p:sp>
      <p:sp>
        <p:nvSpPr>
          <p:cNvPr id="93188" name="Rectangle 5"/>
          <p:cNvSpPr>
            <a:spLocks noChangeArrowheads="1"/>
          </p:cNvSpPr>
          <p:nvPr/>
        </p:nvSpPr>
        <p:spPr bwMode="auto">
          <a:xfrm>
            <a:off x="3629025" y="547688"/>
            <a:ext cx="184150" cy="366712"/>
          </a:xfrm>
          <a:prstGeom prst="rect">
            <a:avLst/>
          </a:prstGeom>
          <a:noFill/>
          <a:ln w="9525">
            <a:noFill/>
            <a:miter lim="800000"/>
            <a:headEnd/>
            <a:tailEnd/>
          </a:ln>
        </p:spPr>
        <p:txBody>
          <a:bodyPr wrap="none">
            <a:prstTxWarp prst="textNoShape">
              <a:avLst/>
            </a:prstTxWarp>
            <a:spAutoFit/>
          </a:bodyPr>
          <a:lstStyle/>
          <a:p>
            <a:endParaRPr lang="es-ES_tradnl" sz="1800">
              <a:solidFill>
                <a:srgbClr val="FFAF18"/>
              </a:solidFill>
              <a:latin typeface="Times" charset="0"/>
            </a:endParaRPr>
          </a:p>
        </p:txBody>
      </p:sp>
      <p:pic>
        <p:nvPicPr>
          <p:cNvPr id="93189" name="Picture 7" descr="http://rds.yahoo.com/_ylt=A0S0201F0PtHlW8Bb1SjzbkF/SIG=12lcptlbv/EXP=1207771589/**http%3A/www.studentbmj.com/back_issues/0599/graphics/0599ed2_1.gif"/>
          <p:cNvPicPr>
            <a:picLocks noChangeAspect="1" noChangeArrowheads="1"/>
          </p:cNvPicPr>
          <p:nvPr/>
        </p:nvPicPr>
        <p:blipFill>
          <a:blip r:embed="rId4"/>
          <a:srcRect/>
          <a:stretch>
            <a:fillRect/>
          </a:stretch>
        </p:blipFill>
        <p:spPr bwMode="auto">
          <a:xfrm>
            <a:off x="6553200" y="3886200"/>
            <a:ext cx="2341563" cy="2971800"/>
          </a:xfrm>
          <a:prstGeom prst="rect">
            <a:avLst/>
          </a:prstGeom>
          <a:noFill/>
          <a:ln w="9525">
            <a:noFill/>
            <a:miter lim="800000"/>
            <a:headEnd/>
            <a:tailEnd/>
          </a:ln>
        </p:spPr>
      </p:pic>
      <p:grpSp>
        <p:nvGrpSpPr>
          <p:cNvPr id="93190" name="Group 11"/>
          <p:cNvGrpSpPr>
            <a:grpSpLocks/>
          </p:cNvGrpSpPr>
          <p:nvPr/>
        </p:nvGrpSpPr>
        <p:grpSpPr bwMode="auto">
          <a:xfrm>
            <a:off x="4114800" y="5029200"/>
            <a:ext cx="1511300" cy="1143000"/>
            <a:chOff x="4114800" y="5029200"/>
            <a:chExt cx="1511348" cy="1142704"/>
          </a:xfrm>
        </p:grpSpPr>
        <p:cxnSp>
          <p:nvCxnSpPr>
            <p:cNvPr id="93191" name="Straight Arrow Connector 9"/>
            <p:cNvCxnSpPr>
              <a:cxnSpLocks noChangeShapeType="1"/>
            </p:cNvCxnSpPr>
            <p:nvPr/>
          </p:nvCxnSpPr>
          <p:spPr bwMode="auto">
            <a:xfrm rot="16200000" flipV="1">
              <a:off x="4076700" y="5067300"/>
              <a:ext cx="685800" cy="609600"/>
            </a:xfrm>
            <a:prstGeom prst="straightConnector1">
              <a:avLst/>
            </a:prstGeom>
            <a:noFill/>
            <a:ln w="9525">
              <a:solidFill>
                <a:schemeClr val="tx1"/>
              </a:solidFill>
              <a:round/>
              <a:headEnd/>
              <a:tailEnd type="arrow" w="med" len="med"/>
            </a:ln>
          </p:spPr>
        </p:cxnSp>
        <p:sp>
          <p:nvSpPr>
            <p:cNvPr id="93192" name="TextBox 10"/>
            <p:cNvSpPr txBox="1">
              <a:spLocks noChangeArrowheads="1"/>
            </p:cNvSpPr>
            <p:nvPr/>
          </p:nvSpPr>
          <p:spPr bwMode="auto">
            <a:xfrm>
              <a:off x="4191002" y="5714822"/>
              <a:ext cx="1435146" cy="457082"/>
            </a:xfrm>
            <a:prstGeom prst="rect">
              <a:avLst/>
            </a:prstGeom>
            <a:noFill/>
            <a:ln w="9525">
              <a:noFill/>
              <a:miter lim="800000"/>
              <a:headEnd/>
              <a:tailEnd/>
            </a:ln>
          </p:spPr>
          <p:txBody>
            <a:bodyPr wrap="none">
              <a:prstTxWarp prst="textNoShape">
                <a:avLst/>
              </a:prstTxWarp>
              <a:spAutoFit/>
            </a:bodyPr>
            <a:lstStyle/>
            <a:p>
              <a:r>
                <a:rPr lang="en-US" b="1">
                  <a:solidFill>
                    <a:srgbClr val="4117FF"/>
                  </a:solidFill>
                </a:rPr>
                <a:t>Intrinsic</a:t>
              </a:r>
            </a:p>
          </p:txBody>
        </p:sp>
      </p:gr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GFR and pressure.jpg                                           0002027AMacintosh HD                   B7E2905D:"/>
          <p:cNvPicPr>
            <a:picLocks noChangeAspect="1" noChangeArrowheads="1"/>
          </p:cNvPicPr>
          <p:nvPr/>
        </p:nvPicPr>
        <p:blipFill>
          <a:blip r:embed="rId2"/>
          <a:srcRect l="14493" t="8417" r="5797" b="2406"/>
          <a:stretch>
            <a:fillRect/>
          </a:stretch>
        </p:blipFill>
        <p:spPr bwMode="auto">
          <a:xfrm>
            <a:off x="608013" y="762000"/>
            <a:ext cx="7010400" cy="5400675"/>
          </a:xfrm>
          <a:prstGeom prst="rect">
            <a:avLst/>
          </a:prstGeom>
          <a:noFill/>
          <a:ln w="9525">
            <a:noFill/>
            <a:miter lim="800000"/>
            <a:headEnd/>
            <a:tailEnd/>
          </a:ln>
        </p:spPr>
      </p:pic>
      <p:cxnSp>
        <p:nvCxnSpPr>
          <p:cNvPr id="3" name="Straight Connector 8"/>
          <p:cNvCxnSpPr>
            <a:cxnSpLocks noChangeShapeType="1"/>
          </p:cNvCxnSpPr>
          <p:nvPr/>
        </p:nvCxnSpPr>
        <p:spPr bwMode="auto">
          <a:xfrm rot="16200000" flipH="1">
            <a:off x="2454275" y="3641725"/>
            <a:ext cx="2713038" cy="1588"/>
          </a:xfrm>
          <a:prstGeom prst="line">
            <a:avLst/>
          </a:prstGeom>
          <a:noFill/>
          <a:ln w="63500">
            <a:solidFill>
              <a:srgbClr val="ED181E"/>
            </a:solidFill>
            <a:round/>
            <a:headEnd/>
            <a:tailEnd/>
          </a:ln>
        </p:spPr>
      </p:cxnSp>
      <p:cxnSp>
        <p:nvCxnSpPr>
          <p:cNvPr id="4" name="Straight Connector 9"/>
          <p:cNvCxnSpPr>
            <a:cxnSpLocks noChangeShapeType="1"/>
          </p:cNvCxnSpPr>
          <p:nvPr/>
        </p:nvCxnSpPr>
        <p:spPr bwMode="auto">
          <a:xfrm rot="16200000" flipH="1">
            <a:off x="5197475" y="3413125"/>
            <a:ext cx="2713038" cy="1588"/>
          </a:xfrm>
          <a:prstGeom prst="line">
            <a:avLst/>
          </a:prstGeom>
          <a:noFill/>
          <a:ln w="63500">
            <a:solidFill>
              <a:srgbClr val="ED181E"/>
            </a:solidFill>
            <a:round/>
            <a:headEnd/>
            <a:tailEnd/>
          </a:ln>
        </p:spPr>
      </p:cxnSp>
      <p:sp>
        <p:nvSpPr>
          <p:cNvPr id="83974" name="TextBox 7"/>
          <p:cNvSpPr txBox="1">
            <a:spLocks noChangeArrowheads="1"/>
          </p:cNvSpPr>
          <p:nvPr/>
        </p:nvSpPr>
        <p:spPr bwMode="auto">
          <a:xfrm>
            <a:off x="1828800" y="2590800"/>
            <a:ext cx="2057400" cy="830263"/>
          </a:xfrm>
          <a:prstGeom prst="rect">
            <a:avLst/>
          </a:prstGeom>
          <a:noFill/>
          <a:ln w="9525">
            <a:noFill/>
            <a:miter lim="800000"/>
            <a:headEnd/>
            <a:tailEnd/>
          </a:ln>
        </p:spPr>
        <p:txBody>
          <a:bodyPr wrap="none">
            <a:prstTxWarp prst="textNoShape">
              <a:avLst/>
            </a:prstTxWarp>
            <a:spAutoFit/>
          </a:bodyPr>
          <a:lstStyle/>
          <a:p>
            <a:r>
              <a:rPr lang="es-ES_tradnl"/>
              <a:t>hypotension</a:t>
            </a:r>
          </a:p>
          <a:p>
            <a:r>
              <a:rPr lang="es-ES_tradnl"/>
              <a:t>(&lt; 70 mm Hg)</a:t>
            </a:r>
          </a:p>
        </p:txBody>
      </p:sp>
      <p:cxnSp>
        <p:nvCxnSpPr>
          <p:cNvPr id="83975" name="Straight Connector 9"/>
          <p:cNvCxnSpPr>
            <a:cxnSpLocks noChangeShapeType="1"/>
          </p:cNvCxnSpPr>
          <p:nvPr/>
        </p:nvCxnSpPr>
        <p:spPr bwMode="auto">
          <a:xfrm rot="5400000" flipH="1" flipV="1">
            <a:off x="4114800" y="5486400"/>
            <a:ext cx="1588" cy="1588"/>
          </a:xfrm>
          <a:prstGeom prst="line">
            <a:avLst/>
          </a:prstGeom>
          <a:noFill/>
          <a:ln w="9525">
            <a:solidFill>
              <a:schemeClr val="tx1"/>
            </a:solidFill>
            <a:round/>
            <a:headEnd/>
            <a:tailEnd/>
          </a:ln>
        </p:spPr>
      </p:cxnSp>
      <p:cxnSp>
        <p:nvCxnSpPr>
          <p:cNvPr id="83976" name="Straight Connector 13"/>
          <p:cNvCxnSpPr>
            <a:cxnSpLocks noChangeShapeType="1"/>
          </p:cNvCxnSpPr>
          <p:nvPr/>
        </p:nvCxnSpPr>
        <p:spPr bwMode="auto">
          <a:xfrm rot="5400000" flipH="1" flipV="1">
            <a:off x="2820194" y="3123406"/>
            <a:ext cx="4114800" cy="1588"/>
          </a:xfrm>
          <a:prstGeom prst="line">
            <a:avLst/>
          </a:prstGeom>
          <a:noFill/>
          <a:ln w="9525">
            <a:solidFill>
              <a:schemeClr val="tx1"/>
            </a:solidFill>
            <a:round/>
            <a:headEnd/>
            <a:tailEnd/>
          </a:ln>
        </p:spPr>
      </p:cxnSp>
      <p:sp>
        <p:nvSpPr>
          <p:cNvPr id="83977" name="TextBox 14"/>
          <p:cNvSpPr txBox="1">
            <a:spLocks noChangeArrowheads="1"/>
          </p:cNvSpPr>
          <p:nvPr/>
        </p:nvSpPr>
        <p:spPr bwMode="auto">
          <a:xfrm>
            <a:off x="4572000" y="5257800"/>
            <a:ext cx="981075" cy="461963"/>
          </a:xfrm>
          <a:prstGeom prst="rect">
            <a:avLst/>
          </a:prstGeom>
          <a:noFill/>
          <a:ln w="9525">
            <a:noFill/>
            <a:miter lim="800000"/>
            <a:headEnd/>
            <a:tailEnd/>
          </a:ln>
        </p:spPr>
        <p:txBody>
          <a:bodyPr wrap="none">
            <a:prstTxWarp prst="textNoShape">
              <a:avLst/>
            </a:prstTxWarp>
            <a:spAutoFit/>
          </a:bodyPr>
          <a:lstStyle/>
          <a:p>
            <a:r>
              <a:rPr lang="es-ES_tradnl"/>
              <a:t>≈ 140</a:t>
            </a:r>
          </a:p>
        </p:txBody>
      </p:sp>
      <p:sp>
        <p:nvSpPr>
          <p:cNvPr id="83978" name="TextBox 15"/>
          <p:cNvSpPr txBox="1">
            <a:spLocks noChangeArrowheads="1"/>
          </p:cNvSpPr>
          <p:nvPr/>
        </p:nvSpPr>
        <p:spPr bwMode="auto">
          <a:xfrm>
            <a:off x="5105400" y="4191000"/>
            <a:ext cx="2238375" cy="830263"/>
          </a:xfrm>
          <a:prstGeom prst="rect">
            <a:avLst/>
          </a:prstGeom>
          <a:noFill/>
          <a:ln w="9525">
            <a:noFill/>
            <a:miter lim="800000"/>
            <a:headEnd/>
            <a:tailEnd/>
          </a:ln>
        </p:spPr>
        <p:txBody>
          <a:bodyPr wrap="none">
            <a:prstTxWarp prst="textNoShape">
              <a:avLst/>
            </a:prstTxWarp>
            <a:spAutoFit/>
          </a:bodyPr>
          <a:lstStyle/>
          <a:p>
            <a:r>
              <a:rPr lang="es-ES_tradnl"/>
              <a:t>hypertension</a:t>
            </a:r>
          </a:p>
          <a:p>
            <a:r>
              <a:rPr lang="es-ES_tradnl"/>
              <a:t>( &gt; 115 mm Hg)</a:t>
            </a:r>
          </a:p>
        </p:txBody>
      </p:sp>
      <p:sp>
        <p:nvSpPr>
          <p:cNvPr id="83980" name="TextBox 11"/>
          <p:cNvSpPr txBox="1">
            <a:spLocks noChangeArrowheads="1"/>
          </p:cNvSpPr>
          <p:nvPr/>
        </p:nvSpPr>
        <p:spPr bwMode="auto">
          <a:xfrm>
            <a:off x="9525" y="6172200"/>
            <a:ext cx="9134475" cy="461963"/>
          </a:xfrm>
          <a:prstGeom prst="rect">
            <a:avLst/>
          </a:prstGeom>
          <a:noFill/>
          <a:ln w="9525">
            <a:noFill/>
            <a:miter lim="800000"/>
            <a:headEnd/>
            <a:tailEnd/>
          </a:ln>
        </p:spPr>
        <p:txBody>
          <a:bodyPr wrap="none">
            <a:prstTxWarp prst="textNoShape">
              <a:avLst/>
            </a:prstTxWarp>
            <a:spAutoFit/>
          </a:bodyPr>
          <a:lstStyle/>
          <a:p>
            <a:r>
              <a:rPr lang="en-US"/>
              <a:t>GFR IS “DEFENDED” IN THE FACE OF VARIATION IN MAP</a:t>
            </a:r>
          </a:p>
        </p:txBody>
      </p:sp>
      <p:sp>
        <p:nvSpPr>
          <p:cNvPr id="13" name="TextBox 12"/>
          <p:cNvSpPr txBox="1"/>
          <p:nvPr/>
        </p:nvSpPr>
        <p:spPr>
          <a:xfrm>
            <a:off x="2971800" y="990600"/>
            <a:ext cx="1769234" cy="461665"/>
          </a:xfrm>
          <a:prstGeom prst="rect">
            <a:avLst/>
          </a:prstGeom>
          <a:noFill/>
        </p:spPr>
        <p:txBody>
          <a:bodyPr wrap="none" rtlCol="0">
            <a:spAutoFit/>
          </a:bodyPr>
          <a:lstStyle/>
          <a:p>
            <a:r>
              <a:rPr lang="es-ES_tradnl" dirty="0" smtClean="0">
                <a:solidFill>
                  <a:schemeClr val="accent2">
                    <a:lumMod val="50000"/>
                  </a:schemeClr>
                </a:solidFill>
              </a:rPr>
              <a:t>EXTRINIC</a:t>
            </a:r>
            <a:r>
              <a:rPr lang="es-ES_tradnl" dirty="0" smtClean="0"/>
              <a:t> </a:t>
            </a:r>
            <a:endParaRPr lang="es-ES_tradnl" dirty="0"/>
          </a:p>
        </p:txBody>
      </p:sp>
      <p:sp>
        <p:nvSpPr>
          <p:cNvPr id="14" name="TextBox 13"/>
          <p:cNvSpPr txBox="1"/>
          <p:nvPr/>
        </p:nvSpPr>
        <p:spPr>
          <a:xfrm>
            <a:off x="5181600" y="990600"/>
            <a:ext cx="1981131" cy="461665"/>
          </a:xfrm>
          <a:prstGeom prst="rect">
            <a:avLst/>
          </a:prstGeom>
          <a:noFill/>
        </p:spPr>
        <p:txBody>
          <a:bodyPr wrap="none" rtlCol="0">
            <a:spAutoFit/>
          </a:bodyPr>
          <a:lstStyle/>
          <a:p>
            <a:r>
              <a:rPr lang="es-ES_tradnl" dirty="0" smtClean="0">
                <a:solidFill>
                  <a:srgbClr val="FF0000"/>
                </a:solidFill>
              </a:rPr>
              <a:t>INTRINSIC </a:t>
            </a:r>
            <a:endParaRPr lang="es-ES_tradnl" dirty="0">
              <a:solidFill>
                <a:srgbClr val="FF0000"/>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ctrTitle"/>
          </p:nvPr>
        </p:nvSpPr>
        <p:spPr>
          <a:xfrm>
            <a:off x="762000" y="0"/>
            <a:ext cx="7772400" cy="1470025"/>
          </a:xfrm>
        </p:spPr>
        <p:txBody>
          <a:bodyPr/>
          <a:lstStyle/>
          <a:p>
            <a:r>
              <a:rPr lang="en-US" smtClean="0">
                <a:latin typeface="Comic Sans MS" charset="0"/>
                <a:ea typeface="Comic Sans MS" charset="0"/>
                <a:cs typeface="Comic Sans MS" charset="0"/>
              </a:rPr>
              <a:t>To Remember</a:t>
            </a:r>
            <a:br>
              <a:rPr lang="en-US" smtClean="0">
                <a:latin typeface="Comic Sans MS" charset="0"/>
                <a:ea typeface="Comic Sans MS" charset="0"/>
                <a:cs typeface="Comic Sans MS" charset="0"/>
              </a:rPr>
            </a:br>
            <a:endParaRPr lang="en-US" smtClean="0">
              <a:latin typeface="Comic Sans MS" charset="0"/>
              <a:ea typeface="Comic Sans MS" charset="0"/>
              <a:cs typeface="Comic Sans MS" charset="0"/>
            </a:endParaRPr>
          </a:p>
        </p:txBody>
      </p:sp>
      <p:sp>
        <p:nvSpPr>
          <p:cNvPr id="95235" name="TextBox 5"/>
          <p:cNvSpPr txBox="1">
            <a:spLocks noChangeArrowheads="1"/>
          </p:cNvSpPr>
          <p:nvPr/>
        </p:nvSpPr>
        <p:spPr bwMode="auto">
          <a:xfrm>
            <a:off x="228600" y="1219200"/>
            <a:ext cx="8915400" cy="5324475"/>
          </a:xfrm>
          <a:prstGeom prst="rect">
            <a:avLst/>
          </a:prstGeom>
          <a:noFill/>
          <a:ln w="9525">
            <a:noFill/>
            <a:miter lim="800000"/>
            <a:headEnd/>
            <a:tailEnd/>
          </a:ln>
        </p:spPr>
        <p:txBody>
          <a:bodyPr>
            <a:prstTxWarp prst="textNoShape">
              <a:avLst/>
            </a:prstTxWarp>
            <a:spAutoFit/>
          </a:bodyPr>
          <a:lstStyle/>
          <a:p>
            <a:r>
              <a:rPr lang="en-US" sz="2000"/>
              <a:t>-GFR is maintained relatively constant in the face of broad variation in blood pressure.</a:t>
            </a:r>
          </a:p>
          <a:p>
            <a:endParaRPr lang="en-US" sz="2000"/>
          </a:p>
          <a:p>
            <a:r>
              <a:rPr lang="en-US" sz="2000"/>
              <a:t>-The mechanisms that control GFR are both intrinisc and extrinsic.</a:t>
            </a:r>
          </a:p>
          <a:p>
            <a:endParaRPr lang="en-US" sz="2000"/>
          </a:p>
          <a:p>
            <a:r>
              <a:rPr lang="en-US" sz="2000"/>
              <a:t>-The intrinsic mechanisms are: local vasoconstriction of afferent arterioles in response to stretching. Paracrine effects (mediated by the JGA) on afferent arterioles. Effects on mesaglial cells which reduce permeability of glomerulus</a:t>
            </a:r>
            <a:r>
              <a:rPr lang="en-US" sz="2000">
                <a:solidFill>
                  <a:srgbClr val="FF0000"/>
                </a:solidFill>
              </a:rPr>
              <a:t>. Intrinsic mechanisms help to maintain GFR constant when MAP goes up…. </a:t>
            </a:r>
          </a:p>
          <a:p>
            <a:endParaRPr lang="en-US" sz="2000"/>
          </a:p>
          <a:p>
            <a:r>
              <a:rPr lang="en-US" sz="2000"/>
              <a:t>-The extrinsic effects are the result of drastic reductions in BP due to hemorrhage or dehydration. Lowered BP is detected by aortic and carotid  baroreceptors, and a reflex mediated by the medulla leads to increased vasoconstriction of afferent arterioles and reduced GFR. </a:t>
            </a:r>
            <a:r>
              <a:rPr lang="en-US" sz="2000">
                <a:solidFill>
                  <a:srgbClr val="FF0000"/>
                </a:solidFill>
              </a:rPr>
              <a:t>Extrinsic mechanisms help to maintain GFR constant when MAP goes down….They reduce urine flow. </a:t>
            </a:r>
            <a:r>
              <a:rPr lang="en-US" sz="2000"/>
              <a:t>   </a:t>
            </a:r>
          </a:p>
        </p:txBody>
      </p:sp>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p:txBody>
          <a:bodyPr/>
          <a:lstStyle/>
          <a:p>
            <a:r>
              <a:rPr lang="en-US" sz="2800" smtClean="0">
                <a:ea typeface="ＭＳ Ｐゴシック" charset="-128"/>
                <a:cs typeface="ＭＳ Ｐゴシック" charset="-128"/>
              </a:rPr>
              <a:t>Excretion = Filtration + secretion -reabsorption</a:t>
            </a:r>
          </a:p>
        </p:txBody>
      </p:sp>
      <p:cxnSp>
        <p:nvCxnSpPr>
          <p:cNvPr id="96259" name="Straight Connector 4"/>
          <p:cNvCxnSpPr>
            <a:cxnSpLocks noChangeShapeType="1"/>
          </p:cNvCxnSpPr>
          <p:nvPr/>
        </p:nvCxnSpPr>
        <p:spPr bwMode="auto">
          <a:xfrm rot="5400000">
            <a:off x="3238500" y="1638300"/>
            <a:ext cx="609600" cy="381000"/>
          </a:xfrm>
          <a:prstGeom prst="line">
            <a:avLst/>
          </a:prstGeom>
          <a:noFill/>
          <a:ln w="9525">
            <a:solidFill>
              <a:schemeClr val="tx1"/>
            </a:solidFill>
            <a:round/>
            <a:headEnd/>
            <a:tailEnd/>
          </a:ln>
        </p:spPr>
      </p:cxnSp>
      <p:sp>
        <p:nvSpPr>
          <p:cNvPr id="96260" name="TextBox 5"/>
          <p:cNvSpPr txBox="1">
            <a:spLocks noChangeArrowheads="1"/>
          </p:cNvSpPr>
          <p:nvPr/>
        </p:nvSpPr>
        <p:spPr bwMode="auto">
          <a:xfrm>
            <a:off x="2819400" y="2057400"/>
            <a:ext cx="1976438" cy="461963"/>
          </a:xfrm>
          <a:prstGeom prst="rect">
            <a:avLst/>
          </a:prstGeom>
          <a:noFill/>
          <a:ln w="9525">
            <a:noFill/>
            <a:miter lim="800000"/>
            <a:headEnd/>
            <a:tailEnd/>
          </a:ln>
        </p:spPr>
        <p:txBody>
          <a:bodyPr wrap="none">
            <a:prstTxWarp prst="textNoShape">
              <a:avLst/>
            </a:prstTxWarp>
            <a:spAutoFit/>
          </a:bodyPr>
          <a:lstStyle/>
          <a:p>
            <a:r>
              <a:rPr lang="en-US" dirty="0" err="1"/>
              <a:t>FL</a:t>
            </a:r>
            <a:r>
              <a:rPr lang="en-US" baseline="-25000" dirty="0" err="1"/>
              <a:t>x</a:t>
            </a:r>
            <a:r>
              <a:rPr lang="en-US" dirty="0"/>
              <a:t>=(</a:t>
            </a:r>
            <a:r>
              <a:rPr lang="en-US" dirty="0" err="1"/>
              <a:t>GFR)P</a:t>
            </a:r>
            <a:r>
              <a:rPr lang="en-US" baseline="-25000" dirty="0" err="1"/>
              <a:t>x</a:t>
            </a:r>
            <a:endParaRPr lang="en-US" baseline="-25000" dirty="0"/>
          </a:p>
        </p:txBody>
      </p:sp>
      <p:cxnSp>
        <p:nvCxnSpPr>
          <p:cNvPr id="96261" name="Straight Connector 8"/>
          <p:cNvCxnSpPr>
            <a:cxnSpLocks noChangeShapeType="1"/>
          </p:cNvCxnSpPr>
          <p:nvPr/>
        </p:nvCxnSpPr>
        <p:spPr bwMode="auto">
          <a:xfrm rot="5400000">
            <a:off x="2971800" y="2819400"/>
            <a:ext cx="685800" cy="381000"/>
          </a:xfrm>
          <a:prstGeom prst="line">
            <a:avLst/>
          </a:prstGeom>
          <a:noFill/>
          <a:ln w="9525">
            <a:solidFill>
              <a:schemeClr val="tx1"/>
            </a:solidFill>
            <a:round/>
            <a:headEnd/>
            <a:tailEnd/>
          </a:ln>
        </p:spPr>
      </p:cxnSp>
      <p:sp>
        <p:nvSpPr>
          <p:cNvPr id="96262" name="TextBox 13"/>
          <p:cNvSpPr txBox="1">
            <a:spLocks noChangeArrowheads="1"/>
          </p:cNvSpPr>
          <p:nvPr/>
        </p:nvSpPr>
        <p:spPr bwMode="auto">
          <a:xfrm>
            <a:off x="1905000" y="3505200"/>
            <a:ext cx="4892675" cy="461963"/>
          </a:xfrm>
          <a:prstGeom prst="rect">
            <a:avLst/>
          </a:prstGeom>
          <a:noFill/>
          <a:ln w="9525">
            <a:noFill/>
            <a:miter lim="800000"/>
            <a:headEnd/>
            <a:tailEnd/>
          </a:ln>
        </p:spPr>
        <p:txBody>
          <a:bodyPr wrap="none">
            <a:prstTxWarp prst="textNoShape">
              <a:avLst/>
            </a:prstTxWarp>
            <a:spAutoFit/>
          </a:bodyPr>
          <a:lstStyle/>
          <a:p>
            <a:r>
              <a:rPr lang="en-US"/>
              <a:t>GFR = C</a:t>
            </a:r>
            <a:r>
              <a:rPr lang="en-US" baseline="-25000"/>
              <a:t>inulin</a:t>
            </a:r>
            <a:r>
              <a:rPr lang="en-US"/>
              <a:t>= [(dV/dt)U</a:t>
            </a:r>
            <a:r>
              <a:rPr lang="en-US" baseline="-25000"/>
              <a:t>inulin</a:t>
            </a:r>
            <a:r>
              <a:rPr lang="en-US"/>
              <a:t>]/P</a:t>
            </a:r>
            <a:r>
              <a:rPr lang="en-US" baseline="-25000"/>
              <a:t>inulin</a:t>
            </a:r>
          </a:p>
        </p:txBody>
      </p:sp>
      <p:sp>
        <p:nvSpPr>
          <p:cNvPr id="96263" name="TextBox 14"/>
          <p:cNvSpPr txBox="1">
            <a:spLocks noChangeArrowheads="1"/>
          </p:cNvSpPr>
          <p:nvPr/>
        </p:nvSpPr>
        <p:spPr bwMode="auto">
          <a:xfrm>
            <a:off x="0" y="4495800"/>
            <a:ext cx="9144000" cy="2678113"/>
          </a:xfrm>
          <a:prstGeom prst="rect">
            <a:avLst/>
          </a:prstGeom>
          <a:noFill/>
          <a:ln w="9525">
            <a:noFill/>
            <a:miter lim="800000"/>
            <a:headEnd/>
            <a:tailEnd/>
          </a:ln>
        </p:spPr>
        <p:txBody>
          <a:bodyPr>
            <a:prstTxWarp prst="textNoShape">
              <a:avLst/>
            </a:prstTxWarp>
            <a:spAutoFit/>
          </a:bodyPr>
          <a:lstStyle/>
          <a:p>
            <a:r>
              <a:rPr lang="en-US" dirty="0"/>
              <a:t>Please remember: </a:t>
            </a:r>
          </a:p>
          <a:p>
            <a:r>
              <a:rPr lang="en-US" dirty="0"/>
              <a:t>-GFR = clearance of </a:t>
            </a:r>
            <a:r>
              <a:rPr lang="en-US" dirty="0" err="1"/>
              <a:t>inulin</a:t>
            </a:r>
            <a:r>
              <a:rPr lang="en-US" dirty="0"/>
              <a:t> = rate at which plasma is filtered by the kidney (</a:t>
            </a:r>
            <a:r>
              <a:rPr lang="en-US" dirty="0" err="1"/>
              <a:t>inulin</a:t>
            </a:r>
            <a:r>
              <a:rPr lang="en-US" dirty="0"/>
              <a:t> is freely filtered but neither secreted nor reabsorbed).</a:t>
            </a:r>
          </a:p>
          <a:p>
            <a:r>
              <a:rPr lang="en-US" dirty="0"/>
              <a:t>-</a:t>
            </a:r>
            <a:r>
              <a:rPr lang="en-US" dirty="0" err="1"/>
              <a:t>Cx</a:t>
            </a:r>
            <a:r>
              <a:rPr lang="en-US" dirty="0"/>
              <a:t>=clearance of </a:t>
            </a:r>
            <a:r>
              <a:rPr lang="en-US" dirty="0" err="1"/>
              <a:t>x</a:t>
            </a:r>
            <a:r>
              <a:rPr lang="en-US" dirty="0"/>
              <a:t> = the volume of plasma “cleared” of substance </a:t>
            </a:r>
            <a:r>
              <a:rPr lang="en-US" dirty="0" err="1"/>
              <a:t>x</a:t>
            </a:r>
            <a:r>
              <a:rPr lang="en-US" dirty="0"/>
              <a:t> per unit time.</a:t>
            </a:r>
          </a:p>
          <a:p>
            <a:r>
              <a:rPr lang="en-US" dirty="0"/>
              <a:t>  </a:t>
            </a:r>
          </a:p>
        </p:txBody>
      </p:sp>
      <p:sp>
        <p:nvSpPr>
          <p:cNvPr id="16" name="Rectangle 15"/>
          <p:cNvSpPr/>
          <p:nvPr/>
        </p:nvSpPr>
        <p:spPr bwMode="auto">
          <a:xfrm>
            <a:off x="6019800" y="1066800"/>
            <a:ext cx="2209800" cy="533400"/>
          </a:xfrm>
          <a:prstGeom prst="rect">
            <a:avLst/>
          </a:prstGeom>
          <a:solidFill>
            <a:schemeClr val="bg1">
              <a:lumMod val="95000"/>
              <a:alpha val="0"/>
            </a:schemeClr>
          </a:solidFill>
          <a:ln w="19050" cap="flat" cmpd="sng" algn="ctr">
            <a:solidFill>
              <a:srgbClr val="FF0000"/>
            </a:solidFill>
            <a:prstDash val="solid"/>
            <a:round/>
            <a:headEnd type="none" w="med" len="med"/>
            <a:tailEnd type="none" w="med" len="med"/>
          </a:ln>
          <a:effectLst/>
        </p:spPr>
        <p:txBody>
          <a:bodyPr>
            <a:prstTxWarp prst="textNoShape">
              <a:avLst/>
            </a:prstTxWarp>
          </a:bodyPr>
          <a:lstStyle/>
          <a:p>
            <a:pPr>
              <a:defRPr/>
            </a:pPr>
            <a:endParaRPr lang="en-US" b="1">
              <a:solidFill>
                <a:srgbClr val="FFAF18"/>
              </a:solidFill>
            </a:endParaRPr>
          </a:p>
        </p:txBody>
      </p:sp>
      <p:cxnSp>
        <p:nvCxnSpPr>
          <p:cNvPr id="96265" name="Straight Connector 9"/>
          <p:cNvCxnSpPr>
            <a:cxnSpLocks noChangeShapeType="1"/>
          </p:cNvCxnSpPr>
          <p:nvPr/>
        </p:nvCxnSpPr>
        <p:spPr bwMode="auto">
          <a:xfrm rot="5400000">
            <a:off x="1143000" y="1524000"/>
            <a:ext cx="533400" cy="381000"/>
          </a:xfrm>
          <a:prstGeom prst="line">
            <a:avLst/>
          </a:prstGeom>
          <a:noFill/>
          <a:ln w="9525">
            <a:solidFill>
              <a:schemeClr val="tx1"/>
            </a:solidFill>
            <a:round/>
            <a:headEnd/>
            <a:tailEnd/>
          </a:ln>
        </p:spPr>
      </p:cxnSp>
      <p:sp>
        <p:nvSpPr>
          <p:cNvPr id="96266" name="TextBox 11"/>
          <p:cNvSpPr txBox="1">
            <a:spLocks noChangeArrowheads="1"/>
          </p:cNvSpPr>
          <p:nvPr/>
        </p:nvSpPr>
        <p:spPr bwMode="auto">
          <a:xfrm>
            <a:off x="457200" y="2286000"/>
            <a:ext cx="2336998" cy="461665"/>
          </a:xfrm>
          <a:prstGeom prst="rect">
            <a:avLst/>
          </a:prstGeom>
          <a:noFill/>
          <a:ln w="9525">
            <a:noFill/>
            <a:miter lim="800000"/>
            <a:headEnd/>
            <a:tailEnd/>
          </a:ln>
        </p:spPr>
        <p:txBody>
          <a:bodyPr wrap="none">
            <a:prstTxWarp prst="textNoShape">
              <a:avLst/>
            </a:prstTxWarp>
            <a:spAutoFit/>
          </a:bodyPr>
          <a:lstStyle/>
          <a:p>
            <a:r>
              <a:rPr lang="en-US" dirty="0" smtClean="0"/>
              <a:t>E</a:t>
            </a:r>
            <a:r>
              <a:rPr lang="en-US" baseline="-25000" dirty="0" smtClean="0"/>
              <a:t>x</a:t>
            </a:r>
            <a:r>
              <a:rPr lang="en-US" dirty="0" smtClean="0"/>
              <a:t> = (</a:t>
            </a:r>
            <a:r>
              <a:rPr lang="en-US" dirty="0" err="1"/>
              <a:t>dV/dt)U</a:t>
            </a:r>
            <a:r>
              <a:rPr lang="en-US" baseline="-25000" dirty="0" err="1"/>
              <a:t>x</a:t>
            </a:r>
            <a:endParaRPr lang="en-US" baseline="-250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ext Box 5"/>
          <p:cNvSpPr txBox="1">
            <a:spLocks noChangeArrowheads="1"/>
          </p:cNvSpPr>
          <p:nvPr/>
        </p:nvSpPr>
        <p:spPr bwMode="auto">
          <a:xfrm>
            <a:off x="288925" y="198438"/>
            <a:ext cx="8815388" cy="822325"/>
          </a:xfrm>
          <a:prstGeom prst="rect">
            <a:avLst/>
          </a:prstGeom>
          <a:noFill/>
          <a:ln w="9525">
            <a:noFill/>
            <a:miter lim="800000"/>
            <a:headEnd/>
            <a:tailEnd/>
          </a:ln>
        </p:spPr>
        <p:txBody>
          <a:bodyPr wrap="none">
            <a:prstTxWarp prst="textNoShape">
              <a:avLst/>
            </a:prstTxWarp>
            <a:spAutoFit/>
          </a:bodyPr>
          <a:lstStyle/>
          <a:p>
            <a:r>
              <a:rPr lang="en-US" b="1">
                <a:solidFill>
                  <a:srgbClr val="ED181E"/>
                </a:solidFill>
              </a:rPr>
              <a:t>Reabsorption</a:t>
            </a:r>
            <a:r>
              <a:rPr lang="en-US"/>
              <a:t> – movement of filtered solutes and water from</a:t>
            </a:r>
          </a:p>
          <a:p>
            <a:r>
              <a:rPr lang="en-US"/>
              <a:t>the lumen of the tubules back into the plasma.</a:t>
            </a:r>
          </a:p>
        </p:txBody>
      </p:sp>
      <p:sp>
        <p:nvSpPr>
          <p:cNvPr id="30726" name="Text Box 6"/>
          <p:cNvSpPr txBox="1">
            <a:spLocks noChangeArrowheads="1"/>
          </p:cNvSpPr>
          <p:nvPr/>
        </p:nvSpPr>
        <p:spPr bwMode="auto">
          <a:xfrm>
            <a:off x="288925" y="1036638"/>
            <a:ext cx="3300413" cy="457200"/>
          </a:xfrm>
          <a:prstGeom prst="rect">
            <a:avLst/>
          </a:prstGeom>
          <a:noFill/>
          <a:ln w="9525">
            <a:noFill/>
            <a:miter lim="800000"/>
            <a:headEnd/>
            <a:tailEnd/>
          </a:ln>
        </p:spPr>
        <p:txBody>
          <a:bodyPr wrap="none">
            <a:prstTxWarp prst="textNoShape">
              <a:avLst/>
            </a:prstTxWarp>
            <a:spAutoFit/>
          </a:bodyPr>
          <a:lstStyle/>
          <a:p>
            <a:r>
              <a:rPr lang="en-US"/>
              <a:t>Why do we need this?</a:t>
            </a:r>
          </a:p>
        </p:txBody>
      </p:sp>
      <p:sp>
        <p:nvSpPr>
          <p:cNvPr id="30727" name="Text Box 7"/>
          <p:cNvSpPr txBox="1">
            <a:spLocks noChangeArrowheads="1"/>
          </p:cNvSpPr>
          <p:nvPr/>
        </p:nvSpPr>
        <p:spPr bwMode="auto">
          <a:xfrm>
            <a:off x="304800" y="1600200"/>
            <a:ext cx="8847138" cy="457200"/>
          </a:xfrm>
          <a:prstGeom prst="rect">
            <a:avLst/>
          </a:prstGeom>
          <a:noFill/>
          <a:ln w="9525">
            <a:noFill/>
            <a:miter lim="800000"/>
            <a:headEnd/>
            <a:tailEnd/>
          </a:ln>
        </p:spPr>
        <p:txBody>
          <a:bodyPr wrap="none">
            <a:prstTxWarp prst="textNoShape">
              <a:avLst/>
            </a:prstTxWarp>
            <a:spAutoFit/>
          </a:bodyPr>
          <a:lstStyle/>
          <a:p>
            <a:r>
              <a:rPr lang="en-US"/>
              <a:t>If we didn’t have it, all filtered materials would be excreted.</a:t>
            </a:r>
          </a:p>
        </p:txBody>
      </p:sp>
      <p:sp>
        <p:nvSpPr>
          <p:cNvPr id="30728" name="Text Box 8"/>
          <p:cNvSpPr txBox="1">
            <a:spLocks noChangeArrowheads="1"/>
          </p:cNvSpPr>
          <p:nvPr/>
        </p:nvSpPr>
        <p:spPr bwMode="auto">
          <a:xfrm>
            <a:off x="365125" y="2103438"/>
            <a:ext cx="8531225" cy="457200"/>
          </a:xfrm>
          <a:prstGeom prst="rect">
            <a:avLst/>
          </a:prstGeom>
          <a:noFill/>
          <a:ln w="9525">
            <a:noFill/>
            <a:miter lim="800000"/>
            <a:headEnd/>
            <a:tailEnd/>
          </a:ln>
        </p:spPr>
        <p:txBody>
          <a:bodyPr wrap="none">
            <a:prstTxWarp prst="textNoShape">
              <a:avLst/>
            </a:prstTxWarp>
            <a:spAutoFit/>
          </a:bodyPr>
          <a:lstStyle/>
          <a:p>
            <a:r>
              <a:rPr lang="en-US"/>
              <a:t>For some substances, 100% of that filtered is reabsorbed.</a:t>
            </a:r>
          </a:p>
        </p:txBody>
      </p:sp>
      <p:sp>
        <p:nvSpPr>
          <p:cNvPr id="30729" name="Text Box 9"/>
          <p:cNvSpPr txBox="1">
            <a:spLocks noChangeArrowheads="1"/>
          </p:cNvSpPr>
          <p:nvPr/>
        </p:nvSpPr>
        <p:spPr bwMode="auto">
          <a:xfrm>
            <a:off x="365125" y="2713038"/>
            <a:ext cx="8812213" cy="457200"/>
          </a:xfrm>
          <a:prstGeom prst="rect">
            <a:avLst/>
          </a:prstGeom>
          <a:noFill/>
          <a:ln w="9525">
            <a:noFill/>
            <a:miter lim="800000"/>
            <a:headEnd/>
            <a:tailEnd/>
          </a:ln>
        </p:spPr>
        <p:txBody>
          <a:bodyPr wrap="none">
            <a:prstTxWarp prst="textNoShape">
              <a:avLst/>
            </a:prstTxWarp>
            <a:spAutoFit/>
          </a:bodyPr>
          <a:lstStyle/>
          <a:p>
            <a:r>
              <a:rPr lang="en-US"/>
              <a:t>For others, reabsorption is regulated to vary excretion rate.</a:t>
            </a:r>
          </a:p>
        </p:txBody>
      </p:sp>
      <p:sp>
        <p:nvSpPr>
          <p:cNvPr id="30730" name="Text Box 10"/>
          <p:cNvSpPr txBox="1">
            <a:spLocks noChangeArrowheads="1"/>
          </p:cNvSpPr>
          <p:nvPr/>
        </p:nvSpPr>
        <p:spPr bwMode="auto">
          <a:xfrm>
            <a:off x="76200" y="5791200"/>
            <a:ext cx="8543925" cy="822325"/>
          </a:xfrm>
          <a:prstGeom prst="rect">
            <a:avLst/>
          </a:prstGeom>
          <a:noFill/>
          <a:ln w="9525">
            <a:noFill/>
            <a:miter lim="800000"/>
            <a:headEnd/>
            <a:tailEnd/>
          </a:ln>
        </p:spPr>
        <p:txBody>
          <a:bodyPr wrap="none">
            <a:prstTxWarp prst="textNoShape">
              <a:avLst/>
            </a:prstTxWarp>
            <a:spAutoFit/>
          </a:bodyPr>
          <a:lstStyle/>
          <a:p>
            <a:r>
              <a:rPr lang="en-US" dirty="0"/>
              <a:t>For most solutes, </a:t>
            </a:r>
            <a:r>
              <a:rPr lang="en-US" dirty="0" err="1">
                <a:solidFill>
                  <a:srgbClr val="ED181E"/>
                </a:solidFill>
              </a:rPr>
              <a:t>reabsorption</a:t>
            </a:r>
            <a:r>
              <a:rPr lang="en-US" dirty="0"/>
              <a:t> takes place in the </a:t>
            </a:r>
            <a:r>
              <a:rPr lang="en-US" dirty="0">
                <a:solidFill>
                  <a:srgbClr val="ED181E"/>
                </a:solidFill>
              </a:rPr>
              <a:t>proximal </a:t>
            </a:r>
          </a:p>
          <a:p>
            <a:r>
              <a:rPr lang="en-US" dirty="0">
                <a:solidFill>
                  <a:srgbClr val="ED181E"/>
                </a:solidFill>
              </a:rPr>
              <a:t>and distal tubules.</a:t>
            </a:r>
          </a:p>
        </p:txBody>
      </p:sp>
      <p:pic>
        <p:nvPicPr>
          <p:cNvPr id="30731" name="Picture 11"/>
          <p:cNvPicPr>
            <a:picLocks noChangeAspect="1" noChangeArrowheads="1"/>
          </p:cNvPicPr>
          <p:nvPr/>
        </p:nvPicPr>
        <p:blipFill>
          <a:blip r:embed="rId4"/>
          <a:srcRect t="32629" b="29495"/>
          <a:stretch>
            <a:fillRect/>
          </a:stretch>
        </p:blipFill>
        <p:spPr bwMode="auto">
          <a:xfrm>
            <a:off x="88900" y="3276600"/>
            <a:ext cx="9055100" cy="2538413"/>
          </a:xfrm>
          <a:prstGeom prst="rect">
            <a:avLst/>
          </a:prstGeom>
          <a:noFill/>
          <a:ln w="9525">
            <a:noFill/>
            <a:miter lim="800000"/>
            <a:headEnd/>
            <a:tailEnd/>
          </a:ln>
        </p:spPr>
      </p:pic>
    </p:spTree>
    <p:custDataLst>
      <p:tags r:id="rId1"/>
    </p:custData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7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7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7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7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6" grpId="0"/>
      <p:bldP spid="30727" grpId="0"/>
      <p:bldP spid="30728" grpId="0"/>
      <p:bldP spid="30729" grpId="0"/>
      <p:bldP spid="30730"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1"/>
          <p:cNvPicPr>
            <a:picLocks noChangeAspect="1" noChangeArrowheads="1"/>
          </p:cNvPicPr>
          <p:nvPr/>
        </p:nvPicPr>
        <p:blipFill>
          <a:blip r:embed="rId2"/>
          <a:srcRect t="32629" b="29495"/>
          <a:stretch>
            <a:fillRect/>
          </a:stretch>
        </p:blipFill>
        <p:spPr bwMode="auto">
          <a:xfrm>
            <a:off x="-1752600" y="2057400"/>
            <a:ext cx="12503150" cy="3505200"/>
          </a:xfrm>
          <a:prstGeom prst="rect">
            <a:avLst/>
          </a:prstGeom>
          <a:noFill/>
          <a:ln w="9525">
            <a:noFill/>
            <a:miter lim="800000"/>
            <a:headEnd/>
            <a:tailEnd/>
          </a:ln>
        </p:spPr>
      </p:pic>
      <p:sp>
        <p:nvSpPr>
          <p:cNvPr id="3" name="Text Box 10"/>
          <p:cNvSpPr txBox="1">
            <a:spLocks noChangeArrowheads="1"/>
          </p:cNvSpPr>
          <p:nvPr/>
        </p:nvSpPr>
        <p:spPr bwMode="auto">
          <a:xfrm>
            <a:off x="0" y="1219200"/>
            <a:ext cx="8543925" cy="822325"/>
          </a:xfrm>
          <a:prstGeom prst="rect">
            <a:avLst/>
          </a:prstGeom>
          <a:noFill/>
          <a:ln w="9525">
            <a:noFill/>
            <a:miter lim="800000"/>
            <a:headEnd/>
            <a:tailEnd/>
          </a:ln>
        </p:spPr>
        <p:txBody>
          <a:bodyPr wrap="none">
            <a:prstTxWarp prst="textNoShape">
              <a:avLst/>
            </a:prstTxWarp>
            <a:spAutoFit/>
          </a:bodyPr>
          <a:lstStyle/>
          <a:p>
            <a:r>
              <a:rPr lang="en-US" dirty="0"/>
              <a:t>For most solutes, </a:t>
            </a:r>
            <a:r>
              <a:rPr lang="en-US" dirty="0" err="1">
                <a:solidFill>
                  <a:srgbClr val="ED181E"/>
                </a:solidFill>
              </a:rPr>
              <a:t>reabsorption</a:t>
            </a:r>
            <a:r>
              <a:rPr lang="en-US" dirty="0"/>
              <a:t> takes place in the </a:t>
            </a:r>
            <a:r>
              <a:rPr lang="en-US" dirty="0">
                <a:solidFill>
                  <a:srgbClr val="ED181E"/>
                </a:solidFill>
              </a:rPr>
              <a:t>proximal </a:t>
            </a:r>
          </a:p>
          <a:p>
            <a:r>
              <a:rPr lang="en-US" dirty="0">
                <a:solidFill>
                  <a:srgbClr val="ED181E"/>
                </a:solidFill>
              </a:rPr>
              <a:t>and distal tubules.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 Box 4"/>
          <p:cNvSpPr txBox="1">
            <a:spLocks noChangeArrowheads="1"/>
          </p:cNvSpPr>
          <p:nvPr/>
        </p:nvSpPr>
        <p:spPr bwMode="auto">
          <a:xfrm>
            <a:off x="381000" y="152400"/>
            <a:ext cx="4175125" cy="457200"/>
          </a:xfrm>
          <a:prstGeom prst="rect">
            <a:avLst/>
          </a:prstGeom>
          <a:noFill/>
          <a:ln w="9525">
            <a:noFill/>
            <a:miter lim="800000"/>
            <a:headEnd/>
            <a:tailEnd/>
          </a:ln>
        </p:spPr>
        <p:txBody>
          <a:bodyPr wrap="none">
            <a:prstTxWarp prst="textNoShape">
              <a:avLst/>
            </a:prstTxWarp>
            <a:spAutoFit/>
          </a:bodyPr>
          <a:lstStyle/>
          <a:p>
            <a:r>
              <a:rPr lang="en-US" b="1"/>
              <a:t>Barriers to Reabsorption….</a:t>
            </a:r>
          </a:p>
        </p:txBody>
      </p:sp>
      <p:pic>
        <p:nvPicPr>
          <p:cNvPr id="182277" name="Picture 5"/>
          <p:cNvPicPr>
            <a:picLocks noChangeAspect="1" noChangeArrowheads="1"/>
          </p:cNvPicPr>
          <p:nvPr/>
        </p:nvPicPr>
        <p:blipFill>
          <a:blip r:embed="rId4"/>
          <a:srcRect t="9969" b="20200"/>
          <a:stretch>
            <a:fillRect/>
          </a:stretch>
        </p:blipFill>
        <p:spPr bwMode="auto">
          <a:xfrm>
            <a:off x="0" y="1447800"/>
            <a:ext cx="9055100" cy="4184650"/>
          </a:xfrm>
          <a:prstGeom prst="rect">
            <a:avLst/>
          </a:prstGeom>
          <a:noFill/>
          <a:ln w="9525">
            <a:noFill/>
            <a:miter lim="800000"/>
            <a:headEnd/>
            <a:tailEnd/>
          </a:ln>
        </p:spPr>
      </p:pic>
      <p:sp>
        <p:nvSpPr>
          <p:cNvPr id="100356" name="Text Box 6"/>
          <p:cNvSpPr txBox="1">
            <a:spLocks noChangeArrowheads="1"/>
          </p:cNvSpPr>
          <p:nvPr/>
        </p:nvSpPr>
        <p:spPr bwMode="auto">
          <a:xfrm>
            <a:off x="441325" y="655638"/>
            <a:ext cx="8234363" cy="822325"/>
          </a:xfrm>
          <a:prstGeom prst="rect">
            <a:avLst/>
          </a:prstGeom>
          <a:noFill/>
          <a:ln w="9525">
            <a:noFill/>
            <a:miter lim="800000"/>
            <a:headEnd/>
            <a:tailEnd/>
          </a:ln>
        </p:spPr>
        <p:txBody>
          <a:bodyPr wrap="none">
            <a:prstTxWarp prst="textNoShape">
              <a:avLst/>
            </a:prstTxWarp>
            <a:spAutoFit/>
          </a:bodyPr>
          <a:lstStyle/>
          <a:p>
            <a:r>
              <a:rPr lang="en-US"/>
              <a:t>The substance needs to cross the tubular epithelium and</a:t>
            </a:r>
          </a:p>
          <a:p>
            <a:r>
              <a:rPr lang="en-US"/>
              <a:t>the capillary epithelium</a:t>
            </a:r>
          </a:p>
        </p:txBody>
      </p:sp>
      <p:sp>
        <p:nvSpPr>
          <p:cNvPr id="182279" name="Text Box 7"/>
          <p:cNvSpPr txBox="1">
            <a:spLocks noChangeArrowheads="1"/>
          </p:cNvSpPr>
          <p:nvPr/>
        </p:nvSpPr>
        <p:spPr bwMode="auto">
          <a:xfrm>
            <a:off x="0" y="5486400"/>
            <a:ext cx="9159875" cy="822325"/>
          </a:xfrm>
          <a:prstGeom prst="rect">
            <a:avLst/>
          </a:prstGeom>
          <a:noFill/>
          <a:ln w="9525">
            <a:noFill/>
            <a:miter lim="800000"/>
            <a:headEnd/>
            <a:tailEnd/>
          </a:ln>
        </p:spPr>
        <p:txBody>
          <a:bodyPr wrap="none">
            <a:prstTxWarp prst="textNoShape">
              <a:avLst/>
            </a:prstTxWarp>
            <a:spAutoFit/>
          </a:bodyPr>
          <a:lstStyle/>
          <a:p>
            <a:r>
              <a:rPr lang="en-US"/>
              <a:t>Three types of reabsorption:</a:t>
            </a:r>
          </a:p>
          <a:p>
            <a:r>
              <a:rPr lang="en-US"/>
              <a:t>passive &amp; active reabsorption of solutes; reabsorption of water</a:t>
            </a:r>
          </a:p>
        </p:txBody>
      </p:sp>
    </p:spTree>
    <p:custDataLst>
      <p:tags r:id="rId1"/>
    </p:custData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22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22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9"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4"/>
          <p:cNvPicPr>
            <a:picLocks noChangeAspect="1" noChangeArrowheads="1"/>
          </p:cNvPicPr>
          <p:nvPr/>
        </p:nvPicPr>
        <p:blipFill>
          <a:blip r:embed="rId4"/>
          <a:srcRect l="17647" t="2954" r="15294" b="63037"/>
          <a:stretch>
            <a:fillRect/>
          </a:stretch>
        </p:blipFill>
        <p:spPr bwMode="auto">
          <a:xfrm>
            <a:off x="0" y="0"/>
            <a:ext cx="4691063" cy="2841625"/>
          </a:xfrm>
          <a:prstGeom prst="rect">
            <a:avLst/>
          </a:prstGeom>
          <a:noFill/>
          <a:ln w="9525">
            <a:noFill/>
            <a:miter lim="800000"/>
            <a:headEnd/>
            <a:tailEnd/>
          </a:ln>
        </p:spPr>
      </p:pic>
      <p:pic>
        <p:nvPicPr>
          <p:cNvPr id="184325" name="Picture 5"/>
          <p:cNvPicPr>
            <a:picLocks noChangeAspect="1" noChangeArrowheads="1"/>
          </p:cNvPicPr>
          <p:nvPr/>
        </p:nvPicPr>
        <p:blipFill>
          <a:blip r:embed="rId4"/>
          <a:srcRect l="17647" t="38611" r="15294" b="41072"/>
          <a:stretch>
            <a:fillRect/>
          </a:stretch>
        </p:blipFill>
        <p:spPr bwMode="auto">
          <a:xfrm>
            <a:off x="0" y="2819400"/>
            <a:ext cx="4691063" cy="1698625"/>
          </a:xfrm>
          <a:prstGeom prst="rect">
            <a:avLst/>
          </a:prstGeom>
          <a:noFill/>
          <a:ln w="9525">
            <a:noFill/>
            <a:miter lim="800000"/>
            <a:headEnd/>
            <a:tailEnd/>
          </a:ln>
        </p:spPr>
      </p:pic>
      <p:pic>
        <p:nvPicPr>
          <p:cNvPr id="184326" name="Picture 6"/>
          <p:cNvPicPr>
            <a:picLocks noChangeAspect="1" noChangeArrowheads="1"/>
          </p:cNvPicPr>
          <p:nvPr/>
        </p:nvPicPr>
        <p:blipFill>
          <a:blip r:embed="rId4"/>
          <a:srcRect l="17647" t="60771" r="15294" b="8076"/>
          <a:stretch>
            <a:fillRect/>
          </a:stretch>
        </p:blipFill>
        <p:spPr bwMode="auto">
          <a:xfrm>
            <a:off x="0" y="4419600"/>
            <a:ext cx="4497388" cy="2495550"/>
          </a:xfrm>
          <a:prstGeom prst="rect">
            <a:avLst/>
          </a:prstGeom>
          <a:noFill/>
          <a:ln w="9525">
            <a:noFill/>
            <a:miter lim="800000"/>
            <a:headEnd/>
            <a:tailEnd/>
          </a:ln>
        </p:spPr>
      </p:pic>
      <p:sp>
        <p:nvSpPr>
          <p:cNvPr id="102405" name="Text Box 7"/>
          <p:cNvSpPr txBox="1">
            <a:spLocks noChangeArrowheads="1"/>
          </p:cNvSpPr>
          <p:nvPr/>
        </p:nvSpPr>
        <p:spPr bwMode="auto">
          <a:xfrm>
            <a:off x="4776788" y="152400"/>
            <a:ext cx="4367212" cy="1552575"/>
          </a:xfrm>
          <a:prstGeom prst="rect">
            <a:avLst/>
          </a:prstGeom>
          <a:noFill/>
          <a:ln w="9525">
            <a:noFill/>
            <a:miter lim="800000"/>
            <a:headEnd/>
            <a:tailEnd/>
          </a:ln>
        </p:spPr>
        <p:txBody>
          <a:bodyPr wrap="none">
            <a:prstTxWarp prst="textNoShape">
              <a:avLst/>
            </a:prstTxWarp>
            <a:spAutoFit/>
          </a:bodyPr>
          <a:lstStyle/>
          <a:p>
            <a:r>
              <a:rPr lang="en-US" b="1"/>
              <a:t>Passive reabsorption</a:t>
            </a:r>
            <a:r>
              <a:rPr lang="en-US"/>
              <a:t>:</a:t>
            </a:r>
          </a:p>
          <a:p>
            <a:r>
              <a:rPr lang="en-US"/>
              <a:t>Solute X is higher in tubule</a:t>
            </a:r>
          </a:p>
          <a:p>
            <a:r>
              <a:rPr lang="en-US"/>
              <a:t>than in capillary. (Follows</a:t>
            </a:r>
          </a:p>
          <a:p>
            <a:r>
              <a:rPr lang="en-US"/>
              <a:t>reabsorption of water (urea))</a:t>
            </a:r>
          </a:p>
        </p:txBody>
      </p:sp>
      <p:sp>
        <p:nvSpPr>
          <p:cNvPr id="184328" name="Text Box 8"/>
          <p:cNvSpPr txBox="1">
            <a:spLocks noChangeArrowheads="1"/>
          </p:cNvSpPr>
          <p:nvPr/>
        </p:nvSpPr>
        <p:spPr bwMode="auto">
          <a:xfrm>
            <a:off x="4632325" y="2713038"/>
            <a:ext cx="4651375" cy="1187450"/>
          </a:xfrm>
          <a:prstGeom prst="rect">
            <a:avLst/>
          </a:prstGeom>
          <a:noFill/>
          <a:ln w="9525">
            <a:noFill/>
            <a:miter lim="800000"/>
            <a:headEnd/>
            <a:tailEnd/>
          </a:ln>
        </p:spPr>
        <p:txBody>
          <a:bodyPr wrap="none">
            <a:prstTxWarp prst="textNoShape">
              <a:avLst/>
            </a:prstTxWarp>
            <a:spAutoFit/>
          </a:bodyPr>
          <a:lstStyle/>
          <a:p>
            <a:r>
              <a:rPr lang="en-US"/>
              <a:t>Active transporters may be on</a:t>
            </a:r>
          </a:p>
          <a:p>
            <a:r>
              <a:rPr lang="en-US"/>
              <a:t>basolateral membrane (for “Y”)</a:t>
            </a:r>
          </a:p>
          <a:p>
            <a:r>
              <a:rPr lang="en-US"/>
              <a:t>or on apical membrane (for “Z”)</a:t>
            </a:r>
          </a:p>
        </p:txBody>
      </p:sp>
      <p:sp>
        <p:nvSpPr>
          <p:cNvPr id="184329" name="Text Box 9"/>
          <p:cNvSpPr txBox="1">
            <a:spLocks noChangeArrowheads="1"/>
          </p:cNvSpPr>
          <p:nvPr/>
        </p:nvSpPr>
        <p:spPr bwMode="auto">
          <a:xfrm>
            <a:off x="4038600" y="4191000"/>
            <a:ext cx="5264150" cy="1917700"/>
          </a:xfrm>
          <a:prstGeom prst="rect">
            <a:avLst/>
          </a:prstGeom>
          <a:noFill/>
          <a:ln w="9525">
            <a:noFill/>
            <a:miter lim="800000"/>
            <a:headEnd/>
            <a:tailEnd/>
          </a:ln>
        </p:spPr>
        <p:txBody>
          <a:bodyPr wrap="none">
            <a:prstTxWarp prst="textNoShape">
              <a:avLst/>
            </a:prstTxWarp>
            <a:spAutoFit/>
          </a:bodyPr>
          <a:lstStyle/>
          <a:p>
            <a:r>
              <a:rPr lang="en-US"/>
              <a:t>Transport of Y and Z into plasma</a:t>
            </a:r>
          </a:p>
          <a:p>
            <a:r>
              <a:rPr lang="en-US"/>
              <a:t>increases osmolarity and decreases</a:t>
            </a:r>
          </a:p>
          <a:p>
            <a:r>
              <a:rPr lang="en-US"/>
              <a:t>tubular osmolarity –hence</a:t>
            </a:r>
          </a:p>
          <a:p>
            <a:r>
              <a:rPr lang="en-US"/>
              <a:t>water moves down its concentration</a:t>
            </a:r>
          </a:p>
          <a:p>
            <a:r>
              <a:rPr lang="en-US"/>
              <a:t>gradient</a:t>
            </a:r>
          </a:p>
        </p:txBody>
      </p:sp>
      <p:sp>
        <p:nvSpPr>
          <p:cNvPr id="184330" name="Text Box 10"/>
          <p:cNvSpPr txBox="1">
            <a:spLocks noChangeArrowheads="1"/>
          </p:cNvSpPr>
          <p:nvPr/>
        </p:nvSpPr>
        <p:spPr bwMode="auto">
          <a:xfrm>
            <a:off x="4114800" y="6035675"/>
            <a:ext cx="4818063" cy="822325"/>
          </a:xfrm>
          <a:prstGeom prst="rect">
            <a:avLst/>
          </a:prstGeom>
          <a:noFill/>
          <a:ln w="9525">
            <a:noFill/>
            <a:miter lim="800000"/>
            <a:headEnd/>
            <a:tailEnd/>
          </a:ln>
        </p:spPr>
        <p:txBody>
          <a:bodyPr wrap="none">
            <a:prstTxWarp prst="textNoShape">
              <a:avLst/>
            </a:prstTxWarp>
            <a:spAutoFit/>
          </a:bodyPr>
          <a:lstStyle/>
          <a:p>
            <a:r>
              <a:rPr lang="en-US"/>
              <a:t>Note: some membranes in renal</a:t>
            </a:r>
          </a:p>
          <a:p>
            <a:r>
              <a:rPr lang="en-US"/>
              <a:t>tubule are impermeable to water</a:t>
            </a:r>
          </a:p>
        </p:txBody>
      </p:sp>
    </p:spTree>
    <p:custDataLst>
      <p:tags r:id="rId1"/>
    </p:custData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3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43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43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43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43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28" grpId="0"/>
      <p:bldP spid="184329" grpId="0"/>
      <p:bldP spid="18433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
          <p:cNvSpPr>
            <a:spLocks noChangeArrowheads="1"/>
          </p:cNvSpPr>
          <p:nvPr/>
        </p:nvSpPr>
        <p:spPr bwMode="auto">
          <a:xfrm>
            <a:off x="228600" y="1143000"/>
            <a:ext cx="8915400" cy="5262563"/>
          </a:xfrm>
          <a:prstGeom prst="rect">
            <a:avLst/>
          </a:prstGeom>
          <a:noFill/>
          <a:ln w="9525">
            <a:noFill/>
            <a:miter lim="800000"/>
            <a:headEnd/>
            <a:tailEnd/>
          </a:ln>
        </p:spPr>
        <p:txBody>
          <a:bodyPr>
            <a:prstTxWarp prst="textNoShape">
              <a:avLst/>
            </a:prstTxWarp>
            <a:spAutoFit/>
          </a:bodyPr>
          <a:lstStyle/>
          <a:p>
            <a:r>
              <a:rPr lang="en-US" sz="2800">
                <a:ea typeface="Comic Sans MS" charset="0"/>
                <a:cs typeface="Comic Sans MS" charset="0"/>
              </a:rPr>
              <a:t>-The kidney contributes to regulate the volume of extracellular fluid, to maintain blood pressure, to regulate the osmolarity of body fluids, to maintain electrolyte balance, to regulate pH, to excrete waste, to produce hormones (EPO and renin), and to participate in gluconeogenesis (minor role relative to liver).</a:t>
            </a:r>
          </a:p>
          <a:p>
            <a:endParaRPr lang="en-US" sz="2800">
              <a:ea typeface="Comic Sans MS" charset="0"/>
              <a:cs typeface="Comic Sans MS" charset="0"/>
            </a:endParaRPr>
          </a:p>
          <a:p>
            <a:r>
              <a:rPr lang="en-US" sz="2800">
                <a:ea typeface="Comic Sans MS" charset="0"/>
                <a:cs typeface="Comic Sans MS" charset="0"/>
              </a:rPr>
              <a:t>-Oxygenated blood enters the kidney via the renal artery. Deoxygenated blood leaves through the renal vein. A lot of blood (20% of total output at rest) enters the kidney.</a:t>
            </a:r>
          </a:p>
        </p:txBody>
      </p:sp>
      <p:sp>
        <p:nvSpPr>
          <p:cNvPr id="22531" name="TextBox 2"/>
          <p:cNvSpPr txBox="1">
            <a:spLocks noChangeArrowheads="1"/>
          </p:cNvSpPr>
          <p:nvPr/>
        </p:nvSpPr>
        <p:spPr bwMode="auto">
          <a:xfrm>
            <a:off x="3276600" y="381000"/>
            <a:ext cx="2432050" cy="461963"/>
          </a:xfrm>
          <a:prstGeom prst="rect">
            <a:avLst/>
          </a:prstGeom>
          <a:noFill/>
          <a:ln w="9525">
            <a:noFill/>
            <a:miter lim="800000"/>
            <a:headEnd/>
            <a:tailEnd/>
          </a:ln>
        </p:spPr>
        <p:txBody>
          <a:bodyPr wrap="none">
            <a:prstTxWarp prst="textNoShape">
              <a:avLst/>
            </a:prstTxWarp>
            <a:spAutoFit/>
          </a:bodyPr>
          <a:lstStyle/>
          <a:p>
            <a:r>
              <a:rPr lang="en-US"/>
              <a:t>TO REMEMBER</a:t>
            </a:r>
          </a:p>
        </p:txBody>
      </p:sp>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ChangeArrowheads="1"/>
          </p:cNvSpPr>
          <p:nvPr/>
        </p:nvSpPr>
        <p:spPr bwMode="auto">
          <a:xfrm>
            <a:off x="609600" y="0"/>
            <a:ext cx="4038600" cy="830263"/>
          </a:xfrm>
          <a:prstGeom prst="rect">
            <a:avLst/>
          </a:prstGeom>
          <a:noFill/>
          <a:ln w="9525">
            <a:noFill/>
            <a:miter lim="800000"/>
            <a:headEnd/>
            <a:tailEnd/>
          </a:ln>
        </p:spPr>
        <p:txBody>
          <a:bodyPr>
            <a:prstTxWarp prst="textNoShape">
              <a:avLst/>
            </a:prstTxWarp>
            <a:spAutoFit/>
          </a:bodyPr>
          <a:lstStyle/>
          <a:p>
            <a:r>
              <a:rPr lang="en-US" sz="4800"/>
              <a:t>Reabsorption</a:t>
            </a:r>
          </a:p>
        </p:txBody>
      </p:sp>
      <p:sp>
        <p:nvSpPr>
          <p:cNvPr id="104451" name="Rectangle 5"/>
          <p:cNvSpPr>
            <a:spLocks noChangeArrowheads="1"/>
          </p:cNvSpPr>
          <p:nvPr/>
        </p:nvSpPr>
        <p:spPr bwMode="auto">
          <a:xfrm>
            <a:off x="152400" y="4395788"/>
            <a:ext cx="8763000" cy="2462212"/>
          </a:xfrm>
          <a:prstGeom prst="rect">
            <a:avLst/>
          </a:prstGeom>
          <a:noFill/>
          <a:ln w="9525">
            <a:noFill/>
            <a:miter lim="800000"/>
            <a:headEnd/>
            <a:tailEnd/>
          </a:ln>
        </p:spPr>
        <p:txBody>
          <a:bodyPr>
            <a:prstTxWarp prst="textNoShape">
              <a:avLst/>
            </a:prstTxWarp>
            <a:spAutoFit/>
          </a:bodyPr>
          <a:lstStyle/>
          <a:p>
            <a:r>
              <a:rPr lang="en-US" sz="2200"/>
              <a:t>Lots of symporter or antiporter systems use Na</a:t>
            </a:r>
            <a:r>
              <a:rPr lang="en-US" sz="2200" baseline="30000"/>
              <a:t>+</a:t>
            </a:r>
            <a:r>
              <a:rPr lang="en-US" sz="2200"/>
              <a:t>.</a:t>
            </a:r>
          </a:p>
          <a:p>
            <a:endParaRPr lang="en-US" sz="2200"/>
          </a:p>
          <a:p>
            <a:r>
              <a:rPr lang="en-US" sz="2200">
                <a:solidFill>
                  <a:srgbClr val="4117FF"/>
                </a:solidFill>
              </a:rPr>
              <a:t>Most of the transcellular NaCl is mediated by the proximal</a:t>
            </a:r>
            <a:r>
              <a:rPr lang="en-US" sz="2200" baseline="30000">
                <a:solidFill>
                  <a:srgbClr val="4117FF"/>
                </a:solidFill>
              </a:rPr>
              <a:t> </a:t>
            </a:r>
            <a:r>
              <a:rPr lang="en-US" sz="2200">
                <a:solidFill>
                  <a:srgbClr val="4117FF"/>
                </a:solidFill>
              </a:rPr>
              <a:t>tubule apical membrane Na/H</a:t>
            </a:r>
            <a:r>
              <a:rPr lang="en-US" sz="2200" baseline="30000">
                <a:solidFill>
                  <a:srgbClr val="4117FF"/>
                </a:solidFill>
              </a:rPr>
              <a:t>+</a:t>
            </a:r>
            <a:r>
              <a:rPr lang="en-US" sz="2200">
                <a:solidFill>
                  <a:srgbClr val="4117FF"/>
                </a:solidFill>
              </a:rPr>
              <a:t> exchanger</a:t>
            </a:r>
            <a:r>
              <a:rPr lang="en-US" sz="2200">
                <a:solidFill>
                  <a:srgbClr val="ED181E"/>
                </a:solidFill>
              </a:rPr>
              <a:t> (antiporter). Important in acid-base balance </a:t>
            </a:r>
          </a:p>
          <a:p>
            <a:endParaRPr lang="en-US" sz="2200">
              <a:solidFill>
                <a:srgbClr val="ED181E"/>
              </a:solidFill>
            </a:endParaRPr>
          </a:p>
          <a:p>
            <a:r>
              <a:rPr lang="en-US" sz="2200">
                <a:solidFill>
                  <a:srgbClr val="ED181E"/>
                </a:solidFill>
              </a:rPr>
              <a:t>Glucose symporter (SGLT1!!!!!).</a:t>
            </a:r>
          </a:p>
        </p:txBody>
      </p:sp>
      <p:pic>
        <p:nvPicPr>
          <p:cNvPr id="104452" name="Picture 2" descr="http://rds.yahoo.com/_ylt=A0S020tiH_1HllYANImjzbkF/SIG=12i2i7q8g/EXP=1207857378/**http%3A/people.eku.edu/ritchisong/554images/proximal_tubule.jpg"/>
          <p:cNvPicPr>
            <a:picLocks noChangeAspect="1" noChangeArrowheads="1"/>
          </p:cNvPicPr>
          <p:nvPr/>
        </p:nvPicPr>
        <p:blipFill>
          <a:blip r:embed="rId3"/>
          <a:srcRect b="48663"/>
          <a:stretch>
            <a:fillRect/>
          </a:stretch>
        </p:blipFill>
        <p:spPr bwMode="auto">
          <a:xfrm>
            <a:off x="4953000" y="228600"/>
            <a:ext cx="3886200" cy="2438400"/>
          </a:xfrm>
          <a:prstGeom prst="rect">
            <a:avLst/>
          </a:prstGeom>
          <a:noFill/>
          <a:ln w="9525">
            <a:noFill/>
            <a:miter lim="800000"/>
            <a:headEnd/>
            <a:tailEnd/>
          </a:ln>
        </p:spPr>
      </p:pic>
      <p:pic>
        <p:nvPicPr>
          <p:cNvPr id="104453" name="Picture 7" descr="Proximal Tubule Na.jpg"/>
          <p:cNvPicPr>
            <a:picLocks noChangeAspect="1"/>
          </p:cNvPicPr>
          <p:nvPr/>
        </p:nvPicPr>
        <p:blipFill>
          <a:blip r:embed="rId4"/>
          <a:srcRect l="51253"/>
          <a:stretch>
            <a:fillRect/>
          </a:stretch>
        </p:blipFill>
        <p:spPr bwMode="auto">
          <a:xfrm>
            <a:off x="0" y="685800"/>
            <a:ext cx="4495800" cy="3505200"/>
          </a:xfrm>
          <a:prstGeom prst="rect">
            <a:avLst/>
          </a:prstGeom>
          <a:noFill/>
          <a:ln w="9525">
            <a:noFill/>
            <a:miter lim="800000"/>
            <a:headEnd/>
            <a:tailEnd/>
          </a:ln>
        </p:spPr>
      </p:pic>
      <p:pic>
        <p:nvPicPr>
          <p:cNvPr id="104454" name="Picture 2" descr="glucreabsorb.jpg                                               0002027AMacintosh HD                   B7E2905D:"/>
          <p:cNvPicPr>
            <a:picLocks noChangeAspect="1" noChangeArrowheads="1"/>
          </p:cNvPicPr>
          <p:nvPr/>
        </p:nvPicPr>
        <p:blipFill>
          <a:blip r:embed="rId5"/>
          <a:srcRect t="11197" b="6686"/>
          <a:stretch>
            <a:fillRect/>
          </a:stretch>
        </p:blipFill>
        <p:spPr bwMode="auto">
          <a:xfrm>
            <a:off x="5562600" y="2667000"/>
            <a:ext cx="3352800" cy="16764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1"/>
          <p:cNvSpPr>
            <a:spLocks noChangeArrowheads="1"/>
          </p:cNvSpPr>
          <p:nvPr/>
        </p:nvSpPr>
        <p:spPr bwMode="auto">
          <a:xfrm>
            <a:off x="0" y="3962400"/>
            <a:ext cx="9144000" cy="1938992"/>
          </a:xfrm>
          <a:prstGeom prst="rect">
            <a:avLst/>
          </a:prstGeom>
          <a:noFill/>
          <a:ln w="9525">
            <a:noFill/>
            <a:miter lim="800000"/>
            <a:headEnd/>
            <a:tailEnd/>
          </a:ln>
        </p:spPr>
        <p:txBody>
          <a:bodyPr>
            <a:prstTxWarp prst="textNoShape">
              <a:avLst/>
            </a:prstTxWarp>
            <a:spAutoFit/>
          </a:bodyPr>
          <a:lstStyle/>
          <a:p>
            <a:r>
              <a:rPr lang="en-US" sz="2000" dirty="0"/>
              <a:t>In humans, kidneys reabsorb over 600g sodium/day and utilize </a:t>
            </a:r>
            <a:r>
              <a:rPr lang="en-US" sz="2000" i="1" dirty="0"/>
              <a:t>6% of energy at rest in this process</a:t>
            </a:r>
            <a:r>
              <a:rPr lang="en-US" sz="2000" dirty="0"/>
              <a:t>. Kidney cells are rich sources of Na</a:t>
            </a:r>
            <a:r>
              <a:rPr lang="en-US" sz="2000" baseline="30000" dirty="0"/>
              <a:t>+</a:t>
            </a:r>
            <a:r>
              <a:rPr lang="en-US" sz="2000" dirty="0"/>
              <a:t>/K</a:t>
            </a:r>
            <a:r>
              <a:rPr lang="en-US" sz="2000" baseline="30000" dirty="0"/>
              <a:t>+</a:t>
            </a:r>
            <a:r>
              <a:rPr lang="en-US" sz="2000" dirty="0"/>
              <a:t>-</a:t>
            </a:r>
            <a:r>
              <a:rPr lang="en-US" sz="2000" dirty="0" err="1"/>
              <a:t>ATPase</a:t>
            </a:r>
            <a:r>
              <a:rPr lang="en-US" sz="2000" dirty="0"/>
              <a:t>; they contain up to 50 million pumps per cell.</a:t>
            </a:r>
          </a:p>
          <a:p>
            <a:r>
              <a:rPr lang="en-US" sz="2000" dirty="0">
                <a:solidFill>
                  <a:srgbClr val="4117FF"/>
                </a:solidFill>
              </a:rPr>
              <a:t>70% of water + salt </a:t>
            </a:r>
            <a:r>
              <a:rPr lang="en-US" sz="2000" dirty="0" err="1">
                <a:solidFill>
                  <a:srgbClr val="4117FF"/>
                </a:solidFill>
              </a:rPr>
              <a:t>reabsorption</a:t>
            </a:r>
            <a:r>
              <a:rPr lang="en-US" sz="2000" dirty="0">
                <a:solidFill>
                  <a:srgbClr val="4117FF"/>
                </a:solidFill>
              </a:rPr>
              <a:t> occurs in Proximal Tubule </a:t>
            </a:r>
          </a:p>
          <a:p>
            <a:r>
              <a:rPr lang="en-US" sz="2000" dirty="0">
                <a:solidFill>
                  <a:srgbClr val="4117FF"/>
                </a:solidFill>
              </a:rPr>
              <a:t>	– not dependent on state of hydration. NOT REGULATED</a:t>
            </a:r>
          </a:p>
          <a:p>
            <a:pPr algn="ctr"/>
            <a:r>
              <a:rPr lang="en-US" sz="2000" dirty="0">
                <a:solidFill>
                  <a:srgbClr val="ED181E"/>
                </a:solidFill>
              </a:rPr>
              <a:t>ISO-OSMOTIC (</a:t>
            </a:r>
            <a:r>
              <a:rPr lang="en-US" sz="2000" i="1" dirty="0">
                <a:solidFill>
                  <a:srgbClr val="ED181E"/>
                </a:solidFill>
              </a:rPr>
              <a:t>no change in solute concentration in plasma or filtrate</a:t>
            </a:r>
            <a:r>
              <a:rPr lang="en-US" sz="2000" dirty="0">
                <a:solidFill>
                  <a:srgbClr val="ED181E"/>
                </a:solidFill>
              </a:rPr>
              <a:t>)</a:t>
            </a:r>
          </a:p>
        </p:txBody>
      </p:sp>
      <p:sp>
        <p:nvSpPr>
          <p:cNvPr id="106499" name="Rectangle 2"/>
          <p:cNvSpPr>
            <a:spLocks noChangeArrowheads="1"/>
          </p:cNvSpPr>
          <p:nvPr/>
        </p:nvSpPr>
        <p:spPr bwMode="auto">
          <a:xfrm>
            <a:off x="381000" y="0"/>
            <a:ext cx="4038600" cy="830263"/>
          </a:xfrm>
          <a:prstGeom prst="rect">
            <a:avLst/>
          </a:prstGeom>
          <a:noFill/>
          <a:ln w="9525">
            <a:noFill/>
            <a:miter lim="800000"/>
            <a:headEnd/>
            <a:tailEnd/>
          </a:ln>
        </p:spPr>
        <p:txBody>
          <a:bodyPr>
            <a:prstTxWarp prst="textNoShape">
              <a:avLst/>
            </a:prstTxWarp>
            <a:spAutoFit/>
          </a:bodyPr>
          <a:lstStyle/>
          <a:p>
            <a:r>
              <a:rPr lang="en-US" sz="4800"/>
              <a:t>Reabsorption</a:t>
            </a:r>
          </a:p>
        </p:txBody>
      </p:sp>
      <p:pic>
        <p:nvPicPr>
          <p:cNvPr id="106500" name="Picture 4" descr="Proximal Tubule Na.jpg"/>
          <p:cNvPicPr>
            <a:picLocks noChangeAspect="1"/>
          </p:cNvPicPr>
          <p:nvPr/>
        </p:nvPicPr>
        <p:blipFill>
          <a:blip r:embed="rId3"/>
          <a:srcRect l="51253"/>
          <a:stretch>
            <a:fillRect/>
          </a:stretch>
        </p:blipFill>
        <p:spPr bwMode="auto">
          <a:xfrm>
            <a:off x="0" y="762000"/>
            <a:ext cx="3733800" cy="2911475"/>
          </a:xfrm>
          <a:prstGeom prst="rect">
            <a:avLst/>
          </a:prstGeom>
          <a:noFill/>
          <a:ln w="9525">
            <a:noFill/>
            <a:miter lim="800000"/>
            <a:headEnd/>
            <a:tailEnd/>
          </a:ln>
        </p:spPr>
      </p:pic>
      <p:pic>
        <p:nvPicPr>
          <p:cNvPr id="106501" name="Picture 2" descr="http://rds.yahoo.com/_ylt=A0S020tiH_1HllYANImjzbkF/SIG=12i2i7q8g/EXP=1207857378/**http%3A/people.eku.edu/ritchisong/554images/proximal_tubule.jpg"/>
          <p:cNvPicPr>
            <a:picLocks noChangeAspect="1" noChangeArrowheads="1"/>
          </p:cNvPicPr>
          <p:nvPr/>
        </p:nvPicPr>
        <p:blipFill>
          <a:blip r:embed="rId4"/>
          <a:srcRect/>
          <a:stretch>
            <a:fillRect/>
          </a:stretch>
        </p:blipFill>
        <p:spPr bwMode="auto">
          <a:xfrm>
            <a:off x="5105400" y="381000"/>
            <a:ext cx="2895600" cy="353853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ctrTitle"/>
          </p:nvPr>
        </p:nvSpPr>
        <p:spPr>
          <a:xfrm>
            <a:off x="685800" y="-304800"/>
            <a:ext cx="7772400" cy="1470025"/>
          </a:xfrm>
        </p:spPr>
        <p:txBody>
          <a:bodyPr/>
          <a:lstStyle/>
          <a:p>
            <a:r>
              <a:rPr lang="en-US" dirty="0" smtClean="0">
                <a:latin typeface="Comic Sans MS" charset="0"/>
                <a:ea typeface="Comic Sans MS" charset="0"/>
                <a:cs typeface="Comic Sans MS" charset="0"/>
              </a:rPr>
              <a:t>To Remember</a:t>
            </a:r>
          </a:p>
        </p:txBody>
      </p:sp>
      <p:sp>
        <p:nvSpPr>
          <p:cNvPr id="108547" name="TextBox 5"/>
          <p:cNvSpPr txBox="1">
            <a:spLocks noChangeArrowheads="1"/>
          </p:cNvSpPr>
          <p:nvPr/>
        </p:nvSpPr>
        <p:spPr bwMode="auto">
          <a:xfrm>
            <a:off x="0" y="838200"/>
            <a:ext cx="8534400" cy="7109637"/>
          </a:xfrm>
          <a:prstGeom prst="rect">
            <a:avLst/>
          </a:prstGeom>
          <a:noFill/>
          <a:ln w="9525">
            <a:noFill/>
            <a:miter lim="800000"/>
            <a:headEnd/>
            <a:tailEnd/>
          </a:ln>
        </p:spPr>
        <p:txBody>
          <a:bodyPr>
            <a:prstTxWarp prst="textNoShape">
              <a:avLst/>
            </a:prstTxWarp>
            <a:spAutoFit/>
          </a:bodyPr>
          <a:lstStyle/>
          <a:p>
            <a:r>
              <a:rPr lang="en-US" dirty="0"/>
              <a:t>-Many molecules (Na+, </a:t>
            </a:r>
            <a:r>
              <a:rPr lang="en-US" dirty="0" err="1"/>
              <a:t>Cl</a:t>
            </a:r>
            <a:r>
              <a:rPr lang="en-US" dirty="0"/>
              <a:t>-, water, glucose, amino acids) are reabsorbed by the kidney, by a variety of </a:t>
            </a:r>
            <a:r>
              <a:rPr lang="en-US" dirty="0" smtClean="0"/>
              <a:t>mechanisms (passive diffusion, active transport, passive movement of water down it </a:t>
            </a:r>
            <a:r>
              <a:rPr lang="en-US" dirty="0" err="1" smtClean="0"/>
              <a:t>s</a:t>
            </a:r>
            <a:r>
              <a:rPr lang="en-US" dirty="0" smtClean="0"/>
              <a:t> osmotic pressure gradient).</a:t>
            </a:r>
            <a:endParaRPr lang="en-US" dirty="0"/>
          </a:p>
          <a:p>
            <a:endParaRPr lang="en-US" dirty="0"/>
          </a:p>
          <a:p>
            <a:r>
              <a:rPr lang="en-US" dirty="0"/>
              <a:t>-≈ 70% of all salt and water </a:t>
            </a:r>
            <a:r>
              <a:rPr lang="en-US" dirty="0" err="1"/>
              <a:t>reabsorption</a:t>
            </a:r>
            <a:r>
              <a:rPr lang="en-US" dirty="0"/>
              <a:t> takes place in the proximal tubule.</a:t>
            </a:r>
          </a:p>
          <a:p>
            <a:endParaRPr lang="en-US" dirty="0"/>
          </a:p>
          <a:p>
            <a:r>
              <a:rPr lang="en-US" dirty="0"/>
              <a:t>-Many substances are completely reabsorbed (glucose amino acids), unless their  transport mechanism becomes saturated.</a:t>
            </a:r>
          </a:p>
          <a:p>
            <a:endParaRPr lang="en-US" dirty="0"/>
          </a:p>
          <a:p>
            <a:r>
              <a:rPr lang="en-US" dirty="0">
                <a:solidFill>
                  <a:srgbClr val="FF0000"/>
                </a:solidFill>
              </a:rPr>
              <a:t>MOST RENAL REABSORPTION (Especially of Na+, Water) TAKES PLACE IN THE PROXIMAL CONVOLUTED TUBULE</a:t>
            </a:r>
          </a:p>
          <a:p>
            <a:endParaRPr lang="en-US" dirty="0"/>
          </a:p>
          <a:p>
            <a:endParaRPr lang="en-US" dirty="0"/>
          </a:p>
          <a:p>
            <a:endParaRPr lang="en-US" dirty="0"/>
          </a:p>
          <a:p>
            <a:r>
              <a:rPr lang="en-US" dirty="0"/>
              <a:t> </a:t>
            </a:r>
          </a:p>
        </p:txBody>
      </p:sp>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ChangeArrowheads="1"/>
          </p:cNvSpPr>
          <p:nvPr/>
        </p:nvSpPr>
        <p:spPr bwMode="auto">
          <a:xfrm>
            <a:off x="0" y="762000"/>
            <a:ext cx="6019800" cy="1187450"/>
          </a:xfrm>
          <a:prstGeom prst="rect">
            <a:avLst/>
          </a:prstGeom>
          <a:noFill/>
          <a:ln w="9525">
            <a:noFill/>
            <a:miter lim="800000"/>
            <a:headEnd/>
            <a:tailEnd/>
          </a:ln>
        </p:spPr>
        <p:txBody>
          <a:bodyPr>
            <a:prstTxWarp prst="textNoShape">
              <a:avLst/>
            </a:prstTxWarp>
            <a:spAutoFit/>
          </a:bodyPr>
          <a:lstStyle/>
          <a:p>
            <a:r>
              <a:rPr lang="en-US"/>
              <a:t>What happens when the capacity of the </a:t>
            </a:r>
          </a:p>
          <a:p>
            <a:r>
              <a:rPr lang="en-US"/>
              <a:t>kidney to reabsorb a substance is exceeded?</a:t>
            </a:r>
          </a:p>
        </p:txBody>
      </p:sp>
      <p:pic>
        <p:nvPicPr>
          <p:cNvPr id="109571" name="Picture 3" descr="reabsorb.jpg                                                   0001700DMacintosh HD                   BCC51486:"/>
          <p:cNvPicPr>
            <a:picLocks noChangeAspect="1" noChangeArrowheads="1"/>
          </p:cNvPicPr>
          <p:nvPr/>
        </p:nvPicPr>
        <p:blipFill>
          <a:blip r:embed="rId3"/>
          <a:srcRect/>
          <a:stretch>
            <a:fillRect/>
          </a:stretch>
        </p:blipFill>
        <p:spPr bwMode="auto">
          <a:xfrm>
            <a:off x="5791200" y="152400"/>
            <a:ext cx="3054350" cy="3657600"/>
          </a:xfrm>
          <a:prstGeom prst="rect">
            <a:avLst/>
          </a:prstGeom>
          <a:noFill/>
          <a:ln w="9525">
            <a:noFill/>
            <a:miter lim="800000"/>
            <a:headEnd/>
            <a:tailEnd/>
          </a:ln>
        </p:spPr>
      </p:pic>
      <p:sp>
        <p:nvSpPr>
          <p:cNvPr id="109572" name="Rectangle 3"/>
          <p:cNvSpPr>
            <a:spLocks noChangeArrowheads="1"/>
          </p:cNvSpPr>
          <p:nvPr/>
        </p:nvSpPr>
        <p:spPr bwMode="auto">
          <a:xfrm>
            <a:off x="0" y="0"/>
            <a:ext cx="9144000" cy="641350"/>
          </a:xfrm>
          <a:prstGeom prst="rect">
            <a:avLst/>
          </a:prstGeom>
          <a:noFill/>
          <a:ln w="9525">
            <a:noFill/>
            <a:miter lim="800000"/>
            <a:headEnd/>
            <a:tailEnd/>
          </a:ln>
        </p:spPr>
        <p:txBody>
          <a:bodyPr>
            <a:prstTxWarp prst="textNoShape">
              <a:avLst/>
            </a:prstTxWarp>
            <a:spAutoFit/>
          </a:bodyPr>
          <a:lstStyle/>
          <a:p>
            <a:r>
              <a:rPr lang="en-US" sz="3600"/>
              <a:t>Reabsorption – </a:t>
            </a:r>
            <a:r>
              <a:rPr lang="en-US" sz="2800" i="1">
                <a:solidFill>
                  <a:srgbClr val="4117FF"/>
                </a:solidFill>
              </a:rPr>
              <a:t> </a:t>
            </a:r>
          </a:p>
        </p:txBody>
      </p:sp>
      <p:sp>
        <p:nvSpPr>
          <p:cNvPr id="109573" name="Text Box 6"/>
          <p:cNvSpPr txBox="1">
            <a:spLocks noChangeArrowheads="1"/>
          </p:cNvSpPr>
          <p:nvPr/>
        </p:nvSpPr>
        <p:spPr bwMode="auto">
          <a:xfrm>
            <a:off x="0" y="2057400"/>
            <a:ext cx="2598738" cy="457200"/>
          </a:xfrm>
          <a:prstGeom prst="rect">
            <a:avLst/>
          </a:prstGeom>
          <a:noFill/>
          <a:ln w="9525">
            <a:noFill/>
            <a:miter lim="800000"/>
            <a:headEnd/>
            <a:tailEnd/>
          </a:ln>
        </p:spPr>
        <p:txBody>
          <a:bodyPr wrap="none">
            <a:prstTxWarp prst="textNoShape">
              <a:avLst/>
            </a:prstTxWarp>
            <a:spAutoFit/>
          </a:bodyPr>
          <a:lstStyle/>
          <a:p>
            <a:r>
              <a:rPr lang="en-US">
                <a:solidFill>
                  <a:schemeClr val="hlink"/>
                </a:solidFill>
              </a:rPr>
              <a:t>It gets excreted</a:t>
            </a:r>
          </a:p>
        </p:txBody>
      </p:sp>
      <p:sp>
        <p:nvSpPr>
          <p:cNvPr id="35847" name="Text Box 7"/>
          <p:cNvSpPr txBox="1">
            <a:spLocks noChangeArrowheads="1"/>
          </p:cNvSpPr>
          <p:nvPr/>
        </p:nvSpPr>
        <p:spPr bwMode="auto">
          <a:xfrm>
            <a:off x="0" y="2590800"/>
            <a:ext cx="3460750" cy="457200"/>
          </a:xfrm>
          <a:prstGeom prst="rect">
            <a:avLst/>
          </a:prstGeom>
          <a:noFill/>
          <a:ln w="9525">
            <a:noFill/>
            <a:miter lim="800000"/>
            <a:headEnd/>
            <a:tailEnd/>
          </a:ln>
        </p:spPr>
        <p:txBody>
          <a:bodyPr wrap="none">
            <a:prstTxWarp prst="textNoShape">
              <a:avLst/>
            </a:prstTxWarp>
            <a:spAutoFit/>
          </a:bodyPr>
          <a:lstStyle/>
          <a:p>
            <a:r>
              <a:rPr lang="en-US"/>
              <a:t>Why does this happen?</a:t>
            </a:r>
          </a:p>
        </p:txBody>
      </p:sp>
      <p:sp>
        <p:nvSpPr>
          <p:cNvPr id="35848" name="Text Box 8"/>
          <p:cNvSpPr txBox="1">
            <a:spLocks noChangeArrowheads="1"/>
          </p:cNvSpPr>
          <p:nvPr/>
        </p:nvSpPr>
        <p:spPr bwMode="auto">
          <a:xfrm>
            <a:off x="0" y="3200400"/>
            <a:ext cx="4719638" cy="457200"/>
          </a:xfrm>
          <a:prstGeom prst="rect">
            <a:avLst/>
          </a:prstGeom>
          <a:noFill/>
          <a:ln w="9525">
            <a:noFill/>
            <a:miter lim="800000"/>
            <a:headEnd/>
            <a:tailEnd/>
          </a:ln>
        </p:spPr>
        <p:txBody>
          <a:bodyPr wrap="none">
            <a:prstTxWarp prst="textNoShape">
              <a:avLst/>
            </a:prstTxWarp>
            <a:spAutoFit/>
          </a:bodyPr>
          <a:lstStyle/>
          <a:p>
            <a:r>
              <a:rPr lang="en-US">
                <a:solidFill>
                  <a:schemeClr val="hlink"/>
                </a:solidFill>
              </a:rPr>
              <a:t>Transporters become saturated</a:t>
            </a:r>
          </a:p>
        </p:txBody>
      </p:sp>
      <p:sp>
        <p:nvSpPr>
          <p:cNvPr id="109576" name="Text Box 9"/>
          <p:cNvSpPr txBox="1">
            <a:spLocks noChangeArrowheads="1"/>
          </p:cNvSpPr>
          <p:nvPr/>
        </p:nvSpPr>
        <p:spPr bwMode="auto">
          <a:xfrm>
            <a:off x="288925" y="4084638"/>
            <a:ext cx="184150" cy="457200"/>
          </a:xfrm>
          <a:prstGeom prst="rect">
            <a:avLst/>
          </a:prstGeom>
          <a:noFill/>
          <a:ln w="9525">
            <a:noFill/>
            <a:miter lim="800000"/>
            <a:headEnd/>
            <a:tailEnd/>
          </a:ln>
        </p:spPr>
        <p:txBody>
          <a:bodyPr wrap="none">
            <a:prstTxWarp prst="textNoShape">
              <a:avLst/>
            </a:prstTxWarp>
            <a:spAutoFit/>
          </a:bodyPr>
          <a:lstStyle/>
          <a:p>
            <a:endParaRPr lang="es-ES_tradnl"/>
          </a:p>
        </p:txBody>
      </p:sp>
      <p:sp>
        <p:nvSpPr>
          <p:cNvPr id="35850" name="Text Box 10"/>
          <p:cNvSpPr txBox="1">
            <a:spLocks noChangeArrowheads="1"/>
          </p:cNvSpPr>
          <p:nvPr/>
        </p:nvSpPr>
        <p:spPr bwMode="auto">
          <a:xfrm>
            <a:off x="3581400" y="3886200"/>
            <a:ext cx="4343400" cy="822325"/>
          </a:xfrm>
          <a:prstGeom prst="rect">
            <a:avLst/>
          </a:prstGeom>
          <a:noFill/>
          <a:ln w="9525">
            <a:noFill/>
            <a:miter lim="800000"/>
            <a:headEnd/>
            <a:tailEnd/>
          </a:ln>
        </p:spPr>
        <p:txBody>
          <a:bodyPr>
            <a:prstTxWarp prst="textNoShape">
              <a:avLst/>
            </a:prstTxWarp>
            <a:spAutoFit/>
          </a:bodyPr>
          <a:lstStyle/>
          <a:p>
            <a:r>
              <a:rPr lang="en-US"/>
              <a:t>Then the system operates at </a:t>
            </a:r>
          </a:p>
          <a:p>
            <a:r>
              <a:rPr lang="en-US">
                <a:solidFill>
                  <a:srgbClr val="ED181E"/>
                </a:solidFill>
              </a:rPr>
              <a:t>transport maximum.</a:t>
            </a:r>
          </a:p>
        </p:txBody>
      </p:sp>
      <p:pic>
        <p:nvPicPr>
          <p:cNvPr id="4" name="Picture 5" descr="Facilitated Diffusion graphs"/>
          <p:cNvPicPr>
            <a:picLocks noChangeAspect="1" noChangeArrowheads="1"/>
          </p:cNvPicPr>
          <p:nvPr/>
        </p:nvPicPr>
        <p:blipFill>
          <a:blip r:embed="rId4"/>
          <a:srcRect t="49353" r="13570"/>
          <a:stretch>
            <a:fillRect/>
          </a:stretch>
        </p:blipFill>
        <p:spPr bwMode="auto">
          <a:xfrm>
            <a:off x="0" y="3778250"/>
            <a:ext cx="3397250" cy="3079750"/>
          </a:xfrm>
          <a:prstGeom prst="rect">
            <a:avLst/>
          </a:prstGeom>
          <a:noFill/>
          <a:ln w="9525">
            <a:noFill/>
            <a:miter lim="800000"/>
            <a:headEnd/>
            <a:tailEnd/>
          </a:ln>
        </p:spPr>
      </p:pic>
      <p:sp>
        <p:nvSpPr>
          <p:cNvPr id="109579" name="Text Box 12"/>
          <p:cNvSpPr txBox="1">
            <a:spLocks noChangeArrowheads="1"/>
          </p:cNvSpPr>
          <p:nvPr/>
        </p:nvSpPr>
        <p:spPr bwMode="auto">
          <a:xfrm>
            <a:off x="3565525" y="5303838"/>
            <a:ext cx="184150" cy="457200"/>
          </a:xfrm>
          <a:prstGeom prst="rect">
            <a:avLst/>
          </a:prstGeom>
          <a:noFill/>
          <a:ln w="9525">
            <a:noFill/>
            <a:miter lim="800000"/>
            <a:headEnd/>
            <a:tailEnd/>
          </a:ln>
        </p:spPr>
        <p:txBody>
          <a:bodyPr wrap="none">
            <a:prstTxWarp prst="textNoShape">
              <a:avLst/>
            </a:prstTxWarp>
            <a:spAutoFit/>
          </a:bodyPr>
          <a:lstStyle/>
          <a:p>
            <a:endParaRPr lang="es-ES_tradnl"/>
          </a:p>
        </p:txBody>
      </p:sp>
      <p:sp>
        <p:nvSpPr>
          <p:cNvPr id="35853" name="Text Box 13"/>
          <p:cNvSpPr txBox="1">
            <a:spLocks noChangeArrowheads="1"/>
          </p:cNvSpPr>
          <p:nvPr/>
        </p:nvSpPr>
        <p:spPr bwMode="auto">
          <a:xfrm>
            <a:off x="3733800" y="5029200"/>
            <a:ext cx="5105400" cy="1552575"/>
          </a:xfrm>
          <a:prstGeom prst="rect">
            <a:avLst/>
          </a:prstGeom>
          <a:noFill/>
          <a:ln w="9525">
            <a:noFill/>
            <a:miter lim="800000"/>
            <a:headEnd/>
            <a:tailEnd/>
          </a:ln>
        </p:spPr>
        <p:txBody>
          <a:bodyPr>
            <a:prstTxWarp prst="textNoShape">
              <a:avLst/>
            </a:prstTxWarp>
            <a:spAutoFit/>
          </a:bodyPr>
          <a:lstStyle/>
          <a:p>
            <a:r>
              <a:rPr lang="en-US"/>
              <a:t>The point at which the plasma </a:t>
            </a:r>
          </a:p>
          <a:p>
            <a:r>
              <a:rPr lang="en-US"/>
              <a:t>concentration of the solute</a:t>
            </a:r>
          </a:p>
          <a:p>
            <a:r>
              <a:rPr lang="en-US"/>
              <a:t>spills over into the urine is called </a:t>
            </a:r>
          </a:p>
          <a:p>
            <a:r>
              <a:rPr lang="en-US"/>
              <a:t>the </a:t>
            </a:r>
            <a:r>
              <a:rPr lang="en-US">
                <a:solidFill>
                  <a:srgbClr val="ED181E"/>
                </a:solidFill>
              </a:rPr>
              <a:t>renal threshold.</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8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84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8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8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50" grpId="0"/>
      <p:bldP spid="3585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
          <p:cNvSpPr txBox="1">
            <a:spLocks noChangeArrowheads="1"/>
          </p:cNvSpPr>
          <p:nvPr/>
        </p:nvSpPr>
        <p:spPr bwMode="auto">
          <a:xfrm>
            <a:off x="1143000" y="533400"/>
            <a:ext cx="7315200" cy="830263"/>
          </a:xfrm>
          <a:prstGeom prst="rect">
            <a:avLst/>
          </a:prstGeom>
          <a:noFill/>
          <a:ln w="9525">
            <a:noFill/>
            <a:miter lim="800000"/>
            <a:headEnd/>
            <a:tailEnd/>
          </a:ln>
        </p:spPr>
        <p:txBody>
          <a:bodyPr>
            <a:prstTxWarp prst="textNoShape">
              <a:avLst/>
            </a:prstTxWarp>
            <a:spAutoFit/>
          </a:bodyPr>
          <a:lstStyle/>
          <a:p>
            <a:r>
              <a:rPr lang="en-US"/>
              <a:t>Then the system operates at </a:t>
            </a:r>
          </a:p>
          <a:p>
            <a:r>
              <a:rPr lang="en-US">
                <a:solidFill>
                  <a:srgbClr val="ED181E"/>
                </a:solidFill>
              </a:rPr>
              <a:t>transport maximum. (UNITS ARE mg/min)</a:t>
            </a:r>
          </a:p>
        </p:txBody>
      </p:sp>
      <p:sp>
        <p:nvSpPr>
          <p:cNvPr id="3" name="Text Box 13"/>
          <p:cNvSpPr txBox="1">
            <a:spLocks noChangeArrowheads="1"/>
          </p:cNvSpPr>
          <p:nvPr/>
        </p:nvSpPr>
        <p:spPr bwMode="auto">
          <a:xfrm>
            <a:off x="762000" y="5657850"/>
            <a:ext cx="7772400" cy="1200150"/>
          </a:xfrm>
          <a:prstGeom prst="rect">
            <a:avLst/>
          </a:prstGeom>
          <a:noFill/>
          <a:ln w="9525">
            <a:noFill/>
            <a:miter lim="800000"/>
            <a:headEnd/>
            <a:tailEnd/>
          </a:ln>
        </p:spPr>
        <p:txBody>
          <a:bodyPr>
            <a:prstTxWarp prst="textNoShape">
              <a:avLst/>
            </a:prstTxWarp>
            <a:spAutoFit/>
          </a:bodyPr>
          <a:lstStyle/>
          <a:p>
            <a:r>
              <a:rPr lang="en-US"/>
              <a:t>The point at which the plasma concentration of the solute spills over into the urine is called </a:t>
            </a:r>
          </a:p>
          <a:p>
            <a:r>
              <a:rPr lang="en-US"/>
              <a:t>the </a:t>
            </a:r>
            <a:r>
              <a:rPr lang="en-US">
                <a:solidFill>
                  <a:srgbClr val="ED181E"/>
                </a:solidFill>
              </a:rPr>
              <a:t>renal threshold. (UNITS ARE mg/ml)</a:t>
            </a:r>
          </a:p>
        </p:txBody>
      </p:sp>
      <p:pic>
        <p:nvPicPr>
          <p:cNvPr id="4" name="Picture 5" descr="Facilitated Diffusion graphs"/>
          <p:cNvPicPr>
            <a:picLocks noChangeAspect="1" noChangeArrowheads="1"/>
          </p:cNvPicPr>
          <p:nvPr/>
        </p:nvPicPr>
        <p:blipFill>
          <a:blip r:embed="rId2"/>
          <a:srcRect t="49353" r="13570"/>
          <a:stretch>
            <a:fillRect/>
          </a:stretch>
        </p:blipFill>
        <p:spPr bwMode="auto">
          <a:xfrm>
            <a:off x="1676400" y="1447800"/>
            <a:ext cx="4454525" cy="4038600"/>
          </a:xfrm>
          <a:prstGeom prst="rect">
            <a:avLst/>
          </a:prstGeom>
          <a:noFill/>
          <a:ln w="9525">
            <a:noFill/>
            <a:miter lim="800000"/>
            <a:headEnd/>
            <a:tailEnd/>
          </a:ln>
        </p:spPr>
      </p:pic>
      <p:sp>
        <p:nvSpPr>
          <p:cNvPr id="111621" name="TextBox 8"/>
          <p:cNvSpPr txBox="1">
            <a:spLocks noChangeArrowheads="1"/>
          </p:cNvSpPr>
          <p:nvPr/>
        </p:nvSpPr>
        <p:spPr bwMode="auto">
          <a:xfrm>
            <a:off x="7086600" y="3810000"/>
            <a:ext cx="46038" cy="461963"/>
          </a:xfrm>
          <a:prstGeom prst="rect">
            <a:avLst/>
          </a:prstGeom>
          <a:noFill/>
          <a:ln w="9525">
            <a:noFill/>
            <a:miter lim="800000"/>
            <a:headEnd/>
            <a:tailEnd/>
          </a:ln>
        </p:spPr>
        <p:txBody>
          <a:bodyPr>
            <a:prstTxWarp prst="textNoShape">
              <a:avLst/>
            </a:prstTxWarp>
            <a:spAutoFit/>
          </a:bodyPr>
          <a:lstStyle/>
          <a:p>
            <a:r>
              <a:rPr lang="en-US"/>
              <a:t>Draw in board!</a:t>
            </a:r>
          </a:p>
        </p:txBody>
      </p:sp>
      <p:cxnSp>
        <p:nvCxnSpPr>
          <p:cNvPr id="7" name="Straight Connector 6"/>
          <p:cNvCxnSpPr/>
          <p:nvPr/>
        </p:nvCxnSpPr>
        <p:spPr bwMode="auto">
          <a:xfrm>
            <a:off x="2590800" y="2971800"/>
            <a:ext cx="3429000" cy="1588"/>
          </a:xfrm>
          <a:prstGeom prst="line">
            <a:avLst/>
          </a:prstGeom>
          <a:solidFill>
            <a:schemeClr val="accent1"/>
          </a:solidFill>
          <a:ln w="25400" cap="flat" cmpd="sng" algn="ctr">
            <a:solidFill>
              <a:srgbClr val="0000FF"/>
            </a:solidFill>
            <a:prstDash val="solid"/>
            <a:round/>
            <a:headEnd type="none" w="med" len="med"/>
            <a:tailEnd type="none" w="med" len="med"/>
          </a:ln>
          <a:effectLst/>
        </p:spPr>
      </p:cxnSp>
      <p:sp>
        <p:nvSpPr>
          <p:cNvPr id="8" name="TextBox 7"/>
          <p:cNvSpPr txBox="1"/>
          <p:nvPr/>
        </p:nvSpPr>
        <p:spPr>
          <a:xfrm>
            <a:off x="6019800" y="2590800"/>
            <a:ext cx="2802720" cy="830997"/>
          </a:xfrm>
          <a:prstGeom prst="rect">
            <a:avLst/>
          </a:prstGeom>
          <a:noFill/>
        </p:spPr>
        <p:txBody>
          <a:bodyPr wrap="none" rtlCol="0">
            <a:spAutoFit/>
          </a:bodyPr>
          <a:lstStyle/>
          <a:p>
            <a:r>
              <a:rPr lang="es-ES_tradnl" dirty="0" err="1" smtClean="0"/>
              <a:t>maximal</a:t>
            </a:r>
            <a:r>
              <a:rPr lang="es-ES_tradnl" dirty="0" smtClean="0"/>
              <a:t> </a:t>
            </a:r>
            <a:r>
              <a:rPr lang="es-ES_tradnl" dirty="0" err="1" smtClean="0"/>
              <a:t>transport</a:t>
            </a:r>
            <a:r>
              <a:rPr lang="es-ES_tradnl" dirty="0" smtClean="0"/>
              <a:t> </a:t>
            </a:r>
          </a:p>
          <a:p>
            <a:r>
              <a:rPr lang="es-ES_tradnl" dirty="0" smtClean="0"/>
              <a:t>(</a:t>
            </a:r>
            <a:r>
              <a:rPr lang="es-ES_tradnl" dirty="0" err="1" smtClean="0"/>
              <a:t>Tmax</a:t>
            </a:r>
            <a:r>
              <a:rPr lang="es-ES_tradnl" dirty="0" smtClean="0"/>
              <a:t>)</a:t>
            </a:r>
            <a:endParaRPr lang="es-ES_tradnl" dirty="0"/>
          </a:p>
        </p:txBody>
      </p:sp>
      <p:cxnSp>
        <p:nvCxnSpPr>
          <p:cNvPr id="10" name="Straight Connector 9"/>
          <p:cNvCxnSpPr/>
          <p:nvPr/>
        </p:nvCxnSpPr>
        <p:spPr bwMode="auto">
          <a:xfrm rot="5400000">
            <a:off x="3924300" y="3848100"/>
            <a:ext cx="1600200" cy="1588"/>
          </a:xfrm>
          <a:prstGeom prst="line">
            <a:avLst/>
          </a:prstGeom>
          <a:solidFill>
            <a:schemeClr val="accent1"/>
          </a:solidFill>
          <a:ln w="25400" cap="flat" cmpd="sng" algn="ctr">
            <a:solidFill>
              <a:srgbClr val="FF0000"/>
            </a:solidFill>
            <a:prstDash val="solid"/>
            <a:round/>
            <a:headEnd type="none" w="med" len="med"/>
            <a:tailEnd type="none" w="med" len="med"/>
          </a:ln>
          <a:effectLst/>
        </p:spPr>
      </p:cxnSp>
      <p:sp>
        <p:nvSpPr>
          <p:cNvPr id="11" name="TextBox 10"/>
          <p:cNvSpPr txBox="1"/>
          <p:nvPr/>
        </p:nvSpPr>
        <p:spPr>
          <a:xfrm>
            <a:off x="4572000" y="4800600"/>
            <a:ext cx="2389897" cy="461665"/>
          </a:xfrm>
          <a:prstGeom prst="rect">
            <a:avLst/>
          </a:prstGeom>
          <a:noFill/>
        </p:spPr>
        <p:txBody>
          <a:bodyPr wrap="none" rtlCol="0">
            <a:spAutoFit/>
          </a:bodyPr>
          <a:lstStyle/>
          <a:p>
            <a:r>
              <a:rPr lang="es-ES_tradnl" dirty="0" smtClean="0"/>
              <a:t>renal </a:t>
            </a:r>
            <a:r>
              <a:rPr lang="es-ES_tradnl" dirty="0" err="1" smtClean="0"/>
              <a:t>threshold</a:t>
            </a:r>
            <a:endParaRPr lang="es-ES_tradnl"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8" grpId="0"/>
      <p:bldP spid="11"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glucreabsorb.jpg                                               0002027AMacintosh HD                   B7E2905D:"/>
          <p:cNvPicPr>
            <a:picLocks noChangeAspect="1" noChangeArrowheads="1"/>
          </p:cNvPicPr>
          <p:nvPr/>
        </p:nvPicPr>
        <p:blipFill>
          <a:blip r:embed="rId3"/>
          <a:srcRect l="9302" t="11456" r="3488" b="6444"/>
          <a:stretch>
            <a:fillRect/>
          </a:stretch>
        </p:blipFill>
        <p:spPr bwMode="auto">
          <a:xfrm>
            <a:off x="4343400" y="2057400"/>
            <a:ext cx="4800600" cy="2752725"/>
          </a:xfrm>
          <a:prstGeom prst="rect">
            <a:avLst/>
          </a:prstGeom>
          <a:noFill/>
          <a:ln w="9525">
            <a:noFill/>
            <a:miter lim="800000"/>
            <a:headEnd/>
            <a:tailEnd/>
          </a:ln>
        </p:spPr>
      </p:pic>
      <p:sp>
        <p:nvSpPr>
          <p:cNvPr id="112643" name="Rectangle 4"/>
          <p:cNvSpPr>
            <a:spLocks noChangeArrowheads="1"/>
          </p:cNvSpPr>
          <p:nvPr/>
        </p:nvSpPr>
        <p:spPr bwMode="auto">
          <a:xfrm>
            <a:off x="0" y="0"/>
            <a:ext cx="9144000" cy="641350"/>
          </a:xfrm>
          <a:prstGeom prst="rect">
            <a:avLst/>
          </a:prstGeom>
          <a:noFill/>
          <a:ln w="9525">
            <a:noFill/>
            <a:miter lim="800000"/>
            <a:headEnd/>
            <a:tailEnd/>
          </a:ln>
        </p:spPr>
        <p:txBody>
          <a:bodyPr>
            <a:prstTxWarp prst="textNoShape">
              <a:avLst/>
            </a:prstTxWarp>
            <a:spAutoFit/>
          </a:bodyPr>
          <a:lstStyle/>
          <a:p>
            <a:r>
              <a:rPr lang="en-US" sz="3600"/>
              <a:t>Reabsorption – </a:t>
            </a:r>
            <a:r>
              <a:rPr lang="en-US" sz="2800" i="1">
                <a:solidFill>
                  <a:srgbClr val="4117FF"/>
                </a:solidFill>
              </a:rPr>
              <a:t> </a:t>
            </a:r>
          </a:p>
        </p:txBody>
      </p:sp>
      <p:sp>
        <p:nvSpPr>
          <p:cNvPr id="112644" name="Text Box 9"/>
          <p:cNvSpPr txBox="1">
            <a:spLocks noChangeArrowheads="1"/>
          </p:cNvSpPr>
          <p:nvPr/>
        </p:nvSpPr>
        <p:spPr bwMode="auto">
          <a:xfrm>
            <a:off x="0" y="609600"/>
            <a:ext cx="4060825" cy="457200"/>
          </a:xfrm>
          <a:prstGeom prst="rect">
            <a:avLst/>
          </a:prstGeom>
          <a:noFill/>
          <a:ln w="9525">
            <a:noFill/>
            <a:miter lim="800000"/>
            <a:headEnd/>
            <a:tailEnd/>
          </a:ln>
        </p:spPr>
        <p:txBody>
          <a:bodyPr wrap="none">
            <a:prstTxWarp prst="textNoShape">
              <a:avLst/>
            </a:prstTxWarp>
            <a:spAutoFit/>
          </a:bodyPr>
          <a:lstStyle/>
          <a:p>
            <a:r>
              <a:rPr lang="en-US"/>
              <a:t>Let’s think about glucose…..</a:t>
            </a:r>
          </a:p>
        </p:txBody>
      </p:sp>
      <p:sp>
        <p:nvSpPr>
          <p:cNvPr id="36874" name="Text Box 10"/>
          <p:cNvSpPr txBox="1">
            <a:spLocks noChangeArrowheads="1"/>
          </p:cNvSpPr>
          <p:nvPr/>
        </p:nvSpPr>
        <p:spPr bwMode="auto">
          <a:xfrm>
            <a:off x="0" y="1066800"/>
            <a:ext cx="6737350" cy="457200"/>
          </a:xfrm>
          <a:prstGeom prst="rect">
            <a:avLst/>
          </a:prstGeom>
          <a:noFill/>
          <a:ln w="9525">
            <a:noFill/>
            <a:miter lim="800000"/>
            <a:headEnd/>
            <a:tailEnd/>
          </a:ln>
        </p:spPr>
        <p:txBody>
          <a:bodyPr wrap="none">
            <a:prstTxWarp prst="textNoShape">
              <a:avLst/>
            </a:prstTxWarp>
            <a:spAutoFit/>
          </a:bodyPr>
          <a:lstStyle/>
          <a:p>
            <a:r>
              <a:rPr lang="en-US"/>
              <a:t>Glucose is freely filtered from the glomerulus</a:t>
            </a:r>
          </a:p>
        </p:txBody>
      </p:sp>
      <p:sp>
        <p:nvSpPr>
          <p:cNvPr id="36875" name="Text Box 11"/>
          <p:cNvSpPr txBox="1">
            <a:spLocks noChangeArrowheads="1"/>
          </p:cNvSpPr>
          <p:nvPr/>
        </p:nvSpPr>
        <p:spPr bwMode="auto">
          <a:xfrm>
            <a:off x="0" y="1600200"/>
            <a:ext cx="8915400" cy="822325"/>
          </a:xfrm>
          <a:prstGeom prst="rect">
            <a:avLst/>
          </a:prstGeom>
          <a:noFill/>
          <a:ln w="9525">
            <a:noFill/>
            <a:miter lim="800000"/>
            <a:headEnd/>
            <a:tailEnd/>
          </a:ln>
        </p:spPr>
        <p:txBody>
          <a:bodyPr>
            <a:prstTxWarp prst="textNoShape">
              <a:avLst/>
            </a:prstTxWarp>
            <a:spAutoFit/>
          </a:bodyPr>
          <a:lstStyle/>
          <a:p>
            <a:r>
              <a:rPr lang="en-US"/>
              <a:t>and normally completely reabsorbed by </a:t>
            </a:r>
            <a:r>
              <a:rPr lang="en-US">
                <a:solidFill>
                  <a:srgbClr val="ED181E"/>
                </a:solidFill>
              </a:rPr>
              <a:t>active transport</a:t>
            </a:r>
          </a:p>
          <a:p>
            <a:r>
              <a:rPr lang="en-US">
                <a:solidFill>
                  <a:srgbClr val="ED181E"/>
                </a:solidFill>
              </a:rPr>
              <a:t>in the proximal tubule</a:t>
            </a:r>
          </a:p>
        </p:txBody>
      </p:sp>
      <p:sp>
        <p:nvSpPr>
          <p:cNvPr id="36877" name="Text Box 13"/>
          <p:cNvSpPr txBox="1">
            <a:spLocks noChangeArrowheads="1"/>
          </p:cNvSpPr>
          <p:nvPr/>
        </p:nvSpPr>
        <p:spPr bwMode="auto">
          <a:xfrm>
            <a:off x="0" y="2590800"/>
            <a:ext cx="4572000" cy="2308225"/>
          </a:xfrm>
          <a:prstGeom prst="rect">
            <a:avLst/>
          </a:prstGeom>
          <a:noFill/>
          <a:ln w="9525">
            <a:noFill/>
            <a:miter lim="800000"/>
            <a:headEnd/>
            <a:tailEnd/>
          </a:ln>
        </p:spPr>
        <p:txBody>
          <a:bodyPr>
            <a:prstTxWarp prst="textNoShape">
              <a:avLst/>
            </a:prstTxWarp>
            <a:spAutoFit/>
          </a:bodyPr>
          <a:lstStyle/>
          <a:p>
            <a:r>
              <a:rPr lang="en-US" dirty="0"/>
              <a:t>The transport maximum for </a:t>
            </a:r>
          </a:p>
          <a:p>
            <a:r>
              <a:rPr lang="en-US" dirty="0"/>
              <a:t>glucose </a:t>
            </a:r>
            <a:r>
              <a:rPr lang="en-US" dirty="0" err="1"/>
              <a:t>reabsorption</a:t>
            </a:r>
            <a:r>
              <a:rPr lang="en-US" dirty="0"/>
              <a:t> is </a:t>
            </a:r>
          </a:p>
          <a:p>
            <a:r>
              <a:rPr lang="en-US" dirty="0"/>
              <a:t>375mg/min and the normal </a:t>
            </a:r>
          </a:p>
          <a:p>
            <a:r>
              <a:rPr lang="en-US" dirty="0"/>
              <a:t>plasma concentration of </a:t>
            </a:r>
          </a:p>
          <a:p>
            <a:r>
              <a:rPr lang="en-US" dirty="0"/>
              <a:t>glucose is 80-100mg/dL (0.8-1 </a:t>
            </a:r>
            <a:r>
              <a:rPr lang="en-US" dirty="0" smtClean="0"/>
              <a:t>mg/ml)</a:t>
            </a:r>
            <a:endParaRPr lang="en-US" dirty="0"/>
          </a:p>
        </p:txBody>
      </p:sp>
      <p:sp>
        <p:nvSpPr>
          <p:cNvPr id="112648" name="Text Box 14"/>
          <p:cNvSpPr txBox="1">
            <a:spLocks noChangeArrowheads="1"/>
          </p:cNvSpPr>
          <p:nvPr/>
        </p:nvSpPr>
        <p:spPr bwMode="auto">
          <a:xfrm>
            <a:off x="3870325" y="5608638"/>
            <a:ext cx="184150" cy="457200"/>
          </a:xfrm>
          <a:prstGeom prst="rect">
            <a:avLst/>
          </a:prstGeom>
          <a:noFill/>
          <a:ln w="9525">
            <a:noFill/>
            <a:miter lim="800000"/>
            <a:headEnd/>
            <a:tailEnd/>
          </a:ln>
        </p:spPr>
        <p:txBody>
          <a:bodyPr wrap="none">
            <a:prstTxWarp prst="textNoShape">
              <a:avLst/>
            </a:prstTxWarp>
            <a:spAutoFit/>
          </a:bodyPr>
          <a:lstStyle/>
          <a:p>
            <a:endParaRPr lang="es-ES_tradnl"/>
          </a:p>
        </p:txBody>
      </p:sp>
      <p:sp>
        <p:nvSpPr>
          <p:cNvPr id="36879" name="Rectangle 6"/>
          <p:cNvSpPr>
            <a:spLocks noChangeArrowheads="1"/>
          </p:cNvSpPr>
          <p:nvPr/>
        </p:nvSpPr>
        <p:spPr bwMode="auto">
          <a:xfrm>
            <a:off x="0" y="4800600"/>
            <a:ext cx="6256338" cy="461963"/>
          </a:xfrm>
          <a:prstGeom prst="rect">
            <a:avLst/>
          </a:prstGeom>
          <a:noFill/>
          <a:ln w="9525">
            <a:noFill/>
            <a:miter lim="800000"/>
            <a:headEnd/>
            <a:tailEnd/>
          </a:ln>
        </p:spPr>
        <p:txBody>
          <a:bodyPr wrap="none">
            <a:prstTxWarp prst="textNoShape">
              <a:avLst/>
            </a:prstTxWarp>
            <a:spAutoFit/>
          </a:bodyPr>
          <a:lstStyle/>
          <a:p>
            <a:r>
              <a:rPr lang="en-US" b="1"/>
              <a:t>Recall filtered load (FL) = GFR </a:t>
            </a:r>
            <a:r>
              <a:rPr lang="en-US" b="1">
                <a:sym typeface="Symbol" charset="2"/>
              </a:rPr>
              <a:t>x </a:t>
            </a:r>
            <a:r>
              <a:rPr lang="en-US" b="1"/>
              <a:t>P</a:t>
            </a:r>
            <a:r>
              <a:rPr lang="en-US" b="1" baseline="-25000"/>
              <a:t>glucose</a:t>
            </a:r>
            <a:endParaRPr lang="en-US" b="1"/>
          </a:p>
        </p:txBody>
      </p:sp>
      <p:sp>
        <p:nvSpPr>
          <p:cNvPr id="36880" name="Text Box 16"/>
          <p:cNvSpPr txBox="1">
            <a:spLocks noChangeArrowheads="1"/>
          </p:cNvSpPr>
          <p:nvPr/>
        </p:nvSpPr>
        <p:spPr bwMode="auto">
          <a:xfrm>
            <a:off x="0" y="5257800"/>
            <a:ext cx="5829300" cy="461963"/>
          </a:xfrm>
          <a:prstGeom prst="rect">
            <a:avLst/>
          </a:prstGeom>
          <a:noFill/>
          <a:ln w="9525">
            <a:noFill/>
            <a:miter lim="800000"/>
            <a:headEnd/>
            <a:tailEnd/>
          </a:ln>
        </p:spPr>
        <p:txBody>
          <a:bodyPr wrap="none">
            <a:prstTxWarp prst="textNoShape">
              <a:avLst/>
            </a:prstTxWarp>
            <a:spAutoFit/>
          </a:bodyPr>
          <a:lstStyle/>
          <a:p>
            <a:r>
              <a:rPr lang="en-US"/>
              <a:t>FL = 125 ml/min x 1mg/mL = 125mg/min</a:t>
            </a:r>
          </a:p>
        </p:txBody>
      </p:sp>
      <p:sp>
        <p:nvSpPr>
          <p:cNvPr id="36881" name="Text Box 17"/>
          <p:cNvSpPr txBox="1">
            <a:spLocks noChangeArrowheads="1"/>
          </p:cNvSpPr>
          <p:nvPr/>
        </p:nvSpPr>
        <p:spPr bwMode="auto">
          <a:xfrm>
            <a:off x="0" y="5715000"/>
            <a:ext cx="6246813" cy="457200"/>
          </a:xfrm>
          <a:prstGeom prst="rect">
            <a:avLst/>
          </a:prstGeom>
          <a:noFill/>
          <a:ln w="9525">
            <a:noFill/>
            <a:miter lim="800000"/>
            <a:headEnd/>
            <a:tailEnd/>
          </a:ln>
        </p:spPr>
        <p:txBody>
          <a:bodyPr wrap="none">
            <a:prstTxWarp prst="textNoShape">
              <a:avLst/>
            </a:prstTxWarp>
            <a:spAutoFit/>
          </a:bodyPr>
          <a:lstStyle/>
          <a:p>
            <a:r>
              <a:rPr lang="en-US"/>
              <a:t>which is well below the transport maximum</a:t>
            </a:r>
          </a:p>
        </p:txBody>
      </p:sp>
      <p:sp>
        <p:nvSpPr>
          <p:cNvPr id="36882" name="Text Box 18"/>
          <p:cNvSpPr txBox="1">
            <a:spLocks noChangeArrowheads="1"/>
          </p:cNvSpPr>
          <p:nvPr/>
        </p:nvSpPr>
        <p:spPr bwMode="auto">
          <a:xfrm>
            <a:off x="0" y="6172200"/>
            <a:ext cx="9123363" cy="457200"/>
          </a:xfrm>
          <a:prstGeom prst="rect">
            <a:avLst/>
          </a:prstGeom>
          <a:noFill/>
          <a:ln w="9525">
            <a:noFill/>
            <a:miter lim="800000"/>
            <a:headEnd/>
            <a:tailEnd/>
          </a:ln>
        </p:spPr>
        <p:txBody>
          <a:bodyPr wrap="none">
            <a:prstTxWarp prst="textNoShape">
              <a:avLst/>
            </a:prstTxWarp>
            <a:spAutoFit/>
          </a:bodyPr>
          <a:lstStyle/>
          <a:p>
            <a:r>
              <a:rPr lang="en-US"/>
              <a:t>Hence all glucose is reabsorbed &amp; none is excreted in the urine</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87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87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87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686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687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687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688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688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68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7" grpId="0"/>
      <p:bldP spid="36879" grpId="0"/>
      <p:bldP spid="36880" grpId="0"/>
      <p:bldP spid="36881" grpId="0"/>
      <p:bldP spid="36882"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ext Box 6"/>
          <p:cNvSpPr txBox="1">
            <a:spLocks noChangeArrowheads="1"/>
          </p:cNvSpPr>
          <p:nvPr/>
        </p:nvSpPr>
        <p:spPr bwMode="auto">
          <a:xfrm>
            <a:off x="0" y="381000"/>
            <a:ext cx="9223375" cy="457200"/>
          </a:xfrm>
          <a:prstGeom prst="rect">
            <a:avLst/>
          </a:prstGeom>
          <a:noFill/>
          <a:ln w="9525">
            <a:noFill/>
            <a:miter lim="800000"/>
            <a:headEnd/>
            <a:tailEnd/>
          </a:ln>
        </p:spPr>
        <p:txBody>
          <a:bodyPr wrap="none">
            <a:prstTxWarp prst="textNoShape">
              <a:avLst/>
            </a:prstTxWarp>
            <a:spAutoFit/>
          </a:bodyPr>
          <a:lstStyle/>
          <a:p>
            <a:r>
              <a:rPr lang="en-US">
                <a:solidFill>
                  <a:srgbClr val="ED181E"/>
                </a:solidFill>
              </a:rPr>
              <a:t>Theoretically</a:t>
            </a:r>
            <a:r>
              <a:rPr lang="en-US"/>
              <a:t>, the renal threshold </a:t>
            </a:r>
            <a:r>
              <a:rPr lang="en-US">
                <a:solidFill>
                  <a:srgbClr val="ED181E"/>
                </a:solidFill>
              </a:rPr>
              <a:t>for glucose</a:t>
            </a:r>
            <a:r>
              <a:rPr lang="en-US"/>
              <a:t> can be calculated</a:t>
            </a:r>
          </a:p>
        </p:txBody>
      </p:sp>
      <p:sp>
        <p:nvSpPr>
          <p:cNvPr id="114691" name="Text Box 7"/>
          <p:cNvSpPr txBox="1">
            <a:spLocks noChangeArrowheads="1"/>
          </p:cNvSpPr>
          <p:nvPr/>
        </p:nvSpPr>
        <p:spPr bwMode="auto">
          <a:xfrm>
            <a:off x="0" y="1143000"/>
            <a:ext cx="6807200" cy="457200"/>
          </a:xfrm>
          <a:prstGeom prst="rect">
            <a:avLst/>
          </a:prstGeom>
          <a:noFill/>
          <a:ln w="9525">
            <a:noFill/>
            <a:miter lim="800000"/>
            <a:headEnd/>
            <a:tailEnd/>
          </a:ln>
        </p:spPr>
        <p:txBody>
          <a:bodyPr wrap="none">
            <a:prstTxWarp prst="textNoShape">
              <a:avLst/>
            </a:prstTxWarp>
            <a:spAutoFit/>
          </a:bodyPr>
          <a:lstStyle/>
          <a:p>
            <a:r>
              <a:rPr lang="en-US"/>
              <a:t>If GFR x renal threshold = transport maximum</a:t>
            </a:r>
          </a:p>
        </p:txBody>
      </p:sp>
      <p:sp>
        <p:nvSpPr>
          <p:cNvPr id="114692" name="Text Box 8"/>
          <p:cNvSpPr txBox="1">
            <a:spLocks noChangeArrowheads="1"/>
          </p:cNvSpPr>
          <p:nvPr/>
        </p:nvSpPr>
        <p:spPr bwMode="auto">
          <a:xfrm>
            <a:off x="0" y="1905000"/>
            <a:ext cx="7100888" cy="457200"/>
          </a:xfrm>
          <a:prstGeom prst="rect">
            <a:avLst/>
          </a:prstGeom>
          <a:noFill/>
          <a:ln w="9525">
            <a:noFill/>
            <a:miter lim="800000"/>
            <a:headEnd/>
            <a:tailEnd/>
          </a:ln>
        </p:spPr>
        <p:txBody>
          <a:bodyPr wrap="none">
            <a:prstTxWarp prst="textNoShape">
              <a:avLst/>
            </a:prstTxWarp>
            <a:spAutoFit/>
          </a:bodyPr>
          <a:lstStyle/>
          <a:p>
            <a:r>
              <a:rPr lang="en-US"/>
              <a:t>then, renal threshold = transport maximum /GFR</a:t>
            </a:r>
          </a:p>
        </p:txBody>
      </p:sp>
      <p:sp>
        <p:nvSpPr>
          <p:cNvPr id="114693" name="Text Box 9"/>
          <p:cNvSpPr txBox="1">
            <a:spLocks noChangeArrowheads="1"/>
          </p:cNvSpPr>
          <p:nvPr/>
        </p:nvSpPr>
        <p:spPr bwMode="auto">
          <a:xfrm>
            <a:off x="0" y="2819400"/>
            <a:ext cx="5635625" cy="457200"/>
          </a:xfrm>
          <a:prstGeom prst="rect">
            <a:avLst/>
          </a:prstGeom>
          <a:noFill/>
          <a:ln w="9525">
            <a:noFill/>
            <a:miter lim="800000"/>
            <a:headEnd/>
            <a:tailEnd/>
          </a:ln>
        </p:spPr>
        <p:txBody>
          <a:bodyPr wrap="none">
            <a:prstTxWarp prst="textNoShape">
              <a:avLst/>
            </a:prstTxWarp>
            <a:spAutoFit/>
          </a:bodyPr>
          <a:lstStyle/>
          <a:p>
            <a:r>
              <a:rPr lang="en-US"/>
              <a:t>= 375mg/min/ 1.25dL/min = 300mg/dL</a:t>
            </a:r>
          </a:p>
        </p:txBody>
      </p:sp>
      <p:sp>
        <p:nvSpPr>
          <p:cNvPr id="114694" name="Text Box 10"/>
          <p:cNvSpPr txBox="1">
            <a:spLocks noChangeArrowheads="1"/>
          </p:cNvSpPr>
          <p:nvPr/>
        </p:nvSpPr>
        <p:spPr bwMode="auto">
          <a:xfrm>
            <a:off x="4038600" y="3429000"/>
            <a:ext cx="4648200" cy="1938338"/>
          </a:xfrm>
          <a:prstGeom prst="rect">
            <a:avLst/>
          </a:prstGeom>
          <a:noFill/>
          <a:ln w="9525">
            <a:noFill/>
            <a:miter lim="800000"/>
            <a:headEnd/>
            <a:tailEnd/>
          </a:ln>
        </p:spPr>
        <p:txBody>
          <a:bodyPr>
            <a:prstTxWarp prst="textNoShape">
              <a:avLst/>
            </a:prstTxWarp>
            <a:spAutoFit/>
          </a:bodyPr>
          <a:lstStyle/>
          <a:p>
            <a:r>
              <a:rPr lang="en-US"/>
              <a:t>But the </a:t>
            </a:r>
            <a:r>
              <a:rPr lang="en-US">
                <a:solidFill>
                  <a:srgbClr val="ED181E"/>
                </a:solidFill>
              </a:rPr>
              <a:t>true renal threshold is 160-180mg/dL</a:t>
            </a:r>
            <a:r>
              <a:rPr lang="en-US"/>
              <a:t> because not all glucose molecules are picked up by the transport carrier proteins</a:t>
            </a:r>
          </a:p>
        </p:txBody>
      </p:sp>
      <p:pic>
        <p:nvPicPr>
          <p:cNvPr id="7" name="Picture 5" descr="Facilitated Diffusion graphs"/>
          <p:cNvPicPr>
            <a:picLocks noChangeAspect="1" noChangeArrowheads="1"/>
          </p:cNvPicPr>
          <p:nvPr/>
        </p:nvPicPr>
        <p:blipFill>
          <a:blip r:embed="rId3"/>
          <a:srcRect t="49353" r="13570"/>
          <a:stretch>
            <a:fillRect/>
          </a:stretch>
        </p:blipFill>
        <p:spPr bwMode="auto">
          <a:xfrm>
            <a:off x="0" y="3778250"/>
            <a:ext cx="3397250" cy="3079750"/>
          </a:xfrm>
          <a:prstGeom prst="rect">
            <a:avLst/>
          </a:prstGeom>
          <a:noFill/>
          <a:ln w="9525">
            <a:noFill/>
            <a:miter lim="800000"/>
            <a:headEnd/>
            <a:tailEnd/>
          </a:ln>
        </p:spPr>
      </p:pic>
      <p:cxnSp>
        <p:nvCxnSpPr>
          <p:cNvPr id="114696" name="Straight Connector 8"/>
          <p:cNvCxnSpPr>
            <a:cxnSpLocks noChangeShapeType="1"/>
          </p:cNvCxnSpPr>
          <p:nvPr/>
        </p:nvCxnSpPr>
        <p:spPr bwMode="auto">
          <a:xfrm rot="5400000" flipH="1" flipV="1">
            <a:off x="533400" y="4876800"/>
            <a:ext cx="1588" cy="1588"/>
          </a:xfrm>
          <a:prstGeom prst="line">
            <a:avLst/>
          </a:prstGeom>
          <a:noFill/>
          <a:ln w="22225">
            <a:solidFill>
              <a:srgbClr val="FF0000"/>
            </a:solidFill>
            <a:round/>
            <a:headEnd/>
            <a:tailEnd/>
          </a:ln>
        </p:spPr>
      </p:cxnSp>
      <p:cxnSp>
        <p:nvCxnSpPr>
          <p:cNvPr id="12" name="Straight Connector 11"/>
          <p:cNvCxnSpPr/>
          <p:nvPr/>
        </p:nvCxnSpPr>
        <p:spPr bwMode="auto">
          <a:xfrm>
            <a:off x="609600" y="4953000"/>
            <a:ext cx="2667000"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gluc recovery2.jpg                                             0002027AMacintosh HD                   B7E2905D:"/>
          <p:cNvPicPr>
            <a:picLocks noChangeAspect="1" noChangeArrowheads="1"/>
          </p:cNvPicPr>
          <p:nvPr/>
        </p:nvPicPr>
        <p:blipFill>
          <a:blip r:embed="rId3"/>
          <a:srcRect/>
          <a:stretch>
            <a:fillRect/>
          </a:stretch>
        </p:blipFill>
        <p:spPr bwMode="auto">
          <a:xfrm>
            <a:off x="0" y="1335087"/>
            <a:ext cx="6172200" cy="4989513"/>
          </a:xfrm>
          <a:prstGeom prst="rect">
            <a:avLst/>
          </a:prstGeom>
          <a:noFill/>
          <a:ln w="9525">
            <a:noFill/>
            <a:miter lim="800000"/>
            <a:headEnd/>
            <a:tailEnd/>
          </a:ln>
        </p:spPr>
      </p:pic>
      <p:sp>
        <p:nvSpPr>
          <p:cNvPr id="116739" name="Line 3"/>
          <p:cNvSpPr>
            <a:spLocks noChangeShapeType="1"/>
          </p:cNvSpPr>
          <p:nvPr/>
        </p:nvSpPr>
        <p:spPr bwMode="auto">
          <a:xfrm flipV="1">
            <a:off x="5715000" y="3810000"/>
            <a:ext cx="762000" cy="533400"/>
          </a:xfrm>
          <a:prstGeom prst="line">
            <a:avLst/>
          </a:prstGeom>
          <a:noFill/>
          <a:ln w="9525">
            <a:solidFill>
              <a:schemeClr val="tx1"/>
            </a:solidFill>
            <a:round/>
            <a:headEnd/>
            <a:tailEnd/>
          </a:ln>
        </p:spPr>
        <p:txBody>
          <a:bodyPr wrap="none" anchor="ctr">
            <a:prstTxWarp prst="textNoShape">
              <a:avLst/>
            </a:prstTxWarp>
          </a:bodyPr>
          <a:lstStyle/>
          <a:p>
            <a:endParaRPr lang="es-ES_tradnl"/>
          </a:p>
        </p:txBody>
      </p:sp>
      <p:sp>
        <p:nvSpPr>
          <p:cNvPr id="116740" name="Rectangle 4"/>
          <p:cNvSpPr>
            <a:spLocks noChangeArrowheads="1"/>
          </p:cNvSpPr>
          <p:nvPr/>
        </p:nvSpPr>
        <p:spPr bwMode="auto">
          <a:xfrm>
            <a:off x="6477000" y="3429000"/>
            <a:ext cx="2895600" cy="1631950"/>
          </a:xfrm>
          <a:prstGeom prst="rect">
            <a:avLst/>
          </a:prstGeom>
          <a:noFill/>
          <a:ln w="9525">
            <a:noFill/>
            <a:miter lim="800000"/>
            <a:headEnd/>
            <a:tailEnd/>
          </a:ln>
        </p:spPr>
        <p:txBody>
          <a:bodyPr>
            <a:prstTxWarp prst="textNoShape">
              <a:avLst/>
            </a:prstTxWarp>
            <a:spAutoFit/>
          </a:bodyPr>
          <a:lstStyle/>
          <a:p>
            <a:r>
              <a:rPr lang="en-US" sz="2000" b="1"/>
              <a:t>Excretion =FL-RL</a:t>
            </a:r>
          </a:p>
          <a:p>
            <a:endParaRPr lang="en-US" sz="2000" b="1"/>
          </a:p>
          <a:p>
            <a:r>
              <a:rPr lang="en-US" sz="2000" b="1"/>
              <a:t>RL=FL-EL</a:t>
            </a:r>
          </a:p>
          <a:p>
            <a:endParaRPr lang="en-US" sz="2000" b="1"/>
          </a:p>
          <a:p>
            <a:r>
              <a:rPr lang="en-US" sz="2000" b="1"/>
              <a:t>EL</a:t>
            </a:r>
            <a:r>
              <a:rPr lang="en-US" sz="2000" b="1" baseline="-25000"/>
              <a:t>gluc</a:t>
            </a:r>
            <a:r>
              <a:rPr lang="en-US" sz="2000" b="1"/>
              <a:t>=U</a:t>
            </a:r>
            <a:r>
              <a:rPr lang="en-US" sz="2000" b="1" baseline="-25000"/>
              <a:t>gluc</a:t>
            </a:r>
            <a:r>
              <a:rPr lang="en-US" sz="2000" b="1"/>
              <a:t>x(dV/dt)</a:t>
            </a:r>
          </a:p>
          <a:p>
            <a:endParaRPr lang="en-US" b="1"/>
          </a:p>
        </p:txBody>
      </p:sp>
      <p:sp>
        <p:nvSpPr>
          <p:cNvPr id="116741" name="Rectangle 5"/>
          <p:cNvSpPr>
            <a:spLocks noChangeArrowheads="1"/>
          </p:cNvSpPr>
          <p:nvPr/>
        </p:nvSpPr>
        <p:spPr bwMode="auto">
          <a:xfrm>
            <a:off x="0" y="6019800"/>
            <a:ext cx="8493125" cy="461963"/>
          </a:xfrm>
          <a:prstGeom prst="rect">
            <a:avLst/>
          </a:prstGeom>
          <a:noFill/>
          <a:ln w="9525">
            <a:noFill/>
            <a:miter lim="800000"/>
            <a:headEnd/>
            <a:tailEnd/>
          </a:ln>
        </p:spPr>
        <p:txBody>
          <a:bodyPr wrap="none">
            <a:prstTxWarp prst="textNoShape">
              <a:avLst/>
            </a:prstTxWarp>
            <a:spAutoFit/>
          </a:bodyPr>
          <a:lstStyle/>
          <a:p>
            <a:r>
              <a:rPr lang="en-US" b="1"/>
              <a:t>T</a:t>
            </a:r>
            <a:r>
              <a:rPr lang="en-US" b="1" baseline="-25000"/>
              <a:t>max</a:t>
            </a:r>
            <a:r>
              <a:rPr lang="en-US" b="1"/>
              <a:t> = maximal ability of the kidney to recover glucose</a:t>
            </a:r>
          </a:p>
        </p:txBody>
      </p:sp>
      <p:sp>
        <p:nvSpPr>
          <p:cNvPr id="116742" name="Rectangle 6"/>
          <p:cNvSpPr>
            <a:spLocks noChangeArrowheads="1"/>
          </p:cNvSpPr>
          <p:nvPr/>
        </p:nvSpPr>
        <p:spPr bwMode="auto">
          <a:xfrm>
            <a:off x="1981200" y="838200"/>
            <a:ext cx="6126163" cy="461963"/>
          </a:xfrm>
          <a:prstGeom prst="rect">
            <a:avLst/>
          </a:prstGeom>
          <a:noFill/>
          <a:ln w="9525">
            <a:noFill/>
            <a:miter lim="800000"/>
            <a:headEnd/>
            <a:tailEnd/>
          </a:ln>
        </p:spPr>
        <p:txBody>
          <a:bodyPr wrap="none">
            <a:prstTxWarp prst="textNoShape">
              <a:avLst/>
            </a:prstTxWarp>
            <a:spAutoFit/>
          </a:bodyPr>
          <a:lstStyle/>
          <a:p>
            <a:r>
              <a:rPr lang="en-US" b="1"/>
              <a:t>Recall filtered load (FL) = GFR </a:t>
            </a:r>
            <a:r>
              <a:rPr lang="en-US" b="1">
                <a:sym typeface="Symbol" charset="2"/>
              </a:rPr>
              <a:t>x </a:t>
            </a:r>
            <a:r>
              <a:rPr lang="en-US" b="1"/>
              <a:t>P</a:t>
            </a:r>
            <a:r>
              <a:rPr lang="en-US" b="1" baseline="-25000"/>
              <a:t>glucose</a:t>
            </a:r>
            <a:endParaRPr lang="en-US" b="1"/>
          </a:p>
        </p:txBody>
      </p:sp>
      <p:sp>
        <p:nvSpPr>
          <p:cNvPr id="116743" name="Rectangle 6"/>
          <p:cNvSpPr>
            <a:spLocks noChangeArrowheads="1"/>
          </p:cNvSpPr>
          <p:nvPr/>
        </p:nvSpPr>
        <p:spPr bwMode="auto">
          <a:xfrm>
            <a:off x="0" y="0"/>
            <a:ext cx="9144000" cy="646113"/>
          </a:xfrm>
          <a:prstGeom prst="rect">
            <a:avLst/>
          </a:prstGeom>
          <a:noFill/>
          <a:ln w="9525">
            <a:noFill/>
            <a:miter lim="800000"/>
            <a:headEnd/>
            <a:tailEnd/>
          </a:ln>
        </p:spPr>
        <p:txBody>
          <a:bodyPr>
            <a:prstTxWarp prst="textNoShape">
              <a:avLst/>
            </a:prstTxWarp>
            <a:spAutoFit/>
          </a:bodyPr>
          <a:lstStyle/>
          <a:p>
            <a:r>
              <a:rPr lang="en-US" sz="3600"/>
              <a:t>Reabsorption – </a:t>
            </a:r>
            <a:r>
              <a:rPr lang="en-US" sz="2800" i="1">
                <a:solidFill>
                  <a:srgbClr val="4117FF"/>
                </a:solidFill>
              </a:rPr>
              <a:t>putting the mellitus into diabetes</a:t>
            </a:r>
          </a:p>
        </p:txBody>
      </p:sp>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ChangeArrowheads="1"/>
          </p:cNvSpPr>
          <p:nvPr/>
        </p:nvSpPr>
        <p:spPr bwMode="auto">
          <a:xfrm>
            <a:off x="0" y="228600"/>
            <a:ext cx="9144000" cy="1917700"/>
          </a:xfrm>
          <a:prstGeom prst="rect">
            <a:avLst/>
          </a:prstGeom>
          <a:noFill/>
          <a:ln w="9525">
            <a:noFill/>
            <a:miter lim="800000"/>
            <a:headEnd/>
            <a:tailEnd/>
          </a:ln>
        </p:spPr>
        <p:txBody>
          <a:bodyPr>
            <a:prstTxWarp prst="textNoShape">
              <a:avLst/>
            </a:prstTxWarp>
            <a:spAutoFit/>
          </a:bodyPr>
          <a:lstStyle/>
          <a:p>
            <a:pPr marL="457200" indent="-457200"/>
            <a:r>
              <a:rPr lang="en-US"/>
              <a:t>Caused by</a:t>
            </a:r>
          </a:p>
          <a:p>
            <a:pPr marL="457200" indent="-457200">
              <a:buFont typeface="Times" charset="0"/>
              <a:buAutoNum type="arabicParenR"/>
            </a:pPr>
            <a:r>
              <a:rPr lang="en-US"/>
              <a:t>Impaired Insulin secretion by the pancreas (Type I), or</a:t>
            </a:r>
          </a:p>
          <a:p>
            <a:pPr marL="457200" indent="-457200">
              <a:buFont typeface="Times" charset="0"/>
              <a:buNone/>
            </a:pPr>
            <a:r>
              <a:rPr lang="en-US"/>
              <a:t>2) Adipose and muscle cells do not respond to insulin stimulation (are insulin resistant as in some cases of Type II diabetes). </a:t>
            </a:r>
          </a:p>
        </p:txBody>
      </p:sp>
      <p:sp>
        <p:nvSpPr>
          <p:cNvPr id="118787" name="Rectangle 2"/>
          <p:cNvSpPr>
            <a:spLocks noChangeArrowheads="1"/>
          </p:cNvSpPr>
          <p:nvPr/>
        </p:nvSpPr>
        <p:spPr bwMode="auto">
          <a:xfrm>
            <a:off x="2133600" y="0"/>
            <a:ext cx="6335713" cy="461963"/>
          </a:xfrm>
          <a:prstGeom prst="rect">
            <a:avLst/>
          </a:prstGeom>
          <a:noFill/>
          <a:ln w="9525">
            <a:noFill/>
            <a:miter lim="800000"/>
            <a:headEnd/>
            <a:tailEnd/>
          </a:ln>
        </p:spPr>
        <p:txBody>
          <a:bodyPr wrap="none">
            <a:prstTxWarp prst="textNoShape">
              <a:avLst/>
            </a:prstTxWarp>
            <a:spAutoFit/>
          </a:bodyPr>
          <a:lstStyle/>
          <a:p>
            <a:r>
              <a:rPr lang="en-US"/>
              <a:t>Diabetes Mellitus (“the sweet pissing evil”)</a:t>
            </a:r>
          </a:p>
        </p:txBody>
      </p:sp>
      <p:sp>
        <p:nvSpPr>
          <p:cNvPr id="33797" name="Text Box 5"/>
          <p:cNvSpPr txBox="1">
            <a:spLocks noChangeArrowheads="1"/>
          </p:cNvSpPr>
          <p:nvPr/>
        </p:nvSpPr>
        <p:spPr bwMode="auto">
          <a:xfrm>
            <a:off x="4763" y="2133600"/>
            <a:ext cx="9139237" cy="822325"/>
          </a:xfrm>
          <a:prstGeom prst="rect">
            <a:avLst/>
          </a:prstGeom>
          <a:noFill/>
          <a:ln w="9525">
            <a:noFill/>
            <a:miter lim="800000"/>
            <a:headEnd/>
            <a:tailEnd/>
          </a:ln>
        </p:spPr>
        <p:txBody>
          <a:bodyPr wrap="none">
            <a:prstTxWarp prst="textNoShape">
              <a:avLst/>
            </a:prstTxWarp>
            <a:spAutoFit/>
          </a:bodyPr>
          <a:lstStyle/>
          <a:p>
            <a:pPr>
              <a:buFont typeface="Times" charset="0"/>
              <a:buNone/>
            </a:pPr>
            <a:r>
              <a:rPr lang="en-US"/>
              <a:t>The subject is said to be diabetic and shows </a:t>
            </a:r>
            <a:r>
              <a:rPr lang="en-US">
                <a:solidFill>
                  <a:srgbClr val="4117FF"/>
                </a:solidFill>
              </a:rPr>
              <a:t>HYPERGLYCEMIA</a:t>
            </a:r>
          </a:p>
          <a:p>
            <a:r>
              <a:rPr lang="en-US"/>
              <a:t>and has </a:t>
            </a:r>
            <a:r>
              <a:rPr lang="en-US">
                <a:solidFill>
                  <a:schemeClr val="hlink"/>
                </a:solidFill>
              </a:rPr>
              <a:t>GLYCOSURIA</a:t>
            </a:r>
          </a:p>
        </p:txBody>
      </p:sp>
      <p:pic>
        <p:nvPicPr>
          <p:cNvPr id="33803" name="Picture 5" descr="history"/>
          <p:cNvPicPr>
            <a:picLocks noChangeAspect="1" noChangeArrowheads="1"/>
          </p:cNvPicPr>
          <p:nvPr/>
        </p:nvPicPr>
        <p:blipFill>
          <a:blip r:embed="rId3"/>
          <a:srcRect/>
          <a:stretch>
            <a:fillRect/>
          </a:stretch>
        </p:blipFill>
        <p:spPr bwMode="auto">
          <a:xfrm>
            <a:off x="2286000" y="2855913"/>
            <a:ext cx="4572000" cy="4002087"/>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8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7"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2362200"/>
            <a:ext cx="8153400" cy="830997"/>
          </a:xfrm>
          <a:prstGeom prst="rect">
            <a:avLst/>
          </a:prstGeom>
        </p:spPr>
        <p:txBody>
          <a:bodyPr wrap="square">
            <a:spAutoFit/>
          </a:bodyPr>
          <a:lstStyle/>
          <a:p>
            <a:r>
              <a:rPr lang="en-US" dirty="0" smtClean="0"/>
              <a:t>http://www.wehi.edu.au/education/wehitv/insulin_production_and_type_1_diabetes/</a:t>
            </a:r>
            <a:endParaRPr lang="en-US" dirty="0"/>
          </a:p>
        </p:txBody>
      </p:sp>
      <p:sp>
        <p:nvSpPr>
          <p:cNvPr id="3" name="TextBox 2"/>
          <p:cNvSpPr txBox="1"/>
          <p:nvPr/>
        </p:nvSpPr>
        <p:spPr>
          <a:xfrm>
            <a:off x="0" y="609600"/>
            <a:ext cx="8451503" cy="830997"/>
          </a:xfrm>
          <a:prstGeom prst="rect">
            <a:avLst/>
          </a:prstGeom>
          <a:noFill/>
        </p:spPr>
        <p:txBody>
          <a:bodyPr wrap="square" rtlCol="0">
            <a:spAutoFit/>
          </a:bodyPr>
          <a:lstStyle/>
          <a:p>
            <a:r>
              <a:rPr lang="en-US" dirty="0" smtClean="0"/>
              <a:t>For a remarkably well illustrated video on type I diabetes</a:t>
            </a:r>
          </a:p>
          <a:p>
            <a:r>
              <a:rPr lang="en-US" dirty="0" smtClean="0"/>
              <a:t>please access this web site</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rds.yahoo.com/_ylt=A0S020rpd_9HMX0Aw3ijzbkF/SIG=12n8cj5bs/EXP=1208011113/**http%3A/www.straightfromthedoc.com/50226711/images/kidney-stones.jpg"/>
          <p:cNvPicPr>
            <a:picLocks noChangeAspect="1" noChangeArrowheads="1"/>
          </p:cNvPicPr>
          <p:nvPr/>
        </p:nvPicPr>
        <p:blipFill>
          <a:blip r:embed="rId3"/>
          <a:srcRect/>
          <a:stretch>
            <a:fillRect/>
          </a:stretch>
        </p:blipFill>
        <p:spPr bwMode="auto">
          <a:xfrm>
            <a:off x="533400" y="838200"/>
            <a:ext cx="5105400" cy="3838575"/>
          </a:xfrm>
          <a:prstGeom prst="rect">
            <a:avLst/>
          </a:prstGeom>
          <a:noFill/>
          <a:ln w="9525">
            <a:noFill/>
            <a:miter lim="800000"/>
            <a:headEnd/>
            <a:tailEnd/>
          </a:ln>
        </p:spPr>
      </p:pic>
      <p:sp>
        <p:nvSpPr>
          <p:cNvPr id="23555" name="Rectangle 2"/>
          <p:cNvSpPr>
            <a:spLocks noChangeArrowheads="1"/>
          </p:cNvSpPr>
          <p:nvPr/>
        </p:nvSpPr>
        <p:spPr bwMode="auto">
          <a:xfrm>
            <a:off x="3124200" y="0"/>
            <a:ext cx="2873375" cy="579438"/>
          </a:xfrm>
          <a:prstGeom prst="rect">
            <a:avLst/>
          </a:prstGeom>
          <a:noFill/>
          <a:ln w="9525">
            <a:noFill/>
            <a:miter lim="800000"/>
            <a:headEnd/>
            <a:tailEnd/>
          </a:ln>
        </p:spPr>
        <p:txBody>
          <a:bodyPr wrap="none">
            <a:prstTxWarp prst="textNoShape">
              <a:avLst/>
            </a:prstTxWarp>
            <a:spAutoFit/>
          </a:bodyPr>
          <a:lstStyle/>
          <a:p>
            <a:pPr marL="457200" indent="-457200"/>
            <a:r>
              <a:rPr lang="en-US" sz="3200"/>
              <a:t>Kidney Stones</a:t>
            </a:r>
          </a:p>
        </p:txBody>
      </p:sp>
      <p:pic>
        <p:nvPicPr>
          <p:cNvPr id="173060" name="Picture 4" descr="http://rds.yahoo.com/_ylt=A0S02005eP9HuKsAOVmjzbkF/SIG=127fnb35l/EXP=1208011193/**http%3A/www.bloggingpet.com/images/r_antifreeze1.jpg"/>
          <p:cNvPicPr>
            <a:picLocks noChangeAspect="1" noChangeArrowheads="1"/>
          </p:cNvPicPr>
          <p:nvPr/>
        </p:nvPicPr>
        <p:blipFill>
          <a:blip r:embed="rId4"/>
          <a:srcRect/>
          <a:stretch>
            <a:fillRect/>
          </a:stretch>
        </p:blipFill>
        <p:spPr bwMode="auto">
          <a:xfrm>
            <a:off x="6172200" y="152400"/>
            <a:ext cx="2971800" cy="3438525"/>
          </a:xfrm>
          <a:prstGeom prst="rect">
            <a:avLst/>
          </a:prstGeom>
          <a:noFill/>
          <a:ln w="9525">
            <a:noFill/>
            <a:miter lim="800000"/>
            <a:headEnd/>
            <a:tailEnd/>
          </a:ln>
        </p:spPr>
      </p:pic>
      <p:sp>
        <p:nvSpPr>
          <p:cNvPr id="5" name="Rectangle 4"/>
          <p:cNvSpPr>
            <a:spLocks noChangeArrowheads="1"/>
          </p:cNvSpPr>
          <p:nvPr/>
        </p:nvSpPr>
        <p:spPr bwMode="auto">
          <a:xfrm>
            <a:off x="0" y="4772025"/>
            <a:ext cx="9144000" cy="2014538"/>
          </a:xfrm>
          <a:prstGeom prst="rect">
            <a:avLst/>
          </a:prstGeom>
          <a:noFill/>
          <a:ln w="9525">
            <a:noFill/>
            <a:miter lim="800000"/>
            <a:headEnd/>
            <a:tailEnd/>
          </a:ln>
        </p:spPr>
        <p:txBody>
          <a:bodyPr>
            <a:prstTxWarp prst="textNoShape">
              <a:avLst/>
            </a:prstTxWarp>
            <a:spAutoFit/>
          </a:bodyPr>
          <a:lstStyle/>
          <a:p>
            <a:r>
              <a:rPr lang="en-US" sz="1800">
                <a:latin typeface="Calibri" charset="0"/>
              </a:rPr>
              <a:t>A case in April 2005, Kate Knight of England, carried out a plan to poison and kill her husband Lee Knight, after learning she would she would gain over $200,000 from his employers after his death. It is believed her motive for carrying out such an act was to pay off thousands of pounds' worth of debts. Mr Knight had his food contaminated by antifreeze and subsequently came close to death. Mr Knight remained in a coma for 16 weeks and eventually managed to pull through. Despite this, he was left with brain damage, kidney failure, blindness, and deafness. Ms Knight was found guilty of attempted murder and jailed for 30 yrs in Feb 2008. </a:t>
            </a:r>
          </a:p>
        </p:txBody>
      </p:sp>
      <p:sp>
        <p:nvSpPr>
          <p:cNvPr id="6" name="Rectangle 5"/>
          <p:cNvSpPr>
            <a:spLocks noChangeArrowheads="1"/>
          </p:cNvSpPr>
          <p:nvPr/>
        </p:nvSpPr>
        <p:spPr bwMode="auto">
          <a:xfrm>
            <a:off x="6477000" y="3657600"/>
            <a:ext cx="2438400" cy="1066800"/>
          </a:xfrm>
          <a:prstGeom prst="rect">
            <a:avLst/>
          </a:prstGeom>
          <a:noFill/>
          <a:ln w="9525">
            <a:noFill/>
            <a:miter lim="800000"/>
            <a:headEnd/>
            <a:tailEnd/>
          </a:ln>
        </p:spPr>
        <p:txBody>
          <a:bodyPr>
            <a:prstTxWarp prst="textNoShape">
              <a:avLst/>
            </a:prstTxWarp>
            <a:spAutoFit/>
          </a:bodyPr>
          <a:lstStyle/>
          <a:p>
            <a:r>
              <a:rPr lang="en-US" sz="2200" b="1">
                <a:solidFill>
                  <a:srgbClr val="ED181E"/>
                </a:solidFill>
                <a:latin typeface="Calibri" charset="0"/>
              </a:rPr>
              <a:t>Ethylene glycol</a:t>
            </a:r>
          </a:p>
          <a:p>
            <a:r>
              <a:rPr lang="en-US" sz="2200" b="1">
                <a:solidFill>
                  <a:srgbClr val="ED181E"/>
                </a:solidFill>
                <a:latin typeface="Calibri" charset="0"/>
              </a:rPr>
              <a:t>-oxalic acid</a:t>
            </a:r>
          </a:p>
          <a:p>
            <a:r>
              <a:rPr lang="en-US" sz="2000" b="1">
                <a:solidFill>
                  <a:srgbClr val="4117FF"/>
                </a:solidFill>
              </a:rPr>
              <a:t>-calcium oxalate</a:t>
            </a:r>
            <a:endParaRPr lang="en-US" sz="2200" b="1">
              <a:solidFill>
                <a:srgbClr val="4117FF"/>
              </a:solidFill>
              <a:latin typeface="Calibri"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3060"/>
                                        </p:tgtEl>
                                        <p:attrNameLst>
                                          <p:attrName>style.visibility</p:attrName>
                                        </p:attrNameLst>
                                      </p:cBhvr>
                                      <p:to>
                                        <p:strVal val="visible"/>
                                      </p:to>
                                    </p:set>
                                    <p:anim calcmode="lin" valueType="num">
                                      <p:cBhvr additive="base">
                                        <p:cTn id="7" dur="500" fill="hold"/>
                                        <p:tgtEl>
                                          <p:spTgt spid="173060"/>
                                        </p:tgtEl>
                                        <p:attrNameLst>
                                          <p:attrName>ppt_x</p:attrName>
                                        </p:attrNameLst>
                                      </p:cBhvr>
                                      <p:tavLst>
                                        <p:tav tm="0">
                                          <p:val>
                                            <p:strVal val="#ppt_x"/>
                                          </p:val>
                                        </p:tav>
                                        <p:tav tm="100000">
                                          <p:val>
                                            <p:strVal val="#ppt_x"/>
                                          </p:val>
                                        </p:tav>
                                      </p:tavLst>
                                    </p:anim>
                                    <p:anim calcmode="lin" valueType="num">
                                      <p:cBhvr additive="base">
                                        <p:cTn id="8" dur="500" fill="hold"/>
                                        <p:tgtEl>
                                          <p:spTgt spid="17306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ChangeArrowheads="1"/>
          </p:cNvSpPr>
          <p:nvPr/>
        </p:nvSpPr>
        <p:spPr bwMode="auto">
          <a:xfrm>
            <a:off x="0" y="0"/>
            <a:ext cx="9144000" cy="3786188"/>
          </a:xfrm>
          <a:prstGeom prst="rect">
            <a:avLst/>
          </a:prstGeom>
          <a:noFill/>
          <a:ln w="9525">
            <a:noFill/>
            <a:miter lim="800000"/>
            <a:headEnd/>
            <a:tailEnd/>
          </a:ln>
        </p:spPr>
        <p:txBody>
          <a:bodyPr>
            <a:prstTxWarp prst="textNoShape">
              <a:avLst/>
            </a:prstTxWarp>
            <a:spAutoFit/>
          </a:bodyPr>
          <a:lstStyle/>
          <a:p>
            <a:r>
              <a:rPr lang="en-US" b="1"/>
              <a:t>REMEMBER</a:t>
            </a:r>
          </a:p>
          <a:p>
            <a:r>
              <a:rPr lang="en-US"/>
              <a:t>When the substrate must be recovered, but </a:t>
            </a:r>
            <a:r>
              <a:rPr lang="en-US">
                <a:solidFill>
                  <a:srgbClr val="ED181E"/>
                </a:solidFill>
              </a:rPr>
              <a:t>is recovered by a saturable process</a:t>
            </a:r>
            <a:r>
              <a:rPr lang="en-US"/>
              <a:t>, then the material starts to appear in urine when:</a:t>
            </a:r>
          </a:p>
          <a:p>
            <a:endParaRPr lang="en-US"/>
          </a:p>
          <a:p>
            <a:pPr algn="ctr"/>
            <a:r>
              <a:rPr lang="en-US"/>
              <a:t>Filtered load (FL)  = </a:t>
            </a:r>
            <a:r>
              <a:rPr lang="en-US">
                <a:solidFill>
                  <a:srgbClr val="4117FF"/>
                </a:solidFill>
              </a:rPr>
              <a:t>GFR </a:t>
            </a:r>
            <a:r>
              <a:rPr lang="en-US">
                <a:solidFill>
                  <a:srgbClr val="4117FF"/>
                </a:solidFill>
                <a:sym typeface="Symbol" charset="2"/>
              </a:rPr>
              <a:t>x </a:t>
            </a:r>
            <a:r>
              <a:rPr lang="en-US">
                <a:solidFill>
                  <a:srgbClr val="4117FF"/>
                </a:solidFill>
              </a:rPr>
              <a:t>P</a:t>
            </a:r>
            <a:r>
              <a:rPr lang="en-US" baseline="-25000">
                <a:solidFill>
                  <a:srgbClr val="4117FF"/>
                </a:solidFill>
              </a:rPr>
              <a:t>x</a:t>
            </a:r>
            <a:r>
              <a:rPr lang="en-US">
                <a:solidFill>
                  <a:srgbClr val="4117FF"/>
                </a:solidFill>
              </a:rPr>
              <a:t> </a:t>
            </a:r>
            <a:r>
              <a:rPr lang="en-US">
                <a:solidFill>
                  <a:srgbClr val="ED181E"/>
                </a:solidFill>
              </a:rPr>
              <a:t>&gt;</a:t>
            </a:r>
            <a:r>
              <a:rPr lang="en-US">
                <a:solidFill>
                  <a:srgbClr val="4117FF"/>
                </a:solidFill>
              </a:rPr>
              <a:t> Tmax</a:t>
            </a:r>
          </a:p>
          <a:p>
            <a:endParaRPr lang="en-US"/>
          </a:p>
          <a:p>
            <a:r>
              <a:rPr lang="en-US"/>
              <a:t>Where T</a:t>
            </a:r>
            <a:r>
              <a:rPr lang="en-US" baseline="-25000"/>
              <a:t>max</a:t>
            </a:r>
            <a:r>
              <a:rPr lang="en-US"/>
              <a:t> is the maximal capacity of the kidney to recover material X.</a:t>
            </a:r>
          </a:p>
          <a:p>
            <a:r>
              <a:rPr lang="en-US"/>
              <a:t>A typical example of material X is glucose.</a:t>
            </a:r>
          </a:p>
        </p:txBody>
      </p:sp>
      <p:pic>
        <p:nvPicPr>
          <p:cNvPr id="120835" name="Picture 4" descr="&#10;Maxima.jpg                                                     0002027AMacintosh HD                   B7E2905D:"/>
          <p:cNvPicPr>
            <a:picLocks noChangeAspect="1" noChangeArrowheads="1"/>
          </p:cNvPicPr>
          <p:nvPr/>
        </p:nvPicPr>
        <p:blipFill>
          <a:blip r:embed="rId3"/>
          <a:srcRect/>
          <a:stretch>
            <a:fillRect/>
          </a:stretch>
        </p:blipFill>
        <p:spPr bwMode="auto">
          <a:xfrm>
            <a:off x="1752600" y="4114800"/>
            <a:ext cx="6929438" cy="2743200"/>
          </a:xfrm>
          <a:prstGeom prst="rect">
            <a:avLst/>
          </a:prstGeom>
          <a:noFill/>
          <a:ln w="9525">
            <a:noFill/>
            <a:miter lim="800000"/>
            <a:headEnd/>
            <a:tailEnd/>
          </a:ln>
        </p:spPr>
      </p:pic>
      <p:sp>
        <p:nvSpPr>
          <p:cNvPr id="120836" name="Rectangle 5"/>
          <p:cNvSpPr>
            <a:spLocks noChangeArrowheads="1"/>
          </p:cNvSpPr>
          <p:nvPr/>
        </p:nvSpPr>
        <p:spPr bwMode="auto">
          <a:xfrm>
            <a:off x="2286000" y="3733800"/>
            <a:ext cx="4433888" cy="400050"/>
          </a:xfrm>
          <a:prstGeom prst="rect">
            <a:avLst/>
          </a:prstGeom>
          <a:noFill/>
          <a:ln w="9525">
            <a:noFill/>
            <a:miter lim="800000"/>
            <a:headEnd/>
            <a:tailEnd/>
          </a:ln>
        </p:spPr>
        <p:txBody>
          <a:bodyPr wrap="none">
            <a:prstTxWarp prst="textNoShape">
              <a:avLst/>
            </a:prstTxWarp>
            <a:spAutoFit/>
          </a:bodyPr>
          <a:lstStyle/>
          <a:p>
            <a:r>
              <a:rPr lang="en-US" sz="2000"/>
              <a:t>Tubular reabsorption maxima (T</a:t>
            </a:r>
            <a:r>
              <a:rPr lang="en-US" sz="2000" baseline="-25000"/>
              <a:t>max</a:t>
            </a:r>
            <a:r>
              <a:rPr lang="en-US" sz="2000"/>
              <a:t>)</a:t>
            </a:r>
          </a:p>
        </p:txBody>
      </p:sp>
    </p:spTree>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p:cNvSpPr>
            <a:spLocks noGrp="1"/>
          </p:cNvSpPr>
          <p:nvPr>
            <p:ph type="ctrTitle"/>
          </p:nvPr>
        </p:nvSpPr>
        <p:spPr>
          <a:xfrm>
            <a:off x="685800" y="0"/>
            <a:ext cx="7772400" cy="1470025"/>
          </a:xfrm>
        </p:spPr>
        <p:txBody>
          <a:bodyPr/>
          <a:lstStyle/>
          <a:p>
            <a:r>
              <a:rPr lang="en-US" smtClean="0">
                <a:latin typeface="Comic Sans MS" charset="0"/>
                <a:ea typeface="Comic Sans MS" charset="0"/>
                <a:cs typeface="Comic Sans MS" charset="0"/>
              </a:rPr>
              <a:t>To Remember</a:t>
            </a:r>
          </a:p>
        </p:txBody>
      </p:sp>
      <p:sp>
        <p:nvSpPr>
          <p:cNvPr id="122883" name="TextBox 5"/>
          <p:cNvSpPr txBox="1">
            <a:spLocks noChangeArrowheads="1"/>
          </p:cNvSpPr>
          <p:nvPr/>
        </p:nvSpPr>
        <p:spPr bwMode="auto">
          <a:xfrm>
            <a:off x="381000" y="1371600"/>
            <a:ext cx="5448300" cy="1200150"/>
          </a:xfrm>
          <a:prstGeom prst="rect">
            <a:avLst/>
          </a:prstGeom>
          <a:noFill/>
          <a:ln w="9525">
            <a:noFill/>
            <a:miter lim="800000"/>
            <a:headEnd/>
            <a:tailEnd/>
          </a:ln>
        </p:spPr>
        <p:txBody>
          <a:bodyPr wrap="none">
            <a:prstTxWarp prst="textNoShape">
              <a:avLst/>
            </a:prstTxWarp>
            <a:spAutoFit/>
          </a:bodyPr>
          <a:lstStyle/>
          <a:p>
            <a:r>
              <a:rPr lang="en-US"/>
              <a:t>-In diabetes mellitus </a:t>
            </a:r>
          </a:p>
          <a:p>
            <a:r>
              <a:rPr lang="en-US"/>
              <a:t>Filtered load (FL)  = </a:t>
            </a:r>
            <a:r>
              <a:rPr lang="en-US">
                <a:solidFill>
                  <a:srgbClr val="4117FF"/>
                </a:solidFill>
              </a:rPr>
              <a:t>GFR </a:t>
            </a:r>
            <a:r>
              <a:rPr lang="en-US">
                <a:solidFill>
                  <a:srgbClr val="4117FF"/>
                </a:solidFill>
                <a:sym typeface="Symbol" charset="2"/>
              </a:rPr>
              <a:t>x </a:t>
            </a:r>
            <a:r>
              <a:rPr lang="en-US">
                <a:solidFill>
                  <a:srgbClr val="4117FF"/>
                </a:solidFill>
              </a:rPr>
              <a:t>P</a:t>
            </a:r>
            <a:r>
              <a:rPr lang="en-US" baseline="-25000">
                <a:solidFill>
                  <a:srgbClr val="4117FF"/>
                </a:solidFill>
              </a:rPr>
              <a:t>x</a:t>
            </a:r>
            <a:r>
              <a:rPr lang="en-US">
                <a:solidFill>
                  <a:srgbClr val="4117FF"/>
                </a:solidFill>
              </a:rPr>
              <a:t> </a:t>
            </a:r>
            <a:r>
              <a:rPr lang="en-US">
                <a:solidFill>
                  <a:srgbClr val="ED181E"/>
                </a:solidFill>
              </a:rPr>
              <a:t>&gt;</a:t>
            </a:r>
            <a:r>
              <a:rPr lang="en-US">
                <a:solidFill>
                  <a:srgbClr val="4117FF"/>
                </a:solidFill>
              </a:rPr>
              <a:t> T</a:t>
            </a:r>
            <a:r>
              <a:rPr lang="en-US" baseline="-25000">
                <a:solidFill>
                  <a:srgbClr val="4117FF"/>
                </a:solidFill>
              </a:rPr>
              <a:t>max</a:t>
            </a:r>
          </a:p>
          <a:p>
            <a:r>
              <a:rPr lang="en-US"/>
              <a:t> </a:t>
            </a:r>
          </a:p>
        </p:txBody>
      </p:sp>
      <p:pic>
        <p:nvPicPr>
          <p:cNvPr id="122884" name="Picture 2" descr="gluc recovery2.jpg                                             0002027AMacintosh HD                   B7E2905D:"/>
          <p:cNvPicPr>
            <a:picLocks noChangeAspect="1" noChangeArrowheads="1"/>
          </p:cNvPicPr>
          <p:nvPr/>
        </p:nvPicPr>
        <p:blipFill>
          <a:blip r:embed="rId2"/>
          <a:srcRect/>
          <a:stretch>
            <a:fillRect/>
          </a:stretch>
        </p:blipFill>
        <p:spPr bwMode="auto">
          <a:xfrm>
            <a:off x="2819400" y="2819400"/>
            <a:ext cx="4475163" cy="361791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ChangeArrowheads="1"/>
          </p:cNvSpPr>
          <p:nvPr/>
        </p:nvSpPr>
        <p:spPr bwMode="auto">
          <a:xfrm>
            <a:off x="381000" y="0"/>
            <a:ext cx="4038600" cy="830263"/>
          </a:xfrm>
          <a:prstGeom prst="rect">
            <a:avLst/>
          </a:prstGeom>
          <a:noFill/>
          <a:ln w="9525">
            <a:noFill/>
            <a:miter lim="800000"/>
            <a:headEnd/>
            <a:tailEnd/>
          </a:ln>
        </p:spPr>
        <p:txBody>
          <a:bodyPr>
            <a:prstTxWarp prst="textNoShape">
              <a:avLst/>
            </a:prstTxWarp>
            <a:spAutoFit/>
          </a:bodyPr>
          <a:lstStyle/>
          <a:p>
            <a:r>
              <a:rPr lang="en-US" sz="4800"/>
              <a:t>Secretion </a:t>
            </a:r>
          </a:p>
        </p:txBody>
      </p:sp>
      <p:sp>
        <p:nvSpPr>
          <p:cNvPr id="123907" name="Rectangle 2"/>
          <p:cNvSpPr>
            <a:spLocks noChangeArrowheads="1"/>
          </p:cNvSpPr>
          <p:nvPr/>
        </p:nvSpPr>
        <p:spPr bwMode="auto">
          <a:xfrm>
            <a:off x="0" y="762000"/>
            <a:ext cx="9144000" cy="2101850"/>
          </a:xfrm>
          <a:prstGeom prst="rect">
            <a:avLst/>
          </a:prstGeom>
          <a:noFill/>
          <a:ln w="9525">
            <a:noFill/>
            <a:miter lim="800000"/>
            <a:headEnd/>
            <a:tailEnd/>
          </a:ln>
        </p:spPr>
        <p:txBody>
          <a:bodyPr>
            <a:prstTxWarp prst="textNoShape">
              <a:avLst/>
            </a:prstTxWarp>
            <a:spAutoFit/>
          </a:bodyPr>
          <a:lstStyle/>
          <a:p>
            <a:pPr algn="just"/>
            <a:r>
              <a:rPr lang="en-US" sz="2200"/>
              <a:t>Secretion follows the same basic processes as reabsorption and involves the same barriers, except that </a:t>
            </a:r>
            <a:r>
              <a:rPr lang="en-US" sz="2200">
                <a:solidFill>
                  <a:srgbClr val="ED181E"/>
                </a:solidFill>
              </a:rPr>
              <a:t>movement is in the opposite direction</a:t>
            </a:r>
            <a:r>
              <a:rPr lang="en-US" sz="2200"/>
              <a:t>. This is different from neurotransmitter and hormone “secretion” and refers to the movement (passive or active transport) of molecules </a:t>
            </a:r>
            <a:r>
              <a:rPr lang="en-US" sz="2200">
                <a:solidFill>
                  <a:srgbClr val="ED181E"/>
                </a:solidFill>
              </a:rPr>
              <a:t>from the peritubular capillaries and vasa recta into the tubular filtrate.</a:t>
            </a:r>
          </a:p>
        </p:txBody>
      </p:sp>
      <p:pic>
        <p:nvPicPr>
          <p:cNvPr id="123908" name="Picture 6" descr="reabsorbed and secredt substances.jpg"/>
          <p:cNvPicPr>
            <a:picLocks noChangeAspect="1"/>
          </p:cNvPicPr>
          <p:nvPr/>
        </p:nvPicPr>
        <p:blipFill>
          <a:blip r:embed="rId3"/>
          <a:srcRect/>
          <a:stretch>
            <a:fillRect/>
          </a:stretch>
        </p:blipFill>
        <p:spPr bwMode="auto">
          <a:xfrm>
            <a:off x="5410200" y="2514600"/>
            <a:ext cx="3581400" cy="4449763"/>
          </a:xfrm>
          <a:prstGeom prst="rect">
            <a:avLst/>
          </a:prstGeom>
          <a:noFill/>
          <a:ln w="9525">
            <a:noFill/>
            <a:miter lim="800000"/>
            <a:headEnd/>
            <a:tailEnd/>
          </a:ln>
        </p:spPr>
      </p:pic>
      <p:pic>
        <p:nvPicPr>
          <p:cNvPr id="123909" name="Picture 3" descr="simple nephron.jpg                                             0002027AMacintosh HD                   B7E2905D:"/>
          <p:cNvPicPr>
            <a:picLocks noChangeAspect="1" noChangeArrowheads="1"/>
          </p:cNvPicPr>
          <p:nvPr/>
        </p:nvPicPr>
        <p:blipFill>
          <a:blip r:embed="rId4"/>
          <a:srcRect t="10851"/>
          <a:stretch>
            <a:fillRect/>
          </a:stretch>
        </p:blipFill>
        <p:spPr bwMode="auto">
          <a:xfrm>
            <a:off x="-152400" y="3124200"/>
            <a:ext cx="5715000" cy="270668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1" descr="PAH secretion.jpg"/>
          <p:cNvPicPr>
            <a:picLocks noChangeAspect="1"/>
          </p:cNvPicPr>
          <p:nvPr/>
        </p:nvPicPr>
        <p:blipFill>
          <a:blip r:embed="rId3"/>
          <a:srcRect/>
          <a:stretch>
            <a:fillRect/>
          </a:stretch>
        </p:blipFill>
        <p:spPr bwMode="auto">
          <a:xfrm>
            <a:off x="1295400" y="2520950"/>
            <a:ext cx="5970588" cy="4337050"/>
          </a:xfrm>
          <a:prstGeom prst="rect">
            <a:avLst/>
          </a:prstGeom>
          <a:noFill/>
          <a:ln w="9525">
            <a:noFill/>
            <a:miter lim="800000"/>
            <a:headEnd/>
            <a:tailEnd/>
          </a:ln>
        </p:spPr>
      </p:pic>
      <p:sp>
        <p:nvSpPr>
          <p:cNvPr id="125955" name="Rectangle 2"/>
          <p:cNvSpPr>
            <a:spLocks noChangeArrowheads="1"/>
          </p:cNvSpPr>
          <p:nvPr/>
        </p:nvSpPr>
        <p:spPr bwMode="auto">
          <a:xfrm>
            <a:off x="1295400" y="0"/>
            <a:ext cx="6391275" cy="461963"/>
          </a:xfrm>
          <a:prstGeom prst="rect">
            <a:avLst/>
          </a:prstGeom>
          <a:noFill/>
          <a:ln w="9525">
            <a:noFill/>
            <a:miter lim="800000"/>
            <a:headEnd/>
            <a:tailEnd/>
          </a:ln>
        </p:spPr>
        <p:txBody>
          <a:bodyPr wrap="none">
            <a:prstTxWarp prst="textNoShape">
              <a:avLst/>
            </a:prstTxWarp>
            <a:spAutoFit/>
          </a:bodyPr>
          <a:lstStyle/>
          <a:p>
            <a:r>
              <a:rPr lang="en-US" b="1"/>
              <a:t>Secretion: para-aminohippuric acid (PAH)</a:t>
            </a:r>
          </a:p>
        </p:txBody>
      </p:sp>
      <p:sp>
        <p:nvSpPr>
          <p:cNvPr id="125956" name="Rectangle 6"/>
          <p:cNvSpPr>
            <a:spLocks noChangeArrowheads="1"/>
          </p:cNvSpPr>
          <p:nvPr/>
        </p:nvSpPr>
        <p:spPr bwMode="auto">
          <a:xfrm>
            <a:off x="0" y="1066800"/>
            <a:ext cx="9144000" cy="457200"/>
          </a:xfrm>
          <a:prstGeom prst="rect">
            <a:avLst/>
          </a:prstGeom>
          <a:noFill/>
          <a:ln w="9525">
            <a:noFill/>
            <a:miter lim="800000"/>
            <a:headEnd/>
            <a:tailEnd/>
          </a:ln>
        </p:spPr>
        <p:txBody>
          <a:bodyPr>
            <a:prstTxWarp prst="textNoShape">
              <a:avLst/>
            </a:prstTxWarp>
            <a:spAutoFit/>
          </a:bodyPr>
          <a:lstStyle/>
          <a:p>
            <a:r>
              <a:rPr lang="en-US"/>
              <a:t>And then normally completely secreted.</a:t>
            </a:r>
            <a:r>
              <a:rPr lang="en-US" sz="2100" b="1">
                <a:solidFill>
                  <a:srgbClr val="4117FF"/>
                </a:solidFill>
              </a:rPr>
              <a:t> </a:t>
            </a:r>
          </a:p>
        </p:txBody>
      </p:sp>
      <p:sp>
        <p:nvSpPr>
          <p:cNvPr id="125957" name="Text Box 6"/>
          <p:cNvSpPr txBox="1">
            <a:spLocks noChangeArrowheads="1"/>
          </p:cNvSpPr>
          <p:nvPr/>
        </p:nvSpPr>
        <p:spPr bwMode="auto">
          <a:xfrm>
            <a:off x="0" y="1600200"/>
            <a:ext cx="9055100" cy="822325"/>
          </a:xfrm>
          <a:prstGeom prst="rect">
            <a:avLst/>
          </a:prstGeom>
          <a:noFill/>
          <a:ln w="9525">
            <a:noFill/>
            <a:miter lim="800000"/>
            <a:headEnd/>
            <a:tailEnd/>
          </a:ln>
        </p:spPr>
        <p:txBody>
          <a:bodyPr wrap="none">
            <a:prstTxWarp prst="textNoShape">
              <a:avLst/>
            </a:prstTxWarp>
            <a:spAutoFit/>
          </a:bodyPr>
          <a:lstStyle/>
          <a:p>
            <a:r>
              <a:rPr lang="en-US" b="1">
                <a:solidFill>
                  <a:srgbClr val="4117FF"/>
                </a:solidFill>
              </a:rPr>
              <a:t>Thus, its clearance (the volume of plasma cleared of PAH) </a:t>
            </a:r>
          </a:p>
          <a:p>
            <a:r>
              <a:rPr lang="en-US" b="1">
                <a:solidFill>
                  <a:srgbClr val="4117FF"/>
                </a:solidFill>
              </a:rPr>
              <a:t>can be used to measure renal plasma flow.</a:t>
            </a:r>
            <a:endParaRPr lang="en-US"/>
          </a:p>
        </p:txBody>
      </p:sp>
      <p:sp>
        <p:nvSpPr>
          <p:cNvPr id="125958" name="Text Box 7"/>
          <p:cNvSpPr txBox="1">
            <a:spLocks noChangeArrowheads="1"/>
          </p:cNvSpPr>
          <p:nvPr/>
        </p:nvSpPr>
        <p:spPr bwMode="auto">
          <a:xfrm>
            <a:off x="60325" y="579438"/>
            <a:ext cx="5668963" cy="457200"/>
          </a:xfrm>
          <a:prstGeom prst="rect">
            <a:avLst/>
          </a:prstGeom>
          <a:noFill/>
          <a:ln w="9525">
            <a:noFill/>
            <a:miter lim="800000"/>
            <a:headEnd/>
            <a:tailEnd/>
          </a:ln>
        </p:spPr>
        <p:txBody>
          <a:bodyPr wrap="none">
            <a:prstTxWarp prst="textNoShape">
              <a:avLst/>
            </a:prstTxWarp>
            <a:spAutoFit/>
          </a:bodyPr>
          <a:lstStyle/>
          <a:p>
            <a:r>
              <a:rPr lang="en-US"/>
              <a:t>PAH is first filtered at the glomerulus</a:t>
            </a:r>
          </a:p>
        </p:txBody>
      </p:sp>
    </p:spTree>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1" descr="PAH secretion.jpg"/>
          <p:cNvPicPr>
            <a:picLocks noChangeAspect="1"/>
          </p:cNvPicPr>
          <p:nvPr/>
        </p:nvPicPr>
        <p:blipFill>
          <a:blip r:embed="rId2"/>
          <a:srcRect/>
          <a:stretch>
            <a:fillRect/>
          </a:stretch>
        </p:blipFill>
        <p:spPr bwMode="auto">
          <a:xfrm>
            <a:off x="228600" y="0"/>
            <a:ext cx="8916988" cy="6477000"/>
          </a:xfrm>
          <a:prstGeom prst="rect">
            <a:avLst/>
          </a:prstGeom>
          <a:noFill/>
          <a:ln w="9525">
            <a:noFill/>
            <a:miter lim="800000"/>
            <a:headEnd/>
            <a:tailEnd/>
          </a:ln>
        </p:spPr>
      </p:pic>
      <p:sp>
        <p:nvSpPr>
          <p:cNvPr id="3" name="TextBox 2"/>
          <p:cNvSpPr txBox="1">
            <a:spLocks noChangeArrowheads="1"/>
          </p:cNvSpPr>
          <p:nvPr/>
        </p:nvSpPr>
        <p:spPr bwMode="auto">
          <a:xfrm>
            <a:off x="1524000" y="6172200"/>
            <a:ext cx="5694363" cy="461963"/>
          </a:xfrm>
          <a:prstGeom prst="rect">
            <a:avLst/>
          </a:prstGeom>
          <a:noFill/>
          <a:ln w="9525">
            <a:noFill/>
            <a:miter lim="800000"/>
            <a:headEnd/>
            <a:tailEnd/>
          </a:ln>
        </p:spPr>
        <p:txBody>
          <a:bodyPr wrap="none">
            <a:prstTxWarp prst="textNoShape">
              <a:avLst/>
            </a:prstTxWarp>
            <a:spAutoFit/>
          </a:bodyPr>
          <a:lstStyle/>
          <a:p>
            <a:r>
              <a:rPr lang="en-US" dirty="0"/>
              <a:t>Plasma is completely “cleared” of PAH!</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ChangeArrowheads="1"/>
          </p:cNvSpPr>
          <p:nvPr/>
        </p:nvSpPr>
        <p:spPr bwMode="auto">
          <a:xfrm>
            <a:off x="1038225" y="0"/>
            <a:ext cx="6962775" cy="461963"/>
          </a:xfrm>
          <a:prstGeom prst="rect">
            <a:avLst/>
          </a:prstGeom>
          <a:noFill/>
          <a:ln w="9525">
            <a:noFill/>
            <a:miter lim="800000"/>
            <a:headEnd/>
            <a:tailEnd/>
          </a:ln>
        </p:spPr>
        <p:txBody>
          <a:bodyPr wrap="none">
            <a:prstTxWarp prst="textNoShape">
              <a:avLst/>
            </a:prstTxWarp>
            <a:spAutoFit/>
          </a:bodyPr>
          <a:lstStyle/>
          <a:p>
            <a:r>
              <a:rPr lang="en-US" b="1">
                <a:solidFill>
                  <a:srgbClr val="ED181E"/>
                </a:solidFill>
              </a:rPr>
              <a:t>Estimating Plasma Renal Flow Rate using PAH</a:t>
            </a:r>
          </a:p>
        </p:txBody>
      </p:sp>
      <p:sp>
        <p:nvSpPr>
          <p:cNvPr id="129027" name="Rectangle 3"/>
          <p:cNvSpPr>
            <a:spLocks noChangeArrowheads="1"/>
          </p:cNvSpPr>
          <p:nvPr/>
        </p:nvSpPr>
        <p:spPr bwMode="auto">
          <a:xfrm>
            <a:off x="304800" y="762000"/>
            <a:ext cx="6699250" cy="1006475"/>
          </a:xfrm>
          <a:prstGeom prst="rect">
            <a:avLst/>
          </a:prstGeom>
          <a:noFill/>
          <a:ln w="9525">
            <a:noFill/>
            <a:miter lim="800000"/>
            <a:headEnd/>
            <a:tailEnd/>
          </a:ln>
        </p:spPr>
        <p:txBody>
          <a:bodyPr wrap="none">
            <a:prstTxWarp prst="textNoShape">
              <a:avLst/>
            </a:prstTxWarp>
            <a:spAutoFit/>
          </a:bodyPr>
          <a:lstStyle/>
          <a:p>
            <a:r>
              <a:rPr lang="en-US"/>
              <a:t>Clearance = </a:t>
            </a:r>
            <a:r>
              <a:rPr lang="en-US" sz="1800"/>
              <a:t>[substance in urine] x [urine production rate]</a:t>
            </a:r>
          </a:p>
          <a:p>
            <a:r>
              <a:rPr lang="en-US" sz="1800"/>
              <a:t>                         _________________________________</a:t>
            </a:r>
          </a:p>
          <a:p>
            <a:r>
              <a:rPr lang="en-US" sz="1800"/>
              <a:t>                                [concentration of substance in plasma]</a:t>
            </a:r>
          </a:p>
        </p:txBody>
      </p:sp>
      <p:sp>
        <p:nvSpPr>
          <p:cNvPr id="129028" name="Rectangle 4"/>
          <p:cNvSpPr>
            <a:spLocks noChangeArrowheads="1"/>
          </p:cNvSpPr>
          <p:nvPr/>
        </p:nvSpPr>
        <p:spPr bwMode="auto">
          <a:xfrm>
            <a:off x="381000" y="2590800"/>
            <a:ext cx="5153025" cy="1200150"/>
          </a:xfrm>
          <a:prstGeom prst="rect">
            <a:avLst/>
          </a:prstGeom>
          <a:noFill/>
          <a:ln w="9525">
            <a:noFill/>
            <a:miter lim="800000"/>
            <a:headEnd/>
            <a:tailEnd/>
          </a:ln>
        </p:spPr>
        <p:txBody>
          <a:bodyPr wrap="none">
            <a:prstTxWarp prst="textNoShape">
              <a:avLst/>
            </a:prstTxWarp>
            <a:spAutoFit/>
          </a:bodyPr>
          <a:lstStyle/>
          <a:p>
            <a:r>
              <a:rPr lang="en-US"/>
              <a:t>U</a:t>
            </a:r>
            <a:r>
              <a:rPr lang="en-US" baseline="-25000"/>
              <a:t>PAH</a:t>
            </a:r>
            <a:r>
              <a:rPr lang="en-US"/>
              <a:t>= 18.33 mg/ml</a:t>
            </a:r>
          </a:p>
          <a:p>
            <a:r>
              <a:rPr lang="en-US"/>
              <a:t>P</a:t>
            </a:r>
            <a:r>
              <a:rPr lang="en-US" baseline="-25000"/>
              <a:t>PAH</a:t>
            </a:r>
            <a:r>
              <a:rPr lang="en-US"/>
              <a:t>= 0.05 mg/ml</a:t>
            </a:r>
          </a:p>
          <a:p>
            <a:r>
              <a:rPr lang="en-US"/>
              <a:t>Urine production rate = 1.5 ml/min</a:t>
            </a:r>
            <a:endParaRPr lang="en-US" b="1"/>
          </a:p>
        </p:txBody>
      </p:sp>
      <p:sp>
        <p:nvSpPr>
          <p:cNvPr id="129029" name="Rectangle 5"/>
          <p:cNvSpPr>
            <a:spLocks noChangeArrowheads="1"/>
          </p:cNvSpPr>
          <p:nvPr/>
        </p:nvSpPr>
        <p:spPr bwMode="auto">
          <a:xfrm>
            <a:off x="0" y="5140325"/>
            <a:ext cx="9144000" cy="1570038"/>
          </a:xfrm>
          <a:prstGeom prst="rect">
            <a:avLst/>
          </a:prstGeom>
          <a:noFill/>
          <a:ln w="9525">
            <a:noFill/>
            <a:miter lim="800000"/>
            <a:headEnd/>
            <a:tailEnd/>
          </a:ln>
        </p:spPr>
        <p:txBody>
          <a:bodyPr>
            <a:prstTxWarp prst="textNoShape">
              <a:avLst/>
            </a:prstTxWarp>
            <a:spAutoFit/>
          </a:bodyPr>
          <a:lstStyle/>
          <a:p>
            <a:r>
              <a:rPr lang="en-US"/>
              <a:t>PAH Clearance = (18.33mg/ml </a:t>
            </a:r>
            <a:r>
              <a:rPr lang="en-US">
                <a:sym typeface="Symbol" charset="2"/>
              </a:rPr>
              <a:t>x </a:t>
            </a:r>
            <a:r>
              <a:rPr lang="en-US"/>
              <a:t>1.5ml/min) </a:t>
            </a:r>
            <a:r>
              <a:rPr lang="en-US">
                <a:solidFill>
                  <a:srgbClr val="4117FF"/>
                </a:solidFill>
              </a:rPr>
              <a:t>÷</a:t>
            </a:r>
            <a:r>
              <a:rPr lang="en-US">
                <a:solidFill>
                  <a:srgbClr val="4117FF"/>
                </a:solidFill>
                <a:sym typeface="Symbol" charset="2"/>
              </a:rPr>
              <a:t> </a:t>
            </a:r>
            <a:r>
              <a:rPr lang="en-US">
                <a:sym typeface="Symbol" charset="2"/>
              </a:rPr>
              <a:t> </a:t>
            </a:r>
            <a:r>
              <a:rPr lang="en-US"/>
              <a:t>0.05mg/ml</a:t>
            </a:r>
          </a:p>
          <a:p>
            <a:r>
              <a:rPr lang="en-US"/>
              <a:t>                 	=27.5 </a:t>
            </a:r>
            <a:r>
              <a:rPr lang="en-US">
                <a:solidFill>
                  <a:srgbClr val="4117FF"/>
                </a:solidFill>
              </a:rPr>
              <a:t>÷</a:t>
            </a:r>
            <a:r>
              <a:rPr lang="en-US">
                <a:solidFill>
                  <a:srgbClr val="4117FF"/>
                </a:solidFill>
                <a:sym typeface="Symbol" charset="2"/>
              </a:rPr>
              <a:t> </a:t>
            </a:r>
            <a:r>
              <a:rPr lang="en-US">
                <a:sym typeface="Symbol" charset="2"/>
              </a:rPr>
              <a:t> </a:t>
            </a:r>
            <a:r>
              <a:rPr lang="en-US"/>
              <a:t>0.05 </a:t>
            </a:r>
          </a:p>
          <a:p>
            <a:r>
              <a:rPr lang="en-US"/>
              <a:t>		= 550 ml/min</a:t>
            </a:r>
          </a:p>
          <a:p>
            <a:r>
              <a:rPr lang="en-US"/>
              <a:t>		= plasma renal flow rate</a:t>
            </a:r>
            <a:endParaRPr lang="en-US" b="1"/>
          </a:p>
        </p:txBody>
      </p:sp>
      <p:pic>
        <p:nvPicPr>
          <p:cNvPr id="129030" name="Picture 7" descr="PAH.jpg                                                        0001700DMacintosh HD                   BCC51486:"/>
          <p:cNvPicPr>
            <a:picLocks noChangeAspect="1" noChangeArrowheads="1"/>
          </p:cNvPicPr>
          <p:nvPr/>
        </p:nvPicPr>
        <p:blipFill>
          <a:blip r:embed="rId3"/>
          <a:srcRect/>
          <a:stretch>
            <a:fillRect/>
          </a:stretch>
        </p:blipFill>
        <p:spPr bwMode="auto">
          <a:xfrm>
            <a:off x="6172200" y="1752600"/>
            <a:ext cx="2767013" cy="3429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extBox 1"/>
          <p:cNvSpPr txBox="1">
            <a:spLocks noChangeArrowheads="1"/>
          </p:cNvSpPr>
          <p:nvPr/>
        </p:nvSpPr>
        <p:spPr bwMode="auto">
          <a:xfrm>
            <a:off x="69850" y="762000"/>
            <a:ext cx="8616950" cy="4360863"/>
          </a:xfrm>
          <a:prstGeom prst="rect">
            <a:avLst/>
          </a:prstGeom>
          <a:noFill/>
          <a:ln w="9525">
            <a:noFill/>
            <a:miter lim="800000"/>
            <a:headEnd/>
            <a:tailEnd/>
          </a:ln>
        </p:spPr>
        <p:txBody>
          <a:bodyPr>
            <a:prstTxWarp prst="textNoShape">
              <a:avLst/>
            </a:prstTxWarp>
            <a:spAutoFit/>
          </a:bodyPr>
          <a:lstStyle/>
          <a:p>
            <a:r>
              <a:rPr lang="en-US" sz="3200"/>
              <a:t>The clearance of PAH equals plasma renal flow</a:t>
            </a:r>
          </a:p>
          <a:p>
            <a:endParaRPr lang="en-US" sz="3200"/>
          </a:p>
          <a:p>
            <a:r>
              <a:rPr lang="en-US" sz="3200"/>
              <a:t>C</a:t>
            </a:r>
            <a:r>
              <a:rPr lang="en-US" sz="3200" baseline="-25000"/>
              <a:t>PAH</a:t>
            </a:r>
            <a:r>
              <a:rPr lang="en-US" sz="3200"/>
              <a:t> = [(dV/dt)U</a:t>
            </a:r>
            <a:r>
              <a:rPr lang="en-US" sz="3200" baseline="-25000"/>
              <a:t>PAH</a:t>
            </a:r>
            <a:r>
              <a:rPr lang="en-US" sz="3200"/>
              <a:t>]/P</a:t>
            </a:r>
            <a:r>
              <a:rPr lang="en-US" sz="3200" baseline="-25000"/>
              <a:t>PAH</a:t>
            </a:r>
          </a:p>
          <a:p>
            <a:endParaRPr lang="en-US" sz="3200" baseline="-25000"/>
          </a:p>
          <a:p>
            <a:endParaRPr lang="en-US" sz="3200" baseline="-25000"/>
          </a:p>
          <a:p>
            <a:endParaRPr lang="en-US" sz="3200" baseline="-25000"/>
          </a:p>
          <a:p>
            <a:endParaRPr lang="en-US" sz="3200" baseline="-25000"/>
          </a:p>
          <a:p>
            <a:r>
              <a:rPr lang="en-US" sz="3200">
                <a:solidFill>
                  <a:srgbClr val="FF0000"/>
                </a:solidFill>
              </a:rPr>
              <a:t>Unless P</a:t>
            </a:r>
            <a:r>
              <a:rPr lang="en-US" sz="3200" baseline="-25000">
                <a:solidFill>
                  <a:srgbClr val="FF0000"/>
                </a:solidFill>
              </a:rPr>
              <a:t>PAH</a:t>
            </a:r>
            <a:r>
              <a:rPr lang="en-US" sz="3200">
                <a:solidFill>
                  <a:srgbClr val="FF0000"/>
                </a:solidFill>
              </a:rPr>
              <a:t> is so high that you saturate the PAH transport/secretion system!!!</a:t>
            </a:r>
          </a:p>
        </p:txBody>
      </p:sp>
    </p:spTree>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ChangeArrowheads="1"/>
          </p:cNvSpPr>
          <p:nvPr/>
        </p:nvSpPr>
        <p:spPr bwMode="auto">
          <a:xfrm>
            <a:off x="228600" y="0"/>
            <a:ext cx="8686800" cy="1077913"/>
          </a:xfrm>
          <a:prstGeom prst="rect">
            <a:avLst/>
          </a:prstGeom>
          <a:noFill/>
          <a:ln w="9525">
            <a:noFill/>
            <a:miter lim="800000"/>
            <a:headEnd/>
            <a:tailEnd/>
          </a:ln>
        </p:spPr>
        <p:txBody>
          <a:bodyPr>
            <a:prstTxWarp prst="textNoShape">
              <a:avLst/>
            </a:prstTxWarp>
            <a:spAutoFit/>
          </a:bodyPr>
          <a:lstStyle/>
          <a:p>
            <a:pPr algn="ctr"/>
            <a:r>
              <a:rPr lang="en-US" sz="3200">
                <a:solidFill>
                  <a:srgbClr val="ED181E"/>
                </a:solidFill>
              </a:rPr>
              <a:t>Kidneys</a:t>
            </a:r>
            <a:r>
              <a:rPr lang="en-US" sz="3200"/>
              <a:t>: Regulation of water and inorganic ion homeostasis (Chapters 18 &amp; 19)</a:t>
            </a:r>
          </a:p>
        </p:txBody>
      </p:sp>
      <p:sp>
        <p:nvSpPr>
          <p:cNvPr id="132099" name="Text Box 3"/>
          <p:cNvSpPr txBox="1">
            <a:spLocks noChangeArrowheads="1"/>
          </p:cNvSpPr>
          <p:nvPr/>
        </p:nvSpPr>
        <p:spPr bwMode="auto">
          <a:xfrm>
            <a:off x="0" y="1103313"/>
            <a:ext cx="9144000" cy="5416550"/>
          </a:xfrm>
          <a:prstGeom prst="rect">
            <a:avLst/>
          </a:prstGeom>
          <a:noFill/>
          <a:ln w="9525">
            <a:noFill/>
            <a:miter lim="800000"/>
            <a:headEnd/>
            <a:tailEnd/>
          </a:ln>
        </p:spPr>
        <p:txBody>
          <a:bodyPr>
            <a:prstTxWarp prst="textNoShape">
              <a:avLst/>
            </a:prstTxWarp>
            <a:spAutoFit/>
          </a:bodyPr>
          <a:lstStyle/>
          <a:p>
            <a:r>
              <a:rPr lang="en-US" sz="2200"/>
              <a:t>- Anatomy of the kidney and its many functions</a:t>
            </a:r>
          </a:p>
          <a:p>
            <a:endParaRPr lang="en-US" sz="2200"/>
          </a:p>
          <a:p>
            <a:r>
              <a:rPr lang="en-US" sz="2200">
                <a:solidFill>
                  <a:srgbClr val="4117FF"/>
                </a:solidFill>
              </a:rPr>
              <a:t>-The kidney as a selective filter: </a:t>
            </a:r>
          </a:p>
          <a:p>
            <a:r>
              <a:rPr lang="en-US" sz="2200"/>
              <a:t>	Filtration, </a:t>
            </a:r>
          </a:p>
          <a:p>
            <a:r>
              <a:rPr lang="en-US" sz="2200"/>
              <a:t>		Glomerular filtration rate</a:t>
            </a:r>
          </a:p>
          <a:p>
            <a:r>
              <a:rPr lang="en-US" sz="2200"/>
              <a:t>	Reabsorption, </a:t>
            </a:r>
          </a:p>
          <a:p>
            <a:r>
              <a:rPr lang="en-US" sz="2200"/>
              <a:t>		Sodium reabsorption</a:t>
            </a:r>
          </a:p>
          <a:p>
            <a:r>
              <a:rPr lang="en-US" sz="2200"/>
              <a:t>	Secretion</a:t>
            </a:r>
          </a:p>
          <a:p>
            <a:r>
              <a:rPr lang="en-US" sz="2200"/>
              <a:t>- </a:t>
            </a:r>
            <a:r>
              <a:rPr lang="en-US" sz="2200">
                <a:solidFill>
                  <a:srgbClr val="4117FF"/>
                </a:solidFill>
              </a:rPr>
              <a:t>Excretion</a:t>
            </a:r>
          </a:p>
          <a:p>
            <a:r>
              <a:rPr lang="en-US" sz="2200"/>
              <a:t>	</a:t>
            </a:r>
          </a:p>
          <a:p>
            <a:r>
              <a:rPr lang="en-US" sz="2200"/>
              <a:t>- Establishing the Medullary Osmotic Gradient</a:t>
            </a:r>
          </a:p>
          <a:p>
            <a:r>
              <a:rPr lang="en-US" sz="2200"/>
              <a:t>	How is urine concentrated and diluted</a:t>
            </a:r>
          </a:p>
          <a:p>
            <a:endParaRPr lang="en-US" sz="1600"/>
          </a:p>
          <a:p>
            <a:pPr>
              <a:buFontTx/>
              <a:buChar char="-"/>
            </a:pPr>
            <a:r>
              <a:rPr lang="en-US" sz="2200"/>
              <a:t>Hormonal regulation of kidney function</a:t>
            </a:r>
          </a:p>
          <a:p>
            <a:pPr lvl="2"/>
            <a:r>
              <a:rPr lang="en-US" sz="2200"/>
              <a:t>Vasopressin</a:t>
            </a:r>
          </a:p>
          <a:p>
            <a:pPr lvl="2"/>
            <a:r>
              <a:rPr lang="en-US" sz="2200"/>
              <a:t>Aldosterone</a:t>
            </a:r>
          </a:p>
        </p:txBody>
      </p:sp>
    </p:spTree>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ChangeArrowheads="1"/>
          </p:cNvSpPr>
          <p:nvPr/>
        </p:nvSpPr>
        <p:spPr bwMode="auto">
          <a:xfrm>
            <a:off x="914400" y="152400"/>
            <a:ext cx="7207250" cy="461963"/>
          </a:xfrm>
          <a:prstGeom prst="rect">
            <a:avLst/>
          </a:prstGeom>
          <a:noFill/>
          <a:ln w="9525">
            <a:noFill/>
            <a:miter lim="800000"/>
            <a:headEnd/>
            <a:tailEnd/>
          </a:ln>
        </p:spPr>
        <p:txBody>
          <a:bodyPr wrap="none">
            <a:prstTxWarp prst="textNoShape">
              <a:avLst/>
            </a:prstTxWarp>
            <a:spAutoFit/>
          </a:bodyPr>
          <a:lstStyle/>
          <a:p>
            <a:r>
              <a:rPr lang="en-US" b="1"/>
              <a:t>HOW DO MAMMALS CONCENTRATE URINE?</a:t>
            </a:r>
          </a:p>
        </p:txBody>
      </p:sp>
      <p:sp>
        <p:nvSpPr>
          <p:cNvPr id="135171" name="Rectangle 3"/>
          <p:cNvSpPr>
            <a:spLocks noChangeArrowheads="1"/>
          </p:cNvSpPr>
          <p:nvPr/>
        </p:nvSpPr>
        <p:spPr bwMode="auto">
          <a:xfrm>
            <a:off x="5495925" y="4456113"/>
            <a:ext cx="184150" cy="461962"/>
          </a:xfrm>
          <a:prstGeom prst="rect">
            <a:avLst/>
          </a:prstGeom>
          <a:noFill/>
          <a:ln w="9525">
            <a:noFill/>
            <a:miter lim="800000"/>
            <a:headEnd/>
            <a:tailEnd/>
          </a:ln>
        </p:spPr>
        <p:txBody>
          <a:bodyPr wrap="none">
            <a:prstTxWarp prst="textNoShape">
              <a:avLst/>
            </a:prstTxWarp>
            <a:spAutoFit/>
          </a:bodyPr>
          <a:lstStyle/>
          <a:p>
            <a:endParaRPr lang="es-ES_tradnl"/>
          </a:p>
        </p:txBody>
      </p:sp>
      <p:pic>
        <p:nvPicPr>
          <p:cNvPr id="135172" name="Picture 4" descr="collecting duct.jpg                                            0002027AMacintosh HD                   B7E2905D:"/>
          <p:cNvPicPr>
            <a:picLocks noChangeAspect="1" noChangeArrowheads="1"/>
          </p:cNvPicPr>
          <p:nvPr/>
        </p:nvPicPr>
        <p:blipFill>
          <a:blip r:embed="rId3"/>
          <a:srcRect/>
          <a:stretch>
            <a:fillRect/>
          </a:stretch>
        </p:blipFill>
        <p:spPr bwMode="auto">
          <a:xfrm>
            <a:off x="5214938" y="862013"/>
            <a:ext cx="3929062" cy="5995987"/>
          </a:xfrm>
          <a:prstGeom prst="rect">
            <a:avLst/>
          </a:prstGeom>
          <a:noFill/>
          <a:ln w="9525">
            <a:noFill/>
            <a:miter lim="800000"/>
            <a:headEnd/>
            <a:tailEnd/>
          </a:ln>
        </p:spPr>
      </p:pic>
      <p:sp>
        <p:nvSpPr>
          <p:cNvPr id="135173" name="Rectangle 6"/>
          <p:cNvSpPr>
            <a:spLocks noChangeArrowheads="1"/>
          </p:cNvSpPr>
          <p:nvPr/>
        </p:nvSpPr>
        <p:spPr bwMode="auto">
          <a:xfrm>
            <a:off x="403225" y="1433513"/>
            <a:ext cx="4778375" cy="830262"/>
          </a:xfrm>
          <a:prstGeom prst="rect">
            <a:avLst/>
          </a:prstGeom>
          <a:noFill/>
          <a:ln w="9525">
            <a:noFill/>
            <a:miter lim="800000"/>
            <a:headEnd/>
            <a:tailEnd/>
          </a:ln>
        </p:spPr>
        <p:txBody>
          <a:bodyPr>
            <a:prstTxWarp prst="textNoShape">
              <a:avLst/>
            </a:prstTxWarp>
            <a:spAutoFit/>
          </a:bodyPr>
          <a:lstStyle/>
          <a:p>
            <a:r>
              <a:rPr lang="en-US"/>
              <a:t>Urine is concentrated in the collecting duct.</a:t>
            </a:r>
          </a:p>
        </p:txBody>
      </p:sp>
      <p:sp>
        <p:nvSpPr>
          <p:cNvPr id="135174" name="Rectangle 8"/>
          <p:cNvSpPr>
            <a:spLocks noChangeArrowheads="1"/>
          </p:cNvSpPr>
          <p:nvPr/>
        </p:nvSpPr>
        <p:spPr bwMode="auto">
          <a:xfrm>
            <a:off x="403225" y="2398713"/>
            <a:ext cx="4778375" cy="2308225"/>
          </a:xfrm>
          <a:prstGeom prst="rect">
            <a:avLst/>
          </a:prstGeom>
          <a:noFill/>
          <a:ln w="9525">
            <a:noFill/>
            <a:miter lim="800000"/>
            <a:headEnd/>
            <a:tailEnd/>
          </a:ln>
        </p:spPr>
        <p:txBody>
          <a:bodyPr>
            <a:prstTxWarp prst="textNoShape">
              <a:avLst/>
            </a:prstTxWarp>
            <a:spAutoFit/>
          </a:bodyPr>
          <a:lstStyle/>
          <a:p>
            <a:r>
              <a:rPr lang="en-US"/>
              <a:t>Urine is concentrated when water flows out of the collecting duct as a result of a very large osmotic gradient from the kidney’s cortex to the medulla.</a:t>
            </a:r>
          </a:p>
        </p:txBody>
      </p:sp>
      <p:sp>
        <p:nvSpPr>
          <p:cNvPr id="135175" name="Rectangle 11"/>
          <p:cNvSpPr>
            <a:spLocks noChangeArrowheads="1"/>
          </p:cNvSpPr>
          <p:nvPr/>
        </p:nvSpPr>
        <p:spPr bwMode="auto">
          <a:xfrm>
            <a:off x="304800" y="5943600"/>
            <a:ext cx="4953000" cy="461963"/>
          </a:xfrm>
          <a:prstGeom prst="rect">
            <a:avLst/>
          </a:prstGeom>
          <a:noFill/>
          <a:ln w="9525">
            <a:noFill/>
            <a:miter lim="800000"/>
            <a:headEnd/>
            <a:tailEnd/>
          </a:ln>
        </p:spPr>
        <p:txBody>
          <a:bodyPr>
            <a:prstTxWarp prst="textNoShape">
              <a:avLst/>
            </a:prstTxWarp>
            <a:spAutoFit/>
          </a:bodyPr>
          <a:lstStyle/>
          <a:p>
            <a:r>
              <a:rPr lang="en-US"/>
              <a:t>More questions!!!</a:t>
            </a:r>
          </a:p>
        </p:txBody>
      </p:sp>
    </p:spTree>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p:cNvPicPr>
            <a:picLocks noChangeAspect="1" noChangeArrowheads="1"/>
          </p:cNvPicPr>
          <p:nvPr/>
        </p:nvPicPr>
        <p:blipFill>
          <a:blip r:embed="rId3"/>
          <a:srcRect/>
          <a:stretch>
            <a:fillRect/>
          </a:stretch>
        </p:blipFill>
        <p:spPr bwMode="auto">
          <a:xfrm>
            <a:off x="2133600" y="1341438"/>
            <a:ext cx="7010400" cy="5516562"/>
          </a:xfrm>
          <a:prstGeom prst="rect">
            <a:avLst/>
          </a:prstGeom>
          <a:noFill/>
          <a:ln w="9525">
            <a:noFill/>
            <a:miter lim="800000"/>
            <a:headEnd/>
            <a:tailEnd/>
          </a:ln>
        </p:spPr>
      </p:pic>
      <p:sp>
        <p:nvSpPr>
          <p:cNvPr id="137219" name="Rectangle 3"/>
          <p:cNvSpPr>
            <a:spLocks noChangeArrowheads="1"/>
          </p:cNvSpPr>
          <p:nvPr/>
        </p:nvSpPr>
        <p:spPr bwMode="auto">
          <a:xfrm>
            <a:off x="0" y="0"/>
            <a:ext cx="4191000" cy="1096963"/>
          </a:xfrm>
          <a:prstGeom prst="rect">
            <a:avLst/>
          </a:prstGeom>
          <a:noFill/>
          <a:ln w="9525">
            <a:noFill/>
            <a:miter lim="800000"/>
            <a:headEnd/>
            <a:tailEnd/>
          </a:ln>
        </p:spPr>
        <p:txBody>
          <a:bodyPr>
            <a:prstTxWarp prst="textNoShape">
              <a:avLst/>
            </a:prstTxWarp>
            <a:spAutoFit/>
          </a:bodyPr>
          <a:lstStyle/>
          <a:p>
            <a:pPr marL="457200" indent="-457200"/>
            <a:endParaRPr lang="en-US" sz="1800">
              <a:solidFill>
                <a:srgbClr val="000000"/>
              </a:solidFill>
            </a:endParaRPr>
          </a:p>
          <a:p>
            <a:pPr marL="457200" indent="-457200">
              <a:buFont typeface="Times" charset="0"/>
              <a:buNone/>
            </a:pPr>
            <a:r>
              <a:rPr lang="en-US">
                <a:solidFill>
                  <a:srgbClr val="000000"/>
                </a:solidFill>
              </a:rPr>
              <a:t>How do we make dilute urine?</a:t>
            </a:r>
            <a:endParaRPr lang="en-US" sz="2000">
              <a:solidFill>
                <a:srgbClr val="000000"/>
              </a:solidFill>
            </a:endParaRPr>
          </a:p>
        </p:txBody>
      </p:sp>
      <p:sp>
        <p:nvSpPr>
          <p:cNvPr id="137220" name="Rectangle 4"/>
          <p:cNvSpPr>
            <a:spLocks noChangeArrowheads="1"/>
          </p:cNvSpPr>
          <p:nvPr/>
        </p:nvSpPr>
        <p:spPr bwMode="auto">
          <a:xfrm>
            <a:off x="4953000" y="228600"/>
            <a:ext cx="3886200" cy="1016000"/>
          </a:xfrm>
          <a:prstGeom prst="rect">
            <a:avLst/>
          </a:prstGeom>
          <a:noFill/>
          <a:ln w="9525">
            <a:noFill/>
            <a:miter lim="800000"/>
            <a:headEnd/>
            <a:tailEnd/>
          </a:ln>
        </p:spPr>
        <p:txBody>
          <a:bodyPr>
            <a:prstTxWarp prst="textNoShape">
              <a:avLst/>
            </a:prstTxWarp>
            <a:spAutoFit/>
          </a:bodyPr>
          <a:lstStyle/>
          <a:p>
            <a:r>
              <a:rPr lang="en-US" sz="2000">
                <a:solidFill>
                  <a:srgbClr val="000000"/>
                </a:solidFill>
              </a:rPr>
              <a:t>We make concentrated urine by having a collecting duct that is permeable to water</a:t>
            </a:r>
          </a:p>
        </p:txBody>
      </p:sp>
      <p:sp>
        <p:nvSpPr>
          <p:cNvPr id="137221" name="Rectangle 5"/>
          <p:cNvSpPr>
            <a:spLocks noChangeArrowheads="1"/>
          </p:cNvSpPr>
          <p:nvPr/>
        </p:nvSpPr>
        <p:spPr bwMode="auto">
          <a:xfrm>
            <a:off x="5099050" y="358775"/>
            <a:ext cx="184150" cy="457200"/>
          </a:xfrm>
          <a:prstGeom prst="rect">
            <a:avLst/>
          </a:prstGeom>
          <a:noFill/>
          <a:ln w="9525">
            <a:noFill/>
            <a:miter lim="800000"/>
            <a:headEnd/>
            <a:tailEnd/>
          </a:ln>
        </p:spPr>
        <p:txBody>
          <a:bodyPr wrap="none">
            <a:prstTxWarp prst="textNoShape">
              <a:avLst/>
            </a:prstTxWarp>
            <a:spAutoFit/>
          </a:bodyPr>
          <a:lstStyle/>
          <a:p>
            <a:endParaRPr lang="es-ES_tradnl"/>
          </a:p>
        </p:txBody>
      </p:sp>
      <p:sp>
        <p:nvSpPr>
          <p:cNvPr id="137222" name="Rectangle 6"/>
          <p:cNvSpPr>
            <a:spLocks noChangeArrowheads="1"/>
          </p:cNvSpPr>
          <p:nvPr/>
        </p:nvSpPr>
        <p:spPr bwMode="auto">
          <a:xfrm>
            <a:off x="0" y="1203325"/>
            <a:ext cx="2514600" cy="4454525"/>
          </a:xfrm>
          <a:prstGeom prst="rect">
            <a:avLst/>
          </a:prstGeom>
          <a:noFill/>
          <a:ln w="9525">
            <a:noFill/>
            <a:miter lim="800000"/>
            <a:headEnd/>
            <a:tailEnd/>
          </a:ln>
        </p:spPr>
        <p:txBody>
          <a:bodyPr>
            <a:prstTxWarp prst="textNoShape">
              <a:avLst/>
            </a:prstTxWarp>
            <a:spAutoFit/>
          </a:bodyPr>
          <a:lstStyle/>
          <a:p>
            <a:r>
              <a:rPr lang="en-US" sz="2800">
                <a:solidFill>
                  <a:srgbClr val="000000"/>
                </a:solidFill>
              </a:rPr>
              <a:t>We make dilute urine by having a collecting duct that is impermeable to water</a:t>
            </a:r>
            <a:endParaRPr lang="en-US" sz="3200">
              <a:solidFill>
                <a:srgbClr val="000000"/>
              </a:solidFill>
            </a:endParaRPr>
          </a:p>
          <a:p>
            <a:endParaRPr lang="en-US" sz="1800">
              <a:solidFill>
                <a:srgbClr val="000000"/>
              </a:solidFill>
            </a:endParaRPr>
          </a:p>
          <a:p>
            <a:r>
              <a:rPr lang="en-US" sz="1800">
                <a:solidFill>
                  <a:srgbClr val="000000"/>
                </a:solidFill>
              </a:rPr>
              <a:t>How is the water permeability of the collecting duct modulated?</a:t>
            </a:r>
            <a:endParaRPr lang="en-US">
              <a:solidFill>
                <a:srgbClr val="000000"/>
              </a:solidFill>
            </a:endParaRPr>
          </a:p>
        </p:txBody>
      </p:sp>
      <p:sp>
        <p:nvSpPr>
          <p:cNvPr id="137223" name="Rectangle 7"/>
          <p:cNvSpPr>
            <a:spLocks noChangeArrowheads="1"/>
          </p:cNvSpPr>
          <p:nvPr/>
        </p:nvSpPr>
        <p:spPr bwMode="auto">
          <a:xfrm>
            <a:off x="161925" y="1644650"/>
            <a:ext cx="241300" cy="366713"/>
          </a:xfrm>
          <a:prstGeom prst="rect">
            <a:avLst/>
          </a:prstGeom>
          <a:noFill/>
          <a:ln w="9525">
            <a:noFill/>
            <a:miter lim="800000"/>
            <a:headEnd/>
            <a:tailEnd/>
          </a:ln>
        </p:spPr>
        <p:txBody>
          <a:bodyPr wrap="none">
            <a:prstTxWarp prst="textNoShape">
              <a:avLst/>
            </a:prstTxWarp>
            <a:spAutoFit/>
          </a:bodyPr>
          <a:lstStyle/>
          <a:p>
            <a:r>
              <a:rPr lang="en-US" sz="1800">
                <a:solidFill>
                  <a:srgbClr val="FFAF18"/>
                </a:solidFill>
              </a:rPr>
              <a:t>.</a:t>
            </a:r>
          </a:p>
        </p:txBody>
      </p:sp>
      <p:sp>
        <p:nvSpPr>
          <p:cNvPr id="137224" name="Rectangle 8"/>
          <p:cNvSpPr>
            <a:spLocks noChangeArrowheads="1"/>
          </p:cNvSpPr>
          <p:nvPr/>
        </p:nvSpPr>
        <p:spPr bwMode="auto">
          <a:xfrm>
            <a:off x="6400800" y="1143000"/>
            <a:ext cx="2139950" cy="457200"/>
          </a:xfrm>
          <a:prstGeom prst="rect">
            <a:avLst/>
          </a:prstGeom>
          <a:noFill/>
          <a:ln w="9525">
            <a:noFill/>
            <a:miter lim="800000"/>
            <a:headEnd/>
            <a:tailEnd/>
          </a:ln>
        </p:spPr>
        <p:txBody>
          <a:bodyPr wrap="none">
            <a:prstTxWarp prst="textNoShape">
              <a:avLst/>
            </a:prstTxWarp>
            <a:spAutoFit/>
          </a:bodyPr>
          <a:lstStyle/>
          <a:p>
            <a:r>
              <a:rPr lang="en-US"/>
              <a:t>concentrating</a:t>
            </a:r>
            <a:endParaRPr lang="en-US">
              <a:solidFill>
                <a:srgbClr val="FFAF18"/>
              </a:solidFill>
            </a:endParaRPr>
          </a:p>
        </p:txBody>
      </p:sp>
      <p:sp>
        <p:nvSpPr>
          <p:cNvPr id="137225" name="Rectangle 9"/>
          <p:cNvSpPr>
            <a:spLocks noChangeArrowheads="1"/>
          </p:cNvSpPr>
          <p:nvPr/>
        </p:nvSpPr>
        <p:spPr bwMode="auto">
          <a:xfrm>
            <a:off x="3581400" y="1219200"/>
            <a:ext cx="1241425" cy="457200"/>
          </a:xfrm>
          <a:prstGeom prst="rect">
            <a:avLst/>
          </a:prstGeom>
          <a:noFill/>
          <a:ln w="9525">
            <a:noFill/>
            <a:miter lim="800000"/>
            <a:headEnd/>
            <a:tailEnd/>
          </a:ln>
        </p:spPr>
        <p:txBody>
          <a:bodyPr wrap="none">
            <a:prstTxWarp prst="textNoShape">
              <a:avLst/>
            </a:prstTxWarp>
            <a:spAutoFit/>
          </a:bodyPr>
          <a:lstStyle/>
          <a:p>
            <a:r>
              <a:rPr lang="en-US"/>
              <a:t>diluting</a:t>
            </a:r>
            <a:endParaRPr lang="en-US">
              <a:solidFill>
                <a:srgbClr val="FFAF18"/>
              </a:solidFill>
            </a:endParaRP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Box 1"/>
          <p:cNvSpPr txBox="1">
            <a:spLocks noChangeArrowheads="1"/>
          </p:cNvSpPr>
          <p:nvPr/>
        </p:nvSpPr>
        <p:spPr bwMode="auto">
          <a:xfrm>
            <a:off x="0" y="1676400"/>
            <a:ext cx="8943975" cy="461963"/>
          </a:xfrm>
          <a:prstGeom prst="rect">
            <a:avLst/>
          </a:prstGeom>
          <a:noFill/>
          <a:ln w="9525">
            <a:noFill/>
            <a:miter lim="800000"/>
            <a:headEnd/>
            <a:tailEnd/>
          </a:ln>
        </p:spPr>
        <p:txBody>
          <a:bodyPr wrap="none">
            <a:prstTxWarp prst="textNoShape">
              <a:avLst/>
            </a:prstTxWarp>
            <a:spAutoFit/>
          </a:bodyPr>
          <a:lstStyle/>
          <a:p>
            <a:r>
              <a:rPr lang="es-ES_tradnl"/>
              <a:t>ethylene glycol --&gt; glycoaldehyde--&gt;glycolyc acid--&gt;oxalic acid</a:t>
            </a:r>
          </a:p>
        </p:txBody>
      </p:sp>
      <p:sp>
        <p:nvSpPr>
          <p:cNvPr id="25603" name="TextBox 2"/>
          <p:cNvSpPr txBox="1">
            <a:spLocks noChangeArrowheads="1"/>
          </p:cNvSpPr>
          <p:nvPr/>
        </p:nvSpPr>
        <p:spPr bwMode="auto">
          <a:xfrm>
            <a:off x="914400" y="685800"/>
            <a:ext cx="3409950" cy="461963"/>
          </a:xfrm>
          <a:prstGeom prst="rect">
            <a:avLst/>
          </a:prstGeom>
          <a:noFill/>
          <a:ln w="9525">
            <a:noFill/>
            <a:miter lim="800000"/>
            <a:headEnd/>
            <a:tailEnd/>
          </a:ln>
        </p:spPr>
        <p:txBody>
          <a:bodyPr wrap="none">
            <a:prstTxWarp prst="textNoShape">
              <a:avLst/>
            </a:prstTxWarp>
            <a:spAutoFit/>
          </a:bodyPr>
          <a:lstStyle/>
          <a:p>
            <a:r>
              <a:rPr lang="es-ES_tradnl"/>
              <a:t>alcohol dehydrogenase</a:t>
            </a:r>
          </a:p>
        </p:txBody>
      </p:sp>
      <p:pic>
        <p:nvPicPr>
          <p:cNvPr id="25604" name="Picture 3" descr="180px-Glycolic_acid3d.png"/>
          <p:cNvPicPr>
            <a:picLocks noChangeAspect="1"/>
          </p:cNvPicPr>
          <p:nvPr/>
        </p:nvPicPr>
        <p:blipFill>
          <a:blip r:embed="rId2"/>
          <a:srcRect/>
          <a:stretch>
            <a:fillRect/>
          </a:stretch>
        </p:blipFill>
        <p:spPr bwMode="auto">
          <a:xfrm>
            <a:off x="5410200" y="304800"/>
            <a:ext cx="1714500" cy="1238250"/>
          </a:xfrm>
          <a:prstGeom prst="rect">
            <a:avLst/>
          </a:prstGeom>
          <a:noFill/>
          <a:ln w="9525">
            <a:noFill/>
            <a:miter lim="800000"/>
            <a:headEnd/>
            <a:tailEnd/>
          </a:ln>
        </p:spPr>
      </p:pic>
      <p:pic>
        <p:nvPicPr>
          <p:cNvPr id="25605" name="Picture 4" descr="180px-Calcium_oxalate_crystals_in_urine.jpg"/>
          <p:cNvPicPr>
            <a:picLocks noChangeAspect="1"/>
          </p:cNvPicPr>
          <p:nvPr/>
        </p:nvPicPr>
        <p:blipFill>
          <a:blip r:embed="rId3"/>
          <a:srcRect/>
          <a:stretch>
            <a:fillRect/>
          </a:stretch>
        </p:blipFill>
        <p:spPr bwMode="auto">
          <a:xfrm>
            <a:off x="5943600" y="3048000"/>
            <a:ext cx="3055938" cy="2190750"/>
          </a:xfrm>
          <a:prstGeom prst="rect">
            <a:avLst/>
          </a:prstGeom>
          <a:noFill/>
          <a:ln w="9525">
            <a:noFill/>
            <a:miter lim="800000"/>
            <a:headEnd/>
            <a:tailEnd/>
          </a:ln>
        </p:spPr>
      </p:pic>
      <p:sp>
        <p:nvSpPr>
          <p:cNvPr id="25606" name="TextBox 6"/>
          <p:cNvSpPr txBox="1">
            <a:spLocks noChangeArrowheads="1"/>
          </p:cNvSpPr>
          <p:nvPr/>
        </p:nvSpPr>
        <p:spPr bwMode="auto">
          <a:xfrm>
            <a:off x="2743200" y="5791200"/>
            <a:ext cx="6143625" cy="830263"/>
          </a:xfrm>
          <a:prstGeom prst="rect">
            <a:avLst/>
          </a:prstGeom>
          <a:noFill/>
          <a:ln w="9525">
            <a:noFill/>
            <a:miter lim="800000"/>
            <a:headEnd/>
            <a:tailEnd/>
          </a:ln>
        </p:spPr>
        <p:txBody>
          <a:bodyPr wrap="none">
            <a:prstTxWarp prst="textNoShape">
              <a:avLst/>
            </a:prstTxWarp>
            <a:spAutoFit/>
          </a:bodyPr>
          <a:lstStyle/>
          <a:p>
            <a:pPr algn="ctr"/>
            <a:r>
              <a:rPr lang="es-ES_tradnl"/>
              <a:t>calcium oxalate crystals </a:t>
            </a:r>
          </a:p>
          <a:p>
            <a:pPr algn="ctr"/>
            <a:r>
              <a:rPr lang="es-ES_tradnl"/>
              <a:t>(precipitate in kidneys and damage cells)</a:t>
            </a:r>
          </a:p>
        </p:txBody>
      </p:sp>
      <p:sp>
        <p:nvSpPr>
          <p:cNvPr id="25607" name="TextBox 6"/>
          <p:cNvSpPr txBox="1">
            <a:spLocks noChangeArrowheads="1"/>
          </p:cNvSpPr>
          <p:nvPr/>
        </p:nvSpPr>
        <p:spPr bwMode="auto">
          <a:xfrm>
            <a:off x="304800" y="3048000"/>
            <a:ext cx="5334000" cy="830263"/>
          </a:xfrm>
          <a:prstGeom prst="rect">
            <a:avLst/>
          </a:prstGeom>
          <a:noFill/>
          <a:ln w="9525">
            <a:noFill/>
            <a:miter lim="800000"/>
            <a:headEnd/>
            <a:tailEnd/>
          </a:ln>
        </p:spPr>
        <p:txBody>
          <a:bodyPr>
            <a:prstTxWarp prst="textNoShape">
              <a:avLst/>
            </a:prstTxWarp>
            <a:spAutoFit/>
          </a:bodyPr>
          <a:lstStyle/>
          <a:p>
            <a:r>
              <a:rPr lang="en-US"/>
              <a:t>Alcohol dehydrogenase is the same enzyme that catabolizes ethanol</a:t>
            </a:r>
          </a:p>
        </p:txBody>
      </p:sp>
      <p:pic>
        <p:nvPicPr>
          <p:cNvPr id="25608" name="Picture 8" descr="756148-814525-35.jpg"/>
          <p:cNvPicPr>
            <a:picLocks noChangeAspect="1"/>
          </p:cNvPicPr>
          <p:nvPr/>
        </p:nvPicPr>
        <p:blipFill>
          <a:blip r:embed="rId4"/>
          <a:srcRect/>
          <a:stretch>
            <a:fillRect/>
          </a:stretch>
        </p:blipFill>
        <p:spPr bwMode="auto">
          <a:xfrm>
            <a:off x="0" y="3810000"/>
            <a:ext cx="5486400" cy="18288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ChangeArrowheads="1"/>
          </p:cNvSpPr>
          <p:nvPr/>
        </p:nvSpPr>
        <p:spPr bwMode="auto">
          <a:xfrm>
            <a:off x="2447925" y="201613"/>
            <a:ext cx="1760538" cy="461962"/>
          </a:xfrm>
          <a:prstGeom prst="rect">
            <a:avLst/>
          </a:prstGeom>
          <a:noFill/>
          <a:ln w="9525">
            <a:noFill/>
            <a:miter lim="800000"/>
            <a:headEnd/>
            <a:tailEnd/>
          </a:ln>
        </p:spPr>
        <p:txBody>
          <a:bodyPr>
            <a:prstTxWarp prst="textNoShape">
              <a:avLst/>
            </a:prstTxWarp>
            <a:spAutoFit/>
          </a:bodyPr>
          <a:lstStyle/>
          <a:p>
            <a:r>
              <a:rPr lang="en-US"/>
              <a:t>Remember</a:t>
            </a:r>
          </a:p>
        </p:txBody>
      </p:sp>
      <p:sp>
        <p:nvSpPr>
          <p:cNvPr id="139267" name="Rectangle 3"/>
          <p:cNvSpPr>
            <a:spLocks noChangeArrowheads="1"/>
          </p:cNvSpPr>
          <p:nvPr/>
        </p:nvSpPr>
        <p:spPr bwMode="auto">
          <a:xfrm>
            <a:off x="0" y="990600"/>
            <a:ext cx="9144000" cy="5632310"/>
          </a:xfrm>
          <a:prstGeom prst="rect">
            <a:avLst/>
          </a:prstGeom>
          <a:noFill/>
          <a:ln w="9525">
            <a:noFill/>
            <a:miter lim="800000"/>
            <a:headEnd/>
            <a:tailEnd/>
          </a:ln>
        </p:spPr>
        <p:txBody>
          <a:bodyPr>
            <a:prstTxWarp prst="textNoShape">
              <a:avLst/>
            </a:prstTxWarp>
            <a:spAutoFit/>
          </a:bodyPr>
          <a:lstStyle/>
          <a:p>
            <a:pPr marL="457200" indent="-457200">
              <a:buFont typeface="Times" charset="0"/>
              <a:buAutoNum type="arabicParenR"/>
            </a:pPr>
            <a:r>
              <a:rPr lang="en-US" dirty="0"/>
              <a:t>There is a very large gradient in </a:t>
            </a:r>
            <a:r>
              <a:rPr lang="en-US" dirty="0" err="1"/>
              <a:t>osmolarity</a:t>
            </a:r>
            <a:r>
              <a:rPr lang="en-US" dirty="0"/>
              <a:t> between the cortex of the kidney (≈ 300 </a:t>
            </a:r>
            <a:r>
              <a:rPr lang="en-US" dirty="0" err="1"/>
              <a:t>mOsm</a:t>
            </a:r>
            <a:r>
              <a:rPr lang="en-US" dirty="0"/>
              <a:t>) to the medulla (≈ 1400 </a:t>
            </a:r>
            <a:r>
              <a:rPr lang="en-US" dirty="0" err="1"/>
              <a:t>mOsm</a:t>
            </a:r>
            <a:r>
              <a:rPr lang="en-US" dirty="0"/>
              <a:t> in humans).</a:t>
            </a:r>
          </a:p>
          <a:p>
            <a:pPr marL="457200" indent="-457200">
              <a:buFont typeface="Times" charset="0"/>
              <a:buAutoNum type="arabicParenR"/>
            </a:pPr>
            <a:endParaRPr lang="en-US" dirty="0"/>
          </a:p>
          <a:p>
            <a:pPr marL="457200" indent="-457200">
              <a:buFont typeface="Times" charset="0"/>
              <a:buAutoNum type="arabicParenR"/>
            </a:pPr>
            <a:r>
              <a:rPr lang="en-US" dirty="0"/>
              <a:t>If the epithelium of the collecting duct is PERMEABLE to water, then water flows from filtrate into the extracellular space of the </a:t>
            </a:r>
            <a:r>
              <a:rPr lang="en-US" dirty="0" smtClean="0"/>
              <a:t>kidney. The </a:t>
            </a:r>
            <a:r>
              <a:rPr lang="en-US" dirty="0"/>
              <a:t>consequence is that urine becomes concentrated (it loses water). This is called </a:t>
            </a:r>
            <a:r>
              <a:rPr lang="en-US" b="1" dirty="0" err="1"/>
              <a:t>antidiuresis</a:t>
            </a:r>
            <a:r>
              <a:rPr lang="en-US" dirty="0"/>
              <a:t>.</a:t>
            </a:r>
          </a:p>
          <a:p>
            <a:pPr marL="457200" indent="-457200">
              <a:buFont typeface="Times" charset="0"/>
              <a:buAutoNum type="arabicParenR"/>
            </a:pPr>
            <a:endParaRPr lang="en-US" dirty="0"/>
          </a:p>
          <a:p>
            <a:pPr marL="457200" indent="-457200">
              <a:buFont typeface="Times" charset="0"/>
              <a:buAutoNum type="arabicParenR"/>
            </a:pPr>
            <a:r>
              <a:rPr lang="en-US" dirty="0"/>
              <a:t>If the epithelium of the collecting duct is IMPERMEABLE to water, then water does not flow  from filtrate into the extracellular space of the kidney. Urine is dilute. This is called </a:t>
            </a:r>
            <a:r>
              <a:rPr lang="en-US" b="1" dirty="0" err="1"/>
              <a:t>diuresis</a:t>
            </a:r>
            <a:r>
              <a:rPr lang="en-US" dirty="0"/>
              <a:t>.</a:t>
            </a:r>
          </a:p>
          <a:p>
            <a:pPr marL="457200" indent="-457200">
              <a:buFont typeface="Times" charset="0"/>
              <a:buAutoNum type="arabicParenR"/>
            </a:pPr>
            <a:endParaRPr lang="en-US" dirty="0"/>
          </a:p>
          <a:p>
            <a:pPr marL="457200" indent="-457200"/>
            <a:endParaRPr lang="en-US" dirty="0"/>
          </a:p>
        </p:txBody>
      </p:sp>
    </p:spTree>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ChangeArrowheads="1"/>
          </p:cNvSpPr>
          <p:nvPr/>
        </p:nvSpPr>
        <p:spPr bwMode="auto">
          <a:xfrm>
            <a:off x="0" y="46038"/>
            <a:ext cx="8610600" cy="1878012"/>
          </a:xfrm>
          <a:prstGeom prst="rect">
            <a:avLst/>
          </a:prstGeom>
          <a:noFill/>
          <a:ln w="9525">
            <a:noFill/>
            <a:miter lim="800000"/>
            <a:headEnd/>
            <a:tailEnd/>
          </a:ln>
        </p:spPr>
        <p:txBody>
          <a:bodyPr>
            <a:prstTxWarp prst="textNoShape">
              <a:avLst/>
            </a:prstTxWarp>
            <a:spAutoFit/>
          </a:bodyPr>
          <a:lstStyle/>
          <a:p>
            <a:pPr marL="457200" indent="-457200"/>
            <a:r>
              <a:rPr lang="en-US" sz="2000"/>
              <a:t>QUESTIONS</a:t>
            </a:r>
          </a:p>
          <a:p>
            <a:pPr marL="457200" indent="-457200">
              <a:buFont typeface="Times" charset="0"/>
              <a:buNone/>
            </a:pPr>
            <a:r>
              <a:rPr lang="en-US"/>
              <a:t>How can cells in the medulla survive in the face of very hyperosmotic interstitial fluid? How come cells don’t turn into shriveled raisins?</a:t>
            </a:r>
            <a:endParaRPr lang="en-US">
              <a:latin typeface="Times" charset="0"/>
            </a:endParaRPr>
          </a:p>
          <a:p>
            <a:pPr marL="457200" indent="-457200">
              <a:buFont typeface="Times" charset="0"/>
              <a:buNone/>
            </a:pPr>
            <a:endParaRPr lang="en-US">
              <a:latin typeface="Times" charset="0"/>
            </a:endParaRPr>
          </a:p>
        </p:txBody>
      </p:sp>
      <p:sp>
        <p:nvSpPr>
          <p:cNvPr id="141315" name="Rectangle 3"/>
          <p:cNvSpPr>
            <a:spLocks noChangeArrowheads="1"/>
          </p:cNvSpPr>
          <p:nvPr/>
        </p:nvSpPr>
        <p:spPr bwMode="auto">
          <a:xfrm>
            <a:off x="152400" y="1905000"/>
            <a:ext cx="8534400" cy="3786188"/>
          </a:xfrm>
          <a:prstGeom prst="rect">
            <a:avLst/>
          </a:prstGeom>
          <a:noFill/>
          <a:ln w="9525">
            <a:noFill/>
            <a:miter lim="800000"/>
            <a:headEnd/>
            <a:tailEnd/>
          </a:ln>
        </p:spPr>
        <p:txBody>
          <a:bodyPr>
            <a:prstTxWarp prst="textNoShape">
              <a:avLst/>
            </a:prstTxWarp>
            <a:spAutoFit/>
          </a:bodyPr>
          <a:lstStyle/>
          <a:p>
            <a:r>
              <a:rPr lang="en-US"/>
              <a:t>Medullary cells accumulate “compatible osmolytes”. Molecules which do not interact with the surface of a protein, and thereby can stabilize protein function. Cells are iso-osmotic with the interstitial fluid but instead of Na+, Cl-, and urea, they have a variety of osmolytes.</a:t>
            </a:r>
          </a:p>
          <a:p>
            <a:endParaRPr lang="en-US"/>
          </a:p>
          <a:p>
            <a:r>
              <a:rPr lang="en-US" u="sng"/>
              <a:t>Examples</a:t>
            </a:r>
            <a:endParaRPr lang="en-US"/>
          </a:p>
          <a:p>
            <a:r>
              <a:rPr lang="en-US"/>
              <a:t>Some amino acids: glycine </a:t>
            </a:r>
          </a:p>
          <a:p>
            <a:r>
              <a:rPr lang="en-US"/>
              <a:t>Sugar alcohols: glycerol, sorbitol</a:t>
            </a:r>
          </a:p>
          <a:p>
            <a:r>
              <a:rPr lang="en-US"/>
              <a:t>Other: taurine, betaine, trimethylamine oxide (TMAO).</a:t>
            </a:r>
          </a:p>
        </p:txBody>
      </p:sp>
    </p:spTree>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ChangeArrowheads="1"/>
          </p:cNvSpPr>
          <p:nvPr/>
        </p:nvSpPr>
        <p:spPr bwMode="auto">
          <a:xfrm>
            <a:off x="0" y="152400"/>
            <a:ext cx="9144000" cy="830263"/>
          </a:xfrm>
          <a:prstGeom prst="rect">
            <a:avLst/>
          </a:prstGeom>
          <a:noFill/>
          <a:ln w="9525">
            <a:noFill/>
            <a:miter lim="800000"/>
            <a:headEnd/>
            <a:tailEnd/>
          </a:ln>
        </p:spPr>
        <p:txBody>
          <a:bodyPr>
            <a:prstTxWarp prst="textNoShape">
              <a:avLst/>
            </a:prstTxWarp>
            <a:spAutoFit/>
          </a:bodyPr>
          <a:lstStyle/>
          <a:p>
            <a:r>
              <a:rPr lang="en-US">
                <a:solidFill>
                  <a:srgbClr val="ED181E"/>
                </a:solidFill>
              </a:rPr>
              <a:t>The Vasa Recta </a:t>
            </a:r>
            <a:r>
              <a:rPr lang="en-US"/>
              <a:t>– </a:t>
            </a:r>
            <a:r>
              <a:rPr lang="en-US">
                <a:solidFill>
                  <a:srgbClr val="4117FF"/>
                </a:solidFill>
              </a:rPr>
              <a:t>provides nutrients to medulla without dissipating the gradient</a:t>
            </a:r>
          </a:p>
        </p:txBody>
      </p:sp>
      <p:pic>
        <p:nvPicPr>
          <p:cNvPr id="143363" name="Picture 6" descr="vasa recta.jpg"/>
          <p:cNvPicPr>
            <a:picLocks noChangeAspect="1"/>
          </p:cNvPicPr>
          <p:nvPr/>
        </p:nvPicPr>
        <p:blipFill>
          <a:blip r:embed="rId3"/>
          <a:srcRect/>
          <a:stretch>
            <a:fillRect/>
          </a:stretch>
        </p:blipFill>
        <p:spPr bwMode="auto">
          <a:xfrm>
            <a:off x="1905000" y="990600"/>
            <a:ext cx="5476875" cy="58674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ChangeArrowheads="1"/>
          </p:cNvSpPr>
          <p:nvPr/>
        </p:nvSpPr>
        <p:spPr bwMode="auto">
          <a:xfrm>
            <a:off x="1295400" y="152400"/>
            <a:ext cx="7113588" cy="457200"/>
          </a:xfrm>
          <a:prstGeom prst="rect">
            <a:avLst/>
          </a:prstGeom>
          <a:noFill/>
          <a:ln w="9525">
            <a:noFill/>
            <a:miter lim="800000"/>
            <a:headEnd/>
            <a:tailEnd/>
          </a:ln>
        </p:spPr>
        <p:txBody>
          <a:bodyPr wrap="none">
            <a:prstTxWarp prst="textNoShape">
              <a:avLst/>
            </a:prstTxWarp>
            <a:spAutoFit/>
          </a:bodyPr>
          <a:lstStyle/>
          <a:p>
            <a:r>
              <a:rPr lang="en-US">
                <a:solidFill>
                  <a:srgbClr val="000000"/>
                </a:solidFill>
              </a:rPr>
              <a:t>How do red blood cells in the vasa recta survive?</a:t>
            </a:r>
          </a:p>
        </p:txBody>
      </p:sp>
      <p:pic>
        <p:nvPicPr>
          <p:cNvPr id="145411" name="Picture 3"/>
          <p:cNvPicPr>
            <a:picLocks noChangeAspect="1" noChangeArrowheads="1"/>
          </p:cNvPicPr>
          <p:nvPr/>
        </p:nvPicPr>
        <p:blipFill>
          <a:blip r:embed="rId3"/>
          <a:srcRect/>
          <a:stretch>
            <a:fillRect/>
          </a:stretch>
        </p:blipFill>
        <p:spPr bwMode="auto">
          <a:xfrm>
            <a:off x="0" y="762000"/>
            <a:ext cx="9144000" cy="4416425"/>
          </a:xfrm>
          <a:prstGeom prst="rect">
            <a:avLst/>
          </a:prstGeom>
          <a:noFill/>
          <a:ln w="9525">
            <a:noFill/>
            <a:miter lim="800000"/>
            <a:headEnd/>
            <a:tailEnd/>
          </a:ln>
        </p:spPr>
      </p:pic>
      <p:sp>
        <p:nvSpPr>
          <p:cNvPr id="145412" name="Rectangle 4"/>
          <p:cNvSpPr>
            <a:spLocks noChangeArrowheads="1"/>
          </p:cNvSpPr>
          <p:nvPr/>
        </p:nvSpPr>
        <p:spPr bwMode="auto">
          <a:xfrm>
            <a:off x="1905000" y="5562600"/>
            <a:ext cx="3797300" cy="457200"/>
          </a:xfrm>
          <a:prstGeom prst="rect">
            <a:avLst/>
          </a:prstGeom>
          <a:noFill/>
          <a:ln w="9525">
            <a:noFill/>
            <a:miter lim="800000"/>
            <a:headEnd/>
            <a:tailEnd/>
          </a:ln>
        </p:spPr>
        <p:txBody>
          <a:bodyPr wrap="none">
            <a:prstTxWarp prst="textNoShape">
              <a:avLst/>
            </a:prstTxWarp>
            <a:spAutoFit/>
          </a:bodyPr>
          <a:lstStyle/>
          <a:p>
            <a:r>
              <a:rPr lang="en-US">
                <a:solidFill>
                  <a:srgbClr val="000000"/>
                </a:solidFill>
              </a:rPr>
              <a:t>They “crenate” (shrink…).</a:t>
            </a:r>
          </a:p>
        </p:txBody>
      </p:sp>
    </p:spTree>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p:cNvPicPr>
            <a:picLocks noChangeAspect="1" noChangeArrowheads="1"/>
          </p:cNvPicPr>
          <p:nvPr/>
        </p:nvPicPr>
        <p:blipFill>
          <a:blip r:embed="rId3"/>
          <a:srcRect/>
          <a:stretch>
            <a:fillRect/>
          </a:stretch>
        </p:blipFill>
        <p:spPr bwMode="auto">
          <a:xfrm>
            <a:off x="4953000" y="2301875"/>
            <a:ext cx="4191000" cy="3354388"/>
          </a:xfrm>
          <a:prstGeom prst="rect">
            <a:avLst/>
          </a:prstGeom>
          <a:noFill/>
          <a:ln w="9525">
            <a:noFill/>
            <a:miter lim="800000"/>
            <a:headEnd/>
            <a:tailEnd/>
          </a:ln>
        </p:spPr>
      </p:pic>
      <p:pic>
        <p:nvPicPr>
          <p:cNvPr id="147459" name="Picture 3"/>
          <p:cNvPicPr>
            <a:picLocks noChangeAspect="1" noChangeArrowheads="1"/>
          </p:cNvPicPr>
          <p:nvPr/>
        </p:nvPicPr>
        <p:blipFill>
          <a:blip r:embed="rId4"/>
          <a:srcRect/>
          <a:stretch>
            <a:fillRect/>
          </a:stretch>
        </p:blipFill>
        <p:spPr bwMode="auto">
          <a:xfrm>
            <a:off x="381000" y="2514600"/>
            <a:ext cx="3810000" cy="2727325"/>
          </a:xfrm>
          <a:prstGeom prst="rect">
            <a:avLst/>
          </a:prstGeom>
          <a:noFill/>
          <a:ln w="9525">
            <a:noFill/>
            <a:miter lim="800000"/>
            <a:headEnd/>
            <a:tailEnd/>
          </a:ln>
        </p:spPr>
      </p:pic>
      <p:sp>
        <p:nvSpPr>
          <p:cNvPr id="147460" name="AutoShape 4"/>
          <p:cNvSpPr>
            <a:spLocks noChangeArrowheads="1"/>
          </p:cNvSpPr>
          <p:nvPr/>
        </p:nvSpPr>
        <p:spPr bwMode="auto">
          <a:xfrm>
            <a:off x="3352800" y="3657600"/>
            <a:ext cx="3276600" cy="838200"/>
          </a:xfrm>
          <a:prstGeom prst="rightArrow">
            <a:avLst>
              <a:gd name="adj1" fmla="val 50000"/>
              <a:gd name="adj2" fmla="val 97727"/>
            </a:avLst>
          </a:prstGeom>
          <a:solidFill>
            <a:schemeClr val="bg1">
              <a:alpha val="12941"/>
            </a:schemeClr>
          </a:solidFill>
          <a:ln w="9525">
            <a:solidFill>
              <a:schemeClr val="tx1"/>
            </a:solidFill>
            <a:miter lim="800000"/>
            <a:headEnd/>
            <a:tailEnd/>
          </a:ln>
        </p:spPr>
        <p:txBody>
          <a:bodyPr wrap="none" anchor="ctr">
            <a:prstTxWarp prst="textNoShape">
              <a:avLst/>
            </a:prstTxWarp>
          </a:bodyPr>
          <a:lstStyle/>
          <a:p>
            <a:endParaRPr lang="es-ES_tradnl"/>
          </a:p>
        </p:txBody>
      </p:sp>
      <p:sp>
        <p:nvSpPr>
          <p:cNvPr id="147461" name="Rectangle 5"/>
          <p:cNvSpPr>
            <a:spLocks noChangeArrowheads="1"/>
          </p:cNvSpPr>
          <p:nvPr/>
        </p:nvSpPr>
        <p:spPr bwMode="auto">
          <a:xfrm>
            <a:off x="5867400" y="5867400"/>
            <a:ext cx="1485900" cy="457200"/>
          </a:xfrm>
          <a:prstGeom prst="rect">
            <a:avLst/>
          </a:prstGeom>
          <a:noFill/>
          <a:ln w="9525">
            <a:noFill/>
            <a:miter lim="800000"/>
            <a:headEnd/>
            <a:tailEnd/>
          </a:ln>
        </p:spPr>
        <p:txBody>
          <a:bodyPr wrap="none">
            <a:prstTxWarp prst="textNoShape">
              <a:avLst/>
            </a:prstTxWarp>
            <a:spAutoFit/>
          </a:bodyPr>
          <a:lstStyle/>
          <a:p>
            <a:r>
              <a:rPr lang="en-US">
                <a:solidFill>
                  <a:srgbClr val="000000"/>
                </a:solidFill>
              </a:rPr>
              <a:t>Crenated</a:t>
            </a:r>
          </a:p>
        </p:txBody>
      </p:sp>
      <p:sp>
        <p:nvSpPr>
          <p:cNvPr id="147462" name="Rectangle 6"/>
          <p:cNvSpPr>
            <a:spLocks noChangeArrowheads="1"/>
          </p:cNvSpPr>
          <p:nvPr/>
        </p:nvSpPr>
        <p:spPr bwMode="auto">
          <a:xfrm>
            <a:off x="1177925" y="5670550"/>
            <a:ext cx="1127125" cy="457200"/>
          </a:xfrm>
          <a:prstGeom prst="rect">
            <a:avLst/>
          </a:prstGeom>
          <a:noFill/>
          <a:ln w="9525">
            <a:noFill/>
            <a:miter lim="800000"/>
            <a:headEnd/>
            <a:tailEnd/>
          </a:ln>
        </p:spPr>
        <p:txBody>
          <a:bodyPr wrap="none">
            <a:prstTxWarp prst="textNoShape">
              <a:avLst/>
            </a:prstTxWarp>
            <a:spAutoFit/>
          </a:bodyPr>
          <a:lstStyle/>
          <a:p>
            <a:r>
              <a:rPr lang="en-US"/>
              <a:t>normal</a:t>
            </a:r>
          </a:p>
        </p:txBody>
      </p:sp>
    </p:spTree>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ChangeArrowheads="1"/>
          </p:cNvSpPr>
          <p:nvPr/>
        </p:nvSpPr>
        <p:spPr bwMode="auto">
          <a:xfrm>
            <a:off x="533400" y="4419600"/>
            <a:ext cx="8153400" cy="1200150"/>
          </a:xfrm>
          <a:prstGeom prst="rect">
            <a:avLst/>
          </a:prstGeom>
          <a:noFill/>
          <a:ln w="9525">
            <a:noFill/>
            <a:miter lim="800000"/>
            <a:headEnd/>
            <a:tailEnd/>
          </a:ln>
        </p:spPr>
        <p:txBody>
          <a:bodyPr>
            <a:prstTxWarp prst="textNoShape">
              <a:avLst/>
            </a:prstTxWarp>
            <a:spAutoFit/>
          </a:bodyPr>
          <a:lstStyle/>
          <a:p>
            <a:r>
              <a:rPr lang="en-US" sz="3600"/>
              <a:t>How is the water permeability of the collecting duct modulated?</a:t>
            </a:r>
            <a:endParaRPr lang="en-US" sz="1800">
              <a:latin typeface="Times" charset="0"/>
            </a:endParaRPr>
          </a:p>
        </p:txBody>
      </p:sp>
      <p:sp>
        <p:nvSpPr>
          <p:cNvPr id="149507" name="Rectangle 3"/>
          <p:cNvSpPr>
            <a:spLocks noChangeArrowheads="1"/>
          </p:cNvSpPr>
          <p:nvPr/>
        </p:nvSpPr>
        <p:spPr bwMode="auto">
          <a:xfrm>
            <a:off x="381000" y="0"/>
            <a:ext cx="8763000" cy="3416300"/>
          </a:xfrm>
          <a:prstGeom prst="rect">
            <a:avLst/>
          </a:prstGeom>
          <a:noFill/>
          <a:ln w="9525">
            <a:noFill/>
            <a:miter lim="800000"/>
            <a:headEnd/>
            <a:tailEnd/>
          </a:ln>
        </p:spPr>
        <p:txBody>
          <a:bodyPr>
            <a:prstTxWarp prst="textNoShape">
              <a:avLst/>
            </a:prstTxWarp>
            <a:spAutoFit/>
          </a:bodyPr>
          <a:lstStyle/>
          <a:p>
            <a:r>
              <a:rPr lang="en-US"/>
              <a:t>REMEMBER</a:t>
            </a:r>
          </a:p>
          <a:p>
            <a:endParaRPr lang="en-US"/>
          </a:p>
          <a:p>
            <a:r>
              <a:rPr lang="en-US"/>
              <a:t>-Urine is concentrated when the epithelium of the collecting duct is very permeable to water. The production of concentrated urine is termed </a:t>
            </a:r>
            <a:r>
              <a:rPr lang="en-US" i="1">
                <a:solidFill>
                  <a:srgbClr val="ED181E"/>
                </a:solidFill>
              </a:rPr>
              <a:t>anti-diuresis</a:t>
            </a:r>
            <a:r>
              <a:rPr lang="en-US"/>
              <a:t>.</a:t>
            </a:r>
          </a:p>
          <a:p>
            <a:endParaRPr lang="en-US"/>
          </a:p>
          <a:p>
            <a:r>
              <a:rPr lang="en-US"/>
              <a:t>-Urine is diluted when the epithelium of the collecting duct is impermeable to water. The production of dilute urine - </a:t>
            </a:r>
            <a:r>
              <a:rPr lang="en-US" i="1">
                <a:solidFill>
                  <a:srgbClr val="ED181E"/>
                </a:solidFill>
              </a:rPr>
              <a:t>diuresis</a:t>
            </a:r>
            <a:r>
              <a:rPr lang="en-US"/>
              <a:t>. </a:t>
            </a:r>
          </a:p>
        </p:txBody>
      </p:sp>
    </p:spTree>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3"/>
          <p:cNvSpPr>
            <a:spLocks noChangeArrowheads="1"/>
          </p:cNvSpPr>
          <p:nvPr/>
        </p:nvSpPr>
        <p:spPr bwMode="auto">
          <a:xfrm>
            <a:off x="0" y="-61913"/>
            <a:ext cx="8763000" cy="830263"/>
          </a:xfrm>
          <a:prstGeom prst="rect">
            <a:avLst/>
          </a:prstGeom>
          <a:noFill/>
          <a:ln w="9525">
            <a:noFill/>
            <a:miter lim="800000"/>
            <a:headEnd/>
            <a:tailEnd/>
          </a:ln>
        </p:spPr>
        <p:txBody>
          <a:bodyPr>
            <a:prstTxWarp prst="textNoShape">
              <a:avLst/>
            </a:prstTxWarp>
            <a:spAutoFit/>
          </a:bodyPr>
          <a:lstStyle/>
          <a:p>
            <a:r>
              <a:rPr lang="en-US"/>
              <a:t>The water permeability of the collecting duct is modulated by  vasopressin (</a:t>
            </a:r>
            <a:r>
              <a:rPr lang="en-US" i="1"/>
              <a:t>aka Anti-diuretic hormone (ADH))</a:t>
            </a:r>
          </a:p>
        </p:txBody>
      </p:sp>
      <p:pic>
        <p:nvPicPr>
          <p:cNvPr id="151555" name="Picture 4" descr="aquaporins.jpg                                                 0002027AMacintosh HD                   B7E2905D:"/>
          <p:cNvPicPr>
            <a:picLocks noChangeAspect="1" noChangeArrowheads="1"/>
          </p:cNvPicPr>
          <p:nvPr/>
        </p:nvPicPr>
        <p:blipFill>
          <a:blip r:embed="rId3"/>
          <a:srcRect/>
          <a:stretch>
            <a:fillRect/>
          </a:stretch>
        </p:blipFill>
        <p:spPr bwMode="auto">
          <a:xfrm>
            <a:off x="0" y="1143000"/>
            <a:ext cx="5181600" cy="4122738"/>
          </a:xfrm>
          <a:prstGeom prst="rect">
            <a:avLst/>
          </a:prstGeom>
          <a:noFill/>
          <a:ln w="9525">
            <a:noFill/>
            <a:miter lim="800000"/>
            <a:headEnd/>
            <a:tailEnd/>
          </a:ln>
        </p:spPr>
      </p:pic>
      <p:sp>
        <p:nvSpPr>
          <p:cNvPr id="151556" name="Rectangle 6"/>
          <p:cNvSpPr>
            <a:spLocks noChangeArrowheads="1"/>
          </p:cNvSpPr>
          <p:nvPr/>
        </p:nvSpPr>
        <p:spPr bwMode="auto">
          <a:xfrm>
            <a:off x="5181600" y="747713"/>
            <a:ext cx="3962400" cy="5324475"/>
          </a:xfrm>
          <a:prstGeom prst="rect">
            <a:avLst/>
          </a:prstGeom>
          <a:noFill/>
          <a:ln w="9525">
            <a:noFill/>
            <a:miter lim="800000"/>
            <a:headEnd/>
            <a:tailEnd/>
          </a:ln>
        </p:spPr>
        <p:txBody>
          <a:bodyPr>
            <a:prstTxWarp prst="textNoShape">
              <a:avLst/>
            </a:prstTxWarp>
            <a:spAutoFit/>
          </a:bodyPr>
          <a:lstStyle/>
          <a:p>
            <a:r>
              <a:rPr lang="en-US" sz="2000"/>
              <a:t>The water permeability of the collecting duct is modulated by vasopressin through a G-protein mediated signaling pathway. The outcome of vasopressin stimulation is the recruitment of aquaporin 2 into the apical membrane. Recall that aquaporins are water channels.</a:t>
            </a:r>
          </a:p>
          <a:p>
            <a:endParaRPr lang="en-US" sz="2000"/>
          </a:p>
          <a:p>
            <a:r>
              <a:rPr lang="en-US" sz="2000"/>
              <a:t>Aquaporin 2 is recruitable into the apical membrane.</a:t>
            </a:r>
          </a:p>
          <a:p>
            <a:endParaRPr lang="en-US" sz="2000"/>
          </a:p>
          <a:p>
            <a:r>
              <a:rPr lang="en-US" sz="2000"/>
              <a:t>Aquaporin 3 is constitutive and found in the basolateral membrane. </a:t>
            </a:r>
          </a:p>
        </p:txBody>
      </p:sp>
    </p:spTree>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4" descr="aquaporins.jpg                                                 0002027AMacintosh HD                   B7E2905D:"/>
          <p:cNvPicPr>
            <a:picLocks noChangeAspect="1" noChangeArrowheads="1"/>
          </p:cNvPicPr>
          <p:nvPr/>
        </p:nvPicPr>
        <p:blipFill>
          <a:blip r:embed="rId2"/>
          <a:srcRect/>
          <a:stretch>
            <a:fillRect/>
          </a:stretch>
        </p:blipFill>
        <p:spPr bwMode="auto">
          <a:xfrm>
            <a:off x="304800" y="228600"/>
            <a:ext cx="8332788" cy="66294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ChangeArrowheads="1"/>
          </p:cNvSpPr>
          <p:nvPr/>
        </p:nvSpPr>
        <p:spPr bwMode="auto">
          <a:xfrm>
            <a:off x="0" y="228600"/>
            <a:ext cx="9144000" cy="4894263"/>
          </a:xfrm>
          <a:prstGeom prst="rect">
            <a:avLst/>
          </a:prstGeom>
          <a:noFill/>
          <a:ln w="9525">
            <a:noFill/>
            <a:miter lim="800000"/>
            <a:headEnd/>
            <a:tailEnd/>
          </a:ln>
        </p:spPr>
        <p:txBody>
          <a:bodyPr>
            <a:prstTxWarp prst="textNoShape">
              <a:avLst/>
            </a:prstTxWarp>
            <a:spAutoFit/>
          </a:bodyPr>
          <a:lstStyle/>
          <a:p>
            <a:r>
              <a:rPr lang="en-US"/>
              <a:t>REMEMBER</a:t>
            </a:r>
          </a:p>
          <a:p>
            <a:endParaRPr lang="en-US"/>
          </a:p>
          <a:p>
            <a:r>
              <a:rPr lang="en-US"/>
              <a:t>-If vasopressin (ADH) goes up, the permeability of the epithelium of the collecting duct increases leading to anti-diuresis (urine concentration).</a:t>
            </a:r>
          </a:p>
          <a:p>
            <a:endParaRPr lang="en-US"/>
          </a:p>
          <a:p>
            <a:r>
              <a:rPr lang="en-US"/>
              <a:t>-Vasopressin acts by stimulating the “recruitment” of aquaporin 2 (water channels) into the apical membrane of the cells of the lining of the collecting duct. The receptors for ADH are called V2 receptors.</a:t>
            </a:r>
          </a:p>
          <a:p>
            <a:endParaRPr lang="en-US"/>
          </a:p>
          <a:p>
            <a:r>
              <a:rPr lang="en-US"/>
              <a:t>-The action of vasopressin is mediated by an adenylate cyclase activating G-protein</a:t>
            </a:r>
          </a:p>
        </p:txBody>
      </p:sp>
      <p:sp>
        <p:nvSpPr>
          <p:cNvPr id="154627" name="Rectangle 3"/>
          <p:cNvSpPr>
            <a:spLocks noChangeArrowheads="1"/>
          </p:cNvSpPr>
          <p:nvPr/>
        </p:nvSpPr>
        <p:spPr bwMode="auto">
          <a:xfrm>
            <a:off x="771525" y="5192713"/>
            <a:ext cx="6913563" cy="461962"/>
          </a:xfrm>
          <a:prstGeom prst="rect">
            <a:avLst/>
          </a:prstGeom>
          <a:noFill/>
          <a:ln w="9525">
            <a:noFill/>
            <a:miter lim="800000"/>
            <a:headEnd/>
            <a:tailEnd/>
          </a:ln>
        </p:spPr>
        <p:txBody>
          <a:bodyPr wrap="none">
            <a:prstTxWarp prst="textNoShape">
              <a:avLst/>
            </a:prstTxWarp>
            <a:spAutoFit/>
          </a:bodyPr>
          <a:lstStyle/>
          <a:p>
            <a:r>
              <a:rPr lang="en-US"/>
              <a:t>How is the secretion of vasopressin regulated?</a:t>
            </a:r>
          </a:p>
        </p:txBody>
      </p:sp>
    </p:spTree>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descr="ADHstimuli.jpg                                                 0002027AMacintosh HD                   B7E2905D:"/>
          <p:cNvPicPr>
            <a:picLocks noChangeAspect="1" noChangeArrowheads="1"/>
          </p:cNvPicPr>
          <p:nvPr/>
        </p:nvPicPr>
        <p:blipFill>
          <a:blip r:embed="rId3"/>
          <a:srcRect l="4819" t="2843" r="61781" b="12946"/>
          <a:stretch>
            <a:fillRect/>
          </a:stretch>
        </p:blipFill>
        <p:spPr bwMode="auto">
          <a:xfrm>
            <a:off x="0" y="0"/>
            <a:ext cx="3200400" cy="6842125"/>
          </a:xfrm>
          <a:prstGeom prst="rect">
            <a:avLst/>
          </a:prstGeom>
          <a:noFill/>
          <a:ln w="9525">
            <a:noFill/>
            <a:miter lim="800000"/>
            <a:headEnd/>
            <a:tailEnd/>
          </a:ln>
        </p:spPr>
      </p:pic>
      <p:sp>
        <p:nvSpPr>
          <p:cNvPr id="156675" name="Rectangle 3"/>
          <p:cNvSpPr>
            <a:spLocks noChangeArrowheads="1"/>
          </p:cNvSpPr>
          <p:nvPr/>
        </p:nvSpPr>
        <p:spPr bwMode="auto">
          <a:xfrm>
            <a:off x="3352800" y="152400"/>
            <a:ext cx="5791200" cy="4032250"/>
          </a:xfrm>
          <a:prstGeom prst="rect">
            <a:avLst/>
          </a:prstGeom>
          <a:noFill/>
          <a:ln w="9525">
            <a:noFill/>
            <a:miter lim="800000"/>
            <a:headEnd/>
            <a:tailEnd/>
          </a:ln>
        </p:spPr>
        <p:txBody>
          <a:bodyPr>
            <a:prstTxWarp prst="textNoShape">
              <a:avLst/>
            </a:prstTxWarp>
            <a:spAutoFit/>
          </a:bodyPr>
          <a:lstStyle/>
          <a:p>
            <a:pPr marL="457200" indent="-457200"/>
            <a:r>
              <a:rPr lang="en-US" sz="3200"/>
              <a:t>Vasopressin is secreted by posterior pituitary in response to:</a:t>
            </a:r>
          </a:p>
          <a:p>
            <a:pPr marL="457200" indent="-457200">
              <a:buFont typeface="Times" charset="0"/>
              <a:buAutoNum type="alphaLcParenR"/>
            </a:pPr>
            <a:r>
              <a:rPr lang="en-US" sz="3200"/>
              <a:t>Increased osmolarity of extracellular fluid (detected by osmoreceptors in the hypothalamus and the GIT)</a:t>
            </a:r>
          </a:p>
        </p:txBody>
      </p:sp>
      <p:sp>
        <p:nvSpPr>
          <p:cNvPr id="156676" name="Rectangle 4"/>
          <p:cNvSpPr>
            <a:spLocks noChangeArrowheads="1"/>
          </p:cNvSpPr>
          <p:nvPr/>
        </p:nvSpPr>
        <p:spPr bwMode="auto">
          <a:xfrm>
            <a:off x="3200400" y="5287963"/>
            <a:ext cx="5943600" cy="1570037"/>
          </a:xfrm>
          <a:prstGeom prst="rect">
            <a:avLst/>
          </a:prstGeom>
          <a:noFill/>
          <a:ln w="9525">
            <a:noFill/>
            <a:miter lim="800000"/>
            <a:headEnd/>
            <a:tailEnd/>
          </a:ln>
        </p:spPr>
        <p:txBody>
          <a:bodyPr>
            <a:prstTxWarp prst="textNoShape">
              <a:avLst/>
            </a:prstTxWarp>
            <a:spAutoFit/>
          </a:bodyPr>
          <a:lstStyle/>
          <a:p>
            <a:r>
              <a:rPr lang="en-US"/>
              <a:t>Vasopressin is also secreted as a result of dehydration (sweating, hemorrhage, diarrhea) and leads to water conservation.</a:t>
            </a:r>
            <a:endParaRPr lang="en-US">
              <a:latin typeface="Times" charset="0"/>
            </a:endParaRP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6"/>
          <p:cNvPicPr>
            <a:picLocks noChangeAspect="1" noChangeArrowheads="1"/>
          </p:cNvPicPr>
          <p:nvPr/>
        </p:nvPicPr>
        <p:blipFill>
          <a:blip r:embed="rId3">
            <a:lum contrast="24000"/>
          </a:blip>
          <a:srcRect t="12286" r="47090" b="19781"/>
          <a:stretch>
            <a:fillRect/>
          </a:stretch>
        </p:blipFill>
        <p:spPr bwMode="auto">
          <a:xfrm>
            <a:off x="762000" y="0"/>
            <a:ext cx="7162800" cy="680561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descr="ADHstimuli.jpg                                                 0002027AMacintosh HD                   B7E2905D:"/>
          <p:cNvPicPr>
            <a:picLocks noChangeAspect="1" noChangeArrowheads="1"/>
          </p:cNvPicPr>
          <p:nvPr/>
        </p:nvPicPr>
        <p:blipFill>
          <a:blip r:embed="rId3"/>
          <a:srcRect l="53189" t="2843" r="4819" b="4796"/>
          <a:stretch>
            <a:fillRect/>
          </a:stretch>
        </p:blipFill>
        <p:spPr bwMode="auto">
          <a:xfrm>
            <a:off x="0" y="0"/>
            <a:ext cx="3657600" cy="6821488"/>
          </a:xfrm>
          <a:prstGeom prst="rect">
            <a:avLst/>
          </a:prstGeom>
          <a:noFill/>
          <a:ln w="9525">
            <a:noFill/>
            <a:miter lim="800000"/>
            <a:headEnd/>
            <a:tailEnd/>
          </a:ln>
        </p:spPr>
      </p:pic>
      <p:sp>
        <p:nvSpPr>
          <p:cNvPr id="158723" name="Rectangle 3"/>
          <p:cNvSpPr>
            <a:spLocks noChangeArrowheads="1"/>
          </p:cNvSpPr>
          <p:nvPr/>
        </p:nvSpPr>
        <p:spPr bwMode="auto">
          <a:xfrm>
            <a:off x="3886200" y="152400"/>
            <a:ext cx="5257800" cy="6494463"/>
          </a:xfrm>
          <a:prstGeom prst="rect">
            <a:avLst/>
          </a:prstGeom>
          <a:noFill/>
          <a:ln w="9525">
            <a:noFill/>
            <a:miter lim="800000"/>
            <a:headEnd/>
            <a:tailEnd/>
          </a:ln>
        </p:spPr>
        <p:txBody>
          <a:bodyPr>
            <a:prstTxWarp prst="textNoShape">
              <a:avLst/>
            </a:prstTxWarp>
            <a:spAutoFit/>
          </a:bodyPr>
          <a:lstStyle/>
          <a:p>
            <a:pPr marL="457200" indent="-457200"/>
            <a:r>
              <a:rPr lang="en-US" sz="3200"/>
              <a:t>Vasopressin secreted by posterior pituitary in response to:</a:t>
            </a:r>
          </a:p>
          <a:p>
            <a:pPr marL="457200" indent="-457200">
              <a:buFont typeface="Times" charset="0"/>
              <a:buNone/>
            </a:pPr>
            <a:r>
              <a:rPr lang="en-US" sz="3200"/>
              <a:t>b) Decreased mean arterial pressure (arterial baroreceptors) and decreased blood volume (cardiac and venous baroreceptors)</a:t>
            </a:r>
          </a:p>
          <a:p>
            <a:pPr marL="457200" indent="-457200">
              <a:buFont typeface="Times" charset="0"/>
              <a:buNone/>
            </a:pPr>
            <a:endParaRPr lang="en-US" sz="3200">
              <a:latin typeface="Times" charset="0"/>
            </a:endParaRPr>
          </a:p>
          <a:p>
            <a:pPr marL="457200" indent="-457200">
              <a:buFont typeface="Times" charset="0"/>
              <a:buNone/>
            </a:pPr>
            <a:r>
              <a:rPr lang="en-US" sz="3200">
                <a:solidFill>
                  <a:srgbClr val="FF0000"/>
                </a:solidFill>
                <a:ea typeface="Comic Sans MS" charset="0"/>
                <a:cs typeface="Comic Sans MS" charset="0"/>
              </a:rPr>
              <a:t>STIMULI: HIGH OSMOLARITY, LOW MAP</a:t>
            </a:r>
          </a:p>
        </p:txBody>
      </p:sp>
    </p:spTree>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ChangeArrowheads="1"/>
          </p:cNvSpPr>
          <p:nvPr/>
        </p:nvSpPr>
        <p:spPr bwMode="auto">
          <a:xfrm>
            <a:off x="0" y="0"/>
            <a:ext cx="9144000" cy="6370974"/>
          </a:xfrm>
          <a:prstGeom prst="rect">
            <a:avLst/>
          </a:prstGeom>
          <a:noFill/>
          <a:ln w="9525">
            <a:noFill/>
            <a:miter lim="800000"/>
            <a:headEnd/>
            <a:tailEnd/>
          </a:ln>
        </p:spPr>
        <p:txBody>
          <a:bodyPr>
            <a:prstTxWarp prst="textNoShape">
              <a:avLst/>
            </a:prstTxWarp>
            <a:spAutoFit/>
          </a:bodyPr>
          <a:lstStyle/>
          <a:p>
            <a:r>
              <a:rPr lang="en-US" b="1" dirty="0"/>
              <a:t>Clinical Relevance:</a:t>
            </a:r>
          </a:p>
          <a:p>
            <a:endParaRPr lang="en-US" dirty="0"/>
          </a:p>
          <a:p>
            <a:r>
              <a:rPr lang="en-US" dirty="0"/>
              <a:t>Diabetes </a:t>
            </a:r>
            <a:r>
              <a:rPr lang="en-US" dirty="0" err="1" smtClean="0"/>
              <a:t>insipidus</a:t>
            </a:r>
            <a:r>
              <a:rPr lang="en-US" dirty="0" smtClean="0"/>
              <a:t> (DIABETES MEANS SYPHON (Gr.), INSIPIDUS MEANS WITHOUT TASTE)</a:t>
            </a:r>
          </a:p>
          <a:p>
            <a:endParaRPr lang="en-US" dirty="0" smtClean="0"/>
          </a:p>
          <a:p>
            <a:r>
              <a:rPr lang="en-US" dirty="0" smtClean="0"/>
              <a:t>	</a:t>
            </a:r>
            <a:r>
              <a:rPr lang="en-US" b="1" dirty="0" smtClean="0"/>
              <a:t>Cranial</a:t>
            </a:r>
            <a:r>
              <a:rPr lang="en-US" dirty="0" smtClean="0"/>
              <a:t> </a:t>
            </a:r>
            <a:r>
              <a:rPr lang="en-US" dirty="0"/>
              <a:t>(central or </a:t>
            </a:r>
            <a:r>
              <a:rPr lang="en-US" dirty="0" err="1"/>
              <a:t>neurogenic</a:t>
            </a:r>
            <a:r>
              <a:rPr lang="en-US" dirty="0"/>
              <a:t>): </a:t>
            </a:r>
            <a:r>
              <a:rPr lang="en-US" dirty="0" err="1" smtClean="0"/>
              <a:t>damageto</a:t>
            </a:r>
            <a:r>
              <a:rPr lang="en-US" dirty="0" smtClean="0"/>
              <a:t> </a:t>
            </a:r>
            <a:r>
              <a:rPr lang="en-US" dirty="0"/>
              <a:t>pituitary</a:t>
            </a:r>
            <a:r>
              <a:rPr lang="en-US" dirty="0" smtClean="0"/>
              <a:t> 	or </a:t>
            </a:r>
            <a:r>
              <a:rPr lang="en-US" dirty="0"/>
              <a:t>hypothalamus. Low production</a:t>
            </a:r>
            <a:r>
              <a:rPr lang="en-US" dirty="0" smtClean="0"/>
              <a:t> of </a:t>
            </a:r>
            <a:r>
              <a:rPr lang="en-US" dirty="0"/>
              <a:t>ADH.</a:t>
            </a:r>
          </a:p>
          <a:p>
            <a:r>
              <a:rPr lang="en-US" dirty="0"/>
              <a:t>        </a:t>
            </a:r>
            <a:r>
              <a:rPr lang="en-US" dirty="0" smtClean="0"/>
              <a:t>  </a:t>
            </a:r>
            <a:r>
              <a:rPr lang="en-US" b="1" dirty="0" err="1"/>
              <a:t>Nephrogenic</a:t>
            </a:r>
            <a:r>
              <a:rPr lang="en-US" dirty="0"/>
              <a:t>: Mutation on AQP2 (≈ 10%), 	</a:t>
            </a:r>
            <a:r>
              <a:rPr lang="en-US" dirty="0" smtClean="0"/>
              <a:t>	Mutation </a:t>
            </a:r>
            <a:r>
              <a:rPr lang="en-US" dirty="0"/>
              <a:t>on ADH R2 ( V2, its receptor, 90%)</a:t>
            </a:r>
          </a:p>
          <a:p>
            <a:r>
              <a:rPr lang="en-US" dirty="0" smtClean="0"/>
              <a:t>	</a:t>
            </a:r>
            <a:r>
              <a:rPr lang="en-US" b="1" dirty="0" err="1" smtClean="0"/>
              <a:t>Dipsogenic</a:t>
            </a:r>
            <a:r>
              <a:rPr lang="en-US" dirty="0"/>
              <a:t>: damage to the thirst mechanism</a:t>
            </a:r>
            <a:r>
              <a:rPr lang="en-US" dirty="0" smtClean="0"/>
              <a:t> in 	hypothalamus</a:t>
            </a:r>
            <a:r>
              <a:rPr lang="en-US" dirty="0"/>
              <a:t>. You drink and drink….</a:t>
            </a:r>
          </a:p>
          <a:p>
            <a:r>
              <a:rPr lang="en-US" dirty="0" smtClean="0"/>
              <a:t>	</a:t>
            </a:r>
            <a:r>
              <a:rPr lang="en-US" b="1" dirty="0" smtClean="0"/>
              <a:t>Gestational</a:t>
            </a:r>
            <a:r>
              <a:rPr lang="en-US" dirty="0"/>
              <a:t>: all pregnant women produce </a:t>
            </a:r>
          </a:p>
          <a:p>
            <a:r>
              <a:rPr lang="en-US" dirty="0" smtClean="0"/>
              <a:t>	</a:t>
            </a:r>
            <a:r>
              <a:rPr lang="en-US" dirty="0" err="1" smtClean="0"/>
              <a:t>vasopressinase</a:t>
            </a:r>
            <a:r>
              <a:rPr lang="en-US" dirty="0" smtClean="0"/>
              <a:t> </a:t>
            </a:r>
            <a:r>
              <a:rPr lang="en-US" dirty="0"/>
              <a:t>(enzyme that breaks up ADH). </a:t>
            </a:r>
          </a:p>
          <a:p>
            <a:r>
              <a:rPr lang="en-US" dirty="0" smtClean="0"/>
              <a:t>	Some </a:t>
            </a:r>
            <a:r>
              <a:rPr lang="en-US" dirty="0"/>
              <a:t>make too much…..</a:t>
            </a:r>
            <a:endParaRPr lang="en-US" dirty="0" smtClean="0"/>
          </a:p>
          <a:p>
            <a:endParaRPr lang="en-US" dirty="0" smtClean="0"/>
          </a:p>
          <a:p>
            <a:r>
              <a:rPr lang="en-US" dirty="0"/>
              <a:t>IN DIABETES </a:t>
            </a:r>
            <a:r>
              <a:rPr lang="en-US" dirty="0">
                <a:solidFill>
                  <a:srgbClr val="FF0000"/>
                </a:solidFill>
              </a:rPr>
              <a:t>INSIPIDUS</a:t>
            </a:r>
            <a:r>
              <a:rPr lang="en-US" dirty="0"/>
              <a:t> THERE IS DIURESIS, BUT THERE IS NO GLUCOSE IN URINE!!!</a:t>
            </a:r>
          </a:p>
        </p:txBody>
      </p:sp>
    </p:spTree>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ChangeArrowheads="1"/>
          </p:cNvSpPr>
          <p:nvPr/>
        </p:nvSpPr>
        <p:spPr bwMode="auto">
          <a:xfrm>
            <a:off x="0" y="0"/>
            <a:ext cx="8915400" cy="6740525"/>
          </a:xfrm>
          <a:prstGeom prst="rect">
            <a:avLst/>
          </a:prstGeom>
          <a:noFill/>
          <a:ln w="9525">
            <a:noFill/>
            <a:miter lim="800000"/>
            <a:headEnd/>
            <a:tailEnd/>
          </a:ln>
        </p:spPr>
        <p:txBody>
          <a:bodyPr wrap="square">
            <a:prstTxWarp prst="textNoShape">
              <a:avLst/>
            </a:prstTxWarp>
            <a:spAutoFit/>
          </a:bodyPr>
          <a:lstStyle/>
          <a:p>
            <a:r>
              <a:rPr lang="en-US" b="1" dirty="0"/>
              <a:t>Remember:</a:t>
            </a:r>
          </a:p>
          <a:p>
            <a:endParaRPr lang="en-US" dirty="0"/>
          </a:p>
          <a:p>
            <a:r>
              <a:rPr lang="en-US" dirty="0"/>
              <a:t>Stimuli for </a:t>
            </a:r>
            <a:r>
              <a:rPr lang="en-US" dirty="0" smtClean="0">
                <a:solidFill>
                  <a:srgbClr val="0000FF"/>
                </a:solidFill>
              </a:rPr>
              <a:t>vasopressin (ADH): </a:t>
            </a:r>
            <a:r>
              <a:rPr lang="en-US" dirty="0"/>
              <a:t>low MAP, low blood volume, high plasma </a:t>
            </a:r>
            <a:r>
              <a:rPr lang="en-US" dirty="0" err="1"/>
              <a:t>osmolarity</a:t>
            </a:r>
            <a:r>
              <a:rPr lang="en-US" dirty="0"/>
              <a:t> (dehydration). </a:t>
            </a:r>
            <a:r>
              <a:rPr lang="en-US" dirty="0">
                <a:solidFill>
                  <a:srgbClr val="FF0000"/>
                </a:solidFill>
              </a:rPr>
              <a:t>Messages </a:t>
            </a:r>
            <a:r>
              <a:rPr lang="en-US" dirty="0" smtClean="0">
                <a:solidFill>
                  <a:srgbClr val="FF0000"/>
                </a:solidFill>
              </a:rPr>
              <a:t>detected BY </a:t>
            </a:r>
            <a:r>
              <a:rPr lang="en-US" dirty="0">
                <a:solidFill>
                  <a:srgbClr val="FF0000"/>
                </a:solidFill>
              </a:rPr>
              <a:t>and/or relayed to hypothalamus.</a:t>
            </a:r>
            <a:r>
              <a:rPr lang="en-US" dirty="0"/>
              <a:t> </a:t>
            </a:r>
          </a:p>
          <a:p>
            <a:endParaRPr lang="en-US" dirty="0"/>
          </a:p>
          <a:p>
            <a:r>
              <a:rPr lang="en-US" dirty="0"/>
              <a:t>Where is it secreted: posterior pituitary.</a:t>
            </a:r>
          </a:p>
          <a:p>
            <a:endParaRPr lang="en-US" dirty="0"/>
          </a:p>
          <a:p>
            <a:r>
              <a:rPr lang="en-US" dirty="0"/>
              <a:t>What does it do: it helps to concentrate urine.</a:t>
            </a:r>
          </a:p>
          <a:p>
            <a:endParaRPr lang="en-US" dirty="0"/>
          </a:p>
          <a:p>
            <a:r>
              <a:rPr lang="en-US" dirty="0"/>
              <a:t>How does it do it: by increasing the water permeability of the collecting duct.</a:t>
            </a:r>
          </a:p>
          <a:p>
            <a:endParaRPr lang="en-US" dirty="0"/>
          </a:p>
          <a:p>
            <a:r>
              <a:rPr lang="en-US" dirty="0"/>
              <a:t>Molecular mechanism: recruitment of </a:t>
            </a:r>
            <a:r>
              <a:rPr lang="en-US" dirty="0" err="1"/>
              <a:t>aquaporin</a:t>
            </a:r>
            <a:r>
              <a:rPr lang="en-US" dirty="0"/>
              <a:t> 2 into apical membrane of collecting duct cells.</a:t>
            </a:r>
          </a:p>
          <a:p>
            <a:endParaRPr lang="en-US" dirty="0"/>
          </a:p>
          <a:p>
            <a:r>
              <a:rPr lang="en-US" dirty="0"/>
              <a:t>Diabetes </a:t>
            </a:r>
            <a:r>
              <a:rPr lang="en-US" dirty="0" err="1"/>
              <a:t>insipidus</a:t>
            </a:r>
            <a:r>
              <a:rPr lang="en-US" dirty="0"/>
              <a:t>: cranial (</a:t>
            </a:r>
            <a:r>
              <a:rPr lang="en-US" dirty="0" err="1"/>
              <a:t>neurogenic</a:t>
            </a:r>
            <a:r>
              <a:rPr lang="en-US" dirty="0"/>
              <a:t>), </a:t>
            </a:r>
            <a:r>
              <a:rPr lang="en-US" dirty="0" err="1"/>
              <a:t>nephrogenic</a:t>
            </a:r>
            <a:r>
              <a:rPr lang="en-US" dirty="0"/>
              <a:t>, </a:t>
            </a:r>
            <a:r>
              <a:rPr lang="en-US" dirty="0" err="1"/>
              <a:t>dipsogenic</a:t>
            </a:r>
            <a:r>
              <a:rPr lang="en-US" dirty="0"/>
              <a:t>, gestational. </a:t>
            </a:r>
          </a:p>
        </p:txBody>
      </p:sp>
    </p:spTree>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txBox="1">
            <a:spLocks noChangeArrowheads="1"/>
          </p:cNvSpPr>
          <p:nvPr/>
        </p:nvSpPr>
        <p:spPr bwMode="auto">
          <a:xfrm>
            <a:off x="457200" y="274638"/>
            <a:ext cx="8229600" cy="792162"/>
          </a:xfrm>
          <a:prstGeom prst="rect">
            <a:avLst/>
          </a:prstGeom>
          <a:noFill/>
          <a:ln w="9525">
            <a:noFill/>
            <a:miter lim="800000"/>
            <a:headEnd/>
            <a:tailEnd/>
          </a:ln>
        </p:spPr>
        <p:txBody>
          <a:bodyPr>
            <a:prstTxWarp prst="textNoShape">
              <a:avLst/>
            </a:prstTxWarp>
          </a:bodyPr>
          <a:lstStyle/>
          <a:p>
            <a:pPr algn="ctr" eaLnBrk="1" hangingPunct="1"/>
            <a:r>
              <a:rPr lang="en-US" sz="4400">
                <a:solidFill>
                  <a:schemeClr val="tx2"/>
                </a:solidFill>
              </a:rPr>
              <a:t>HOW IS THE CORTEX-MEDULLA GRADIENT GENERATED: Countercurrent Multiplication (optional)</a:t>
            </a:r>
          </a:p>
        </p:txBody>
      </p:sp>
      <p:sp>
        <p:nvSpPr>
          <p:cNvPr id="164867" name="Rectangle 3"/>
          <p:cNvSpPr txBox="1">
            <a:spLocks noChangeArrowheads="1"/>
          </p:cNvSpPr>
          <p:nvPr/>
        </p:nvSpPr>
        <p:spPr bwMode="auto">
          <a:xfrm>
            <a:off x="304800" y="3429000"/>
            <a:ext cx="8534400" cy="3200400"/>
          </a:xfrm>
          <a:prstGeom prst="rect">
            <a:avLst/>
          </a:prstGeom>
          <a:noFill/>
          <a:ln w="9525">
            <a:noFill/>
            <a:miter lim="800000"/>
            <a:headEnd/>
            <a:tailEnd/>
          </a:ln>
        </p:spPr>
        <p:txBody>
          <a:bodyPr>
            <a:prstTxWarp prst="textNoShape">
              <a:avLst/>
            </a:prstTxWarp>
          </a:bodyPr>
          <a:lstStyle/>
          <a:p>
            <a:pPr marL="342900" indent="-342900" eaLnBrk="1" hangingPunct="1">
              <a:lnSpc>
                <a:spcPct val="90000"/>
              </a:lnSpc>
              <a:spcBef>
                <a:spcPct val="20000"/>
              </a:spcBef>
              <a:buFontTx/>
              <a:buChar char="•"/>
            </a:pPr>
            <a:r>
              <a:rPr lang="en-US" sz="2800"/>
              <a:t>The loops of Henle of the juxtamedullary nephrons are responsible for establishing the concentration gradient in the renal medulla</a:t>
            </a:r>
          </a:p>
          <a:p>
            <a:pPr marL="342900" indent="-342900" eaLnBrk="1" hangingPunct="1">
              <a:lnSpc>
                <a:spcPct val="90000"/>
              </a:lnSpc>
              <a:spcBef>
                <a:spcPct val="20000"/>
              </a:spcBef>
              <a:buFontTx/>
              <a:buChar char="•"/>
            </a:pPr>
            <a:r>
              <a:rPr lang="en-US" sz="2800"/>
              <a:t>Descending limb is freely permeable to H</a:t>
            </a:r>
            <a:r>
              <a:rPr lang="en-US" sz="2800" baseline="-25000"/>
              <a:t>2</a:t>
            </a:r>
            <a:r>
              <a:rPr lang="en-US" sz="2800"/>
              <a:t>O, but NOT NaCl – so H</a:t>
            </a:r>
            <a:r>
              <a:rPr lang="en-US" sz="2800" baseline="-25000"/>
              <a:t>2</a:t>
            </a:r>
            <a:r>
              <a:rPr lang="en-US" sz="2800"/>
              <a:t>O goes into ICF</a:t>
            </a:r>
          </a:p>
          <a:p>
            <a:pPr marL="342900" indent="-342900" eaLnBrk="1" hangingPunct="1">
              <a:lnSpc>
                <a:spcPct val="90000"/>
              </a:lnSpc>
              <a:spcBef>
                <a:spcPct val="20000"/>
              </a:spcBef>
              <a:buFontTx/>
              <a:buChar char="•"/>
            </a:pPr>
            <a:r>
              <a:rPr lang="en-US" sz="2800"/>
              <a:t>Ascending Limb IMPERMEABLE to water</a:t>
            </a:r>
          </a:p>
          <a:p>
            <a:pPr marL="342900" indent="-342900" eaLnBrk="1" hangingPunct="1">
              <a:lnSpc>
                <a:spcPct val="90000"/>
              </a:lnSpc>
              <a:spcBef>
                <a:spcPct val="20000"/>
              </a:spcBef>
              <a:buFontTx/>
              <a:buChar char="•"/>
            </a:pPr>
            <a:r>
              <a:rPr lang="en-US" sz="2800"/>
              <a:t>The ascending limb actively transports out NaCl</a:t>
            </a:r>
          </a:p>
        </p:txBody>
      </p:sp>
    </p:spTree>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19"/>
          <p:cNvPicPr>
            <a:picLocks noChangeAspect="1" noChangeArrowheads="1"/>
          </p:cNvPicPr>
          <p:nvPr/>
        </p:nvPicPr>
        <p:blipFill>
          <a:blip r:embed="rId3"/>
          <a:srcRect/>
          <a:stretch>
            <a:fillRect/>
          </a:stretch>
        </p:blipFill>
        <p:spPr bwMode="auto">
          <a:xfrm>
            <a:off x="1752600" y="1371600"/>
            <a:ext cx="5638800" cy="4229100"/>
          </a:xfrm>
          <a:prstGeom prst="rect">
            <a:avLst/>
          </a:prstGeom>
          <a:noFill/>
          <a:ln w="12700">
            <a:solidFill>
              <a:srgbClr val="000000"/>
            </a:solidFill>
            <a:miter lim="800000"/>
            <a:headEnd/>
            <a:tailEnd/>
          </a:ln>
        </p:spPr>
      </p:pic>
      <p:sp>
        <p:nvSpPr>
          <p:cNvPr id="166915" name="Rectangle 2"/>
          <p:cNvSpPr txBox="1">
            <a:spLocks noChangeArrowheads="1"/>
          </p:cNvSpPr>
          <p:nvPr/>
        </p:nvSpPr>
        <p:spPr bwMode="auto">
          <a:xfrm>
            <a:off x="457200" y="274638"/>
            <a:ext cx="8229600" cy="792162"/>
          </a:xfrm>
          <a:prstGeom prst="rect">
            <a:avLst/>
          </a:prstGeom>
          <a:noFill/>
          <a:ln w="9525">
            <a:noFill/>
            <a:miter lim="800000"/>
            <a:headEnd/>
            <a:tailEnd/>
          </a:ln>
        </p:spPr>
        <p:txBody>
          <a:bodyPr>
            <a:prstTxWarp prst="textNoShape">
              <a:avLst/>
            </a:prstTxWarp>
          </a:bodyPr>
          <a:lstStyle/>
          <a:p>
            <a:pPr algn="ctr" eaLnBrk="1" hangingPunct="1"/>
            <a:r>
              <a:rPr lang="en-US" sz="4400">
                <a:solidFill>
                  <a:schemeClr val="tx2"/>
                </a:solidFill>
              </a:rPr>
              <a:t>Countercurrent Multiplication</a:t>
            </a:r>
          </a:p>
        </p:txBody>
      </p:sp>
    </p:spTree>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txBox="1">
            <a:spLocks noChangeArrowheads="1"/>
          </p:cNvSpPr>
          <p:nvPr/>
        </p:nvSpPr>
        <p:spPr bwMode="auto">
          <a:xfrm>
            <a:off x="0" y="76200"/>
            <a:ext cx="9144000" cy="563563"/>
          </a:xfrm>
          <a:prstGeom prst="rect">
            <a:avLst/>
          </a:prstGeom>
          <a:noFill/>
          <a:ln w="9525">
            <a:noFill/>
            <a:miter lim="800000"/>
            <a:headEnd/>
            <a:tailEnd/>
          </a:ln>
        </p:spPr>
        <p:txBody>
          <a:bodyPr>
            <a:prstTxWarp prst="textNoShape">
              <a:avLst/>
            </a:prstTxWarp>
          </a:bodyPr>
          <a:lstStyle/>
          <a:p>
            <a:pPr eaLnBrk="1" hangingPunct="1"/>
            <a:r>
              <a:rPr lang="en-US" sz="2800">
                <a:solidFill>
                  <a:schemeClr val="tx2"/>
                </a:solidFill>
              </a:rPr>
              <a:t>Countercurrent Multiplication–</a:t>
            </a:r>
            <a:r>
              <a:rPr lang="en-US" sz="2800" b="1">
                <a:solidFill>
                  <a:srgbClr val="FFAF18"/>
                </a:solidFill>
              </a:rPr>
              <a:t>Na-K-2Cl transporter</a:t>
            </a:r>
            <a:endParaRPr lang="en-US" sz="2800">
              <a:solidFill>
                <a:srgbClr val="ED181E"/>
              </a:solidFill>
            </a:endParaRPr>
          </a:p>
        </p:txBody>
      </p:sp>
      <p:pic>
        <p:nvPicPr>
          <p:cNvPr id="168963" name="Picture 2"/>
          <p:cNvPicPr>
            <a:picLocks noChangeAspect="1" noChangeArrowheads="1"/>
          </p:cNvPicPr>
          <p:nvPr/>
        </p:nvPicPr>
        <p:blipFill>
          <a:blip r:embed="rId3"/>
          <a:srcRect l="3127" t="2208" r="3123" b="2208"/>
          <a:stretch>
            <a:fillRect/>
          </a:stretch>
        </p:blipFill>
        <p:spPr bwMode="auto">
          <a:xfrm>
            <a:off x="4267200" y="609600"/>
            <a:ext cx="4572000" cy="3505200"/>
          </a:xfrm>
          <a:prstGeom prst="rect">
            <a:avLst/>
          </a:prstGeom>
          <a:noFill/>
          <a:ln w="9525">
            <a:noFill/>
            <a:miter lim="800000"/>
            <a:headEnd/>
            <a:tailEnd/>
          </a:ln>
        </p:spPr>
      </p:pic>
      <p:sp>
        <p:nvSpPr>
          <p:cNvPr id="168964" name="Rectangle 4"/>
          <p:cNvSpPr>
            <a:spLocks noChangeArrowheads="1"/>
          </p:cNvSpPr>
          <p:nvPr/>
        </p:nvSpPr>
        <p:spPr bwMode="auto">
          <a:xfrm>
            <a:off x="0" y="4038600"/>
            <a:ext cx="9144000" cy="2800350"/>
          </a:xfrm>
          <a:prstGeom prst="rect">
            <a:avLst/>
          </a:prstGeom>
          <a:noFill/>
          <a:ln w="9525">
            <a:noFill/>
            <a:miter lim="800000"/>
            <a:headEnd/>
            <a:tailEnd/>
          </a:ln>
        </p:spPr>
        <p:txBody>
          <a:bodyPr>
            <a:prstTxWarp prst="textNoShape">
              <a:avLst/>
            </a:prstTxWarp>
            <a:spAutoFit/>
          </a:bodyPr>
          <a:lstStyle/>
          <a:p>
            <a:r>
              <a:rPr lang="en-US" sz="2200">
                <a:solidFill>
                  <a:srgbClr val="4117FF"/>
                </a:solidFill>
              </a:rPr>
              <a:t>NaCl &amp; KCl are reabsorbed together in a secondary active, electroneutral manner</a:t>
            </a:r>
          </a:p>
          <a:p>
            <a:endParaRPr lang="en-US" sz="2200">
              <a:solidFill>
                <a:srgbClr val="4117FF"/>
              </a:solidFill>
            </a:endParaRPr>
          </a:p>
          <a:p>
            <a:r>
              <a:rPr lang="en-US" sz="2200">
                <a:solidFill>
                  <a:srgbClr val="4117FF"/>
                </a:solidFill>
              </a:rPr>
              <a:t>Na-K-2Cl cotransporter is driven by the electrochemical gradient for Na</a:t>
            </a:r>
            <a:r>
              <a:rPr lang="en-US" sz="2200" baseline="30000">
                <a:solidFill>
                  <a:srgbClr val="4117FF"/>
                </a:solidFill>
              </a:rPr>
              <a:t>+</a:t>
            </a:r>
            <a:r>
              <a:rPr lang="en-US" sz="2200">
                <a:solidFill>
                  <a:srgbClr val="4117FF"/>
                </a:solidFill>
              </a:rPr>
              <a:t> by Na/K ATPase in the peritubular membrane</a:t>
            </a:r>
          </a:p>
          <a:p>
            <a:endParaRPr lang="en-US" sz="2200">
              <a:solidFill>
                <a:srgbClr val="4117FF"/>
              </a:solidFill>
            </a:endParaRPr>
          </a:p>
          <a:p>
            <a:r>
              <a:rPr lang="en-US" sz="2200">
                <a:solidFill>
                  <a:srgbClr val="4117FF"/>
                </a:solidFill>
              </a:rPr>
              <a:t>Cl</a:t>
            </a:r>
            <a:r>
              <a:rPr lang="en-US" sz="2200" baseline="30000">
                <a:solidFill>
                  <a:srgbClr val="4117FF"/>
                </a:solidFill>
              </a:rPr>
              <a:t>-</a:t>
            </a:r>
            <a:r>
              <a:rPr lang="en-US" sz="2200">
                <a:solidFill>
                  <a:srgbClr val="4117FF"/>
                </a:solidFill>
              </a:rPr>
              <a:t> exits out of the cell at the basolateral surface via KCl symporter and Cl</a:t>
            </a:r>
            <a:r>
              <a:rPr lang="en-US" sz="2200" baseline="30000">
                <a:solidFill>
                  <a:srgbClr val="4117FF"/>
                </a:solidFill>
              </a:rPr>
              <a:t>-</a:t>
            </a:r>
            <a:r>
              <a:rPr lang="en-US" sz="2200">
                <a:solidFill>
                  <a:srgbClr val="4117FF"/>
                </a:solidFill>
              </a:rPr>
              <a:t> conductance channel</a:t>
            </a:r>
          </a:p>
        </p:txBody>
      </p:sp>
      <p:sp>
        <p:nvSpPr>
          <p:cNvPr id="168965" name="Rectangle 2"/>
          <p:cNvSpPr txBox="1">
            <a:spLocks noChangeArrowheads="1"/>
          </p:cNvSpPr>
          <p:nvPr/>
        </p:nvSpPr>
        <p:spPr bwMode="auto">
          <a:xfrm>
            <a:off x="0" y="762000"/>
            <a:ext cx="4267200" cy="2590800"/>
          </a:xfrm>
          <a:prstGeom prst="rect">
            <a:avLst/>
          </a:prstGeom>
          <a:noFill/>
          <a:ln w="9525">
            <a:noFill/>
            <a:miter lim="800000"/>
            <a:headEnd/>
            <a:tailEnd/>
          </a:ln>
        </p:spPr>
        <p:txBody>
          <a:bodyPr>
            <a:prstTxWarp prst="textNoShape">
              <a:avLst/>
            </a:prstTxWarp>
          </a:bodyPr>
          <a:lstStyle/>
          <a:p>
            <a:pPr eaLnBrk="1" hangingPunct="1"/>
            <a:r>
              <a:rPr lang="en-US">
                <a:solidFill>
                  <a:srgbClr val="ED181E"/>
                </a:solidFill>
              </a:rPr>
              <a:t>Thick part of ascending limb of loop of Henle</a:t>
            </a:r>
          </a:p>
          <a:p>
            <a:pPr eaLnBrk="1" hangingPunct="1"/>
            <a:endParaRPr lang="en-US">
              <a:solidFill>
                <a:srgbClr val="ED181E"/>
              </a:solidFill>
            </a:endParaRPr>
          </a:p>
          <a:p>
            <a:pPr eaLnBrk="1" hangingPunct="1"/>
            <a:r>
              <a:rPr lang="en-US">
                <a:solidFill>
                  <a:srgbClr val="ED181E"/>
                </a:solidFill>
              </a:rPr>
              <a:t>Important: No water movement</a:t>
            </a:r>
          </a:p>
          <a:p>
            <a:pPr eaLnBrk="1" hangingPunct="1"/>
            <a:endParaRPr lang="en-US">
              <a:solidFill>
                <a:srgbClr val="ED181E"/>
              </a:solidFill>
            </a:endParaRPr>
          </a:p>
          <a:p>
            <a:pPr eaLnBrk="1" hangingPunct="1"/>
            <a:r>
              <a:rPr lang="en-US"/>
              <a:t>Loop diuretics</a:t>
            </a:r>
          </a:p>
        </p:txBody>
      </p:sp>
    </p:spTree>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11" descr="medullary gradient.jpg"/>
          <p:cNvPicPr>
            <a:picLocks noChangeAspect="1"/>
          </p:cNvPicPr>
          <p:nvPr/>
        </p:nvPicPr>
        <p:blipFill>
          <a:blip r:embed="rId3"/>
          <a:srcRect/>
          <a:stretch>
            <a:fillRect/>
          </a:stretch>
        </p:blipFill>
        <p:spPr bwMode="auto">
          <a:xfrm>
            <a:off x="76200" y="0"/>
            <a:ext cx="8951913" cy="6858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ChangeArrowheads="1"/>
          </p:cNvSpPr>
          <p:nvPr/>
        </p:nvSpPr>
        <p:spPr bwMode="auto">
          <a:xfrm>
            <a:off x="228600" y="1600200"/>
            <a:ext cx="8686800" cy="2062163"/>
          </a:xfrm>
          <a:prstGeom prst="rect">
            <a:avLst/>
          </a:prstGeom>
          <a:noFill/>
          <a:ln w="9525">
            <a:noFill/>
            <a:miter lim="800000"/>
            <a:headEnd/>
            <a:tailEnd/>
          </a:ln>
        </p:spPr>
        <p:txBody>
          <a:bodyPr>
            <a:prstTxWarp prst="textNoShape">
              <a:avLst/>
            </a:prstTxWarp>
            <a:spAutoFit/>
          </a:bodyPr>
          <a:lstStyle/>
          <a:p>
            <a:pPr algn="ctr"/>
            <a:r>
              <a:rPr lang="en-US" sz="3200">
                <a:solidFill>
                  <a:srgbClr val="ED181E"/>
                </a:solidFill>
              </a:rPr>
              <a:t>A reminder, how are concentrated and dilute urine produced.</a:t>
            </a:r>
          </a:p>
          <a:p>
            <a:pPr algn="ctr"/>
            <a:endParaRPr lang="en-US" sz="3200">
              <a:solidFill>
                <a:srgbClr val="ED181E"/>
              </a:solidFill>
            </a:endParaRPr>
          </a:p>
          <a:p>
            <a:pPr algn="ctr"/>
            <a:r>
              <a:rPr lang="en-US" sz="3200">
                <a:solidFill>
                  <a:srgbClr val="ED181E"/>
                </a:solidFill>
              </a:rPr>
              <a:t>DIURESIS AND ANTIDIURESIS</a:t>
            </a:r>
            <a:endParaRPr lang="en-US" sz="3200"/>
          </a:p>
        </p:txBody>
      </p:sp>
    </p:spTree>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13"/>
          <p:cNvPicPr>
            <a:picLocks noChangeAspect="1" noChangeArrowheads="1"/>
          </p:cNvPicPr>
          <p:nvPr/>
        </p:nvPicPr>
        <p:blipFill>
          <a:blip r:embed="rId3"/>
          <a:srcRect/>
          <a:stretch>
            <a:fillRect/>
          </a:stretch>
        </p:blipFill>
        <p:spPr bwMode="auto">
          <a:xfrm>
            <a:off x="-9525" y="-28575"/>
            <a:ext cx="9163050" cy="69151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10"/>
          <p:cNvPicPr>
            <a:picLocks noChangeAspect="1" noChangeArrowheads="1"/>
          </p:cNvPicPr>
          <p:nvPr/>
        </p:nvPicPr>
        <p:blipFill>
          <a:blip r:embed="rId3"/>
          <a:srcRect/>
          <a:stretch>
            <a:fillRect/>
          </a:stretch>
        </p:blipFill>
        <p:spPr bwMode="auto">
          <a:xfrm>
            <a:off x="-7938" y="1588"/>
            <a:ext cx="9161463" cy="6856412"/>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7|7.9|15.1"/>
</p:tagLst>
</file>

<file path=ppt/tags/tag2.xml><?xml version="1.0" encoding="utf-8"?>
<p:tagLst xmlns:a="http://schemas.openxmlformats.org/drawingml/2006/main" xmlns:r="http://schemas.openxmlformats.org/officeDocument/2006/relationships" xmlns:p="http://schemas.openxmlformats.org/presentationml/2006/main">
  <p:tag name="TIMING" val="|0.2|0.2|0.2|0.2|0.3"/>
</p:tagLst>
</file>

<file path=ppt/tags/tag3.xml><?xml version="1.0" encoding="utf-8"?>
<p:tagLst xmlns:a="http://schemas.openxmlformats.org/drawingml/2006/main" xmlns:r="http://schemas.openxmlformats.org/officeDocument/2006/relationships" xmlns:p="http://schemas.openxmlformats.org/presentationml/2006/main">
  <p:tag name="TIMING" val="|0.1|0.6|0.4|0.6|0.4|0.3"/>
</p:tagLst>
</file>

<file path=ppt/tags/tag4.xml><?xml version="1.0" encoding="utf-8"?>
<p:tagLst xmlns:a="http://schemas.openxmlformats.org/drawingml/2006/main" xmlns:r="http://schemas.openxmlformats.org/officeDocument/2006/relationships" xmlns:p="http://schemas.openxmlformats.org/presentationml/2006/main">
  <p:tag name="TIMING" val="|0.3|0.4|0.4|0.3|0.4|1"/>
</p:tagLst>
</file>

<file path=ppt/tags/tag5.xml><?xml version="1.0" encoding="utf-8"?>
<p:tagLst xmlns:a="http://schemas.openxmlformats.org/drawingml/2006/main" xmlns:r="http://schemas.openxmlformats.org/officeDocument/2006/relationships" xmlns:p="http://schemas.openxmlformats.org/presentationml/2006/main">
  <p:tag name="TIMING" val="|0.1|0.5"/>
</p:tagLst>
</file>

<file path=ppt/tags/tag6.xml><?xml version="1.0" encoding="utf-8"?>
<p:tagLst xmlns:a="http://schemas.openxmlformats.org/drawingml/2006/main" xmlns:r="http://schemas.openxmlformats.org/officeDocument/2006/relationships" xmlns:p="http://schemas.openxmlformats.org/presentationml/2006/main">
  <p:tag name="TIMING" val="|0.1|0.1|0.3|0.3|0.4|5.4"/>
</p:tagLst>
</file>

<file path=ppt/theme/theme1.xml><?xml version="1.0" encoding="utf-8"?>
<a:theme xmlns:a="http://schemas.openxmlformats.org/drawingml/2006/main" name="Blank">
  <a:themeElements>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rgbClr val="FFAF18"/>
            </a:solidFill>
            <a:effectLst/>
            <a:latin typeface="Comic Sans M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rgbClr val="FFAF18"/>
            </a:solidFill>
            <a:effectLst/>
            <a:latin typeface="Comic Sans M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23913</TotalTime>
  <Words>6822</Words>
  <Application>Microsoft Macintosh PowerPoint</Application>
  <PresentationFormat>On-screen Show (4:3)</PresentationFormat>
  <Paragraphs>942</Paragraphs>
  <Slides>121</Slides>
  <Notes>75</Notes>
  <HiddenSlides>0</HiddenSlides>
  <MMClips>0</MMClips>
  <ScaleCrop>false</ScaleCrop>
  <HeadingPairs>
    <vt:vector size="4" baseType="variant">
      <vt:variant>
        <vt:lpstr>Theme</vt:lpstr>
      </vt:variant>
      <vt:variant>
        <vt:i4>1</vt:i4>
      </vt:variant>
      <vt:variant>
        <vt:lpstr>Slide Titles</vt:lpstr>
      </vt:variant>
      <vt:variant>
        <vt:i4>121</vt:i4>
      </vt:variant>
    </vt:vector>
  </HeadingPairs>
  <TitlesOfParts>
    <vt:vector size="122" baseType="lpstr">
      <vt:lpstr>Blank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 Remember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 Remember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 Remember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 Remember </vt:lpstr>
      <vt:lpstr>Excretion = Filtration + secretion -reabsorption</vt:lpstr>
      <vt:lpstr>PowerPoint Presentation</vt:lpstr>
      <vt:lpstr>PowerPoint Presentation</vt:lpstr>
      <vt:lpstr>PowerPoint Presentation</vt:lpstr>
      <vt:lpstr>PowerPoint Presentation</vt:lpstr>
      <vt:lpstr>PowerPoint Presentation</vt:lpstr>
      <vt:lpstr>PowerPoint Presentation</vt:lpstr>
      <vt:lpstr>To Remember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 Remember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Wyoming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Carlos Martinez Del Rio</dc:creator>
  <cp:lastModifiedBy>Carlos Martinez del Rio</cp:lastModifiedBy>
  <cp:revision>525</cp:revision>
  <cp:lastPrinted>2005-04-13T21:38:51Z</cp:lastPrinted>
  <dcterms:created xsi:type="dcterms:W3CDTF">2010-11-29T14:28:43Z</dcterms:created>
  <dcterms:modified xsi:type="dcterms:W3CDTF">2012-10-24T18:56:36Z</dcterms:modified>
</cp:coreProperties>
</file>