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30" autoAdjust="0"/>
    <p:restoredTop sz="94660"/>
  </p:normalViewPr>
  <p:slideViewPr>
    <p:cSldViewPr snapToGrid="0">
      <p:cViewPr varScale="1">
        <p:scale>
          <a:sx n="58" d="100"/>
          <a:sy n="58" d="100"/>
        </p:scale>
        <p:origin x="208" y="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9/23/22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bi.iu.edu/#/site/prd/workbooks/10067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9D46002D-7819-483A-A6F5-C53943CA9B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FSSE Core Survey Reports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CDA95634-4B30-4654-8AB2-6D576D6716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File created on: 9/23/2022 11:39:13 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4FD66F-3E31-6D4C-A4B8-AC725958A8C8}"/>
              </a:ext>
            </a:extLst>
          </p:cNvPr>
          <p:cNvSpPr txBox="1"/>
          <p:nvPr/>
        </p:nvSpPr>
        <p:spPr>
          <a:xfrm>
            <a:off x="2791326" y="4876800"/>
            <a:ext cx="5309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UW 2022 FSSE Snapshot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snapse (2)">
            <a:extLst>
              <a:ext uri="{FF2B5EF4-FFF2-40B4-BE49-F238E27FC236}">
                <a16:creationId xmlns:a16="http://schemas.microsoft.com/office/drawing/2014/main" id="{EB3F4870-88B6-4426-BFED-3EA591B8F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937" y="1381125"/>
            <a:ext cx="9382125" cy="40957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E0AFBC-542D-0F47-ACFA-B583CC98D50A}"/>
              </a:ext>
            </a:extLst>
          </p:cNvPr>
          <p:cNvSpPr txBox="1"/>
          <p:nvPr/>
        </p:nvSpPr>
        <p:spPr>
          <a:xfrm>
            <a:off x="2880536" y="423746"/>
            <a:ext cx="4203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Supportive Environment</a:t>
            </a:r>
          </a:p>
          <a:p>
            <a:r>
              <a:rPr lang="en-US" i="1" dirty="0"/>
              <a:t>Faculty reported how important it was to them that your institution</a:t>
            </a:r>
            <a:r>
              <a:rPr lang="en-US" b="1" i="1" dirty="0"/>
              <a:t> increase </a:t>
            </a:r>
            <a:r>
              <a:rPr lang="en-US" i="1" dirty="0"/>
              <a:t>its emphasis on each of the following.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snapsf (2)">
            <a:extLst>
              <a:ext uri="{FF2B5EF4-FFF2-40B4-BE49-F238E27FC236}">
                <a16:creationId xmlns:a16="http://schemas.microsoft.com/office/drawing/2014/main" id="{FAAE7FFA-AC88-4562-ABFD-E0F040EB3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275" y="2085975"/>
            <a:ext cx="9315450" cy="2686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729E28-2DE8-6E4F-BD6C-09DF0DBEE789}"/>
              </a:ext>
            </a:extLst>
          </p:cNvPr>
          <p:cNvSpPr txBox="1"/>
          <p:nvPr/>
        </p:nvSpPr>
        <p:spPr>
          <a:xfrm>
            <a:off x="1784195" y="646771"/>
            <a:ext cx="8969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Student-Faculty Interaction</a:t>
            </a:r>
            <a:endParaRPr lang="en-US" dirty="0"/>
          </a:p>
          <a:p>
            <a:r>
              <a:rPr lang="en-US" dirty="0"/>
              <a:t>Faculty reported how often they had done each of the following with the undergraduate student they teach or advise.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snaphipimp (2)">
            <a:extLst>
              <a:ext uri="{FF2B5EF4-FFF2-40B4-BE49-F238E27FC236}">
                <a16:creationId xmlns:a16="http://schemas.microsoft.com/office/drawing/2014/main" id="{ECF9AECD-C464-4021-9758-426FAA5969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937" y="1905000"/>
            <a:ext cx="9382125" cy="304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38FB147-76DE-584C-A5FD-9498218B7293}"/>
              </a:ext>
            </a:extLst>
          </p:cNvPr>
          <p:cNvSpPr txBox="1"/>
          <p:nvPr/>
        </p:nvSpPr>
        <p:spPr>
          <a:xfrm>
            <a:off x="2943922" y="5620215"/>
            <a:ext cx="85641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Due to their positive associations with student learning and retention, special undergraduate opportunities are designated ”high-impact.” The first figure at right displays how important faculty believe that it is for undergraduates at their institution to participate in select High-Impact Practices before they graduate.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de7" descr="snaphippart">
            <a:extLst>
              <a:ext uri="{FF2B5EF4-FFF2-40B4-BE49-F238E27FC236}">
                <a16:creationId xmlns:a16="http://schemas.microsoft.com/office/drawing/2014/main" id="{33ACF6BA-1D1D-438C-8787-6EB86B1DE8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66912"/>
            <a:ext cx="9448800" cy="29241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439FE8D-F7AD-794D-A5B2-149D958E36DB}"/>
              </a:ext>
            </a:extLst>
          </p:cNvPr>
          <p:cNvSpPr txBox="1"/>
          <p:nvPr/>
        </p:nvSpPr>
        <p:spPr>
          <a:xfrm>
            <a:off x="1761893" y="5620215"/>
            <a:ext cx="1005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second figure summarizes faculty participation in these selected High-Impact Practices in a typical week.  For service-learning the percentage represents faculty responding that at least “some” of their courses include a service-learning component.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de8" descr="snaptmprep">
            <a:extLst>
              <a:ext uri="{FF2B5EF4-FFF2-40B4-BE49-F238E27FC236}">
                <a16:creationId xmlns:a16="http://schemas.microsoft.com/office/drawing/2014/main" id="{D8C94BDA-CF80-4A41-B4AA-C5DE70035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714625"/>
            <a:ext cx="9448800" cy="14287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7592FE7-3ECE-E448-AC0C-24E052B2FC3B}"/>
              </a:ext>
            </a:extLst>
          </p:cNvPr>
          <p:cNvSpPr txBox="1"/>
          <p:nvPr/>
        </p:nvSpPr>
        <p:spPr>
          <a:xfrm>
            <a:off x="1895707" y="646771"/>
            <a:ext cx="9367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Spent Preparing for Class</a:t>
            </a:r>
            <a:endParaRPr lang="en-US" dirty="0"/>
          </a:p>
          <a:p>
            <a:r>
              <a:rPr lang="en-US" dirty="0"/>
              <a:t>These figures report the average weekly class preparation time faculty </a:t>
            </a:r>
            <a:r>
              <a:rPr lang="en-US" i="1" dirty="0"/>
              <a:t>expected </a:t>
            </a:r>
            <a:r>
              <a:rPr lang="en-US" dirty="0"/>
              <a:t>students to spend, and the average amount of time they perceived students </a:t>
            </a:r>
            <a:r>
              <a:rPr lang="en-US" i="1" dirty="0"/>
              <a:t>actually </a:t>
            </a:r>
            <a:r>
              <a:rPr lang="en-US" dirty="0"/>
              <a:t>spent, in the faculty’s selected course sections.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de9" descr="snapread">
            <a:extLst>
              <a:ext uri="{FF2B5EF4-FFF2-40B4-BE49-F238E27FC236}">
                <a16:creationId xmlns:a16="http://schemas.microsoft.com/office/drawing/2014/main" id="{F74CA4B6-3AB8-4E75-BD5A-207438467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905125"/>
            <a:ext cx="9448800" cy="10477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BCC299-B5A8-1148-BA02-07CD6BDE0A45}"/>
              </a:ext>
            </a:extLst>
          </p:cNvPr>
          <p:cNvSpPr txBox="1"/>
          <p:nvPr/>
        </p:nvSpPr>
        <p:spPr>
          <a:xfrm>
            <a:off x="3033132" y="713678"/>
            <a:ext cx="8876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Reading and Writing</a:t>
            </a:r>
            <a:endParaRPr lang="en-US" dirty="0"/>
          </a:p>
          <a:p>
            <a:r>
              <a:rPr lang="en-US" dirty="0"/>
              <a:t>These figures summarize the number of hours faculty expected students to spend reading, and the average number of pages of assigned writing, for the faculty’s selected course sections.</a:t>
            </a:r>
          </a:p>
        </p:txBody>
      </p:sp>
      <p:pic>
        <p:nvPicPr>
          <p:cNvPr id="4" name="slide10" descr="snappages">
            <a:extLst>
              <a:ext uri="{FF2B5EF4-FFF2-40B4-BE49-F238E27FC236}">
                <a16:creationId xmlns:a16="http://schemas.microsoft.com/office/drawing/2014/main" id="{978F5C21-EE79-C046-97A7-2EA44D730F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943993"/>
            <a:ext cx="94488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lide11" descr="snaptime">
            <a:extLst>
              <a:ext uri="{FF2B5EF4-FFF2-40B4-BE49-F238E27FC236}">
                <a16:creationId xmlns:a16="http://schemas.microsoft.com/office/drawing/2014/main" id="{9FB431FF-6FF2-4D1A-9B19-DADF05200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037" y="2333625"/>
            <a:ext cx="9305925" cy="21907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B55BEC5-D78B-274D-9AFE-0FEA710D72C4}"/>
              </a:ext>
            </a:extLst>
          </p:cNvPr>
          <p:cNvSpPr txBox="1"/>
          <p:nvPr/>
        </p:nvSpPr>
        <p:spPr>
          <a:xfrm>
            <a:off x="2230244" y="936702"/>
            <a:ext cx="87648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Time Allocation</a:t>
            </a:r>
            <a:endParaRPr lang="en-US" dirty="0"/>
          </a:p>
          <a:p>
            <a:r>
              <a:rPr lang="en-US" dirty="0"/>
              <a:t>This figure summarizes the number of hours that faculty spent in a typical seven-day week on teaching activities (preparing, teaching class sessions, grading, meeting with students outside of class, etc.); advising; research, creative, or scholarly activities; and service activities (committee work, administrative duties, etc.)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6CBE57B3F7F247A53A4E3E83A4C5A4" ma:contentTypeVersion="10" ma:contentTypeDescription="Create a new document." ma:contentTypeScope="" ma:versionID="836880755b085cc1071fcea57f010e5f">
  <xsd:schema xmlns:xsd="http://www.w3.org/2001/XMLSchema" xmlns:xs="http://www.w3.org/2001/XMLSchema" xmlns:p="http://schemas.microsoft.com/office/2006/metadata/properties" xmlns:ns2="4e052bba-8d8a-4d59-b5f7-95ab16082bf8" xmlns:ns3="67104b4f-36a8-403c-b26e-a6cf2d17c87c" targetNamespace="http://schemas.microsoft.com/office/2006/metadata/properties" ma:root="true" ma:fieldsID="7a0f1891b1ef1b17dcebc4498feb2ee8" ns2:_="" ns3:_="">
    <xsd:import namespace="4e052bba-8d8a-4d59-b5f7-95ab16082bf8"/>
    <xsd:import namespace="67104b4f-36a8-403c-b26e-a6cf2d17c8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52bba-8d8a-4d59-b5f7-95ab16082b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75ab196-d3f7-444f-9641-cdc6774f7c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04b4f-36a8-403c-b26e-a6cf2d17c87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063323d-24e9-4327-a2e0-9b818cd13f78}" ma:internalName="TaxCatchAll" ma:showField="CatchAllData" ma:web="67104b4f-36a8-403c-b26e-a6cf2d17c8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104b4f-36a8-403c-b26e-a6cf2d17c87c" xsi:nil="true"/>
    <lcf76f155ced4ddcb4097134ff3c332f xmlns="4e052bba-8d8a-4d59-b5f7-95ab16082bf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1BBB86-6214-4C21-9D1E-E4D51BA0414D}"/>
</file>

<file path=customXml/itemProps2.xml><?xml version="1.0" encoding="utf-8"?>
<ds:datastoreItem xmlns:ds="http://schemas.openxmlformats.org/officeDocument/2006/customXml" ds:itemID="{464B9610-A509-4AB4-9790-EBDB25C54FC5}"/>
</file>

<file path=customXml/itemProps3.xml><?xml version="1.0" encoding="utf-8"?>
<ds:datastoreItem xmlns:ds="http://schemas.openxmlformats.org/officeDocument/2006/customXml" ds:itemID="{5BA7B9C4-B2D0-4DB8-8001-37A4994E44F0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276</Words>
  <Application>Microsoft Macintosh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FSSE Core Survey Reports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FSSE Core Survey Reports</dc:title>
  <dc:creator/>
  <cp:lastModifiedBy>Heather Webb</cp:lastModifiedBy>
  <cp:revision>2</cp:revision>
  <dcterms:created xsi:type="dcterms:W3CDTF">2022-09-23T15:39:14Z</dcterms:created>
  <dcterms:modified xsi:type="dcterms:W3CDTF">2022-09-23T15:52:10Z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0x010100136CBE57B3F7F247A53A4E3E83A4C5A4</vt:lpwstr>
  </property>
</Properties>
</file>