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0"/>
    <p:restoredTop sz="87055"/>
  </p:normalViewPr>
  <p:slideViewPr>
    <p:cSldViewPr snapToGrid="0">
      <p:cViewPr varScale="1">
        <p:scale>
          <a:sx n="134" d="100"/>
          <a:sy n="134" d="100"/>
        </p:scale>
        <p:origin x="208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Monday, March 18,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963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Monday, 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146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Monday, 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74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Monday, March 18,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7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Monday, 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21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Monday, March 18,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5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Monday, March 18,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05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Monday, March 18,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22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Monday, March 18,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548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Monday, March 18,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58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Monday, March 18,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48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Monday, March 18,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8834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7" r:id="rId6"/>
    <p:sldLayoutId id="2147483732" r:id="rId7"/>
    <p:sldLayoutId id="2147483733" r:id="rId8"/>
    <p:sldLayoutId id="2147483734" r:id="rId9"/>
    <p:sldLayoutId id="2147483736" r:id="rId10"/>
    <p:sldLayoutId id="2147483735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6AE383-06A1-42D3-B1AF-CE22194F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70B90B-BED1-4715-9BFE-9622C47A2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ECEC9A-F291-E90C-5826-DD77B6C10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728663"/>
            <a:ext cx="5015638" cy="2795738"/>
          </a:xfrm>
        </p:spPr>
        <p:txBody>
          <a:bodyPr>
            <a:normAutofit/>
          </a:bodyPr>
          <a:lstStyle/>
          <a:p>
            <a:r>
              <a:rPr lang="en-US" dirty="0"/>
              <a:t>Closing the Loop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CF7C7-69B7-9561-7307-43488F66B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3830398"/>
            <a:ext cx="5015638" cy="2941105"/>
          </a:xfrm>
        </p:spPr>
        <p:txBody>
          <a:bodyPr>
            <a:normAutofit/>
          </a:bodyPr>
          <a:lstStyle/>
          <a:p>
            <a:r>
              <a:rPr lang="en-US" dirty="0"/>
              <a:t>Student Success Through Assessment</a:t>
            </a:r>
          </a:p>
          <a:p>
            <a:endParaRPr lang="en-US" dirty="0"/>
          </a:p>
          <a:p>
            <a:pPr algn="l"/>
            <a:r>
              <a:rPr lang="en-US" sz="1400" dirty="0"/>
              <a:t>March 21, 2024</a:t>
            </a:r>
          </a:p>
          <a:p>
            <a:pPr algn="l"/>
            <a:r>
              <a:rPr lang="en-US" sz="1400" dirty="0"/>
              <a:t>Dr. Jeffrey Means</a:t>
            </a:r>
          </a:p>
          <a:p>
            <a:pPr algn="l"/>
            <a:r>
              <a:rPr lang="en-US" sz="1400" dirty="0"/>
              <a:t>Chair, Department of History</a:t>
            </a:r>
          </a:p>
        </p:txBody>
      </p:sp>
      <p:pic>
        <p:nvPicPr>
          <p:cNvPr id="4" name="Picture 3" descr="Neon 3D circle art">
            <a:extLst>
              <a:ext uri="{FF2B5EF4-FFF2-40B4-BE49-F238E27FC236}">
                <a16:creationId xmlns:a16="http://schemas.microsoft.com/office/drawing/2014/main" id="{7D812DF1-6394-95F7-EB72-AE3F927FE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9" r="18010"/>
          <a:stretch/>
        </p:blipFill>
        <p:spPr>
          <a:xfrm>
            <a:off x="6288276" y="10"/>
            <a:ext cx="5903725" cy="6857990"/>
          </a:xfrm>
          <a:custGeom>
            <a:avLst/>
            <a:gdLst/>
            <a:ahLst/>
            <a:cxnLst/>
            <a:rect l="l" t="t" r="r" b="b"/>
            <a:pathLst>
              <a:path w="5903725" h="6858000">
                <a:moveTo>
                  <a:pt x="17547" y="0"/>
                </a:moveTo>
                <a:lnTo>
                  <a:pt x="5903725" y="0"/>
                </a:lnTo>
                <a:lnTo>
                  <a:pt x="5903725" y="6858000"/>
                </a:lnTo>
                <a:lnTo>
                  <a:pt x="57217" y="6858000"/>
                </a:lnTo>
                <a:lnTo>
                  <a:pt x="57185" y="6699667"/>
                </a:lnTo>
                <a:cubicBezTo>
                  <a:pt x="57923" y="6526851"/>
                  <a:pt x="61039" y="6384211"/>
                  <a:pt x="67005" y="6279216"/>
                </a:cubicBezTo>
                <a:cubicBezTo>
                  <a:pt x="108514" y="5194623"/>
                  <a:pt x="-44577" y="788432"/>
                  <a:pt x="13203" y="4200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28928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924D34-6B7E-6459-9D6A-E5EACCF97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-1"/>
            <a:ext cx="12192000" cy="9286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BBCE3F-5B6D-B88A-96E6-64C902AA1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1" y="-516827"/>
            <a:ext cx="12192000" cy="9286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298252-1897-DE15-C805-AAD6294079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6"/>
                    </a14:imgEffect>
                    <a14:imgEffect>
                      <a14:saturation sat="88000"/>
                    </a14:imgEffect>
                    <a14:imgEffect>
                      <a14:brightnessContrast bright="21000" contrast="-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593431" y="1905940"/>
            <a:ext cx="5005137" cy="3826973"/>
          </a:xfrm>
          <a:prstGeom prst="snip2Diag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3554FB-D1B0-C6C4-A48A-9E6DAD03C288}"/>
              </a:ext>
            </a:extLst>
          </p:cNvPr>
          <p:cNvSpPr txBox="1"/>
          <p:nvPr/>
        </p:nvSpPr>
        <p:spPr>
          <a:xfrm>
            <a:off x="742950" y="133350"/>
            <a:ext cx="11163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Surprising Truth About Assessment: </a:t>
            </a:r>
          </a:p>
          <a:p>
            <a:r>
              <a:rPr lang="en-US" sz="4400" dirty="0"/>
              <a:t>Assessment if useful for your department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9F7D98-6E59-5485-20DE-407527BAB17E}"/>
              </a:ext>
            </a:extLst>
          </p:cNvPr>
          <p:cNvSpPr txBox="1"/>
          <p:nvPr/>
        </p:nvSpPr>
        <p:spPr>
          <a:xfrm>
            <a:off x="4212078" y="2140085"/>
            <a:ext cx="40564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Curriculum Development:</a:t>
            </a:r>
          </a:p>
          <a:p>
            <a:pPr lvl="1"/>
            <a:r>
              <a:rPr lang="en-US" sz="2400" dirty="0"/>
              <a:t>Student Achievement </a:t>
            </a:r>
          </a:p>
          <a:p>
            <a:r>
              <a:rPr lang="en-US" sz="2400" dirty="0"/>
              <a:t>Recruiting:</a:t>
            </a:r>
          </a:p>
          <a:p>
            <a:pPr lvl="1"/>
            <a:r>
              <a:rPr lang="en-US" sz="2400" dirty="0"/>
              <a:t>Student Perspective</a:t>
            </a:r>
          </a:p>
          <a:p>
            <a:r>
              <a:rPr lang="en-US" sz="2400" dirty="0"/>
              <a:t>Retention:</a:t>
            </a:r>
          </a:p>
          <a:p>
            <a:pPr lvl="1"/>
            <a:r>
              <a:rPr lang="en-US" sz="2400" dirty="0"/>
              <a:t>Student Satisfaction</a:t>
            </a:r>
          </a:p>
          <a:p>
            <a:r>
              <a:rPr lang="en-US" sz="2400" dirty="0"/>
              <a:t>Faculty Engagement:</a:t>
            </a:r>
          </a:p>
          <a:p>
            <a:pPr lvl="1"/>
            <a:r>
              <a:rPr lang="en-US" sz="2400" dirty="0"/>
              <a:t>Doing something that Matters</a:t>
            </a:r>
          </a:p>
        </p:txBody>
      </p:sp>
    </p:spTree>
    <p:extLst>
      <p:ext uri="{BB962C8B-B14F-4D97-AF65-F5344CB8AC3E}">
        <p14:creationId xmlns:p14="http://schemas.microsoft.com/office/powerpoint/2010/main" val="4248864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66B6A5-40BD-6BE2-A75A-EDB736466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55"/>
            <a:ext cx="12192000" cy="6838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F9F0B4-4EC5-7AEB-8BB7-443647AF83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9"/>
                    </a14:imgEffect>
                    <a14:imgEffect>
                      <a14:saturation sat="94000"/>
                    </a14:imgEffect>
                    <a14:imgEffect>
                      <a14:brightnessContrast bright="4000" contrast="-26000"/>
                    </a14:imgEffect>
                  </a14:imgLayer>
                </a14:imgProps>
              </a:ext>
            </a:extLst>
          </a:blip>
          <a:srcRect l="22023" t="34197" r="26436" b="35245"/>
          <a:stretch/>
        </p:blipFill>
        <p:spPr>
          <a:xfrm>
            <a:off x="2684833" y="2217906"/>
            <a:ext cx="6634807" cy="2208179"/>
          </a:xfrm>
          <a:prstGeom prst="snip2DiagRect">
            <a:avLst>
              <a:gd name="adj1" fmla="val 6511"/>
              <a:gd name="adj2" fmla="val 16667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8F7534-1F53-4941-C796-EFBDB1A4BCFE}"/>
              </a:ext>
            </a:extLst>
          </p:cNvPr>
          <p:cNvSpPr txBox="1"/>
          <p:nvPr/>
        </p:nvSpPr>
        <p:spPr>
          <a:xfrm>
            <a:off x="2918297" y="535022"/>
            <a:ext cx="6128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Curriculum 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FF7970-21DE-06D6-61AB-57A69DA3AE97}"/>
              </a:ext>
            </a:extLst>
          </p:cNvPr>
          <p:cNvSpPr txBox="1"/>
          <p:nvPr/>
        </p:nvSpPr>
        <p:spPr>
          <a:xfrm>
            <a:off x="2791838" y="2383277"/>
            <a:ext cx="625488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 Achievement: </a:t>
            </a:r>
            <a:r>
              <a:rPr lang="en-US" sz="2000" dirty="0"/>
              <a:t>Match Your Learning Objectives to a Specific Class</a:t>
            </a:r>
          </a:p>
          <a:p>
            <a:pPr lvl="1"/>
            <a:r>
              <a:rPr lang="en-US" sz="2000" dirty="0"/>
              <a:t>Undergraduate: How to Measure Success</a:t>
            </a:r>
          </a:p>
          <a:p>
            <a:pPr lvl="2"/>
            <a:r>
              <a:rPr lang="en-US" sz="2000" dirty="0"/>
              <a:t>Assignments: Written, Group, Presentation</a:t>
            </a:r>
          </a:p>
          <a:p>
            <a:pPr lvl="1"/>
            <a:r>
              <a:rPr lang="en-US" sz="2000" dirty="0"/>
              <a:t>Graduate: How to Measure Success</a:t>
            </a:r>
          </a:p>
          <a:p>
            <a:pPr lvl="2"/>
            <a:r>
              <a:rPr lang="en-US" sz="2000" dirty="0"/>
              <a:t>Assignments, Feedback, Partnership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5E27C6-476E-ADD3-1A69-D054A3ED7CFB}"/>
              </a:ext>
            </a:extLst>
          </p:cNvPr>
          <p:cNvSpPr txBox="1"/>
          <p:nvPr/>
        </p:nvSpPr>
        <p:spPr>
          <a:xfrm>
            <a:off x="0" y="97276"/>
            <a:ext cx="2518921" cy="666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Undergraduate</a:t>
            </a:r>
          </a:p>
          <a:p>
            <a:pPr marR="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Students shall be able to demonstrate critical thinking skills by analyzing, synthesizing, and evaluating historical information from multiple sources.</a:t>
            </a:r>
            <a:endParaRPr lang="en-US" sz="1100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Students will develop the ability to distinguish between different culturally historical perspectives.</a:t>
            </a:r>
            <a:endParaRPr lang="en-US" sz="1100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Students will produce well researched written work that engages with both primary sources and the secondary literature.</a:t>
            </a:r>
            <a:endParaRPr lang="en-US" sz="1100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Students will develop an informed familiarity with multiple cultures.</a:t>
            </a:r>
            <a:endParaRPr lang="en-US" sz="1100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Students will employ a full range of historical techniques and methods.</a:t>
            </a:r>
            <a:endParaRPr lang="en-US" sz="1100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Students will develop an ability to convey verbally their historical knowledge.</a:t>
            </a:r>
            <a:endParaRPr lang="en-US" sz="1100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Students will demonstrate their understanding of historical cause and effect along with their knowledge of the general chronology of human experience.</a:t>
            </a:r>
            <a:endParaRPr lang="en-US" sz="1100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1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Students will develop an understanding of the concepts of historical theory and/or conceptual frameworks and be able to use these in their own studies.</a:t>
            </a:r>
          </a:p>
          <a:p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0DE68-F323-D7CC-D1F3-90334832AD0A}"/>
              </a:ext>
            </a:extLst>
          </p:cNvPr>
          <p:cNvSpPr txBox="1"/>
          <p:nvPr/>
        </p:nvSpPr>
        <p:spPr>
          <a:xfrm>
            <a:off x="9446098" y="97276"/>
            <a:ext cx="2499469" cy="492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Graduate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1. Demonstrate an understanding of the theories and methodologies of the discipline of History.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2. Demonstrate a critical understanding of the historiography of their field of specialization.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3. Demonstrate some understanding of comparative and/or thematic methods, approaches, and theories.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4. Conduct original research based on primary sources and construct an argument based on that research.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5. Write graduate-level expository prose and orally present their ideas at an advanced level.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49432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E7527-DC0F-7390-D768-06772D8C2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24" b="28512"/>
          <a:stretch/>
        </p:blipFill>
        <p:spPr>
          <a:xfrm>
            <a:off x="0" y="66675"/>
            <a:ext cx="12192000" cy="68618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B32F8-5336-8320-745B-EF28DA332A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sharpenSoften amount="19000"/>
                    </a14:imgEffect>
                    <a14:imgEffect>
                      <a14:saturation sat="86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rcRect l="22031" t="28352" r="23047" b="45327"/>
          <a:stretch/>
        </p:blipFill>
        <p:spPr>
          <a:xfrm>
            <a:off x="2686049" y="2038350"/>
            <a:ext cx="6696075" cy="2943225"/>
          </a:xfrm>
          <a:prstGeom prst="snip2Diag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5BAFCD-8045-C3C2-B672-48CCCF41D9A2}"/>
              </a:ext>
            </a:extLst>
          </p:cNvPr>
          <p:cNvSpPr txBox="1"/>
          <p:nvPr/>
        </p:nvSpPr>
        <p:spPr>
          <a:xfrm>
            <a:off x="4505325" y="257176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Recruiting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1513EF-335E-FC33-867A-2396E0F8FB96}"/>
              </a:ext>
            </a:extLst>
          </p:cNvPr>
          <p:cNvSpPr txBox="1"/>
          <p:nvPr/>
        </p:nvSpPr>
        <p:spPr>
          <a:xfrm>
            <a:off x="3419474" y="2038351"/>
            <a:ext cx="526732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 Perspective: </a:t>
            </a:r>
          </a:p>
          <a:p>
            <a:r>
              <a:rPr lang="en-US" dirty="0"/>
              <a:t>Great Education in History!</a:t>
            </a:r>
          </a:p>
          <a:p>
            <a:pPr lvl="1"/>
            <a:r>
              <a:rPr lang="en-US" dirty="0"/>
              <a:t>Built for Student Success</a:t>
            </a:r>
          </a:p>
          <a:p>
            <a:pPr lvl="1"/>
            <a:r>
              <a:rPr lang="en-US" dirty="0"/>
              <a:t>Universally Employable Skills</a:t>
            </a:r>
          </a:p>
          <a:p>
            <a:pPr lvl="1"/>
            <a:r>
              <a:rPr lang="en-US" dirty="0"/>
              <a:t>Outstanding Faculty</a:t>
            </a:r>
          </a:p>
          <a:p>
            <a:pPr lvl="2"/>
            <a:r>
              <a:rPr lang="en-US" dirty="0"/>
              <a:t>Engaged in Student Success</a:t>
            </a:r>
          </a:p>
          <a:p>
            <a:pPr lvl="1"/>
            <a:r>
              <a:rPr lang="en-US" dirty="0"/>
              <a:t>Success Draws Students to Other Resources</a:t>
            </a:r>
          </a:p>
          <a:p>
            <a:pPr lvl="2"/>
            <a:r>
              <a:rPr lang="en-US" dirty="0"/>
              <a:t>Research Funding, Financially Supported Study Abroad, Internships, Scholarships, Etc.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894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42A485-32BE-4668-7F5D-F77DADFB9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FD09F6-7601-706D-E9D7-2FA75E9EC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9531" t="29722" r="18124" b="29583"/>
          <a:stretch/>
        </p:blipFill>
        <p:spPr>
          <a:xfrm>
            <a:off x="2381250" y="2038350"/>
            <a:ext cx="7600950" cy="2790825"/>
          </a:xfrm>
          <a:prstGeom prst="snip2Diag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224F7E-260A-1EF0-D6F4-D84D9FAF01EA}"/>
              </a:ext>
            </a:extLst>
          </p:cNvPr>
          <p:cNvSpPr txBox="1"/>
          <p:nvPr/>
        </p:nvSpPr>
        <p:spPr>
          <a:xfrm>
            <a:off x="4457700" y="609600"/>
            <a:ext cx="26624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Retention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9C98EF-7EDB-63DF-6CD6-7699F115096E}"/>
              </a:ext>
            </a:extLst>
          </p:cNvPr>
          <p:cNvSpPr txBox="1"/>
          <p:nvPr/>
        </p:nvSpPr>
        <p:spPr>
          <a:xfrm>
            <a:off x="3219450" y="2324100"/>
            <a:ext cx="647664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Student Satisfaction</a:t>
            </a:r>
          </a:p>
          <a:p>
            <a:pPr lvl="1"/>
            <a:r>
              <a:rPr lang="en-US" dirty="0"/>
              <a:t>Student Success is Key to Student Retention</a:t>
            </a:r>
          </a:p>
          <a:p>
            <a:pPr lvl="1"/>
            <a:r>
              <a:rPr lang="en-US" dirty="0"/>
              <a:t>Knowing How to Best to Foster Student Success is What</a:t>
            </a:r>
          </a:p>
          <a:p>
            <a:pPr lvl="2"/>
            <a:r>
              <a:rPr lang="en-US" dirty="0"/>
              <a:t>Assessment is All About</a:t>
            </a:r>
          </a:p>
          <a:p>
            <a:pPr lvl="1"/>
            <a:r>
              <a:rPr lang="en-US" dirty="0"/>
              <a:t>How do You Create a Departmental Framework for </a:t>
            </a:r>
          </a:p>
          <a:p>
            <a:pPr lvl="2"/>
            <a:r>
              <a:rPr lang="en-US" dirty="0"/>
              <a:t>Student Success?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781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6FC238-C4BB-D10D-9035-C56737B27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4B6ED5-7BEA-6F4C-B04B-2EB3C02C6F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sharpenSoften amount="21000"/>
                    </a14:imgEffect>
                    <a14:imgEffect>
                      <a14:saturation sat="86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27203" t="26667" r="24643" b="26250"/>
          <a:stretch/>
        </p:blipFill>
        <p:spPr>
          <a:xfrm>
            <a:off x="2990850" y="1828800"/>
            <a:ext cx="6086475" cy="3228975"/>
          </a:xfrm>
          <a:prstGeom prst="snip2Diag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1EA495-786C-CC1F-EC73-7FDC7649AF6A}"/>
              </a:ext>
            </a:extLst>
          </p:cNvPr>
          <p:cNvSpPr txBox="1"/>
          <p:nvPr/>
        </p:nvSpPr>
        <p:spPr>
          <a:xfrm>
            <a:off x="3324225" y="352425"/>
            <a:ext cx="554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Faculty Engagement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2D078-D7E7-1642-31F3-D43AABA22429}"/>
              </a:ext>
            </a:extLst>
          </p:cNvPr>
          <p:cNvSpPr txBox="1"/>
          <p:nvPr/>
        </p:nvSpPr>
        <p:spPr>
          <a:xfrm>
            <a:off x="2990850" y="2066925"/>
            <a:ext cx="60864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Convince Faculty That Assessment is Vital to Departmental Success</a:t>
            </a:r>
          </a:p>
          <a:p>
            <a:pPr lvl="1"/>
            <a:r>
              <a:rPr lang="en-US" dirty="0"/>
              <a:t>Discuss What Learning Objectives/Skills to Measure</a:t>
            </a:r>
          </a:p>
          <a:p>
            <a:pPr lvl="1"/>
            <a:r>
              <a:rPr lang="en-US" dirty="0"/>
              <a:t>Target Courses That Best Engage with LO’s/Skills</a:t>
            </a:r>
          </a:p>
          <a:p>
            <a:pPr lvl="1"/>
            <a:r>
              <a:rPr lang="en-US" dirty="0"/>
              <a:t>Discuss how Best to Measure Those Skills: Papers,</a:t>
            </a:r>
          </a:p>
          <a:p>
            <a:pPr lvl="2"/>
            <a:r>
              <a:rPr lang="en-US" dirty="0"/>
              <a:t>Exams, Oral Presentations</a:t>
            </a:r>
          </a:p>
          <a:p>
            <a:pPr lvl="1"/>
            <a:r>
              <a:rPr lang="en-US" dirty="0"/>
              <a:t>Analyze Skill Development Over the Semester</a:t>
            </a:r>
          </a:p>
          <a:p>
            <a:pPr lvl="1"/>
            <a:r>
              <a:rPr lang="en-US" dirty="0"/>
              <a:t>Discuss the Results as a Department and Create a</a:t>
            </a:r>
          </a:p>
          <a:p>
            <a:pPr lvl="2"/>
            <a:r>
              <a:rPr lang="en-US" dirty="0"/>
              <a:t>Plan to Address any Needed Changes to Departmental Curriculum</a:t>
            </a:r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E6B389-773A-8790-ED89-25FA7891A93B}"/>
              </a:ext>
            </a:extLst>
          </p:cNvPr>
          <p:cNvSpPr txBox="1"/>
          <p:nvPr/>
        </p:nvSpPr>
        <p:spPr>
          <a:xfrm>
            <a:off x="4438650" y="5534026"/>
            <a:ext cx="3344787" cy="77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762664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lobVTI">
  <a:themeElements>
    <a:clrScheme name="AnalogousFromDarkSeedLeftStep">
      <a:dk1>
        <a:srgbClr val="000000"/>
      </a:dk1>
      <a:lt1>
        <a:srgbClr val="FFFFFF"/>
      </a:lt1>
      <a:dk2>
        <a:srgbClr val="1A1634"/>
      </a:dk2>
      <a:lt2>
        <a:srgbClr val="F0F3F3"/>
      </a:lt2>
      <a:accent1>
        <a:srgbClr val="E72950"/>
      </a:accent1>
      <a:accent2>
        <a:srgbClr val="D5178E"/>
      </a:accent2>
      <a:accent3>
        <a:srgbClr val="DF29E7"/>
      </a:accent3>
      <a:accent4>
        <a:srgbClr val="7E17D5"/>
      </a:accent4>
      <a:accent5>
        <a:srgbClr val="4129E7"/>
      </a:accent5>
      <a:accent6>
        <a:srgbClr val="174ED5"/>
      </a:accent6>
      <a:hlink>
        <a:srgbClr val="7351C5"/>
      </a:hlink>
      <a:folHlink>
        <a:srgbClr val="7F7F7F"/>
      </a:folHlink>
    </a:clrScheme>
    <a:fontScheme name="Blob">
      <a:majorFont>
        <a:latin typeface="Sagona Book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2558</TotalTime>
  <Words>454</Words>
  <Application>Microsoft Macintosh PowerPoint</Application>
  <PresentationFormat>Widescreen</PresentationFormat>
  <Paragraphs>63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SimSun</vt:lpstr>
      <vt:lpstr>Arial</vt:lpstr>
      <vt:lpstr>Avenir Next LT Pro</vt:lpstr>
      <vt:lpstr>Sagona Book</vt:lpstr>
      <vt:lpstr>The Hand Extrablack</vt:lpstr>
      <vt:lpstr>Times New Roman</vt:lpstr>
      <vt:lpstr>BlobVTI</vt:lpstr>
      <vt:lpstr>Closing the Loop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Closing the Loop</dc:title>
  <dc:creator>Jeffrey D. Means</dc:creator>
  <cp:lastModifiedBy>Jeffrey D. Means</cp:lastModifiedBy>
  <cp:revision>43</cp:revision>
  <dcterms:created xsi:type="dcterms:W3CDTF">2024-03-18T21:21:29Z</dcterms:created>
  <dcterms:modified xsi:type="dcterms:W3CDTF">2024-03-20T16:00:12Z</dcterms:modified>
</cp:coreProperties>
</file>