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5" r:id="rId4"/>
    <p:sldId id="267" r:id="rId5"/>
    <p:sldId id="268" r:id="rId6"/>
    <p:sldId id="259" r:id="rId7"/>
    <p:sldId id="281" r:id="rId8"/>
    <p:sldId id="269" r:id="rId9"/>
    <p:sldId id="264" r:id="rId10"/>
    <p:sldId id="270" r:id="rId11"/>
    <p:sldId id="271" r:id="rId12"/>
    <p:sldId id="272" r:id="rId13"/>
    <p:sldId id="274" r:id="rId14"/>
    <p:sldId id="275" r:id="rId15"/>
    <p:sldId id="276" r:id="rId16"/>
    <p:sldId id="277" r:id="rId17"/>
    <p:sldId id="278" r:id="rId18"/>
    <p:sldId id="280" r:id="rId19"/>
    <p:sldId id="279" r:id="rId20"/>
    <p:sldId id="263" r:id="rId21"/>
    <p:sldId id="282" r:id="rId22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13"/>
    <a:srgbClr val="839B8E"/>
    <a:srgbClr val="FC9E9E"/>
    <a:srgbClr val="D15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5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25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ksondger\Documents\Teaching\LAMP\Overall%20Summary%20of%20Inclusivity%20for%20Spring%20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ksondger\Documents\Teaching\LAMP\Overall%20Summary%20of%20Inclusivity%20for%20Spring%202019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ksondger\Documents\Teaching\LAMP\Overall%20Summary%20of%20Inclusivity%20for%20Spring%202019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ksondger\Documents\Teaching\LAMP\Overall%20Summary%20of%20Inclusivity%20for%20Spring%202019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ksondger\Documents\Teaching\LAMP\Overall%20Summary%20of%20Inclusivity%20for%20Spring%2020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ksondger\Documents\Teaching\LAMP\Overall%20Summary%20of%20Inclusivity%20for%20Spring%20201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ksondger\Documents\Teaching\LAMP\Pre%20and%20Post%20Path%20Micro%20Survey%20Summary%202019_0610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ksondger\Documents\Teaching\LAMP\Pre%20and%20Post%20Path%20Micro%20Survey%20Summary%202019_06101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ksondger\Documents\Teaching\LAMP\Pre%20and%20Post%20Path%20Micro%20Survey%20Summary%202019_061019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ksondger\Documents\Teaching\LAMP\Overall%20Summary%20of%20Inclusivity%20for%20Spring%202019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ksondger\Documents\Teaching\LAMP\Overall%20Summary%20of%20Inclusivity%20for%20Spring%202019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ksondger\Documents\Teaching\LAMP\Overall%20Summary%20of%20Inclusivity%20for%20Spring%202019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Increased # of Students Experience</a:t>
            </a:r>
            <a:r>
              <a:rPr lang="en-US" sz="2400" baseline="0" dirty="0"/>
              <a:t> With Active Learning</a:t>
            </a:r>
            <a:endParaRPr lang="en-US" sz="2400" dirty="0"/>
          </a:p>
        </c:rich>
      </c:tx>
      <c:layout>
        <c:manualLayout>
          <c:xMode val="edge"/>
          <c:yMode val="edge"/>
          <c:x val="1.5966754155730061E-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392694063926939E-2"/>
          <c:y val="0.25948001722079639"/>
          <c:w val="0.80308219178082196"/>
          <c:h val="0.60877699068662727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111111111111112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2D-0744-85E8-4564E7D8F339}"/>
                </c:ext>
              </c:extLst>
            </c:dLbl>
            <c:dLbl>
              <c:idx val="1"/>
              <c:layout>
                <c:manualLayout>
                  <c:x val="2.7777777777777776E-2"/>
                  <c:y val="-3.2407407407407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2D-0744-85E8-4564E7D8F3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'Coding Results'!$B$2:$C$2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'Coding Results'!$P$4:$Q$4</c:f>
              <c:numCache>
                <c:formatCode>General</c:formatCode>
                <c:ptCount val="2"/>
                <c:pt idx="0">
                  <c:v>120</c:v>
                </c:pt>
                <c:pt idx="1">
                  <c:v>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2D-0744-85E8-4564E7D8F3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6726368"/>
        <c:axId val="559232192"/>
        <c:axId val="0"/>
      </c:bar3DChart>
      <c:catAx>
        <c:axId val="19672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9232192"/>
        <c:crosses val="autoZero"/>
        <c:auto val="1"/>
        <c:lblAlgn val="ctr"/>
        <c:lblOffset val="100"/>
        <c:noMultiLvlLbl val="0"/>
      </c:catAx>
      <c:valAx>
        <c:axId val="559232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6726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Inclusivity in Relation to Disability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3250883392226149E-2"/>
          <c:y val="0.17090639968644061"/>
          <c:w val="0.62300628112740319"/>
          <c:h val="0.702811698032225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Sheet1!$AE$16</c:f>
              <c:strCache>
                <c:ptCount val="1"/>
                <c:pt idx="0">
                  <c:v>no disability (n=92)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wdUpDiag">
                <a:fgClr>
                  <a:schemeClr val="bg2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8-F840-A6D9-D47FD711B5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Sheet1!$AF$1:$AG$1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Sheet1!$AH$16:$AI$16</c:f>
              <c:numCache>
                <c:formatCode>0.00</c:formatCode>
                <c:ptCount val="2"/>
                <c:pt idx="0">
                  <c:v>79.805384615384611</c:v>
                </c:pt>
                <c:pt idx="1">
                  <c:v>86.815769230769206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D8-F840-A6D9-D47FD711B572}"/>
            </c:ext>
          </c:extLst>
        </c:ser>
        <c:ser>
          <c:idx val="1"/>
          <c:order val="1"/>
          <c:tx>
            <c:strRef>
              <c:f>Sheet1!$AE$15</c:f>
              <c:strCache>
                <c:ptCount val="1"/>
                <c:pt idx="0">
                  <c:v>disability (n=13)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wdUpDiag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6D8-F840-A6D9-D47FD711B5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Sheet1!$AF$1:$AG$1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Sheet1!$AH$15:$AI$15</c:f>
              <c:numCache>
                <c:formatCode>0.00</c:formatCode>
                <c:ptCount val="2"/>
                <c:pt idx="0">
                  <c:v>80.957579787234039</c:v>
                </c:pt>
                <c:pt idx="1">
                  <c:v>81.990159574468095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6D8-F840-A6D9-D47FD711B5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8699320"/>
        <c:axId val="708699712"/>
      </c:barChart>
      <c:catAx>
        <c:axId val="708699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8699712"/>
        <c:crosses val="autoZero"/>
        <c:auto val="1"/>
        <c:lblAlgn val="ctr"/>
        <c:lblOffset val="100"/>
        <c:noMultiLvlLbl val="0"/>
      </c:catAx>
      <c:valAx>
        <c:axId val="708699712"/>
        <c:scaling>
          <c:orientation val="minMax"/>
          <c:max val="100"/>
        </c:scaling>
        <c:delete val="1"/>
        <c:axPos val="l"/>
        <c:numFmt formatCode="0.00" sourceLinked="1"/>
        <c:majorTickMark val="none"/>
        <c:minorTickMark val="none"/>
        <c:tickLblPos val="nextTo"/>
        <c:crossAx val="708699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401261790156077"/>
          <c:y val="0.39883590548933578"/>
          <c:w val="0.41196474778108566"/>
          <c:h val="0.3299205240261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Inclusivity in Relation to Sexuality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Sheet1!$AE$12</c:f>
              <c:strCache>
                <c:ptCount val="1"/>
                <c:pt idx="0">
                  <c:v>hetero (n=96)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wdUpDiag">
                <a:fgClr>
                  <a:srgbClr val="7030A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56-BE48-B3FA-582543C91C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Sheet1!$AF$1:$AG$1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Sheet1!$AH$12:$AI$12</c:f>
              <c:numCache>
                <c:formatCode>0.00</c:formatCode>
                <c:ptCount val="2"/>
                <c:pt idx="0">
                  <c:v>82.489326796392021</c:v>
                </c:pt>
                <c:pt idx="1">
                  <c:v>87.151996554170481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56-BE48-B3FA-582543C91C82}"/>
            </c:ext>
          </c:extLst>
        </c:ser>
        <c:ser>
          <c:idx val="1"/>
          <c:order val="1"/>
          <c:tx>
            <c:strRef>
              <c:f>Sheet1!$AE$13</c:f>
              <c:strCache>
                <c:ptCount val="1"/>
                <c:pt idx="0">
                  <c:v>non-hetero (n=17)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wdUpDiag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F56-BE48-B3FA-582543C91C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Sheet1!$AF$1:$AG$1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Sheet1!$AH$13:$AI$13</c:f>
              <c:numCache>
                <c:formatCode>0.00</c:formatCode>
                <c:ptCount val="2"/>
                <c:pt idx="0">
                  <c:v>76.712500000000006</c:v>
                </c:pt>
                <c:pt idx="1">
                  <c:v>80.099999999999994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F56-BE48-B3FA-582543C91C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8013536"/>
        <c:axId val="465905168"/>
      </c:barChart>
      <c:catAx>
        <c:axId val="46801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905168"/>
        <c:crosses val="autoZero"/>
        <c:auto val="1"/>
        <c:lblAlgn val="ctr"/>
        <c:lblOffset val="100"/>
        <c:noMultiLvlLbl val="0"/>
      </c:catAx>
      <c:valAx>
        <c:axId val="465905168"/>
        <c:scaling>
          <c:orientation val="minMax"/>
          <c:max val="100"/>
        </c:scaling>
        <c:delete val="1"/>
        <c:axPos val="l"/>
        <c:numFmt formatCode="0.00" sourceLinked="1"/>
        <c:majorTickMark val="none"/>
        <c:minorTickMark val="none"/>
        <c:tickLblPos val="nextTo"/>
        <c:crossAx val="468013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Inclusivity in Relation to Transfer Student Status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Sheet1!$AE$18</c:f>
              <c:strCache>
                <c:ptCount val="1"/>
                <c:pt idx="0">
                  <c:v>transfer student (n=35)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5DD-F54B-BFD0-FCDCB07798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Sheet1!$AF$1:$AG$1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Sheet1!$AH$18:$AI$18</c:f>
              <c:numCache>
                <c:formatCode>0.00</c:formatCode>
                <c:ptCount val="2"/>
                <c:pt idx="0">
                  <c:v>78.475490196078425</c:v>
                </c:pt>
                <c:pt idx="1">
                  <c:v>75.833333333333329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DD-F54B-BFD0-FCDCB07798A2}"/>
            </c:ext>
          </c:extLst>
        </c:ser>
        <c:ser>
          <c:idx val="1"/>
          <c:order val="1"/>
          <c:tx>
            <c:strRef>
              <c:f>Sheet1!$AE$19</c:f>
              <c:strCache>
                <c:ptCount val="1"/>
                <c:pt idx="0">
                  <c:v>non-transfer student (n=87)</c:v>
                </c:pt>
              </c:strCache>
            </c:strRef>
          </c:tx>
          <c:spPr>
            <a:pattFill prst="wdUpDiag">
              <a:fgClr>
                <a:srgbClr val="839B8E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39B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5DD-F54B-BFD0-FCDCB07798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Sheet1!$AF$1:$AG$1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Sheet1!$AH$19:$AI$19</c:f>
              <c:numCache>
                <c:formatCode>0.00</c:formatCode>
                <c:ptCount val="2"/>
                <c:pt idx="0">
                  <c:v>82.326380563880562</c:v>
                </c:pt>
                <c:pt idx="1">
                  <c:v>88.223097735597733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5DD-F54B-BFD0-FCDCB0779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2379064"/>
        <c:axId val="322379456"/>
      </c:barChart>
      <c:catAx>
        <c:axId val="322379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379456"/>
        <c:crosses val="autoZero"/>
        <c:auto val="1"/>
        <c:lblAlgn val="ctr"/>
        <c:lblOffset val="100"/>
        <c:noMultiLvlLbl val="0"/>
      </c:catAx>
      <c:valAx>
        <c:axId val="322379456"/>
        <c:scaling>
          <c:orientation val="minMax"/>
          <c:max val="100"/>
        </c:scaling>
        <c:delete val="1"/>
        <c:axPos val="l"/>
        <c:numFmt formatCode="0.00" sourceLinked="1"/>
        <c:majorTickMark val="none"/>
        <c:minorTickMark val="none"/>
        <c:tickLblPos val="nextTo"/>
        <c:crossAx val="322379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Post Semester Responses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B6E-A94B-AAA6-E901530BDEDE}"/>
              </c:ext>
            </c:extLst>
          </c:dPt>
          <c:dPt>
            <c:idx val="1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B6E-A94B-AAA6-E901530BDEDE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B6E-A94B-AAA6-E901530BDE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'Coding Results'!$A$5:$A$7</c:f>
              <c:strCache>
                <c:ptCount val="3"/>
                <c:pt idx="0">
                  <c:v>neutral feelings</c:v>
                </c:pt>
                <c:pt idx="1">
                  <c:v>negative feelings</c:v>
                </c:pt>
                <c:pt idx="2">
                  <c:v>positive feelings</c:v>
                </c:pt>
              </c:strCache>
            </c:strRef>
          </c:cat>
          <c:val>
            <c:numRef>
              <c:f>'Coding Results'!$Q$5:$Q$7</c:f>
              <c:numCache>
                <c:formatCode>General</c:formatCode>
                <c:ptCount val="3"/>
                <c:pt idx="0">
                  <c:v>23</c:v>
                </c:pt>
                <c:pt idx="1">
                  <c:v>7</c:v>
                </c:pt>
                <c:pt idx="2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B6E-A94B-AAA6-E901530BDE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Pre Semester Responses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4"/>
          <c:dPt>
            <c:idx val="0"/>
            <c:bubble3D val="0"/>
            <c:explosion val="0"/>
            <c:spPr>
              <a:solidFill>
                <a:schemeClr val="bg1">
                  <a:lumMod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4E3-3540-8C49-5F66DBE2AEA6}"/>
              </c:ext>
            </c:extLst>
          </c:dPt>
          <c:dPt>
            <c:idx val="1"/>
            <c:bubble3D val="0"/>
            <c:explosion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4E3-3540-8C49-5F66DBE2AEA6}"/>
              </c:ext>
            </c:extLst>
          </c:dPt>
          <c:dPt>
            <c:idx val="2"/>
            <c:bubble3D val="0"/>
            <c:explosion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4E3-3540-8C49-5F66DBE2AE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'Coding Results'!$A$5:$A$7</c:f>
              <c:strCache>
                <c:ptCount val="3"/>
                <c:pt idx="0">
                  <c:v>neutral feelings</c:v>
                </c:pt>
                <c:pt idx="1">
                  <c:v>negative feelings</c:v>
                </c:pt>
                <c:pt idx="2">
                  <c:v>positive feelings</c:v>
                </c:pt>
              </c:strCache>
            </c:strRef>
          </c:cat>
          <c:val>
            <c:numRef>
              <c:f>'Coding Results'!$P$5:$P$7</c:f>
              <c:numCache>
                <c:formatCode>General</c:formatCode>
                <c:ptCount val="3"/>
                <c:pt idx="0">
                  <c:v>48</c:v>
                </c:pt>
                <c:pt idx="1">
                  <c:v>8</c:v>
                </c:pt>
                <c:pt idx="2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E3-3540-8C49-5F66DBE2AE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172425275198811E-2"/>
          <c:y val="0.84272067094554359"/>
          <c:w val="0.93048765359553931"/>
          <c:h val="0.1362709256931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270636745966516E-2"/>
          <c:y val="4.4830368240488451E-2"/>
          <c:w val="0.90545872650806702"/>
          <c:h val="0.89041465541213938"/>
        </c:manualLayout>
      </c:layout>
      <c:barChart>
        <c:barDir val="col"/>
        <c:grouping val="clustered"/>
        <c:varyColors val="0"/>
        <c:ser>
          <c:idx val="2"/>
          <c:order val="0"/>
          <c:tx>
            <c:v>Engagement_Pre</c:v>
          </c:tx>
          <c:spPr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'Teamwork, Fun, Meta Pre  Post'!$R$41</c:f>
              <c:numCache>
                <c:formatCode>0.00</c:formatCode>
                <c:ptCount val="1"/>
                <c:pt idx="0">
                  <c:v>78.162162162162161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97-AD4D-9115-F71E7C9FD834}"/>
            </c:ext>
          </c:extLst>
        </c:ser>
        <c:ser>
          <c:idx val="3"/>
          <c:order val="1"/>
          <c:tx>
            <c:v>Engagement_Post</c:v>
          </c:tx>
          <c:spPr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'Teamwork, Fun, Meta Pre  Post'!$AO$41</c:f>
              <c:numCache>
                <c:formatCode>0.00</c:formatCode>
                <c:ptCount val="1"/>
                <c:pt idx="0">
                  <c:v>81.513513513513516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97-AD4D-9115-F71E7C9FD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1457896"/>
        <c:axId val="461458288"/>
      </c:barChart>
      <c:catAx>
        <c:axId val="4614578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1458288"/>
        <c:crosses val="autoZero"/>
        <c:auto val="1"/>
        <c:lblAlgn val="ctr"/>
        <c:lblOffset val="100"/>
        <c:noMultiLvlLbl val="0"/>
      </c:catAx>
      <c:valAx>
        <c:axId val="461458288"/>
        <c:scaling>
          <c:orientation val="minMax"/>
          <c:max val="90"/>
          <c:min val="40"/>
        </c:scaling>
        <c:delete val="1"/>
        <c:axPos val="l"/>
        <c:numFmt formatCode="0.00" sourceLinked="1"/>
        <c:majorTickMark val="none"/>
        <c:minorTickMark val="none"/>
        <c:tickLblPos val="nextTo"/>
        <c:crossAx val="461457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927697774158272E-2"/>
          <c:y val="6.4819248486468223E-2"/>
          <c:w val="0.88414460445168341"/>
          <c:h val="0.8703615030270635"/>
        </c:manualLayout>
      </c:layout>
      <c:barChart>
        <c:barDir val="col"/>
        <c:grouping val="clustered"/>
        <c:varyColors val="0"/>
        <c:ser>
          <c:idx val="0"/>
          <c:order val="0"/>
          <c:tx>
            <c:v>Teamwork_pre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3F-4440-856D-B176681BB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'Teamwork, Fun, Meta Pre  Post'!$F$47</c:f>
              <c:strCache>
                <c:ptCount val="1"/>
                <c:pt idx="0">
                  <c:v>Teamwork</c:v>
                </c:pt>
              </c:strCache>
            </c:strRef>
          </c:cat>
          <c:val>
            <c:numRef>
              <c:f>'Teamwork, Fun, Meta Pre  Post'!$J$41</c:f>
              <c:numCache>
                <c:formatCode>0.00</c:formatCode>
                <c:ptCount val="1"/>
                <c:pt idx="0">
                  <c:v>69.884169884169879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3F-4440-856D-B176681BBC40}"/>
            </c:ext>
          </c:extLst>
        </c:ser>
        <c:ser>
          <c:idx val="1"/>
          <c:order val="1"/>
          <c:tx>
            <c:v>Teamwork_post</c:v>
          </c:tx>
          <c:spPr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'Teamwork, Fun, Meta Pre  Post'!$F$47</c:f>
              <c:strCache>
                <c:ptCount val="1"/>
                <c:pt idx="0">
                  <c:v>Teamwork</c:v>
                </c:pt>
              </c:strCache>
            </c:strRef>
          </c:cat>
          <c:val>
            <c:numRef>
              <c:f>'Teamwork, Fun, Meta Pre  Post'!$AG$41</c:f>
              <c:numCache>
                <c:formatCode>0.00</c:formatCode>
                <c:ptCount val="1"/>
                <c:pt idx="0">
                  <c:v>74.131274131274125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3F-4440-856D-B176681BB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7310016"/>
        <c:axId val="557310408"/>
      </c:barChart>
      <c:catAx>
        <c:axId val="5573100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7310408"/>
        <c:crosses val="autoZero"/>
        <c:auto val="1"/>
        <c:lblAlgn val="ctr"/>
        <c:lblOffset val="100"/>
        <c:noMultiLvlLbl val="0"/>
      </c:catAx>
      <c:valAx>
        <c:axId val="557310408"/>
        <c:scaling>
          <c:orientation val="minMax"/>
          <c:max val="90"/>
          <c:min val="40"/>
        </c:scaling>
        <c:delete val="1"/>
        <c:axPos val="l"/>
        <c:numFmt formatCode="0.00" sourceLinked="1"/>
        <c:majorTickMark val="none"/>
        <c:minorTickMark val="none"/>
        <c:tickLblPos val="nextTo"/>
        <c:crossAx val="5573100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4"/>
          <c:order val="0"/>
          <c:tx>
            <c:v>Metacognition_Pre</c:v>
          </c:tx>
          <c:spPr>
            <a:solidFill>
              <a:srgbClr val="92D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'Teamwork, Fun, Meta Pre  Post'!$W$41</c:f>
              <c:numCache>
                <c:formatCode>0.00</c:formatCode>
                <c:ptCount val="1"/>
                <c:pt idx="0">
                  <c:v>80.270270270270274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9F-F040-A3A8-10B47554D5AD}"/>
            </c:ext>
          </c:extLst>
        </c:ser>
        <c:ser>
          <c:idx val="5"/>
          <c:order val="1"/>
          <c:tx>
            <c:v>Metacognition_post</c:v>
          </c:tx>
          <c:spPr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'Teamwork, Fun, Meta Pre  Post'!$AT$41</c:f>
              <c:numCache>
                <c:formatCode>0.00</c:formatCode>
                <c:ptCount val="1"/>
                <c:pt idx="0">
                  <c:v>81.081081081081081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9F-F040-A3A8-10B47554D5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7311192"/>
        <c:axId val="557311584"/>
      </c:barChart>
      <c:catAx>
        <c:axId val="557311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7311584"/>
        <c:crosses val="autoZero"/>
        <c:auto val="1"/>
        <c:lblAlgn val="ctr"/>
        <c:lblOffset val="100"/>
        <c:noMultiLvlLbl val="0"/>
      </c:catAx>
      <c:valAx>
        <c:axId val="557311584"/>
        <c:scaling>
          <c:orientation val="minMax"/>
          <c:max val="90"/>
          <c:min val="40"/>
        </c:scaling>
        <c:delete val="1"/>
        <c:axPos val="l"/>
        <c:numFmt formatCode="0.00" sourceLinked="1"/>
        <c:majorTickMark val="none"/>
        <c:minorTickMark val="none"/>
        <c:tickLblPos val="nextTo"/>
        <c:crossAx val="557311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12A-2C43-896A-D5038C0528D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12A-2C43-896A-D5038C0528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Sheet1!$AF$1:$AG$1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Sheet1!$AF$4:$AG$4</c:f>
              <c:numCache>
                <c:formatCode>0.00</c:formatCode>
                <c:ptCount val="2"/>
                <c:pt idx="0">
                  <c:v>80.997164928085979</c:v>
                </c:pt>
                <c:pt idx="1">
                  <c:v>85.162168747695048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2A-2C43-896A-D5038C0528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9462344"/>
        <c:axId val="569462736"/>
      </c:barChart>
      <c:catAx>
        <c:axId val="569462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9462736"/>
        <c:crosses val="autoZero"/>
        <c:auto val="1"/>
        <c:lblAlgn val="ctr"/>
        <c:lblOffset val="100"/>
        <c:noMultiLvlLbl val="0"/>
      </c:catAx>
      <c:valAx>
        <c:axId val="56946273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5694623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Inclusivity in Relation to Gender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Sheet1!$AE$9</c:f>
              <c:strCache>
                <c:ptCount val="1"/>
                <c:pt idx="0">
                  <c:v>female (n=72)</c:v>
                </c:pt>
              </c:strCache>
            </c:strRef>
          </c:tx>
          <c:spPr>
            <a:solidFill>
              <a:srgbClr val="FC9E9E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wdUpDiag">
                <a:fgClr>
                  <a:srgbClr val="FC9E9E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EC-BC41-873D-0BB7B2E472A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Sheet1!$AF$1:$AG$1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Sheet1!$AH$9:$AI$9</c:f>
              <c:numCache>
                <c:formatCode>0.00</c:formatCode>
                <c:ptCount val="2"/>
                <c:pt idx="0">
                  <c:v>79.911329757199326</c:v>
                </c:pt>
                <c:pt idx="1">
                  <c:v>85.951318464144549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EC-BC41-873D-0BB7B2E472A1}"/>
            </c:ext>
          </c:extLst>
        </c:ser>
        <c:ser>
          <c:idx val="1"/>
          <c:order val="1"/>
          <c:tx>
            <c:strRef>
              <c:f>Sheet1!$AE$10</c:f>
              <c:strCache>
                <c:ptCount val="1"/>
                <c:pt idx="0">
                  <c:v>male (n=48)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wdUpDiag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DEC-BC41-873D-0BB7B2E472A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Sheet1!$AF$1:$AG$1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Sheet1!$AH$10:$AI$10</c:f>
              <c:numCache>
                <c:formatCode>0.00</c:formatCode>
                <c:ptCount val="2"/>
                <c:pt idx="0">
                  <c:v>81.624999999999986</c:v>
                </c:pt>
                <c:pt idx="1">
                  <c:v>80.672619047619037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DEC-BC41-873D-0BB7B2E472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9463520"/>
        <c:axId val="468820120"/>
      </c:barChart>
      <c:catAx>
        <c:axId val="56946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820120"/>
        <c:crosses val="autoZero"/>
        <c:auto val="1"/>
        <c:lblAlgn val="ctr"/>
        <c:lblOffset val="100"/>
        <c:noMultiLvlLbl val="0"/>
      </c:catAx>
      <c:valAx>
        <c:axId val="468820120"/>
        <c:scaling>
          <c:orientation val="minMax"/>
          <c:max val="100"/>
        </c:scaling>
        <c:delete val="1"/>
        <c:axPos val="l"/>
        <c:numFmt formatCode="0.00" sourceLinked="1"/>
        <c:majorTickMark val="none"/>
        <c:minorTickMark val="none"/>
        <c:tickLblPos val="nextTo"/>
        <c:crossAx val="569463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Inclusivity in Relation to Race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Sheet1!$AE$6</c:f>
              <c:strCache>
                <c:ptCount val="1"/>
                <c:pt idx="0">
                  <c:v>white (n=107)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wdUpDiag">
                <a:fgClr>
                  <a:srgbClr val="92D05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46-C243-B569-DDF505AE4702}"/>
              </c:ext>
            </c:extLst>
          </c:dPt>
          <c:dLbls>
            <c:dLbl>
              <c:idx val="0"/>
              <c:layout>
                <c:manualLayout>
                  <c:x val="-1.8050541516245487E-2"/>
                  <c:y val="8.72600349040139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46-C243-B569-DDF505AE4702}"/>
                </c:ext>
              </c:extLst>
            </c:dLbl>
            <c:dLbl>
              <c:idx val="1"/>
              <c:layout>
                <c:manualLayout>
                  <c:x val="-3.9109506618531888E-2"/>
                  <c:y val="1.7452006980802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46-C243-B569-DDF505AE47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Sheet1!$AF$1:$AG$1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Sheet1!$AH$6:$AI$6</c:f>
              <c:numCache>
                <c:formatCode>0.00</c:formatCode>
                <c:ptCount val="2"/>
                <c:pt idx="0">
                  <c:v>82.380405810122809</c:v>
                </c:pt>
                <c:pt idx="1">
                  <c:v>86.142524707996415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46-C243-B569-DDF505AE4702}"/>
            </c:ext>
          </c:extLst>
        </c:ser>
        <c:ser>
          <c:idx val="1"/>
          <c:order val="1"/>
          <c:tx>
            <c:strRef>
              <c:f>Sheet1!$AE$7</c:f>
              <c:strCache>
                <c:ptCount val="1"/>
                <c:pt idx="0">
                  <c:v>non-white (n=12)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wdUpDiag">
                <a:fgClr>
                  <a:srgbClr val="0070C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D46-C243-B569-DDF505AE47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Sheet1!$AF$1:$AG$1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Sheet1!$AH$7:$AI$7</c:f>
              <c:numCache>
                <c:formatCode>0.00</c:formatCode>
                <c:ptCount val="2"/>
                <c:pt idx="0">
                  <c:v>80.78125</c:v>
                </c:pt>
                <c:pt idx="1">
                  <c:v>84.53125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D46-C243-B569-DDF505AE47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8820904"/>
        <c:axId val="468821296"/>
      </c:barChart>
      <c:catAx>
        <c:axId val="468820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821296"/>
        <c:crosses val="autoZero"/>
        <c:auto val="1"/>
        <c:lblAlgn val="ctr"/>
        <c:lblOffset val="100"/>
        <c:noMultiLvlLbl val="0"/>
      </c:catAx>
      <c:valAx>
        <c:axId val="468821296"/>
        <c:scaling>
          <c:orientation val="minMax"/>
          <c:max val="100"/>
        </c:scaling>
        <c:delete val="1"/>
        <c:axPos val="l"/>
        <c:numFmt formatCode="0.00" sourceLinked="1"/>
        <c:majorTickMark val="none"/>
        <c:minorTickMark val="none"/>
        <c:tickLblPos val="nextTo"/>
        <c:crossAx val="468820904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708935867552639"/>
          <c:y val="0.37850334153785775"/>
          <c:w val="0.36818310082373717"/>
          <c:h val="0.3299205240261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09F2E-06DE-4D6D-89F6-BD83B38D67AC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08AB-0C5B-4774-904C-7D310EDE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79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09F2E-06DE-4D6D-89F6-BD83B38D67AC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08AB-0C5B-4774-904C-7D310EDE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9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09F2E-06DE-4D6D-89F6-BD83B38D67AC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08AB-0C5B-4774-904C-7D310EDE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4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09F2E-06DE-4D6D-89F6-BD83B38D67AC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08AB-0C5B-4774-904C-7D310EDE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09F2E-06DE-4D6D-89F6-BD83B38D67AC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08AB-0C5B-4774-904C-7D310EDE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90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09F2E-06DE-4D6D-89F6-BD83B38D67AC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08AB-0C5B-4774-904C-7D310EDE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32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09F2E-06DE-4D6D-89F6-BD83B38D67AC}" type="datetimeFigureOut">
              <a:rPr lang="en-US" smtClean="0"/>
              <a:t>11/9/19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08AB-0C5B-4774-904C-7D310EDE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07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09F2E-06DE-4D6D-89F6-BD83B38D67AC}" type="datetimeFigureOut">
              <a:rPr lang="en-US" smtClean="0"/>
              <a:t>11/9/19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08AB-0C5B-4774-904C-7D310EDE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09F2E-06DE-4D6D-89F6-BD83B38D67AC}" type="datetimeFigureOut">
              <a:rPr lang="en-US" smtClean="0"/>
              <a:t>11/9/19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08AB-0C5B-4774-904C-7D310EDE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09F2E-06DE-4D6D-89F6-BD83B38D67AC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08AB-0C5B-4774-904C-7D310EDE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5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09F2E-06DE-4D6D-89F6-BD83B38D67AC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808AB-0C5B-4774-904C-7D310EDE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4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09F2E-06DE-4D6D-89F6-BD83B38D67AC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808AB-0C5B-4774-904C-7D310EDE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9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76396"/>
            <a:ext cx="12002530" cy="2183027"/>
          </a:xfrm>
        </p:spPr>
        <p:txBody>
          <a:bodyPr>
            <a:normAutofit/>
          </a:bodyPr>
          <a:lstStyle/>
          <a:p>
            <a:r>
              <a:rPr lang="en-US" sz="4800" b="1" dirty="0"/>
              <a:t>Measuring Changes </a:t>
            </a:r>
            <a:br>
              <a:rPr lang="en-US" sz="4800" b="1" dirty="0"/>
            </a:br>
            <a:r>
              <a:rPr lang="en-US" sz="4800" b="1" dirty="0"/>
              <a:t>in Students’ Perception of Active Learning </a:t>
            </a:r>
            <a:br>
              <a:rPr lang="en-US" sz="4800" b="1" dirty="0"/>
            </a:br>
            <a:r>
              <a:rPr lang="en-US" sz="4800" b="1" dirty="0"/>
              <a:t>and Feelings of Inclusion</a:t>
            </a:r>
            <a:endParaRPr lang="en-US" sz="4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9265" y="4368157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Original Lilly Conference on College Teaching</a:t>
            </a:r>
          </a:p>
          <a:p>
            <a:r>
              <a:rPr lang="en-US" dirty="0"/>
              <a:t>Kerry Sondgeroth, Michele Larson, Rachel Watson</a:t>
            </a:r>
          </a:p>
          <a:p>
            <a:r>
              <a:rPr lang="en-US" dirty="0"/>
              <a:t>University of Wyoming</a:t>
            </a:r>
          </a:p>
          <a:p>
            <a:r>
              <a:rPr lang="en-US" dirty="0"/>
              <a:t>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C28384-DEEC-BE49-B420-8A406A349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4" y="50799"/>
            <a:ext cx="2819614" cy="1468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91BFB1-53D7-284A-ADDB-E7F362568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933" y="-67732"/>
            <a:ext cx="2820674" cy="211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70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19" y="0"/>
            <a:ext cx="10515600" cy="1325563"/>
          </a:xfrm>
        </p:spPr>
        <p:txBody>
          <a:bodyPr/>
          <a:lstStyle/>
          <a:p>
            <a:r>
              <a:rPr lang="en-US" b="1" dirty="0"/>
              <a:t>Likert-type Scale Questions for Inclusivity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519" y="1425146"/>
            <a:ext cx="11508259" cy="502508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Utilized the Active Learning Survey</a:t>
            </a:r>
          </a:p>
          <a:p>
            <a:r>
              <a:rPr lang="en-US" sz="2400" dirty="0"/>
              <a:t>Only included students with both pre and post survey responses</a:t>
            </a:r>
          </a:p>
          <a:p>
            <a:r>
              <a:rPr lang="en-US" sz="2400" dirty="0"/>
              <a:t>7 questions:</a:t>
            </a:r>
            <a:endParaRPr lang="en-US" sz="24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i="1" dirty="0">
                <a:solidFill>
                  <a:srgbClr val="FF0000"/>
                </a:solidFill>
              </a:rPr>
              <a:t>I can equally participate in a team</a:t>
            </a:r>
          </a:p>
          <a:p>
            <a:pPr marL="0" indent="0" algn="ctr">
              <a:buNone/>
            </a:pP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I can study with peers from my team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FFC000"/>
                </a:solidFill>
              </a:rPr>
              <a:t>I am afraid to ask questions when my team works together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00B050"/>
                </a:solidFill>
              </a:rPr>
              <a:t>I can contribute to team discussions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00B0F0"/>
                </a:solidFill>
              </a:rPr>
              <a:t>My opinion has been valued in team discussions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0070C0"/>
                </a:solidFill>
              </a:rPr>
              <a:t>I am treated with respect by my instructor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7030A0"/>
                </a:solidFill>
              </a:rPr>
              <a:t>I am treated with respect by my group members</a:t>
            </a:r>
          </a:p>
          <a:p>
            <a:pPr marL="0" indent="0" algn="ctr">
              <a:buNone/>
            </a:pPr>
            <a:r>
              <a:rPr lang="en-US" i="1" dirty="0"/>
              <a:t>I enjoy activities when they involve learning in a group</a:t>
            </a:r>
          </a:p>
        </p:txBody>
      </p:sp>
    </p:spTree>
    <p:extLst>
      <p:ext uri="{BB962C8B-B14F-4D97-AF65-F5344CB8AC3E}">
        <p14:creationId xmlns:p14="http://schemas.microsoft.com/office/powerpoint/2010/main" val="2786161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19" y="0"/>
            <a:ext cx="10515600" cy="1325563"/>
          </a:xfrm>
        </p:spPr>
        <p:txBody>
          <a:bodyPr/>
          <a:lstStyle/>
          <a:p>
            <a:r>
              <a:rPr lang="en-US" b="1" dirty="0"/>
              <a:t>Likert-type Scale Questions for Inclusivity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016" y="1186249"/>
            <a:ext cx="10659762" cy="537930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5 possible responses, maximum score of 40</a:t>
            </a:r>
          </a:p>
          <a:p>
            <a:pPr marL="0" indent="0">
              <a:buNone/>
            </a:pPr>
            <a:r>
              <a:rPr lang="en-US" sz="2400" b="1" dirty="0"/>
              <a:t>	Strongly agree </a:t>
            </a:r>
            <a:r>
              <a:rPr lang="en-US" sz="2400" b="1" dirty="0">
                <a:sym typeface="Wingdings" panose="05000000000000000000" pitchFamily="2" charset="2"/>
              </a:rPr>
              <a:t> Agree  Neutral  Disagree  Strongly disagree</a:t>
            </a: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	      (5)		         (4)	  (3)	        (2)		       (1)</a:t>
            </a:r>
          </a:p>
          <a:p>
            <a:r>
              <a:rPr lang="en-US" sz="2400" dirty="0"/>
              <a:t>Total score converted to a percentage</a:t>
            </a:r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000" i="1" dirty="0">
                <a:solidFill>
                  <a:srgbClr val="FF0000"/>
                </a:solidFill>
              </a:rPr>
              <a:t>I can equally participate in a team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I can study with peers from my team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rgbClr val="FFC000"/>
                </a:solidFill>
              </a:rPr>
              <a:t>*I am afraid to ask questions when my team works together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rgbClr val="00B050"/>
                </a:solidFill>
              </a:rPr>
              <a:t>I can contribute to team discussions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rgbClr val="00B0F0"/>
                </a:solidFill>
              </a:rPr>
              <a:t>My opinion has been valued in team discussions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rgbClr val="0070C0"/>
                </a:solidFill>
              </a:rPr>
              <a:t>I am treated with respect by my instructor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rgbClr val="7030A0"/>
                </a:solidFill>
              </a:rPr>
              <a:t>I am treated with respect by my group members</a:t>
            </a:r>
          </a:p>
          <a:p>
            <a:pPr marL="0" indent="0" algn="ctr">
              <a:buNone/>
            </a:pPr>
            <a:r>
              <a:rPr lang="en-US" sz="2000" i="1" dirty="0"/>
              <a:t>I enjoy activities when they involve learning in a group</a:t>
            </a:r>
          </a:p>
        </p:txBody>
      </p:sp>
    </p:spTree>
    <p:extLst>
      <p:ext uri="{BB962C8B-B14F-4D97-AF65-F5344CB8AC3E}">
        <p14:creationId xmlns:p14="http://schemas.microsoft.com/office/powerpoint/2010/main" val="2828369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18" y="0"/>
            <a:ext cx="11318789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Inclusivity Increased in </a:t>
            </a:r>
            <a:br>
              <a:rPr lang="en-US" sz="4000" b="1" dirty="0"/>
            </a:br>
            <a:r>
              <a:rPr lang="en-US" sz="4000" b="1" dirty="0"/>
              <a:t>UW Active Learning Classrooms Over 1 Semester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0516991"/>
              </p:ext>
            </p:extLst>
          </p:nvPr>
        </p:nvGraphicFramePr>
        <p:xfrm>
          <a:off x="1449711" y="2010031"/>
          <a:ext cx="8913490" cy="3962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77388" y="6194849"/>
            <a:ext cx="4658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OVER 4% INCREASE IN INCLUSIVITY</a:t>
            </a:r>
          </a:p>
        </p:txBody>
      </p:sp>
    </p:spTree>
    <p:extLst>
      <p:ext uri="{BB962C8B-B14F-4D97-AF65-F5344CB8AC3E}">
        <p14:creationId xmlns:p14="http://schemas.microsoft.com/office/powerpoint/2010/main" val="1994253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1747520"/>
            <a:ext cx="10902950" cy="2733315"/>
          </a:xfrm>
        </p:spPr>
        <p:txBody>
          <a:bodyPr>
            <a:normAutofit/>
          </a:bodyPr>
          <a:lstStyle/>
          <a:p>
            <a:r>
              <a:rPr lang="en-US" b="1" dirty="0"/>
              <a:t>Is there more inclusivity of marginalized groups with active learning?</a:t>
            </a:r>
          </a:p>
        </p:txBody>
      </p:sp>
    </p:spTree>
    <p:extLst>
      <p:ext uri="{BB962C8B-B14F-4D97-AF65-F5344CB8AC3E}">
        <p14:creationId xmlns:p14="http://schemas.microsoft.com/office/powerpoint/2010/main" val="1277579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Demographic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71" y="1660395"/>
            <a:ext cx="10935729" cy="4888685"/>
          </a:xfrm>
        </p:spPr>
        <p:txBody>
          <a:bodyPr>
            <a:normAutofit/>
          </a:bodyPr>
          <a:lstStyle/>
          <a:p>
            <a:r>
              <a:rPr lang="en-US" dirty="0"/>
              <a:t>Utilized the Active Learning Survey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Questions for </a:t>
            </a:r>
          </a:p>
          <a:p>
            <a:pPr lvl="1"/>
            <a:r>
              <a:rPr lang="en-US" dirty="0"/>
              <a:t>Race/Ethnicity</a:t>
            </a:r>
          </a:p>
          <a:p>
            <a:pPr lvl="1"/>
            <a:r>
              <a:rPr lang="en-US" dirty="0"/>
              <a:t>Biological Sex</a:t>
            </a:r>
          </a:p>
          <a:p>
            <a:pPr lvl="1"/>
            <a:r>
              <a:rPr lang="en-US" dirty="0"/>
              <a:t>*Gender Identity </a:t>
            </a:r>
          </a:p>
          <a:p>
            <a:pPr lvl="1"/>
            <a:r>
              <a:rPr lang="en-US" dirty="0"/>
              <a:t>Sexuality</a:t>
            </a:r>
          </a:p>
          <a:p>
            <a:pPr lvl="1"/>
            <a:r>
              <a:rPr lang="en-US" dirty="0"/>
              <a:t>Disability (visible or invisible)</a:t>
            </a:r>
          </a:p>
          <a:p>
            <a:pPr lvl="1"/>
            <a:r>
              <a:rPr lang="en-US" dirty="0"/>
              <a:t>Transfer student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Back to the Active Learning Activity:  what the colored paper represents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61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Demographic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71" y="1660395"/>
            <a:ext cx="11540249" cy="4888685"/>
          </a:xfrm>
        </p:spPr>
        <p:txBody>
          <a:bodyPr>
            <a:normAutofit/>
          </a:bodyPr>
          <a:lstStyle/>
          <a:p>
            <a:r>
              <a:rPr lang="en-US" dirty="0"/>
              <a:t>Utilized the Active Learning Survey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Questions regarding: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Race/Ethnicity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Biological Sex</a:t>
            </a:r>
          </a:p>
          <a:p>
            <a:pPr lvl="1"/>
            <a:r>
              <a:rPr lang="en-US" dirty="0"/>
              <a:t>*Gender Identity </a:t>
            </a: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Sexuality</a:t>
            </a:r>
          </a:p>
          <a:p>
            <a:pPr lvl="1"/>
            <a:r>
              <a:rPr lang="en-US" dirty="0"/>
              <a:t>Disability (visible or invisible)</a:t>
            </a:r>
          </a:p>
          <a:p>
            <a:pPr lvl="1"/>
            <a:r>
              <a:rPr lang="en-US" dirty="0"/>
              <a:t>Transfer student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Back to the Active Learning Activity……what the colored paper represents </a:t>
            </a:r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364627" y="2065283"/>
            <a:ext cx="2706130" cy="3590133"/>
            <a:chOff x="7364627" y="2065283"/>
            <a:chExt cx="2706130" cy="3590133"/>
          </a:xfrm>
        </p:grpSpPr>
        <p:sp>
          <p:nvSpPr>
            <p:cNvPr id="4" name="Rectangle 3"/>
            <p:cNvSpPr/>
            <p:nvPr/>
          </p:nvSpPr>
          <p:spPr>
            <a:xfrm>
              <a:off x="7364627" y="2065283"/>
              <a:ext cx="1227438" cy="81554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MALE</a:t>
              </a:r>
            </a:p>
            <a:p>
              <a:pPr algn="ctr"/>
              <a:r>
                <a:rPr lang="en-US" b="1" dirty="0"/>
                <a:t>PRE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8843319" y="2065283"/>
              <a:ext cx="1227438" cy="815546"/>
            </a:xfrm>
            <a:prstGeom prst="rect">
              <a:avLst/>
            </a:prstGeom>
            <a:pattFill prst="dashUpDiag">
              <a:fgClr>
                <a:schemeClr val="tx1"/>
              </a:fgClr>
              <a:bgClr>
                <a:srgbClr val="FF0000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MALE</a:t>
              </a:r>
            </a:p>
            <a:p>
              <a:pPr algn="ctr"/>
              <a:r>
                <a:rPr lang="en-US" b="1" dirty="0"/>
                <a:t>POST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364627" y="2993005"/>
              <a:ext cx="1227438" cy="815546"/>
            </a:xfrm>
            <a:prstGeom prst="rect">
              <a:avLst/>
            </a:prstGeom>
            <a:solidFill>
              <a:srgbClr val="FC9E9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FEMALE</a:t>
              </a:r>
            </a:p>
            <a:p>
              <a:pPr algn="ctr"/>
              <a:r>
                <a:rPr lang="en-US" b="1" dirty="0"/>
                <a:t>PRE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8843319" y="2993005"/>
              <a:ext cx="1227438" cy="815546"/>
            </a:xfrm>
            <a:prstGeom prst="rect">
              <a:avLst/>
            </a:prstGeom>
            <a:pattFill prst="dashUpDiag">
              <a:fgClr>
                <a:schemeClr val="tx1"/>
              </a:fgClr>
              <a:bgClr>
                <a:srgbClr val="FC9E9E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FEMALE</a:t>
              </a:r>
            </a:p>
            <a:p>
              <a:pPr algn="ctr"/>
              <a:r>
                <a:rPr lang="en-US" b="1" dirty="0"/>
                <a:t>POST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364627" y="3920727"/>
              <a:ext cx="1227438" cy="81554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MINORITY</a:t>
              </a:r>
            </a:p>
            <a:p>
              <a:pPr algn="ctr"/>
              <a:r>
                <a:rPr lang="en-US" b="1" dirty="0"/>
                <a:t>PRE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843319" y="3920727"/>
              <a:ext cx="1227438" cy="815546"/>
            </a:xfrm>
            <a:prstGeom prst="rect">
              <a:avLst/>
            </a:prstGeom>
            <a:pattFill prst="dashUpDiag">
              <a:fgClr>
                <a:schemeClr val="tx1"/>
              </a:fgClr>
              <a:bgClr>
                <a:schemeClr val="accent1">
                  <a:lumMod val="40000"/>
                  <a:lumOff val="60000"/>
                </a:schemeClr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MINORITY</a:t>
              </a:r>
            </a:p>
            <a:p>
              <a:pPr algn="ctr"/>
              <a:r>
                <a:rPr lang="en-US" b="1" dirty="0"/>
                <a:t>POST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64627" y="4839870"/>
              <a:ext cx="1227438" cy="8155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NON-HETERO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PRE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843319" y="4839870"/>
              <a:ext cx="1227438" cy="815546"/>
            </a:xfrm>
            <a:prstGeom prst="rect">
              <a:avLst/>
            </a:prstGeom>
            <a:pattFill prst="dashUpDiag">
              <a:fgClr>
                <a:schemeClr val="tx1"/>
              </a:fgClr>
              <a:bgClr>
                <a:schemeClr val="accent4">
                  <a:lumMod val="60000"/>
                  <a:lumOff val="40000"/>
                </a:schemeClr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NON-HETERO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POST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55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71" y="334832"/>
            <a:ext cx="10515600" cy="1325563"/>
          </a:xfrm>
        </p:spPr>
        <p:txBody>
          <a:bodyPr/>
          <a:lstStyle/>
          <a:p>
            <a:r>
              <a:rPr lang="en-US" b="1" dirty="0"/>
              <a:t>Demographics and Inclusivity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71" y="1660395"/>
            <a:ext cx="10935729" cy="48886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0791659"/>
              </p:ext>
            </p:extLst>
          </p:nvPr>
        </p:nvGraphicFramePr>
        <p:xfrm>
          <a:off x="418071" y="1847402"/>
          <a:ext cx="5257800" cy="3811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2309844"/>
              </p:ext>
            </p:extLst>
          </p:nvPr>
        </p:nvGraphicFramePr>
        <p:xfrm>
          <a:off x="6492240" y="1847402"/>
          <a:ext cx="5173980" cy="3811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42131" y="5873267"/>
            <a:ext cx="4727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OVER 6% INCREASE IN INCLUSIVITY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IN FEMALES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1076" y="5873267"/>
            <a:ext cx="4658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OVER 3% INCREASE IN INCLUSIVITY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REGARDLESS OF RACE</a:t>
            </a:r>
          </a:p>
        </p:txBody>
      </p:sp>
    </p:spTree>
    <p:extLst>
      <p:ext uri="{BB962C8B-B14F-4D97-AF65-F5344CB8AC3E}">
        <p14:creationId xmlns:p14="http://schemas.microsoft.com/office/powerpoint/2010/main" val="38511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71" y="334832"/>
            <a:ext cx="10515600" cy="1325563"/>
          </a:xfrm>
        </p:spPr>
        <p:txBody>
          <a:bodyPr/>
          <a:lstStyle/>
          <a:p>
            <a:r>
              <a:rPr lang="en-US" b="1" dirty="0"/>
              <a:t>Demographics and Inclusivity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71" y="1660395"/>
            <a:ext cx="6196089" cy="48886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3611" y="5846127"/>
            <a:ext cx="4727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OVER 4% INCREASE IN INCLUSIVITY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REGARDLESS OF SEXUALITY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968551"/>
              </p:ext>
            </p:extLst>
          </p:nvPr>
        </p:nvGraphicFramePr>
        <p:xfrm>
          <a:off x="6177281" y="1847402"/>
          <a:ext cx="5750560" cy="3811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89029" y="5846127"/>
            <a:ext cx="4727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OVER 7% INCREASE IN INCLUSIVITY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REGARDLESS OF DISABILITY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0750658"/>
              </p:ext>
            </p:extLst>
          </p:nvPr>
        </p:nvGraphicFramePr>
        <p:xfrm>
          <a:off x="210437" y="1847402"/>
          <a:ext cx="5408043" cy="3811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595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AsOne/>
      </p:bldGraphic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71" y="334832"/>
            <a:ext cx="10515600" cy="1325563"/>
          </a:xfrm>
        </p:spPr>
        <p:txBody>
          <a:bodyPr/>
          <a:lstStyle/>
          <a:p>
            <a:r>
              <a:rPr lang="en-US" b="1" dirty="0"/>
              <a:t>Demographics and Inclusivity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71" y="1660395"/>
            <a:ext cx="6196089" cy="48886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0648812"/>
              </p:ext>
            </p:extLst>
          </p:nvPr>
        </p:nvGraphicFramePr>
        <p:xfrm>
          <a:off x="418071" y="1660395"/>
          <a:ext cx="8705609" cy="3998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18071" y="5698761"/>
            <a:ext cx="49884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NEARLY 6% INCREASE IN INCLUSIVITY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IF NON-TRANSFER STUDENT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4160" y="5659120"/>
            <a:ext cx="52820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39B8E"/>
                </a:solidFill>
              </a:rPr>
              <a:t>NEARLY 2.5% DECREASE IN INCLUSIVITY </a:t>
            </a:r>
          </a:p>
          <a:p>
            <a:pPr algn="ctr"/>
            <a:r>
              <a:rPr lang="en-US" sz="2400" b="1" dirty="0">
                <a:solidFill>
                  <a:srgbClr val="839B8E"/>
                </a:solidFill>
              </a:rPr>
              <a:t>IF A TRANSFER STUDENT???</a:t>
            </a:r>
          </a:p>
        </p:txBody>
      </p:sp>
    </p:spTree>
    <p:extLst>
      <p:ext uri="{BB962C8B-B14F-4D97-AF65-F5344CB8AC3E}">
        <p14:creationId xmlns:p14="http://schemas.microsoft.com/office/powerpoint/2010/main" val="340149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" y="0"/>
            <a:ext cx="10515600" cy="1325563"/>
          </a:xfrm>
        </p:spPr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325563"/>
            <a:ext cx="11785600" cy="4819015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/>
              <a:t>Over the course of 1 semester, using 6 courses across multiple disciplines:</a:t>
            </a:r>
          </a:p>
          <a:p>
            <a:pPr marL="0" indent="0">
              <a:buNone/>
            </a:pPr>
            <a:endParaRPr lang="en-US" sz="2600" dirty="0"/>
          </a:p>
          <a:p>
            <a:pPr lvl="1"/>
            <a:r>
              <a:rPr lang="en-US" sz="2600" dirty="0"/>
              <a:t>Approximately 100 students for both pre and post response to active learning exposure</a:t>
            </a:r>
          </a:p>
          <a:p>
            <a:pPr marL="457200" lvl="1" indent="0">
              <a:buNone/>
            </a:pPr>
            <a:endParaRPr lang="en-US" sz="2600" dirty="0"/>
          </a:p>
          <a:p>
            <a:pPr lvl="2"/>
            <a:r>
              <a:rPr lang="en-US" sz="2600" dirty="0"/>
              <a:t>Over </a:t>
            </a:r>
            <a:r>
              <a:rPr lang="en-US" sz="2600" b="1" dirty="0">
                <a:solidFill>
                  <a:srgbClr val="FF0000"/>
                </a:solidFill>
              </a:rPr>
              <a:t>45% </a:t>
            </a:r>
            <a:r>
              <a:rPr lang="en-US" sz="2600" dirty="0"/>
              <a:t>increase in number of students with positive feelings toward active learning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/>
              <a:t>Approximately 120 students for both pre and post Likert-type scale questions</a:t>
            </a:r>
          </a:p>
          <a:p>
            <a:pPr marL="1371600" lvl="3" indent="0">
              <a:buNone/>
            </a:pPr>
            <a:endParaRPr lang="en-US" sz="2600" dirty="0"/>
          </a:p>
          <a:p>
            <a:pPr lvl="2"/>
            <a:r>
              <a:rPr lang="en-US" sz="2600" b="1" dirty="0">
                <a:solidFill>
                  <a:srgbClr val="FF0000"/>
                </a:solidFill>
              </a:rPr>
              <a:t>4% </a:t>
            </a:r>
            <a:r>
              <a:rPr lang="en-US" sz="2600" dirty="0"/>
              <a:t>overall increase in inclusivity based on answers to Likert-type scale questions</a:t>
            </a:r>
          </a:p>
          <a:p>
            <a:pPr lvl="2"/>
            <a:r>
              <a:rPr lang="en-US" sz="2600" b="1" dirty="0">
                <a:solidFill>
                  <a:srgbClr val="FF0000"/>
                </a:solidFill>
              </a:rPr>
              <a:t>6% </a:t>
            </a:r>
            <a:r>
              <a:rPr lang="en-US" sz="2600" dirty="0"/>
              <a:t>increase if self-identified as female or a non-transfer student</a:t>
            </a:r>
          </a:p>
          <a:p>
            <a:pPr lvl="2"/>
            <a:endParaRPr lang="en-US" sz="2400" dirty="0"/>
          </a:p>
          <a:p>
            <a:r>
              <a:rPr lang="en-US" sz="2600" b="1" dirty="0"/>
              <a:t>The Active Learning Survey is available for you and your courses when you are ready!</a:t>
            </a:r>
          </a:p>
        </p:txBody>
      </p:sp>
    </p:spTree>
    <p:extLst>
      <p:ext uri="{BB962C8B-B14F-4D97-AF65-F5344CB8AC3E}">
        <p14:creationId xmlns:p14="http://schemas.microsoft.com/office/powerpoint/2010/main" val="147260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757" y="93276"/>
            <a:ext cx="10515600" cy="1325563"/>
          </a:xfrm>
        </p:spPr>
        <p:txBody>
          <a:bodyPr/>
          <a:lstStyle/>
          <a:p>
            <a:r>
              <a:rPr lang="en-US" b="1" dirty="0"/>
              <a:t>Students’ Perception of Active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758" y="1239520"/>
            <a:ext cx="7837490" cy="5466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Coding Activity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Form small groups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Each group will receive a set of student responses to “code”, tape and a large white sheet of paper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Your task is to group the responses based on the following:</a:t>
            </a:r>
          </a:p>
          <a:p>
            <a:pPr marL="457200" lvl="1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Active Learning exposure</a:t>
            </a:r>
          </a:p>
          <a:p>
            <a:pPr marL="457200" lvl="1" indent="0" algn="ctr">
              <a:buNone/>
            </a:pPr>
            <a:r>
              <a:rPr lang="en-US" dirty="0"/>
              <a:t>Was active learning experience </a:t>
            </a:r>
            <a:r>
              <a:rPr lang="en-US" b="1" dirty="0">
                <a:solidFill>
                  <a:srgbClr val="FF0000"/>
                </a:solidFill>
              </a:rPr>
              <a:t>positive/negative/neutral</a:t>
            </a:r>
          </a:p>
          <a:p>
            <a:pPr marL="457200" lvl="1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914400" lvl="1" indent="-457200">
              <a:buAutoNum type="arabicPeriod" startAt="4"/>
            </a:pPr>
            <a:r>
              <a:rPr lang="en-US" dirty="0"/>
              <a:t>Use tape and the white sheets provided to group your responses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5.   Take 1-2 minutes to discuss what the different colors of paper may represent</a:t>
            </a:r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8297404" y="2565083"/>
            <a:ext cx="3595478" cy="2840931"/>
            <a:chOff x="8256764" y="2702560"/>
            <a:chExt cx="3595478" cy="2840931"/>
          </a:xfrm>
        </p:grpSpPr>
        <p:sp>
          <p:nvSpPr>
            <p:cNvPr id="4" name="TextBox 3"/>
            <p:cNvSpPr txBox="1"/>
            <p:nvPr/>
          </p:nvSpPr>
          <p:spPr>
            <a:xfrm>
              <a:off x="8931058" y="2702560"/>
              <a:ext cx="2921184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ACTIVE LEARNING EXPOSURE</a:t>
              </a:r>
            </a:p>
          </p:txBody>
        </p:sp>
        <p:sp>
          <p:nvSpPr>
            <p:cNvPr id="5" name="Left-Up Arrow 4"/>
            <p:cNvSpPr/>
            <p:nvPr/>
          </p:nvSpPr>
          <p:spPr>
            <a:xfrm rot="13743133">
              <a:off x="9968302" y="3121614"/>
              <a:ext cx="509118" cy="527533"/>
            </a:xfrm>
            <a:prstGeom prst="leftUpArrow">
              <a:avLst>
                <a:gd name="adj1" fmla="val 25000"/>
                <a:gd name="adj2" fmla="val 25000"/>
                <a:gd name="adj3" fmla="val 2434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333586" y="3439160"/>
              <a:ext cx="512641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YES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608819" y="3439160"/>
              <a:ext cx="486030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NO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8940800" y="4003040"/>
              <a:ext cx="392787" cy="61976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9589906" y="4003040"/>
              <a:ext cx="2" cy="106380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9855252" y="4003040"/>
              <a:ext cx="377351" cy="61976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041064" y="5174159"/>
              <a:ext cx="1061509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NEUTRAL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56764" y="4697512"/>
              <a:ext cx="1117742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NEGATIVE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885064" y="4697512"/>
              <a:ext cx="1032655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POSITIVE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79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720" y="100965"/>
            <a:ext cx="4861560" cy="1325563"/>
          </a:xfrm>
        </p:spPr>
        <p:txBody>
          <a:bodyPr/>
          <a:lstStyle/>
          <a:p>
            <a:r>
              <a:rPr lang="en-US" b="1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2089785"/>
            <a:ext cx="9093200" cy="3528695"/>
          </a:xfrm>
        </p:spPr>
        <p:txBody>
          <a:bodyPr/>
          <a:lstStyle/>
          <a:p>
            <a:r>
              <a:rPr lang="en-US" dirty="0"/>
              <a:t>Rachel Watson</a:t>
            </a:r>
          </a:p>
          <a:p>
            <a:r>
              <a:rPr lang="en-US" dirty="0"/>
              <a:t>SI</a:t>
            </a:r>
            <a:r>
              <a:rPr lang="en-US" baseline="30000" dirty="0"/>
              <a:t>2</a:t>
            </a:r>
            <a:r>
              <a:rPr lang="en-US" dirty="0"/>
              <a:t> and LAMP fellowship program</a:t>
            </a:r>
          </a:p>
          <a:p>
            <a:r>
              <a:rPr lang="en-US" dirty="0"/>
              <a:t>Educator Learning Community “</a:t>
            </a:r>
            <a:r>
              <a:rPr lang="en-US" i="1" dirty="0"/>
              <a:t>Leaving the Light On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Funding</a:t>
            </a:r>
          </a:p>
          <a:p>
            <a:pPr lvl="1"/>
            <a:r>
              <a:rPr lang="en-US" sz="2800" dirty="0"/>
              <a:t>UW Science Initiative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C28384-DEEC-BE49-B420-8A406A349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4" y="50799"/>
            <a:ext cx="2819614" cy="1468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91BFB1-53D7-284A-ADDB-E7F362568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013" y="50800"/>
            <a:ext cx="2820674" cy="211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25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568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34" y="457586"/>
            <a:ext cx="7422292" cy="126412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Active Learning Survey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0C88A-1AD0-2445-B6F8-E2C4DDAAE224}"/>
              </a:ext>
            </a:extLst>
          </p:cNvPr>
          <p:cNvSpPr txBox="1"/>
          <p:nvPr/>
        </p:nvSpPr>
        <p:spPr>
          <a:xfrm>
            <a:off x="81280" y="669517"/>
            <a:ext cx="115756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Offered to faculty members who had participated in a year-long educational development program called the Learning Actively Mentoring Program (LAMP)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Developed in collaboration with trained faculty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Students’ experience with active learning and how these experiences impacted their attitudes, feelings behaviors and sense of inclusion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Demographics (open-ended)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Administered using a Google 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ABA8C-F6E7-B54C-899D-3B27AB2FA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085837"/>
            <a:ext cx="9144000" cy="27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11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075" y="214913"/>
            <a:ext cx="10515600" cy="1325563"/>
          </a:xfrm>
        </p:spPr>
        <p:txBody>
          <a:bodyPr/>
          <a:lstStyle/>
          <a:p>
            <a:r>
              <a:rPr lang="en-US" b="1" dirty="0"/>
              <a:t>Coding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346" y="1285104"/>
            <a:ext cx="10515600" cy="213543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Students were assigned a number so their anonymity was preserved</a:t>
            </a:r>
          </a:p>
          <a:p>
            <a:endParaRPr lang="en-US" sz="2400" dirty="0"/>
          </a:p>
          <a:p>
            <a:r>
              <a:rPr lang="en-US" sz="2400" dirty="0"/>
              <a:t>Response to a single question was coded by 3 faculty members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54620" y="3966061"/>
            <a:ext cx="90850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PRE-SEMESTER SURVEY QUESTION:  </a:t>
            </a:r>
          </a:p>
          <a:p>
            <a:r>
              <a:rPr lang="en-US" sz="2400" i="1" dirty="0"/>
              <a:t>Tell us about your experience with active learning prior to this semester.</a:t>
            </a:r>
          </a:p>
          <a:p>
            <a:endParaRPr lang="en-US" sz="2400" i="1" dirty="0"/>
          </a:p>
          <a:p>
            <a:r>
              <a:rPr lang="en-US" sz="2400" b="1" dirty="0"/>
              <a:t>POST-SEMESTER SURVEY QUESTION:  </a:t>
            </a:r>
          </a:p>
          <a:p>
            <a:r>
              <a:rPr lang="en-US" sz="2400" i="1" dirty="0"/>
              <a:t>What was your experience with active learning during this semester?</a:t>
            </a:r>
          </a:p>
        </p:txBody>
      </p:sp>
    </p:spTree>
    <p:extLst>
      <p:ext uri="{BB962C8B-B14F-4D97-AF65-F5344CB8AC3E}">
        <p14:creationId xmlns:p14="http://schemas.microsoft.com/office/powerpoint/2010/main" val="2266274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876" y="365125"/>
            <a:ext cx="10515600" cy="813075"/>
          </a:xfrm>
        </p:spPr>
        <p:txBody>
          <a:bodyPr/>
          <a:lstStyle/>
          <a:p>
            <a:r>
              <a:rPr lang="en-US" b="1" dirty="0"/>
              <a:t>Results of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876" y="1479636"/>
            <a:ext cx="11394988" cy="1108583"/>
          </a:xfrm>
        </p:spPr>
        <p:txBody>
          <a:bodyPr/>
          <a:lstStyle/>
          <a:p>
            <a:r>
              <a:rPr lang="en-US" sz="2400" dirty="0"/>
              <a:t>6 Instructors participated in both the pre/post Active Learning Survey</a:t>
            </a:r>
          </a:p>
          <a:p>
            <a:r>
              <a:rPr lang="en-US" sz="2400" dirty="0"/>
              <a:t>Results from students with pre and/or post responses included</a:t>
            </a:r>
          </a:p>
          <a:p>
            <a:pPr lvl="1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744223" y="2472926"/>
            <a:ext cx="2123306" cy="11921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Pathogenic Microbiology 37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26744" y="3988484"/>
            <a:ext cx="1758264" cy="10982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Active Learning Survey</a:t>
            </a:r>
          </a:p>
        </p:txBody>
      </p:sp>
      <p:sp>
        <p:nvSpPr>
          <p:cNvPr id="11" name="Oval 10"/>
          <p:cNvSpPr/>
          <p:nvPr/>
        </p:nvSpPr>
        <p:spPr>
          <a:xfrm>
            <a:off x="6211845" y="3059209"/>
            <a:ext cx="2123306" cy="11921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Geography</a:t>
            </a:r>
          </a:p>
          <a:p>
            <a:pPr algn="ctr"/>
            <a:r>
              <a:rPr lang="en-US" b="1" dirty="0"/>
              <a:t>57</a:t>
            </a:r>
          </a:p>
        </p:txBody>
      </p:sp>
      <p:sp>
        <p:nvSpPr>
          <p:cNvPr id="12" name="Oval 11"/>
          <p:cNvSpPr/>
          <p:nvPr/>
        </p:nvSpPr>
        <p:spPr>
          <a:xfrm>
            <a:off x="6415045" y="4640114"/>
            <a:ext cx="2356422" cy="11921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Food Science</a:t>
            </a:r>
          </a:p>
          <a:p>
            <a:pPr algn="ctr"/>
            <a:r>
              <a:rPr lang="en-US" b="1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3775244" y="5480157"/>
            <a:ext cx="2123306" cy="11921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Honors Colloquium</a:t>
            </a:r>
          </a:p>
          <a:p>
            <a:pPr algn="ctr"/>
            <a:r>
              <a:rPr lang="en-US" b="1" dirty="0"/>
              <a:t>9</a:t>
            </a:r>
          </a:p>
        </p:txBody>
      </p:sp>
      <p:sp>
        <p:nvSpPr>
          <p:cNvPr id="14" name="Oval 13"/>
          <p:cNvSpPr/>
          <p:nvPr/>
        </p:nvSpPr>
        <p:spPr>
          <a:xfrm>
            <a:off x="1388520" y="4684180"/>
            <a:ext cx="2123306" cy="11921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Aerospace Science</a:t>
            </a:r>
          </a:p>
          <a:p>
            <a:pPr algn="ctr"/>
            <a:r>
              <a:rPr lang="en-US" b="1" dirty="0"/>
              <a:t>8</a:t>
            </a:r>
          </a:p>
        </p:txBody>
      </p:sp>
      <p:sp>
        <p:nvSpPr>
          <p:cNvPr id="15" name="Oval 14"/>
          <p:cNvSpPr/>
          <p:nvPr/>
        </p:nvSpPr>
        <p:spPr>
          <a:xfrm>
            <a:off x="1448759" y="3190553"/>
            <a:ext cx="2123306" cy="11921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Life Science</a:t>
            </a:r>
          </a:p>
          <a:p>
            <a:pPr algn="ctr"/>
            <a:r>
              <a:rPr lang="en-US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93342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16676" r="4886" b="1621"/>
          <a:stretch/>
        </p:blipFill>
        <p:spPr>
          <a:xfrm>
            <a:off x="195520" y="2099287"/>
            <a:ext cx="5974674" cy="3980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t="11344" r="3516" b="2222"/>
          <a:stretch/>
        </p:blipFill>
        <p:spPr>
          <a:xfrm>
            <a:off x="6386566" y="2099287"/>
            <a:ext cx="5716994" cy="3980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20" y="59692"/>
            <a:ext cx="10515600" cy="1325563"/>
          </a:xfrm>
        </p:spPr>
        <p:txBody>
          <a:bodyPr/>
          <a:lstStyle/>
          <a:p>
            <a:r>
              <a:rPr lang="en-US" b="1" dirty="0"/>
              <a:t>Examples of Raw Coding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40843" y="1514512"/>
            <a:ext cx="5964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PATHOGENIC MICROBIOLOGY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999" y="1545664"/>
            <a:ext cx="5964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LIFE SCIENCE FOR NON-MAJORS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892" y="2594919"/>
            <a:ext cx="1705232" cy="114505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7383" y="2802842"/>
            <a:ext cx="1705232" cy="11018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41060" y="3938563"/>
            <a:ext cx="1911178" cy="2140959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44442" y="3739978"/>
            <a:ext cx="2203557" cy="233954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2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" y="93667"/>
            <a:ext cx="4348480" cy="800414"/>
          </a:xfrm>
        </p:spPr>
        <p:txBody>
          <a:bodyPr/>
          <a:lstStyle/>
          <a:p>
            <a:r>
              <a:rPr lang="en-US" b="1" dirty="0"/>
              <a:t>Results of Coding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8544053"/>
              </p:ext>
            </p:extLst>
          </p:nvPr>
        </p:nvGraphicFramePr>
        <p:xfrm>
          <a:off x="142240" y="1269048"/>
          <a:ext cx="5486400" cy="4319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0977564"/>
              </p:ext>
            </p:extLst>
          </p:nvPr>
        </p:nvGraphicFramePr>
        <p:xfrm>
          <a:off x="5633720" y="3901440"/>
          <a:ext cx="5135880" cy="3063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0907370"/>
              </p:ext>
            </p:extLst>
          </p:nvPr>
        </p:nvGraphicFramePr>
        <p:xfrm>
          <a:off x="5293360" y="183993"/>
          <a:ext cx="6126480" cy="3627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2240" y="5876705"/>
            <a:ext cx="65821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45% increase in # of students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with positive feelings about active learning</a:t>
            </a:r>
          </a:p>
        </p:txBody>
      </p:sp>
    </p:spTree>
    <p:extLst>
      <p:ext uri="{BB962C8B-B14F-4D97-AF65-F5344CB8AC3E}">
        <p14:creationId xmlns:p14="http://schemas.microsoft.com/office/powerpoint/2010/main" val="407643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9686298"/>
              </p:ext>
            </p:extLst>
          </p:nvPr>
        </p:nvGraphicFramePr>
        <p:xfrm>
          <a:off x="8353682" y="2970061"/>
          <a:ext cx="2696862" cy="215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048" y="74701"/>
            <a:ext cx="10515600" cy="1052459"/>
          </a:xfrm>
        </p:spPr>
        <p:txBody>
          <a:bodyPr/>
          <a:lstStyle/>
          <a:p>
            <a:r>
              <a:rPr lang="en-US" dirty="0"/>
              <a:t>Emerging Themes with Active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8126625" y="1261227"/>
            <a:ext cx="3233353" cy="194001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ENGAGEMENT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2160091"/>
              </p:ext>
            </p:extLst>
          </p:nvPr>
        </p:nvGraphicFramePr>
        <p:xfrm>
          <a:off x="426048" y="2830018"/>
          <a:ext cx="2411627" cy="215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val 3"/>
          <p:cNvSpPr/>
          <p:nvPr/>
        </p:nvSpPr>
        <p:spPr>
          <a:xfrm>
            <a:off x="129747" y="1261227"/>
            <a:ext cx="3008869" cy="194001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TEAMWORK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2423013"/>
              </p:ext>
            </p:extLst>
          </p:nvPr>
        </p:nvGraphicFramePr>
        <p:xfrm>
          <a:off x="4349838" y="4047673"/>
          <a:ext cx="2640225" cy="215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Oval 5"/>
          <p:cNvSpPr/>
          <p:nvPr/>
        </p:nvSpPr>
        <p:spPr>
          <a:xfrm>
            <a:off x="3937944" y="2210674"/>
            <a:ext cx="3468130" cy="217057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METACOGNITION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718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**Data from 14 Likert-type scale questions of a single course, 37 students</a:t>
            </a:r>
          </a:p>
        </p:txBody>
      </p:sp>
    </p:spTree>
    <p:extLst>
      <p:ext uri="{BB962C8B-B14F-4D97-AF65-F5344CB8AC3E}">
        <p14:creationId xmlns:p14="http://schemas.microsoft.com/office/powerpoint/2010/main" val="1626481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520" y="2187534"/>
            <a:ext cx="6928193" cy="1618348"/>
          </a:xfrm>
        </p:spPr>
        <p:txBody>
          <a:bodyPr/>
          <a:lstStyle/>
          <a:p>
            <a:r>
              <a:rPr lang="en-US" b="1" dirty="0"/>
              <a:t>Assessing Inclusivity</a:t>
            </a:r>
          </a:p>
        </p:txBody>
      </p:sp>
    </p:spTree>
    <p:extLst>
      <p:ext uri="{BB962C8B-B14F-4D97-AF65-F5344CB8AC3E}">
        <p14:creationId xmlns:p14="http://schemas.microsoft.com/office/powerpoint/2010/main" val="3832042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11408</TotalTime>
  <Words>755</Words>
  <Application>Microsoft Macintosh PowerPoint</Application>
  <PresentationFormat>Widescreen</PresentationFormat>
  <Paragraphs>181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 Theme</vt:lpstr>
      <vt:lpstr>Measuring Changes  in Students’ Perception of Active Learning  and Feelings of Inclusion</vt:lpstr>
      <vt:lpstr>Students’ Perception of Active Learning</vt:lpstr>
      <vt:lpstr>Active Learning Survey </vt:lpstr>
      <vt:lpstr>Coding Methods</vt:lpstr>
      <vt:lpstr>Results of Coding</vt:lpstr>
      <vt:lpstr>Examples of Raw Coding Data</vt:lpstr>
      <vt:lpstr>Results of Coding</vt:lpstr>
      <vt:lpstr>Emerging Themes with Active Learning</vt:lpstr>
      <vt:lpstr>Assessing Inclusivity</vt:lpstr>
      <vt:lpstr>Likert-type Scale Questions for Inclusivity</vt:lpstr>
      <vt:lpstr>Likert-type Scale Questions for Inclusivity</vt:lpstr>
      <vt:lpstr>Inclusivity Increased in  UW Active Learning Classrooms Over 1 Semester</vt:lpstr>
      <vt:lpstr>Is there more inclusivity of marginalized groups with active learning?</vt:lpstr>
      <vt:lpstr>Demographic Data</vt:lpstr>
      <vt:lpstr>Demographic Data</vt:lpstr>
      <vt:lpstr>Demographics and Inclusivity</vt:lpstr>
      <vt:lpstr>Demographics and Inclusivity</vt:lpstr>
      <vt:lpstr>Demographics and Inclusivity</vt:lpstr>
      <vt:lpstr>Summary</vt:lpstr>
      <vt:lpstr>Acknowledgements</vt:lpstr>
      <vt:lpstr>PowerPoint Presentation</vt:lpstr>
    </vt:vector>
  </TitlesOfParts>
  <Company>UWIT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LEARNING SURVEY</dc:title>
  <dc:creator>Kerry Sondgeroth</dc:creator>
  <cp:lastModifiedBy>Rachel Mim Watson</cp:lastModifiedBy>
  <cp:revision>52</cp:revision>
  <cp:lastPrinted>2019-10-31T21:55:18Z</cp:lastPrinted>
  <dcterms:created xsi:type="dcterms:W3CDTF">2019-06-07T16:28:43Z</dcterms:created>
  <dcterms:modified xsi:type="dcterms:W3CDTF">2019-11-09T22:05:33Z</dcterms:modified>
</cp:coreProperties>
</file>