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332" r:id="rId2"/>
    <p:sldId id="351" r:id="rId3"/>
    <p:sldId id="346" r:id="rId4"/>
    <p:sldId id="344" r:id="rId5"/>
    <p:sldId id="345" r:id="rId6"/>
    <p:sldId id="347" r:id="rId7"/>
    <p:sldId id="349" r:id="rId8"/>
    <p:sldId id="350" r:id="rId9"/>
    <p:sldId id="338" r:id="rId10"/>
    <p:sldId id="341" r:id="rId11"/>
    <p:sldId id="340" r:id="rId12"/>
    <p:sldId id="355" r:id="rId13"/>
    <p:sldId id="352" r:id="rId14"/>
    <p:sldId id="353" r:id="rId15"/>
    <p:sldId id="354" r:id="rId16"/>
    <p:sldId id="360" r:id="rId17"/>
    <p:sldId id="361" r:id="rId18"/>
    <p:sldId id="357" r:id="rId19"/>
    <p:sldId id="356" r:id="rId20"/>
    <p:sldId id="359" r:id="rId21"/>
    <p:sldId id="362" r:id="rId22"/>
    <p:sldId id="363" r:id="rId23"/>
    <p:sldId id="364" r:id="rId24"/>
    <p:sldId id="365" r:id="rId25"/>
    <p:sldId id="366" r:id="rId26"/>
    <p:sldId id="367" r:id="rId27"/>
    <p:sldId id="368" r:id="rId28"/>
    <p:sldId id="369" r:id="rId29"/>
    <p:sldId id="382" r:id="rId30"/>
    <p:sldId id="342" r:id="rId31"/>
    <p:sldId id="370" r:id="rId32"/>
    <p:sldId id="372" r:id="rId33"/>
    <p:sldId id="373" r:id="rId34"/>
    <p:sldId id="383" r:id="rId35"/>
    <p:sldId id="374" r:id="rId36"/>
    <p:sldId id="384" r:id="rId37"/>
    <p:sldId id="375" r:id="rId38"/>
    <p:sldId id="376" r:id="rId39"/>
    <p:sldId id="377" r:id="rId40"/>
    <p:sldId id="378" r:id="rId41"/>
    <p:sldId id="379" r:id="rId42"/>
    <p:sldId id="343" r:id="rId43"/>
    <p:sldId id="371" r:id="rId44"/>
    <p:sldId id="380" r:id="rId45"/>
    <p:sldId id="381" r:id="rId46"/>
    <p:sldId id="339"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D6A81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0" d="100"/>
          <a:sy n="70" d="100"/>
        </p:scale>
        <p:origin x="-1552"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408ECA-8CD6-B24C-A121-A47F813893D0}" type="datetimeFigureOut">
              <a:rPr lang="en-US" smtClean="0"/>
              <a:t>3/27/17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65C012-B5AA-6248-B5DD-798F8E4A3CB1}" type="slidenum">
              <a:rPr lang="en-US" smtClean="0"/>
              <a:t>‹#›</a:t>
            </a:fld>
            <a:endParaRPr lang="en-US"/>
          </a:p>
        </p:txBody>
      </p:sp>
    </p:spTree>
    <p:extLst>
      <p:ext uri="{BB962C8B-B14F-4D97-AF65-F5344CB8AC3E}">
        <p14:creationId xmlns:p14="http://schemas.microsoft.com/office/powerpoint/2010/main" val="42184290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fontScale="25000" lnSpcReduction="20000"/>
          </a:bodyPr>
          <a:lstStyle/>
          <a:p>
            <a:r>
              <a:rPr lang="en-US" sz="1400" b="1" dirty="0"/>
              <a:t>Animated title moves behind picture</a:t>
            </a:r>
          </a:p>
          <a:p>
            <a:pPr defTabSz="914250">
              <a:defRPr/>
            </a:pPr>
            <a:r>
              <a:rPr lang="en-US" sz="1400" dirty="0"/>
              <a:t>(Intermediate)</a:t>
            </a:r>
          </a:p>
          <a:p>
            <a:endParaRPr lang="en-US" dirty="0"/>
          </a:p>
          <a:p>
            <a:endParaRPr lang="en-US" dirty="0"/>
          </a:p>
          <a:p>
            <a:r>
              <a:rPr lang="en-US" dirty="0"/>
              <a:t>To reproduce the shape effects on this slide, do the following:</a:t>
            </a:r>
          </a:p>
          <a:p>
            <a:pPr marL="228562" indent="-228562">
              <a:buFont typeface="+mj-lt"/>
              <a:buAutoNum type="arabicPeriod"/>
            </a:pPr>
            <a:r>
              <a:rPr lang="en-US" dirty="0"/>
              <a:t>On the </a:t>
            </a:r>
            <a:r>
              <a:rPr lang="en-US" b="1" dirty="0"/>
              <a:t>Home</a:t>
            </a:r>
            <a:r>
              <a:rPr lang="en-US" dirty="0"/>
              <a:t> tab, in the </a:t>
            </a:r>
            <a:r>
              <a:rPr lang="en-US" b="1" dirty="0"/>
              <a:t>Slides</a:t>
            </a:r>
            <a:r>
              <a:rPr lang="en-US" dirty="0"/>
              <a:t> group, click </a:t>
            </a:r>
            <a:r>
              <a:rPr lang="en-US" b="1" dirty="0"/>
              <a:t>Layout</a:t>
            </a:r>
            <a:r>
              <a:rPr lang="en-US" dirty="0"/>
              <a:t>, and then click </a:t>
            </a:r>
            <a:r>
              <a:rPr lang="en-US" b="1" dirty="0"/>
              <a:t>Blank</a:t>
            </a:r>
            <a:r>
              <a:rPr lang="en-US" dirty="0"/>
              <a:t>.</a:t>
            </a:r>
          </a:p>
          <a:p>
            <a:pPr marL="228562" indent="-228562">
              <a:buFont typeface="+mj-lt"/>
              <a:buAutoNum type="arabicPeriod"/>
            </a:pPr>
            <a:r>
              <a:rPr lang="en-US" dirty="0"/>
              <a:t>On the </a:t>
            </a:r>
            <a:r>
              <a:rPr lang="en-US" b="1" dirty="0"/>
              <a:t>Home</a:t>
            </a:r>
            <a:r>
              <a:rPr lang="en-US" dirty="0"/>
              <a:t> tab, in the </a:t>
            </a:r>
            <a:r>
              <a:rPr lang="en-US" b="1" dirty="0"/>
              <a:t>Drawing</a:t>
            </a:r>
            <a:r>
              <a:rPr lang="en-US" dirty="0"/>
              <a:t> group, click </a:t>
            </a:r>
            <a:r>
              <a:rPr lang="en-US" b="1" dirty="0"/>
              <a:t>Shapes</a:t>
            </a:r>
            <a:r>
              <a:rPr lang="en-US" dirty="0"/>
              <a:t>, and then under </a:t>
            </a:r>
            <a:r>
              <a:rPr lang="en-US" b="1" dirty="0"/>
              <a:t>Rectangles</a:t>
            </a:r>
            <a:r>
              <a:rPr lang="en-US" dirty="0"/>
              <a:t> click </a:t>
            </a:r>
            <a:r>
              <a:rPr lang="en-US" b="1" dirty="0"/>
              <a:t>Rectangle </a:t>
            </a:r>
            <a:r>
              <a:rPr lang="en-US" dirty="0"/>
              <a:t>(first option from the left). On the slide, drag to draw a rectangle.</a:t>
            </a:r>
          </a:p>
          <a:p>
            <a:pPr marL="228562" indent="-228562">
              <a:buFont typeface="+mj-lt"/>
              <a:buAutoNum type="arabicPeriod"/>
            </a:pPr>
            <a:r>
              <a:rPr lang="en-US" dirty="0"/>
              <a:t>Select the rectangle. Under </a:t>
            </a:r>
            <a:r>
              <a:rPr lang="en-US" b="1" dirty="0"/>
              <a:t>Drawing</a:t>
            </a:r>
            <a:r>
              <a:rPr lang="en-US" dirty="0"/>
              <a:t> </a:t>
            </a:r>
            <a:r>
              <a:rPr lang="en-US" b="1" dirty="0"/>
              <a:t>Tools</a:t>
            </a:r>
            <a:r>
              <a:rPr lang="en-US" dirty="0"/>
              <a:t>, on the </a:t>
            </a:r>
            <a:r>
              <a:rPr lang="en-US" b="1" dirty="0"/>
              <a:t>Format</a:t>
            </a:r>
            <a:r>
              <a:rPr lang="en-US" dirty="0"/>
              <a:t> tab, in the </a:t>
            </a:r>
            <a:r>
              <a:rPr lang="en-US" b="1" dirty="0"/>
              <a:t>Size</a:t>
            </a:r>
            <a:r>
              <a:rPr lang="en-US" dirty="0"/>
              <a:t> group, do the following: </a:t>
            </a:r>
          </a:p>
          <a:p>
            <a:pPr marL="685688" lvl="1" indent="-228562">
              <a:buFont typeface="Arial" pitchFamily="34" charset="0"/>
              <a:buChar char="•"/>
            </a:pPr>
            <a:r>
              <a:rPr lang="en-US" dirty="0"/>
              <a:t>In the </a:t>
            </a:r>
            <a:r>
              <a:rPr lang="en-US" b="1" dirty="0"/>
              <a:t>Shape</a:t>
            </a:r>
            <a:r>
              <a:rPr lang="en-US" dirty="0"/>
              <a:t> </a:t>
            </a:r>
            <a:r>
              <a:rPr lang="en-US" b="1" dirty="0"/>
              <a:t>Height</a:t>
            </a:r>
            <a:r>
              <a:rPr lang="en-US" dirty="0"/>
              <a:t> box, enter </a:t>
            </a:r>
            <a:r>
              <a:rPr lang="en-US" b="1" dirty="0"/>
              <a:t>3.17”</a:t>
            </a:r>
            <a:r>
              <a:rPr lang="en-US" dirty="0"/>
              <a:t>.</a:t>
            </a:r>
          </a:p>
          <a:p>
            <a:pPr marL="685688" lvl="1" indent="-228562">
              <a:buFont typeface="Arial" pitchFamily="34" charset="0"/>
              <a:buChar char="•"/>
            </a:pPr>
            <a:r>
              <a:rPr lang="en-US" dirty="0"/>
              <a:t>In the  </a:t>
            </a:r>
            <a:r>
              <a:rPr lang="en-US" b="1" dirty="0"/>
              <a:t>Shape</a:t>
            </a:r>
            <a:r>
              <a:rPr lang="en-US" dirty="0"/>
              <a:t> </a:t>
            </a:r>
            <a:r>
              <a:rPr lang="en-US" b="1" dirty="0"/>
              <a:t>Width</a:t>
            </a:r>
            <a:r>
              <a:rPr lang="en-US" dirty="0"/>
              <a:t> box, enter </a:t>
            </a:r>
            <a:r>
              <a:rPr lang="en-US" b="1" dirty="0"/>
              <a:t>9.5”</a:t>
            </a:r>
            <a:r>
              <a:rPr lang="en-US" dirty="0"/>
              <a:t>.</a:t>
            </a:r>
          </a:p>
          <a:p>
            <a:pPr marL="228562" indent="-228562">
              <a:buFont typeface="+mj-lt"/>
              <a:buAutoNum type="arabicPeriod"/>
            </a:pPr>
            <a:r>
              <a:rPr lang="en-US" dirty="0"/>
              <a:t>Drag the rectangle slightly above the middle of the slide. </a:t>
            </a:r>
          </a:p>
          <a:p>
            <a:pPr marL="228562" indent="-228562">
              <a:buFont typeface="+mj-lt"/>
              <a:buAutoNum type="arabicPeriod"/>
            </a:pPr>
            <a:r>
              <a:rPr lang="en-US" dirty="0"/>
              <a:t>Select the rectangle. On the </a:t>
            </a:r>
            <a:r>
              <a:rPr lang="en-US" b="1" dirty="0"/>
              <a:t>Home</a:t>
            </a:r>
            <a:r>
              <a:rPr lang="en-US" dirty="0"/>
              <a:t> tab, in the </a:t>
            </a:r>
            <a:r>
              <a:rPr lang="en-US" b="1" dirty="0"/>
              <a:t>Drawing</a:t>
            </a:r>
            <a:r>
              <a:rPr lang="en-US" dirty="0"/>
              <a:t> group, click </a:t>
            </a:r>
            <a:r>
              <a:rPr lang="en-US" b="1" dirty="0"/>
              <a:t>Arrange</a:t>
            </a:r>
            <a:r>
              <a:rPr lang="en-US" dirty="0"/>
              <a:t>, point to </a:t>
            </a:r>
            <a:r>
              <a:rPr lang="en-US" b="1" dirty="0"/>
              <a:t>Align</a:t>
            </a:r>
            <a:r>
              <a:rPr lang="en-US" dirty="0"/>
              <a:t>, and then do the following:</a:t>
            </a:r>
          </a:p>
          <a:p>
            <a:pPr marL="685688" lvl="1" indent="-228562">
              <a:buFont typeface="+mj-lt"/>
              <a:buAutoNum type="arabicPeriod"/>
            </a:pPr>
            <a:r>
              <a:rPr lang="en-US" dirty="0"/>
              <a:t>Click </a:t>
            </a:r>
            <a:r>
              <a:rPr lang="en-US" b="1" dirty="0"/>
              <a:t>Align to Slide</a:t>
            </a:r>
            <a:r>
              <a:rPr lang="en-US" dirty="0"/>
              <a:t>.</a:t>
            </a:r>
          </a:p>
          <a:p>
            <a:pPr marL="685688" lvl="1" indent="-228562">
              <a:buFont typeface="+mj-lt"/>
              <a:buAutoNum type="arabicPeriod"/>
            </a:pPr>
            <a:r>
              <a:rPr lang="en-US" dirty="0"/>
              <a:t>Click </a:t>
            </a:r>
            <a:r>
              <a:rPr lang="en-US" b="1" dirty="0"/>
              <a:t>Align Left</a:t>
            </a:r>
            <a:r>
              <a:rPr lang="en-US" dirty="0"/>
              <a:t>.</a:t>
            </a:r>
          </a:p>
          <a:p>
            <a:pPr marL="228562" indent="-228562">
              <a:buFont typeface="+mj-lt"/>
              <a:buAutoNum type="arabicPeriod"/>
            </a:pPr>
            <a:r>
              <a:rPr lang="en-US" dirty="0"/>
              <a:t>Under </a:t>
            </a:r>
            <a:r>
              <a:rPr lang="en-US" b="1" dirty="0"/>
              <a:t>Drawing</a:t>
            </a:r>
            <a:r>
              <a:rPr lang="en-US" dirty="0"/>
              <a:t> </a:t>
            </a:r>
            <a:r>
              <a:rPr lang="en-US" b="1" dirty="0"/>
              <a:t>Tools</a:t>
            </a:r>
            <a:r>
              <a:rPr lang="en-US" dirty="0"/>
              <a:t>, on the </a:t>
            </a:r>
            <a:r>
              <a:rPr lang="en-US" b="1" dirty="0"/>
              <a:t>Format</a:t>
            </a:r>
            <a:r>
              <a:rPr lang="en-US" dirty="0"/>
              <a:t> tab, in the </a:t>
            </a:r>
            <a:r>
              <a:rPr lang="en-US" b="1" dirty="0"/>
              <a:t>Shape</a:t>
            </a:r>
            <a:r>
              <a:rPr lang="en-US" dirty="0"/>
              <a:t> </a:t>
            </a:r>
            <a:r>
              <a:rPr lang="en-US" b="1" dirty="0"/>
              <a:t>Styles</a:t>
            </a:r>
            <a:r>
              <a:rPr lang="en-US" dirty="0"/>
              <a:t> group, click the next to </a:t>
            </a:r>
            <a:r>
              <a:rPr lang="en-US" b="1" dirty="0"/>
              <a:t>Shape</a:t>
            </a:r>
            <a:r>
              <a:rPr lang="en-US" dirty="0"/>
              <a:t> </a:t>
            </a:r>
            <a:r>
              <a:rPr lang="en-US" b="1" dirty="0"/>
              <a:t>Outline</a:t>
            </a:r>
            <a:r>
              <a:rPr lang="en-US" dirty="0"/>
              <a:t>, and then click </a:t>
            </a:r>
            <a:r>
              <a:rPr lang="en-US" b="1" dirty="0"/>
              <a:t>No</a:t>
            </a:r>
            <a:r>
              <a:rPr lang="en-US" dirty="0"/>
              <a:t> </a:t>
            </a:r>
            <a:r>
              <a:rPr lang="en-US" b="1" dirty="0"/>
              <a:t>Outline</a:t>
            </a:r>
            <a:r>
              <a:rPr lang="en-US" dirty="0"/>
              <a:t>.</a:t>
            </a:r>
            <a:endParaRPr lang="en-US" b="1" dirty="0"/>
          </a:p>
          <a:p>
            <a:pPr marL="228562" indent="-228562">
              <a:buFont typeface="+mj-lt"/>
              <a:buAutoNum type="arabicPeriod"/>
            </a:pPr>
            <a:r>
              <a:rPr lang="en-US" dirty="0"/>
              <a:t>Under </a:t>
            </a:r>
            <a:r>
              <a:rPr lang="en-US" b="1" dirty="0"/>
              <a:t>Drawing</a:t>
            </a:r>
            <a:r>
              <a:rPr lang="en-US" dirty="0"/>
              <a:t> </a:t>
            </a:r>
            <a:r>
              <a:rPr lang="en-US" b="1" dirty="0"/>
              <a:t>Tools</a:t>
            </a:r>
            <a:r>
              <a:rPr lang="en-US" dirty="0"/>
              <a:t>, on the </a:t>
            </a:r>
            <a:r>
              <a:rPr lang="en-US" b="1" dirty="0"/>
              <a:t>Format</a:t>
            </a:r>
            <a:r>
              <a:rPr lang="en-US" dirty="0"/>
              <a:t> tab, in the </a:t>
            </a:r>
            <a:r>
              <a:rPr lang="en-US" b="1" dirty="0"/>
              <a:t>Shape</a:t>
            </a:r>
            <a:r>
              <a:rPr lang="en-US" dirty="0"/>
              <a:t> </a:t>
            </a:r>
            <a:r>
              <a:rPr lang="en-US" b="1" dirty="0"/>
              <a:t>Styles</a:t>
            </a:r>
            <a:r>
              <a:rPr lang="en-US" dirty="0"/>
              <a:t> group, click the </a:t>
            </a:r>
            <a:r>
              <a:rPr lang="en-US" b="1" dirty="0"/>
              <a:t>Format</a:t>
            </a:r>
            <a:r>
              <a:rPr lang="en-US" dirty="0"/>
              <a:t> </a:t>
            </a:r>
            <a:r>
              <a:rPr lang="en-US" b="1" dirty="0"/>
              <a:t>Shape</a:t>
            </a:r>
            <a:r>
              <a:rPr lang="en-US" dirty="0"/>
              <a:t> dialog box launcher. In the </a:t>
            </a:r>
            <a:r>
              <a:rPr lang="en-US" b="1" dirty="0"/>
              <a:t>Format</a:t>
            </a:r>
            <a:r>
              <a:rPr lang="en-US" dirty="0"/>
              <a:t> </a:t>
            </a:r>
            <a:r>
              <a:rPr lang="en-US" b="1" dirty="0"/>
              <a:t>Shape</a:t>
            </a:r>
            <a:r>
              <a:rPr lang="en-US" dirty="0"/>
              <a:t> dialog box, click </a:t>
            </a:r>
            <a:r>
              <a:rPr lang="en-US" b="1" dirty="0"/>
              <a:t>Fill</a:t>
            </a:r>
            <a:r>
              <a:rPr lang="en-US" dirty="0"/>
              <a:t> in the left pane, select </a:t>
            </a:r>
            <a:r>
              <a:rPr lang="en-US" b="1" dirty="0"/>
              <a:t>Gradient fill </a:t>
            </a:r>
            <a:r>
              <a:rPr lang="en-US" dirty="0"/>
              <a:t>in the </a:t>
            </a:r>
            <a:r>
              <a:rPr lang="en-US" b="1" dirty="0"/>
              <a:t>Fill</a:t>
            </a:r>
            <a:r>
              <a:rPr lang="en-US" dirty="0"/>
              <a:t> pane, and then do the following:</a:t>
            </a:r>
          </a:p>
          <a:p>
            <a:pPr marL="685688" lvl="1" indent="-228562">
              <a:buFont typeface="Arial" pitchFamily="34" charset="0"/>
              <a:buChar char="•"/>
            </a:pPr>
            <a:r>
              <a:rPr lang="en-US" dirty="0"/>
              <a:t>In the </a:t>
            </a:r>
            <a:r>
              <a:rPr lang="en-US" b="1" dirty="0"/>
              <a:t>Type</a:t>
            </a:r>
            <a:r>
              <a:rPr lang="en-US" dirty="0"/>
              <a:t> list, select </a:t>
            </a:r>
            <a:r>
              <a:rPr lang="en-US" b="1" dirty="0"/>
              <a:t>Linear</a:t>
            </a:r>
            <a:r>
              <a:rPr lang="en-US" dirty="0"/>
              <a:t>.</a:t>
            </a:r>
          </a:p>
          <a:p>
            <a:pPr marL="685688" lvl="1" indent="-228562">
              <a:buFont typeface="Arial" pitchFamily="34" charset="0"/>
              <a:buChar char="•"/>
            </a:pPr>
            <a:r>
              <a:rPr lang="en-US" dirty="0"/>
              <a:t>In the </a:t>
            </a:r>
            <a:r>
              <a:rPr lang="en-US" b="1" dirty="0"/>
              <a:t>Angle</a:t>
            </a:r>
            <a:r>
              <a:rPr lang="en-US" dirty="0"/>
              <a:t> box, enter </a:t>
            </a:r>
            <a:r>
              <a:rPr lang="en-US" b="1" dirty="0"/>
              <a:t>0</a:t>
            </a:r>
            <a:r>
              <a:rPr lang="en-US" dirty="0"/>
              <a:t>. </a:t>
            </a:r>
          </a:p>
          <a:p>
            <a:pPr marL="685688" lvl="1" indent="-228562">
              <a:buFont typeface="Arial" pitchFamily="34" charset="0"/>
              <a:buChar char="•"/>
            </a:pPr>
            <a:r>
              <a:rPr lang="en-US" dirty="0"/>
              <a:t>Under </a:t>
            </a:r>
            <a:r>
              <a:rPr lang="en-US" b="1" dirty="0"/>
              <a:t>Gradient stops</a:t>
            </a:r>
            <a:r>
              <a:rPr lang="en-US" dirty="0"/>
              <a:t>, click </a:t>
            </a:r>
            <a:r>
              <a:rPr lang="en-US" b="1" dirty="0"/>
              <a:t>Add gradient stops</a:t>
            </a:r>
            <a:r>
              <a:rPr lang="en-US" dirty="0"/>
              <a:t> or </a:t>
            </a:r>
            <a:r>
              <a:rPr lang="en-US" b="1" dirty="0"/>
              <a:t>Remove gradient stops</a:t>
            </a:r>
            <a:r>
              <a:rPr lang="en-US" dirty="0"/>
              <a:t> until two stops appear in the slider.</a:t>
            </a:r>
          </a:p>
          <a:p>
            <a:pPr marL="228562" indent="-228562">
              <a:buFont typeface="+mj-lt"/>
              <a:buAutoNum type="arabicPeriod"/>
            </a:pPr>
            <a:r>
              <a:rPr lang="en-US" dirty="0"/>
              <a:t>Also under </a:t>
            </a:r>
            <a:r>
              <a:rPr lang="en-US" b="1" dirty="0"/>
              <a:t>Gradient stops</a:t>
            </a:r>
            <a:r>
              <a:rPr lang="en-US" dirty="0"/>
              <a:t>, customize the gradient stops as follows:</a:t>
            </a:r>
          </a:p>
          <a:p>
            <a:pPr marL="685688" lvl="1" indent="-228562">
              <a:buFont typeface="Arial" pitchFamily="34" charset="0"/>
              <a:buChar char="•"/>
            </a:pPr>
            <a:r>
              <a:rPr lang="en-US" dirty="0"/>
              <a:t>Select the first stop in the slider, and then do the following: </a:t>
            </a:r>
          </a:p>
          <a:p>
            <a:pPr marL="1142813" lvl="2" indent="-228562">
              <a:buFont typeface="Arial" pitchFamily="34" charset="0"/>
              <a:buChar char="•"/>
            </a:pPr>
            <a:r>
              <a:rPr lang="en-US" dirty="0"/>
              <a:t>In the </a:t>
            </a:r>
            <a:r>
              <a:rPr lang="en-US" b="1" dirty="0"/>
              <a:t>Position </a:t>
            </a:r>
            <a:r>
              <a:rPr lang="en-US" dirty="0"/>
              <a:t>box, enter </a:t>
            </a:r>
            <a:r>
              <a:rPr lang="en-US" b="1" dirty="0"/>
              <a:t>0%</a:t>
            </a:r>
            <a:r>
              <a:rPr lang="en-US" dirty="0"/>
              <a:t>.</a:t>
            </a:r>
          </a:p>
          <a:p>
            <a:pPr marL="1142813" lvl="2" indent="-228562">
              <a:buFont typeface="Arial" pitchFamily="34" charset="0"/>
              <a:buChar char="•"/>
            </a:pPr>
            <a:r>
              <a:rPr lang="en-US" dirty="0"/>
              <a:t>Click the button next to </a:t>
            </a:r>
            <a:r>
              <a:rPr lang="en-US" b="1" dirty="0"/>
              <a:t>Color</a:t>
            </a:r>
            <a:r>
              <a:rPr lang="en-US" dirty="0"/>
              <a:t>, and then under </a:t>
            </a:r>
            <a:r>
              <a:rPr lang="en-US" b="1" dirty="0"/>
              <a:t>Theme Colors</a:t>
            </a:r>
            <a:r>
              <a:rPr lang="en-US" dirty="0"/>
              <a:t> click </a:t>
            </a:r>
            <a:r>
              <a:rPr lang="en-US" b="1" dirty="0"/>
              <a:t>Orange, Accent 6, Darker 50% </a:t>
            </a:r>
            <a:r>
              <a:rPr lang="en-US" dirty="0"/>
              <a:t>(fifth row, 10</a:t>
            </a:r>
            <a:r>
              <a:rPr lang="en-US" baseline="30000" dirty="0"/>
              <a:t>th</a:t>
            </a:r>
            <a:r>
              <a:rPr lang="en-US" dirty="0"/>
              <a:t> option from the left).</a:t>
            </a:r>
          </a:p>
          <a:p>
            <a:pPr marL="685688" lvl="1" indent="-228562">
              <a:buFont typeface="Arial" pitchFamily="34" charset="0"/>
              <a:buChar char="•"/>
            </a:pPr>
            <a:r>
              <a:rPr lang="en-US" dirty="0"/>
              <a:t>Select the next stop in the slider, and then do the following: </a:t>
            </a:r>
          </a:p>
          <a:p>
            <a:pPr marL="1142813" lvl="2" indent="-228562">
              <a:buFont typeface="Arial" pitchFamily="34" charset="0"/>
              <a:buChar char="•"/>
            </a:pPr>
            <a:r>
              <a:rPr lang="en-US" dirty="0"/>
              <a:t>In the </a:t>
            </a:r>
            <a:r>
              <a:rPr lang="en-US" b="1" dirty="0"/>
              <a:t>Position </a:t>
            </a:r>
            <a:r>
              <a:rPr lang="en-US" dirty="0"/>
              <a:t>box, enter </a:t>
            </a:r>
            <a:r>
              <a:rPr lang="en-US" b="1" dirty="0"/>
              <a:t>100%</a:t>
            </a:r>
            <a:r>
              <a:rPr lang="en-US" dirty="0"/>
              <a:t>.</a:t>
            </a:r>
          </a:p>
          <a:p>
            <a:pPr marL="1142813" lvl="2" indent="-228562">
              <a:buFont typeface="Arial" pitchFamily="34" charset="0"/>
              <a:buChar char="•"/>
            </a:pPr>
            <a:r>
              <a:rPr lang="en-US" dirty="0"/>
              <a:t>Click the button next to </a:t>
            </a:r>
            <a:r>
              <a:rPr lang="en-US" b="1" dirty="0"/>
              <a:t>Color</a:t>
            </a:r>
            <a:r>
              <a:rPr lang="en-US" dirty="0"/>
              <a:t>, and then under </a:t>
            </a:r>
            <a:r>
              <a:rPr lang="en-US" b="1" dirty="0"/>
              <a:t>Theme Colors</a:t>
            </a:r>
            <a:r>
              <a:rPr lang="en-US" dirty="0"/>
              <a:t> click </a:t>
            </a:r>
            <a:r>
              <a:rPr lang="en-US" b="1" dirty="0"/>
              <a:t>Orange, Accent 6, Darker 25%</a:t>
            </a:r>
            <a:r>
              <a:rPr lang="en-US" dirty="0"/>
              <a:t> (fourth row, 10</a:t>
            </a:r>
            <a:r>
              <a:rPr lang="en-US" baseline="30000" dirty="0"/>
              <a:t>th</a:t>
            </a:r>
            <a:r>
              <a:rPr lang="en-US" dirty="0"/>
              <a:t> option from the left).</a:t>
            </a:r>
          </a:p>
          <a:p>
            <a:endParaRPr lang="en-US" dirty="0"/>
          </a:p>
          <a:p>
            <a:endParaRPr lang="en-US" dirty="0"/>
          </a:p>
          <a:p>
            <a:r>
              <a:rPr lang="en-US" dirty="0"/>
              <a:t>To reproduce the “heading” text box on this slide, do the following:</a:t>
            </a:r>
          </a:p>
          <a:p>
            <a:pPr marL="228562" indent="-228562">
              <a:buFont typeface="+mj-lt"/>
              <a:buAutoNum type="arabicPeriod"/>
            </a:pPr>
            <a:r>
              <a:rPr lang="en-US" dirty="0"/>
              <a:t>On the </a:t>
            </a:r>
            <a:r>
              <a:rPr lang="en-US" b="1" dirty="0"/>
              <a:t>Insert</a:t>
            </a:r>
            <a:r>
              <a:rPr lang="en-US" dirty="0"/>
              <a:t> tab, in the </a:t>
            </a:r>
            <a:r>
              <a:rPr lang="en-US" b="1" dirty="0"/>
              <a:t>Text</a:t>
            </a:r>
            <a:r>
              <a:rPr lang="en-US" dirty="0"/>
              <a:t> group, select </a:t>
            </a:r>
            <a:r>
              <a:rPr lang="en-US" b="1" dirty="0"/>
              <a:t>Text</a:t>
            </a:r>
            <a:r>
              <a:rPr lang="en-US" dirty="0"/>
              <a:t> </a:t>
            </a:r>
            <a:r>
              <a:rPr lang="en-US" b="1" dirty="0"/>
              <a:t>Box</a:t>
            </a:r>
            <a:r>
              <a:rPr lang="en-US" dirty="0"/>
              <a:t>. On the slide, drag to draw a text box.</a:t>
            </a:r>
          </a:p>
          <a:p>
            <a:pPr marL="228562" indent="-228562">
              <a:buFont typeface="+mj-lt"/>
              <a:buAutoNum type="arabicPeriod"/>
            </a:pPr>
            <a:r>
              <a:rPr lang="en-US" dirty="0"/>
              <a:t>Enter the heading text, and then select text. On the </a:t>
            </a:r>
            <a:r>
              <a:rPr lang="en-US" b="1" dirty="0"/>
              <a:t>Home</a:t>
            </a:r>
            <a:r>
              <a:rPr lang="en-US" dirty="0"/>
              <a:t> tab, in the </a:t>
            </a:r>
            <a:r>
              <a:rPr lang="en-US" b="1" dirty="0"/>
              <a:t>Font</a:t>
            </a:r>
            <a:r>
              <a:rPr lang="en-US" dirty="0"/>
              <a:t> group, do the following:</a:t>
            </a:r>
          </a:p>
          <a:p>
            <a:pPr marL="685688" lvl="1" indent="-228562">
              <a:buFont typeface="Arial" pitchFamily="34" charset="0"/>
              <a:buChar char="•"/>
            </a:pPr>
            <a:r>
              <a:rPr lang="en-US" dirty="0"/>
              <a:t>In the </a:t>
            </a:r>
            <a:r>
              <a:rPr lang="en-US" b="1" dirty="0"/>
              <a:t>Font</a:t>
            </a:r>
            <a:r>
              <a:rPr lang="en-US" dirty="0"/>
              <a:t> list, select </a:t>
            </a:r>
            <a:r>
              <a:rPr lang="en-US" b="1" dirty="0"/>
              <a:t>Calibri</a:t>
            </a:r>
            <a:r>
              <a:rPr lang="en-US" dirty="0"/>
              <a:t>.</a:t>
            </a:r>
          </a:p>
          <a:p>
            <a:pPr marL="685688" lvl="1" indent="-228562">
              <a:buFont typeface="Arial" pitchFamily="34" charset="0"/>
              <a:buChar char="•"/>
            </a:pPr>
            <a:r>
              <a:rPr lang="en-US" dirty="0"/>
              <a:t>In the </a:t>
            </a:r>
            <a:r>
              <a:rPr lang="en-US" b="1" dirty="0"/>
              <a:t>Font</a:t>
            </a:r>
            <a:r>
              <a:rPr lang="en-US" dirty="0"/>
              <a:t> </a:t>
            </a:r>
            <a:r>
              <a:rPr lang="en-US" b="1" dirty="0"/>
              <a:t>Size</a:t>
            </a:r>
            <a:r>
              <a:rPr lang="en-US" dirty="0"/>
              <a:t> box, enter </a:t>
            </a:r>
            <a:r>
              <a:rPr lang="en-US" b="1" dirty="0"/>
              <a:t>38</a:t>
            </a:r>
            <a:r>
              <a:rPr lang="en-US" dirty="0"/>
              <a:t>.</a:t>
            </a:r>
          </a:p>
          <a:p>
            <a:pPr marL="685688" lvl="1" indent="-228562" defTabSz="914250">
              <a:buFont typeface="Arial" pitchFamily="34" charset="0"/>
              <a:buChar char="•"/>
              <a:defRPr/>
            </a:pPr>
            <a:r>
              <a:rPr lang="en-US" dirty="0"/>
              <a:t>Click </a:t>
            </a:r>
            <a:r>
              <a:rPr lang="en-US" b="1" dirty="0"/>
              <a:t>Bold</a:t>
            </a:r>
            <a:r>
              <a:rPr lang="en-US" dirty="0"/>
              <a:t>.</a:t>
            </a:r>
          </a:p>
          <a:p>
            <a:pPr marL="685688" lvl="1" indent="-228562">
              <a:buFont typeface="Arial" pitchFamily="34" charset="0"/>
              <a:buChar char="•"/>
            </a:pPr>
            <a:r>
              <a:rPr lang="en-US" dirty="0"/>
              <a:t>Click the arrow next to </a:t>
            </a:r>
            <a:r>
              <a:rPr lang="en-US" b="1" dirty="0"/>
              <a:t>Font</a:t>
            </a:r>
            <a:r>
              <a:rPr lang="en-US" dirty="0"/>
              <a:t> </a:t>
            </a:r>
            <a:r>
              <a:rPr lang="en-US" b="1" dirty="0"/>
              <a:t>Color</a:t>
            </a:r>
            <a:r>
              <a:rPr lang="en-US" dirty="0"/>
              <a:t>, and then under </a:t>
            </a:r>
            <a:r>
              <a:rPr lang="en-US" b="1" dirty="0"/>
              <a:t>Theme</a:t>
            </a:r>
            <a:r>
              <a:rPr lang="en-US" dirty="0"/>
              <a:t> </a:t>
            </a:r>
            <a:r>
              <a:rPr lang="en-US" b="1" dirty="0"/>
              <a:t>Colors</a:t>
            </a:r>
            <a:r>
              <a:rPr lang="en-US" dirty="0"/>
              <a:t> click </a:t>
            </a:r>
            <a:r>
              <a:rPr lang="en-US" b="1" dirty="0"/>
              <a:t>Orange, Accent 6, Darker 25% </a:t>
            </a:r>
            <a:r>
              <a:rPr lang="en-US" dirty="0"/>
              <a:t>(fourth row, 10</a:t>
            </a:r>
            <a:r>
              <a:rPr lang="en-US" baseline="30000" dirty="0"/>
              <a:t>th</a:t>
            </a:r>
            <a:r>
              <a:rPr lang="en-US" dirty="0"/>
              <a:t> option from the left).</a:t>
            </a:r>
          </a:p>
          <a:p>
            <a:pPr marL="228562" indent="-228562">
              <a:buFont typeface="+mj-lt"/>
              <a:buAutoNum type="arabicPeriod"/>
            </a:pPr>
            <a:r>
              <a:rPr lang="en-US" dirty="0"/>
              <a:t>On the </a:t>
            </a:r>
            <a:r>
              <a:rPr lang="en-US" b="1" dirty="0"/>
              <a:t>Home</a:t>
            </a:r>
            <a:r>
              <a:rPr lang="en-US" dirty="0"/>
              <a:t> tab, in the </a:t>
            </a:r>
            <a:r>
              <a:rPr lang="en-US" b="1" dirty="0"/>
              <a:t>Paragraph</a:t>
            </a:r>
            <a:r>
              <a:rPr lang="en-US" dirty="0"/>
              <a:t> group, click </a:t>
            </a:r>
            <a:r>
              <a:rPr lang="en-US" b="1" dirty="0"/>
              <a:t>Align</a:t>
            </a:r>
            <a:r>
              <a:rPr lang="en-US" dirty="0"/>
              <a:t> </a:t>
            </a:r>
            <a:r>
              <a:rPr lang="en-US" b="1" dirty="0"/>
              <a:t>Text</a:t>
            </a:r>
            <a:r>
              <a:rPr lang="en-US" dirty="0"/>
              <a:t> </a:t>
            </a:r>
            <a:r>
              <a:rPr lang="en-US" b="1" dirty="0"/>
              <a:t>Left</a:t>
            </a:r>
            <a:r>
              <a:rPr lang="en-US" dirty="0"/>
              <a:t>.</a:t>
            </a:r>
          </a:p>
          <a:p>
            <a:pPr marL="228562" indent="-228562">
              <a:buFont typeface="+mj-lt"/>
              <a:buAutoNum type="arabicPeriod"/>
            </a:pPr>
            <a:r>
              <a:rPr lang="en-US" dirty="0"/>
              <a:t>Drag the text box just above the rectangle, in the right half of the slide. </a:t>
            </a:r>
          </a:p>
          <a:p>
            <a:pPr marL="228562" indent="-228562">
              <a:buFont typeface="+mj-lt"/>
              <a:buAutoNum type="arabicPeriod"/>
            </a:pPr>
            <a:endParaRPr lang="en-US" dirty="0"/>
          </a:p>
          <a:p>
            <a:pPr marL="228562" indent="-228562">
              <a:buFont typeface="+mj-lt"/>
              <a:buAutoNum type="arabicPeriod"/>
            </a:pPr>
            <a:endParaRPr lang="en-US" dirty="0"/>
          </a:p>
          <a:p>
            <a:pPr marL="228562" indent="-228562"/>
            <a:r>
              <a:rPr lang="en-US" dirty="0"/>
              <a:t>To reproduce the second text box on this slide, do the following:</a:t>
            </a:r>
          </a:p>
          <a:p>
            <a:pPr marL="228562" indent="-228562">
              <a:buFont typeface="+mj-lt"/>
              <a:buAutoNum type="arabicPeriod"/>
            </a:pPr>
            <a:r>
              <a:rPr lang="en-US" dirty="0"/>
              <a:t>On the </a:t>
            </a:r>
            <a:r>
              <a:rPr lang="en-US" b="1" dirty="0"/>
              <a:t>Insert</a:t>
            </a:r>
            <a:r>
              <a:rPr lang="en-US" dirty="0"/>
              <a:t> tab, in the </a:t>
            </a:r>
            <a:r>
              <a:rPr lang="en-US" b="1" dirty="0"/>
              <a:t>Text</a:t>
            </a:r>
            <a:r>
              <a:rPr lang="en-US" dirty="0"/>
              <a:t> group, click </a:t>
            </a:r>
            <a:r>
              <a:rPr lang="en-US" b="1" dirty="0"/>
              <a:t>Text</a:t>
            </a:r>
            <a:r>
              <a:rPr lang="en-US" dirty="0"/>
              <a:t> </a:t>
            </a:r>
            <a:r>
              <a:rPr lang="en-US" b="1" dirty="0"/>
              <a:t>Box</a:t>
            </a:r>
            <a:r>
              <a:rPr lang="en-US" dirty="0"/>
              <a:t>. On the slide, drag to draw a text box.</a:t>
            </a:r>
            <a:endParaRPr lang="en-US" b="1" dirty="0"/>
          </a:p>
          <a:p>
            <a:pPr marL="228562" indent="-228562">
              <a:buFont typeface="+mj-lt"/>
              <a:buAutoNum type="arabicPeriod"/>
            </a:pPr>
            <a:r>
              <a:rPr lang="en-US" dirty="0"/>
              <a:t>Enter three lines of text with paragraph breaks, and then select the text. On the </a:t>
            </a:r>
            <a:r>
              <a:rPr lang="en-US" b="1" dirty="0"/>
              <a:t>Home</a:t>
            </a:r>
            <a:r>
              <a:rPr lang="en-US" dirty="0"/>
              <a:t> tab, in the </a:t>
            </a:r>
            <a:r>
              <a:rPr lang="en-US" b="1" dirty="0"/>
              <a:t>Font</a:t>
            </a:r>
            <a:r>
              <a:rPr lang="en-US" dirty="0"/>
              <a:t> group, do the following:</a:t>
            </a:r>
          </a:p>
          <a:p>
            <a:pPr marL="685688" lvl="1" indent="-228562">
              <a:buFont typeface="Arial" pitchFamily="34" charset="0"/>
              <a:buChar char="•"/>
            </a:pPr>
            <a:r>
              <a:rPr lang="en-US" dirty="0"/>
              <a:t>In the </a:t>
            </a:r>
            <a:r>
              <a:rPr lang="en-US" b="1" dirty="0"/>
              <a:t>Font</a:t>
            </a:r>
            <a:r>
              <a:rPr lang="en-US" dirty="0"/>
              <a:t> list, select </a:t>
            </a:r>
            <a:r>
              <a:rPr lang="en-US" b="1" dirty="0"/>
              <a:t>Calibri</a:t>
            </a:r>
            <a:r>
              <a:rPr lang="en-US" dirty="0"/>
              <a:t>.</a:t>
            </a:r>
          </a:p>
          <a:p>
            <a:pPr marL="685688" lvl="1" indent="-228562">
              <a:buFont typeface="Arial" pitchFamily="34" charset="0"/>
              <a:buChar char="•"/>
            </a:pPr>
            <a:r>
              <a:rPr lang="en-US" dirty="0"/>
              <a:t>In the </a:t>
            </a:r>
            <a:r>
              <a:rPr lang="en-US" b="1" dirty="0"/>
              <a:t>Font</a:t>
            </a:r>
            <a:r>
              <a:rPr lang="en-US" dirty="0"/>
              <a:t> </a:t>
            </a:r>
            <a:r>
              <a:rPr lang="en-US" b="1" dirty="0"/>
              <a:t>Size</a:t>
            </a:r>
            <a:r>
              <a:rPr lang="en-US" dirty="0"/>
              <a:t> list, select </a:t>
            </a:r>
            <a:r>
              <a:rPr lang="en-US" b="1" dirty="0"/>
              <a:t>28</a:t>
            </a:r>
            <a:r>
              <a:rPr lang="en-US" dirty="0"/>
              <a:t>.</a:t>
            </a:r>
          </a:p>
          <a:p>
            <a:pPr marL="685688" lvl="1" indent="-228562" defTabSz="914250">
              <a:buFont typeface="Arial" pitchFamily="34" charset="0"/>
              <a:buChar char="•"/>
              <a:defRPr/>
            </a:pPr>
            <a:r>
              <a:rPr lang="en-US" dirty="0"/>
              <a:t>Click </a:t>
            </a:r>
            <a:r>
              <a:rPr lang="en-US" b="1" dirty="0"/>
              <a:t>Bold</a:t>
            </a:r>
            <a:r>
              <a:rPr lang="en-US" dirty="0"/>
              <a:t>.</a:t>
            </a:r>
          </a:p>
          <a:p>
            <a:pPr marL="685688" lvl="1" indent="-228562" defTabSz="914250">
              <a:buFont typeface="Arial" pitchFamily="34" charset="0"/>
              <a:buChar char="•"/>
              <a:defRPr/>
            </a:pPr>
            <a:r>
              <a:rPr lang="en-US" dirty="0"/>
              <a:t>Click the arrow next to </a:t>
            </a:r>
            <a:r>
              <a:rPr lang="en-US" b="1" dirty="0"/>
              <a:t>Font</a:t>
            </a:r>
            <a:r>
              <a:rPr lang="en-US" dirty="0"/>
              <a:t> </a:t>
            </a:r>
            <a:r>
              <a:rPr lang="en-US" b="1" dirty="0"/>
              <a:t>Color</a:t>
            </a:r>
            <a:r>
              <a:rPr lang="en-US" dirty="0"/>
              <a:t>, and then under </a:t>
            </a:r>
            <a:r>
              <a:rPr lang="en-US" b="1" dirty="0"/>
              <a:t>Theme</a:t>
            </a:r>
            <a:r>
              <a:rPr lang="en-US" dirty="0"/>
              <a:t> </a:t>
            </a:r>
            <a:r>
              <a:rPr lang="en-US" b="1" dirty="0"/>
              <a:t>Colors</a:t>
            </a:r>
            <a:r>
              <a:rPr lang="en-US" dirty="0"/>
              <a:t> click </a:t>
            </a:r>
            <a:r>
              <a:rPr lang="en-US" b="1" dirty="0"/>
              <a:t>White, Background 1 </a:t>
            </a:r>
            <a:r>
              <a:rPr lang="en-US" dirty="0"/>
              <a:t>(first row, first option from the left).</a:t>
            </a:r>
          </a:p>
          <a:p>
            <a:pPr marL="228562" indent="-228562">
              <a:buFont typeface="+mj-lt"/>
              <a:buAutoNum type="arabicPeriod"/>
            </a:pPr>
            <a:r>
              <a:rPr lang="en-US" dirty="0"/>
              <a:t>On the </a:t>
            </a:r>
            <a:r>
              <a:rPr lang="en-US" b="1" dirty="0"/>
              <a:t>Home</a:t>
            </a:r>
            <a:r>
              <a:rPr lang="en-US" dirty="0"/>
              <a:t> tab, in the </a:t>
            </a:r>
            <a:r>
              <a:rPr lang="en-US" b="1" dirty="0"/>
              <a:t>Paragraph</a:t>
            </a:r>
            <a:r>
              <a:rPr lang="en-US" dirty="0"/>
              <a:t> group, click the </a:t>
            </a:r>
            <a:r>
              <a:rPr lang="en-US" b="1" dirty="0"/>
              <a:t>Paragraph</a:t>
            </a:r>
            <a:r>
              <a:rPr lang="en-US" dirty="0"/>
              <a:t> dialog box launcher. In the </a:t>
            </a:r>
            <a:r>
              <a:rPr lang="en-US" b="1" dirty="0"/>
              <a:t>Paragraph</a:t>
            </a:r>
            <a:r>
              <a:rPr lang="en-US" dirty="0"/>
              <a:t> dialog box, do the following:</a:t>
            </a:r>
          </a:p>
          <a:p>
            <a:pPr marL="685688" lvl="1" indent="-228562">
              <a:buFont typeface="+mj-lt"/>
              <a:buAutoNum type="arabicPeriod"/>
            </a:pPr>
            <a:r>
              <a:rPr lang="en-US" dirty="0"/>
              <a:t>On the </a:t>
            </a:r>
            <a:r>
              <a:rPr lang="en-US" b="1" dirty="0"/>
              <a:t>Indents and Spacing </a:t>
            </a:r>
            <a:r>
              <a:rPr lang="en-US" dirty="0"/>
              <a:t>tab, under </a:t>
            </a:r>
            <a:r>
              <a:rPr lang="en-US" b="1" dirty="0"/>
              <a:t>General</a:t>
            </a:r>
            <a:r>
              <a:rPr lang="en-US" dirty="0"/>
              <a:t>, select </a:t>
            </a:r>
            <a:r>
              <a:rPr lang="en-US" b="1" dirty="0"/>
              <a:t>Left</a:t>
            </a:r>
            <a:r>
              <a:rPr lang="en-US" dirty="0"/>
              <a:t> in the </a:t>
            </a:r>
            <a:r>
              <a:rPr lang="en-US" b="1" dirty="0"/>
              <a:t>Alignment</a:t>
            </a:r>
            <a:r>
              <a:rPr lang="en-US" dirty="0"/>
              <a:t> box.</a:t>
            </a:r>
          </a:p>
          <a:p>
            <a:pPr marL="685688" lvl="1" indent="-228562">
              <a:buFont typeface="+mj-lt"/>
              <a:buAutoNum type="arabicPeriod"/>
            </a:pPr>
            <a:r>
              <a:rPr lang="en-US" dirty="0"/>
              <a:t>Under </a:t>
            </a:r>
            <a:r>
              <a:rPr lang="en-US" b="1" dirty="0"/>
              <a:t>Spacing</a:t>
            </a:r>
            <a:r>
              <a:rPr lang="en-US" dirty="0"/>
              <a:t>, select </a:t>
            </a:r>
            <a:r>
              <a:rPr lang="en-US" b="1" dirty="0"/>
              <a:t>12</a:t>
            </a:r>
            <a:r>
              <a:rPr lang="en-US" dirty="0"/>
              <a:t> in the </a:t>
            </a:r>
            <a:r>
              <a:rPr lang="en-US" b="1" dirty="0"/>
              <a:t>After</a:t>
            </a:r>
            <a:r>
              <a:rPr lang="en-US" dirty="0"/>
              <a:t> box.</a:t>
            </a:r>
          </a:p>
          <a:p>
            <a:pPr marL="228562" indent="-228562">
              <a:buFont typeface="+mj-lt"/>
              <a:buAutoNum type="arabicPeriod"/>
            </a:pPr>
            <a:r>
              <a:rPr lang="en-US" dirty="0"/>
              <a:t>Drag the second text box onto the rectangle, below the “heading” text box. </a:t>
            </a:r>
          </a:p>
          <a:p>
            <a:endParaRPr lang="en-US" dirty="0"/>
          </a:p>
          <a:p>
            <a:endParaRPr lang="en-US" dirty="0"/>
          </a:p>
          <a:p>
            <a:r>
              <a:rPr lang="en-US" dirty="0"/>
              <a:t>To reproduce the full-color picture on this slide, do the following:</a:t>
            </a:r>
          </a:p>
          <a:p>
            <a:pPr marL="228562" indent="-228562">
              <a:buFont typeface="+mj-lt"/>
              <a:buAutoNum type="arabicPeriod"/>
            </a:pPr>
            <a:r>
              <a:rPr lang="en-US" dirty="0"/>
              <a:t>On the </a:t>
            </a:r>
            <a:r>
              <a:rPr lang="en-US" b="1" dirty="0"/>
              <a:t>Insert</a:t>
            </a:r>
            <a:r>
              <a:rPr lang="en-US" dirty="0"/>
              <a:t> tab, in the </a:t>
            </a:r>
            <a:r>
              <a:rPr lang="en-US" b="1" dirty="0"/>
              <a:t>Images </a:t>
            </a:r>
            <a:r>
              <a:rPr lang="en-US" dirty="0"/>
              <a:t>group, click </a:t>
            </a:r>
            <a:r>
              <a:rPr lang="en-US" b="1" dirty="0"/>
              <a:t>Picture</a:t>
            </a:r>
            <a:r>
              <a:rPr lang="en-US" dirty="0"/>
              <a:t>. In the </a:t>
            </a:r>
            <a:r>
              <a:rPr lang="en-US" b="1" dirty="0"/>
              <a:t>Insert</a:t>
            </a:r>
            <a:r>
              <a:rPr lang="en-US" dirty="0"/>
              <a:t> </a:t>
            </a:r>
            <a:r>
              <a:rPr lang="en-US" b="1" dirty="0"/>
              <a:t>Picture</a:t>
            </a:r>
            <a:r>
              <a:rPr lang="en-US" dirty="0"/>
              <a:t> dialog box, select a picture, and then click </a:t>
            </a:r>
            <a:r>
              <a:rPr lang="en-US" b="1" dirty="0"/>
              <a:t>Insert</a:t>
            </a:r>
            <a:r>
              <a:rPr lang="en-US" dirty="0"/>
              <a:t>.</a:t>
            </a:r>
          </a:p>
          <a:p>
            <a:pPr marL="228562" indent="-228562" defTabSz="914250">
              <a:buFont typeface="+mj-lt"/>
              <a:buAutoNum type="arabicPeriod"/>
              <a:defRPr/>
            </a:pPr>
            <a:r>
              <a:rPr lang="en-US" dirty="0"/>
              <a:t>On the slide, select the picture. Under </a:t>
            </a:r>
            <a:r>
              <a:rPr lang="en-US" b="1" dirty="0"/>
              <a:t>Picture</a:t>
            </a:r>
            <a:r>
              <a:rPr lang="en-US" dirty="0"/>
              <a:t> </a:t>
            </a:r>
            <a:r>
              <a:rPr lang="en-US" b="1" dirty="0"/>
              <a:t>Tools</a:t>
            </a:r>
            <a:r>
              <a:rPr lang="en-US" dirty="0"/>
              <a:t>, on the </a:t>
            </a:r>
            <a:r>
              <a:rPr lang="en-US" b="1" dirty="0"/>
              <a:t>Format</a:t>
            </a:r>
            <a:r>
              <a:rPr lang="en-US" dirty="0"/>
              <a:t> tab, in the </a:t>
            </a:r>
            <a:r>
              <a:rPr lang="en-US" b="1" dirty="0"/>
              <a:t>Size</a:t>
            </a:r>
            <a:r>
              <a:rPr lang="en-US" dirty="0"/>
              <a:t> group, click the </a:t>
            </a:r>
            <a:r>
              <a:rPr lang="en-US" b="1" dirty="0"/>
              <a:t>Size and Position</a:t>
            </a:r>
            <a:r>
              <a:rPr lang="en-US" dirty="0"/>
              <a:t> dialog box launcher. In the </a:t>
            </a:r>
            <a:r>
              <a:rPr lang="en-US" b="1" dirty="0"/>
              <a:t>Format Picture </a:t>
            </a:r>
            <a:r>
              <a:rPr lang="en-US" dirty="0"/>
              <a:t>dialog box, resize or crop the image so that the height is set to </a:t>
            </a:r>
            <a:r>
              <a:rPr lang="en-US" b="1" dirty="0"/>
              <a:t>5.08”</a:t>
            </a:r>
            <a:r>
              <a:rPr lang="en-US" dirty="0"/>
              <a:t> and the width</a:t>
            </a:r>
            <a:r>
              <a:rPr lang="en-US" b="1" dirty="0"/>
              <a:t> </a:t>
            </a:r>
            <a:r>
              <a:rPr lang="en-US" dirty="0"/>
              <a:t>is set to </a:t>
            </a:r>
            <a:r>
              <a:rPr lang="en-US" b="1" dirty="0"/>
              <a:t>2.61”</a:t>
            </a:r>
            <a:r>
              <a:rPr lang="en-US" dirty="0"/>
              <a:t>. To crop the picture, click </a:t>
            </a:r>
            <a:r>
              <a:rPr lang="en-US" b="1" dirty="0"/>
              <a:t>Crop</a:t>
            </a:r>
            <a:r>
              <a:rPr lang="en-US" dirty="0"/>
              <a:t> in the left pane, and in the right pane, under </a:t>
            </a:r>
            <a:r>
              <a:rPr lang="en-US" b="1" dirty="0"/>
              <a:t>Crop position</a:t>
            </a:r>
            <a:r>
              <a:rPr lang="en-US" dirty="0"/>
              <a:t>, enter values into the </a:t>
            </a:r>
            <a:r>
              <a:rPr lang="en-US" b="1" dirty="0"/>
              <a:t>Height</a:t>
            </a:r>
            <a:r>
              <a:rPr lang="en-US" dirty="0"/>
              <a:t>, </a:t>
            </a:r>
            <a:r>
              <a:rPr lang="en-US" b="1" dirty="0"/>
              <a:t>Width</a:t>
            </a:r>
            <a:r>
              <a:rPr lang="en-US" dirty="0"/>
              <a:t>, </a:t>
            </a:r>
            <a:r>
              <a:rPr lang="en-US" b="1" dirty="0"/>
              <a:t>Left</a:t>
            </a:r>
            <a:r>
              <a:rPr lang="en-US" dirty="0"/>
              <a:t>, and </a:t>
            </a:r>
            <a:r>
              <a:rPr lang="en-US" b="1" dirty="0"/>
              <a:t>Top</a:t>
            </a:r>
            <a:r>
              <a:rPr lang="en-US" dirty="0"/>
              <a:t> boxes. To resize the picture, click </a:t>
            </a:r>
            <a:r>
              <a:rPr lang="en-US" b="1" dirty="0"/>
              <a:t>Size</a:t>
            </a:r>
            <a:r>
              <a:rPr lang="en-US" dirty="0"/>
              <a:t> in the left pane, and in the right pane, under </a:t>
            </a:r>
            <a:r>
              <a:rPr lang="en-US" b="1" dirty="0"/>
              <a:t>Size and rotate</a:t>
            </a:r>
            <a:r>
              <a:rPr lang="en-US" dirty="0"/>
              <a:t>, enter values into the </a:t>
            </a:r>
            <a:r>
              <a:rPr lang="en-US" b="1" dirty="0"/>
              <a:t>Height</a:t>
            </a:r>
            <a:r>
              <a:rPr lang="en-US" dirty="0"/>
              <a:t> and </a:t>
            </a:r>
            <a:r>
              <a:rPr lang="en-US" b="1" dirty="0"/>
              <a:t>Width</a:t>
            </a:r>
            <a:r>
              <a:rPr lang="en-US" dirty="0"/>
              <a:t> boxes.</a:t>
            </a:r>
          </a:p>
          <a:p>
            <a:pPr marL="228562" indent="-228562">
              <a:buFont typeface="+mj-lt"/>
              <a:buAutoNum type="arabicPeriod"/>
            </a:pPr>
            <a:r>
              <a:rPr lang="en-US" dirty="0"/>
              <a:t>Also in the </a:t>
            </a:r>
            <a:r>
              <a:rPr lang="en-US" b="1" dirty="0"/>
              <a:t>Format Picture </a:t>
            </a:r>
            <a:r>
              <a:rPr lang="en-US" dirty="0"/>
              <a:t>dialog box, click </a:t>
            </a:r>
            <a:r>
              <a:rPr lang="en-US" b="1" dirty="0"/>
              <a:t>Glow and Soft Edges </a:t>
            </a:r>
            <a:r>
              <a:rPr lang="en-US" dirty="0"/>
              <a:t>in the left pane, and then, in the </a:t>
            </a:r>
            <a:r>
              <a:rPr lang="en-US" b="1" dirty="0"/>
              <a:t>Glow and Soft Edges </a:t>
            </a:r>
            <a:r>
              <a:rPr lang="en-US" dirty="0"/>
              <a:t>pane, do the following:</a:t>
            </a:r>
          </a:p>
          <a:p>
            <a:pPr marL="685688" lvl="1" indent="-228562">
              <a:buFont typeface="+mj-lt"/>
              <a:buAutoNum type="arabicPeriod"/>
            </a:pPr>
            <a:r>
              <a:rPr lang="en-US" dirty="0"/>
              <a:t>Under </a:t>
            </a:r>
            <a:r>
              <a:rPr lang="en-US" b="1" dirty="0"/>
              <a:t>Glow</a:t>
            </a:r>
            <a:r>
              <a:rPr lang="en-US" dirty="0"/>
              <a:t>, click the button next to </a:t>
            </a:r>
            <a:r>
              <a:rPr lang="en-US" b="1" dirty="0"/>
              <a:t>Presets</a:t>
            </a:r>
            <a:r>
              <a:rPr lang="en-US" dirty="0"/>
              <a:t>, and then click </a:t>
            </a:r>
            <a:r>
              <a:rPr lang="en-US" b="1" dirty="0"/>
              <a:t>Blue, 5 </a:t>
            </a:r>
            <a:r>
              <a:rPr lang="en-US" b="1" dirty="0" err="1"/>
              <a:t>pt</a:t>
            </a:r>
            <a:r>
              <a:rPr lang="en-US" b="1" dirty="0"/>
              <a:t> glow Accent color 1 </a:t>
            </a:r>
            <a:r>
              <a:rPr lang="en-US" dirty="0"/>
              <a:t>(first row, first option from the left).</a:t>
            </a:r>
          </a:p>
          <a:p>
            <a:pPr marL="685688" lvl="1" indent="-228562">
              <a:buFont typeface="+mj-lt"/>
              <a:buAutoNum type="arabicPeriod"/>
            </a:pPr>
            <a:r>
              <a:rPr lang="en-US" dirty="0"/>
              <a:t>Click the button next to </a:t>
            </a:r>
            <a:r>
              <a:rPr lang="en-US" b="1" dirty="0"/>
              <a:t>Color</a:t>
            </a:r>
            <a:r>
              <a:rPr lang="en-US" dirty="0"/>
              <a:t>, and then under </a:t>
            </a:r>
            <a:r>
              <a:rPr lang="en-US" b="1" dirty="0"/>
              <a:t>Theme</a:t>
            </a:r>
            <a:r>
              <a:rPr lang="en-US" dirty="0"/>
              <a:t> </a:t>
            </a:r>
            <a:r>
              <a:rPr lang="en-US" b="1" dirty="0"/>
              <a:t>Colors</a:t>
            </a:r>
            <a:r>
              <a:rPr lang="en-US" dirty="0"/>
              <a:t> click </a:t>
            </a:r>
            <a:r>
              <a:rPr lang="en-US" b="1" dirty="0"/>
              <a:t>White, Background 1 </a:t>
            </a:r>
            <a:r>
              <a:rPr lang="en-US" dirty="0"/>
              <a:t>(first row, first option from the left).</a:t>
            </a:r>
          </a:p>
          <a:p>
            <a:pPr marL="228562" indent="-228562">
              <a:buFont typeface="+mj-lt"/>
              <a:buAutoNum type="arabicPeriod"/>
            </a:pPr>
            <a:r>
              <a:rPr lang="en-US" dirty="0"/>
              <a:t>Drag the full-color picture on top of the rectangle, to the left of the text boxes. </a:t>
            </a:r>
          </a:p>
          <a:p>
            <a:pPr marL="228562" indent="-228562">
              <a:buFont typeface="+mj-lt"/>
              <a:buAutoNum type="arabicPeriod"/>
            </a:pPr>
            <a:r>
              <a:rPr lang="en-US" dirty="0"/>
              <a:t>On the </a:t>
            </a:r>
            <a:r>
              <a:rPr lang="en-US" b="1" dirty="0"/>
              <a:t>Home</a:t>
            </a:r>
            <a:r>
              <a:rPr lang="en-US" dirty="0"/>
              <a:t> tab, in the </a:t>
            </a:r>
            <a:r>
              <a:rPr lang="en-US" b="1" dirty="0"/>
              <a:t>Drawing</a:t>
            </a:r>
            <a:r>
              <a:rPr lang="en-US" dirty="0"/>
              <a:t> group, click </a:t>
            </a:r>
            <a:r>
              <a:rPr lang="en-US" b="1" dirty="0"/>
              <a:t>Arrange</a:t>
            </a:r>
            <a:r>
              <a:rPr lang="en-US" dirty="0"/>
              <a:t>, point to </a:t>
            </a:r>
            <a:r>
              <a:rPr lang="en-US" b="1" dirty="0"/>
              <a:t>Align</a:t>
            </a:r>
            <a:r>
              <a:rPr lang="en-US" dirty="0"/>
              <a:t>, and then do the following:</a:t>
            </a:r>
          </a:p>
          <a:p>
            <a:pPr marL="685688" lvl="1" indent="-228562">
              <a:buFont typeface="+mj-lt"/>
              <a:buAutoNum type="arabicPeriod"/>
            </a:pPr>
            <a:r>
              <a:rPr lang="en-US" dirty="0"/>
              <a:t>Click </a:t>
            </a:r>
            <a:r>
              <a:rPr lang="en-US" b="1" dirty="0"/>
              <a:t>Align to Slide</a:t>
            </a:r>
            <a:r>
              <a:rPr lang="en-US" dirty="0"/>
              <a:t>.</a:t>
            </a:r>
          </a:p>
          <a:p>
            <a:pPr marL="685688" lvl="1" indent="-228562">
              <a:buFont typeface="+mj-lt"/>
              <a:buAutoNum type="arabicPeriod"/>
            </a:pPr>
            <a:r>
              <a:rPr lang="en-US" dirty="0"/>
              <a:t>Click </a:t>
            </a:r>
            <a:r>
              <a:rPr lang="en-US" b="1" dirty="0"/>
              <a:t>Align Top</a:t>
            </a:r>
            <a:r>
              <a:rPr lang="en-US" dirty="0"/>
              <a:t>. </a:t>
            </a:r>
          </a:p>
          <a:p>
            <a:pPr marL="228562" indent="-228562">
              <a:buFont typeface="+mj-lt"/>
              <a:buAutoNum type="arabicPeriod"/>
            </a:pPr>
            <a:endParaRPr lang="en-US" dirty="0"/>
          </a:p>
          <a:p>
            <a:pPr marL="228562" indent="-228562">
              <a:buFont typeface="+mj-lt"/>
              <a:buAutoNum type="arabicPeriod"/>
            </a:pPr>
            <a:endParaRPr lang="en-US" dirty="0"/>
          </a:p>
          <a:p>
            <a:pPr marL="228562" indent="-228562" defTabSz="914250">
              <a:defRPr/>
            </a:pPr>
            <a:r>
              <a:rPr lang="en-US" dirty="0"/>
              <a:t>To reproduce the second picture on this slide, do the following:</a:t>
            </a:r>
          </a:p>
          <a:p>
            <a:pPr marL="228562" indent="-228562">
              <a:buFont typeface="+mj-lt"/>
              <a:buAutoNum type="arabicPeriod"/>
            </a:pPr>
            <a:r>
              <a:rPr lang="en-US" dirty="0"/>
              <a:t>On the </a:t>
            </a:r>
            <a:r>
              <a:rPr lang="en-US" b="1" dirty="0"/>
              <a:t>Insert</a:t>
            </a:r>
            <a:r>
              <a:rPr lang="en-US" dirty="0"/>
              <a:t> tab, in the </a:t>
            </a:r>
            <a:r>
              <a:rPr lang="en-US" b="1" dirty="0"/>
              <a:t>Images </a:t>
            </a:r>
            <a:r>
              <a:rPr lang="en-US" dirty="0"/>
              <a:t>group, click </a:t>
            </a:r>
            <a:r>
              <a:rPr lang="en-US" b="1" dirty="0"/>
              <a:t>Picture</a:t>
            </a:r>
            <a:r>
              <a:rPr lang="en-US" dirty="0"/>
              <a:t>. In the </a:t>
            </a:r>
            <a:r>
              <a:rPr lang="en-US" b="1" dirty="0"/>
              <a:t>Insert</a:t>
            </a:r>
            <a:r>
              <a:rPr lang="en-US" dirty="0"/>
              <a:t> </a:t>
            </a:r>
            <a:r>
              <a:rPr lang="en-US" b="1" dirty="0"/>
              <a:t>Picture</a:t>
            </a:r>
            <a:r>
              <a:rPr lang="en-US" dirty="0"/>
              <a:t> dialog box, select the same picture, and then click </a:t>
            </a:r>
            <a:r>
              <a:rPr lang="en-US" b="1" dirty="0"/>
              <a:t>Insert</a:t>
            </a:r>
            <a:r>
              <a:rPr lang="en-US" dirty="0"/>
              <a:t>. </a:t>
            </a:r>
          </a:p>
          <a:p>
            <a:pPr marL="228562" indent="-228562" defTabSz="914250">
              <a:buFont typeface="+mj-lt"/>
              <a:buAutoNum type="arabicPeriod"/>
              <a:defRPr/>
            </a:pPr>
            <a:r>
              <a:rPr lang="en-US" dirty="0"/>
              <a:t>On the slide, select the picture. On the slide, select the picture. Under </a:t>
            </a:r>
            <a:r>
              <a:rPr lang="en-US" b="1" dirty="0"/>
              <a:t>Picture</a:t>
            </a:r>
            <a:r>
              <a:rPr lang="en-US" dirty="0"/>
              <a:t> </a:t>
            </a:r>
            <a:r>
              <a:rPr lang="en-US" b="1" dirty="0"/>
              <a:t>Tools</a:t>
            </a:r>
            <a:r>
              <a:rPr lang="en-US" dirty="0"/>
              <a:t>, on the </a:t>
            </a:r>
            <a:r>
              <a:rPr lang="en-US" b="1" dirty="0"/>
              <a:t>Format</a:t>
            </a:r>
            <a:r>
              <a:rPr lang="en-US" dirty="0"/>
              <a:t> tab, in the </a:t>
            </a:r>
            <a:r>
              <a:rPr lang="en-US" b="1" dirty="0"/>
              <a:t>Size</a:t>
            </a:r>
            <a:r>
              <a:rPr lang="en-US" dirty="0"/>
              <a:t> group, click the </a:t>
            </a:r>
            <a:r>
              <a:rPr lang="en-US" b="1" dirty="0"/>
              <a:t>Size and Position</a:t>
            </a:r>
            <a:r>
              <a:rPr lang="en-US" dirty="0"/>
              <a:t> dialog box launcher. In the </a:t>
            </a:r>
            <a:r>
              <a:rPr lang="en-US" b="1" dirty="0"/>
              <a:t>Format Picture </a:t>
            </a:r>
            <a:r>
              <a:rPr lang="en-US" dirty="0"/>
              <a:t>dialog box, resize or crop the image so that the height is set to </a:t>
            </a:r>
            <a:r>
              <a:rPr lang="en-US" b="1" dirty="0"/>
              <a:t>2.44”</a:t>
            </a:r>
            <a:r>
              <a:rPr lang="en-US" dirty="0"/>
              <a:t> and the width</a:t>
            </a:r>
            <a:r>
              <a:rPr lang="en-US" b="1" dirty="0"/>
              <a:t> </a:t>
            </a:r>
            <a:r>
              <a:rPr lang="en-US" dirty="0"/>
              <a:t>is set to </a:t>
            </a:r>
            <a:r>
              <a:rPr lang="en-US" b="1" dirty="0"/>
              <a:t>2.61”</a:t>
            </a:r>
            <a:r>
              <a:rPr lang="en-US" dirty="0"/>
              <a:t>. To crop the picture, click </a:t>
            </a:r>
            <a:r>
              <a:rPr lang="en-US" b="1" dirty="0"/>
              <a:t>Crop</a:t>
            </a:r>
            <a:r>
              <a:rPr lang="en-US" dirty="0"/>
              <a:t> in the left pane, and in the right pane, under </a:t>
            </a:r>
            <a:r>
              <a:rPr lang="en-US" b="1" dirty="0"/>
              <a:t>Crop position</a:t>
            </a:r>
            <a:r>
              <a:rPr lang="en-US" dirty="0"/>
              <a:t>, enter values into the </a:t>
            </a:r>
            <a:r>
              <a:rPr lang="en-US" b="1" dirty="0"/>
              <a:t>Height</a:t>
            </a:r>
            <a:r>
              <a:rPr lang="en-US" dirty="0"/>
              <a:t>, </a:t>
            </a:r>
            <a:r>
              <a:rPr lang="en-US" b="1" dirty="0"/>
              <a:t>Width</a:t>
            </a:r>
            <a:r>
              <a:rPr lang="en-US" dirty="0"/>
              <a:t>, </a:t>
            </a:r>
            <a:r>
              <a:rPr lang="en-US" b="1" dirty="0"/>
              <a:t>Left</a:t>
            </a:r>
            <a:r>
              <a:rPr lang="en-US" dirty="0"/>
              <a:t>, and </a:t>
            </a:r>
            <a:r>
              <a:rPr lang="en-US" b="1" dirty="0"/>
              <a:t>Top</a:t>
            </a:r>
            <a:r>
              <a:rPr lang="en-US" dirty="0"/>
              <a:t> boxes. To resize the picture, click </a:t>
            </a:r>
            <a:r>
              <a:rPr lang="en-US" b="1" dirty="0"/>
              <a:t>Size</a:t>
            </a:r>
            <a:r>
              <a:rPr lang="en-US" dirty="0"/>
              <a:t> in the left pane, and in the right pane, under </a:t>
            </a:r>
            <a:r>
              <a:rPr lang="en-US" b="1" dirty="0"/>
              <a:t>Size and rotate</a:t>
            </a:r>
            <a:r>
              <a:rPr lang="en-US" dirty="0"/>
              <a:t>, enter values into the </a:t>
            </a:r>
            <a:r>
              <a:rPr lang="en-US" b="1" dirty="0"/>
              <a:t>Height</a:t>
            </a:r>
            <a:r>
              <a:rPr lang="en-US" dirty="0"/>
              <a:t> and </a:t>
            </a:r>
            <a:r>
              <a:rPr lang="en-US" b="1" dirty="0"/>
              <a:t>Width</a:t>
            </a:r>
            <a:r>
              <a:rPr lang="en-US" dirty="0"/>
              <a:t> boxes.</a:t>
            </a:r>
          </a:p>
          <a:p>
            <a:pPr marL="228562" indent="-228562">
              <a:buFont typeface="+mj-lt"/>
              <a:buAutoNum type="arabicPeriod"/>
            </a:pPr>
            <a:r>
              <a:rPr lang="en-US" dirty="0"/>
              <a:t>On the slide, drag the new picture directly below the first one, and then, in the </a:t>
            </a:r>
            <a:r>
              <a:rPr lang="en-US" b="1" dirty="0"/>
              <a:t>Format Picture </a:t>
            </a:r>
            <a:r>
              <a:rPr lang="en-US" dirty="0"/>
              <a:t>dialog box, in the </a:t>
            </a:r>
            <a:r>
              <a:rPr lang="en-US" b="1" dirty="0"/>
              <a:t>Crop</a:t>
            </a:r>
            <a:r>
              <a:rPr lang="en-US" dirty="0"/>
              <a:t> tab, under </a:t>
            </a:r>
            <a:r>
              <a:rPr lang="en-US" b="1" dirty="0"/>
              <a:t>Picture Position</a:t>
            </a:r>
            <a:r>
              <a:rPr lang="en-US" dirty="0"/>
              <a:t>, adjust the </a:t>
            </a:r>
            <a:r>
              <a:rPr lang="en-US" b="1" dirty="0"/>
              <a:t>Offset X </a:t>
            </a:r>
            <a:r>
              <a:rPr lang="en-US" dirty="0"/>
              <a:t>and </a:t>
            </a:r>
            <a:r>
              <a:rPr lang="en-US" b="1" dirty="0"/>
              <a:t>Offset Y</a:t>
            </a:r>
            <a:r>
              <a:rPr lang="en-US" dirty="0"/>
              <a:t> settings to align the content of the two images so that they appear continuous.</a:t>
            </a:r>
          </a:p>
          <a:p>
            <a:pPr marL="228562" indent="-228562">
              <a:buFont typeface="+mj-lt"/>
              <a:buAutoNum type="arabicPeriod"/>
            </a:pPr>
            <a:r>
              <a:rPr lang="en-US" dirty="0"/>
              <a:t>Also in the </a:t>
            </a:r>
            <a:r>
              <a:rPr lang="en-US" b="1" dirty="0"/>
              <a:t>Format</a:t>
            </a:r>
            <a:r>
              <a:rPr lang="en-US" dirty="0"/>
              <a:t> </a:t>
            </a:r>
            <a:r>
              <a:rPr lang="en-US" b="1" dirty="0"/>
              <a:t>Picture</a:t>
            </a:r>
            <a:r>
              <a:rPr lang="en-US" dirty="0"/>
              <a:t> dialog box, click </a:t>
            </a:r>
            <a:r>
              <a:rPr lang="en-US" b="1" dirty="0"/>
              <a:t>Picture Corrections</a:t>
            </a:r>
            <a:r>
              <a:rPr lang="en-US" dirty="0"/>
              <a:t> in the left pane, and in the </a:t>
            </a:r>
            <a:r>
              <a:rPr lang="en-US" b="1" dirty="0"/>
              <a:t>Picture Corrections</a:t>
            </a:r>
            <a:r>
              <a:rPr lang="en-US" dirty="0"/>
              <a:t> pane, under </a:t>
            </a:r>
            <a:r>
              <a:rPr lang="en-US" b="1" dirty="0"/>
              <a:t>Brightness and Contrast</a:t>
            </a:r>
            <a:r>
              <a:rPr lang="en-US" dirty="0"/>
              <a:t>, do the following:</a:t>
            </a:r>
          </a:p>
          <a:p>
            <a:pPr marL="685688" lvl="1" indent="-228562">
              <a:buFont typeface="Arial" pitchFamily="34" charset="0"/>
              <a:buChar char="•"/>
            </a:pPr>
            <a:r>
              <a:rPr lang="en-US" dirty="0"/>
              <a:t>In the </a:t>
            </a:r>
            <a:r>
              <a:rPr lang="en-US" b="1" dirty="0"/>
              <a:t>Brightness</a:t>
            </a:r>
            <a:r>
              <a:rPr lang="en-US" dirty="0"/>
              <a:t> box, enter </a:t>
            </a:r>
            <a:r>
              <a:rPr lang="en-US" b="1" dirty="0"/>
              <a:t>70%</a:t>
            </a:r>
            <a:r>
              <a:rPr lang="en-US" dirty="0"/>
              <a:t>.</a:t>
            </a:r>
          </a:p>
          <a:p>
            <a:pPr marL="685688" lvl="1" indent="-228562">
              <a:buFont typeface="Arial" pitchFamily="34" charset="0"/>
              <a:buChar char="•"/>
            </a:pPr>
            <a:r>
              <a:rPr lang="en-US" dirty="0"/>
              <a:t>In the </a:t>
            </a:r>
            <a:r>
              <a:rPr lang="en-US" b="1" dirty="0"/>
              <a:t>Contrast</a:t>
            </a:r>
            <a:r>
              <a:rPr lang="en-US" dirty="0"/>
              <a:t> box, enter </a:t>
            </a:r>
            <a:r>
              <a:rPr lang="en-US" b="1" dirty="0"/>
              <a:t>-70%</a:t>
            </a:r>
            <a:r>
              <a:rPr lang="en-US" dirty="0"/>
              <a:t>.</a:t>
            </a:r>
          </a:p>
          <a:p>
            <a:pPr marL="228562" indent="-228562">
              <a:buFont typeface="+mj-lt"/>
              <a:buAutoNum type="arabicPeriod"/>
            </a:pPr>
            <a:r>
              <a:rPr lang="en-US" dirty="0"/>
              <a:t>Select the smaller picture. On the </a:t>
            </a:r>
            <a:r>
              <a:rPr lang="en-US" b="1" dirty="0"/>
              <a:t>Home</a:t>
            </a:r>
            <a:r>
              <a:rPr lang="en-US" dirty="0"/>
              <a:t> tab, in the </a:t>
            </a:r>
            <a:r>
              <a:rPr lang="en-US" b="1" dirty="0"/>
              <a:t>Drawing</a:t>
            </a:r>
            <a:r>
              <a:rPr lang="en-US" dirty="0"/>
              <a:t> group, click </a:t>
            </a:r>
            <a:r>
              <a:rPr lang="en-US" b="1" dirty="0"/>
              <a:t>Arrange</a:t>
            </a:r>
            <a:r>
              <a:rPr lang="en-US" dirty="0"/>
              <a:t>, point to </a:t>
            </a:r>
            <a:r>
              <a:rPr lang="en-US" b="1" dirty="0"/>
              <a:t>Align</a:t>
            </a:r>
            <a:r>
              <a:rPr lang="en-US" dirty="0"/>
              <a:t>, and then do the following:</a:t>
            </a:r>
          </a:p>
          <a:p>
            <a:pPr marL="685688" lvl="1" indent="-228562">
              <a:buFont typeface="+mj-lt"/>
              <a:buAutoNum type="arabicPeriod"/>
            </a:pPr>
            <a:r>
              <a:rPr lang="en-US" dirty="0"/>
              <a:t>Click </a:t>
            </a:r>
            <a:r>
              <a:rPr lang="en-US" b="1" dirty="0"/>
              <a:t>Align to Slide</a:t>
            </a:r>
            <a:r>
              <a:rPr lang="en-US" dirty="0"/>
              <a:t>.</a:t>
            </a:r>
          </a:p>
          <a:p>
            <a:pPr marL="685688" lvl="1" indent="-228562">
              <a:buFont typeface="+mj-lt"/>
              <a:buAutoNum type="arabicPeriod"/>
            </a:pPr>
            <a:r>
              <a:rPr lang="en-US" dirty="0"/>
              <a:t>Click </a:t>
            </a:r>
            <a:r>
              <a:rPr lang="en-US" b="1" dirty="0"/>
              <a:t>Align Bottom</a:t>
            </a:r>
            <a:r>
              <a:rPr lang="en-US" dirty="0"/>
              <a:t>. </a:t>
            </a:r>
          </a:p>
          <a:p>
            <a:pPr marL="228562" indent="-228562">
              <a:buFont typeface="+mj-lt"/>
              <a:buAutoNum type="arabicPeriod"/>
            </a:pPr>
            <a:r>
              <a:rPr lang="en-US" dirty="0"/>
              <a:t>Press and hold CTRL, and then select both pictures. On the </a:t>
            </a:r>
            <a:r>
              <a:rPr lang="en-US" b="1" dirty="0"/>
              <a:t>Home</a:t>
            </a:r>
            <a:r>
              <a:rPr lang="en-US" dirty="0"/>
              <a:t> tab, in the </a:t>
            </a:r>
            <a:r>
              <a:rPr lang="en-US" b="1" dirty="0"/>
              <a:t>Drawing</a:t>
            </a:r>
            <a:r>
              <a:rPr lang="en-US" dirty="0"/>
              <a:t> group, click </a:t>
            </a:r>
            <a:r>
              <a:rPr lang="en-US" b="1" dirty="0"/>
              <a:t>Arrange</a:t>
            </a:r>
            <a:r>
              <a:rPr lang="en-US" dirty="0"/>
              <a:t>, point to </a:t>
            </a:r>
            <a:r>
              <a:rPr lang="en-US" b="1" dirty="0"/>
              <a:t>Align</a:t>
            </a:r>
            <a:r>
              <a:rPr lang="en-US" dirty="0"/>
              <a:t>, and then do the following:</a:t>
            </a:r>
          </a:p>
          <a:p>
            <a:pPr marL="685688" lvl="1" indent="-228562">
              <a:buFont typeface="+mj-lt"/>
              <a:buAutoNum type="arabicPeriod"/>
            </a:pPr>
            <a:r>
              <a:rPr lang="en-US" dirty="0"/>
              <a:t>Click </a:t>
            </a:r>
            <a:r>
              <a:rPr lang="en-US" b="1" dirty="0"/>
              <a:t>Align Selected Objects</a:t>
            </a:r>
            <a:r>
              <a:rPr lang="en-US" dirty="0"/>
              <a:t>.</a:t>
            </a:r>
          </a:p>
          <a:p>
            <a:pPr marL="685688" lvl="1" indent="-228562">
              <a:buFont typeface="+mj-lt"/>
              <a:buAutoNum type="arabicPeriod"/>
            </a:pPr>
            <a:r>
              <a:rPr lang="en-US" dirty="0"/>
              <a:t>Click </a:t>
            </a:r>
            <a:r>
              <a:rPr lang="en-US" b="1" dirty="0"/>
              <a:t>Align Center</a:t>
            </a:r>
            <a:r>
              <a:rPr lang="en-US" dirty="0"/>
              <a:t>.  </a:t>
            </a:r>
          </a:p>
          <a:p>
            <a:pPr marL="228562" indent="-228562"/>
            <a:endParaRPr lang="en-US" dirty="0"/>
          </a:p>
          <a:p>
            <a:pPr marL="228562" indent="-228562"/>
            <a:endParaRPr lang="en-US" dirty="0"/>
          </a:p>
          <a:p>
            <a:pPr marL="228562" indent="-228562"/>
            <a:r>
              <a:rPr lang="en-US" dirty="0"/>
              <a:t>To reproduce the animation effects on this slide, do the following:</a:t>
            </a:r>
          </a:p>
          <a:p>
            <a:pPr marL="228562" indent="-228562" defTabSz="914250">
              <a:buFont typeface="+mj-lt"/>
              <a:buAutoNum type="arabicPeriod"/>
              <a:defRPr/>
            </a:pPr>
            <a:r>
              <a:rPr lang="en-US" dirty="0"/>
              <a:t>On the slide, select the “heading” text box. On the </a:t>
            </a:r>
            <a:r>
              <a:rPr lang="en-US" b="1" dirty="0"/>
              <a:t>Animations</a:t>
            </a:r>
            <a:r>
              <a:rPr lang="en-US" dirty="0"/>
              <a:t> tab, in the </a:t>
            </a:r>
            <a:r>
              <a:rPr lang="en-US" b="1" dirty="0"/>
              <a:t>Advanced</a:t>
            </a:r>
            <a:r>
              <a:rPr lang="en-US" dirty="0"/>
              <a:t> </a:t>
            </a:r>
            <a:r>
              <a:rPr lang="en-US" b="1" dirty="0"/>
              <a:t>Animation</a:t>
            </a:r>
            <a:r>
              <a:rPr lang="en-US" dirty="0"/>
              <a:t> group, click </a:t>
            </a:r>
            <a:r>
              <a:rPr lang="en-US" b="1" dirty="0"/>
              <a:t>Add</a:t>
            </a:r>
            <a:r>
              <a:rPr lang="en-US" dirty="0"/>
              <a:t> </a:t>
            </a:r>
            <a:r>
              <a:rPr lang="en-US" b="1" dirty="0"/>
              <a:t>Animation</a:t>
            </a:r>
            <a:r>
              <a:rPr lang="en-US" dirty="0"/>
              <a:t>, and then under </a:t>
            </a:r>
            <a:r>
              <a:rPr lang="en-US" b="1" dirty="0"/>
              <a:t>Entrance</a:t>
            </a:r>
            <a:r>
              <a:rPr lang="en-US" dirty="0"/>
              <a:t> click </a:t>
            </a:r>
            <a:r>
              <a:rPr lang="en-US" b="1" dirty="0"/>
              <a:t>Fade.</a:t>
            </a:r>
            <a:endParaRPr lang="en-US" dirty="0"/>
          </a:p>
          <a:p>
            <a:pPr marL="228562" indent="-228562" defTabSz="914250">
              <a:buFont typeface="+mj-lt"/>
              <a:buAutoNum type="arabicPeriod"/>
              <a:defRPr/>
            </a:pPr>
            <a:r>
              <a:rPr lang="en-US" dirty="0"/>
              <a:t>On the </a:t>
            </a:r>
            <a:r>
              <a:rPr lang="en-US" b="1" dirty="0"/>
              <a:t>Animations</a:t>
            </a:r>
            <a:r>
              <a:rPr lang="en-US" dirty="0"/>
              <a:t> tab, in the </a:t>
            </a:r>
            <a:r>
              <a:rPr lang="en-US" b="1" dirty="0"/>
              <a:t>Timing</a:t>
            </a:r>
            <a:r>
              <a:rPr lang="en-US" dirty="0"/>
              <a:t> group, in the </a:t>
            </a:r>
            <a:r>
              <a:rPr lang="en-US" b="1" dirty="0"/>
              <a:t>Start</a:t>
            </a:r>
            <a:r>
              <a:rPr lang="en-US" dirty="0"/>
              <a:t> list, select </a:t>
            </a:r>
            <a:r>
              <a:rPr lang="en-US" b="1" dirty="0"/>
              <a:t>With</a:t>
            </a:r>
            <a:r>
              <a:rPr lang="en-US" dirty="0"/>
              <a:t> </a:t>
            </a:r>
            <a:r>
              <a:rPr lang="en-US" b="1" dirty="0"/>
              <a:t>Previous</a:t>
            </a:r>
            <a:r>
              <a:rPr lang="en-US" dirty="0"/>
              <a:t>.</a:t>
            </a:r>
          </a:p>
          <a:p>
            <a:pPr marL="228562" indent="-228562" defTabSz="914250">
              <a:buFont typeface="+mj-lt"/>
              <a:buAutoNum type="arabicPeriod"/>
              <a:defRPr/>
            </a:pPr>
            <a:r>
              <a:rPr lang="en-US" dirty="0"/>
              <a:t>On the </a:t>
            </a:r>
            <a:r>
              <a:rPr lang="en-US" b="1" dirty="0"/>
              <a:t>Animations</a:t>
            </a:r>
            <a:r>
              <a:rPr lang="en-US" dirty="0"/>
              <a:t> tab, in the </a:t>
            </a:r>
            <a:r>
              <a:rPr lang="en-US" b="1" dirty="0"/>
              <a:t>Timing</a:t>
            </a:r>
            <a:r>
              <a:rPr lang="en-US" dirty="0"/>
              <a:t> group, in the </a:t>
            </a:r>
            <a:r>
              <a:rPr lang="en-US" b="1" dirty="0"/>
              <a:t>Duration </a:t>
            </a:r>
            <a:r>
              <a:rPr lang="en-US" dirty="0"/>
              <a:t>box, enter </a:t>
            </a:r>
            <a:r>
              <a:rPr lang="en-US" b="1" dirty="0"/>
              <a:t>2</a:t>
            </a:r>
            <a:r>
              <a:rPr lang="en-US" dirty="0"/>
              <a:t>. </a:t>
            </a:r>
          </a:p>
          <a:p>
            <a:pPr marL="228562" indent="-228562">
              <a:buFont typeface="+mj-lt"/>
              <a:buAutoNum type="arabicPeriod"/>
            </a:pPr>
            <a:r>
              <a:rPr lang="en-US" dirty="0"/>
              <a:t>On the </a:t>
            </a:r>
            <a:r>
              <a:rPr lang="en-US" b="1" dirty="0"/>
              <a:t>Animations</a:t>
            </a:r>
            <a:r>
              <a:rPr lang="en-US" dirty="0"/>
              <a:t> tab, in the </a:t>
            </a:r>
            <a:r>
              <a:rPr lang="en-US" b="1" dirty="0"/>
              <a:t>Timing</a:t>
            </a:r>
            <a:r>
              <a:rPr lang="en-US" dirty="0"/>
              <a:t> group, in the </a:t>
            </a:r>
            <a:r>
              <a:rPr lang="en-US" b="1" dirty="0"/>
              <a:t>Delay</a:t>
            </a:r>
            <a:r>
              <a:rPr lang="en-US" dirty="0"/>
              <a:t> box, enter </a:t>
            </a:r>
            <a:r>
              <a:rPr lang="en-US" b="1" dirty="0"/>
              <a:t>1.5</a:t>
            </a:r>
            <a:r>
              <a:rPr lang="en-US" dirty="0"/>
              <a:t>.</a:t>
            </a:r>
          </a:p>
          <a:p>
            <a:pPr marL="228562" indent="-228562" defTabSz="914250">
              <a:buFont typeface="+mj-lt"/>
              <a:buAutoNum type="arabicPeriod"/>
              <a:defRPr/>
            </a:pPr>
            <a:r>
              <a:rPr lang="en-US" dirty="0"/>
              <a:t>On the slide, select the “heading” text box. On the </a:t>
            </a:r>
            <a:r>
              <a:rPr lang="en-US" b="1" dirty="0"/>
              <a:t>Animations</a:t>
            </a:r>
            <a:r>
              <a:rPr lang="en-US" dirty="0"/>
              <a:t> tab, in the </a:t>
            </a:r>
            <a:r>
              <a:rPr lang="en-US" b="1" dirty="0"/>
              <a:t>Advanced</a:t>
            </a:r>
            <a:r>
              <a:rPr lang="en-US" dirty="0"/>
              <a:t> </a:t>
            </a:r>
            <a:r>
              <a:rPr lang="en-US" b="1" dirty="0"/>
              <a:t>Animation</a:t>
            </a:r>
            <a:r>
              <a:rPr lang="en-US" dirty="0"/>
              <a:t> group, click </a:t>
            </a:r>
            <a:r>
              <a:rPr lang="en-US" b="1" dirty="0"/>
              <a:t>Add</a:t>
            </a:r>
            <a:r>
              <a:rPr lang="en-US" dirty="0"/>
              <a:t> </a:t>
            </a:r>
            <a:r>
              <a:rPr lang="en-US" b="1" dirty="0"/>
              <a:t>Animation</a:t>
            </a:r>
            <a:r>
              <a:rPr lang="en-US" dirty="0"/>
              <a:t>, and then under </a:t>
            </a:r>
            <a:r>
              <a:rPr lang="en-US" b="1" dirty="0"/>
              <a:t>Motion Paths </a:t>
            </a:r>
            <a:r>
              <a:rPr lang="en-US" dirty="0"/>
              <a:t>click </a:t>
            </a:r>
            <a:r>
              <a:rPr lang="en-US" b="1" dirty="0"/>
              <a:t>Lines.</a:t>
            </a:r>
            <a:endParaRPr lang="en-US" dirty="0"/>
          </a:p>
          <a:p>
            <a:pPr marL="228562" indent="-228562" defTabSz="914250">
              <a:buFont typeface="+mj-lt"/>
              <a:buAutoNum type="arabicPeriod"/>
              <a:defRPr/>
            </a:pPr>
            <a:r>
              <a:rPr lang="en-US" dirty="0"/>
              <a:t>On the </a:t>
            </a:r>
            <a:r>
              <a:rPr lang="en-US" b="1" dirty="0"/>
              <a:t>Animations</a:t>
            </a:r>
            <a:r>
              <a:rPr lang="en-US" dirty="0"/>
              <a:t> tab, in the </a:t>
            </a:r>
            <a:r>
              <a:rPr lang="en-US" b="1" dirty="0"/>
              <a:t>Timing</a:t>
            </a:r>
            <a:r>
              <a:rPr lang="en-US" dirty="0"/>
              <a:t> group, in the </a:t>
            </a:r>
            <a:r>
              <a:rPr lang="en-US" b="1" dirty="0"/>
              <a:t>Start</a:t>
            </a:r>
            <a:r>
              <a:rPr lang="en-US" dirty="0"/>
              <a:t> list, select </a:t>
            </a:r>
            <a:r>
              <a:rPr lang="en-US" b="1" dirty="0"/>
              <a:t>With</a:t>
            </a:r>
            <a:r>
              <a:rPr lang="en-US" dirty="0"/>
              <a:t> </a:t>
            </a:r>
            <a:r>
              <a:rPr lang="en-US" b="1" dirty="0"/>
              <a:t>Previous</a:t>
            </a:r>
            <a:r>
              <a:rPr lang="en-US" dirty="0"/>
              <a:t>.</a:t>
            </a:r>
          </a:p>
          <a:p>
            <a:pPr marL="228562" indent="-228562" defTabSz="914250">
              <a:buFont typeface="+mj-lt"/>
              <a:buAutoNum type="arabicPeriod"/>
              <a:defRPr/>
            </a:pPr>
            <a:r>
              <a:rPr lang="en-US" dirty="0"/>
              <a:t>On the </a:t>
            </a:r>
            <a:r>
              <a:rPr lang="en-US" b="1" dirty="0"/>
              <a:t>Animations</a:t>
            </a:r>
            <a:r>
              <a:rPr lang="en-US" dirty="0"/>
              <a:t> tab, in the </a:t>
            </a:r>
            <a:r>
              <a:rPr lang="en-US" b="1" dirty="0"/>
              <a:t>Timing</a:t>
            </a:r>
            <a:r>
              <a:rPr lang="en-US" dirty="0"/>
              <a:t> group, in the </a:t>
            </a:r>
            <a:r>
              <a:rPr lang="en-US" b="1" dirty="0"/>
              <a:t>Duration </a:t>
            </a:r>
            <a:r>
              <a:rPr lang="en-US" dirty="0"/>
              <a:t>box, enter </a:t>
            </a:r>
            <a:r>
              <a:rPr lang="en-US" b="1" dirty="0"/>
              <a:t>2</a:t>
            </a:r>
            <a:r>
              <a:rPr lang="en-US" dirty="0"/>
              <a:t>. </a:t>
            </a:r>
          </a:p>
          <a:p>
            <a:pPr marL="228562" indent="-228562" defTabSz="914250">
              <a:buFont typeface="+mj-lt"/>
              <a:buAutoNum type="arabicPeriod"/>
              <a:defRPr/>
            </a:pPr>
            <a:r>
              <a:rPr lang="en-US" dirty="0"/>
              <a:t>On the </a:t>
            </a:r>
            <a:r>
              <a:rPr lang="en-US" b="1" dirty="0"/>
              <a:t>Animations</a:t>
            </a:r>
            <a:r>
              <a:rPr lang="en-US" dirty="0"/>
              <a:t> tab, in the </a:t>
            </a:r>
            <a:r>
              <a:rPr lang="en-US" b="1" dirty="0"/>
              <a:t>Animation</a:t>
            </a:r>
            <a:r>
              <a:rPr lang="en-US" dirty="0"/>
              <a:t> group, click </a:t>
            </a:r>
            <a:r>
              <a:rPr lang="en-US" b="1" dirty="0"/>
              <a:t>Effect</a:t>
            </a:r>
            <a:r>
              <a:rPr lang="en-US" dirty="0"/>
              <a:t> </a:t>
            </a:r>
            <a:r>
              <a:rPr lang="en-US" b="1" dirty="0"/>
              <a:t>Options</a:t>
            </a:r>
            <a:r>
              <a:rPr lang="en-US" dirty="0"/>
              <a:t>, and then click </a:t>
            </a:r>
            <a:r>
              <a:rPr lang="en-US" b="1" dirty="0"/>
              <a:t>Left</a:t>
            </a:r>
            <a:r>
              <a:rPr lang="en-US" dirty="0"/>
              <a:t>.</a:t>
            </a:r>
          </a:p>
          <a:p>
            <a:pPr marL="228562" indent="-228562" defTabSz="914250">
              <a:buFont typeface="+mj-lt"/>
              <a:buAutoNum type="arabicPeriod"/>
              <a:defRPr/>
            </a:pPr>
            <a:r>
              <a:rPr lang="en-US" dirty="0"/>
              <a:t>On the </a:t>
            </a:r>
            <a:r>
              <a:rPr lang="en-US" b="1" dirty="0"/>
              <a:t>Animations</a:t>
            </a:r>
            <a:r>
              <a:rPr lang="en-US" dirty="0"/>
              <a:t> tab, in the </a:t>
            </a:r>
            <a:r>
              <a:rPr lang="en-US" b="1" dirty="0"/>
              <a:t>Animation</a:t>
            </a:r>
            <a:r>
              <a:rPr lang="en-US" dirty="0"/>
              <a:t> group, click </a:t>
            </a:r>
            <a:r>
              <a:rPr lang="en-US" b="1" dirty="0"/>
              <a:t>Effect</a:t>
            </a:r>
            <a:r>
              <a:rPr lang="en-US" dirty="0"/>
              <a:t> </a:t>
            </a:r>
            <a:r>
              <a:rPr lang="en-US" b="1" dirty="0"/>
              <a:t>Options</a:t>
            </a:r>
            <a:r>
              <a:rPr lang="en-US" dirty="0"/>
              <a:t>, and then click </a:t>
            </a:r>
            <a:r>
              <a:rPr lang="en-US" b="1" dirty="0"/>
              <a:t>Reverse Path Direction</a:t>
            </a:r>
            <a:r>
              <a:rPr lang="en-US" dirty="0"/>
              <a:t>.</a:t>
            </a:r>
          </a:p>
          <a:p>
            <a:pPr marL="228562" indent="-228562">
              <a:buFont typeface="+mj-lt"/>
              <a:buAutoNum type="arabicPeriod"/>
            </a:pPr>
            <a:r>
              <a:rPr lang="en-US" dirty="0"/>
              <a:t>On the slide, select the motion path for the “heading” text box, point to the starting point (green arrow) of the motion path until the cursor becomes a two-headed arrow. Press and hold SHIFT, and then drag the starting point about 1.5” off the left edge of the slide. (</a:t>
            </a:r>
            <a:r>
              <a:rPr lang="en-US" b="1" dirty="0"/>
              <a:t>Note:</a:t>
            </a:r>
            <a:r>
              <a:rPr lang="en-US" dirty="0"/>
              <a:t> If your lines of text are longer than in the example above, you may need to further increase the length of the motion path. ) </a:t>
            </a:r>
          </a:p>
          <a:p>
            <a:pPr marL="228562" indent="-228562" defTabSz="914250">
              <a:buFont typeface="+mj-lt"/>
              <a:buAutoNum type="arabicPeriod"/>
              <a:defRPr/>
            </a:pPr>
            <a:r>
              <a:rPr lang="en-US" dirty="0"/>
              <a:t>On the slide, select the second text box. On the slide, select the “heading” text box. On the </a:t>
            </a:r>
            <a:r>
              <a:rPr lang="en-US" b="1" dirty="0"/>
              <a:t>Animations</a:t>
            </a:r>
            <a:r>
              <a:rPr lang="en-US" dirty="0"/>
              <a:t> tab, in the </a:t>
            </a:r>
            <a:r>
              <a:rPr lang="en-US" b="1" dirty="0"/>
              <a:t>Advanced</a:t>
            </a:r>
            <a:r>
              <a:rPr lang="en-US" dirty="0"/>
              <a:t> </a:t>
            </a:r>
            <a:r>
              <a:rPr lang="en-US" b="1" dirty="0"/>
              <a:t>Animation</a:t>
            </a:r>
            <a:r>
              <a:rPr lang="en-US" dirty="0"/>
              <a:t> group, click </a:t>
            </a:r>
            <a:r>
              <a:rPr lang="en-US" b="1" dirty="0"/>
              <a:t>Add</a:t>
            </a:r>
            <a:r>
              <a:rPr lang="en-US" dirty="0"/>
              <a:t> </a:t>
            </a:r>
            <a:r>
              <a:rPr lang="en-US" b="1" dirty="0"/>
              <a:t>Animation</a:t>
            </a:r>
            <a:r>
              <a:rPr lang="en-US" dirty="0"/>
              <a:t>, and then under </a:t>
            </a:r>
            <a:r>
              <a:rPr lang="en-US" b="1" dirty="0"/>
              <a:t>Entrance</a:t>
            </a:r>
            <a:r>
              <a:rPr lang="en-US" dirty="0"/>
              <a:t> click </a:t>
            </a:r>
            <a:r>
              <a:rPr lang="en-US" b="1" dirty="0"/>
              <a:t>Fade.</a:t>
            </a:r>
            <a:endParaRPr lang="en-US" dirty="0"/>
          </a:p>
          <a:p>
            <a:pPr marL="228562" indent="-228562" defTabSz="914250">
              <a:buFont typeface="+mj-lt"/>
              <a:buAutoNum type="arabicPeriod"/>
              <a:defRPr/>
            </a:pPr>
            <a:r>
              <a:rPr lang="en-US" dirty="0"/>
              <a:t>On the </a:t>
            </a:r>
            <a:r>
              <a:rPr lang="en-US" b="1" dirty="0"/>
              <a:t>Animations</a:t>
            </a:r>
            <a:r>
              <a:rPr lang="en-US" dirty="0"/>
              <a:t> tab, in the </a:t>
            </a:r>
            <a:r>
              <a:rPr lang="en-US" b="1" dirty="0"/>
              <a:t>Animation </a:t>
            </a:r>
            <a:r>
              <a:rPr lang="en-US" dirty="0"/>
              <a:t>group, click the </a:t>
            </a:r>
            <a:r>
              <a:rPr lang="en-US" b="1" dirty="0"/>
              <a:t>Show Additional Effect Options </a:t>
            </a:r>
            <a:r>
              <a:rPr lang="en-US" dirty="0"/>
              <a:t>dialog box launcher. In the </a:t>
            </a:r>
            <a:r>
              <a:rPr lang="en-US" b="1" dirty="0"/>
              <a:t>Fade</a:t>
            </a:r>
            <a:r>
              <a:rPr lang="en-US" dirty="0"/>
              <a:t> dialog box, do the following:</a:t>
            </a:r>
          </a:p>
          <a:p>
            <a:pPr marL="685688" lvl="1" indent="-228562">
              <a:buFont typeface="Arial" pitchFamily="34" charset="0"/>
              <a:buChar char="•"/>
            </a:pPr>
            <a:r>
              <a:rPr lang="en-US" dirty="0"/>
              <a:t>On the </a:t>
            </a:r>
            <a:r>
              <a:rPr lang="en-US" b="1" dirty="0"/>
              <a:t>Effect</a:t>
            </a:r>
            <a:r>
              <a:rPr lang="en-US" dirty="0"/>
              <a:t> tab, in the </a:t>
            </a:r>
            <a:r>
              <a:rPr lang="en-US" b="1" dirty="0"/>
              <a:t>Animate text </a:t>
            </a:r>
            <a:r>
              <a:rPr lang="en-US" dirty="0"/>
              <a:t>list, select </a:t>
            </a:r>
            <a:r>
              <a:rPr lang="en-US" b="1" dirty="0"/>
              <a:t>By Letter</a:t>
            </a:r>
            <a:r>
              <a:rPr lang="en-US" dirty="0"/>
              <a:t>.</a:t>
            </a:r>
          </a:p>
          <a:p>
            <a:pPr marL="685688" lvl="1" indent="-228562">
              <a:buFont typeface="Arial" pitchFamily="34" charset="0"/>
              <a:buChar char="•"/>
            </a:pPr>
            <a:r>
              <a:rPr lang="en-US" dirty="0"/>
              <a:t>In the </a:t>
            </a:r>
            <a:r>
              <a:rPr lang="en-US" b="1" dirty="0"/>
              <a:t>% delay between letters </a:t>
            </a:r>
            <a:r>
              <a:rPr lang="en-US" dirty="0"/>
              <a:t>box, enter </a:t>
            </a:r>
            <a:r>
              <a:rPr lang="en-US" b="1" dirty="0"/>
              <a:t>5</a:t>
            </a:r>
            <a:r>
              <a:rPr lang="en-US" dirty="0"/>
              <a:t>.</a:t>
            </a:r>
          </a:p>
          <a:p>
            <a:pPr marL="685688" lvl="1" indent="-228562">
              <a:buFont typeface="Arial" pitchFamily="34" charset="0"/>
              <a:buChar char="•"/>
            </a:pPr>
            <a:r>
              <a:rPr lang="en-US" dirty="0"/>
              <a:t>On the </a:t>
            </a:r>
            <a:r>
              <a:rPr lang="en-US" b="1" dirty="0"/>
              <a:t>Timing</a:t>
            </a:r>
            <a:r>
              <a:rPr lang="en-US" dirty="0"/>
              <a:t> tab, in the </a:t>
            </a:r>
            <a:r>
              <a:rPr lang="en-US" b="1" dirty="0"/>
              <a:t>Start</a:t>
            </a:r>
            <a:r>
              <a:rPr lang="en-US" dirty="0"/>
              <a:t> list, select </a:t>
            </a:r>
            <a:r>
              <a:rPr lang="en-US" b="1" dirty="0"/>
              <a:t>After</a:t>
            </a:r>
            <a:r>
              <a:rPr lang="en-US" dirty="0"/>
              <a:t> </a:t>
            </a:r>
            <a:r>
              <a:rPr lang="en-US" b="1" dirty="0"/>
              <a:t>Previous</a:t>
            </a:r>
            <a:r>
              <a:rPr lang="en-US" dirty="0"/>
              <a:t>.</a:t>
            </a:r>
          </a:p>
          <a:p>
            <a:pPr marL="685688" lvl="1" indent="-228562">
              <a:buFont typeface="Arial" pitchFamily="34" charset="0"/>
              <a:buChar char="•"/>
            </a:pPr>
            <a:r>
              <a:rPr lang="en-US" dirty="0"/>
              <a:t>In the </a:t>
            </a:r>
            <a:r>
              <a:rPr lang="en-US" b="1" dirty="0"/>
              <a:t>Duration </a:t>
            </a:r>
            <a:r>
              <a:rPr lang="en-US" dirty="0"/>
              <a:t>list, select </a:t>
            </a:r>
            <a:r>
              <a:rPr lang="en-US" b="1" dirty="0"/>
              <a:t>0.5 seconds </a:t>
            </a:r>
            <a:r>
              <a:rPr lang="en-US" dirty="0"/>
              <a:t>(</a:t>
            </a:r>
            <a:r>
              <a:rPr lang="en-US" b="1" dirty="0"/>
              <a:t>Very</a:t>
            </a:r>
            <a:r>
              <a:rPr lang="en-US" dirty="0"/>
              <a:t> </a:t>
            </a:r>
            <a:r>
              <a:rPr lang="en-US" b="1" dirty="0"/>
              <a:t>Fast)</a:t>
            </a:r>
            <a:r>
              <a:rPr lang="en-US" dirty="0"/>
              <a:t>.</a:t>
            </a:r>
          </a:p>
          <a:p>
            <a:pPr marL="685688" lvl="1" indent="-228562">
              <a:buFont typeface="Arial" pitchFamily="34" charset="0"/>
              <a:buChar char="•"/>
            </a:pPr>
            <a:r>
              <a:rPr lang="en-US" dirty="0"/>
              <a:t>On the </a:t>
            </a:r>
            <a:r>
              <a:rPr lang="en-US" b="1" dirty="0"/>
              <a:t>Text</a:t>
            </a:r>
            <a:r>
              <a:rPr lang="en-US" dirty="0"/>
              <a:t> </a:t>
            </a:r>
            <a:r>
              <a:rPr lang="en-US" b="1" dirty="0"/>
              <a:t>Animation</a:t>
            </a:r>
            <a:r>
              <a:rPr lang="en-US" dirty="0"/>
              <a:t> tab, in the </a:t>
            </a:r>
            <a:r>
              <a:rPr lang="en-US" b="1" dirty="0"/>
              <a:t>Group</a:t>
            </a:r>
            <a:r>
              <a:rPr lang="en-US" dirty="0"/>
              <a:t> </a:t>
            </a:r>
            <a:r>
              <a:rPr lang="en-US" b="1" dirty="0"/>
              <a:t>text</a:t>
            </a:r>
            <a:r>
              <a:rPr lang="en-US" dirty="0"/>
              <a:t> list, select </a:t>
            </a:r>
            <a:r>
              <a:rPr lang="en-US" b="1" dirty="0"/>
              <a:t>By 1</a:t>
            </a:r>
            <a:r>
              <a:rPr lang="en-US" b="1" baseline="30000" dirty="0"/>
              <a:t>st</a:t>
            </a:r>
            <a:r>
              <a:rPr lang="en-US" b="1" dirty="0"/>
              <a:t> Level Paragraphs</a:t>
            </a:r>
            <a:r>
              <a:rPr lang="en-US" dirty="0"/>
              <a:t>.</a:t>
            </a:r>
          </a:p>
          <a:p>
            <a:pPr marL="228562" indent="-228562">
              <a:buFont typeface="+mj-lt"/>
              <a:buAutoNum type="arabicPeriod"/>
            </a:pPr>
            <a:endParaRPr lang="en-US" dirty="0"/>
          </a:p>
          <a:p>
            <a:endParaRPr lang="en-US" dirty="0"/>
          </a:p>
          <a:p>
            <a:r>
              <a:rPr lang="en-US" dirty="0"/>
              <a:t>To reproduce the background on this slide, do the following:</a:t>
            </a:r>
          </a:p>
          <a:p>
            <a:pPr marL="228562" indent="-228562">
              <a:buFont typeface="+mj-lt"/>
              <a:buAutoNum type="arabicPeriod"/>
            </a:pPr>
            <a:r>
              <a:rPr lang="en-US" dirty="0"/>
              <a:t>One the </a:t>
            </a:r>
            <a:r>
              <a:rPr lang="en-US" b="1" dirty="0"/>
              <a:t>Design</a:t>
            </a:r>
            <a:r>
              <a:rPr lang="en-US" dirty="0"/>
              <a:t> tab, in the </a:t>
            </a:r>
            <a:r>
              <a:rPr lang="en-US" b="1" dirty="0"/>
              <a:t>Background</a:t>
            </a:r>
            <a:r>
              <a:rPr lang="en-US" dirty="0"/>
              <a:t> group, click </a:t>
            </a:r>
            <a:r>
              <a:rPr lang="en-US" b="1" dirty="0"/>
              <a:t>Background Styles</a:t>
            </a:r>
            <a:r>
              <a:rPr lang="en-US" dirty="0"/>
              <a:t>, and then click </a:t>
            </a:r>
            <a:r>
              <a:rPr lang="en-US" b="1" dirty="0"/>
              <a:t>Format Background</a:t>
            </a:r>
            <a:r>
              <a:rPr lang="en-US" dirty="0"/>
              <a:t>. In the </a:t>
            </a:r>
            <a:r>
              <a:rPr lang="en-US" b="1" dirty="0"/>
              <a:t>Format Background </a:t>
            </a:r>
            <a:r>
              <a:rPr lang="en-US" dirty="0"/>
              <a:t>dialog box, click </a:t>
            </a:r>
            <a:r>
              <a:rPr lang="en-US" b="1" dirty="0"/>
              <a:t>Fill</a:t>
            </a:r>
            <a:r>
              <a:rPr lang="en-US" dirty="0"/>
              <a:t> in the left pane, select </a:t>
            </a:r>
            <a:r>
              <a:rPr lang="en-US" b="1" dirty="0"/>
              <a:t>Gradient fill</a:t>
            </a:r>
            <a:r>
              <a:rPr lang="en-US" dirty="0"/>
              <a:t> in the </a:t>
            </a:r>
            <a:r>
              <a:rPr lang="en-US" b="1" dirty="0"/>
              <a:t>Fill</a:t>
            </a:r>
            <a:r>
              <a:rPr lang="en-US" dirty="0"/>
              <a:t> pane, and then do the following:</a:t>
            </a:r>
          </a:p>
          <a:p>
            <a:pPr marL="685688" lvl="1" indent="-228562">
              <a:buFont typeface="Arial" pitchFamily="34" charset="0"/>
              <a:buChar char="•"/>
            </a:pPr>
            <a:r>
              <a:rPr lang="en-US" dirty="0"/>
              <a:t>In the </a:t>
            </a:r>
            <a:r>
              <a:rPr lang="en-US" b="1" dirty="0"/>
              <a:t>Type</a:t>
            </a:r>
            <a:r>
              <a:rPr lang="en-US" dirty="0"/>
              <a:t> list, select </a:t>
            </a:r>
            <a:r>
              <a:rPr lang="en-US" b="1" dirty="0"/>
              <a:t>Radial</a:t>
            </a:r>
            <a:r>
              <a:rPr lang="en-US" dirty="0"/>
              <a:t>.</a:t>
            </a:r>
          </a:p>
          <a:p>
            <a:pPr marL="685688" lvl="1" indent="-228562">
              <a:buFont typeface="Arial" pitchFamily="34" charset="0"/>
              <a:buChar char="•"/>
            </a:pPr>
            <a:r>
              <a:rPr lang="en-US" dirty="0"/>
              <a:t>Click the button next to </a:t>
            </a:r>
            <a:r>
              <a:rPr lang="en-US" b="1" dirty="0"/>
              <a:t>Direction</a:t>
            </a:r>
            <a:r>
              <a:rPr lang="en-US" dirty="0"/>
              <a:t>, and then click </a:t>
            </a:r>
            <a:r>
              <a:rPr lang="en-US" b="1" dirty="0"/>
              <a:t>From Center </a:t>
            </a:r>
            <a:r>
              <a:rPr lang="en-US" dirty="0"/>
              <a:t>(third option from the left).</a:t>
            </a:r>
          </a:p>
          <a:p>
            <a:pPr marL="685688" lvl="1" indent="-228562">
              <a:buFont typeface="Arial" pitchFamily="34" charset="0"/>
              <a:buChar char="•"/>
            </a:pPr>
            <a:r>
              <a:rPr lang="en-US" dirty="0"/>
              <a:t>Under </a:t>
            </a:r>
            <a:r>
              <a:rPr lang="en-US" b="1" dirty="0"/>
              <a:t>Gradient stops</a:t>
            </a:r>
            <a:r>
              <a:rPr lang="en-US" dirty="0"/>
              <a:t>, click </a:t>
            </a:r>
            <a:r>
              <a:rPr lang="en-US" b="1" dirty="0"/>
              <a:t>Add gradient stops</a:t>
            </a:r>
            <a:r>
              <a:rPr lang="en-US" dirty="0"/>
              <a:t> or </a:t>
            </a:r>
            <a:r>
              <a:rPr lang="en-US" b="1" dirty="0"/>
              <a:t>Remove gradient stops</a:t>
            </a:r>
            <a:r>
              <a:rPr lang="en-US" dirty="0"/>
              <a:t> until three stops appear in the slider.</a:t>
            </a:r>
          </a:p>
          <a:p>
            <a:pPr marL="228562" indent="-228562">
              <a:buFont typeface="+mj-lt"/>
              <a:buAutoNum type="arabicPeriod"/>
            </a:pPr>
            <a:r>
              <a:rPr lang="en-US" dirty="0"/>
              <a:t>Also under </a:t>
            </a:r>
            <a:r>
              <a:rPr lang="en-US" b="1" dirty="0"/>
              <a:t>Gradient stops</a:t>
            </a:r>
            <a:r>
              <a:rPr lang="en-US" dirty="0"/>
              <a:t>, customize the gradient stops as follows:</a:t>
            </a:r>
          </a:p>
          <a:p>
            <a:pPr marL="685688" lvl="1" indent="-228562">
              <a:buFont typeface="Arial" pitchFamily="34" charset="0"/>
              <a:buChar char="•"/>
            </a:pPr>
            <a:r>
              <a:rPr lang="en-US" dirty="0"/>
              <a:t>Select the first stop in the slider, and then do the following: </a:t>
            </a:r>
          </a:p>
          <a:p>
            <a:pPr marL="1142813" lvl="2" indent="-228562">
              <a:buFont typeface="Arial" pitchFamily="34" charset="0"/>
              <a:buChar char="•"/>
            </a:pPr>
            <a:r>
              <a:rPr lang="en-US" dirty="0"/>
              <a:t>In the </a:t>
            </a:r>
            <a:r>
              <a:rPr lang="en-US" b="1" dirty="0"/>
              <a:t>Position </a:t>
            </a:r>
            <a:r>
              <a:rPr lang="en-US" dirty="0"/>
              <a:t>box, enter </a:t>
            </a:r>
            <a:r>
              <a:rPr lang="en-US" b="1" dirty="0"/>
              <a:t>0%</a:t>
            </a:r>
            <a:r>
              <a:rPr lang="en-US" dirty="0"/>
              <a:t>.</a:t>
            </a:r>
          </a:p>
          <a:p>
            <a:pPr marL="1142813" lvl="2" indent="-228562">
              <a:buFont typeface="Arial" pitchFamily="34" charset="0"/>
              <a:buChar char="•"/>
            </a:pPr>
            <a:r>
              <a:rPr lang="en-US" dirty="0"/>
              <a:t>Click the button next to </a:t>
            </a:r>
            <a:r>
              <a:rPr lang="en-US" b="1" dirty="0"/>
              <a:t>Color</a:t>
            </a:r>
            <a:r>
              <a:rPr lang="en-US" dirty="0"/>
              <a:t>, and then under </a:t>
            </a:r>
            <a:r>
              <a:rPr lang="en-US" b="1" dirty="0"/>
              <a:t>Theme Colors</a:t>
            </a:r>
            <a:r>
              <a:rPr lang="en-US" dirty="0"/>
              <a:t> click </a:t>
            </a:r>
            <a:r>
              <a:rPr lang="en-US" b="1" dirty="0"/>
              <a:t>White, Background 1 </a:t>
            </a:r>
            <a:r>
              <a:rPr lang="en-US" dirty="0"/>
              <a:t>(first row, first option from the left).</a:t>
            </a:r>
          </a:p>
          <a:p>
            <a:pPr marL="1142813" lvl="2" indent="-228562">
              <a:buFont typeface="Arial" pitchFamily="34" charset="0"/>
              <a:buChar char="•"/>
            </a:pPr>
            <a:r>
              <a:rPr lang="en-US" dirty="0"/>
              <a:t>In the </a:t>
            </a:r>
            <a:r>
              <a:rPr lang="en-US" b="1" dirty="0"/>
              <a:t>Transparency</a:t>
            </a:r>
            <a:r>
              <a:rPr lang="en-US" dirty="0"/>
              <a:t> box, enter 0%. </a:t>
            </a:r>
          </a:p>
          <a:p>
            <a:pPr marL="685688" lvl="1" indent="-228562">
              <a:buFont typeface="Arial" pitchFamily="34" charset="0"/>
              <a:buChar char="•"/>
            </a:pPr>
            <a:r>
              <a:rPr lang="en-US" dirty="0"/>
              <a:t>Select the next stop in the slider, and then do the following: </a:t>
            </a:r>
          </a:p>
          <a:p>
            <a:pPr marL="1142813" lvl="2" indent="-228562">
              <a:buFont typeface="Arial" pitchFamily="34" charset="0"/>
              <a:buChar char="•"/>
            </a:pPr>
            <a:r>
              <a:rPr lang="en-US" dirty="0"/>
              <a:t>In the </a:t>
            </a:r>
            <a:r>
              <a:rPr lang="en-US" b="1" dirty="0"/>
              <a:t>Position </a:t>
            </a:r>
            <a:r>
              <a:rPr lang="en-US" dirty="0"/>
              <a:t>box, enter </a:t>
            </a:r>
            <a:r>
              <a:rPr lang="en-US" b="1" dirty="0"/>
              <a:t>40%</a:t>
            </a:r>
            <a:r>
              <a:rPr lang="en-US" dirty="0"/>
              <a:t>.</a:t>
            </a:r>
          </a:p>
          <a:p>
            <a:pPr marL="1142813" lvl="2" indent="-228562">
              <a:buFont typeface="Arial" pitchFamily="34" charset="0"/>
              <a:buChar char="•"/>
            </a:pPr>
            <a:r>
              <a:rPr lang="en-US" dirty="0"/>
              <a:t>Click the button next to </a:t>
            </a:r>
            <a:r>
              <a:rPr lang="en-US" b="1" dirty="0"/>
              <a:t>Color</a:t>
            </a:r>
            <a:r>
              <a:rPr lang="en-US" dirty="0"/>
              <a:t>, and then under </a:t>
            </a:r>
            <a:r>
              <a:rPr lang="en-US" b="1" dirty="0"/>
              <a:t>Theme Colors</a:t>
            </a:r>
            <a:r>
              <a:rPr lang="en-US" dirty="0"/>
              <a:t> click </a:t>
            </a:r>
            <a:r>
              <a:rPr lang="en-US" b="1" dirty="0"/>
              <a:t>White, Background 1 </a:t>
            </a:r>
            <a:r>
              <a:rPr lang="en-US" dirty="0"/>
              <a:t>(first row, first option from the left).</a:t>
            </a:r>
          </a:p>
          <a:p>
            <a:pPr marL="1142813" lvl="2" indent="-228562">
              <a:buFont typeface="Arial" pitchFamily="34" charset="0"/>
              <a:buChar char="•"/>
            </a:pPr>
            <a:r>
              <a:rPr lang="en-US" dirty="0"/>
              <a:t>In the </a:t>
            </a:r>
            <a:r>
              <a:rPr lang="en-US" b="1" dirty="0"/>
              <a:t>Transparency</a:t>
            </a:r>
            <a:r>
              <a:rPr lang="en-US" dirty="0"/>
              <a:t> box, enter 0%. </a:t>
            </a:r>
          </a:p>
          <a:p>
            <a:pPr marL="685688" lvl="1" indent="-228562">
              <a:buFont typeface="Arial" pitchFamily="34" charset="0"/>
              <a:buChar char="•"/>
            </a:pPr>
            <a:r>
              <a:rPr lang="en-US" dirty="0"/>
              <a:t>Select the next stop in the slider, and then do the following: </a:t>
            </a:r>
          </a:p>
          <a:p>
            <a:pPr marL="1142813" lvl="2" indent="-228562">
              <a:buFont typeface="Arial" pitchFamily="34" charset="0"/>
              <a:buChar char="•"/>
            </a:pPr>
            <a:r>
              <a:rPr lang="en-US" dirty="0"/>
              <a:t>In the </a:t>
            </a:r>
            <a:r>
              <a:rPr lang="en-US" b="1" dirty="0"/>
              <a:t>Position </a:t>
            </a:r>
            <a:r>
              <a:rPr lang="en-US" dirty="0"/>
              <a:t>box, enter </a:t>
            </a:r>
            <a:r>
              <a:rPr lang="en-US" b="1" dirty="0"/>
              <a:t>100%</a:t>
            </a:r>
            <a:r>
              <a:rPr lang="en-US" dirty="0"/>
              <a:t>.</a:t>
            </a:r>
          </a:p>
          <a:p>
            <a:pPr marL="1142813" lvl="2" indent="-228562">
              <a:buFont typeface="Arial" pitchFamily="34" charset="0"/>
              <a:buChar char="•"/>
            </a:pPr>
            <a:r>
              <a:rPr lang="en-US" dirty="0"/>
              <a:t>Click the button next to </a:t>
            </a:r>
            <a:r>
              <a:rPr lang="en-US" b="1" dirty="0"/>
              <a:t>Color</a:t>
            </a:r>
            <a:r>
              <a:rPr lang="en-US" dirty="0"/>
              <a:t>, click </a:t>
            </a:r>
            <a:r>
              <a:rPr lang="en-US" b="1" dirty="0"/>
              <a:t>More Colors</a:t>
            </a:r>
            <a:r>
              <a:rPr lang="en-US" dirty="0"/>
              <a:t>, and then in the </a:t>
            </a:r>
            <a:r>
              <a:rPr lang="en-US" b="1" dirty="0"/>
              <a:t>Colors</a:t>
            </a:r>
            <a:r>
              <a:rPr lang="en-US" dirty="0"/>
              <a:t> dialog box, on the </a:t>
            </a:r>
            <a:r>
              <a:rPr lang="en-US" b="1" dirty="0"/>
              <a:t>Custom</a:t>
            </a:r>
            <a:r>
              <a:rPr lang="en-US" dirty="0"/>
              <a:t> tab, enter values for Red: </a:t>
            </a:r>
            <a:r>
              <a:rPr lang="en-US" b="1" dirty="0"/>
              <a:t>232</a:t>
            </a:r>
            <a:r>
              <a:rPr lang="en-US" dirty="0"/>
              <a:t>, Green: </a:t>
            </a:r>
            <a:r>
              <a:rPr lang="en-US" b="1" dirty="0"/>
              <a:t>227</a:t>
            </a:r>
            <a:r>
              <a:rPr lang="en-US" dirty="0"/>
              <a:t>, and Blue: </a:t>
            </a:r>
            <a:r>
              <a:rPr lang="en-US" b="1" dirty="0"/>
              <a:t>216</a:t>
            </a:r>
            <a:r>
              <a:rPr lang="en-US" dirty="0"/>
              <a:t>.</a:t>
            </a:r>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848118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E50CAD8-32CB-9E43-B616-9CD6F0B7CA12}"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4132307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50CAD8-32CB-9E43-B616-9CD6F0B7CA12}"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2727002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50CAD8-32CB-9E43-B616-9CD6F0B7CA12}"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3503532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50CAD8-32CB-9E43-B616-9CD6F0B7CA12}"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714875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50CAD8-32CB-9E43-B616-9CD6F0B7CA12}" type="datetimeFigureOut">
              <a:rPr lang="en-US" smtClean="0"/>
              <a:t>3/27/17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1323813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E50CAD8-32CB-9E43-B616-9CD6F0B7CA12}"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3514994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E50CAD8-32CB-9E43-B616-9CD6F0B7CA12}" type="datetimeFigureOut">
              <a:rPr lang="en-US" smtClean="0"/>
              <a:t>3/27/17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79214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E50CAD8-32CB-9E43-B616-9CD6F0B7CA12}" type="datetimeFigureOut">
              <a:rPr lang="en-US" smtClean="0"/>
              <a:t>3/27/17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346551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50CAD8-32CB-9E43-B616-9CD6F0B7CA12}" type="datetimeFigureOut">
              <a:rPr lang="en-US" smtClean="0"/>
              <a:t>3/27/17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2478565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50CAD8-32CB-9E43-B616-9CD6F0B7CA12}"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3646956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50CAD8-32CB-9E43-B616-9CD6F0B7CA12}" type="datetimeFigureOut">
              <a:rPr lang="en-US" smtClean="0"/>
              <a:t>3/27/17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D65230-9A89-5544-ACA9-4443BA046853}" type="slidenum">
              <a:rPr lang="en-US" smtClean="0"/>
              <a:t>‹#›</a:t>
            </a:fld>
            <a:endParaRPr lang="en-US"/>
          </a:p>
        </p:txBody>
      </p:sp>
    </p:spTree>
    <p:extLst>
      <p:ext uri="{BB962C8B-B14F-4D97-AF65-F5344CB8AC3E}">
        <p14:creationId xmlns:p14="http://schemas.microsoft.com/office/powerpoint/2010/main" val="15470281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50CAD8-32CB-9E43-B616-9CD6F0B7CA12}" type="datetimeFigureOut">
              <a:rPr lang="en-US" smtClean="0"/>
              <a:t>3/27/17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D65230-9A89-5544-ACA9-4443BA046853}" type="slidenum">
              <a:rPr lang="en-US" smtClean="0"/>
              <a:t>‹#›</a:t>
            </a:fld>
            <a:endParaRPr lang="en-US"/>
          </a:p>
        </p:txBody>
      </p:sp>
    </p:spTree>
    <p:extLst>
      <p:ext uri="{BB962C8B-B14F-4D97-AF65-F5344CB8AC3E}">
        <p14:creationId xmlns:p14="http://schemas.microsoft.com/office/powerpoint/2010/main" val="2365358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hyperlink" Target="http://www.scimagojr.com/journalrank.ph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39.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hyperlink" Target="https://jcr.incites.thomsonreuters.com/JCRJournalHomeAction.action?SID=A1-nCFRNix2Fpxx9OfZ2saSh2zKCBsna7ICbOP-18x2dl6d6OS6CSZ9TPTpUU0DGKQx3Dx3D53bGH04wCyiXxxwBiTu2Ghwx3Dx3D-9vvmzcndpRgQCGPd1c2qPQx3Dx3D-wx2BJQh9GKVmtdJw3700KssQx3Dx3D&amp;SrcApp=IC2LS&amp;Init=Yes&amp;wsid=1BrqIuKZClM4ys7CY61"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 Id="rId3"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39422" y="5856244"/>
            <a:ext cx="2853098" cy="82287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61649" y="5926060"/>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82919" y="2585306"/>
            <a:ext cx="5164637" cy="3270938"/>
          </a:xfrm>
          <a:prstGeom prst="rect">
            <a:avLst/>
          </a:prstGeom>
        </p:spPr>
      </p:pic>
      <p:sp>
        <p:nvSpPr>
          <p:cNvPr id="19" name="Rectangle 18"/>
          <p:cNvSpPr/>
          <p:nvPr/>
        </p:nvSpPr>
        <p:spPr>
          <a:xfrm>
            <a:off x="1" y="0"/>
            <a:ext cx="9144000" cy="2585323"/>
          </a:xfrm>
          <a:prstGeom prst="rect">
            <a:avLst/>
          </a:prstGeom>
        </p:spPr>
        <p:txBody>
          <a:bodyPr wrap="square">
            <a:spAutoFit/>
          </a:bodyPr>
          <a:lstStyle/>
          <a:p>
            <a:pPr algn="ctr"/>
            <a:r>
              <a:rPr lang="en-US" sz="5400" b="1" dirty="0" smtClean="0">
                <a:solidFill>
                  <a:srgbClr val="996633"/>
                </a:solidFill>
              </a:rPr>
              <a:t>UNDERSTANDING METRICS FOR EVALUATING JOURNAL AND SCHOLAR QUALITY</a:t>
            </a:r>
            <a:endParaRPr lang="en-US" sz="5400" b="1" dirty="0">
              <a:solidFill>
                <a:srgbClr val="996633"/>
              </a:solidFill>
            </a:endParaRPr>
          </a:p>
        </p:txBody>
      </p:sp>
    </p:spTree>
    <p:extLst>
      <p:ext uri="{BB962C8B-B14F-4D97-AF65-F5344CB8AC3E}">
        <p14:creationId xmlns:p14="http://schemas.microsoft.com/office/powerpoint/2010/main" val="78316788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2042005"/>
            <a:ext cx="8229600" cy="3941034"/>
          </a:xfrm>
        </p:spPr>
        <p:txBody>
          <a:bodyPr numCol="2">
            <a:normAutofit fontScale="32500" lnSpcReduction="20000"/>
          </a:bodyPr>
          <a:lstStyle/>
          <a:p>
            <a:r>
              <a:rPr lang="en-US" sz="8000" b="1" dirty="0" smtClean="0">
                <a:solidFill>
                  <a:srgbClr val="D6A811"/>
                </a:solidFill>
              </a:rPr>
              <a:t>Journal Impact Factor (JIF)</a:t>
            </a:r>
          </a:p>
          <a:p>
            <a:r>
              <a:rPr lang="en-US" sz="8000" b="1" dirty="0" smtClean="0">
                <a:solidFill>
                  <a:srgbClr val="D6A811"/>
                </a:solidFill>
              </a:rPr>
              <a:t>Hirsch Index (H Index)</a:t>
            </a:r>
          </a:p>
          <a:p>
            <a:r>
              <a:rPr lang="en-US" sz="8000" b="1" dirty="0" smtClean="0">
                <a:solidFill>
                  <a:srgbClr val="D6A811"/>
                </a:solidFill>
              </a:rPr>
              <a:t>Book Publisher Rankings (BPR) (ABP)</a:t>
            </a:r>
          </a:p>
          <a:p>
            <a:r>
              <a:rPr lang="en-US" sz="8000" b="1" dirty="0" smtClean="0">
                <a:solidFill>
                  <a:srgbClr val="D6A811"/>
                </a:solidFill>
              </a:rPr>
              <a:t>Paper Counts</a:t>
            </a:r>
          </a:p>
          <a:p>
            <a:r>
              <a:rPr lang="en-US" sz="8000" b="1" dirty="0" smtClean="0">
                <a:solidFill>
                  <a:srgbClr val="D6A811"/>
                </a:solidFill>
              </a:rPr>
              <a:t>I 10 Index (Google Scholar)</a:t>
            </a:r>
          </a:p>
          <a:p>
            <a:r>
              <a:rPr lang="en-US" sz="8000" b="1" dirty="0" smtClean="0">
                <a:solidFill>
                  <a:srgbClr val="D6A811"/>
                </a:solidFill>
              </a:rPr>
              <a:t>Citation Counts</a:t>
            </a:r>
          </a:p>
          <a:p>
            <a:r>
              <a:rPr lang="en-US" sz="8000" b="1" dirty="0" smtClean="0">
                <a:solidFill>
                  <a:srgbClr val="D6A811"/>
                </a:solidFill>
              </a:rPr>
              <a:t>Average Citations Per Paper (Impact)</a:t>
            </a:r>
          </a:p>
          <a:p>
            <a:r>
              <a:rPr lang="en-US" sz="8000" b="1" dirty="0" smtClean="0">
                <a:solidFill>
                  <a:srgbClr val="D6A811"/>
                </a:solidFill>
              </a:rPr>
              <a:t>Expected Citation Rate (ECR)</a:t>
            </a:r>
          </a:p>
          <a:p>
            <a:r>
              <a:rPr lang="en-US" sz="8000" b="1" dirty="0" smtClean="0">
                <a:solidFill>
                  <a:srgbClr val="D6A811"/>
                </a:solidFill>
              </a:rPr>
              <a:t>Crown Indicator (C-Index)</a:t>
            </a:r>
          </a:p>
          <a:p>
            <a:r>
              <a:rPr lang="en-US" sz="8000" b="1" dirty="0" smtClean="0">
                <a:solidFill>
                  <a:srgbClr val="D6A811"/>
                </a:solidFill>
              </a:rPr>
              <a:t>Collaboration Indicators</a:t>
            </a:r>
          </a:p>
          <a:p>
            <a:r>
              <a:rPr lang="en-US" sz="8000" b="1" dirty="0" smtClean="0">
                <a:solidFill>
                  <a:srgbClr val="D6A811"/>
                </a:solidFill>
              </a:rPr>
              <a:t>Disciplinary Index</a:t>
            </a:r>
          </a:p>
          <a:p>
            <a:r>
              <a:rPr lang="en-US" sz="8000" b="1" dirty="0" smtClean="0">
                <a:solidFill>
                  <a:srgbClr val="D6A811"/>
                </a:solidFill>
              </a:rPr>
              <a:t>SJR Ranking</a:t>
            </a:r>
          </a:p>
          <a:p>
            <a:r>
              <a:rPr lang="en-US" sz="8000" b="1" dirty="0" smtClean="0">
                <a:solidFill>
                  <a:srgbClr val="D6A811"/>
                </a:solidFill>
              </a:rPr>
              <a:t>Trend Analysis</a:t>
            </a:r>
          </a:p>
          <a:p>
            <a:endParaRPr lang="en-US" sz="6000" b="1" dirty="0">
              <a:solidFill>
                <a:srgbClr val="D6A811"/>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
        <p:nvSpPr>
          <p:cNvPr id="7" name="TextBox 6"/>
          <p:cNvSpPr txBox="1"/>
          <p:nvPr/>
        </p:nvSpPr>
        <p:spPr>
          <a:xfrm>
            <a:off x="1434718" y="1292418"/>
            <a:ext cx="6273272" cy="861774"/>
          </a:xfrm>
          <a:prstGeom prst="rect">
            <a:avLst/>
          </a:prstGeom>
          <a:noFill/>
        </p:spPr>
        <p:txBody>
          <a:bodyPr wrap="none" rtlCol="0">
            <a:spAutoFit/>
          </a:bodyPr>
          <a:lstStyle/>
          <a:p>
            <a:r>
              <a:rPr lang="en-US" sz="3200" b="1" dirty="0">
                <a:solidFill>
                  <a:srgbClr val="996633"/>
                </a:solidFill>
              </a:rPr>
              <a:t>WHAT ARE SOME OF THE METRICS? </a:t>
            </a:r>
          </a:p>
          <a:p>
            <a:endParaRPr lang="en-US" dirty="0"/>
          </a:p>
        </p:txBody>
      </p:sp>
    </p:spTree>
    <p:extLst>
      <p:ext uri="{BB962C8B-B14F-4D97-AF65-F5344CB8AC3E}">
        <p14:creationId xmlns:p14="http://schemas.microsoft.com/office/powerpoint/2010/main" val="31696985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6133"/>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659133"/>
            <a:ext cx="8229600" cy="3102719"/>
          </a:xfrm>
        </p:spPr>
        <p:txBody>
          <a:bodyPr>
            <a:normAutofit/>
          </a:bodyPr>
          <a:lstStyle/>
          <a:p>
            <a:pPr marL="0" indent="0" algn="ctr">
              <a:buNone/>
            </a:pPr>
            <a:r>
              <a:rPr lang="en-US" sz="6000" b="1" dirty="0" smtClean="0">
                <a:solidFill>
                  <a:srgbClr val="D6A811"/>
                </a:solidFill>
              </a:rPr>
              <a:t>HOW ARE METRICS TO BE UNDERSTOOD AND APPLIED?</a:t>
            </a: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44600581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408727"/>
            <a:ext cx="8229600" cy="4163723"/>
          </a:xfrm>
        </p:spPr>
        <p:txBody>
          <a:bodyPr>
            <a:normAutofit/>
          </a:bodyPr>
          <a:lstStyle/>
          <a:p>
            <a:pPr marL="0" indent="0" algn="ctr">
              <a:buNone/>
            </a:pPr>
            <a:r>
              <a:rPr lang="en-US" sz="4000" b="1" dirty="0">
                <a:solidFill>
                  <a:srgbClr val="D6A811"/>
                </a:solidFill>
              </a:rPr>
              <a:t>Paper </a:t>
            </a:r>
            <a:r>
              <a:rPr lang="en-US" sz="4000" b="1" dirty="0" smtClean="0">
                <a:solidFill>
                  <a:srgbClr val="D6A811"/>
                </a:solidFill>
              </a:rPr>
              <a:t>Counts</a:t>
            </a:r>
          </a:p>
          <a:p>
            <a:pPr marL="0" indent="0" algn="ctr">
              <a:spcBef>
                <a:spcPts val="0"/>
              </a:spcBef>
              <a:buNone/>
            </a:pPr>
            <a:r>
              <a:rPr lang="en-US" sz="3600" b="1" dirty="0">
                <a:solidFill>
                  <a:srgbClr val="996633"/>
                </a:solidFill>
              </a:rPr>
              <a:t>Paper counts, which </a:t>
            </a:r>
            <a:r>
              <a:rPr lang="en-US" sz="3600" b="1" dirty="0" smtClean="0">
                <a:solidFill>
                  <a:srgbClr val="996633"/>
                </a:solidFill>
              </a:rPr>
              <a:t>measure scholar </a:t>
            </a:r>
            <a:r>
              <a:rPr lang="en-US" sz="3600" b="1" dirty="0">
                <a:solidFill>
                  <a:srgbClr val="996633"/>
                </a:solidFill>
              </a:rPr>
              <a:t>productivity, are the most</a:t>
            </a:r>
          </a:p>
          <a:p>
            <a:pPr marL="0" indent="0" algn="ctr">
              <a:spcBef>
                <a:spcPts val="0"/>
              </a:spcBef>
              <a:buNone/>
            </a:pPr>
            <a:r>
              <a:rPr lang="en-US" sz="3600" b="1" dirty="0">
                <a:solidFill>
                  <a:srgbClr val="996633"/>
                </a:solidFill>
              </a:rPr>
              <a:t>basic </a:t>
            </a:r>
            <a:r>
              <a:rPr lang="en-US" sz="3600" b="1" dirty="0" err="1">
                <a:solidFill>
                  <a:srgbClr val="996633"/>
                </a:solidFill>
              </a:rPr>
              <a:t>bibliometric</a:t>
            </a:r>
            <a:r>
              <a:rPr lang="en-US" sz="3600" b="1" dirty="0">
                <a:solidFill>
                  <a:srgbClr val="996633"/>
                </a:solidFill>
              </a:rPr>
              <a:t> measure and </a:t>
            </a:r>
            <a:r>
              <a:rPr lang="en-US" sz="3600" b="1" dirty="0" smtClean="0">
                <a:solidFill>
                  <a:srgbClr val="996633"/>
                </a:solidFill>
              </a:rPr>
              <a:t>provide the </a:t>
            </a:r>
            <a:r>
              <a:rPr lang="en-US" sz="3600" b="1" dirty="0">
                <a:solidFill>
                  <a:srgbClr val="996633"/>
                </a:solidFill>
              </a:rPr>
              <a:t>raw </a:t>
            </a:r>
            <a:r>
              <a:rPr lang="en-US" sz="3600" b="1" dirty="0" smtClean="0">
                <a:solidFill>
                  <a:srgbClr val="996633"/>
                </a:solidFill>
              </a:rPr>
              <a:t>data for </a:t>
            </a:r>
            <a:r>
              <a:rPr lang="en-US" sz="3600" b="1" dirty="0">
                <a:solidFill>
                  <a:srgbClr val="996633"/>
                </a:solidFill>
              </a:rPr>
              <a:t>all citation analysis.</a:t>
            </a: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53005125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659133"/>
            <a:ext cx="8229600" cy="4323906"/>
          </a:xfrm>
        </p:spPr>
        <p:txBody>
          <a:bodyPr>
            <a:normAutofit/>
          </a:bodyPr>
          <a:lstStyle/>
          <a:p>
            <a:pPr marL="0" indent="0" algn="ctr">
              <a:buNone/>
            </a:pPr>
            <a:r>
              <a:rPr lang="en-US" sz="4000" b="1" dirty="0">
                <a:solidFill>
                  <a:srgbClr val="D6A811"/>
                </a:solidFill>
              </a:rPr>
              <a:t>Journal Impact Factor (JIF)</a:t>
            </a:r>
          </a:p>
          <a:p>
            <a:pPr marL="0" indent="0" algn="ctr">
              <a:buNone/>
            </a:pPr>
            <a:r>
              <a:rPr lang="en-US" sz="3600" b="1" dirty="0">
                <a:solidFill>
                  <a:srgbClr val="996633"/>
                </a:solidFill>
              </a:rPr>
              <a:t>Journal impact factor is a measurement applied </a:t>
            </a:r>
            <a:r>
              <a:rPr lang="en-US" sz="3600" b="1" dirty="0" smtClean="0">
                <a:solidFill>
                  <a:srgbClr val="996633"/>
                </a:solidFill>
              </a:rPr>
              <a:t>to </a:t>
            </a:r>
            <a:r>
              <a:rPr lang="en-US" sz="3600" b="1" u="sng" dirty="0" smtClean="0">
                <a:solidFill>
                  <a:srgbClr val="996633"/>
                </a:solidFill>
              </a:rPr>
              <a:t>journals</a:t>
            </a:r>
            <a:r>
              <a:rPr lang="en-US" sz="3600" b="1" dirty="0">
                <a:solidFill>
                  <a:srgbClr val="996633"/>
                </a:solidFill>
              </a:rPr>
              <a:t>. The impact factor of a journal represents </a:t>
            </a:r>
            <a:r>
              <a:rPr lang="en-US" sz="3600" b="1" dirty="0" smtClean="0">
                <a:solidFill>
                  <a:srgbClr val="996633"/>
                </a:solidFill>
              </a:rPr>
              <a:t>the average </a:t>
            </a:r>
            <a:r>
              <a:rPr lang="en-US" sz="3600" b="1" dirty="0">
                <a:solidFill>
                  <a:srgbClr val="996633"/>
                </a:solidFill>
              </a:rPr>
              <a:t>citation count of the articles published in the</a:t>
            </a:r>
          </a:p>
          <a:p>
            <a:pPr marL="0" indent="0" algn="ctr">
              <a:buNone/>
            </a:pPr>
            <a:r>
              <a:rPr lang="en-US" sz="3600" b="1" dirty="0">
                <a:solidFill>
                  <a:srgbClr val="996633"/>
                </a:solidFill>
              </a:rPr>
              <a:t>journal during a two-year period.</a:t>
            </a:r>
            <a:endParaRPr lang="en-US" sz="36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351338946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292418"/>
            <a:ext cx="8229600" cy="4690621"/>
          </a:xfrm>
        </p:spPr>
        <p:txBody>
          <a:bodyPr>
            <a:normAutofit fontScale="25000" lnSpcReduction="20000"/>
          </a:bodyPr>
          <a:lstStyle/>
          <a:p>
            <a:pPr marL="0" indent="0" algn="ctr">
              <a:buNone/>
            </a:pPr>
            <a:r>
              <a:rPr lang="en-US" sz="16000" b="1" dirty="0">
                <a:solidFill>
                  <a:srgbClr val="D6A811"/>
                </a:solidFill>
              </a:rPr>
              <a:t>Hirsch Index (H Index</a:t>
            </a:r>
            <a:r>
              <a:rPr lang="en-US" sz="16000" b="1" dirty="0" smtClean="0">
                <a:solidFill>
                  <a:srgbClr val="D6A811"/>
                </a:solidFill>
              </a:rPr>
              <a:t>)</a:t>
            </a:r>
          </a:p>
          <a:p>
            <a:pPr marL="0" indent="0" algn="ctr">
              <a:lnSpc>
                <a:spcPct val="120000"/>
              </a:lnSpc>
              <a:spcBef>
                <a:spcPts val="0"/>
              </a:spcBef>
              <a:buNone/>
            </a:pPr>
            <a:endParaRPr lang="en-US" sz="12300" b="1" dirty="0">
              <a:solidFill>
                <a:srgbClr val="D6A811"/>
              </a:solidFill>
            </a:endParaRPr>
          </a:p>
          <a:p>
            <a:pPr marL="0" indent="0" algn="ctr">
              <a:spcBef>
                <a:spcPts val="0"/>
              </a:spcBef>
              <a:buNone/>
            </a:pPr>
            <a:r>
              <a:rPr lang="en-US" sz="12800" b="1" dirty="0">
                <a:solidFill>
                  <a:srgbClr val="996633"/>
                </a:solidFill>
              </a:rPr>
              <a:t>The Hirsch </a:t>
            </a:r>
            <a:r>
              <a:rPr lang="en-US" sz="12800" b="1" dirty="0" smtClean="0">
                <a:solidFill>
                  <a:srgbClr val="996633"/>
                </a:solidFill>
              </a:rPr>
              <a:t>or </a:t>
            </a:r>
            <a:r>
              <a:rPr lang="en-US" sz="12800" b="1" dirty="0">
                <a:solidFill>
                  <a:srgbClr val="996633"/>
                </a:solidFill>
              </a:rPr>
              <a:t>H-</a:t>
            </a:r>
            <a:r>
              <a:rPr lang="en-US" sz="12800" b="1" dirty="0" smtClean="0">
                <a:solidFill>
                  <a:srgbClr val="996633"/>
                </a:solidFill>
              </a:rPr>
              <a:t>index </a:t>
            </a:r>
            <a:r>
              <a:rPr lang="en-US" sz="12800" b="1" dirty="0">
                <a:solidFill>
                  <a:srgbClr val="996633"/>
                </a:solidFill>
              </a:rPr>
              <a:t>is a distribution-based</a:t>
            </a:r>
          </a:p>
          <a:p>
            <a:pPr marL="0" indent="0" algn="ctr">
              <a:spcBef>
                <a:spcPts val="0"/>
              </a:spcBef>
              <a:buNone/>
            </a:pPr>
            <a:r>
              <a:rPr lang="en-US" sz="12800" b="1" dirty="0" smtClean="0">
                <a:solidFill>
                  <a:srgbClr val="996633"/>
                </a:solidFill>
              </a:rPr>
              <a:t>Indicator.  The H-index is a statistic that </a:t>
            </a:r>
            <a:r>
              <a:rPr lang="en-US" sz="12800" b="1" dirty="0">
                <a:solidFill>
                  <a:srgbClr val="996633"/>
                </a:solidFill>
              </a:rPr>
              <a:t>reflects the number </a:t>
            </a:r>
            <a:r>
              <a:rPr lang="en-US" sz="12800" b="1" dirty="0" smtClean="0">
                <a:solidFill>
                  <a:srgbClr val="996633"/>
                </a:solidFill>
              </a:rPr>
              <a:t>of papers </a:t>
            </a:r>
            <a:r>
              <a:rPr lang="en-US" sz="12800" b="1" dirty="0">
                <a:solidFill>
                  <a:srgbClr val="996633"/>
                </a:solidFill>
              </a:rPr>
              <a:t>(N) in a given dataset having N or more </a:t>
            </a:r>
            <a:r>
              <a:rPr lang="en-US" sz="12800" b="1" dirty="0" smtClean="0">
                <a:solidFill>
                  <a:srgbClr val="996633"/>
                </a:solidFill>
              </a:rPr>
              <a:t>citations. For </a:t>
            </a:r>
            <a:r>
              <a:rPr lang="en-US" sz="12800" b="1" dirty="0">
                <a:solidFill>
                  <a:srgbClr val="996633"/>
                </a:solidFill>
              </a:rPr>
              <a:t>example, an H Index of 77, indicates that 77 </a:t>
            </a:r>
            <a:r>
              <a:rPr lang="en-US" sz="12800" b="1" dirty="0" smtClean="0">
                <a:solidFill>
                  <a:srgbClr val="996633"/>
                </a:solidFill>
              </a:rPr>
              <a:t>papers in </a:t>
            </a:r>
            <a:r>
              <a:rPr lang="en-US" sz="12800" b="1" dirty="0">
                <a:solidFill>
                  <a:srgbClr val="996633"/>
                </a:solidFill>
              </a:rPr>
              <a:t>the given set were cited at least 77 times each. </a:t>
            </a:r>
            <a:r>
              <a:rPr lang="en-US" sz="12800" b="1" dirty="0" smtClean="0">
                <a:solidFill>
                  <a:srgbClr val="996633"/>
                </a:solidFill>
              </a:rPr>
              <a:t>The H</a:t>
            </a:r>
            <a:r>
              <a:rPr lang="en-US" sz="12800" b="1" dirty="0">
                <a:solidFill>
                  <a:srgbClr val="996633"/>
                </a:solidFill>
              </a:rPr>
              <a:t>-index of a subset of papers is always less than the </a:t>
            </a:r>
            <a:r>
              <a:rPr lang="en-US" sz="12800" b="1" dirty="0" smtClean="0">
                <a:solidFill>
                  <a:srgbClr val="996633"/>
                </a:solidFill>
              </a:rPr>
              <a:t>H-index</a:t>
            </a:r>
            <a:r>
              <a:rPr lang="en-US" sz="12800" b="1" dirty="0">
                <a:solidFill>
                  <a:srgbClr val="996633"/>
                </a:solidFill>
              </a:rPr>
              <a:t> </a:t>
            </a:r>
            <a:r>
              <a:rPr lang="en-US" sz="12800" b="1" dirty="0" smtClean="0">
                <a:solidFill>
                  <a:srgbClr val="996633"/>
                </a:solidFill>
              </a:rPr>
              <a:t>of </a:t>
            </a:r>
            <a:r>
              <a:rPr lang="en-US" sz="12800" b="1" dirty="0">
                <a:solidFill>
                  <a:srgbClr val="996633"/>
                </a:solidFill>
              </a:rPr>
              <a:t>the entire set and hence cannot be </a:t>
            </a:r>
            <a:r>
              <a:rPr lang="en-US" sz="12800" b="1" dirty="0" smtClean="0">
                <a:solidFill>
                  <a:srgbClr val="996633"/>
                </a:solidFill>
              </a:rPr>
              <a:t>normalized in </a:t>
            </a:r>
            <a:r>
              <a:rPr lang="en-US" sz="12800" b="1" dirty="0">
                <a:solidFill>
                  <a:srgbClr val="996633"/>
                </a:solidFill>
              </a:rPr>
              <a:t>a ratio manner</a:t>
            </a:r>
            <a:r>
              <a:rPr lang="en-US" sz="12800" b="1" dirty="0" smtClean="0">
                <a:solidFill>
                  <a:srgbClr val="996633"/>
                </a:solidFill>
              </a:rPr>
              <a:t>.</a:t>
            </a:r>
            <a:endParaRPr lang="en-US" sz="128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03872386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1" y="1179175"/>
            <a:ext cx="9143999" cy="4803864"/>
          </a:xfrm>
        </p:spPr>
        <p:txBody>
          <a:bodyPr>
            <a:normAutofit fontScale="62500" lnSpcReduction="20000"/>
          </a:bodyPr>
          <a:lstStyle/>
          <a:p>
            <a:pPr marL="0" indent="0" algn="ctr">
              <a:buNone/>
            </a:pPr>
            <a:r>
              <a:rPr lang="en-US" sz="5700" b="1" dirty="0">
                <a:solidFill>
                  <a:srgbClr val="D6A811"/>
                </a:solidFill>
              </a:rPr>
              <a:t>Hirsch Index (H Index</a:t>
            </a:r>
            <a:r>
              <a:rPr lang="en-US" sz="5700" b="1" dirty="0" smtClean="0">
                <a:solidFill>
                  <a:srgbClr val="D6A811"/>
                </a:solidFill>
              </a:rPr>
              <a:t>) Cont.</a:t>
            </a:r>
          </a:p>
          <a:p>
            <a:pPr marL="0" indent="0" algn="ctr">
              <a:buNone/>
            </a:pPr>
            <a:endParaRPr lang="en-US" sz="3100" b="1" dirty="0">
              <a:solidFill>
                <a:srgbClr val="D6A811"/>
              </a:solidFill>
            </a:endParaRPr>
          </a:p>
          <a:p>
            <a:pPr marL="0" indent="0" algn="ctr">
              <a:buNone/>
            </a:pPr>
            <a:r>
              <a:rPr lang="en-US" sz="4500" b="1" dirty="0" smtClean="0">
                <a:solidFill>
                  <a:srgbClr val="996633"/>
                </a:solidFill>
              </a:rPr>
              <a:t>The H index reflects </a:t>
            </a:r>
            <a:r>
              <a:rPr lang="en-US" sz="4500" b="1" dirty="0">
                <a:solidFill>
                  <a:srgbClr val="996633"/>
                </a:solidFill>
              </a:rPr>
              <a:t>both productivity</a:t>
            </a:r>
          </a:p>
          <a:p>
            <a:pPr marL="0" indent="0" algn="ctr">
              <a:buNone/>
            </a:pPr>
            <a:r>
              <a:rPr lang="en-US" sz="4500" b="1" dirty="0">
                <a:solidFill>
                  <a:srgbClr val="996633"/>
                </a:solidFill>
              </a:rPr>
              <a:t>(number of papers) and impact (number of citations) in</a:t>
            </a:r>
          </a:p>
          <a:p>
            <a:pPr marL="0" indent="0" algn="ctr">
              <a:buNone/>
            </a:pPr>
            <a:r>
              <a:rPr lang="en-US" sz="4500" b="1" dirty="0">
                <a:solidFill>
                  <a:srgbClr val="996633"/>
                </a:solidFill>
              </a:rPr>
              <a:t>one number. This metric is useful because it discounts</a:t>
            </a:r>
          </a:p>
          <a:p>
            <a:pPr marL="0" indent="0" algn="ctr">
              <a:buNone/>
            </a:pPr>
            <a:r>
              <a:rPr lang="en-US" sz="4500" b="1" dirty="0">
                <a:solidFill>
                  <a:srgbClr val="996633"/>
                </a:solidFill>
              </a:rPr>
              <a:t>the disproportionate weight of highly cited papers, or</a:t>
            </a:r>
          </a:p>
          <a:p>
            <a:pPr marL="0" indent="0" algn="ctr">
              <a:buNone/>
            </a:pPr>
            <a:r>
              <a:rPr lang="en-US" sz="4500" b="1" dirty="0">
                <a:solidFill>
                  <a:srgbClr val="996633"/>
                </a:solidFill>
              </a:rPr>
              <a:t>papers that have not yet been cited. For example, the</a:t>
            </a:r>
          </a:p>
          <a:p>
            <a:pPr marL="0" indent="0" algn="ctr">
              <a:buNone/>
            </a:pPr>
            <a:r>
              <a:rPr lang="en-US" sz="4500" b="1" dirty="0">
                <a:solidFill>
                  <a:srgbClr val="996633"/>
                </a:solidFill>
              </a:rPr>
              <a:t>citations per paper for a group of 5 papers could be</a:t>
            </a:r>
          </a:p>
          <a:p>
            <a:pPr marL="0" indent="0" algn="ctr">
              <a:buNone/>
            </a:pPr>
            <a:r>
              <a:rPr lang="en-US" sz="4500" b="1" dirty="0">
                <a:solidFill>
                  <a:srgbClr val="996633"/>
                </a:solidFill>
              </a:rPr>
              <a:t>12.20, but the H-index is 2 because only 2 papers out of</a:t>
            </a:r>
          </a:p>
          <a:p>
            <a:pPr marL="0" indent="0" algn="ctr">
              <a:buNone/>
            </a:pPr>
            <a:r>
              <a:rPr lang="en-US" sz="4500" b="1" dirty="0">
                <a:solidFill>
                  <a:srgbClr val="996633"/>
                </a:solidFill>
              </a:rPr>
              <a:t>the 5 had received at least 2 citations.</a:t>
            </a:r>
            <a:endParaRPr lang="en-US" sz="45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67730312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659133"/>
            <a:ext cx="8229600" cy="3913317"/>
          </a:xfrm>
        </p:spPr>
        <p:txBody>
          <a:bodyPr>
            <a:normAutofit fontScale="85000" lnSpcReduction="20000"/>
          </a:bodyPr>
          <a:lstStyle/>
          <a:p>
            <a:pPr marL="0" indent="0" algn="ctr">
              <a:buNone/>
            </a:pPr>
            <a:r>
              <a:rPr lang="en-US" sz="5700" b="1" dirty="0">
                <a:solidFill>
                  <a:srgbClr val="D6A811"/>
                </a:solidFill>
              </a:rPr>
              <a:t>Hirsch Index (H Index</a:t>
            </a:r>
            <a:r>
              <a:rPr lang="en-US" sz="5700" b="1" dirty="0" smtClean="0">
                <a:solidFill>
                  <a:srgbClr val="D6A811"/>
                </a:solidFill>
              </a:rPr>
              <a:t>) Cont.</a:t>
            </a:r>
          </a:p>
          <a:p>
            <a:pPr marL="0" indent="0" algn="ctr">
              <a:buNone/>
            </a:pPr>
            <a:endParaRPr lang="en-US" sz="2600" b="1" dirty="0">
              <a:solidFill>
                <a:srgbClr val="D6A811"/>
              </a:solidFill>
            </a:endParaRPr>
          </a:p>
          <a:p>
            <a:pPr marL="0" indent="0" algn="ctr">
              <a:buNone/>
            </a:pPr>
            <a:r>
              <a:rPr lang="en-US" sz="3600" b="1" dirty="0" smtClean="0">
                <a:solidFill>
                  <a:srgbClr val="996633"/>
                </a:solidFill>
              </a:rPr>
              <a:t>The h</a:t>
            </a:r>
            <a:r>
              <a:rPr lang="en-US" sz="3600" b="1" dirty="0">
                <a:solidFill>
                  <a:srgbClr val="996633"/>
                </a:solidFill>
              </a:rPr>
              <a:t>-</a:t>
            </a:r>
            <a:r>
              <a:rPr lang="en-US" sz="3600" b="1" dirty="0" smtClean="0">
                <a:solidFill>
                  <a:srgbClr val="996633"/>
                </a:solidFill>
              </a:rPr>
              <a:t>index as used in </a:t>
            </a:r>
            <a:r>
              <a:rPr lang="en-US" sz="3600" b="1" u="sng" dirty="0" smtClean="0">
                <a:solidFill>
                  <a:srgbClr val="996633"/>
                </a:solidFill>
              </a:rPr>
              <a:t>Google Scholar </a:t>
            </a:r>
            <a:r>
              <a:rPr lang="en-US" sz="3600" b="1" dirty="0">
                <a:solidFill>
                  <a:srgbClr val="996633"/>
                </a:solidFill>
              </a:rPr>
              <a:t>is an author-level metric that attempts to measure both the productivity and citation impact of the publications of a scientist or scholar. The index is based on the set of the scientist's most cited papers and the number of citations that they have received in other publications.</a:t>
            </a:r>
            <a:endParaRPr lang="en-US" sz="34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397363499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pic>
        <p:nvPicPr>
          <p:cNvPr id="7" name="Content Placeholder 6" descr="Screen Shot 2017-02-06 at 8.29.05 AM 1.png"/>
          <p:cNvPicPr>
            <a:picLocks noGrp="1" noChangeAspect="1"/>
          </p:cNvPicPr>
          <p:nvPr>
            <p:ph idx="1"/>
          </p:nvPr>
        </p:nvPicPr>
        <p:blipFill>
          <a:blip r:embed="rId2">
            <a:extLst>
              <a:ext uri="{28A0092B-C50C-407E-A947-70E740481C1C}">
                <a14:useLocalDpi xmlns:a14="http://schemas.microsoft.com/office/drawing/2010/main" val="0"/>
              </a:ext>
            </a:extLst>
          </a:blip>
          <a:srcRect t="7733" b="7733"/>
          <a:stretch>
            <a:fillRect/>
          </a:stretch>
        </p:blipFill>
        <p:spPr>
          <a:xfrm>
            <a:off x="19041" y="1151963"/>
            <a:ext cx="9120659" cy="4831076"/>
          </a:xfrm>
        </p:spPr>
      </p:pic>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4"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61768972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408727"/>
            <a:ext cx="8229600" cy="4163723"/>
          </a:xfrm>
        </p:spPr>
        <p:txBody>
          <a:bodyPr>
            <a:normAutofit fontScale="92500"/>
          </a:bodyPr>
          <a:lstStyle/>
          <a:p>
            <a:pPr marL="0" indent="0" algn="ctr">
              <a:buNone/>
            </a:pPr>
            <a:r>
              <a:rPr lang="en-US" sz="4000" b="1" dirty="0" smtClean="0">
                <a:solidFill>
                  <a:srgbClr val="D6A811"/>
                </a:solidFill>
              </a:rPr>
              <a:t>Ranking List of Book Publishers Rankings (BPR)</a:t>
            </a:r>
          </a:p>
          <a:p>
            <a:pPr marL="0" indent="0" algn="ctr">
              <a:buNone/>
            </a:pPr>
            <a:r>
              <a:rPr lang="en-US" sz="3400" b="1" dirty="0" smtClean="0">
                <a:solidFill>
                  <a:srgbClr val="996633"/>
                </a:solidFill>
              </a:rPr>
              <a:t>The SENSE book publishers’ ranking list ranks book publishers on a scale of A-E with A being the highest.  This list can </a:t>
            </a:r>
            <a:r>
              <a:rPr lang="en-US" sz="3400" b="1" dirty="0">
                <a:solidFill>
                  <a:srgbClr val="996633"/>
                </a:solidFill>
              </a:rPr>
              <a:t>be found at </a:t>
            </a:r>
            <a:r>
              <a:rPr lang="en-US" sz="3400" b="1" dirty="0" smtClean="0">
                <a:solidFill>
                  <a:srgbClr val="996633"/>
                </a:solidFill>
              </a:rPr>
              <a:t>- </a:t>
            </a:r>
            <a:r>
              <a:rPr lang="en-US" sz="3400" dirty="0" smtClean="0">
                <a:solidFill>
                  <a:srgbClr val="996633"/>
                </a:solidFill>
              </a:rPr>
              <a:t>http</a:t>
            </a:r>
            <a:r>
              <a:rPr lang="en-US" sz="3400" dirty="0">
                <a:solidFill>
                  <a:srgbClr val="996633"/>
                </a:solidFill>
              </a:rPr>
              <a:t>://</a:t>
            </a:r>
            <a:r>
              <a:rPr lang="en-US" sz="3400" dirty="0" err="1">
                <a:solidFill>
                  <a:srgbClr val="996633"/>
                </a:solidFill>
              </a:rPr>
              <a:t>www.sense.nl</a:t>
            </a:r>
            <a:r>
              <a:rPr lang="en-US" sz="3400" dirty="0">
                <a:solidFill>
                  <a:srgbClr val="996633"/>
                </a:solidFill>
              </a:rPr>
              <a:t>/</a:t>
            </a:r>
            <a:r>
              <a:rPr lang="en-US" sz="3400" dirty="0" err="1">
                <a:solidFill>
                  <a:srgbClr val="996633"/>
                </a:solidFill>
              </a:rPr>
              <a:t>gfx_content</a:t>
            </a:r>
            <a:r>
              <a:rPr lang="en-US" sz="3400" dirty="0">
                <a:solidFill>
                  <a:srgbClr val="996633"/>
                </a:solidFill>
              </a:rPr>
              <a:t>/documents/ABCDE-indeling%20Scientific%20Publishers%20SENSE_approved_May_2009.pdf</a:t>
            </a:r>
            <a:endParaRPr lang="en-US" sz="3400"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79625382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408727"/>
            <a:ext cx="8229600" cy="4163723"/>
          </a:xfrm>
        </p:spPr>
        <p:txBody>
          <a:bodyPr>
            <a:normAutofit/>
          </a:bodyPr>
          <a:lstStyle/>
          <a:p>
            <a:pPr marL="0" indent="0" algn="ctr">
              <a:buNone/>
            </a:pPr>
            <a:r>
              <a:rPr lang="en-US" sz="4000" b="1" dirty="0" smtClean="0">
                <a:solidFill>
                  <a:srgbClr val="D6A811"/>
                </a:solidFill>
              </a:rPr>
              <a:t>Ranking List of Academic Book Publishers (ABP)</a:t>
            </a:r>
            <a:endParaRPr lang="en-US" sz="4000" b="1" dirty="0">
              <a:solidFill>
                <a:srgbClr val="D6A811"/>
              </a:solidFill>
            </a:endParaRPr>
          </a:p>
          <a:p>
            <a:pPr marL="0" indent="0" algn="ctr">
              <a:buNone/>
            </a:pPr>
            <a:r>
              <a:rPr lang="en-US" sz="3400" b="1" dirty="0" smtClean="0">
                <a:solidFill>
                  <a:srgbClr val="996633"/>
                </a:solidFill>
              </a:rPr>
              <a:t>The ABP is an international ranking of academic presses on a scale of A-C, A being the highest.  This is a handout.</a:t>
            </a:r>
            <a:endParaRPr lang="en-US" sz="3400"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25883188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5670"/>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527759" y="2549868"/>
            <a:ext cx="8229600" cy="3102719"/>
          </a:xfrm>
        </p:spPr>
        <p:txBody>
          <a:bodyPr>
            <a:normAutofit/>
          </a:bodyPr>
          <a:lstStyle/>
          <a:p>
            <a:pPr marL="0" indent="0" algn="ctr">
              <a:buNone/>
            </a:pPr>
            <a:r>
              <a:rPr lang="en-US" sz="6000" b="1" dirty="0" smtClean="0">
                <a:solidFill>
                  <a:srgbClr val="D6A811"/>
                </a:solidFill>
              </a:rPr>
              <a:t>WHY METRICS?</a:t>
            </a: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70095707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408727"/>
            <a:ext cx="8229600" cy="4574312"/>
          </a:xfrm>
        </p:spPr>
        <p:txBody>
          <a:bodyPr>
            <a:normAutofit lnSpcReduction="10000"/>
          </a:bodyPr>
          <a:lstStyle/>
          <a:p>
            <a:pPr marL="0" indent="0" algn="ctr">
              <a:buNone/>
            </a:pPr>
            <a:r>
              <a:rPr lang="en-US" sz="4000" b="1" dirty="0">
                <a:solidFill>
                  <a:srgbClr val="D6A811"/>
                </a:solidFill>
              </a:rPr>
              <a:t>I </a:t>
            </a:r>
            <a:r>
              <a:rPr lang="en-US" sz="4000" b="1" dirty="0" smtClean="0">
                <a:solidFill>
                  <a:srgbClr val="D6A811"/>
                </a:solidFill>
              </a:rPr>
              <a:t>10 Index </a:t>
            </a:r>
            <a:r>
              <a:rPr lang="en-US" sz="4000" b="1" dirty="0">
                <a:solidFill>
                  <a:srgbClr val="D6A811"/>
                </a:solidFill>
              </a:rPr>
              <a:t>(Google Scholar)</a:t>
            </a:r>
          </a:p>
          <a:p>
            <a:pPr marL="0" indent="0" algn="ctr">
              <a:buNone/>
            </a:pPr>
            <a:r>
              <a:rPr lang="en-US" sz="3600" b="1" dirty="0" smtClean="0">
                <a:solidFill>
                  <a:srgbClr val="996633"/>
                </a:solidFill>
              </a:rPr>
              <a:t>The i10</a:t>
            </a:r>
            <a:r>
              <a:rPr lang="en-US" sz="3600" b="1" dirty="0">
                <a:solidFill>
                  <a:srgbClr val="996633"/>
                </a:solidFill>
              </a:rPr>
              <a:t>-Index = the number of publications with at least 10 citations. This very simple measure is only used by Google Scholar, and is another way to help gauge the </a:t>
            </a:r>
            <a:r>
              <a:rPr lang="en-US" sz="3600" b="1" u="sng" dirty="0">
                <a:solidFill>
                  <a:srgbClr val="996633"/>
                </a:solidFill>
              </a:rPr>
              <a:t>productivity of a scholar</a:t>
            </a:r>
            <a:r>
              <a:rPr lang="en-US" sz="3600" b="1" dirty="0">
                <a:solidFill>
                  <a:srgbClr val="996633"/>
                </a:solidFill>
              </a:rPr>
              <a:t>. Advantages of i10-Index. Very simple and straightforward to calculate.</a:t>
            </a:r>
            <a:endParaRPr lang="en-US" sz="34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318867135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408727"/>
            <a:ext cx="8229600" cy="4574312"/>
          </a:xfrm>
        </p:spPr>
        <p:txBody>
          <a:bodyPr>
            <a:normAutofit/>
          </a:bodyPr>
          <a:lstStyle/>
          <a:p>
            <a:pPr marL="0" indent="0" algn="ctr">
              <a:buNone/>
            </a:pPr>
            <a:r>
              <a:rPr lang="en-US" sz="4000" b="1" dirty="0">
                <a:solidFill>
                  <a:srgbClr val="D6A811"/>
                </a:solidFill>
              </a:rPr>
              <a:t>Citation Counts</a:t>
            </a:r>
          </a:p>
          <a:p>
            <a:pPr marL="0" indent="0" algn="ctr">
              <a:buNone/>
            </a:pPr>
            <a:r>
              <a:rPr lang="en-US" sz="3600" b="1" dirty="0">
                <a:solidFill>
                  <a:srgbClr val="996633"/>
                </a:solidFill>
              </a:rPr>
              <a:t>Citation </a:t>
            </a:r>
            <a:r>
              <a:rPr lang="en-US" sz="3600" b="1" dirty="0" smtClean="0">
                <a:solidFill>
                  <a:srgbClr val="996633"/>
                </a:solidFill>
              </a:rPr>
              <a:t>counts measure </a:t>
            </a:r>
            <a:r>
              <a:rPr lang="en-US" sz="3600" b="1" dirty="0">
                <a:solidFill>
                  <a:srgbClr val="996633"/>
                </a:solidFill>
              </a:rPr>
              <a:t>impact and influence. Citations </a:t>
            </a:r>
            <a:r>
              <a:rPr lang="en-US" sz="3600" b="1" dirty="0" smtClean="0">
                <a:solidFill>
                  <a:srgbClr val="996633"/>
                </a:solidFill>
              </a:rPr>
              <a:t>of papers </a:t>
            </a:r>
            <a:r>
              <a:rPr lang="en-US" sz="3600" b="1" dirty="0">
                <a:solidFill>
                  <a:srgbClr val="996633"/>
                </a:solidFill>
              </a:rPr>
              <a:t>are summed over </a:t>
            </a:r>
            <a:r>
              <a:rPr lang="en-US" sz="3600" b="1" dirty="0" smtClean="0">
                <a:solidFill>
                  <a:srgbClr val="996633"/>
                </a:solidFill>
              </a:rPr>
              <a:t>a selected </a:t>
            </a:r>
            <a:r>
              <a:rPr lang="en-US" sz="3600" b="1" dirty="0">
                <a:solidFill>
                  <a:srgbClr val="996633"/>
                </a:solidFill>
              </a:rPr>
              <a:t>time period to create </a:t>
            </a:r>
            <a:r>
              <a:rPr lang="en-US" sz="3600" b="1" dirty="0" smtClean="0">
                <a:solidFill>
                  <a:srgbClr val="996633"/>
                </a:solidFill>
              </a:rPr>
              <a:t>an aggregate </a:t>
            </a:r>
            <a:r>
              <a:rPr lang="en-US" sz="3600" b="1" dirty="0">
                <a:solidFill>
                  <a:srgbClr val="996633"/>
                </a:solidFill>
              </a:rPr>
              <a:t>citation count.</a:t>
            </a:r>
            <a:endParaRPr lang="en-US" sz="34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50405072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fontScale="25000" lnSpcReduction="20000"/>
          </a:bodyPr>
          <a:lstStyle/>
          <a:p>
            <a:pPr marL="0" indent="0" algn="ctr">
              <a:buNone/>
            </a:pPr>
            <a:r>
              <a:rPr lang="en-US" sz="16000" b="1" dirty="0">
                <a:solidFill>
                  <a:srgbClr val="D6A811"/>
                </a:solidFill>
              </a:rPr>
              <a:t>Average Citations Per Paper (Impact)</a:t>
            </a:r>
          </a:p>
          <a:p>
            <a:pPr marL="0" indent="0" algn="ctr">
              <a:buNone/>
            </a:pPr>
            <a:r>
              <a:rPr lang="en-US" sz="11200" b="1" dirty="0" smtClean="0">
                <a:solidFill>
                  <a:srgbClr val="996633"/>
                </a:solidFill>
              </a:rPr>
              <a:t>Citations </a:t>
            </a:r>
            <a:r>
              <a:rPr lang="en-US" sz="11200" b="1" dirty="0">
                <a:solidFill>
                  <a:srgbClr val="996633"/>
                </a:solidFill>
              </a:rPr>
              <a:t>per paper (sometimes called “impact”) </a:t>
            </a:r>
            <a:r>
              <a:rPr lang="en-US" sz="11200" b="1" dirty="0" smtClean="0">
                <a:solidFill>
                  <a:srgbClr val="996633"/>
                </a:solidFill>
              </a:rPr>
              <a:t>is computed </a:t>
            </a:r>
            <a:r>
              <a:rPr lang="en-US" sz="11200" b="1" dirty="0">
                <a:solidFill>
                  <a:srgbClr val="996633"/>
                </a:solidFill>
              </a:rPr>
              <a:t>by dividing the sum of citations </a:t>
            </a:r>
            <a:r>
              <a:rPr lang="en-US" sz="11200" b="1" dirty="0" smtClean="0">
                <a:solidFill>
                  <a:srgbClr val="996633"/>
                </a:solidFill>
              </a:rPr>
              <a:t>by a selected set of </a:t>
            </a:r>
            <a:r>
              <a:rPr lang="en-US" sz="11200" b="1" dirty="0">
                <a:solidFill>
                  <a:srgbClr val="996633"/>
                </a:solidFill>
              </a:rPr>
              <a:t>papers for a defined time period by the number </a:t>
            </a:r>
            <a:r>
              <a:rPr lang="en-US" sz="11200" b="1" dirty="0" smtClean="0">
                <a:solidFill>
                  <a:srgbClr val="996633"/>
                </a:solidFill>
              </a:rPr>
              <a:t>of papers </a:t>
            </a:r>
            <a:r>
              <a:rPr lang="en-US" sz="11200" b="1" dirty="0">
                <a:solidFill>
                  <a:srgbClr val="996633"/>
                </a:solidFill>
              </a:rPr>
              <a:t>(paper count)</a:t>
            </a:r>
            <a:r>
              <a:rPr lang="en-US" sz="11200" b="1" dirty="0" smtClean="0">
                <a:solidFill>
                  <a:srgbClr val="996633"/>
                </a:solidFill>
              </a:rPr>
              <a:t>. The </a:t>
            </a:r>
            <a:r>
              <a:rPr lang="en-US" sz="11200" b="1" dirty="0">
                <a:solidFill>
                  <a:srgbClr val="996633"/>
                </a:solidFill>
              </a:rPr>
              <a:t>citations per paper score is an attempt to </a:t>
            </a:r>
            <a:r>
              <a:rPr lang="en-US" sz="11200" b="1" dirty="0" smtClean="0">
                <a:solidFill>
                  <a:srgbClr val="996633"/>
                </a:solidFill>
              </a:rPr>
              <a:t>weight impact </a:t>
            </a:r>
            <a:r>
              <a:rPr lang="en-US" sz="11200" b="1" dirty="0">
                <a:solidFill>
                  <a:srgbClr val="996633"/>
                </a:solidFill>
              </a:rPr>
              <a:t>in respect to output, since a greater </a:t>
            </a:r>
            <a:r>
              <a:rPr lang="en-US" sz="11200" b="1" dirty="0" smtClean="0">
                <a:solidFill>
                  <a:srgbClr val="996633"/>
                </a:solidFill>
              </a:rPr>
              <a:t>number of </a:t>
            </a:r>
            <a:r>
              <a:rPr lang="en-US" sz="11200" b="1" dirty="0">
                <a:solidFill>
                  <a:srgbClr val="996633"/>
                </a:solidFill>
              </a:rPr>
              <a:t>publications tends to produce a greater number </a:t>
            </a:r>
            <a:r>
              <a:rPr lang="en-US" sz="11200" b="1" dirty="0" smtClean="0">
                <a:solidFill>
                  <a:srgbClr val="996633"/>
                </a:solidFill>
              </a:rPr>
              <a:t>of citations</a:t>
            </a:r>
            <a:r>
              <a:rPr lang="en-US" sz="11200" b="1" dirty="0">
                <a:solidFill>
                  <a:srgbClr val="996633"/>
                </a:solidFill>
              </a:rPr>
              <a:t>. </a:t>
            </a:r>
            <a:r>
              <a:rPr lang="en-US" sz="11200" b="1" dirty="0" smtClean="0">
                <a:solidFill>
                  <a:srgbClr val="996633"/>
                </a:solidFill>
              </a:rPr>
              <a:t>Sometimes </a:t>
            </a:r>
            <a:r>
              <a:rPr lang="en-US" sz="11200" b="1" dirty="0">
                <a:solidFill>
                  <a:srgbClr val="996633"/>
                </a:solidFill>
              </a:rPr>
              <a:t>the </a:t>
            </a:r>
            <a:r>
              <a:rPr lang="en-US" sz="11200" b="1" dirty="0" smtClean="0">
                <a:solidFill>
                  <a:srgbClr val="996633"/>
                </a:solidFill>
              </a:rPr>
              <a:t>difference between </a:t>
            </a:r>
            <a:r>
              <a:rPr lang="en-US" sz="11200" b="1" dirty="0">
                <a:solidFill>
                  <a:srgbClr val="996633"/>
                </a:solidFill>
              </a:rPr>
              <a:t>fields in terms of average citation counts can </a:t>
            </a:r>
            <a:r>
              <a:rPr lang="en-US" sz="11200" b="1" dirty="0" smtClean="0">
                <a:solidFill>
                  <a:srgbClr val="996633"/>
                </a:solidFill>
              </a:rPr>
              <a:t>be as </a:t>
            </a:r>
            <a:r>
              <a:rPr lang="en-US" sz="11200" b="1" dirty="0">
                <a:solidFill>
                  <a:srgbClr val="996633"/>
                </a:solidFill>
              </a:rPr>
              <a:t>much as 10:1, so comparing like with like is a “</a:t>
            </a:r>
            <a:r>
              <a:rPr lang="en-US" sz="11200" b="1" dirty="0" smtClean="0">
                <a:solidFill>
                  <a:srgbClr val="996633"/>
                </a:solidFill>
              </a:rPr>
              <a:t>golden rule</a:t>
            </a:r>
            <a:r>
              <a:rPr lang="en-US" sz="11200" b="1" dirty="0">
                <a:solidFill>
                  <a:srgbClr val="996633"/>
                </a:solidFill>
              </a:rPr>
              <a:t>” of citation analysis.</a:t>
            </a:r>
            <a:endParaRPr lang="en-US" sz="112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98417895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221283"/>
            <a:ext cx="8229600" cy="4865773"/>
          </a:xfrm>
        </p:spPr>
        <p:txBody>
          <a:bodyPr>
            <a:normAutofit fontScale="55000" lnSpcReduction="20000"/>
          </a:bodyPr>
          <a:lstStyle/>
          <a:p>
            <a:pPr marL="0" indent="0" algn="ctr">
              <a:buNone/>
            </a:pPr>
            <a:r>
              <a:rPr lang="en-US" sz="6400" b="1" dirty="0">
                <a:solidFill>
                  <a:srgbClr val="D6A811"/>
                </a:solidFill>
              </a:rPr>
              <a:t>Expected Citation Rate (ECR</a:t>
            </a:r>
            <a:r>
              <a:rPr lang="en-US" sz="6400" b="1" dirty="0" smtClean="0">
                <a:solidFill>
                  <a:srgbClr val="D6A811"/>
                </a:solidFill>
              </a:rPr>
              <a:t>)</a:t>
            </a:r>
          </a:p>
          <a:p>
            <a:pPr marL="0" indent="0" algn="ctr">
              <a:buNone/>
            </a:pPr>
            <a:endParaRPr lang="en-US" sz="4000" b="1" dirty="0" smtClean="0">
              <a:solidFill>
                <a:srgbClr val="D6A811"/>
              </a:solidFill>
            </a:endParaRPr>
          </a:p>
          <a:p>
            <a:pPr marL="0" indent="0" algn="ctr">
              <a:buNone/>
            </a:pPr>
            <a:r>
              <a:rPr lang="en-US" sz="5100" b="1" dirty="0">
                <a:solidFill>
                  <a:srgbClr val="996633"/>
                </a:solidFill>
              </a:rPr>
              <a:t>Expected citation rate (ECR ) indicates how often a </a:t>
            </a:r>
            <a:r>
              <a:rPr lang="en-US" sz="5100" b="1" dirty="0" smtClean="0">
                <a:solidFill>
                  <a:srgbClr val="996633"/>
                </a:solidFill>
              </a:rPr>
              <a:t>paper is </a:t>
            </a:r>
            <a:r>
              <a:rPr lang="en-US" sz="5100" b="1" dirty="0">
                <a:solidFill>
                  <a:srgbClr val="996633"/>
                </a:solidFill>
              </a:rPr>
              <a:t>expected to be cited based on its year of publication</a:t>
            </a:r>
            <a:r>
              <a:rPr lang="en-US" sz="5100" b="1" dirty="0" smtClean="0">
                <a:solidFill>
                  <a:srgbClr val="996633"/>
                </a:solidFill>
              </a:rPr>
              <a:t>, journal</a:t>
            </a:r>
            <a:r>
              <a:rPr lang="en-US" sz="5100" b="1" dirty="0">
                <a:solidFill>
                  <a:srgbClr val="996633"/>
                </a:solidFill>
              </a:rPr>
              <a:t>, and article type. ECR represents the </a:t>
            </a:r>
            <a:r>
              <a:rPr lang="en-US" sz="5100" b="1" dirty="0" smtClean="0">
                <a:solidFill>
                  <a:srgbClr val="996633"/>
                </a:solidFill>
              </a:rPr>
              <a:t>average citations </a:t>
            </a:r>
            <a:r>
              <a:rPr lang="en-US" sz="5100" b="1" dirty="0">
                <a:solidFill>
                  <a:srgbClr val="996633"/>
                </a:solidFill>
              </a:rPr>
              <a:t>per paper for the cohort of </a:t>
            </a:r>
            <a:r>
              <a:rPr lang="en-US" sz="5100" b="1" dirty="0" smtClean="0">
                <a:solidFill>
                  <a:srgbClr val="996633"/>
                </a:solidFill>
              </a:rPr>
              <a:t>papers selected that have these same </a:t>
            </a:r>
            <a:r>
              <a:rPr lang="en-US" sz="5100" b="1" dirty="0">
                <a:solidFill>
                  <a:srgbClr val="996633"/>
                </a:solidFill>
              </a:rPr>
              <a:t>attributes. Just like </a:t>
            </a:r>
            <a:r>
              <a:rPr lang="en-US" sz="5100" b="1" dirty="0" smtClean="0">
                <a:solidFill>
                  <a:srgbClr val="996633"/>
                </a:solidFill>
              </a:rPr>
              <a:t>fields differ in citation rates, </a:t>
            </a:r>
            <a:r>
              <a:rPr lang="en-US" sz="5100" b="1" dirty="0">
                <a:solidFill>
                  <a:srgbClr val="996633"/>
                </a:solidFill>
              </a:rPr>
              <a:t>different article </a:t>
            </a:r>
            <a:r>
              <a:rPr lang="en-US" sz="5100" b="1" dirty="0" smtClean="0">
                <a:solidFill>
                  <a:srgbClr val="996633"/>
                </a:solidFill>
              </a:rPr>
              <a:t>types exhibit </a:t>
            </a:r>
            <a:r>
              <a:rPr lang="en-US" sz="5100" b="1" dirty="0">
                <a:solidFill>
                  <a:srgbClr val="996633"/>
                </a:solidFill>
              </a:rPr>
              <a:t>different average rates of citation. For example</a:t>
            </a:r>
            <a:r>
              <a:rPr lang="en-US" sz="5100" b="1" dirty="0" smtClean="0">
                <a:solidFill>
                  <a:srgbClr val="996633"/>
                </a:solidFill>
              </a:rPr>
              <a:t>, letters </a:t>
            </a:r>
            <a:r>
              <a:rPr lang="en-US" sz="5100" b="1" dirty="0">
                <a:solidFill>
                  <a:srgbClr val="996633"/>
                </a:solidFill>
              </a:rPr>
              <a:t>to the editor, meeting abstracts, and </a:t>
            </a:r>
            <a:r>
              <a:rPr lang="en-US" sz="5100" b="1" dirty="0" smtClean="0">
                <a:solidFill>
                  <a:srgbClr val="996633"/>
                </a:solidFill>
              </a:rPr>
              <a:t>correction notices </a:t>
            </a:r>
            <a:r>
              <a:rPr lang="en-US" sz="5100" b="1" dirty="0">
                <a:solidFill>
                  <a:srgbClr val="996633"/>
                </a:solidFill>
              </a:rPr>
              <a:t>are generally much </a:t>
            </a:r>
            <a:r>
              <a:rPr lang="en-US" sz="5100" b="1" dirty="0" smtClean="0">
                <a:solidFill>
                  <a:srgbClr val="996633"/>
                </a:solidFill>
              </a:rPr>
              <a:t>less cited </a:t>
            </a:r>
            <a:r>
              <a:rPr lang="en-US" sz="5100" b="1" dirty="0">
                <a:solidFill>
                  <a:srgbClr val="996633"/>
                </a:solidFill>
              </a:rPr>
              <a:t>than original research </a:t>
            </a:r>
            <a:r>
              <a:rPr lang="en-US" sz="5100" b="1" dirty="0" smtClean="0">
                <a:solidFill>
                  <a:srgbClr val="996633"/>
                </a:solidFill>
              </a:rPr>
              <a:t>reports and reviews of research.</a:t>
            </a:r>
            <a:endParaRPr lang="en-US" sz="51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49160542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321044"/>
            <a:ext cx="8229600" cy="4865773"/>
          </a:xfrm>
        </p:spPr>
        <p:txBody>
          <a:bodyPr>
            <a:normAutofit fontScale="70000" lnSpcReduction="20000"/>
          </a:bodyPr>
          <a:lstStyle/>
          <a:p>
            <a:pPr marL="0" indent="0" algn="ctr">
              <a:buNone/>
            </a:pPr>
            <a:r>
              <a:rPr lang="en-US" sz="5400" b="1" dirty="0">
                <a:solidFill>
                  <a:srgbClr val="D6A811"/>
                </a:solidFill>
              </a:rPr>
              <a:t>Crown Indicator (C-</a:t>
            </a:r>
            <a:r>
              <a:rPr lang="en-US" sz="5400" b="1" dirty="0" smtClean="0">
                <a:solidFill>
                  <a:srgbClr val="D6A811"/>
                </a:solidFill>
              </a:rPr>
              <a:t>Index)</a:t>
            </a:r>
            <a:endParaRPr lang="en-US" sz="5400" b="1" dirty="0">
              <a:solidFill>
                <a:srgbClr val="D6A811"/>
              </a:solidFill>
            </a:endParaRPr>
          </a:p>
          <a:p>
            <a:pPr marL="0" indent="0" algn="ctr">
              <a:buNone/>
            </a:pPr>
            <a:r>
              <a:rPr lang="en-US" sz="5400" b="1" dirty="0">
                <a:solidFill>
                  <a:srgbClr val="996633"/>
                </a:solidFill>
              </a:rPr>
              <a:t>The sum </a:t>
            </a:r>
            <a:r>
              <a:rPr lang="en-US" sz="5400" b="1" dirty="0" smtClean="0">
                <a:solidFill>
                  <a:srgbClr val="996633"/>
                </a:solidFill>
              </a:rPr>
              <a:t>of the </a:t>
            </a:r>
            <a:r>
              <a:rPr lang="en-US" sz="5400" b="1" dirty="0">
                <a:solidFill>
                  <a:srgbClr val="996633"/>
                </a:solidFill>
              </a:rPr>
              <a:t>actual citations divided by the </a:t>
            </a:r>
            <a:r>
              <a:rPr lang="en-US" sz="5400" b="1" dirty="0" smtClean="0">
                <a:solidFill>
                  <a:srgbClr val="996633"/>
                </a:solidFill>
              </a:rPr>
              <a:t>sum of </a:t>
            </a:r>
            <a:r>
              <a:rPr lang="en-US" sz="5400" b="1" dirty="0">
                <a:solidFill>
                  <a:srgbClr val="996633"/>
                </a:solidFill>
              </a:rPr>
              <a:t>expected citations equals the </a:t>
            </a:r>
            <a:r>
              <a:rPr lang="en-US" sz="5400" b="1" dirty="0" smtClean="0">
                <a:solidFill>
                  <a:srgbClr val="996633"/>
                </a:solidFill>
              </a:rPr>
              <a:t>crown index </a:t>
            </a:r>
            <a:r>
              <a:rPr lang="en-US" sz="5400" b="1" dirty="0">
                <a:solidFill>
                  <a:srgbClr val="996633"/>
                </a:solidFill>
              </a:rPr>
              <a:t>(C-index). The C-index takes </a:t>
            </a:r>
            <a:r>
              <a:rPr lang="en-US" sz="5400" b="1" dirty="0" smtClean="0">
                <a:solidFill>
                  <a:srgbClr val="996633"/>
                </a:solidFill>
              </a:rPr>
              <a:t>into account </a:t>
            </a:r>
            <a:r>
              <a:rPr lang="en-US" sz="5400" b="1" dirty="0">
                <a:solidFill>
                  <a:srgbClr val="996633"/>
                </a:solidFill>
              </a:rPr>
              <a:t>field differences in citation rates</a:t>
            </a:r>
            <a:r>
              <a:rPr lang="en-US" sz="5400" b="1" dirty="0" smtClean="0">
                <a:solidFill>
                  <a:srgbClr val="996633"/>
                </a:solidFill>
              </a:rPr>
              <a:t>, since </a:t>
            </a:r>
            <a:r>
              <a:rPr lang="en-US" sz="5400" b="1" dirty="0">
                <a:solidFill>
                  <a:srgbClr val="996633"/>
                </a:solidFill>
              </a:rPr>
              <a:t>each paper in a set is </a:t>
            </a:r>
            <a:r>
              <a:rPr lang="en-US" sz="5400" b="1" dirty="0" smtClean="0">
                <a:solidFill>
                  <a:srgbClr val="996633"/>
                </a:solidFill>
              </a:rPr>
              <a:t>normalized for </a:t>
            </a:r>
            <a:r>
              <a:rPr lang="en-US" sz="5400" b="1" dirty="0">
                <a:solidFill>
                  <a:srgbClr val="996633"/>
                </a:solidFill>
              </a:rPr>
              <a:t>the average in its journal, even </a:t>
            </a:r>
            <a:r>
              <a:rPr lang="en-US" sz="5400" b="1" dirty="0" smtClean="0">
                <a:solidFill>
                  <a:srgbClr val="996633"/>
                </a:solidFill>
              </a:rPr>
              <a:t>if those </a:t>
            </a:r>
            <a:r>
              <a:rPr lang="en-US" sz="5400" b="1" dirty="0">
                <a:solidFill>
                  <a:srgbClr val="996633"/>
                </a:solidFill>
              </a:rPr>
              <a:t>journals are from many </a:t>
            </a:r>
            <a:r>
              <a:rPr lang="en-US" sz="5400" b="1" dirty="0" smtClean="0">
                <a:solidFill>
                  <a:srgbClr val="996633"/>
                </a:solidFill>
              </a:rPr>
              <a:t>different fields.</a:t>
            </a:r>
            <a:endParaRPr lang="en-US" sz="51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00961407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292418"/>
            <a:ext cx="8229600" cy="4865773"/>
          </a:xfrm>
        </p:spPr>
        <p:txBody>
          <a:bodyPr>
            <a:normAutofit fontScale="47500" lnSpcReduction="20000"/>
          </a:bodyPr>
          <a:lstStyle/>
          <a:p>
            <a:pPr marL="0" indent="0" algn="ctr">
              <a:buNone/>
            </a:pPr>
            <a:r>
              <a:rPr lang="en-US" sz="8400" b="1" dirty="0">
                <a:solidFill>
                  <a:srgbClr val="D6A811"/>
                </a:solidFill>
              </a:rPr>
              <a:t>Collaboration Indicators</a:t>
            </a:r>
          </a:p>
          <a:p>
            <a:pPr marL="0" indent="0" algn="ctr">
              <a:buNone/>
            </a:pPr>
            <a:r>
              <a:rPr lang="en-US" sz="5400" b="1" dirty="0">
                <a:solidFill>
                  <a:srgbClr val="996633"/>
                </a:solidFill>
              </a:rPr>
              <a:t>Metrics for collaboration include rates of co-authorship</a:t>
            </a:r>
          </a:p>
          <a:p>
            <a:pPr marL="0" indent="0" algn="ctr">
              <a:buNone/>
            </a:pPr>
            <a:r>
              <a:rPr lang="en-US" sz="5400" b="1" dirty="0">
                <a:solidFill>
                  <a:srgbClr val="996633"/>
                </a:solidFill>
              </a:rPr>
              <a:t>for pairs of authors, institutions, countries, etc. They</a:t>
            </a:r>
          </a:p>
          <a:p>
            <a:pPr marL="0" indent="0" algn="ctr">
              <a:buNone/>
            </a:pPr>
            <a:r>
              <a:rPr lang="en-US" sz="5400" b="1" dirty="0">
                <a:solidFill>
                  <a:srgbClr val="996633"/>
                </a:solidFill>
              </a:rPr>
              <a:t>can </a:t>
            </a:r>
            <a:r>
              <a:rPr lang="en-US" sz="5400" b="1" dirty="0" smtClean="0">
                <a:solidFill>
                  <a:srgbClr val="996633"/>
                </a:solidFill>
              </a:rPr>
              <a:t>include a </a:t>
            </a:r>
            <a:r>
              <a:rPr lang="en-US" sz="5400" b="1" dirty="0">
                <a:solidFill>
                  <a:srgbClr val="996633"/>
                </a:solidFill>
              </a:rPr>
              <a:t>standard series such as the percentage of</a:t>
            </a:r>
          </a:p>
          <a:p>
            <a:pPr marL="0" indent="0" algn="ctr">
              <a:buNone/>
            </a:pPr>
            <a:r>
              <a:rPr lang="en-US" sz="5400" b="1" dirty="0">
                <a:solidFill>
                  <a:srgbClr val="996633"/>
                </a:solidFill>
              </a:rPr>
              <a:t>papers with 1, 2, 3, etc. authors over time, as well as the</a:t>
            </a:r>
          </a:p>
          <a:p>
            <a:pPr marL="0" indent="0" algn="ctr">
              <a:buNone/>
            </a:pPr>
            <a:r>
              <a:rPr lang="en-US" sz="5400" b="1" dirty="0">
                <a:solidFill>
                  <a:srgbClr val="996633"/>
                </a:solidFill>
              </a:rPr>
              <a:t>computation of impact and relative impact indicators</a:t>
            </a:r>
          </a:p>
          <a:p>
            <a:pPr marL="0" indent="0" algn="ctr">
              <a:buNone/>
            </a:pPr>
            <a:r>
              <a:rPr lang="en-US" sz="5400" b="1" dirty="0">
                <a:solidFill>
                  <a:srgbClr val="996633"/>
                </a:solidFill>
              </a:rPr>
              <a:t>for specific country or institutional collaboration pairs.</a:t>
            </a:r>
          </a:p>
          <a:p>
            <a:pPr marL="0" indent="0" algn="ctr">
              <a:buNone/>
            </a:pPr>
            <a:r>
              <a:rPr lang="en-US" sz="5400" b="1" dirty="0">
                <a:solidFill>
                  <a:srgbClr val="996633"/>
                </a:solidFill>
              </a:rPr>
              <a:t>These metrics can help identify where collaboration has</a:t>
            </a:r>
          </a:p>
          <a:p>
            <a:pPr marL="0" indent="0" algn="ctr">
              <a:buNone/>
            </a:pPr>
            <a:r>
              <a:rPr lang="en-US" sz="5400" b="1" dirty="0">
                <a:solidFill>
                  <a:srgbClr val="996633"/>
                </a:solidFill>
              </a:rPr>
              <a:t>and has not taken place. Such analysis can also reveal</a:t>
            </a:r>
          </a:p>
          <a:p>
            <a:pPr marL="0" indent="0" algn="ctr">
              <a:buNone/>
            </a:pPr>
            <a:r>
              <a:rPr lang="en-US" sz="5400" b="1" dirty="0">
                <a:solidFill>
                  <a:srgbClr val="996633"/>
                </a:solidFill>
              </a:rPr>
              <a:t>dynamic and influential points of collaboration, as well</a:t>
            </a:r>
          </a:p>
          <a:p>
            <a:pPr marL="0" indent="0" algn="ctr">
              <a:buNone/>
            </a:pPr>
            <a:r>
              <a:rPr lang="en-US" sz="5400" b="1" dirty="0">
                <a:solidFill>
                  <a:srgbClr val="996633"/>
                </a:solidFill>
              </a:rPr>
              <a:t>as those that have been less influential.</a:t>
            </a:r>
            <a:endParaRPr lang="en-US" sz="51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60636957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fontScale="47500" lnSpcReduction="20000"/>
          </a:bodyPr>
          <a:lstStyle/>
          <a:p>
            <a:pPr marL="0" indent="0" algn="ctr">
              <a:buNone/>
            </a:pPr>
            <a:r>
              <a:rPr lang="en-US" sz="8400" b="1" dirty="0" err="1" smtClean="0">
                <a:solidFill>
                  <a:srgbClr val="D6A811"/>
                </a:solidFill>
              </a:rPr>
              <a:t>Disciplinarity</a:t>
            </a:r>
            <a:r>
              <a:rPr lang="en-US" sz="8400" b="1" dirty="0" smtClean="0">
                <a:solidFill>
                  <a:srgbClr val="D6A811"/>
                </a:solidFill>
              </a:rPr>
              <a:t> </a:t>
            </a:r>
            <a:r>
              <a:rPr lang="en-US" sz="8400" b="1" dirty="0">
                <a:solidFill>
                  <a:srgbClr val="D6A811"/>
                </a:solidFill>
              </a:rPr>
              <a:t>Index</a:t>
            </a:r>
          </a:p>
          <a:p>
            <a:pPr marL="0" indent="0" algn="ctr">
              <a:buNone/>
            </a:pPr>
            <a:r>
              <a:rPr lang="en-US" sz="5400" b="1" dirty="0">
                <a:solidFill>
                  <a:srgbClr val="996633"/>
                </a:solidFill>
              </a:rPr>
              <a:t>This metric indicates the concentration or dispersion of a</a:t>
            </a:r>
          </a:p>
          <a:p>
            <a:pPr marL="0" indent="0" algn="ctr">
              <a:buNone/>
            </a:pPr>
            <a:r>
              <a:rPr lang="en-US" sz="5400" b="1" dirty="0">
                <a:solidFill>
                  <a:srgbClr val="996633"/>
                </a:solidFill>
              </a:rPr>
              <a:t>group of papers over a set of </a:t>
            </a:r>
            <a:r>
              <a:rPr lang="en-US" sz="5400" b="1" dirty="0" smtClean="0">
                <a:solidFill>
                  <a:srgbClr val="996633"/>
                </a:solidFill>
              </a:rPr>
              <a:t>fields</a:t>
            </a:r>
            <a:r>
              <a:rPr lang="en-US" sz="5400" b="1" dirty="0">
                <a:solidFill>
                  <a:srgbClr val="996633"/>
                </a:solidFill>
              </a:rPr>
              <a:t>. This can be</a:t>
            </a:r>
          </a:p>
          <a:p>
            <a:pPr marL="0" indent="0" algn="ctr">
              <a:buNone/>
            </a:pPr>
            <a:r>
              <a:rPr lang="en-US" sz="5400" b="1" dirty="0">
                <a:solidFill>
                  <a:srgbClr val="996633"/>
                </a:solidFill>
              </a:rPr>
              <a:t>expressed as the sum of squared fractions of papers over</a:t>
            </a:r>
          </a:p>
          <a:p>
            <a:pPr marL="0" indent="0" algn="ctr">
              <a:buNone/>
            </a:pPr>
            <a:r>
              <a:rPr lang="en-US" sz="5400" b="1" dirty="0">
                <a:solidFill>
                  <a:srgbClr val="996633"/>
                </a:solidFill>
              </a:rPr>
              <a:t>some set of categories (</a:t>
            </a:r>
            <a:r>
              <a:rPr lang="en-US" sz="5400" b="1" dirty="0" err="1">
                <a:solidFill>
                  <a:srgbClr val="996633"/>
                </a:solidFill>
              </a:rPr>
              <a:t>disciplinarity</a:t>
            </a:r>
            <a:r>
              <a:rPr lang="en-US" sz="5400" b="1" dirty="0">
                <a:solidFill>
                  <a:srgbClr val="996633"/>
                </a:solidFill>
              </a:rPr>
              <a:t> index). A value of 1</a:t>
            </a:r>
          </a:p>
          <a:p>
            <a:pPr marL="0" indent="0" algn="ctr">
              <a:buNone/>
            </a:pPr>
            <a:r>
              <a:rPr lang="en-US" sz="5400" b="1" dirty="0">
                <a:solidFill>
                  <a:srgbClr val="996633"/>
                </a:solidFill>
              </a:rPr>
              <a:t>indicates total concentration in a single field category.</a:t>
            </a:r>
          </a:p>
          <a:p>
            <a:pPr marL="0" indent="0" algn="ctr">
              <a:buNone/>
            </a:pPr>
            <a:r>
              <a:rPr lang="en-US" sz="5400" b="1" dirty="0">
                <a:solidFill>
                  <a:srgbClr val="996633"/>
                </a:solidFill>
              </a:rPr>
              <a:t>This metric helps to view multi- or interdisciplinary</a:t>
            </a:r>
          </a:p>
          <a:p>
            <a:pPr marL="0" indent="0" algn="ctr">
              <a:buNone/>
            </a:pPr>
            <a:r>
              <a:rPr lang="en-US" sz="5400" b="1" dirty="0">
                <a:solidFill>
                  <a:srgbClr val="996633"/>
                </a:solidFill>
              </a:rPr>
              <a:t>research output. It represents a response to the problem</a:t>
            </a:r>
          </a:p>
          <a:p>
            <a:pPr marL="0" indent="0" algn="ctr">
              <a:buNone/>
            </a:pPr>
            <a:r>
              <a:rPr lang="en-US" sz="5400" b="1" dirty="0">
                <a:solidFill>
                  <a:srgbClr val="996633"/>
                </a:solidFill>
              </a:rPr>
              <a:t>of field definition (a set of journals defining a field or</a:t>
            </a:r>
          </a:p>
          <a:p>
            <a:pPr marL="0" indent="0" algn="ctr">
              <a:buNone/>
            </a:pPr>
            <a:r>
              <a:rPr lang="en-US" sz="5400" b="1" dirty="0">
                <a:solidFill>
                  <a:srgbClr val="996633"/>
                </a:solidFill>
              </a:rPr>
              <a:t>category), which sometimes poses difficulties due to the</a:t>
            </a:r>
          </a:p>
          <a:p>
            <a:pPr marL="0" indent="0" algn="ctr">
              <a:buNone/>
            </a:pPr>
            <a:r>
              <a:rPr lang="en-US" sz="5400" b="1" dirty="0">
                <a:solidFill>
                  <a:srgbClr val="996633"/>
                </a:solidFill>
              </a:rPr>
              <a:t>constantly changing nature of science.</a:t>
            </a:r>
            <a:endParaRPr lang="en-US" sz="51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73471904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fontScale="85000" lnSpcReduction="20000"/>
          </a:bodyPr>
          <a:lstStyle/>
          <a:p>
            <a:pPr marL="0" indent="0" algn="ctr">
              <a:buNone/>
            </a:pPr>
            <a:r>
              <a:rPr lang="en-US" sz="4700" b="1" dirty="0" smtClean="0">
                <a:solidFill>
                  <a:srgbClr val="D6A811"/>
                </a:solidFill>
              </a:rPr>
              <a:t>Trend Analysis (Time Series)</a:t>
            </a:r>
            <a:endParaRPr lang="en-US" sz="4700" b="1" dirty="0">
              <a:solidFill>
                <a:srgbClr val="D6A811"/>
              </a:solidFill>
            </a:endParaRPr>
          </a:p>
          <a:p>
            <a:pPr marL="0" indent="0" algn="ctr">
              <a:buNone/>
            </a:pPr>
            <a:r>
              <a:rPr lang="en-US" sz="4200" b="1" dirty="0">
                <a:solidFill>
                  <a:srgbClr val="996633"/>
                </a:solidFill>
              </a:rPr>
              <a:t>Time series are powerful depictions of citation </a:t>
            </a:r>
            <a:r>
              <a:rPr lang="en-US" sz="4200" b="1" dirty="0" smtClean="0">
                <a:solidFill>
                  <a:srgbClr val="996633"/>
                </a:solidFill>
              </a:rPr>
              <a:t>data. Whereas </a:t>
            </a:r>
            <a:r>
              <a:rPr lang="en-US" sz="4200" b="1" dirty="0">
                <a:solidFill>
                  <a:srgbClr val="996633"/>
                </a:solidFill>
              </a:rPr>
              <a:t>single period statistics provide a snapshot </a:t>
            </a:r>
            <a:r>
              <a:rPr lang="en-US" sz="4200" b="1" dirty="0" smtClean="0">
                <a:solidFill>
                  <a:srgbClr val="996633"/>
                </a:solidFill>
              </a:rPr>
              <a:t>of research </a:t>
            </a:r>
            <a:r>
              <a:rPr lang="en-US" sz="4200" b="1" dirty="0">
                <a:solidFill>
                  <a:srgbClr val="996633"/>
                </a:solidFill>
              </a:rPr>
              <a:t>performance, time-series provide insight </a:t>
            </a:r>
            <a:r>
              <a:rPr lang="en-US" sz="4200" b="1" dirty="0" smtClean="0">
                <a:solidFill>
                  <a:srgbClr val="996633"/>
                </a:solidFill>
              </a:rPr>
              <a:t>into the </a:t>
            </a:r>
            <a:r>
              <a:rPr lang="en-US" sz="4200" b="1" dirty="0">
                <a:solidFill>
                  <a:srgbClr val="996633"/>
                </a:solidFill>
              </a:rPr>
              <a:t>change in output and impact over time. Nearly </a:t>
            </a:r>
            <a:r>
              <a:rPr lang="en-US" sz="4200" b="1" dirty="0" smtClean="0">
                <a:solidFill>
                  <a:srgbClr val="996633"/>
                </a:solidFill>
              </a:rPr>
              <a:t>all in</a:t>
            </a:r>
            <a:r>
              <a:rPr lang="en-US" sz="4200" b="1" dirty="0">
                <a:solidFill>
                  <a:srgbClr val="996633"/>
                </a:solidFill>
              </a:rPr>
              <a:t>-depth </a:t>
            </a:r>
            <a:r>
              <a:rPr lang="en-US" sz="4200" b="1" dirty="0" err="1">
                <a:solidFill>
                  <a:srgbClr val="996633"/>
                </a:solidFill>
              </a:rPr>
              <a:t>bibliometric</a:t>
            </a:r>
            <a:r>
              <a:rPr lang="en-US" sz="4200" b="1" dirty="0">
                <a:solidFill>
                  <a:srgbClr val="996633"/>
                </a:solidFill>
              </a:rPr>
              <a:t> studies provide some type </a:t>
            </a:r>
            <a:r>
              <a:rPr lang="en-US" sz="4200" b="1" dirty="0" smtClean="0">
                <a:solidFill>
                  <a:srgbClr val="996633"/>
                </a:solidFill>
              </a:rPr>
              <a:t>of time series analysis</a:t>
            </a:r>
            <a:r>
              <a:rPr lang="en-US" sz="4200" b="1" dirty="0">
                <a:solidFill>
                  <a:srgbClr val="996633"/>
                </a:solidFill>
              </a:rPr>
              <a:t>. For citation metrics, both citing </a:t>
            </a:r>
            <a:r>
              <a:rPr lang="en-US" sz="4200" b="1" dirty="0" smtClean="0">
                <a:solidFill>
                  <a:srgbClr val="996633"/>
                </a:solidFill>
              </a:rPr>
              <a:t>and cited periods </a:t>
            </a:r>
            <a:r>
              <a:rPr lang="en-US" sz="4200" b="1" dirty="0">
                <a:solidFill>
                  <a:srgbClr val="996633"/>
                </a:solidFill>
              </a:rPr>
              <a:t>must be </a:t>
            </a:r>
            <a:r>
              <a:rPr lang="en-US" sz="4200" b="1" dirty="0" smtClean="0">
                <a:solidFill>
                  <a:srgbClr val="996633"/>
                </a:solidFill>
              </a:rPr>
              <a:t>defined. </a:t>
            </a:r>
            <a:endParaRPr lang="en-US" sz="42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94056929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fontScale="70000" lnSpcReduction="20000"/>
          </a:bodyPr>
          <a:lstStyle/>
          <a:p>
            <a:pPr marL="0" indent="0" algn="ctr">
              <a:buNone/>
            </a:pPr>
            <a:r>
              <a:rPr lang="en-US" sz="5700" b="1" dirty="0" smtClean="0">
                <a:solidFill>
                  <a:srgbClr val="D6A811"/>
                </a:solidFill>
              </a:rPr>
              <a:t>SJR Rankings</a:t>
            </a:r>
          </a:p>
          <a:p>
            <a:pPr marL="0" indent="0" algn="ctr">
              <a:buNone/>
            </a:pPr>
            <a:r>
              <a:rPr lang="en-US" sz="4000" b="1" dirty="0" err="1">
                <a:solidFill>
                  <a:srgbClr val="996633"/>
                </a:solidFill>
              </a:rPr>
              <a:t>SCImago</a:t>
            </a:r>
            <a:r>
              <a:rPr lang="en-US" sz="4000" b="1" dirty="0">
                <a:solidFill>
                  <a:srgbClr val="996633"/>
                </a:solidFill>
              </a:rPr>
              <a:t> Journal Rank (SJR) </a:t>
            </a:r>
            <a:r>
              <a:rPr lang="en-US" sz="4000" b="1" dirty="0" smtClean="0">
                <a:solidFill>
                  <a:srgbClr val="996633"/>
                </a:solidFill>
              </a:rPr>
              <a:t>indicator shows the </a:t>
            </a:r>
            <a:r>
              <a:rPr lang="en-US" sz="4000" b="1" dirty="0">
                <a:solidFill>
                  <a:srgbClr val="996633"/>
                </a:solidFill>
              </a:rPr>
              <a:t>visibility of the journals contained in the Scopus database</a:t>
            </a:r>
            <a:r>
              <a:rPr lang="en-US" sz="4000" b="1" dirty="0" smtClean="0">
                <a:solidFill>
                  <a:srgbClr val="996633"/>
                </a:solidFill>
              </a:rPr>
              <a:t>. The </a:t>
            </a:r>
            <a:r>
              <a:rPr lang="en-US" sz="4000" b="1" dirty="0">
                <a:solidFill>
                  <a:srgbClr val="996633"/>
                </a:solidFill>
              </a:rPr>
              <a:t>SJR indicator of a specific journal for a three calendar year period is calculated through an iterative process that computes the “prestige” gained by the journal through the transfer of prestige from all the other journals included in the network of journals, by their citations during the past 3 years, to all articles of the specific journal published in the past 3 years, divided by the total number of articles of the specific journal during the 3 year period under consideration</a:t>
            </a:r>
            <a:r>
              <a:rPr lang="en-US" sz="4000" b="1" dirty="0" smtClean="0">
                <a:solidFill>
                  <a:srgbClr val="996633"/>
                </a:solidFill>
              </a:rPr>
              <a:t>.</a:t>
            </a:r>
            <a:endParaRPr lang="en-US" sz="40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35736263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
            <a:ext cx="8229600" cy="1143000"/>
          </a:xfrm>
        </p:spPr>
        <p:txBody>
          <a:bodyPr/>
          <a:lstStyle/>
          <a:p>
            <a:r>
              <a:rPr lang="en-US" b="1" dirty="0" smtClean="0">
                <a:solidFill>
                  <a:srgbClr val="996633"/>
                </a:solidFill>
              </a:rPr>
              <a:t>UNDERSTANDING METRICS</a:t>
            </a:r>
            <a:endParaRPr lang="en-US" b="1" dirty="0">
              <a:solidFill>
                <a:srgbClr val="996633"/>
              </a:solidFill>
            </a:endParaRPr>
          </a:p>
        </p:txBody>
      </p:sp>
      <p:pic>
        <p:nvPicPr>
          <p:cNvPr id="7" name="Content Placeholder 6"/>
          <p:cNvPicPr>
            <a:picLocks noGrp="1" noChangeAspect="1"/>
          </p:cNvPicPr>
          <p:nvPr>
            <p:ph idx="1"/>
          </p:nvPr>
        </p:nvPicPr>
        <p:blipFill rotWithShape="1">
          <a:blip r:embed="rId2"/>
          <a:srcRect l="-36599" r="-29873"/>
          <a:stretch/>
        </p:blipFill>
        <p:spPr>
          <a:xfrm>
            <a:off x="1" y="829001"/>
            <a:ext cx="9144000" cy="5258055"/>
          </a:xfrm>
        </p:spPr>
      </p:pic>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4"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4259828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391132" y="1548791"/>
            <a:ext cx="8229600" cy="4147319"/>
          </a:xfrm>
        </p:spPr>
        <p:txBody>
          <a:bodyPr>
            <a:normAutofit fontScale="25000" lnSpcReduction="20000"/>
          </a:bodyPr>
          <a:lstStyle/>
          <a:p>
            <a:pPr marL="0" indent="0" algn="ctr">
              <a:buNone/>
            </a:pPr>
            <a:r>
              <a:rPr lang="en-US" sz="12300" b="1" dirty="0" smtClean="0">
                <a:solidFill>
                  <a:srgbClr val="D6A811"/>
                </a:solidFill>
              </a:rPr>
              <a:t>WHY?</a:t>
            </a:r>
          </a:p>
          <a:p>
            <a:pPr marL="0" indent="0" algn="ctr">
              <a:buNone/>
            </a:pPr>
            <a:endParaRPr lang="en-US" sz="9600" b="1" dirty="0" smtClean="0">
              <a:solidFill>
                <a:srgbClr val="996633"/>
              </a:solidFill>
            </a:endParaRPr>
          </a:p>
          <a:p>
            <a:pPr marL="0" indent="0" algn="ctr">
              <a:lnSpc>
                <a:spcPct val="120000"/>
              </a:lnSpc>
              <a:buNone/>
            </a:pPr>
            <a:r>
              <a:rPr lang="en-US" sz="11200" b="1" dirty="0" smtClean="0">
                <a:solidFill>
                  <a:srgbClr val="996633"/>
                </a:solidFill>
              </a:rPr>
              <a:t>“With </a:t>
            </a:r>
            <a:r>
              <a:rPr lang="en-US" sz="11200" b="1" dirty="0">
                <a:solidFill>
                  <a:srgbClr val="996633"/>
                </a:solidFill>
              </a:rPr>
              <a:t>solid, objective information about production </a:t>
            </a:r>
            <a:r>
              <a:rPr lang="en-US" sz="11200" b="1" dirty="0" smtClean="0">
                <a:solidFill>
                  <a:srgbClr val="996633"/>
                </a:solidFill>
              </a:rPr>
              <a:t>and impact</a:t>
            </a:r>
            <a:r>
              <a:rPr lang="en-US" sz="11200" b="1" dirty="0">
                <a:solidFill>
                  <a:srgbClr val="996633"/>
                </a:solidFill>
              </a:rPr>
              <a:t>, the university has a strong basis for </a:t>
            </a:r>
            <a:r>
              <a:rPr lang="en-US" sz="11200" b="1" dirty="0" smtClean="0">
                <a:solidFill>
                  <a:srgbClr val="996633"/>
                </a:solidFill>
              </a:rPr>
              <a:t>setting goals</a:t>
            </a:r>
            <a:r>
              <a:rPr lang="en-US" sz="11200" b="1" dirty="0">
                <a:solidFill>
                  <a:srgbClr val="996633"/>
                </a:solidFill>
              </a:rPr>
              <a:t>, charting progress, making budgetary and </a:t>
            </a:r>
            <a:r>
              <a:rPr lang="en-US" sz="11200" b="1" dirty="0" smtClean="0">
                <a:solidFill>
                  <a:srgbClr val="996633"/>
                </a:solidFill>
              </a:rPr>
              <a:t>hiring decisions</a:t>
            </a:r>
            <a:r>
              <a:rPr lang="en-US" sz="11200" b="1" dirty="0">
                <a:solidFill>
                  <a:srgbClr val="996633"/>
                </a:solidFill>
              </a:rPr>
              <a:t>, investing in facilities, and working </a:t>
            </a:r>
            <a:r>
              <a:rPr lang="en-US" sz="11200" b="1" dirty="0" smtClean="0">
                <a:solidFill>
                  <a:srgbClr val="996633"/>
                </a:solidFill>
              </a:rPr>
              <a:t>with external agencies, p. 1.”</a:t>
            </a:r>
          </a:p>
          <a:p>
            <a:pPr marL="0" indent="0" algn="ctr">
              <a:buNone/>
            </a:pPr>
            <a:endParaRPr lang="en-US" sz="4800" b="1" dirty="0" smtClean="0">
              <a:solidFill>
                <a:srgbClr val="996633"/>
              </a:solidFill>
            </a:endParaRPr>
          </a:p>
          <a:p>
            <a:pPr marL="0" indent="0" algn="ctr">
              <a:buNone/>
            </a:pPr>
            <a:r>
              <a:rPr lang="en-US" sz="4800" b="1" dirty="0" smtClean="0">
                <a:solidFill>
                  <a:srgbClr val="996633"/>
                </a:solidFill>
              </a:rPr>
              <a:t>Whitepaper: Using </a:t>
            </a:r>
            <a:r>
              <a:rPr lang="en-US" sz="4800" b="1" dirty="0" err="1" smtClean="0">
                <a:solidFill>
                  <a:srgbClr val="996633"/>
                </a:solidFill>
              </a:rPr>
              <a:t>Bibliometrics</a:t>
            </a:r>
            <a:r>
              <a:rPr lang="en-US" sz="4800" b="1" dirty="0">
                <a:solidFill>
                  <a:srgbClr val="996633"/>
                </a:solidFill>
              </a:rPr>
              <a:t> </a:t>
            </a:r>
            <a:r>
              <a:rPr lang="en-US" sz="4800" b="1" i="1" dirty="0" smtClean="0">
                <a:solidFill>
                  <a:srgbClr val="996633"/>
                </a:solidFill>
              </a:rPr>
              <a:t>(2008). A Guide to Evaluating Research Performance with Citation Data.  </a:t>
            </a:r>
            <a:r>
              <a:rPr lang="en-US" sz="4800" b="1" dirty="0" smtClean="0">
                <a:solidFill>
                  <a:srgbClr val="996633"/>
                </a:solidFill>
              </a:rPr>
              <a:t>Alexandria, Virginia: Thompson Reuters.</a:t>
            </a:r>
          </a:p>
          <a:p>
            <a:pPr marL="0" indent="0" algn="ctr">
              <a:buNone/>
            </a:pPr>
            <a:r>
              <a:rPr lang="en-US" sz="8000" i="1" dirty="0" smtClean="0"/>
              <a:t> </a:t>
            </a:r>
            <a:endParaRPr lang="en-US" sz="8000" dirty="0"/>
          </a:p>
          <a:p>
            <a:pPr marL="0" indent="0" algn="ctr">
              <a:buNone/>
            </a:pPr>
            <a:endParaRPr lang="en-US" sz="8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86337050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2551"/>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2319989"/>
            <a:ext cx="8229600" cy="3102719"/>
          </a:xfrm>
        </p:spPr>
        <p:txBody>
          <a:bodyPr>
            <a:normAutofit/>
          </a:bodyPr>
          <a:lstStyle/>
          <a:p>
            <a:pPr marL="0" indent="0" algn="ctr">
              <a:buNone/>
            </a:pPr>
            <a:r>
              <a:rPr lang="en-US" sz="6000" b="1" dirty="0" smtClean="0">
                <a:solidFill>
                  <a:srgbClr val="D6A811"/>
                </a:solidFill>
              </a:rPr>
              <a:t>WHERE CAN I FIND THEM?</a:t>
            </a: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68853015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a:bodyPr>
          <a:lstStyle/>
          <a:p>
            <a:pPr marL="0" indent="0" algn="ctr">
              <a:buNone/>
            </a:pPr>
            <a:r>
              <a:rPr lang="en-US" sz="4800" b="1" dirty="0" err="1">
                <a:solidFill>
                  <a:srgbClr val="D6A811"/>
                </a:solidFill>
              </a:rPr>
              <a:t>SCImago</a:t>
            </a:r>
            <a:r>
              <a:rPr lang="en-US" sz="4800" b="1" dirty="0">
                <a:solidFill>
                  <a:srgbClr val="D6A811"/>
                </a:solidFill>
              </a:rPr>
              <a:t> Journal Rank (SJR) </a:t>
            </a:r>
            <a:endParaRPr lang="en-US" sz="4800" b="1" dirty="0" smtClean="0">
              <a:solidFill>
                <a:srgbClr val="D6A811"/>
              </a:solidFill>
            </a:endParaRPr>
          </a:p>
          <a:p>
            <a:pPr marL="0" indent="0" algn="ctr">
              <a:buNone/>
            </a:pPr>
            <a:endParaRPr lang="en-US" sz="4000" b="1" dirty="0" smtClean="0">
              <a:solidFill>
                <a:srgbClr val="996633"/>
              </a:solidFill>
            </a:endParaRPr>
          </a:p>
          <a:p>
            <a:pPr marL="0" indent="0" algn="ctr">
              <a:buNone/>
            </a:pPr>
            <a:r>
              <a:rPr lang="en-US" sz="4000" b="1" dirty="0" smtClean="0">
                <a:solidFill>
                  <a:srgbClr val="996633"/>
                </a:solidFill>
              </a:rPr>
              <a:t>Go to:</a:t>
            </a:r>
          </a:p>
          <a:p>
            <a:pPr marL="0" indent="0" algn="ctr">
              <a:buNone/>
            </a:pPr>
            <a:r>
              <a:rPr lang="en-US" sz="4000" b="1" dirty="0">
                <a:solidFill>
                  <a:srgbClr val="996633"/>
                </a:solidFill>
                <a:hlinkClick r:id="rId2"/>
              </a:rPr>
              <a:t>http://www.scimagojr.com/</a:t>
            </a:r>
            <a:r>
              <a:rPr lang="en-US" sz="4000" b="1" dirty="0" smtClean="0">
                <a:solidFill>
                  <a:srgbClr val="996633"/>
                </a:solidFill>
                <a:hlinkClick r:id="rId2"/>
              </a:rPr>
              <a:t>journalrank.php</a:t>
            </a:r>
            <a:endParaRPr lang="en-US" sz="4000" b="1" dirty="0" smtClean="0">
              <a:solidFill>
                <a:srgbClr val="996633"/>
              </a:solidFill>
            </a:endParaRPr>
          </a:p>
          <a:p>
            <a:pPr marL="0" indent="0" algn="ctr">
              <a:buNone/>
            </a:pPr>
            <a:endParaRPr lang="en-US" sz="4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4"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68608884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4126"/>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655052"/>
            <a:ext cx="8229600" cy="5049919"/>
          </a:xfrm>
        </p:spPr>
        <p:txBody>
          <a:bodyPr>
            <a:normAutofit/>
          </a:bodyPr>
          <a:lstStyle/>
          <a:p>
            <a:pPr marL="0" indent="0" algn="ctr">
              <a:buNone/>
            </a:pPr>
            <a:r>
              <a:rPr lang="en-US" sz="4000" b="1" dirty="0" err="1">
                <a:solidFill>
                  <a:srgbClr val="D6A811"/>
                </a:solidFill>
              </a:rPr>
              <a:t>SCImago</a:t>
            </a:r>
            <a:r>
              <a:rPr lang="en-US" sz="4000" b="1" dirty="0">
                <a:solidFill>
                  <a:srgbClr val="D6A811"/>
                </a:solidFill>
              </a:rPr>
              <a:t> Journal Rank (SJR) </a:t>
            </a:r>
            <a:endParaRPr lang="en-US" sz="4000" b="1" dirty="0" smtClean="0">
              <a:solidFill>
                <a:srgbClr val="D6A811"/>
              </a:solidFill>
            </a:endParaRPr>
          </a:p>
          <a:p>
            <a:pPr marL="0" indent="0" algn="ctr">
              <a:buNone/>
            </a:pPr>
            <a:endParaRPr lang="en-US" sz="4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pic>
        <p:nvPicPr>
          <p:cNvPr id="7" name="Picture 6" descr="Screen Shot 2017-02-09 at 12.42.4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299360"/>
            <a:ext cx="9143999" cy="4669578"/>
          </a:xfrm>
          <a:prstGeom prst="rect">
            <a:avLst/>
          </a:prstGeom>
        </p:spPr>
      </p:pic>
    </p:spTree>
    <p:extLst>
      <p:ext uri="{BB962C8B-B14F-4D97-AF65-F5344CB8AC3E}">
        <p14:creationId xmlns:p14="http://schemas.microsoft.com/office/powerpoint/2010/main" val="323631202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fontScale="92500" lnSpcReduction="10000"/>
          </a:bodyPr>
          <a:lstStyle/>
          <a:p>
            <a:pPr marL="0" indent="0" algn="ctr">
              <a:buNone/>
            </a:pPr>
            <a:r>
              <a:rPr lang="en-US" sz="4300" b="1" dirty="0" err="1">
                <a:solidFill>
                  <a:srgbClr val="D6A811"/>
                </a:solidFill>
              </a:rPr>
              <a:t>SCImago</a:t>
            </a:r>
            <a:r>
              <a:rPr lang="en-US" sz="4300" b="1" dirty="0">
                <a:solidFill>
                  <a:srgbClr val="D6A811"/>
                </a:solidFill>
              </a:rPr>
              <a:t> Journal Rank (SJR) </a:t>
            </a:r>
            <a:endParaRPr lang="en-US" sz="4300" b="1" dirty="0" smtClean="0">
              <a:solidFill>
                <a:srgbClr val="D6A811"/>
              </a:solidFill>
            </a:endParaRPr>
          </a:p>
          <a:p>
            <a:pPr marL="0" indent="0" algn="ctr">
              <a:buNone/>
            </a:pPr>
            <a:r>
              <a:rPr lang="en-US" sz="4000" b="1" dirty="0" smtClean="0">
                <a:solidFill>
                  <a:srgbClr val="996633"/>
                </a:solidFill>
              </a:rPr>
              <a:t>Go to:</a:t>
            </a:r>
          </a:p>
          <a:p>
            <a:pPr marL="0" indent="0" algn="ctr">
              <a:lnSpc>
                <a:spcPct val="110000"/>
              </a:lnSpc>
              <a:spcBef>
                <a:spcPts val="0"/>
              </a:spcBef>
              <a:buNone/>
            </a:pPr>
            <a:r>
              <a:rPr lang="en-US" sz="4000" b="1" dirty="0" smtClean="0">
                <a:solidFill>
                  <a:srgbClr val="996633"/>
                </a:solidFill>
              </a:rPr>
              <a:t>“All Subject Categories” drop down menu and select the category most similar to your general or specific field, e.g., education, clinical psychology, cultural studies, applied mathematics, etc.</a:t>
            </a:r>
          </a:p>
          <a:p>
            <a:pPr marL="0" indent="0" algn="ctr">
              <a:buNone/>
            </a:pPr>
            <a:endParaRPr lang="en-US" sz="4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264642946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4126"/>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655052"/>
            <a:ext cx="8229600" cy="5049919"/>
          </a:xfrm>
        </p:spPr>
        <p:txBody>
          <a:bodyPr>
            <a:normAutofit/>
          </a:bodyPr>
          <a:lstStyle/>
          <a:p>
            <a:pPr marL="0" indent="0" algn="ctr">
              <a:buNone/>
            </a:pPr>
            <a:r>
              <a:rPr lang="en-US" sz="4000" b="1" dirty="0" err="1">
                <a:solidFill>
                  <a:srgbClr val="D6A811"/>
                </a:solidFill>
              </a:rPr>
              <a:t>SCImago</a:t>
            </a:r>
            <a:r>
              <a:rPr lang="en-US" sz="4000" b="1" dirty="0">
                <a:solidFill>
                  <a:srgbClr val="D6A811"/>
                </a:solidFill>
              </a:rPr>
              <a:t> Journal Rank (SJR) </a:t>
            </a:r>
            <a:endParaRPr lang="en-US" sz="4000" b="1" dirty="0" smtClean="0">
              <a:solidFill>
                <a:srgbClr val="D6A811"/>
              </a:solidFill>
            </a:endParaRPr>
          </a:p>
          <a:p>
            <a:pPr marL="0" indent="0" algn="ctr">
              <a:buNone/>
            </a:pPr>
            <a:endParaRPr lang="en-US" sz="4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pic>
        <p:nvPicPr>
          <p:cNvPr id="7" name="Picture 6" descr="Screen Shot 2017-02-09 at 12.42.4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299360"/>
            <a:ext cx="9143999" cy="4669578"/>
          </a:xfrm>
          <a:prstGeom prst="rect">
            <a:avLst/>
          </a:prstGeom>
        </p:spPr>
      </p:pic>
    </p:spTree>
    <p:extLst>
      <p:ext uri="{BB962C8B-B14F-4D97-AF65-F5344CB8AC3E}">
        <p14:creationId xmlns:p14="http://schemas.microsoft.com/office/powerpoint/2010/main" val="255593850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a:bodyPr>
          <a:lstStyle/>
          <a:p>
            <a:pPr marL="0" indent="0" algn="ctr">
              <a:buNone/>
            </a:pPr>
            <a:r>
              <a:rPr lang="en-US" sz="4000" b="1" dirty="0" err="1">
                <a:solidFill>
                  <a:srgbClr val="D6A811"/>
                </a:solidFill>
              </a:rPr>
              <a:t>SCImago</a:t>
            </a:r>
            <a:r>
              <a:rPr lang="en-US" sz="4000" b="1" dirty="0">
                <a:solidFill>
                  <a:srgbClr val="D6A811"/>
                </a:solidFill>
              </a:rPr>
              <a:t> Journal Rank (SJR) </a:t>
            </a:r>
            <a:endParaRPr lang="en-US" sz="4000" b="1" dirty="0" smtClean="0">
              <a:solidFill>
                <a:srgbClr val="D6A811"/>
              </a:solidFill>
            </a:endParaRPr>
          </a:p>
          <a:p>
            <a:pPr marL="0" indent="0" algn="ctr">
              <a:buNone/>
            </a:pPr>
            <a:r>
              <a:rPr lang="en-US" sz="4000" b="1" dirty="0" smtClean="0">
                <a:solidFill>
                  <a:srgbClr val="996633"/>
                </a:solidFill>
              </a:rPr>
              <a:t>Go to:</a:t>
            </a:r>
          </a:p>
          <a:p>
            <a:pPr marL="0" indent="0" algn="ctr">
              <a:buNone/>
            </a:pPr>
            <a:r>
              <a:rPr lang="en-US" sz="4000" b="1" dirty="0" smtClean="0">
                <a:solidFill>
                  <a:srgbClr val="996633"/>
                </a:solidFill>
              </a:rPr>
              <a:t>“Title” line and click on the type of metric you would like to use in sorting the journals for ranking, e.g. SJR, H Index, Total Docs., Total Cites, etc.</a:t>
            </a:r>
          </a:p>
          <a:p>
            <a:pPr marL="0" indent="0" algn="ctr">
              <a:buNone/>
            </a:pPr>
            <a:endParaRPr lang="en-US" sz="4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9617218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4126"/>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655052"/>
            <a:ext cx="8229600" cy="5049919"/>
          </a:xfrm>
        </p:spPr>
        <p:txBody>
          <a:bodyPr>
            <a:normAutofit/>
          </a:bodyPr>
          <a:lstStyle/>
          <a:p>
            <a:pPr marL="0" indent="0" algn="ctr">
              <a:buNone/>
            </a:pPr>
            <a:r>
              <a:rPr lang="en-US" sz="4000" b="1" dirty="0" err="1">
                <a:solidFill>
                  <a:srgbClr val="D6A811"/>
                </a:solidFill>
              </a:rPr>
              <a:t>SCImago</a:t>
            </a:r>
            <a:r>
              <a:rPr lang="en-US" sz="4000" b="1" dirty="0">
                <a:solidFill>
                  <a:srgbClr val="D6A811"/>
                </a:solidFill>
              </a:rPr>
              <a:t> Journal Rank (SJR) </a:t>
            </a:r>
            <a:endParaRPr lang="en-US" sz="4000" b="1" dirty="0" smtClean="0">
              <a:solidFill>
                <a:srgbClr val="D6A811"/>
              </a:solidFill>
            </a:endParaRPr>
          </a:p>
          <a:p>
            <a:pPr marL="0" indent="0" algn="ctr">
              <a:buNone/>
            </a:pPr>
            <a:endParaRPr lang="en-US" sz="4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pic>
        <p:nvPicPr>
          <p:cNvPr id="7" name="Picture 6" descr="Screen Shot 2017-02-09 at 12.42.4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299360"/>
            <a:ext cx="9143999" cy="4669578"/>
          </a:xfrm>
          <a:prstGeom prst="rect">
            <a:avLst/>
          </a:prstGeom>
        </p:spPr>
      </p:pic>
    </p:spTree>
    <p:extLst>
      <p:ext uri="{BB962C8B-B14F-4D97-AF65-F5344CB8AC3E}">
        <p14:creationId xmlns:p14="http://schemas.microsoft.com/office/powerpoint/2010/main" val="255593850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a:bodyPr>
          <a:lstStyle/>
          <a:p>
            <a:pPr marL="0" indent="0" algn="ctr">
              <a:buNone/>
            </a:pPr>
            <a:r>
              <a:rPr lang="en-US" sz="4000" b="1" dirty="0" err="1">
                <a:solidFill>
                  <a:srgbClr val="D6A811"/>
                </a:solidFill>
              </a:rPr>
              <a:t>SCImago</a:t>
            </a:r>
            <a:r>
              <a:rPr lang="en-US" sz="4000" b="1" dirty="0">
                <a:solidFill>
                  <a:srgbClr val="D6A811"/>
                </a:solidFill>
              </a:rPr>
              <a:t> Journal Rank (SJR) </a:t>
            </a:r>
            <a:endParaRPr lang="en-US" sz="4000" b="1" dirty="0" smtClean="0">
              <a:solidFill>
                <a:srgbClr val="D6A811"/>
              </a:solidFill>
            </a:endParaRPr>
          </a:p>
          <a:p>
            <a:pPr marL="0" indent="0" algn="ctr">
              <a:buNone/>
            </a:pPr>
            <a:r>
              <a:rPr lang="en-US" sz="4000" b="1" dirty="0" smtClean="0">
                <a:solidFill>
                  <a:srgbClr val="996633"/>
                </a:solidFill>
              </a:rPr>
              <a:t>Scan the ranking for your journal title.</a:t>
            </a:r>
          </a:p>
          <a:p>
            <a:pPr marL="0" indent="0" algn="ctr">
              <a:buNone/>
            </a:pPr>
            <a:r>
              <a:rPr lang="en-US" sz="4000" b="1" dirty="0" smtClean="0">
                <a:solidFill>
                  <a:srgbClr val="996633"/>
                </a:solidFill>
              </a:rPr>
              <a:t>OR</a:t>
            </a:r>
          </a:p>
          <a:p>
            <a:pPr marL="0" indent="0" algn="ctr">
              <a:buNone/>
            </a:pPr>
            <a:r>
              <a:rPr lang="en-US" sz="4000" b="1" dirty="0" smtClean="0">
                <a:solidFill>
                  <a:srgbClr val="996633"/>
                </a:solidFill>
              </a:rPr>
              <a:t>In the search box upper right hand corner, type in the exact name of the journal to determine if it is the 17,000 ranked journals in SRJ.</a:t>
            </a: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419743124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933120"/>
            <a:ext cx="8229600" cy="5049919"/>
          </a:xfrm>
        </p:spPr>
        <p:txBody>
          <a:bodyPr>
            <a:normAutofit/>
          </a:bodyPr>
          <a:lstStyle/>
          <a:p>
            <a:pPr marL="0" indent="0" algn="ctr">
              <a:buNone/>
            </a:pPr>
            <a:r>
              <a:rPr lang="en-US" sz="4000" b="1" dirty="0" err="1">
                <a:solidFill>
                  <a:srgbClr val="D6A811"/>
                </a:solidFill>
              </a:rPr>
              <a:t>SCImago</a:t>
            </a:r>
            <a:r>
              <a:rPr lang="en-US" sz="4000" b="1" dirty="0">
                <a:solidFill>
                  <a:srgbClr val="D6A811"/>
                </a:solidFill>
              </a:rPr>
              <a:t> Journal Rank (SJR) </a:t>
            </a:r>
            <a:endParaRPr lang="en-US" sz="4000" b="1" dirty="0" smtClean="0">
              <a:solidFill>
                <a:srgbClr val="D6A811"/>
              </a:solidFill>
            </a:endParaRPr>
          </a:p>
          <a:p>
            <a:pPr marL="0" indent="0" algn="ctr">
              <a:buNone/>
            </a:pPr>
            <a:endParaRPr lang="en-US" sz="4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pic>
        <p:nvPicPr>
          <p:cNvPr id="7" name="Picture 6" descr="Screen Shot 2017-02-10 at 7.36.46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947" y="1615680"/>
            <a:ext cx="7764193" cy="4367359"/>
          </a:xfrm>
          <a:prstGeom prst="rect">
            <a:avLst/>
          </a:prstGeom>
        </p:spPr>
      </p:pic>
    </p:spTree>
    <p:extLst>
      <p:ext uri="{BB962C8B-B14F-4D97-AF65-F5344CB8AC3E}">
        <p14:creationId xmlns:p14="http://schemas.microsoft.com/office/powerpoint/2010/main" val="407381855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fontScale="77500" lnSpcReduction="20000"/>
          </a:bodyPr>
          <a:lstStyle/>
          <a:p>
            <a:pPr marL="0" indent="0" algn="ctr">
              <a:buNone/>
            </a:pPr>
            <a:r>
              <a:rPr lang="en-US" sz="5200" b="1" dirty="0" err="1">
                <a:solidFill>
                  <a:srgbClr val="D6A811"/>
                </a:solidFill>
              </a:rPr>
              <a:t>InCites</a:t>
            </a:r>
            <a:r>
              <a:rPr lang="en-US" sz="5200" b="1" dirty="0">
                <a:solidFill>
                  <a:srgbClr val="D6A811"/>
                </a:solidFill>
              </a:rPr>
              <a:t> Journal Citation Reports®</a:t>
            </a:r>
          </a:p>
          <a:p>
            <a:pPr marL="0" indent="0" algn="ctr">
              <a:buNone/>
            </a:pPr>
            <a:r>
              <a:rPr lang="en-US" sz="4000" b="1" dirty="0" smtClean="0">
                <a:solidFill>
                  <a:srgbClr val="996633"/>
                </a:solidFill>
              </a:rPr>
              <a:t>Go </a:t>
            </a:r>
            <a:r>
              <a:rPr lang="en-US" sz="4000" b="1" dirty="0">
                <a:solidFill>
                  <a:srgbClr val="996633"/>
                </a:solidFill>
              </a:rPr>
              <a:t>to</a:t>
            </a:r>
            <a:r>
              <a:rPr lang="en-US" sz="4000" b="1" dirty="0" smtClean="0">
                <a:solidFill>
                  <a:srgbClr val="996633"/>
                </a:solidFill>
              </a:rPr>
              <a:t>:</a:t>
            </a:r>
          </a:p>
          <a:p>
            <a:pPr marL="0" indent="0" algn="ctr">
              <a:buNone/>
            </a:pPr>
            <a:r>
              <a:rPr lang="en-US" sz="4000" b="1" dirty="0" smtClean="0">
                <a:solidFill>
                  <a:srgbClr val="996633"/>
                </a:solidFill>
                <a:hlinkClick r:id="rId2"/>
              </a:rPr>
              <a:t>https</a:t>
            </a:r>
            <a:r>
              <a:rPr lang="en-US" sz="4000" b="1" dirty="0">
                <a:solidFill>
                  <a:srgbClr val="996633"/>
                </a:solidFill>
                <a:hlinkClick r:id="rId2"/>
              </a:rPr>
              <a:t>://</a:t>
            </a:r>
            <a:r>
              <a:rPr lang="en-US" sz="4000" b="1" dirty="0" err="1">
                <a:solidFill>
                  <a:srgbClr val="996633"/>
                </a:solidFill>
                <a:hlinkClick r:id="rId2"/>
              </a:rPr>
              <a:t>jcr.incites.thomsonreuters.com</a:t>
            </a:r>
            <a:r>
              <a:rPr lang="en-US" sz="4000" b="1" dirty="0">
                <a:solidFill>
                  <a:srgbClr val="996633"/>
                </a:solidFill>
                <a:hlinkClick r:id="rId2"/>
              </a:rPr>
              <a:t>/</a:t>
            </a:r>
            <a:r>
              <a:rPr lang="en-US" sz="4000" b="1" dirty="0" err="1">
                <a:solidFill>
                  <a:srgbClr val="996633"/>
                </a:solidFill>
                <a:hlinkClick r:id="rId2"/>
              </a:rPr>
              <a:t>JCRJournalHomeAction.action?SID</a:t>
            </a:r>
            <a:r>
              <a:rPr lang="en-US" sz="4000" b="1" dirty="0">
                <a:solidFill>
                  <a:srgbClr val="996633"/>
                </a:solidFill>
                <a:hlinkClick r:id="rId2"/>
              </a:rPr>
              <a:t>=A1-nCFRNix2Fpxx9OfZ2saSh2zKCBsna7ICbOP-18x2dl6d6OS6CSZ9TPTpUU0DGKQx3Dx3D53bGH04wCyiXxxwBiTu2Ghwx3Dx3D-9vvmzcndpRgQCGPd1c2qPQx3Dx3D-wx2BJQh9GKVmtdJw3700KssQx3Dx3D&amp;SrcApp=IC2LS&amp;Init=</a:t>
            </a:r>
            <a:r>
              <a:rPr lang="en-US" sz="4000" b="1" dirty="0" err="1">
                <a:solidFill>
                  <a:srgbClr val="996633"/>
                </a:solidFill>
                <a:hlinkClick r:id="rId2"/>
              </a:rPr>
              <a:t>Yes&amp;wsid</a:t>
            </a:r>
            <a:r>
              <a:rPr lang="en-US" sz="4000" b="1" dirty="0">
                <a:solidFill>
                  <a:srgbClr val="996633"/>
                </a:solidFill>
                <a:hlinkClick r:id="rId2"/>
              </a:rPr>
              <a:t>=1BrqIuKZClM4ys7CY61</a:t>
            </a:r>
            <a:endParaRPr lang="en-US" sz="4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4"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73673096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391132" y="1292418"/>
            <a:ext cx="8229600" cy="4147319"/>
          </a:xfrm>
        </p:spPr>
        <p:txBody>
          <a:bodyPr>
            <a:normAutofit fontScale="25000" lnSpcReduction="20000"/>
          </a:bodyPr>
          <a:lstStyle/>
          <a:p>
            <a:pPr marL="0" indent="0" algn="ctr">
              <a:buNone/>
            </a:pPr>
            <a:r>
              <a:rPr lang="en-US" sz="12300" b="1" dirty="0" smtClean="0">
                <a:solidFill>
                  <a:srgbClr val="D6A811"/>
                </a:solidFill>
              </a:rPr>
              <a:t>WHY?</a:t>
            </a:r>
          </a:p>
          <a:p>
            <a:pPr marL="0" indent="0" algn="ctr">
              <a:lnSpc>
                <a:spcPct val="120000"/>
              </a:lnSpc>
              <a:spcBef>
                <a:spcPts val="0"/>
              </a:spcBef>
              <a:buNone/>
            </a:pPr>
            <a:r>
              <a:rPr lang="en-US" sz="11200" b="1" dirty="0" smtClean="0">
                <a:solidFill>
                  <a:srgbClr val="996633"/>
                </a:solidFill>
              </a:rPr>
              <a:t>“Because </a:t>
            </a:r>
            <a:r>
              <a:rPr lang="en-US" sz="11200" b="1" dirty="0">
                <a:solidFill>
                  <a:srgbClr val="996633"/>
                </a:solidFill>
              </a:rPr>
              <a:t>research is a central function, the university</a:t>
            </a:r>
          </a:p>
          <a:p>
            <a:pPr marL="0" indent="0" algn="ctr">
              <a:lnSpc>
                <a:spcPct val="120000"/>
              </a:lnSpc>
              <a:spcBef>
                <a:spcPts val="0"/>
              </a:spcBef>
              <a:buNone/>
            </a:pPr>
            <a:r>
              <a:rPr lang="en-US" sz="11200" b="1" dirty="0">
                <a:solidFill>
                  <a:srgbClr val="996633"/>
                </a:solidFill>
              </a:rPr>
              <a:t>must evaluate its performance. Data on research</a:t>
            </a:r>
          </a:p>
          <a:p>
            <a:pPr marL="0" indent="0" algn="ctr">
              <a:lnSpc>
                <a:spcPct val="120000"/>
              </a:lnSpc>
              <a:spcBef>
                <a:spcPts val="0"/>
              </a:spcBef>
              <a:buNone/>
            </a:pPr>
            <a:r>
              <a:rPr lang="en-US" sz="11200" b="1" dirty="0">
                <a:solidFill>
                  <a:srgbClr val="996633"/>
                </a:solidFill>
              </a:rPr>
              <a:t>performance helps to inform strategic decisions about</a:t>
            </a:r>
          </a:p>
          <a:p>
            <a:pPr marL="0" indent="0" algn="ctr">
              <a:lnSpc>
                <a:spcPct val="120000"/>
              </a:lnSpc>
              <a:spcBef>
                <a:spcPts val="0"/>
              </a:spcBef>
              <a:buNone/>
            </a:pPr>
            <a:r>
              <a:rPr lang="en-US" sz="11200" b="1" dirty="0">
                <a:solidFill>
                  <a:srgbClr val="996633"/>
                </a:solidFill>
              </a:rPr>
              <a:t>what areas of research to support or build</a:t>
            </a:r>
            <a:r>
              <a:rPr lang="en-US" sz="11200" b="1" dirty="0" smtClean="0">
                <a:solidFill>
                  <a:srgbClr val="996633"/>
                </a:solidFill>
              </a:rPr>
              <a:t>.</a:t>
            </a:r>
            <a:r>
              <a:rPr lang="en-US" sz="11200" b="1" dirty="0">
                <a:solidFill>
                  <a:srgbClr val="996633"/>
                </a:solidFill>
              </a:rPr>
              <a:t> </a:t>
            </a:r>
            <a:endParaRPr lang="en-US" sz="11200" b="1" dirty="0" smtClean="0">
              <a:solidFill>
                <a:srgbClr val="996633"/>
              </a:solidFill>
            </a:endParaRPr>
          </a:p>
          <a:p>
            <a:pPr marL="0" indent="0" algn="ctr">
              <a:lnSpc>
                <a:spcPct val="120000"/>
              </a:lnSpc>
              <a:spcBef>
                <a:spcPts val="0"/>
              </a:spcBef>
              <a:buNone/>
            </a:pPr>
            <a:r>
              <a:rPr lang="en-US" sz="11200" b="1" dirty="0" smtClean="0">
                <a:solidFill>
                  <a:srgbClr val="996633"/>
                </a:solidFill>
              </a:rPr>
              <a:t>How </a:t>
            </a:r>
            <a:r>
              <a:rPr lang="en-US" sz="11200" b="1" dirty="0">
                <a:solidFill>
                  <a:srgbClr val="996633"/>
                </a:solidFill>
              </a:rPr>
              <a:t>much research is conducted</a:t>
            </a:r>
            <a:r>
              <a:rPr lang="en-US" sz="11200" b="1" dirty="0" smtClean="0">
                <a:solidFill>
                  <a:srgbClr val="996633"/>
                </a:solidFill>
              </a:rPr>
              <a:t>? What </a:t>
            </a:r>
            <a:r>
              <a:rPr lang="en-US" sz="11200" b="1" dirty="0">
                <a:solidFill>
                  <a:srgbClr val="996633"/>
                </a:solidFill>
              </a:rPr>
              <a:t>is its impact? How many of the faculty </a:t>
            </a:r>
            <a:r>
              <a:rPr lang="en-US" sz="11200" b="1" dirty="0" smtClean="0">
                <a:solidFill>
                  <a:srgbClr val="996633"/>
                </a:solidFill>
              </a:rPr>
              <a:t>members’ articles </a:t>
            </a:r>
            <a:r>
              <a:rPr lang="en-US" sz="11200" b="1" dirty="0">
                <a:solidFill>
                  <a:srgbClr val="996633"/>
                </a:solidFill>
              </a:rPr>
              <a:t>are published in first-class journals? Is </a:t>
            </a:r>
            <a:r>
              <a:rPr lang="en-US" sz="11200" b="1" dirty="0" smtClean="0">
                <a:solidFill>
                  <a:srgbClr val="996633"/>
                </a:solidFill>
              </a:rPr>
              <a:t>that number </a:t>
            </a:r>
            <a:r>
              <a:rPr lang="en-US" sz="11200" b="1" dirty="0">
                <a:solidFill>
                  <a:srgbClr val="996633"/>
                </a:solidFill>
              </a:rPr>
              <a:t>of publications increasing or decreasing</a:t>
            </a:r>
            <a:r>
              <a:rPr lang="en-US" sz="11200" b="1" dirty="0" smtClean="0">
                <a:solidFill>
                  <a:srgbClr val="996633"/>
                </a:solidFill>
              </a:rPr>
              <a:t>?, p. 1.”</a:t>
            </a:r>
          </a:p>
          <a:p>
            <a:pPr marL="0" indent="0" algn="ctr">
              <a:buNone/>
            </a:pPr>
            <a:endParaRPr lang="en-US" sz="5600" b="1" dirty="0" smtClean="0">
              <a:solidFill>
                <a:srgbClr val="996633"/>
              </a:solidFill>
            </a:endParaRPr>
          </a:p>
          <a:p>
            <a:pPr marL="0" indent="0" algn="ctr">
              <a:buNone/>
            </a:pPr>
            <a:r>
              <a:rPr lang="en-US" sz="5600" b="1" dirty="0" smtClean="0">
                <a:solidFill>
                  <a:srgbClr val="996633"/>
                </a:solidFill>
              </a:rPr>
              <a:t>Whitepaper</a:t>
            </a:r>
            <a:r>
              <a:rPr lang="en-US" sz="5600" b="1" dirty="0">
                <a:solidFill>
                  <a:srgbClr val="996633"/>
                </a:solidFill>
              </a:rPr>
              <a:t>: Using </a:t>
            </a:r>
            <a:r>
              <a:rPr lang="en-US" sz="5600" b="1" dirty="0" err="1">
                <a:solidFill>
                  <a:srgbClr val="996633"/>
                </a:solidFill>
              </a:rPr>
              <a:t>Bibliometrics</a:t>
            </a:r>
            <a:r>
              <a:rPr lang="en-US" sz="5600" b="1" dirty="0">
                <a:solidFill>
                  <a:srgbClr val="996633"/>
                </a:solidFill>
              </a:rPr>
              <a:t> </a:t>
            </a:r>
            <a:r>
              <a:rPr lang="en-US" sz="5600" b="1" i="1" dirty="0">
                <a:solidFill>
                  <a:srgbClr val="996633"/>
                </a:solidFill>
              </a:rPr>
              <a:t>(2008). A Guide to Evaluating Research Performance with Citation Data.  </a:t>
            </a:r>
            <a:r>
              <a:rPr lang="en-US" sz="5600" b="1" dirty="0">
                <a:solidFill>
                  <a:srgbClr val="996633"/>
                </a:solidFill>
              </a:rPr>
              <a:t>Alexandria, Virginia: Thompson Reuters</a:t>
            </a:r>
            <a:r>
              <a:rPr lang="en-US" sz="8000" b="1" dirty="0">
                <a:solidFill>
                  <a:srgbClr val="996633"/>
                </a:solidFill>
              </a:rPr>
              <a:t>.</a:t>
            </a:r>
          </a:p>
          <a:p>
            <a:pPr marL="0" indent="0" algn="ctr">
              <a:buNone/>
            </a:pPr>
            <a:r>
              <a:rPr lang="en-US" sz="9600" i="1" dirty="0"/>
              <a:t> </a:t>
            </a:r>
            <a:endParaRPr lang="en-US" sz="9600" dirty="0"/>
          </a:p>
          <a:p>
            <a:pPr marL="0" indent="0" algn="ctr">
              <a:buNone/>
            </a:pPr>
            <a:endParaRPr lang="en-US" sz="8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311493839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933120"/>
            <a:ext cx="8229600" cy="5049919"/>
          </a:xfrm>
        </p:spPr>
        <p:txBody>
          <a:bodyPr>
            <a:normAutofit/>
          </a:bodyPr>
          <a:lstStyle/>
          <a:p>
            <a:pPr marL="0" indent="0" algn="ctr">
              <a:buNone/>
            </a:pPr>
            <a:r>
              <a:rPr lang="en-US" sz="4000" b="1" dirty="0" err="1" smtClean="0">
                <a:solidFill>
                  <a:srgbClr val="D6A811"/>
                </a:solidFill>
              </a:rPr>
              <a:t>InCites</a:t>
            </a:r>
            <a:r>
              <a:rPr lang="en-US" sz="4000" b="1" dirty="0" smtClean="0">
                <a:solidFill>
                  <a:srgbClr val="D6A811"/>
                </a:solidFill>
              </a:rPr>
              <a:t> Journal Citation Reports®</a:t>
            </a: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pic>
        <p:nvPicPr>
          <p:cNvPr id="8" name="Picture 7" descr="Screen Shot 2017-02-09 at 12.59.09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452" y="1633510"/>
            <a:ext cx="7732496" cy="4349529"/>
          </a:xfrm>
          <a:prstGeom prst="rect">
            <a:avLst/>
          </a:prstGeom>
        </p:spPr>
      </p:pic>
    </p:spTree>
    <p:extLst>
      <p:ext uri="{BB962C8B-B14F-4D97-AF65-F5344CB8AC3E}">
        <p14:creationId xmlns:p14="http://schemas.microsoft.com/office/powerpoint/2010/main" val="202039645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933120"/>
            <a:ext cx="8229600" cy="5049919"/>
          </a:xfrm>
        </p:spPr>
        <p:txBody>
          <a:bodyPr>
            <a:normAutofit/>
          </a:bodyPr>
          <a:lstStyle/>
          <a:p>
            <a:pPr marL="0" indent="0" algn="ctr">
              <a:buNone/>
            </a:pPr>
            <a:r>
              <a:rPr lang="en-US" sz="4000" b="1" dirty="0" err="1" smtClean="0">
                <a:solidFill>
                  <a:srgbClr val="D6A811"/>
                </a:solidFill>
              </a:rPr>
              <a:t>InCites</a:t>
            </a:r>
            <a:r>
              <a:rPr lang="en-US" sz="4000" b="1" dirty="0" smtClean="0">
                <a:solidFill>
                  <a:srgbClr val="D6A811"/>
                </a:solidFill>
              </a:rPr>
              <a:t> Journal Citation Reports®</a:t>
            </a: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pic>
        <p:nvPicPr>
          <p:cNvPr id="7" name="Picture 6" descr="Screen Shot 2017-02-09 at 1.01.39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334" y="1607039"/>
            <a:ext cx="7779554" cy="4375999"/>
          </a:xfrm>
          <a:prstGeom prst="rect">
            <a:avLst/>
          </a:prstGeom>
        </p:spPr>
      </p:pic>
    </p:spTree>
    <p:extLst>
      <p:ext uri="{BB962C8B-B14F-4D97-AF65-F5344CB8AC3E}">
        <p14:creationId xmlns:p14="http://schemas.microsoft.com/office/powerpoint/2010/main" val="317250865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659133"/>
            <a:ext cx="8229600" cy="3102719"/>
          </a:xfrm>
        </p:spPr>
        <p:txBody>
          <a:bodyPr>
            <a:normAutofit/>
          </a:bodyPr>
          <a:lstStyle/>
          <a:p>
            <a:pPr marL="0" indent="0" algn="ctr">
              <a:buNone/>
            </a:pPr>
            <a:r>
              <a:rPr lang="en-US" sz="6000" b="1" dirty="0" smtClean="0">
                <a:solidFill>
                  <a:srgbClr val="D6A811"/>
                </a:solidFill>
              </a:rPr>
              <a:t>A CASE STUDY APPLICATION</a:t>
            </a:r>
            <a:endParaRPr lang="en-US" sz="6000" b="1" dirty="0">
              <a:solidFill>
                <a:srgbClr val="D6A811"/>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83967127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117266"/>
            <a:ext cx="8229600" cy="4865773"/>
          </a:xfrm>
        </p:spPr>
        <p:txBody>
          <a:bodyPr>
            <a:normAutofit lnSpcReduction="10000"/>
          </a:bodyPr>
          <a:lstStyle/>
          <a:p>
            <a:pPr marL="0" indent="0" algn="ctr">
              <a:buNone/>
            </a:pPr>
            <a:r>
              <a:rPr lang="en-US" sz="5700" b="1" dirty="0" smtClean="0">
                <a:solidFill>
                  <a:srgbClr val="D6A811"/>
                </a:solidFill>
              </a:rPr>
              <a:t>SJR Rankings</a:t>
            </a:r>
          </a:p>
          <a:p>
            <a:pPr marL="0" indent="0" algn="ctr">
              <a:buNone/>
            </a:pPr>
            <a:r>
              <a:rPr lang="en-US" sz="4000" b="1" dirty="0" smtClean="0">
                <a:solidFill>
                  <a:srgbClr val="996633"/>
                </a:solidFill>
              </a:rPr>
              <a:t>Dr. </a:t>
            </a:r>
            <a:r>
              <a:rPr lang="en-US" sz="4000" b="1" dirty="0" err="1" smtClean="0">
                <a:solidFill>
                  <a:srgbClr val="996633"/>
                </a:solidFill>
              </a:rPr>
              <a:t>Smolkin</a:t>
            </a:r>
            <a:r>
              <a:rPr lang="en-US" sz="4000" b="1" dirty="0" smtClean="0">
                <a:solidFill>
                  <a:srgbClr val="996633"/>
                </a:solidFill>
              </a:rPr>
              <a:t> wants to submit a high quality research study to a journal in education.  She is a mathematics education researcher.  She is wondering how she can </a:t>
            </a:r>
            <a:r>
              <a:rPr lang="en-US" sz="4000" b="1" dirty="0" err="1" smtClean="0">
                <a:solidFill>
                  <a:srgbClr val="996633"/>
                </a:solidFill>
              </a:rPr>
              <a:t>locat</a:t>
            </a:r>
            <a:r>
              <a:rPr lang="en-US" sz="4000" b="1" dirty="0" smtClean="0">
                <a:solidFill>
                  <a:srgbClr val="996633"/>
                </a:solidFill>
              </a:rPr>
              <a:t> top tier education and mathematics education research journals.</a:t>
            </a:r>
            <a:endParaRPr lang="en-US" sz="40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35364714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1892160"/>
            <a:ext cx="8229600" cy="4090879"/>
          </a:xfrm>
        </p:spPr>
        <p:txBody>
          <a:bodyPr>
            <a:normAutofit/>
          </a:bodyPr>
          <a:lstStyle/>
          <a:p>
            <a:pPr marL="0" indent="0" algn="ctr">
              <a:buNone/>
            </a:pPr>
            <a:r>
              <a:rPr lang="en-US" sz="4000" b="1" dirty="0" smtClean="0">
                <a:solidFill>
                  <a:srgbClr val="996633"/>
                </a:solidFill>
              </a:rPr>
              <a:t>Professor </a:t>
            </a:r>
            <a:r>
              <a:rPr lang="en-US" sz="4000" b="1" dirty="0" err="1" smtClean="0">
                <a:solidFill>
                  <a:srgbClr val="996633"/>
                </a:solidFill>
              </a:rPr>
              <a:t>Jowick</a:t>
            </a:r>
            <a:r>
              <a:rPr lang="en-US" sz="4000" b="1" dirty="0" smtClean="0">
                <a:solidFill>
                  <a:srgbClr val="996633"/>
                </a:solidFill>
              </a:rPr>
              <a:t> has an article accepted in </a:t>
            </a:r>
            <a:r>
              <a:rPr lang="en-US" sz="4000" b="1" i="1" dirty="0" smtClean="0">
                <a:solidFill>
                  <a:srgbClr val="996633"/>
                </a:solidFill>
              </a:rPr>
              <a:t>Equity and Excellence</a:t>
            </a:r>
            <a:r>
              <a:rPr lang="en-US" sz="4000" b="1" dirty="0" smtClean="0">
                <a:solidFill>
                  <a:srgbClr val="996633"/>
                </a:solidFill>
              </a:rPr>
              <a:t>.  She is located in a College of Education and wants to know if this journal is a top tier journal in education. </a:t>
            </a:r>
            <a:endParaRPr lang="en-US" sz="40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
        <p:nvSpPr>
          <p:cNvPr id="7" name="Rectangle 6"/>
          <p:cNvSpPr/>
          <p:nvPr/>
        </p:nvSpPr>
        <p:spPr>
          <a:xfrm>
            <a:off x="661212" y="1015214"/>
            <a:ext cx="7839055" cy="769441"/>
          </a:xfrm>
          <a:prstGeom prst="rect">
            <a:avLst/>
          </a:prstGeom>
        </p:spPr>
        <p:txBody>
          <a:bodyPr wrap="none">
            <a:spAutoFit/>
          </a:bodyPr>
          <a:lstStyle/>
          <a:p>
            <a:pPr algn="ctr"/>
            <a:r>
              <a:rPr lang="en-US" sz="4400" b="1" dirty="0" err="1">
                <a:solidFill>
                  <a:srgbClr val="D6A811"/>
                </a:solidFill>
              </a:rPr>
              <a:t>InCites</a:t>
            </a:r>
            <a:r>
              <a:rPr lang="en-US" sz="4400" b="1" dirty="0">
                <a:solidFill>
                  <a:srgbClr val="D6A811"/>
                </a:solidFill>
              </a:rPr>
              <a:t> Journal Citation Reports®</a:t>
            </a:r>
          </a:p>
        </p:txBody>
      </p:sp>
    </p:spTree>
    <p:extLst>
      <p:ext uri="{BB962C8B-B14F-4D97-AF65-F5344CB8AC3E}">
        <p14:creationId xmlns:p14="http://schemas.microsoft.com/office/powerpoint/2010/main" val="50270894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2461765"/>
            <a:ext cx="8229600" cy="3521274"/>
          </a:xfrm>
        </p:spPr>
        <p:txBody>
          <a:bodyPr>
            <a:normAutofit fontScale="92500" lnSpcReduction="20000"/>
          </a:bodyPr>
          <a:lstStyle/>
          <a:p>
            <a:pPr marL="0" indent="0" algn="ctr">
              <a:buNone/>
            </a:pPr>
            <a:r>
              <a:rPr lang="en-US" sz="4000" b="1" dirty="0" smtClean="0">
                <a:solidFill>
                  <a:srgbClr val="996633"/>
                </a:solidFill>
              </a:rPr>
              <a:t>Assistant Professor Chi is preparing her promotion and tenure file.  She must demonstrate that she has a mix of top and mid tier journal publications. She is creating a table to show the level of her publications, mid or top tier.  Which data bases should she consult and why?</a:t>
            </a:r>
            <a:endParaRPr lang="en-US" sz="4000" b="1" dirty="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
        <p:nvSpPr>
          <p:cNvPr id="7" name="Rectangle 6"/>
          <p:cNvSpPr/>
          <p:nvPr/>
        </p:nvSpPr>
        <p:spPr>
          <a:xfrm>
            <a:off x="0" y="1015215"/>
            <a:ext cx="9144000" cy="1446550"/>
          </a:xfrm>
          <a:prstGeom prst="rect">
            <a:avLst/>
          </a:prstGeom>
        </p:spPr>
        <p:txBody>
          <a:bodyPr wrap="square">
            <a:spAutoFit/>
          </a:bodyPr>
          <a:lstStyle/>
          <a:p>
            <a:pPr algn="ctr"/>
            <a:r>
              <a:rPr lang="en-US" sz="4400" b="1" dirty="0" err="1">
                <a:solidFill>
                  <a:srgbClr val="D6A811"/>
                </a:solidFill>
              </a:rPr>
              <a:t>InCites</a:t>
            </a:r>
            <a:r>
              <a:rPr lang="en-US" sz="4400" b="1" dirty="0">
                <a:solidFill>
                  <a:srgbClr val="D6A811"/>
                </a:solidFill>
              </a:rPr>
              <a:t> Journal Citation Reports</a:t>
            </a:r>
            <a:r>
              <a:rPr lang="en-US" sz="4400" b="1" dirty="0" smtClean="0">
                <a:solidFill>
                  <a:srgbClr val="D6A811"/>
                </a:solidFill>
              </a:rPr>
              <a:t>® and/or SJR</a:t>
            </a:r>
            <a:endParaRPr lang="en-US" sz="4400" b="1" dirty="0">
              <a:solidFill>
                <a:srgbClr val="D6A811"/>
              </a:solidFill>
            </a:endParaRPr>
          </a:p>
        </p:txBody>
      </p:sp>
    </p:spTree>
    <p:extLst>
      <p:ext uri="{BB962C8B-B14F-4D97-AF65-F5344CB8AC3E}">
        <p14:creationId xmlns:p14="http://schemas.microsoft.com/office/powerpoint/2010/main" val="63999399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685800" y="3810000"/>
            <a:ext cx="7772400" cy="990600"/>
          </a:xfrm>
          <a:prstGeom prst="rect">
            <a:avLst/>
          </a:prstGeom>
          <a:solidFill>
            <a:srgbClr val="D6A811"/>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 name="Rectangle 6"/>
          <p:cNvSpPr/>
          <p:nvPr/>
        </p:nvSpPr>
        <p:spPr>
          <a:xfrm>
            <a:off x="685800" y="1526177"/>
            <a:ext cx="7671940" cy="3105978"/>
          </a:xfrm>
          <a:prstGeom prst="rect">
            <a:avLst/>
          </a:prstGeom>
        </p:spPr>
        <p:txBody>
          <a:bodyPr wrap="square">
            <a:spAutoFit/>
          </a:bodyPr>
          <a:lstStyle/>
          <a:p>
            <a:pPr algn="ctr"/>
            <a:r>
              <a:rPr lang="en-US" sz="2500" b="1" dirty="0">
                <a:solidFill>
                  <a:srgbClr val="996633"/>
                </a:solidFill>
              </a:rPr>
              <a:t>If you </a:t>
            </a:r>
            <a:r>
              <a:rPr lang="en-US" sz="2500" b="1" dirty="0" smtClean="0">
                <a:solidFill>
                  <a:srgbClr val="996633"/>
                </a:solidFill>
              </a:rPr>
              <a:t>have further questions about the College of Education:</a:t>
            </a:r>
            <a:endParaRPr lang="en-US" sz="2500" b="1" dirty="0">
              <a:solidFill>
                <a:srgbClr val="996633"/>
              </a:solidFill>
            </a:endParaRPr>
          </a:p>
          <a:p>
            <a:pPr marL="449262" lvl="1" indent="0" algn="ctr">
              <a:buNone/>
            </a:pPr>
            <a:endParaRPr lang="en-US" sz="2500" b="1" dirty="0">
              <a:solidFill>
                <a:srgbClr val="996633"/>
              </a:solidFill>
            </a:endParaRPr>
          </a:p>
          <a:p>
            <a:pPr algn="ctr">
              <a:lnSpc>
                <a:spcPct val="80000"/>
              </a:lnSpc>
              <a:buNone/>
            </a:pPr>
            <a:r>
              <a:rPr lang="en-US" sz="2500" dirty="0">
                <a:solidFill>
                  <a:srgbClr val="996633"/>
                </a:solidFill>
              </a:rPr>
              <a:t>D. Ray Reutzel, Ph.D</a:t>
            </a:r>
            <a:r>
              <a:rPr lang="en-US" sz="2500" dirty="0" smtClean="0">
                <a:solidFill>
                  <a:srgbClr val="996633"/>
                </a:solidFill>
              </a:rPr>
              <a:t>.</a:t>
            </a:r>
          </a:p>
          <a:p>
            <a:pPr algn="ctr">
              <a:lnSpc>
                <a:spcPct val="80000"/>
              </a:lnSpc>
              <a:buNone/>
            </a:pPr>
            <a:r>
              <a:rPr lang="en-US" sz="2500" dirty="0" smtClean="0">
                <a:solidFill>
                  <a:srgbClr val="996633"/>
                </a:solidFill>
              </a:rPr>
              <a:t>Dean, College of Education</a:t>
            </a:r>
          </a:p>
          <a:p>
            <a:pPr algn="ctr">
              <a:lnSpc>
                <a:spcPct val="80000"/>
              </a:lnSpc>
              <a:buNone/>
            </a:pPr>
            <a:r>
              <a:rPr lang="en-US" sz="2500" dirty="0" smtClean="0">
                <a:solidFill>
                  <a:srgbClr val="996633"/>
                </a:solidFill>
              </a:rPr>
              <a:t>University of Wyoming</a:t>
            </a:r>
            <a:r>
              <a:rPr lang="en-US" sz="2500" dirty="0">
                <a:solidFill>
                  <a:srgbClr val="996633"/>
                </a:solidFill>
              </a:rPr>
              <a:t/>
            </a:r>
            <a:br>
              <a:rPr lang="en-US" sz="2500" dirty="0">
                <a:solidFill>
                  <a:srgbClr val="996633"/>
                </a:solidFill>
              </a:rPr>
            </a:br>
            <a:endParaRPr lang="en-US" sz="2500" dirty="0" smtClean="0">
              <a:solidFill>
                <a:srgbClr val="996633"/>
              </a:solidFill>
            </a:endParaRPr>
          </a:p>
          <a:p>
            <a:pPr algn="ctr">
              <a:lnSpc>
                <a:spcPct val="80000"/>
              </a:lnSpc>
              <a:buNone/>
            </a:pPr>
            <a:endParaRPr lang="en-US" sz="2500" dirty="0">
              <a:solidFill>
                <a:srgbClr val="254061"/>
              </a:solidFill>
            </a:endParaRPr>
          </a:p>
          <a:p>
            <a:pPr algn="ctr">
              <a:lnSpc>
                <a:spcPct val="80000"/>
              </a:lnSpc>
              <a:buNone/>
            </a:pPr>
            <a:r>
              <a:rPr lang="en-US" sz="2500" dirty="0" err="1" smtClean="0">
                <a:solidFill>
                  <a:srgbClr val="996633"/>
                </a:solidFill>
              </a:rPr>
              <a:t>ray.reutzel</a:t>
            </a:r>
            <a:r>
              <a:rPr lang="en-US" sz="2500" err="1" smtClean="0">
                <a:solidFill>
                  <a:srgbClr val="996633"/>
                </a:solidFill>
              </a:rPr>
              <a:t>@</a:t>
            </a:r>
            <a:r>
              <a:rPr lang="en-US" sz="2500" smtClean="0">
                <a:solidFill>
                  <a:srgbClr val="996633"/>
                </a:solidFill>
              </a:rPr>
              <a:t>uwyo.edu</a:t>
            </a:r>
            <a:endParaRPr lang="en-US" sz="2500" dirty="0" smtClean="0">
              <a:solidFill>
                <a:srgbClr val="996633"/>
              </a:solidFill>
            </a:endParaRPr>
          </a:p>
        </p:txBody>
      </p:sp>
      <p:sp>
        <p:nvSpPr>
          <p:cNvPr id="8" name="Title 1"/>
          <p:cNvSpPr txBox="1">
            <a:spLocks/>
          </p:cNvSpPr>
          <p:nvPr/>
        </p:nvSpPr>
        <p:spPr>
          <a:xfrm>
            <a:off x="1042540" y="241868"/>
            <a:ext cx="7315200"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400" b="1" kern="1200">
                <a:solidFill>
                  <a:schemeClr val="accent1">
                    <a:lumMod val="50000"/>
                  </a:schemeClr>
                </a:solidFill>
                <a:effectLst>
                  <a:reflection blurRad="6350" stA="55000" endA="300" endPos="45500" dir="5400000" sy="-100000" algn="bl" rotWithShape="0"/>
                </a:effectLst>
                <a:latin typeface="+mj-lt"/>
                <a:ea typeface="+mj-ea"/>
                <a:cs typeface="+mj-cs"/>
              </a:defRPr>
            </a:lvl1pPr>
          </a:lstStyle>
          <a:p>
            <a:pPr algn="ctr"/>
            <a:r>
              <a:rPr lang="en-US" sz="3600" dirty="0" smtClean="0">
                <a:solidFill>
                  <a:srgbClr val="D6A811"/>
                </a:solidFill>
              </a:rPr>
              <a:t>The College </a:t>
            </a:r>
            <a:r>
              <a:rPr lang="en-US" sz="3600" smtClean="0">
                <a:solidFill>
                  <a:srgbClr val="D6A811"/>
                </a:solidFill>
              </a:rPr>
              <a:t>of Education</a:t>
            </a:r>
            <a:endParaRPr lang="en-US" sz="3600" dirty="0">
              <a:solidFill>
                <a:srgbClr val="D6A811"/>
              </a:solidFill>
            </a:endParaRPr>
          </a:p>
        </p:txBody>
      </p:sp>
      <p:sp>
        <p:nvSpPr>
          <p:cNvPr id="9" name="Rectangle 8"/>
          <p:cNvSpPr/>
          <p:nvPr/>
        </p:nvSpPr>
        <p:spPr>
          <a:xfrm>
            <a:off x="2590800" y="5029200"/>
            <a:ext cx="4267200" cy="850075"/>
          </a:xfrm>
          <a:prstGeom prst="rect">
            <a:avLst/>
          </a:prstGeom>
          <a:solidFill>
            <a:srgbClr val="E4A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4A82B"/>
              </a:solidFill>
            </a:endParaRPr>
          </a:p>
        </p:txBody>
      </p:sp>
      <p:pic>
        <p:nvPicPr>
          <p:cNvPr id="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5105400"/>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9445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391132" y="1196989"/>
            <a:ext cx="8229600" cy="4147319"/>
          </a:xfrm>
        </p:spPr>
        <p:txBody>
          <a:bodyPr>
            <a:normAutofit fontScale="25000" lnSpcReduction="20000"/>
          </a:bodyPr>
          <a:lstStyle/>
          <a:p>
            <a:pPr marL="0" indent="0" algn="ctr">
              <a:buNone/>
            </a:pPr>
            <a:r>
              <a:rPr lang="en-US" sz="12300" b="1" dirty="0" smtClean="0">
                <a:solidFill>
                  <a:srgbClr val="D6A811"/>
                </a:solidFill>
              </a:rPr>
              <a:t>WHY?</a:t>
            </a:r>
          </a:p>
          <a:p>
            <a:pPr marL="0" indent="0">
              <a:lnSpc>
                <a:spcPct val="120000"/>
              </a:lnSpc>
              <a:buNone/>
            </a:pPr>
            <a:r>
              <a:rPr lang="en-US" sz="11200" dirty="0">
                <a:solidFill>
                  <a:srgbClr val="996633"/>
                </a:solidFill>
              </a:rPr>
              <a:t>R</a:t>
            </a:r>
            <a:r>
              <a:rPr lang="en-US" sz="11200" dirty="0" smtClean="0">
                <a:solidFill>
                  <a:srgbClr val="996633"/>
                </a:solidFill>
              </a:rPr>
              <a:t>esearch in a university must be evaluated for not only its quantity but also for its quality.  For example: </a:t>
            </a:r>
          </a:p>
          <a:p>
            <a:pPr marL="0" indent="0" algn="ctr">
              <a:buNone/>
            </a:pPr>
            <a:r>
              <a:rPr lang="en-US" sz="12800" b="1" dirty="0" smtClean="0">
                <a:solidFill>
                  <a:srgbClr val="996633"/>
                </a:solidFill>
              </a:rPr>
              <a:t>COLLEGE </a:t>
            </a:r>
            <a:r>
              <a:rPr lang="en-US" sz="12800" b="1" dirty="0">
                <a:solidFill>
                  <a:srgbClr val="996633"/>
                </a:solidFill>
              </a:rPr>
              <a:t>OF EDUCATION</a:t>
            </a:r>
            <a:br>
              <a:rPr lang="en-US" sz="12800" b="1" dirty="0">
                <a:solidFill>
                  <a:srgbClr val="996633"/>
                </a:solidFill>
              </a:rPr>
            </a:br>
            <a:r>
              <a:rPr lang="en-US" sz="11200" b="1" dirty="0">
                <a:solidFill>
                  <a:srgbClr val="996633"/>
                </a:solidFill>
              </a:rPr>
              <a:t>Reappointment, Promotion and Tenure and Post-Tenure Review Guidelines: A Supplement to UW Regulations 5-803, 4-408, and 5-808 </a:t>
            </a:r>
            <a:r>
              <a:rPr lang="en-US" sz="11200" b="1" i="1" dirty="0">
                <a:solidFill>
                  <a:srgbClr val="996633"/>
                </a:solidFill>
              </a:rPr>
              <a:t>Approved by Faculty December 14, </a:t>
            </a:r>
            <a:r>
              <a:rPr lang="en-US" sz="11200" b="1" i="1" dirty="0" smtClean="0">
                <a:solidFill>
                  <a:srgbClr val="996633"/>
                </a:solidFill>
              </a:rPr>
              <a:t>2012, p. 5</a:t>
            </a:r>
            <a:r>
              <a:rPr lang="en-US" sz="12800" i="1" dirty="0" smtClean="0">
                <a:solidFill>
                  <a:srgbClr val="996633"/>
                </a:solidFill>
              </a:rPr>
              <a:t>.</a:t>
            </a:r>
          </a:p>
          <a:p>
            <a:r>
              <a:rPr lang="en-US" sz="9600" b="1" i="1" dirty="0">
                <a:solidFill>
                  <a:srgbClr val="996633"/>
                </a:solidFill>
              </a:rPr>
              <a:t>Essential Productivity </a:t>
            </a:r>
            <a:endParaRPr lang="en-US" sz="9600" dirty="0">
              <a:solidFill>
                <a:srgbClr val="996633"/>
              </a:solidFill>
            </a:endParaRPr>
          </a:p>
          <a:p>
            <a:pPr lvl="1"/>
            <a:r>
              <a:rPr lang="en-US" sz="9200" dirty="0">
                <a:solidFill>
                  <a:srgbClr val="996633"/>
                </a:solidFill>
              </a:rPr>
              <a:t>Peer reviewed journal articles (mix of </a:t>
            </a:r>
            <a:r>
              <a:rPr lang="en-US" sz="9200" dirty="0">
                <a:solidFill>
                  <a:srgbClr val="D6A811"/>
                </a:solidFill>
              </a:rPr>
              <a:t>top, mid-tier</a:t>
            </a:r>
            <a:r>
              <a:rPr lang="en-US" sz="9200" dirty="0">
                <a:solidFill>
                  <a:srgbClr val="996633"/>
                </a:solidFill>
              </a:rPr>
              <a:t>, and regional journals) </a:t>
            </a:r>
          </a:p>
          <a:p>
            <a:pPr marL="0" indent="0" algn="ctr">
              <a:buNone/>
            </a:pPr>
            <a:r>
              <a:rPr lang="en-US" sz="5400" i="1" dirty="0" smtClean="0"/>
              <a:t> </a:t>
            </a:r>
            <a:endParaRPr lang="en-US" sz="5400" dirty="0"/>
          </a:p>
          <a:p>
            <a:pPr marL="0" indent="0" algn="ctr">
              <a:buNone/>
            </a:pPr>
            <a:endParaRPr lang="en-US" sz="8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71022870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391132" y="1515512"/>
            <a:ext cx="8229600" cy="4147319"/>
          </a:xfrm>
        </p:spPr>
        <p:txBody>
          <a:bodyPr>
            <a:normAutofit fontScale="25000" lnSpcReduction="20000"/>
          </a:bodyPr>
          <a:lstStyle/>
          <a:p>
            <a:pPr marL="0" indent="0" algn="ctr">
              <a:buNone/>
            </a:pPr>
            <a:r>
              <a:rPr lang="en-US" sz="12300" b="1" dirty="0" smtClean="0">
                <a:solidFill>
                  <a:srgbClr val="D6A811"/>
                </a:solidFill>
              </a:rPr>
              <a:t>WHY?</a:t>
            </a:r>
          </a:p>
          <a:p>
            <a:pPr marL="0" indent="0" algn="ctr">
              <a:buNone/>
            </a:pPr>
            <a:r>
              <a:rPr lang="en-US" sz="11200" b="1" dirty="0" smtClean="0">
                <a:solidFill>
                  <a:srgbClr val="996633"/>
                </a:solidFill>
              </a:rPr>
              <a:t>“</a:t>
            </a:r>
            <a:r>
              <a:rPr lang="en-US" sz="11200" b="1" dirty="0" err="1">
                <a:solidFill>
                  <a:srgbClr val="996633"/>
                </a:solidFill>
              </a:rPr>
              <a:t>Bibliometrics</a:t>
            </a:r>
            <a:r>
              <a:rPr lang="en-US" sz="11200" b="1" dirty="0">
                <a:solidFill>
                  <a:srgbClr val="996633"/>
                </a:solidFill>
              </a:rPr>
              <a:t> and Peer Judgment:</a:t>
            </a:r>
          </a:p>
          <a:p>
            <a:pPr marL="0" indent="0" algn="ctr">
              <a:buNone/>
            </a:pPr>
            <a:r>
              <a:rPr lang="en-US" sz="11200" b="1" dirty="0">
                <a:solidFill>
                  <a:srgbClr val="996633"/>
                </a:solidFill>
              </a:rPr>
              <a:t>A Two-Pronged Approach</a:t>
            </a:r>
          </a:p>
          <a:p>
            <a:pPr marL="0" indent="0" algn="ctr">
              <a:lnSpc>
                <a:spcPct val="120000"/>
              </a:lnSpc>
              <a:buNone/>
            </a:pPr>
            <a:r>
              <a:rPr lang="en-US" sz="11200" dirty="0" smtClean="0">
                <a:solidFill>
                  <a:srgbClr val="996633"/>
                </a:solidFill>
              </a:rPr>
              <a:t>“The </a:t>
            </a:r>
            <a:r>
              <a:rPr lang="en-US" sz="11200" dirty="0">
                <a:solidFill>
                  <a:srgbClr val="996633"/>
                </a:solidFill>
              </a:rPr>
              <a:t>two together—peer review and quantitative </a:t>
            </a:r>
            <a:r>
              <a:rPr lang="en-US" sz="11200" dirty="0" smtClean="0">
                <a:solidFill>
                  <a:srgbClr val="996633"/>
                </a:solidFill>
              </a:rPr>
              <a:t>analysis of </a:t>
            </a:r>
            <a:r>
              <a:rPr lang="en-US" sz="11200" dirty="0">
                <a:solidFill>
                  <a:srgbClr val="996633"/>
                </a:solidFill>
              </a:rPr>
              <a:t>research—better inform </a:t>
            </a:r>
            <a:r>
              <a:rPr lang="en-US" sz="11200" dirty="0" smtClean="0">
                <a:solidFill>
                  <a:srgbClr val="996633"/>
                </a:solidFill>
              </a:rPr>
              <a:t>evaluation. Quantitative analysis </a:t>
            </a:r>
            <a:r>
              <a:rPr lang="en-US" sz="11200" dirty="0">
                <a:solidFill>
                  <a:srgbClr val="996633"/>
                </a:solidFill>
              </a:rPr>
              <a:t>offers certain advantages in gathering </a:t>
            </a:r>
            <a:r>
              <a:rPr lang="en-US" sz="11200" dirty="0" smtClean="0">
                <a:solidFill>
                  <a:srgbClr val="996633"/>
                </a:solidFill>
              </a:rPr>
              <a:t>the objective </a:t>
            </a:r>
            <a:r>
              <a:rPr lang="en-US" sz="11200" dirty="0">
                <a:solidFill>
                  <a:srgbClr val="996633"/>
                </a:solidFill>
              </a:rPr>
              <a:t>information necessary for decision-</a:t>
            </a:r>
            <a:r>
              <a:rPr lang="en-US" sz="11200" dirty="0" smtClean="0">
                <a:solidFill>
                  <a:srgbClr val="996633"/>
                </a:solidFill>
              </a:rPr>
              <a:t>making, p. 1.”</a:t>
            </a:r>
          </a:p>
          <a:p>
            <a:pPr marL="0" indent="0" algn="ctr">
              <a:buNone/>
            </a:pPr>
            <a:endParaRPr lang="en-US" sz="5600" b="1" dirty="0" smtClean="0">
              <a:solidFill>
                <a:srgbClr val="996633"/>
              </a:solidFill>
            </a:endParaRPr>
          </a:p>
          <a:p>
            <a:pPr marL="0" indent="0" algn="ctr">
              <a:buNone/>
            </a:pPr>
            <a:r>
              <a:rPr lang="en-US" sz="5600" b="1" dirty="0" smtClean="0">
                <a:solidFill>
                  <a:srgbClr val="996633"/>
                </a:solidFill>
              </a:rPr>
              <a:t>Whitepaper</a:t>
            </a:r>
            <a:r>
              <a:rPr lang="en-US" sz="5600" b="1" dirty="0">
                <a:solidFill>
                  <a:srgbClr val="996633"/>
                </a:solidFill>
              </a:rPr>
              <a:t>: Using </a:t>
            </a:r>
            <a:r>
              <a:rPr lang="en-US" sz="5600" b="1" dirty="0" err="1">
                <a:solidFill>
                  <a:srgbClr val="996633"/>
                </a:solidFill>
              </a:rPr>
              <a:t>Bibliometrics</a:t>
            </a:r>
            <a:r>
              <a:rPr lang="en-US" sz="5600" b="1" dirty="0">
                <a:solidFill>
                  <a:srgbClr val="996633"/>
                </a:solidFill>
              </a:rPr>
              <a:t> </a:t>
            </a:r>
            <a:r>
              <a:rPr lang="en-US" sz="5600" b="1" i="1" dirty="0">
                <a:solidFill>
                  <a:srgbClr val="996633"/>
                </a:solidFill>
              </a:rPr>
              <a:t>(2008). A Guide to Evaluating Research Performance with Citation Data.  </a:t>
            </a:r>
            <a:r>
              <a:rPr lang="en-US" sz="5600" b="1" dirty="0">
                <a:solidFill>
                  <a:srgbClr val="996633"/>
                </a:solidFill>
              </a:rPr>
              <a:t>Alexandria, Virginia: Thompson Reuters</a:t>
            </a:r>
            <a:r>
              <a:rPr lang="en-US" sz="8000" b="1" dirty="0">
                <a:solidFill>
                  <a:srgbClr val="996633"/>
                </a:solidFill>
              </a:rPr>
              <a:t>.</a:t>
            </a:r>
          </a:p>
          <a:p>
            <a:pPr marL="0" indent="0" algn="ctr">
              <a:buNone/>
            </a:pPr>
            <a:r>
              <a:rPr lang="en-US" sz="9600" i="1" dirty="0"/>
              <a:t> </a:t>
            </a:r>
            <a:endParaRPr lang="en-US" sz="9600" dirty="0"/>
          </a:p>
          <a:p>
            <a:pPr marL="0" indent="0" algn="ctr">
              <a:buNone/>
            </a:pPr>
            <a:endParaRPr lang="en-US" sz="8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401269590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391132" y="1063818"/>
            <a:ext cx="8229600" cy="4147319"/>
          </a:xfrm>
        </p:spPr>
        <p:txBody>
          <a:bodyPr>
            <a:normAutofit fontScale="25000" lnSpcReduction="20000"/>
          </a:bodyPr>
          <a:lstStyle/>
          <a:p>
            <a:pPr marL="0" indent="0" algn="ctr">
              <a:buNone/>
            </a:pPr>
            <a:r>
              <a:rPr lang="en-US" sz="12300" b="1" dirty="0" smtClean="0">
                <a:solidFill>
                  <a:srgbClr val="D6A811"/>
                </a:solidFill>
              </a:rPr>
              <a:t>WHY?</a:t>
            </a:r>
          </a:p>
          <a:p>
            <a:pPr marL="0" indent="0" algn="ctr">
              <a:buNone/>
            </a:pPr>
            <a:r>
              <a:rPr lang="en-US" sz="11200" b="1" dirty="0" smtClean="0">
                <a:solidFill>
                  <a:srgbClr val="996633"/>
                </a:solidFill>
              </a:rPr>
              <a:t>For example:</a:t>
            </a:r>
          </a:p>
          <a:p>
            <a:pPr>
              <a:lnSpc>
                <a:spcPct val="120000"/>
              </a:lnSpc>
            </a:pPr>
            <a:r>
              <a:rPr lang="en-US" sz="8000" b="1" dirty="0" smtClean="0">
                <a:solidFill>
                  <a:srgbClr val="996633"/>
                </a:solidFill>
              </a:rPr>
              <a:t>Quantitative </a:t>
            </a:r>
            <a:r>
              <a:rPr lang="en-US" sz="8000" b="1" dirty="0">
                <a:solidFill>
                  <a:srgbClr val="996633"/>
                </a:solidFill>
              </a:rPr>
              <a:t>analysis of research is global </a:t>
            </a:r>
            <a:r>
              <a:rPr lang="en-US" sz="8000" b="1" dirty="0" smtClean="0">
                <a:solidFill>
                  <a:srgbClr val="996633"/>
                </a:solidFill>
              </a:rPr>
              <a:t>in perspective</a:t>
            </a:r>
            <a:r>
              <a:rPr lang="en-US" sz="8000" b="1" dirty="0">
                <a:solidFill>
                  <a:srgbClr val="996633"/>
                </a:solidFill>
              </a:rPr>
              <a:t>, offering a “top-down” review </a:t>
            </a:r>
            <a:r>
              <a:rPr lang="en-US" sz="8000" b="1" dirty="0" smtClean="0">
                <a:solidFill>
                  <a:srgbClr val="996633"/>
                </a:solidFill>
              </a:rPr>
              <a:t>that puts </a:t>
            </a:r>
            <a:r>
              <a:rPr lang="en-US" sz="8000" b="1" dirty="0">
                <a:solidFill>
                  <a:srgbClr val="996633"/>
                </a:solidFill>
              </a:rPr>
              <a:t>the work in context, complementing the </a:t>
            </a:r>
            <a:r>
              <a:rPr lang="en-US" sz="8000" b="1" dirty="0" smtClean="0">
                <a:solidFill>
                  <a:srgbClr val="996633"/>
                </a:solidFill>
              </a:rPr>
              <a:t>local perspective </a:t>
            </a:r>
            <a:r>
              <a:rPr lang="en-US" sz="8000" b="1" dirty="0">
                <a:solidFill>
                  <a:srgbClr val="996633"/>
                </a:solidFill>
              </a:rPr>
              <a:t>of peer review. </a:t>
            </a:r>
            <a:endParaRPr lang="en-US" sz="8000" b="1" dirty="0" smtClean="0">
              <a:solidFill>
                <a:srgbClr val="996633"/>
              </a:solidFill>
            </a:endParaRPr>
          </a:p>
          <a:p>
            <a:pPr>
              <a:lnSpc>
                <a:spcPct val="120000"/>
              </a:lnSpc>
            </a:pPr>
            <a:r>
              <a:rPr lang="en-US" sz="8000" b="1" dirty="0" smtClean="0">
                <a:solidFill>
                  <a:srgbClr val="996633"/>
                </a:solidFill>
              </a:rPr>
              <a:t>Quantitative research analysis </a:t>
            </a:r>
            <a:r>
              <a:rPr lang="en-US" sz="8000" b="1" dirty="0">
                <a:solidFill>
                  <a:srgbClr val="996633"/>
                </a:solidFill>
              </a:rPr>
              <a:t>provides data on all activity in an area</a:t>
            </a:r>
            <a:r>
              <a:rPr lang="en-US" sz="8000" b="1" dirty="0" smtClean="0">
                <a:solidFill>
                  <a:srgbClr val="996633"/>
                </a:solidFill>
              </a:rPr>
              <a:t>, summaries </a:t>
            </a:r>
            <a:r>
              <a:rPr lang="en-US" sz="8000" b="1" dirty="0">
                <a:solidFill>
                  <a:srgbClr val="996633"/>
                </a:solidFill>
              </a:rPr>
              <a:t>of these data, and a </a:t>
            </a:r>
            <a:r>
              <a:rPr lang="en-US" sz="8000" b="1" dirty="0" smtClean="0">
                <a:solidFill>
                  <a:srgbClr val="996633"/>
                </a:solidFill>
              </a:rPr>
              <a:t>comprehensive perspective </a:t>
            </a:r>
            <a:r>
              <a:rPr lang="en-US" sz="8000" b="1" dirty="0">
                <a:solidFill>
                  <a:srgbClr val="996633"/>
                </a:solidFill>
              </a:rPr>
              <a:t>on activity and achievements</a:t>
            </a:r>
            <a:r>
              <a:rPr lang="en-US" sz="8000" b="1" dirty="0" smtClean="0">
                <a:solidFill>
                  <a:srgbClr val="996633"/>
                </a:solidFill>
              </a:rPr>
              <a:t>.</a:t>
            </a:r>
            <a:endParaRPr lang="en-US" sz="8000" b="1" dirty="0">
              <a:solidFill>
                <a:srgbClr val="996633"/>
              </a:solidFill>
            </a:endParaRPr>
          </a:p>
          <a:p>
            <a:pPr>
              <a:lnSpc>
                <a:spcPct val="120000"/>
              </a:lnSpc>
              <a:spcBef>
                <a:spcPts val="0"/>
              </a:spcBef>
            </a:pPr>
            <a:r>
              <a:rPr lang="en-US" sz="8000" b="1" dirty="0" smtClean="0">
                <a:solidFill>
                  <a:srgbClr val="996633"/>
                </a:solidFill>
              </a:rPr>
              <a:t>Weighted </a:t>
            </a:r>
            <a:r>
              <a:rPr lang="en-US" sz="8000" b="1" dirty="0">
                <a:solidFill>
                  <a:srgbClr val="996633"/>
                </a:solidFill>
              </a:rPr>
              <a:t>quantitative measures, such as </a:t>
            </a:r>
            <a:r>
              <a:rPr lang="en-US" sz="8000" b="1" dirty="0" smtClean="0">
                <a:solidFill>
                  <a:srgbClr val="996633"/>
                </a:solidFill>
              </a:rPr>
              <a:t>papers per </a:t>
            </a:r>
            <a:r>
              <a:rPr lang="en-US" sz="8000" b="1" dirty="0">
                <a:solidFill>
                  <a:srgbClr val="996633"/>
                </a:solidFill>
              </a:rPr>
              <a:t>researcher or citations per paper, </a:t>
            </a:r>
            <a:r>
              <a:rPr lang="en-US" sz="8000" b="1" dirty="0" smtClean="0">
                <a:solidFill>
                  <a:srgbClr val="996633"/>
                </a:solidFill>
              </a:rPr>
              <a:t>remove characteristics</a:t>
            </a:r>
            <a:r>
              <a:rPr lang="en-US" sz="8000" b="1" dirty="0">
                <a:solidFill>
                  <a:srgbClr val="996633"/>
                </a:solidFill>
              </a:rPr>
              <a:t>, such as the place </a:t>
            </a:r>
            <a:r>
              <a:rPr lang="en-US" sz="8000" b="1" dirty="0" smtClean="0">
                <a:solidFill>
                  <a:srgbClr val="996633"/>
                </a:solidFill>
              </a:rPr>
              <a:t>of production </a:t>
            </a:r>
            <a:r>
              <a:rPr lang="en-US" sz="8000" b="1" dirty="0">
                <a:solidFill>
                  <a:srgbClr val="996633"/>
                </a:solidFill>
              </a:rPr>
              <a:t>or </a:t>
            </a:r>
            <a:r>
              <a:rPr lang="en-US" sz="8000" b="1" dirty="0" smtClean="0">
                <a:solidFill>
                  <a:srgbClr val="996633"/>
                </a:solidFill>
              </a:rPr>
              <a:t>past reputation</a:t>
            </a:r>
            <a:r>
              <a:rPr lang="en-US" sz="8000" b="1" dirty="0">
                <a:solidFill>
                  <a:srgbClr val="996633"/>
                </a:solidFill>
              </a:rPr>
              <a:t>, that color human perceptions of quality</a:t>
            </a:r>
            <a:r>
              <a:rPr lang="en-US" sz="8000" b="1" dirty="0" smtClean="0">
                <a:solidFill>
                  <a:srgbClr val="996633"/>
                </a:solidFill>
              </a:rPr>
              <a:t>.</a:t>
            </a:r>
          </a:p>
          <a:p>
            <a:pPr marL="0" indent="0" algn="ctr">
              <a:spcBef>
                <a:spcPts val="0"/>
              </a:spcBef>
              <a:buNone/>
            </a:pPr>
            <a:endParaRPr lang="en-US" sz="5600" b="1" dirty="0" smtClean="0">
              <a:solidFill>
                <a:srgbClr val="996633"/>
              </a:solidFill>
            </a:endParaRPr>
          </a:p>
          <a:p>
            <a:pPr marL="0" indent="0" algn="ctr">
              <a:buNone/>
            </a:pPr>
            <a:r>
              <a:rPr lang="en-US" sz="5600" b="1" dirty="0" smtClean="0">
                <a:solidFill>
                  <a:srgbClr val="996633"/>
                </a:solidFill>
              </a:rPr>
              <a:t>Whitepaper</a:t>
            </a:r>
            <a:r>
              <a:rPr lang="en-US" sz="5600" b="1" dirty="0">
                <a:solidFill>
                  <a:srgbClr val="996633"/>
                </a:solidFill>
              </a:rPr>
              <a:t>: Using </a:t>
            </a:r>
            <a:r>
              <a:rPr lang="en-US" sz="5600" b="1" dirty="0" err="1">
                <a:solidFill>
                  <a:srgbClr val="996633"/>
                </a:solidFill>
              </a:rPr>
              <a:t>Bibliometrics</a:t>
            </a:r>
            <a:r>
              <a:rPr lang="en-US" sz="5600" b="1" dirty="0">
                <a:solidFill>
                  <a:srgbClr val="996633"/>
                </a:solidFill>
              </a:rPr>
              <a:t> </a:t>
            </a:r>
            <a:r>
              <a:rPr lang="en-US" sz="5600" b="1" i="1" dirty="0">
                <a:solidFill>
                  <a:srgbClr val="996633"/>
                </a:solidFill>
              </a:rPr>
              <a:t>(2008). A Guide to Evaluating Research Performance with Citation Data.  </a:t>
            </a:r>
            <a:r>
              <a:rPr lang="en-US" sz="5600" b="1" dirty="0">
                <a:solidFill>
                  <a:srgbClr val="996633"/>
                </a:solidFill>
              </a:rPr>
              <a:t>Alexandria, Virginia: Thompson Reuters</a:t>
            </a:r>
            <a:r>
              <a:rPr lang="en-US" sz="8000" b="1" dirty="0">
                <a:solidFill>
                  <a:srgbClr val="996633"/>
                </a:solidFill>
              </a:rPr>
              <a:t>.</a:t>
            </a:r>
          </a:p>
          <a:p>
            <a:pPr marL="0" indent="0" algn="ctr">
              <a:buNone/>
            </a:pPr>
            <a:r>
              <a:rPr lang="en-US" sz="9600" i="1" dirty="0"/>
              <a:t> </a:t>
            </a:r>
            <a:endParaRPr lang="en-US" sz="9600" dirty="0"/>
          </a:p>
          <a:p>
            <a:pPr marL="0" indent="0" algn="ctr">
              <a:buNone/>
            </a:pPr>
            <a:endParaRPr lang="en-US" sz="8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358275528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418"/>
            <a:ext cx="8229600" cy="1143000"/>
          </a:xfrm>
        </p:spPr>
        <p:txBody>
          <a:bodyPr/>
          <a:lstStyle/>
          <a:p>
            <a:r>
              <a:rPr lang="en-US" dirty="0" smtClean="0">
                <a:solidFill>
                  <a:srgbClr val="996633"/>
                </a:solidFill>
              </a:rPr>
              <a:t>UNDERSTANDING METRICS</a:t>
            </a:r>
            <a:endParaRPr lang="en-US" dirty="0">
              <a:solidFill>
                <a:srgbClr val="996633"/>
              </a:solidFill>
            </a:endParaRPr>
          </a:p>
        </p:txBody>
      </p:sp>
      <p:sp>
        <p:nvSpPr>
          <p:cNvPr id="3" name="Content Placeholder 2"/>
          <p:cNvSpPr>
            <a:spLocks noGrp="1"/>
          </p:cNvSpPr>
          <p:nvPr>
            <p:ph idx="1"/>
          </p:nvPr>
        </p:nvSpPr>
        <p:spPr>
          <a:xfrm>
            <a:off x="391132" y="1292418"/>
            <a:ext cx="8229600" cy="4690621"/>
          </a:xfrm>
        </p:spPr>
        <p:txBody>
          <a:bodyPr>
            <a:normAutofit fontScale="25000" lnSpcReduction="20000"/>
          </a:bodyPr>
          <a:lstStyle/>
          <a:p>
            <a:pPr marL="0" indent="0" algn="ctr">
              <a:buNone/>
            </a:pPr>
            <a:r>
              <a:rPr lang="en-US" sz="12300" b="1" dirty="0" smtClean="0">
                <a:solidFill>
                  <a:srgbClr val="D6A811"/>
                </a:solidFill>
              </a:rPr>
              <a:t>WHY?</a:t>
            </a:r>
          </a:p>
          <a:p>
            <a:pPr marL="0" indent="0" algn="ctr">
              <a:buNone/>
            </a:pPr>
            <a:r>
              <a:rPr lang="en-US" sz="9600" b="1" dirty="0" smtClean="0">
                <a:solidFill>
                  <a:srgbClr val="996633"/>
                </a:solidFill>
              </a:rPr>
              <a:t>Growing Use of </a:t>
            </a:r>
            <a:r>
              <a:rPr lang="en-US" sz="9600" b="1" dirty="0" err="1" smtClean="0">
                <a:solidFill>
                  <a:srgbClr val="996633"/>
                </a:solidFill>
              </a:rPr>
              <a:t>Bibliometrics</a:t>
            </a:r>
            <a:r>
              <a:rPr lang="en-US" sz="9600" b="1" dirty="0">
                <a:solidFill>
                  <a:srgbClr val="996633"/>
                </a:solidFill>
              </a:rPr>
              <a:t> </a:t>
            </a:r>
            <a:r>
              <a:rPr lang="en-US" sz="9600" b="1" dirty="0" smtClean="0">
                <a:solidFill>
                  <a:srgbClr val="996633"/>
                </a:solidFill>
              </a:rPr>
              <a:t>Worldwide</a:t>
            </a:r>
            <a:endParaRPr lang="en-US" sz="8000" dirty="0" smtClean="0">
              <a:solidFill>
                <a:srgbClr val="996633"/>
              </a:solidFill>
            </a:endParaRPr>
          </a:p>
          <a:p>
            <a:pPr marL="0" indent="0" algn="ctr">
              <a:lnSpc>
                <a:spcPct val="120000"/>
              </a:lnSpc>
              <a:buNone/>
            </a:pPr>
            <a:r>
              <a:rPr lang="en-US" sz="8000" b="1" dirty="0" smtClean="0">
                <a:solidFill>
                  <a:srgbClr val="996633"/>
                </a:solidFill>
              </a:rPr>
              <a:t>“Today, </a:t>
            </a:r>
            <a:r>
              <a:rPr lang="en-US" sz="8000" b="1" dirty="0" err="1" smtClean="0">
                <a:solidFill>
                  <a:srgbClr val="996633"/>
                </a:solidFill>
              </a:rPr>
              <a:t>bibliometrics</a:t>
            </a:r>
            <a:r>
              <a:rPr lang="en-US" sz="8000" b="1" dirty="0" smtClean="0">
                <a:solidFill>
                  <a:srgbClr val="996633"/>
                </a:solidFill>
              </a:rPr>
              <a:t> </a:t>
            </a:r>
            <a:r>
              <a:rPr lang="en-US" sz="8000" b="1" dirty="0">
                <a:solidFill>
                  <a:srgbClr val="996633"/>
                </a:solidFill>
              </a:rPr>
              <a:t>programs with large teams of analysts </a:t>
            </a:r>
            <a:r>
              <a:rPr lang="en-US" sz="8000" b="1" dirty="0" smtClean="0">
                <a:solidFill>
                  <a:srgbClr val="996633"/>
                </a:solidFill>
              </a:rPr>
              <a:t>are firmly </a:t>
            </a:r>
            <a:r>
              <a:rPr lang="en-US" sz="8000" b="1" dirty="0">
                <a:solidFill>
                  <a:srgbClr val="996633"/>
                </a:solidFill>
              </a:rPr>
              <a:t>established in many nations, and these </a:t>
            </a:r>
            <a:r>
              <a:rPr lang="en-US" sz="8000" b="1" dirty="0" smtClean="0">
                <a:solidFill>
                  <a:srgbClr val="996633"/>
                </a:solidFill>
              </a:rPr>
              <a:t>groups issue </a:t>
            </a:r>
            <a:r>
              <a:rPr lang="en-US" sz="8000" b="1" dirty="0" err="1">
                <a:solidFill>
                  <a:srgbClr val="996633"/>
                </a:solidFill>
              </a:rPr>
              <a:t>bibliometric</a:t>
            </a:r>
            <a:r>
              <a:rPr lang="en-US" sz="8000" b="1" dirty="0">
                <a:solidFill>
                  <a:srgbClr val="996633"/>
                </a:solidFill>
              </a:rPr>
              <a:t> reports, often called science </a:t>
            </a:r>
            <a:r>
              <a:rPr lang="en-US" sz="8000" b="1" dirty="0" smtClean="0">
                <a:solidFill>
                  <a:srgbClr val="996633"/>
                </a:solidFill>
              </a:rPr>
              <a:t>indicators studies</a:t>
            </a:r>
            <a:r>
              <a:rPr lang="en-US" sz="8000" b="1" dirty="0">
                <a:solidFill>
                  <a:srgbClr val="996633"/>
                </a:solidFill>
              </a:rPr>
              <a:t>, at regular intervals. A few such groups </a:t>
            </a:r>
            <a:r>
              <a:rPr lang="en-US" sz="8000" b="1" dirty="0" smtClean="0">
                <a:solidFill>
                  <a:srgbClr val="996633"/>
                </a:solidFill>
              </a:rPr>
              <a:t>are </a:t>
            </a:r>
            <a:r>
              <a:rPr lang="en-US" sz="8000" b="1" i="1" dirty="0" smtClean="0">
                <a:solidFill>
                  <a:srgbClr val="996633"/>
                </a:solidFill>
              </a:rPr>
              <a:t>the </a:t>
            </a:r>
            <a:r>
              <a:rPr lang="en-US" sz="8000" b="1" i="1" dirty="0">
                <a:solidFill>
                  <a:srgbClr val="996633"/>
                </a:solidFill>
              </a:rPr>
              <a:t>National Science Foundation (United States); </a:t>
            </a:r>
            <a:r>
              <a:rPr lang="en-US" sz="8000" b="1" i="1" dirty="0" smtClean="0">
                <a:solidFill>
                  <a:srgbClr val="996633"/>
                </a:solidFill>
              </a:rPr>
              <a:t>the European </a:t>
            </a:r>
            <a:r>
              <a:rPr lang="en-US" sz="8000" b="1" i="1" dirty="0">
                <a:solidFill>
                  <a:srgbClr val="996633"/>
                </a:solidFill>
              </a:rPr>
              <a:t>Commission; France’s </a:t>
            </a:r>
            <a:r>
              <a:rPr lang="en-US" sz="8000" b="1" i="1" dirty="0" err="1">
                <a:solidFill>
                  <a:srgbClr val="996633"/>
                </a:solidFill>
              </a:rPr>
              <a:t>L’Observatoire</a:t>
            </a:r>
            <a:r>
              <a:rPr lang="en-US" sz="8000" b="1" i="1" dirty="0">
                <a:solidFill>
                  <a:srgbClr val="996633"/>
                </a:solidFill>
              </a:rPr>
              <a:t> </a:t>
            </a:r>
            <a:r>
              <a:rPr lang="en-US" sz="8000" b="1" i="1" dirty="0" smtClean="0">
                <a:solidFill>
                  <a:srgbClr val="996633"/>
                </a:solidFill>
              </a:rPr>
              <a:t>des Sciences </a:t>
            </a:r>
            <a:r>
              <a:rPr lang="en-US" sz="8000" b="1" i="1" dirty="0">
                <a:solidFill>
                  <a:srgbClr val="996633"/>
                </a:solidFill>
              </a:rPr>
              <a:t>et des Techniques (OST ); and Japan’s </a:t>
            </a:r>
            <a:r>
              <a:rPr lang="en-US" sz="8000" b="1" i="1" dirty="0" smtClean="0">
                <a:solidFill>
                  <a:srgbClr val="996633"/>
                </a:solidFill>
              </a:rPr>
              <a:t>National Institute </a:t>
            </a:r>
            <a:r>
              <a:rPr lang="en-US" sz="8000" b="1" i="1" dirty="0">
                <a:solidFill>
                  <a:srgbClr val="996633"/>
                </a:solidFill>
              </a:rPr>
              <a:t>for Informatics (NII), National Institute </a:t>
            </a:r>
            <a:r>
              <a:rPr lang="en-US" sz="8000" b="1" i="1" dirty="0" smtClean="0">
                <a:solidFill>
                  <a:srgbClr val="996633"/>
                </a:solidFill>
              </a:rPr>
              <a:t>for Science </a:t>
            </a:r>
            <a:r>
              <a:rPr lang="en-US" sz="8000" b="1" i="1" dirty="0">
                <a:solidFill>
                  <a:srgbClr val="996633"/>
                </a:solidFill>
              </a:rPr>
              <a:t>and Technology Policy (NISTEP ), and </a:t>
            </a:r>
            <a:r>
              <a:rPr lang="en-US" sz="8000" b="1" i="1" dirty="0" smtClean="0">
                <a:solidFill>
                  <a:srgbClr val="996633"/>
                </a:solidFill>
              </a:rPr>
              <a:t>Ministry of </a:t>
            </a:r>
            <a:r>
              <a:rPr lang="en-US" sz="8000" b="1" i="1" dirty="0">
                <a:solidFill>
                  <a:srgbClr val="996633"/>
                </a:solidFill>
              </a:rPr>
              <a:t>Economy, Trade and Industry (METI)</a:t>
            </a:r>
            <a:r>
              <a:rPr lang="en-US" sz="8000" b="1" dirty="0">
                <a:solidFill>
                  <a:srgbClr val="996633"/>
                </a:solidFill>
              </a:rPr>
              <a:t>. Other </a:t>
            </a:r>
            <a:r>
              <a:rPr lang="en-US" sz="8000" b="1" dirty="0" smtClean="0">
                <a:solidFill>
                  <a:srgbClr val="996633"/>
                </a:solidFill>
              </a:rPr>
              <a:t>nations with </a:t>
            </a:r>
            <a:r>
              <a:rPr lang="en-US" sz="8000" b="1" dirty="0">
                <a:solidFill>
                  <a:srgbClr val="996633"/>
                </a:solidFill>
              </a:rPr>
              <a:t>active </a:t>
            </a:r>
            <a:r>
              <a:rPr lang="en-US" sz="8000" b="1" dirty="0" err="1">
                <a:solidFill>
                  <a:srgbClr val="996633"/>
                </a:solidFill>
              </a:rPr>
              <a:t>bibliometrics</a:t>
            </a:r>
            <a:r>
              <a:rPr lang="en-US" sz="8000" b="1" dirty="0">
                <a:solidFill>
                  <a:srgbClr val="996633"/>
                </a:solidFill>
              </a:rPr>
              <a:t> groups include Argentina</a:t>
            </a:r>
            <a:r>
              <a:rPr lang="en-US" sz="8000" b="1" dirty="0" smtClean="0">
                <a:solidFill>
                  <a:srgbClr val="996633"/>
                </a:solidFill>
              </a:rPr>
              <a:t>, Australia</a:t>
            </a:r>
            <a:r>
              <a:rPr lang="en-US" sz="8000" b="1" dirty="0">
                <a:solidFill>
                  <a:srgbClr val="996633"/>
                </a:solidFill>
              </a:rPr>
              <a:t>, Belgium, Brazil, Chile, China, Finland, France</a:t>
            </a:r>
            <a:r>
              <a:rPr lang="en-US" sz="8000" b="1" dirty="0" smtClean="0">
                <a:solidFill>
                  <a:srgbClr val="996633"/>
                </a:solidFill>
              </a:rPr>
              <a:t>, Germany</a:t>
            </a:r>
            <a:r>
              <a:rPr lang="en-US" sz="8000" b="1" dirty="0">
                <a:solidFill>
                  <a:srgbClr val="996633"/>
                </a:solidFill>
              </a:rPr>
              <a:t>, Israel, Italy, The Netherlands, New Zealand</a:t>
            </a:r>
            <a:r>
              <a:rPr lang="en-US" sz="8000" b="1" dirty="0" smtClean="0">
                <a:solidFill>
                  <a:srgbClr val="996633"/>
                </a:solidFill>
              </a:rPr>
              <a:t>, Norway, Portugal</a:t>
            </a:r>
            <a:r>
              <a:rPr lang="en-US" sz="8000" b="1" dirty="0">
                <a:solidFill>
                  <a:srgbClr val="996633"/>
                </a:solidFill>
              </a:rPr>
              <a:t>, South Africa, South Korea, </a:t>
            </a:r>
            <a:r>
              <a:rPr lang="en-US" sz="8000" b="1" dirty="0" err="1">
                <a:solidFill>
                  <a:srgbClr val="996633"/>
                </a:solidFill>
              </a:rPr>
              <a:t>Spain</a:t>
            </a:r>
            <a:r>
              <a:rPr lang="en-US" sz="8000" b="1" dirty="0" err="1" smtClean="0">
                <a:solidFill>
                  <a:srgbClr val="996633"/>
                </a:solidFill>
              </a:rPr>
              <a:t>,Sweden</a:t>
            </a:r>
            <a:r>
              <a:rPr lang="en-US" sz="8000" b="1" dirty="0">
                <a:solidFill>
                  <a:srgbClr val="996633"/>
                </a:solidFill>
              </a:rPr>
              <a:t>, Switzerland, and </a:t>
            </a:r>
            <a:r>
              <a:rPr lang="en-US" sz="8000" b="1" dirty="0" smtClean="0">
                <a:solidFill>
                  <a:srgbClr val="996633"/>
                </a:solidFill>
              </a:rPr>
              <a:t>Taiwan, p. 2.”</a:t>
            </a:r>
          </a:p>
          <a:p>
            <a:pPr marL="0" indent="0" algn="ctr">
              <a:spcBef>
                <a:spcPts val="0"/>
              </a:spcBef>
              <a:buNone/>
            </a:pPr>
            <a:endParaRPr lang="en-US" sz="5600" b="1" dirty="0" smtClean="0">
              <a:solidFill>
                <a:srgbClr val="996633"/>
              </a:solidFill>
            </a:endParaRPr>
          </a:p>
          <a:p>
            <a:pPr marL="0" indent="0" algn="ctr">
              <a:buNone/>
            </a:pPr>
            <a:r>
              <a:rPr lang="en-US" sz="5600" b="1" dirty="0" smtClean="0">
                <a:solidFill>
                  <a:srgbClr val="996633"/>
                </a:solidFill>
              </a:rPr>
              <a:t>Whitepaper</a:t>
            </a:r>
            <a:r>
              <a:rPr lang="en-US" sz="5600" b="1" dirty="0">
                <a:solidFill>
                  <a:srgbClr val="996633"/>
                </a:solidFill>
              </a:rPr>
              <a:t>: Using </a:t>
            </a:r>
            <a:r>
              <a:rPr lang="en-US" sz="5600" b="1" dirty="0" err="1">
                <a:solidFill>
                  <a:srgbClr val="996633"/>
                </a:solidFill>
              </a:rPr>
              <a:t>Bibliometrics</a:t>
            </a:r>
            <a:r>
              <a:rPr lang="en-US" sz="5600" b="1" dirty="0">
                <a:solidFill>
                  <a:srgbClr val="996633"/>
                </a:solidFill>
              </a:rPr>
              <a:t> </a:t>
            </a:r>
            <a:r>
              <a:rPr lang="en-US" sz="5600" b="1" i="1" dirty="0">
                <a:solidFill>
                  <a:srgbClr val="996633"/>
                </a:solidFill>
              </a:rPr>
              <a:t>(2008). A Guide to Evaluating Research Performance with Citation Data.  </a:t>
            </a:r>
            <a:r>
              <a:rPr lang="en-US" sz="5600" b="1" dirty="0">
                <a:solidFill>
                  <a:srgbClr val="996633"/>
                </a:solidFill>
              </a:rPr>
              <a:t>Alexandria, Virginia: Thompson Reuters</a:t>
            </a:r>
            <a:r>
              <a:rPr lang="en-US" sz="8000" b="1" dirty="0">
                <a:solidFill>
                  <a:srgbClr val="996633"/>
                </a:solidFill>
              </a:rPr>
              <a:t>.</a:t>
            </a:r>
          </a:p>
          <a:p>
            <a:pPr marL="0" indent="0" algn="ctr">
              <a:buNone/>
            </a:pPr>
            <a:r>
              <a:rPr lang="en-US" sz="9600" i="1" dirty="0"/>
              <a:t> </a:t>
            </a:r>
            <a:endParaRPr lang="en-US" sz="9600" dirty="0"/>
          </a:p>
          <a:p>
            <a:pPr marL="0" indent="0" algn="ctr">
              <a:buNone/>
            </a:pPr>
            <a:endParaRPr lang="en-US" sz="8000" b="1" dirty="0" smtClean="0">
              <a:solidFill>
                <a:srgbClr val="996633"/>
              </a:solidFill>
            </a:endParaRP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198269978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8445"/>
            <a:ext cx="8229600" cy="1143000"/>
          </a:xfrm>
        </p:spPr>
        <p:txBody>
          <a:bodyPr/>
          <a:lstStyle/>
          <a:p>
            <a:r>
              <a:rPr lang="en-US" b="1" dirty="0" smtClean="0">
                <a:solidFill>
                  <a:srgbClr val="996633"/>
                </a:solidFill>
              </a:rPr>
              <a:t>UNDERSTANDING METRICS</a:t>
            </a:r>
            <a:endParaRPr lang="en-US" b="1" dirty="0">
              <a:solidFill>
                <a:srgbClr val="996633"/>
              </a:solidFill>
            </a:endParaRPr>
          </a:p>
        </p:txBody>
      </p:sp>
      <p:sp>
        <p:nvSpPr>
          <p:cNvPr id="3" name="Content Placeholder 2"/>
          <p:cNvSpPr>
            <a:spLocks noGrp="1"/>
          </p:cNvSpPr>
          <p:nvPr>
            <p:ph idx="1"/>
          </p:nvPr>
        </p:nvSpPr>
        <p:spPr>
          <a:xfrm>
            <a:off x="457200" y="2285294"/>
            <a:ext cx="8229600" cy="3102719"/>
          </a:xfrm>
        </p:spPr>
        <p:txBody>
          <a:bodyPr>
            <a:normAutofit/>
          </a:bodyPr>
          <a:lstStyle/>
          <a:p>
            <a:pPr marL="0" indent="0" algn="ctr">
              <a:buNone/>
            </a:pPr>
            <a:r>
              <a:rPr lang="en-US" sz="6000" b="1" dirty="0" smtClean="0">
                <a:solidFill>
                  <a:srgbClr val="D6A811"/>
                </a:solidFill>
              </a:rPr>
              <a:t>WHAT ARE SOME OF THE METRICS?</a:t>
            </a:r>
          </a:p>
        </p:txBody>
      </p:sp>
      <p:sp>
        <p:nvSpPr>
          <p:cNvPr id="4" name="Rectangle 3"/>
          <p:cNvSpPr/>
          <p:nvPr/>
        </p:nvSpPr>
        <p:spPr>
          <a:xfrm>
            <a:off x="1590948" y="5983039"/>
            <a:ext cx="7553051" cy="874961"/>
          </a:xfrm>
          <a:prstGeom prst="rect">
            <a:avLst/>
          </a:prstGeom>
          <a:solidFill>
            <a:srgbClr val="D6A811"/>
          </a:solidFill>
          <a:ln>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9405" y="6087056"/>
            <a:ext cx="2319338" cy="64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p:cNvPicPr>
            <a:picLocks noChangeAspect="1"/>
          </p:cNvPicPr>
          <p:nvPr/>
        </p:nvPicPr>
        <p:blipFill>
          <a:blip r:embed="rId3" cstate="print">
            <a:extLst>
              <a:ext uri="{28A0092B-C50C-407E-A947-70E740481C1C}">
                <a14:useLocalDpi xmlns:a14="http://schemas.microsoft.com/office/drawing/2010/main" val="0"/>
              </a:ext>
            </a:extLst>
          </a:blip>
          <a:srcRect t="6603" b="6603"/>
          <a:stretch>
            <a:fillRect/>
          </a:stretch>
        </p:blipFill>
        <p:spPr>
          <a:xfrm>
            <a:off x="0" y="5983039"/>
            <a:ext cx="1590949" cy="874961"/>
          </a:xfrm>
          <a:prstGeom prst="rect">
            <a:avLst/>
          </a:prstGeom>
        </p:spPr>
      </p:pic>
    </p:spTree>
    <p:extLst>
      <p:ext uri="{BB962C8B-B14F-4D97-AF65-F5344CB8AC3E}">
        <p14:creationId xmlns:p14="http://schemas.microsoft.com/office/powerpoint/2010/main" val="400912493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866</TotalTime>
  <Words>4533</Words>
  <Application>Microsoft Macintosh PowerPoint</Application>
  <PresentationFormat>On-screen Show (4:3)</PresentationFormat>
  <Paragraphs>323</Paragraphs>
  <Slides>46</Slides>
  <Notes>1</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PowerPoint Presentation</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UNDERSTANDING METRICS</vt:lpstr>
      <vt:lpstr>PowerPoint Presentation</vt:lpstr>
    </vt:vector>
  </TitlesOfParts>
  <Company>University of Wyoming, College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Ray Reutzel</dc:creator>
  <cp:lastModifiedBy>Ray Reutzel</cp:lastModifiedBy>
  <cp:revision>63</cp:revision>
  <dcterms:created xsi:type="dcterms:W3CDTF">2016-10-26T14:28:49Z</dcterms:created>
  <dcterms:modified xsi:type="dcterms:W3CDTF">2017-03-27T20:13:42Z</dcterms:modified>
</cp:coreProperties>
</file>