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56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4A23C-9DB5-4E32-AE91-47D8FF16B623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CD92-A1DB-437C-8D24-E2701EBD4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32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4A23C-9DB5-4E32-AE91-47D8FF16B623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CD92-A1DB-437C-8D24-E2701EBD4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32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4A23C-9DB5-4E32-AE91-47D8FF16B623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CD92-A1DB-437C-8D24-E2701EBD4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31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4A23C-9DB5-4E32-AE91-47D8FF16B623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CD92-A1DB-437C-8D24-E2701EBD4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38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4A23C-9DB5-4E32-AE91-47D8FF16B623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CD92-A1DB-437C-8D24-E2701EBD4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109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4A23C-9DB5-4E32-AE91-47D8FF16B623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CD92-A1DB-437C-8D24-E2701EBD4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70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4A23C-9DB5-4E32-AE91-47D8FF16B623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CD92-A1DB-437C-8D24-E2701EBD4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9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4A23C-9DB5-4E32-AE91-47D8FF16B623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CD92-A1DB-437C-8D24-E2701EBD4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80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4A23C-9DB5-4E32-AE91-47D8FF16B623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CD92-A1DB-437C-8D24-E2701EBD4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80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4A23C-9DB5-4E32-AE91-47D8FF16B623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CD92-A1DB-437C-8D24-E2701EBD4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464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4A23C-9DB5-4E32-AE91-47D8FF16B623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CD92-A1DB-437C-8D24-E2701EBD4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2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4A23C-9DB5-4E32-AE91-47D8FF16B623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ECD92-A1DB-437C-8D24-E2701EBD4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34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quip.com/" TargetMode="External"/><Relationship Id="rId2" Type="http://schemas.openxmlformats.org/officeDocument/2006/relationships/hyperlink" Target="http://www.carolina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hyperlink" Target="http://bugguide.net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smtClean="0"/>
              <a:t>Lab Experiment Proposal</a:t>
            </a:r>
            <a:br>
              <a:rPr lang="en-US" dirty="0" smtClean="0"/>
            </a:br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429000"/>
            <a:ext cx="6400800" cy="1752600"/>
          </a:xfrm>
        </p:spPr>
        <p:txBody>
          <a:bodyPr/>
          <a:lstStyle/>
          <a:p>
            <a:r>
              <a:rPr lang="en-US" dirty="0" smtClean="0"/>
              <a:t>Insects for Teachers</a:t>
            </a:r>
          </a:p>
          <a:p>
            <a:r>
              <a:rPr lang="en-US" dirty="0" smtClean="0"/>
              <a:t>June </a:t>
            </a:r>
            <a:r>
              <a:rPr lang="en-US" dirty="0" smtClean="0"/>
              <a:t>2017</a:t>
            </a:r>
            <a:endParaRPr lang="en-US" dirty="0"/>
          </a:p>
        </p:txBody>
      </p:sp>
      <p:pic>
        <p:nvPicPr>
          <p:cNvPr id="1026" name="Picture 2" descr="C:\Users\Guinevere\AppData\Local\Microsoft\Windows\Temporary Internet Files\Content.IE5\ZBMUE4YW\MC9002907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038600"/>
            <a:ext cx="1812202" cy="250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456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Method: 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Make observations</a:t>
            </a:r>
          </a:p>
          <a:p>
            <a:pPr marL="514350" indent="-514350">
              <a:buAutoNum type="arabicPeriod"/>
            </a:pPr>
            <a:r>
              <a:rPr lang="en-US" dirty="0" smtClean="0"/>
              <a:t>Form questions</a:t>
            </a:r>
          </a:p>
          <a:p>
            <a:pPr marL="514350" indent="-514350">
              <a:buAutoNum type="arabicPeriod"/>
            </a:pPr>
            <a:r>
              <a:rPr lang="en-US" dirty="0" smtClean="0"/>
              <a:t>Pick the “best” question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Generate a hypothesis</a:t>
            </a:r>
          </a:p>
          <a:p>
            <a:pPr marL="514350" indent="-514350">
              <a:buAutoNum type="arabicPeriod"/>
            </a:pPr>
            <a:r>
              <a:rPr lang="en-US" dirty="0" smtClean="0"/>
              <a:t>Design a way to test your hypothesis</a:t>
            </a:r>
          </a:p>
          <a:p>
            <a:pPr marL="800100" lvl="2" indent="0">
              <a:buNone/>
            </a:pPr>
            <a:r>
              <a:rPr lang="en-US" sz="3200" dirty="0" smtClean="0"/>
              <a:t>(Experiment!!!)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2050" name="Picture 2" descr="C:\Users\Guinevere\AppData\Local\Microsoft\Windows\Temporary Internet Files\Content.IE5\ZBMUE4YW\MC90043764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600429"/>
            <a:ext cx="2209572" cy="220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782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hypothesis?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predicted outcome based on:</a:t>
            </a:r>
          </a:p>
          <a:p>
            <a:pPr lvl="1"/>
            <a:r>
              <a:rPr lang="en-US" dirty="0" smtClean="0"/>
              <a:t>Previous experience</a:t>
            </a:r>
          </a:p>
          <a:p>
            <a:pPr lvl="1"/>
            <a:r>
              <a:rPr lang="en-US" dirty="0" smtClean="0"/>
              <a:t>Research</a:t>
            </a:r>
          </a:p>
          <a:p>
            <a:r>
              <a:rPr lang="en-US" dirty="0" smtClean="0"/>
              <a:t>A hypothesis should be:</a:t>
            </a:r>
          </a:p>
          <a:p>
            <a:pPr lvl="1"/>
            <a:r>
              <a:rPr lang="en-US" dirty="0" smtClean="0"/>
              <a:t>A strong, straightforward statement</a:t>
            </a:r>
          </a:p>
          <a:p>
            <a:r>
              <a:rPr lang="en-US" dirty="0" smtClean="0"/>
              <a:t>A hypothesis is NEVER proven, only supported (accepted) or unsupported (rejected)</a:t>
            </a:r>
            <a:endParaRPr lang="en-US" dirty="0"/>
          </a:p>
        </p:txBody>
      </p:sp>
      <p:pic>
        <p:nvPicPr>
          <p:cNvPr id="6146" name="Picture 2" descr="C:\Users\Guinevere\AppData\Local\Microsoft\Windows\Temporary Internet Files\Content.IE5\NL9TPA09\MC9000839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523859"/>
            <a:ext cx="2488194" cy="125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397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an Experiment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23218"/>
            <a:ext cx="8229600" cy="4525963"/>
          </a:xfrm>
        </p:spPr>
        <p:txBody>
          <a:bodyPr/>
          <a:lstStyle/>
          <a:p>
            <a:r>
              <a:rPr lang="en-US" dirty="0" smtClean="0"/>
              <a:t>A Control (not a constant)</a:t>
            </a:r>
          </a:p>
          <a:p>
            <a:r>
              <a:rPr lang="en-US" dirty="0" smtClean="0"/>
              <a:t>Replication (not repetition)</a:t>
            </a:r>
          </a:p>
          <a:p>
            <a:r>
              <a:rPr lang="en-US" dirty="0" smtClean="0"/>
              <a:t>Simpler IS usually better 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r>
              <a:rPr lang="en-US" dirty="0" smtClean="0">
                <a:sym typeface="Wingdings" pitchFamily="2" charset="2"/>
              </a:rPr>
              <a:t>Materials, supplies, equipment…</a:t>
            </a:r>
            <a:endParaRPr lang="en-US" dirty="0"/>
          </a:p>
        </p:txBody>
      </p:sp>
      <p:pic>
        <p:nvPicPr>
          <p:cNvPr id="3074" name="Picture 2" descr="C:\Users\Guinevere\AppData\Local\Microsoft\Windows\Temporary Internet Files\Content.IE5\WA4OMIDS\MC9000171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299" y="3886200"/>
            <a:ext cx="2409424" cy="2556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799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819" y="457200"/>
            <a:ext cx="8229600" cy="1143000"/>
          </a:xfrm>
        </p:spPr>
        <p:txBody>
          <a:bodyPr/>
          <a:lstStyle/>
          <a:p>
            <a:r>
              <a:rPr lang="en-US" dirty="0" smtClean="0"/>
              <a:t>What YOUR Proposal Needs: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947" y="1905000"/>
            <a:ext cx="8229600" cy="4525963"/>
          </a:xfrm>
        </p:spPr>
        <p:txBody>
          <a:bodyPr/>
          <a:lstStyle/>
          <a:p>
            <a:r>
              <a:rPr lang="en-US" dirty="0" smtClean="0"/>
              <a:t>Hypothesis, with reasons for it.</a:t>
            </a:r>
          </a:p>
          <a:p>
            <a:r>
              <a:rPr lang="en-US" dirty="0" smtClean="0"/>
              <a:t>Materials and supplies needed</a:t>
            </a:r>
          </a:p>
          <a:p>
            <a:r>
              <a:rPr lang="en-US" dirty="0" smtClean="0"/>
              <a:t>Experimental design (controls, replicates…)</a:t>
            </a:r>
          </a:p>
          <a:p>
            <a:r>
              <a:rPr lang="en-US" dirty="0" smtClean="0"/>
              <a:t>Procedure for your experiment</a:t>
            </a:r>
          </a:p>
          <a:p>
            <a:r>
              <a:rPr lang="en-US" dirty="0" smtClean="0"/>
              <a:t>References (if you cited anything to support your hypothesis)</a:t>
            </a:r>
            <a:endParaRPr lang="en-US" dirty="0"/>
          </a:p>
        </p:txBody>
      </p:sp>
      <p:pic>
        <p:nvPicPr>
          <p:cNvPr id="4098" name="Picture 2" descr="C:\Users\Guinevere\AppData\Local\Microsoft\Windows\Temporary Internet Files\Content.IE5\NL9TPA09\MC9003264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876800"/>
            <a:ext cx="1863547" cy="14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831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295400"/>
            <a:ext cx="546636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Lab Experiment Proposal </a:t>
            </a:r>
          </a:p>
          <a:p>
            <a:pPr algn="ctr"/>
            <a:endParaRPr lang="en-US" sz="4000" dirty="0"/>
          </a:p>
          <a:p>
            <a:pPr algn="ctr"/>
            <a:r>
              <a:rPr lang="en-US" sz="4000" b="1" dirty="0" smtClean="0"/>
              <a:t>is NOT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 smtClean="0"/>
              <a:t>a Lesson Plan!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96992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for Materials and Supplies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dirty="0" smtClean="0"/>
              <a:t>Carolina Biological Supply</a:t>
            </a:r>
          </a:p>
          <a:p>
            <a:pPr lvl="1"/>
            <a:r>
              <a:rPr lang="en-US" dirty="0" smtClean="0">
                <a:hlinkClick r:id="rId2"/>
              </a:rPr>
              <a:t>http://www.carolina.com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BioQuip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http://www.bioquip.com</a:t>
            </a:r>
            <a:endParaRPr lang="en-US" dirty="0" smtClean="0"/>
          </a:p>
          <a:p>
            <a:r>
              <a:rPr lang="en-US" dirty="0" smtClean="0"/>
              <a:t>Bug Guide</a:t>
            </a:r>
          </a:p>
          <a:p>
            <a:pPr lvl="1"/>
            <a:r>
              <a:rPr lang="en-US" dirty="0" smtClean="0">
                <a:hlinkClick r:id="rId4"/>
              </a:rPr>
              <a:t>http://bugguide.net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5122" name="Picture 2" descr="C:\Users\Guinevere\AppData\Local\Microsoft\Windows\Temporary Internet Files\Content.IE5\WA4OMIDS\MC90032954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286000"/>
            <a:ext cx="1804657" cy="1356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890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9270" y="152400"/>
            <a:ext cx="626902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Eastern Lubber Grasshoppers</a:t>
            </a:r>
          </a:p>
          <a:p>
            <a:pPr algn="ctr"/>
            <a:r>
              <a:rPr lang="en-US" sz="2000" i="1" dirty="0" err="1" smtClean="0"/>
              <a:t>Romalea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microptera</a:t>
            </a:r>
            <a:r>
              <a:rPr lang="en-US" sz="2000" dirty="0" smtClean="0"/>
              <a:t>:</a:t>
            </a:r>
          </a:p>
          <a:p>
            <a:pPr algn="ctr"/>
            <a:r>
              <a:rPr lang="en-US" sz="3600" dirty="0" smtClean="0"/>
              <a:t>Ideas for projects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0" y="5257800"/>
            <a:ext cx="458561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/>
              <a:t>How do lubbers find food</a:t>
            </a:r>
            <a:r>
              <a:rPr lang="en-US" sz="2800" dirty="0" smtClean="0"/>
              <a:t>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/>
              <a:t>What do lubbers eat</a:t>
            </a:r>
            <a:r>
              <a:rPr lang="en-US" sz="2800" dirty="0" smtClean="0"/>
              <a:t>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How do they react to heat? </a:t>
            </a:r>
            <a:endParaRPr lang="en-US" sz="2800" dirty="0"/>
          </a:p>
        </p:txBody>
      </p:sp>
      <p:pic>
        <p:nvPicPr>
          <p:cNvPr id="1026" name="Picture 2" descr="http://www.jaxshells.org/801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417" y="1828800"/>
            <a:ext cx="4934635" cy="3251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138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199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Lab Experiment Proposal Outline</vt:lpstr>
      <vt:lpstr>Scientific Method: The Basics</vt:lpstr>
      <vt:lpstr>What is a hypothesis?</vt:lpstr>
      <vt:lpstr>What an Experiment Needs</vt:lpstr>
      <vt:lpstr>What YOUR Proposal Needs:</vt:lpstr>
      <vt:lpstr>PowerPoint Presentation</vt:lpstr>
      <vt:lpstr>Ideas for Materials and Supplies</vt:lpstr>
      <vt:lpstr>PowerPoint Presentation</vt:lpstr>
    </vt:vector>
  </TitlesOfParts>
  <Company>University of Wyoming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Experiment Proposal</dc:title>
  <dc:creator>Guinevere</dc:creator>
  <cp:lastModifiedBy>Alexandre Vsevolo Latchininsky</cp:lastModifiedBy>
  <cp:revision>21</cp:revision>
  <dcterms:created xsi:type="dcterms:W3CDTF">2011-06-20T12:21:06Z</dcterms:created>
  <dcterms:modified xsi:type="dcterms:W3CDTF">2017-06-06T16:32:18Z</dcterms:modified>
</cp:coreProperties>
</file>