
<file path=[Content_Types].xml><?xml version="1.0" encoding="utf-8"?>
<Types xmlns="http://schemas.openxmlformats.org/package/2006/content-types">
  <Default Extension="png" ContentType="image/png"/>
  <Default Extension="jpg&amp;ehk=T77l5WfHYxIBczl0NOgE6Q&amp;r=0&amp;pid=OfficeInsert" ContentType="image/jpeg"/>
  <Default Extension="jpeg" ContentType="image/jpeg"/>
  <Default Extension="rels" ContentType="application/vnd.openxmlformats-package.relationships+xml"/>
  <Default Extension="xml" ContentType="application/xml"/>
  <Default Extension="jpg&amp;ehk=Wi9X1rSmAk3N" ContentType="image/jpeg"/>
  <Default Extension="wdp" ContentType="image/vnd.ms-photo"/>
  <Default Extension="gif&amp;ehk=ZdLXJ2PPaLkqzqtO7" ContentType="image/gif"/>
  <Default Extension="jpg" ContentType="image/jpeg"/>
  <Default Extension="gif&amp;ehk=5GTaQE4ap2wDJLYR8xESMg&amp;r=0&amp;pid=OfficeInsert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6" r:id="rId2"/>
    <p:sldId id="340" r:id="rId3"/>
    <p:sldId id="341" r:id="rId4"/>
    <p:sldId id="342" r:id="rId5"/>
    <p:sldId id="305" r:id="rId6"/>
    <p:sldId id="297" r:id="rId7"/>
    <p:sldId id="271" r:id="rId8"/>
    <p:sldId id="273" r:id="rId9"/>
    <p:sldId id="275" r:id="rId10"/>
    <p:sldId id="276" r:id="rId11"/>
    <p:sldId id="296" r:id="rId12"/>
    <p:sldId id="270" r:id="rId13"/>
    <p:sldId id="308" r:id="rId14"/>
    <p:sldId id="256" r:id="rId15"/>
    <p:sldId id="326" r:id="rId16"/>
    <p:sldId id="257" r:id="rId17"/>
    <p:sldId id="279" r:id="rId18"/>
    <p:sldId id="327" r:id="rId19"/>
    <p:sldId id="328" r:id="rId20"/>
    <p:sldId id="329" r:id="rId21"/>
    <p:sldId id="332" r:id="rId22"/>
    <p:sldId id="258" r:id="rId23"/>
    <p:sldId id="303" r:id="rId24"/>
    <p:sldId id="333" r:id="rId25"/>
    <p:sldId id="294" r:id="rId26"/>
    <p:sldId id="266" r:id="rId27"/>
    <p:sldId id="280" r:id="rId28"/>
    <p:sldId id="261" r:id="rId29"/>
    <p:sldId id="265" r:id="rId30"/>
    <p:sldId id="262" r:id="rId31"/>
    <p:sldId id="316" r:id="rId32"/>
    <p:sldId id="317" r:id="rId33"/>
    <p:sldId id="318" r:id="rId34"/>
    <p:sldId id="319" r:id="rId35"/>
    <p:sldId id="320" r:id="rId36"/>
    <p:sldId id="298" r:id="rId37"/>
    <p:sldId id="334" r:id="rId38"/>
    <p:sldId id="335" r:id="rId39"/>
    <p:sldId id="307" r:id="rId40"/>
    <p:sldId id="286" r:id="rId41"/>
    <p:sldId id="295" r:id="rId42"/>
    <p:sldId id="336" r:id="rId43"/>
    <p:sldId id="282" r:id="rId44"/>
    <p:sldId id="337" r:id="rId45"/>
    <p:sldId id="338" r:id="rId46"/>
    <p:sldId id="339" r:id="rId47"/>
    <p:sldId id="343" r:id="rId4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B00"/>
    <a:srgbClr val="FFFFFF"/>
    <a:srgbClr val="FA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78375" autoAdjust="0"/>
  </p:normalViewPr>
  <p:slideViewPr>
    <p:cSldViewPr snapToGrid="0">
      <p:cViewPr>
        <p:scale>
          <a:sx n="68" d="100"/>
          <a:sy n="68" d="100"/>
        </p:scale>
        <p:origin x="402" y="4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Piver" userId="efa3aa4455e5282c" providerId="LiveId" clId="{8119D73F-B24E-40B7-956E-011DF2B019A8}"/>
    <pc:docChg chg="undo custSel addSld delSld modSld sldOrd">
      <pc:chgData name="Suzanne Piver" userId="efa3aa4455e5282c" providerId="LiveId" clId="{8119D73F-B24E-40B7-956E-011DF2B019A8}" dt="2018-05-14T16:24:31.614" v="868" actId="20577"/>
      <pc:docMkLst>
        <pc:docMk/>
      </pc:docMkLst>
      <pc:sldChg chg="modSp">
        <pc:chgData name="Suzanne Piver" userId="efa3aa4455e5282c" providerId="LiveId" clId="{8119D73F-B24E-40B7-956E-011DF2B019A8}" dt="2018-05-14T16:03:09.180" v="517" actId="208"/>
        <pc:sldMkLst>
          <pc:docMk/>
          <pc:sldMk cId="635522276" sldId="256"/>
        </pc:sldMkLst>
        <pc:spChg chg="mod">
          <ac:chgData name="Suzanne Piver" userId="efa3aa4455e5282c" providerId="LiveId" clId="{8119D73F-B24E-40B7-956E-011DF2B019A8}" dt="2018-05-14T16:03:09.180" v="517" actId="208"/>
          <ac:spMkLst>
            <pc:docMk/>
            <pc:sldMk cId="635522276" sldId="256"/>
            <ac:spMk id="24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3:36.258" v="523" actId="208"/>
        <pc:sldMkLst>
          <pc:docMk/>
          <pc:sldMk cId="2471496656" sldId="257"/>
        </pc:sldMkLst>
        <pc:spChg chg="mod">
          <ac:chgData name="Suzanne Piver" userId="efa3aa4455e5282c" providerId="LiveId" clId="{8119D73F-B24E-40B7-956E-011DF2B019A8}" dt="2018-05-14T16:03:36.258" v="523" actId="208"/>
          <ac:spMkLst>
            <pc:docMk/>
            <pc:sldMk cId="2471496656" sldId="257"/>
            <ac:spMk id="11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4:03.084" v="530" actId="208"/>
        <pc:sldMkLst>
          <pc:docMk/>
          <pc:sldMk cId="2153466373" sldId="258"/>
        </pc:sldMkLst>
        <pc:spChg chg="mod">
          <ac:chgData name="Suzanne Piver" userId="efa3aa4455e5282c" providerId="LiveId" clId="{8119D73F-B24E-40B7-956E-011DF2B019A8}" dt="2018-05-14T16:04:03.084" v="530" actId="208"/>
          <ac:spMkLst>
            <pc:docMk/>
            <pc:sldMk cId="2153466373" sldId="258"/>
            <ac:spMk id="14" creationId="{00000000-0000-0000-0000-000000000000}"/>
          </ac:spMkLst>
        </pc:spChg>
        <pc:grpChg chg="mod">
          <ac:chgData name="Suzanne Piver" userId="efa3aa4455e5282c" providerId="LiveId" clId="{8119D73F-B24E-40B7-956E-011DF2B019A8}" dt="2018-05-14T16:03:46.011" v="525" actId="1076"/>
          <ac:grpSpMkLst>
            <pc:docMk/>
            <pc:sldMk cId="2153466373" sldId="258"/>
            <ac:grpSpMk id="20" creationId="{00000000-0000-0000-0000-000000000000}"/>
          </ac:grpSpMkLst>
        </pc:grpChg>
      </pc:sldChg>
      <pc:sldChg chg="modSp">
        <pc:chgData name="Suzanne Piver" userId="efa3aa4455e5282c" providerId="LiveId" clId="{8119D73F-B24E-40B7-956E-011DF2B019A8}" dt="2018-05-14T16:05:35.018" v="548" actId="208"/>
        <pc:sldMkLst>
          <pc:docMk/>
          <pc:sldMk cId="1743981817" sldId="259"/>
        </pc:sldMkLst>
        <pc:spChg chg="mod">
          <ac:chgData name="Suzanne Piver" userId="efa3aa4455e5282c" providerId="LiveId" clId="{8119D73F-B24E-40B7-956E-011DF2B019A8}" dt="2018-05-14T16:05:35.018" v="548" actId="208"/>
          <ac:spMkLst>
            <pc:docMk/>
            <pc:sldMk cId="1743981817" sldId="259"/>
            <ac:spMk id="10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6:02.024" v="553" actId="208"/>
        <pc:sldMkLst>
          <pc:docMk/>
          <pc:sldMk cId="1443224778" sldId="261"/>
        </pc:sldMkLst>
        <pc:spChg chg="mod">
          <ac:chgData name="Suzanne Piver" userId="efa3aa4455e5282c" providerId="LiveId" clId="{8119D73F-B24E-40B7-956E-011DF2B019A8}" dt="2018-05-14T16:06:02.024" v="553" actId="208"/>
          <ac:spMkLst>
            <pc:docMk/>
            <pc:sldMk cId="1443224778" sldId="261"/>
            <ac:spMk id="21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6:22.395" v="557" actId="688"/>
        <pc:sldMkLst>
          <pc:docMk/>
          <pc:sldMk cId="3384633051" sldId="265"/>
        </pc:sldMkLst>
        <pc:spChg chg="mod">
          <ac:chgData name="Suzanne Piver" userId="efa3aa4455e5282c" providerId="LiveId" clId="{8119D73F-B24E-40B7-956E-011DF2B019A8}" dt="2018-05-14T16:06:22.395" v="557" actId="688"/>
          <ac:spMkLst>
            <pc:docMk/>
            <pc:sldMk cId="3384633051" sldId="265"/>
            <ac:spMk id="13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1:53.371" v="513" actId="20577"/>
        <pc:sldMkLst>
          <pc:docMk/>
          <pc:sldMk cId="4053014233" sldId="266"/>
        </pc:sldMkLst>
        <pc:spChg chg="mod">
          <ac:chgData name="Suzanne Piver" userId="efa3aa4455e5282c" providerId="LiveId" clId="{8119D73F-B24E-40B7-956E-011DF2B019A8}" dt="2018-05-14T16:01:53.371" v="513" actId="20577"/>
          <ac:spMkLst>
            <pc:docMk/>
            <pc:sldMk cId="4053014233" sldId="266"/>
            <ac:spMk id="7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7:42.280" v="575" actId="208"/>
        <pc:sldMkLst>
          <pc:docMk/>
          <pc:sldMk cId="2885014085" sldId="282"/>
        </pc:sldMkLst>
        <pc:spChg chg="mod">
          <ac:chgData name="Suzanne Piver" userId="efa3aa4455e5282c" providerId="LiveId" clId="{8119D73F-B24E-40B7-956E-011DF2B019A8}" dt="2018-05-14T16:07:42.280" v="575" actId="208"/>
          <ac:spMkLst>
            <pc:docMk/>
            <pc:sldMk cId="2885014085" sldId="282"/>
            <ac:spMk id="19" creationId="{00000000-0000-0000-0000-000000000000}"/>
          </ac:spMkLst>
        </pc:spChg>
        <pc:spChg chg="mod">
          <ac:chgData name="Suzanne Piver" userId="efa3aa4455e5282c" providerId="LiveId" clId="{8119D73F-B24E-40B7-956E-011DF2B019A8}" dt="2018-05-14T16:07:22.435" v="571" actId="208"/>
          <ac:spMkLst>
            <pc:docMk/>
            <pc:sldMk cId="2885014085" sldId="282"/>
            <ac:spMk id="24" creationId="{00000000-0000-0000-0000-000000000000}"/>
          </ac:spMkLst>
        </pc:spChg>
      </pc:sldChg>
      <pc:sldChg chg="addSp delSp modSp">
        <pc:chgData name="Suzanne Piver" userId="efa3aa4455e5282c" providerId="LiveId" clId="{8119D73F-B24E-40B7-956E-011DF2B019A8}" dt="2018-05-14T16:24:31.614" v="868" actId="20577"/>
        <pc:sldMkLst>
          <pc:docMk/>
          <pc:sldMk cId="1499572387" sldId="296"/>
        </pc:sldMkLst>
        <pc:spChg chg="mod">
          <ac:chgData name="Suzanne Piver" userId="efa3aa4455e5282c" providerId="LiveId" clId="{8119D73F-B24E-40B7-956E-011DF2B019A8}" dt="2018-05-14T16:19:26.920" v="808" actId="1076"/>
          <ac:spMkLst>
            <pc:docMk/>
            <pc:sldMk cId="1499572387" sldId="296"/>
            <ac:spMk id="4" creationId="{00000000-0000-0000-0000-000000000000}"/>
          </ac:spMkLst>
        </pc:spChg>
        <pc:spChg chg="add del mod">
          <ac:chgData name="Suzanne Piver" userId="efa3aa4455e5282c" providerId="LiveId" clId="{8119D73F-B24E-40B7-956E-011DF2B019A8}" dt="2018-05-14T15:22:49.171" v="412"/>
          <ac:spMkLst>
            <pc:docMk/>
            <pc:sldMk cId="1499572387" sldId="296"/>
            <ac:spMk id="6" creationId="{3B1A0DCF-C762-49FF-BFCC-B6C1FF748F79}"/>
          </ac:spMkLst>
        </pc:spChg>
        <pc:spChg chg="add del mod">
          <ac:chgData name="Suzanne Piver" userId="efa3aa4455e5282c" providerId="LiveId" clId="{8119D73F-B24E-40B7-956E-011DF2B019A8}" dt="2018-05-14T15:25:06.984" v="480"/>
          <ac:spMkLst>
            <pc:docMk/>
            <pc:sldMk cId="1499572387" sldId="296"/>
            <ac:spMk id="8" creationId="{04FC200D-A48A-4F7E-B947-BA7F2F88B436}"/>
          </ac:spMkLst>
        </pc:spChg>
        <pc:spChg chg="mod">
          <ac:chgData name="Suzanne Piver" userId="efa3aa4455e5282c" providerId="LiveId" clId="{8119D73F-B24E-40B7-956E-011DF2B019A8}" dt="2018-05-14T15:23:22.990" v="417" actId="208"/>
          <ac:spMkLst>
            <pc:docMk/>
            <pc:sldMk cId="1499572387" sldId="296"/>
            <ac:spMk id="10" creationId="{00000000-0000-0000-0000-000000000000}"/>
          </ac:spMkLst>
        </pc:spChg>
        <pc:spChg chg="add mod">
          <ac:chgData name="Suzanne Piver" userId="efa3aa4455e5282c" providerId="LiveId" clId="{8119D73F-B24E-40B7-956E-011DF2B019A8}" dt="2018-05-14T16:24:31.614" v="868" actId="20577"/>
          <ac:spMkLst>
            <pc:docMk/>
            <pc:sldMk cId="1499572387" sldId="296"/>
            <ac:spMk id="11" creationId="{BF31CFD5-5DBB-45D7-B8F7-4D077A185E02}"/>
          </ac:spMkLst>
        </pc:spChg>
        <pc:spChg chg="del mod">
          <ac:chgData name="Suzanne Piver" userId="efa3aa4455e5282c" providerId="LiveId" clId="{8119D73F-B24E-40B7-956E-011DF2B019A8}" dt="2018-05-14T15:24:29.126" v="467"/>
          <ac:spMkLst>
            <pc:docMk/>
            <pc:sldMk cId="1499572387" sldId="296"/>
            <ac:spMk id="13" creationId="{00000000-0000-0000-0000-000000000000}"/>
          </ac:spMkLst>
        </pc:spChg>
        <pc:picChg chg="add del">
          <ac:chgData name="Suzanne Piver" userId="efa3aa4455e5282c" providerId="LiveId" clId="{8119D73F-B24E-40B7-956E-011DF2B019A8}" dt="2018-05-14T16:19:50.260" v="810"/>
          <ac:picMkLst>
            <pc:docMk/>
            <pc:sldMk cId="1499572387" sldId="296"/>
            <ac:picMk id="17" creationId="{CF0D36A4-5FD4-4D5A-9FFE-032E3D24E9C8}"/>
          </ac:picMkLst>
        </pc:picChg>
        <pc:picChg chg="add del">
          <ac:chgData name="Suzanne Piver" userId="efa3aa4455e5282c" providerId="LiveId" clId="{8119D73F-B24E-40B7-956E-011DF2B019A8}" dt="2018-05-14T16:20:03.499" v="812"/>
          <ac:picMkLst>
            <pc:docMk/>
            <pc:sldMk cId="1499572387" sldId="296"/>
            <ac:picMk id="19" creationId="{C5553C79-DF73-4CB4-ACD2-7CA68E544EB6}"/>
          </ac:picMkLst>
        </pc:picChg>
      </pc:sldChg>
      <pc:sldChg chg="modSp">
        <pc:chgData name="Suzanne Piver" userId="efa3aa4455e5282c" providerId="LiveId" clId="{8119D73F-B24E-40B7-956E-011DF2B019A8}" dt="2018-05-14T16:06:59.160" v="566" actId="208"/>
        <pc:sldMkLst>
          <pc:docMk/>
          <pc:sldMk cId="4011883629" sldId="298"/>
        </pc:sldMkLst>
        <pc:spChg chg="mod">
          <ac:chgData name="Suzanne Piver" userId="efa3aa4455e5282c" providerId="LiveId" clId="{8119D73F-B24E-40B7-956E-011DF2B019A8}" dt="2018-05-14T16:06:59.160" v="566" actId="208"/>
          <ac:spMkLst>
            <pc:docMk/>
            <pc:sldMk cId="4011883629" sldId="298"/>
            <ac:spMk id="12" creationId="{E04238A3-0A87-4DBB-B35D-B262ED77C8E5}"/>
          </ac:spMkLst>
        </pc:spChg>
        <pc:picChg chg="mod">
          <ac:chgData name="Suzanne Piver" userId="efa3aa4455e5282c" providerId="LiveId" clId="{8119D73F-B24E-40B7-956E-011DF2B019A8}" dt="2018-05-14T16:06:39.677" v="561" actId="1076"/>
          <ac:picMkLst>
            <pc:docMk/>
            <pc:sldMk cId="4011883629" sldId="298"/>
            <ac:picMk id="9" creationId="{819F641C-9FD8-447C-88EE-27419D730501}"/>
          </ac:picMkLst>
        </pc:picChg>
      </pc:sldChg>
      <pc:sldChg chg="modSp">
        <pc:chgData name="Suzanne Piver" userId="efa3aa4455e5282c" providerId="LiveId" clId="{8119D73F-B24E-40B7-956E-011DF2B019A8}" dt="2018-05-14T16:04:30.765" v="535" actId="208"/>
        <pc:sldMkLst>
          <pc:docMk/>
          <pc:sldMk cId="1267286326" sldId="303"/>
        </pc:sldMkLst>
        <pc:spChg chg="mod">
          <ac:chgData name="Suzanne Piver" userId="efa3aa4455e5282c" providerId="LiveId" clId="{8119D73F-B24E-40B7-956E-011DF2B019A8}" dt="2018-05-14T16:04:30.765" v="535" actId="208"/>
          <ac:spMkLst>
            <pc:docMk/>
            <pc:sldMk cId="1267286326" sldId="303"/>
            <ac:spMk id="14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5:19.066" v="544" actId="208"/>
        <pc:sldMkLst>
          <pc:docMk/>
          <pc:sldMk cId="2209161573" sldId="304"/>
        </pc:sldMkLst>
        <pc:spChg chg="mod">
          <ac:chgData name="Suzanne Piver" userId="efa3aa4455e5282c" providerId="LiveId" clId="{8119D73F-B24E-40B7-956E-011DF2B019A8}" dt="2018-05-14T16:05:19.066" v="544" actId="208"/>
          <ac:spMkLst>
            <pc:docMk/>
            <pc:sldMk cId="2209161573" sldId="304"/>
            <ac:spMk id="14" creationId="{00000000-0000-0000-0000-000000000000}"/>
          </ac:spMkLst>
        </pc:spChg>
      </pc:sldChg>
      <pc:sldChg chg="modSp">
        <pc:chgData name="Suzanne Piver" userId="efa3aa4455e5282c" providerId="LiveId" clId="{8119D73F-B24E-40B7-956E-011DF2B019A8}" dt="2018-05-14T16:04:56.854" v="539" actId="208"/>
        <pc:sldMkLst>
          <pc:docMk/>
          <pc:sldMk cId="3990961800" sldId="309"/>
        </pc:sldMkLst>
        <pc:spChg chg="mod">
          <ac:chgData name="Suzanne Piver" userId="efa3aa4455e5282c" providerId="LiveId" clId="{8119D73F-B24E-40B7-956E-011DF2B019A8}" dt="2018-05-14T16:04:56.854" v="539" actId="208"/>
          <ac:spMkLst>
            <pc:docMk/>
            <pc:sldMk cId="3990961800" sldId="309"/>
            <ac:spMk id="14" creationId="{00000000-0000-0000-0000-000000000000}"/>
          </ac:spMkLst>
        </pc:spChg>
      </pc:sldChg>
      <pc:sldChg chg="add del">
        <pc:chgData name="Suzanne Piver" userId="efa3aa4455e5282c" providerId="LiveId" clId="{8119D73F-B24E-40B7-956E-011DF2B019A8}" dt="2018-05-14T14:09:11.663" v="2" actId="2696"/>
        <pc:sldMkLst>
          <pc:docMk/>
          <pc:sldMk cId="1882904525" sldId="327"/>
        </pc:sldMkLst>
      </pc:sldChg>
      <pc:sldChg chg="modSp add del">
        <pc:chgData name="Suzanne Piver" userId="efa3aa4455e5282c" providerId="LiveId" clId="{8119D73F-B24E-40B7-956E-011DF2B019A8}" dt="2018-05-14T16:22:01.357" v="849" actId="2696"/>
        <pc:sldMkLst>
          <pc:docMk/>
          <pc:sldMk cId="3913210720" sldId="327"/>
        </pc:sldMkLst>
        <pc:spChg chg="mod">
          <ac:chgData name="Suzanne Piver" userId="efa3aa4455e5282c" providerId="LiveId" clId="{8119D73F-B24E-40B7-956E-011DF2B019A8}" dt="2018-05-14T16:15:03.867" v="623" actId="20577"/>
          <ac:spMkLst>
            <pc:docMk/>
            <pc:sldMk cId="3913210720" sldId="327"/>
            <ac:spMk id="2" creationId="{96F65ED9-F22B-4953-907E-DB1EC455E7FA}"/>
          </ac:spMkLst>
        </pc:spChg>
        <pc:spChg chg="mod">
          <ac:chgData name="Suzanne Piver" userId="efa3aa4455e5282c" providerId="LiveId" clId="{8119D73F-B24E-40B7-956E-011DF2B019A8}" dt="2018-05-14T16:17:12.914" v="807" actId="20577"/>
          <ac:spMkLst>
            <pc:docMk/>
            <pc:sldMk cId="3913210720" sldId="327"/>
            <ac:spMk id="3" creationId="{A8B86A77-130F-4865-8B8C-0F324CFDEFC2}"/>
          </ac:spMkLst>
        </pc:spChg>
      </pc:sldChg>
      <pc:sldChg chg="add del ord">
        <pc:chgData name="Suzanne Piver" userId="efa3aa4455e5282c" providerId="LiveId" clId="{8119D73F-B24E-40B7-956E-011DF2B019A8}" dt="2018-05-14T16:00:38.118" v="507" actId="2696"/>
        <pc:sldMkLst>
          <pc:docMk/>
          <pc:sldMk cId="1083676277" sldId="328"/>
        </pc:sldMkLst>
      </pc:sldChg>
      <pc:sldChg chg="addSp modSp add del">
        <pc:chgData name="Suzanne Piver" userId="efa3aa4455e5282c" providerId="LiveId" clId="{8119D73F-B24E-40B7-956E-011DF2B019A8}" dt="2018-05-14T16:00:41.370" v="508" actId="2696"/>
        <pc:sldMkLst>
          <pc:docMk/>
          <pc:sldMk cId="3993673925" sldId="329"/>
        </pc:sldMkLst>
        <pc:spChg chg="mod">
          <ac:chgData name="Suzanne Piver" userId="efa3aa4455e5282c" providerId="LiveId" clId="{8119D73F-B24E-40B7-956E-011DF2B019A8}" dt="2018-05-14T14:16:29.751" v="28" actId="20577"/>
          <ac:spMkLst>
            <pc:docMk/>
            <pc:sldMk cId="3993673925" sldId="329"/>
            <ac:spMk id="3" creationId="{6519536B-B15D-4AD3-AF13-7B443ED11499}"/>
          </ac:spMkLst>
        </pc:spChg>
        <pc:picChg chg="add mod modCrop">
          <ac:chgData name="Suzanne Piver" userId="efa3aa4455e5282c" providerId="LiveId" clId="{8119D73F-B24E-40B7-956E-011DF2B019A8}" dt="2018-05-14T14:12:01.067" v="8" actId="1076"/>
          <ac:picMkLst>
            <pc:docMk/>
            <pc:sldMk cId="3993673925" sldId="329"/>
            <ac:picMk id="4" creationId="{0763F3CC-4AD3-41F6-A0EC-E12B277E8113}"/>
          </ac:picMkLst>
        </pc:picChg>
      </pc:sldChg>
      <pc:sldChg chg="modSp add del">
        <pc:chgData name="Suzanne Piver" userId="efa3aa4455e5282c" providerId="LiveId" clId="{8119D73F-B24E-40B7-956E-011DF2B019A8}" dt="2018-05-14T16:00:45.892" v="509" actId="2696"/>
        <pc:sldMkLst>
          <pc:docMk/>
          <pc:sldMk cId="141456922" sldId="330"/>
        </pc:sldMkLst>
        <pc:spChg chg="mod">
          <ac:chgData name="Suzanne Piver" userId="efa3aa4455e5282c" providerId="LiveId" clId="{8119D73F-B24E-40B7-956E-011DF2B019A8}" dt="2018-05-14T14:17:27.013" v="29" actId="20577"/>
          <ac:spMkLst>
            <pc:docMk/>
            <pc:sldMk cId="141456922" sldId="330"/>
            <ac:spMk id="3" creationId="{3638DA8B-7F87-4565-8FF4-EE5005DEF369}"/>
          </ac:spMkLst>
        </pc:spChg>
      </pc:sldChg>
      <pc:sldChg chg="addSp modSp add del ord">
        <pc:chgData name="Suzanne Piver" userId="efa3aa4455e5282c" providerId="LiveId" clId="{8119D73F-B24E-40B7-956E-011DF2B019A8}" dt="2018-05-14T15:08:42.857" v="410" actId="2696"/>
        <pc:sldMkLst>
          <pc:docMk/>
          <pc:sldMk cId="546056144" sldId="331"/>
        </pc:sldMkLst>
        <pc:spChg chg="add mod">
          <ac:chgData name="Suzanne Piver" userId="efa3aa4455e5282c" providerId="LiveId" clId="{8119D73F-B24E-40B7-956E-011DF2B019A8}" dt="2018-05-14T15:02:47.242" v="236" actId="20577"/>
          <ac:spMkLst>
            <pc:docMk/>
            <pc:sldMk cId="546056144" sldId="331"/>
            <ac:spMk id="2" creationId="{B73A9882-DE2E-4922-A12B-E2D9D514C2D4}"/>
          </ac:spMkLst>
        </pc:spChg>
        <pc:spChg chg="add mod">
          <ac:chgData name="Suzanne Piver" userId="efa3aa4455e5282c" providerId="LiveId" clId="{8119D73F-B24E-40B7-956E-011DF2B019A8}" dt="2018-05-14T15:08:35.001" v="409" actId="5793"/>
          <ac:spMkLst>
            <pc:docMk/>
            <pc:sldMk cId="546056144" sldId="331"/>
            <ac:spMk id="3" creationId="{562FC309-EAF6-448A-88A1-080EC37790B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C88FF-3147-4BB1-95F6-EE9FFE0D690F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AD914-1676-472D-BC80-5F9959816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62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0521F5E-9C79-460D-8129-68D0D19C00F6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F99DFAE-2E6E-4E45-B5B5-6FA460E9A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96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712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run the </a:t>
            </a:r>
            <a:r>
              <a:rPr lang="en-US" dirty="0" err="1"/>
              <a:t>attiny</a:t>
            </a:r>
            <a:r>
              <a:rPr lang="en-US" dirty="0"/>
              <a:t> at 1 </a:t>
            </a:r>
            <a:r>
              <a:rPr lang="en-US" dirty="0" err="1"/>
              <a:t>mips</a:t>
            </a:r>
            <a:r>
              <a:rPr lang="en-US" dirty="0"/>
              <a:t> to save power</a:t>
            </a:r>
          </a:p>
          <a:p>
            <a:r>
              <a:rPr lang="en-US" dirty="0"/>
              <a:t>ATTiny85 has 8192 bytes of program memory</a:t>
            </a:r>
          </a:p>
          <a:p>
            <a:r>
              <a:rPr lang="en-US" dirty="0"/>
              <a:t>ATTiny45 has 4096 bytes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45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that instead of connecting the LED to the battery through a switch, the </a:t>
            </a:r>
            <a:r>
              <a:rPr lang="en-US" dirty="0" err="1"/>
              <a:t>ATtiny</a:t>
            </a:r>
            <a:r>
              <a:rPr lang="en-US" dirty="0"/>
              <a:t> is providing the voltage and the switching, under program control</a:t>
            </a:r>
          </a:p>
          <a:p>
            <a:r>
              <a:rPr lang="en-US" dirty="0"/>
              <a:t>Not using a current limiting resistor for LED – relying on internal battery resistance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55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9420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820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10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799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900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28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79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E271-496A-42FE-8D60-15B7B28CB6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12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E271-496A-42FE-8D60-15B7B28CB6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59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Thumb on end of hose varies resistance.  Which varies current.</a:t>
            </a:r>
          </a:p>
          <a:p>
            <a:r>
              <a:rPr lang="en-US" dirty="0"/>
              <a:t>Which makes a good water fight</a:t>
            </a:r>
            <a:r>
              <a:rPr lang="en-US" dirty="0" smtClean="0"/>
              <a:t>.</a:t>
            </a:r>
          </a:p>
          <a:p>
            <a:r>
              <a:rPr lang="en-US" dirty="0" smtClean="0"/>
              <a:t>Voltage is a measure of available energy in each unit of </a:t>
            </a:r>
            <a:r>
              <a:rPr lang="en-US" baseline="0" dirty="0" smtClean="0"/>
              <a:t>charge.  </a:t>
            </a:r>
          </a:p>
          <a:p>
            <a:r>
              <a:rPr lang="en-US" baseline="0" dirty="0" smtClean="0"/>
              <a:t>It’s like how many gallons of gasoline are in your tank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E271-496A-42FE-8D60-15B7B28CB68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90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8E271-496A-42FE-8D60-15B7B28CB6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76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10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450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9DFAE-2E6E-4E45-B5B5-6FA460E9ACB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9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0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2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57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72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3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81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58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63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99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2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75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C5792-D375-4A53-A7A7-BF8B515C668C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2B24D-036E-4573-886C-C2C1A99E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56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&amp;ehk=5GTaQE4ap2wDJLYR8xESMg&amp;r=0&amp;pid=OfficeInsert"/><Relationship Id="rId5" Type="http://schemas.openxmlformats.org/officeDocument/2006/relationships/image" Target="../media/image51.gif&amp;ehk=ZdLXJ2PPaLkqzqtO7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wyo.edu/esp4t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wyo.edu/esp4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wyo.edu/esp4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&amp;ehk=T77l5WfHYxIBczl0NOgE6Q&amp;r=0&amp;pid=OfficeInsert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&amp;ehk=Wi9X1rSmAk3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10223" y="5295900"/>
            <a:ext cx="10139872" cy="33603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2800" dirty="0">
                <a:solidFill>
                  <a:srgbClr val="CC9B00"/>
                </a:solidFill>
              </a:rPr>
              <a:t>UW Electrical and Computer Engineering Department</a:t>
            </a:r>
            <a:r>
              <a:rPr lang="en-US" sz="44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4400" dirty="0">
                <a:solidFill>
                  <a:schemeClr val="accent4">
                    <a:lumMod val="50000"/>
                  </a:schemeClr>
                </a:solidFill>
              </a:rPr>
            </a:b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909AF6-FBC7-4747-98D7-F65A1CB9A3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879" y="2094199"/>
            <a:ext cx="9686442" cy="1678558"/>
          </a:xfrm>
        </p:spPr>
        <p:txBody>
          <a:bodyPr>
            <a:normAutofit fontScale="77500" lnSpcReduction="20000"/>
          </a:bodyPr>
          <a:lstStyle/>
          <a:p>
            <a:r>
              <a:rPr lang="en-US" sz="7000" dirty="0">
                <a:solidFill>
                  <a:schemeClr val="accent4">
                    <a:lumMod val="50000"/>
                  </a:schemeClr>
                </a:solidFill>
              </a:rPr>
              <a:t>ASEE</a:t>
            </a:r>
          </a:p>
          <a:p>
            <a:r>
              <a:rPr lang="en-US" sz="5200" i="1" dirty="0">
                <a:solidFill>
                  <a:schemeClr val="accent4">
                    <a:lumMod val="50000"/>
                  </a:schemeClr>
                </a:solidFill>
              </a:rPr>
              <a:t>Hands-on Microcontroller Workshop for Grades 6-12</a:t>
            </a:r>
            <a:endParaRPr lang="en-US" sz="31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149" y="4929599"/>
            <a:ext cx="1813902" cy="17009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A40508-CC47-44E7-861A-72354DDAEC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1035" y="445645"/>
            <a:ext cx="3159652" cy="1791947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CEF8FE2A-578A-4811-83A4-BCD08F0EA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16" y="445645"/>
            <a:ext cx="2692492" cy="180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84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0"/>
          <a:stretch/>
        </p:blipFill>
        <p:spPr>
          <a:xfrm>
            <a:off x="7334884" y="2880360"/>
            <a:ext cx="4738998" cy="38050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951096-EE55-4212-B7B2-E18DE5A4D060}"/>
              </a:ext>
            </a:extLst>
          </p:cNvPr>
          <p:cNvSpPr txBox="1"/>
          <p:nvPr/>
        </p:nvSpPr>
        <p:spPr>
          <a:xfrm>
            <a:off x="1244777" y="2443146"/>
            <a:ext cx="38388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Here’s the math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C0429A-2606-4713-9806-5AD94BC4E8F6}"/>
              </a:ext>
            </a:extLst>
          </p:cNvPr>
          <p:cNvSpPr txBox="1"/>
          <p:nvPr/>
        </p:nvSpPr>
        <p:spPr>
          <a:xfrm>
            <a:off x="7988757" y="1341894"/>
            <a:ext cx="40851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Here’s what’s </a:t>
            </a:r>
            <a:r>
              <a:rPr lang="en-US" sz="44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really</a:t>
            </a:r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happing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B7B159-FCC9-4EC0-93FF-45D4FDBAA48D}"/>
                  </a:ext>
                </a:extLst>
              </p:cNvPr>
              <p:cNvSpPr txBox="1"/>
              <p:nvPr/>
            </p:nvSpPr>
            <p:spPr>
              <a:xfrm>
                <a:off x="280241" y="3429000"/>
                <a:ext cx="6610912" cy="2579873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  <a:prstDash val="lgDash"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3600" b="0" dirty="0">
                    <a:solidFill>
                      <a:srgbClr val="0070C0"/>
                    </a:solidFill>
                  </a:rPr>
                  <a:t>Electric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𝐶𝑢𝑟𝑟𝑒𝑛𝑡</m:t>
                    </m:r>
                    <m:r>
                      <a:rPr lang="en-US" sz="36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𝑉𝑜𝑙𝑡𝑎𝑔𝑒</m:t>
                        </m:r>
                        <m:r>
                          <a:rPr lang="en-US" sz="3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sz="36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6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𝑝𝑢𝑠h</m:t>
                            </m:r>
                          </m:e>
                        </m:d>
                      </m:num>
                      <m:den>
                        <m:r>
                          <a:rPr lang="en-US" sz="3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𝑅𝑒𝑠𝑖𝑠𝑡𝑎𝑛𝑐𝑒</m:t>
                        </m:r>
                      </m:den>
                    </m:f>
                  </m:oMath>
                </a14:m>
                <a:endParaRPr lang="en-US" sz="3600" b="0" dirty="0"/>
              </a:p>
              <a:p>
                <a:endParaRPr lang="en-US" sz="3600" b="0" dirty="0"/>
              </a:p>
              <a:p>
                <a:pPr marL="571500" indent="-571500">
                  <a:buFont typeface="Arial" panose="020B0604020202020204" pitchFamily="34" charset="0"/>
                  <a:buChar char="•"/>
                </a:pPr>
                <a:r>
                  <a:rPr lang="en-US" sz="3600" dirty="0">
                    <a:solidFill>
                      <a:srgbClr val="00B0F0"/>
                    </a:solidFill>
                  </a:rPr>
                  <a:t>More Resistance -&gt; less current</a:t>
                </a:r>
              </a:p>
              <a:p>
                <a:pPr marL="571500" indent="-571500">
                  <a:buFont typeface="Arial" panose="020B0604020202020204" pitchFamily="34" charset="0"/>
                  <a:buChar char="•"/>
                </a:pPr>
                <a:r>
                  <a:rPr lang="en-US" sz="3600" dirty="0">
                    <a:solidFill>
                      <a:srgbClr val="00B0F0"/>
                    </a:solidFill>
                  </a:rPr>
                  <a:t>More Voltage -&gt; more current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B7B159-FCC9-4EC0-93FF-45D4FDBAA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41" y="3429000"/>
                <a:ext cx="6610912" cy="2579873"/>
              </a:xfrm>
              <a:prstGeom prst="rect">
                <a:avLst/>
              </a:prstGeom>
              <a:blipFill>
                <a:blip r:embed="rId4"/>
                <a:stretch>
                  <a:fillRect l="-2762" r="-1657" b="-7529"/>
                </a:stretch>
              </a:blipFill>
              <a:ln>
                <a:solidFill>
                  <a:srgbClr val="0070C0"/>
                </a:solidFill>
                <a:prstDash val="lg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9">
            <a:extLst>
              <a:ext uri="{FF2B5EF4-FFF2-40B4-BE49-F238E27FC236}">
                <a16:creationId xmlns:a16="http://schemas.microsoft.com/office/drawing/2014/main" id="{56620B9C-512C-49FB-81A0-A4B29421D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OHM’s LAW</a:t>
            </a:r>
          </a:p>
        </p:txBody>
      </p:sp>
    </p:spTree>
    <p:extLst>
      <p:ext uri="{BB962C8B-B14F-4D97-AF65-F5344CB8AC3E}">
        <p14:creationId xmlns:p14="http://schemas.microsoft.com/office/powerpoint/2010/main" val="1098398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352" y="272806"/>
            <a:ext cx="11091372" cy="956373"/>
          </a:xfrm>
        </p:spPr>
        <p:txBody>
          <a:bodyPr>
            <a:no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Install Battery into Battery Holder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226" y="2223731"/>
            <a:ext cx="2441180" cy="24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707" y="2281865"/>
            <a:ext cx="2286000" cy="2286000"/>
          </a:xfrm>
          <a:prstGeom prst="rect">
            <a:avLst/>
          </a:prstGeom>
        </p:spPr>
      </p:pic>
      <p:sp>
        <p:nvSpPr>
          <p:cNvPr id="12" name="Freeform: Shape 11"/>
          <p:cNvSpPr/>
          <p:nvPr/>
        </p:nvSpPr>
        <p:spPr>
          <a:xfrm>
            <a:off x="3339078" y="3107556"/>
            <a:ext cx="317310" cy="317310"/>
          </a:xfrm>
          <a:custGeom>
            <a:avLst/>
            <a:gdLst>
              <a:gd name="connsiteX0" fmla="*/ 178509 w 484523"/>
              <a:gd name="connsiteY0" fmla="*/ 484523 h 484523"/>
              <a:gd name="connsiteX1" fmla="*/ 178509 w 484523"/>
              <a:gd name="connsiteY1" fmla="*/ 306015 h 484523"/>
              <a:gd name="connsiteX2" fmla="*/ 0 w 484523"/>
              <a:gd name="connsiteY2" fmla="*/ 306015 h 484523"/>
              <a:gd name="connsiteX3" fmla="*/ 0 w 484523"/>
              <a:gd name="connsiteY3" fmla="*/ 174866 h 484523"/>
              <a:gd name="connsiteX4" fmla="*/ 178509 w 484523"/>
              <a:gd name="connsiteY4" fmla="*/ 174866 h 484523"/>
              <a:gd name="connsiteX5" fmla="*/ 178509 w 484523"/>
              <a:gd name="connsiteY5" fmla="*/ 0 h 484523"/>
              <a:gd name="connsiteX6" fmla="*/ 306015 w 484523"/>
              <a:gd name="connsiteY6" fmla="*/ 0 h 484523"/>
              <a:gd name="connsiteX7" fmla="*/ 306015 w 484523"/>
              <a:gd name="connsiteY7" fmla="*/ 178509 h 484523"/>
              <a:gd name="connsiteX8" fmla="*/ 484523 w 484523"/>
              <a:gd name="connsiteY8" fmla="*/ 178509 h 484523"/>
              <a:gd name="connsiteX9" fmla="*/ 484523 w 484523"/>
              <a:gd name="connsiteY9" fmla="*/ 309658 h 484523"/>
              <a:gd name="connsiteX10" fmla="*/ 309658 w 484523"/>
              <a:gd name="connsiteY10" fmla="*/ 309658 h 484523"/>
              <a:gd name="connsiteX11" fmla="*/ 309658 w 484523"/>
              <a:gd name="connsiteY11" fmla="*/ 484523 h 484523"/>
              <a:gd name="connsiteX12" fmla="*/ 178509 w 484523"/>
              <a:gd name="connsiteY12" fmla="*/ 484523 h 48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523" h="484523">
                <a:moveTo>
                  <a:pt x="178509" y="484523"/>
                </a:moveTo>
                <a:lnTo>
                  <a:pt x="178509" y="306015"/>
                </a:lnTo>
                <a:lnTo>
                  <a:pt x="0" y="306015"/>
                </a:lnTo>
                <a:lnTo>
                  <a:pt x="0" y="174866"/>
                </a:lnTo>
                <a:lnTo>
                  <a:pt x="178509" y="174866"/>
                </a:lnTo>
                <a:lnTo>
                  <a:pt x="178509" y="0"/>
                </a:lnTo>
                <a:lnTo>
                  <a:pt x="306015" y="0"/>
                </a:lnTo>
                <a:lnTo>
                  <a:pt x="306015" y="178509"/>
                </a:lnTo>
                <a:lnTo>
                  <a:pt x="484523" y="178509"/>
                </a:lnTo>
                <a:lnTo>
                  <a:pt x="484523" y="309658"/>
                </a:lnTo>
                <a:lnTo>
                  <a:pt x="309658" y="309658"/>
                </a:lnTo>
                <a:lnTo>
                  <a:pt x="309658" y="484523"/>
                </a:lnTo>
                <a:lnTo>
                  <a:pt x="178509" y="484523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/>
          <p:cNvSpPr/>
          <p:nvPr/>
        </p:nvSpPr>
        <p:spPr>
          <a:xfrm rot="10800000">
            <a:off x="4390223" y="2911947"/>
            <a:ext cx="1594884" cy="9853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/>
          <p:cNvSpPr/>
          <p:nvPr/>
        </p:nvSpPr>
        <p:spPr>
          <a:xfrm>
            <a:off x="831827" y="2633523"/>
            <a:ext cx="1704109" cy="448964"/>
          </a:xfrm>
          <a:custGeom>
            <a:avLst/>
            <a:gdLst>
              <a:gd name="connsiteX0" fmla="*/ 1704109 w 1704109"/>
              <a:gd name="connsiteY0" fmla="*/ 415636 h 448964"/>
              <a:gd name="connsiteX1" fmla="*/ 997527 w 1704109"/>
              <a:gd name="connsiteY1" fmla="*/ 415636 h 448964"/>
              <a:gd name="connsiteX2" fmla="*/ 609600 w 1704109"/>
              <a:gd name="connsiteY2" fmla="*/ 69272 h 448964"/>
              <a:gd name="connsiteX3" fmla="*/ 0 w 1704109"/>
              <a:gd name="connsiteY3" fmla="*/ 0 h 448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109" h="448964">
                <a:moveTo>
                  <a:pt x="1704109" y="415636"/>
                </a:moveTo>
                <a:cubicBezTo>
                  <a:pt x="1442027" y="444499"/>
                  <a:pt x="1179945" y="473363"/>
                  <a:pt x="997527" y="415636"/>
                </a:cubicBezTo>
                <a:cubicBezTo>
                  <a:pt x="815109" y="357909"/>
                  <a:pt x="775854" y="138545"/>
                  <a:pt x="609600" y="69272"/>
                </a:cubicBezTo>
                <a:cubicBezTo>
                  <a:pt x="443346" y="-1"/>
                  <a:pt x="221673" y="-1"/>
                  <a:pt x="0" y="0"/>
                </a:cubicBezTo>
              </a:path>
            </a:pathLst>
          </a:cu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/>
          <p:cNvSpPr/>
          <p:nvPr/>
        </p:nvSpPr>
        <p:spPr>
          <a:xfrm>
            <a:off x="777504" y="3109254"/>
            <a:ext cx="1704109" cy="448964"/>
          </a:xfrm>
          <a:custGeom>
            <a:avLst/>
            <a:gdLst>
              <a:gd name="connsiteX0" fmla="*/ 1704109 w 1704109"/>
              <a:gd name="connsiteY0" fmla="*/ 415636 h 448964"/>
              <a:gd name="connsiteX1" fmla="*/ 997527 w 1704109"/>
              <a:gd name="connsiteY1" fmla="*/ 415636 h 448964"/>
              <a:gd name="connsiteX2" fmla="*/ 609600 w 1704109"/>
              <a:gd name="connsiteY2" fmla="*/ 69272 h 448964"/>
              <a:gd name="connsiteX3" fmla="*/ 0 w 1704109"/>
              <a:gd name="connsiteY3" fmla="*/ 0 h 448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4109" h="448964">
                <a:moveTo>
                  <a:pt x="1704109" y="415636"/>
                </a:moveTo>
                <a:cubicBezTo>
                  <a:pt x="1442027" y="444499"/>
                  <a:pt x="1179945" y="473363"/>
                  <a:pt x="997527" y="415636"/>
                </a:cubicBezTo>
                <a:cubicBezTo>
                  <a:pt x="815109" y="357909"/>
                  <a:pt x="775854" y="138545"/>
                  <a:pt x="609600" y="69272"/>
                </a:cubicBezTo>
                <a:cubicBezTo>
                  <a:pt x="443346" y="-1"/>
                  <a:pt x="221673" y="-1"/>
                  <a:pt x="0" y="0"/>
                </a:cubicBezTo>
              </a:path>
            </a:pathLst>
          </a:cu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9120938" y="4938094"/>
            <a:ext cx="2836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Warning</a:t>
            </a:r>
            <a:r>
              <a:rPr lang="en-US" sz="2400" dirty="0">
                <a:solidFill>
                  <a:srgbClr val="FF0000"/>
                </a:solidFill>
              </a:rPr>
              <a:t>: Careful to NOT reverse battery connections!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464" y="2616159"/>
            <a:ext cx="2600921" cy="26009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CCF8EF-2EE0-4E1F-A318-8C6B7DE731D5}"/>
              </a:ext>
            </a:extLst>
          </p:cNvPr>
          <p:cNvSpPr txBox="1"/>
          <p:nvPr/>
        </p:nvSpPr>
        <p:spPr>
          <a:xfrm>
            <a:off x="339811" y="5240543"/>
            <a:ext cx="73378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/>
              <a:t>Please leave battery installed </a:t>
            </a:r>
            <a:r>
              <a:rPr lang="en-US" sz="2800" i="1" dirty="0" smtClean="0"/>
              <a:t>for </a:t>
            </a:r>
            <a:r>
              <a:rPr lang="en-US" sz="2800" i="1" dirty="0"/>
              <a:t>entire workshop</a:t>
            </a:r>
          </a:p>
          <a:p>
            <a:r>
              <a:rPr lang="en-US" sz="2800" i="1" dirty="0"/>
              <a:t>(You never need to pull the battery out)</a:t>
            </a:r>
          </a:p>
        </p:txBody>
      </p:sp>
    </p:spTree>
    <p:extLst>
      <p:ext uri="{BB962C8B-B14F-4D97-AF65-F5344CB8AC3E}">
        <p14:creationId xmlns:p14="http://schemas.microsoft.com/office/powerpoint/2010/main" val="1499572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5054"/>
            <a:ext cx="10515600" cy="1149643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Get out your “Breadboard”</a:t>
            </a:r>
            <a:endParaRPr lang="en-US" i="1" dirty="0">
              <a:solidFill>
                <a:srgbClr val="7030A0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D6B868B-0BF0-4E94-BB1D-5C5C4AD8E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581" y="1393498"/>
            <a:ext cx="10515600" cy="1251506"/>
          </a:xfrm>
        </p:spPr>
        <p:txBody>
          <a:bodyPr>
            <a:normAutofit/>
          </a:bodyPr>
          <a:lstStyle/>
          <a:p>
            <a:r>
              <a:rPr lang="en-US" sz="3600" i="1" dirty="0">
                <a:solidFill>
                  <a:srgbClr val="7030A0"/>
                </a:solidFill>
              </a:rPr>
              <a:t>Has nothing to do with bread!</a:t>
            </a:r>
          </a:p>
          <a:p>
            <a:r>
              <a:rPr lang="en-US" sz="3600" i="1" dirty="0" smtClean="0">
                <a:solidFill>
                  <a:srgbClr val="7030A0"/>
                </a:solidFill>
              </a:rPr>
              <a:t>Faster way to connect wires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960" y="3273463"/>
            <a:ext cx="3998912" cy="3092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32801" y="3454124"/>
            <a:ext cx="3759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ARE connected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462459" y="3413163"/>
            <a:ext cx="190500" cy="12319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62459" y="4940161"/>
            <a:ext cx="190500" cy="1231900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7744430" y="3542483"/>
            <a:ext cx="596900" cy="34650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91353" y="4224765"/>
            <a:ext cx="333795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</a:rPr>
              <a:t>NOT</a:t>
            </a:r>
            <a:r>
              <a:rPr lang="en-US" sz="3200" dirty="0" smtClean="0">
                <a:solidFill>
                  <a:srgbClr val="00B050"/>
                </a:solidFill>
              </a:rPr>
              <a:t> connected </a:t>
            </a:r>
            <a:r>
              <a:rPr lang="en-US" sz="3200" b="1" u="sng" dirty="0">
                <a:solidFill>
                  <a:srgbClr val="00B050"/>
                </a:solidFill>
              </a:rPr>
              <a:t>across</a:t>
            </a:r>
            <a:r>
              <a:rPr lang="en-US" sz="3200" dirty="0">
                <a:solidFill>
                  <a:srgbClr val="00B050"/>
                </a:solidFill>
              </a:rPr>
              <a:t> the gap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969959" y="4986682"/>
            <a:ext cx="2743200" cy="309256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41477" y="4447417"/>
            <a:ext cx="303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00B0F0"/>
                </a:solidFill>
              </a:rPr>
              <a:t>Not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>
                <a:solidFill>
                  <a:srgbClr val="00B0F0"/>
                </a:solidFill>
              </a:rPr>
              <a:t>connected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2903159" y="4940161"/>
            <a:ext cx="927099" cy="32720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45767" y="4585417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GAP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7356C2A-2A1A-434E-AC98-FA7095076A78}"/>
              </a:ext>
            </a:extLst>
          </p:cNvPr>
          <p:cNvSpPr/>
          <p:nvPr/>
        </p:nvSpPr>
        <p:spPr>
          <a:xfrm>
            <a:off x="7765914" y="4402568"/>
            <a:ext cx="322792" cy="699247"/>
          </a:xfrm>
          <a:custGeom>
            <a:avLst/>
            <a:gdLst>
              <a:gd name="connsiteX0" fmla="*/ 0 w 322792"/>
              <a:gd name="connsiteY0" fmla="*/ 0 h 699247"/>
              <a:gd name="connsiteX1" fmla="*/ 322730 w 322792"/>
              <a:gd name="connsiteY1" fmla="*/ 355002 h 699247"/>
              <a:gd name="connsiteX2" fmla="*/ 21516 w 322792"/>
              <a:gd name="connsiteY2" fmla="*/ 699247 h 69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792" h="699247">
                <a:moveTo>
                  <a:pt x="0" y="0"/>
                </a:moveTo>
                <a:cubicBezTo>
                  <a:pt x="159572" y="119230"/>
                  <a:pt x="319144" y="238461"/>
                  <a:pt x="322730" y="355002"/>
                </a:cubicBezTo>
                <a:cubicBezTo>
                  <a:pt x="326316" y="471543"/>
                  <a:pt x="173916" y="585395"/>
                  <a:pt x="21516" y="699247"/>
                </a:cubicBezTo>
              </a:path>
            </a:pathLst>
          </a:custGeom>
          <a:noFill/>
          <a:ln w="38100">
            <a:prstDash val="sysDot"/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7841872" y="1394550"/>
            <a:ext cx="3293868" cy="1519474"/>
            <a:chOff x="7841872" y="1394550"/>
            <a:chExt cx="3293868" cy="1519474"/>
          </a:xfrm>
        </p:grpSpPr>
        <p:pic>
          <p:nvPicPr>
            <p:cNvPr id="1026" name="Picture 2" descr="Image result for wires connected togethe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535"/>
            <a:stretch/>
          </p:blipFill>
          <p:spPr bwMode="auto">
            <a:xfrm>
              <a:off x="7841872" y="1394550"/>
              <a:ext cx="3293868" cy="151947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8042880" y="1437667"/>
              <a:ext cx="30478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Slow Way to Connect Wires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75917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7BFFD22-211C-4DD6-A73E-036B1F0A5384}"/>
              </a:ext>
            </a:extLst>
          </p:cNvPr>
          <p:cNvGrpSpPr/>
          <p:nvPr/>
        </p:nvGrpSpPr>
        <p:grpSpPr>
          <a:xfrm>
            <a:off x="2800163" y="1376980"/>
            <a:ext cx="6064137" cy="3951586"/>
            <a:chOff x="2703345" y="771182"/>
            <a:chExt cx="6925797" cy="461117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A0494CB-F08C-46DE-932F-0328CF95A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03345" y="771182"/>
              <a:ext cx="6925797" cy="461117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121700A-075E-4CA4-A856-4117C3565113}"/>
                </a:ext>
              </a:extLst>
            </p:cNvPr>
            <p:cNvSpPr/>
            <p:nvPr/>
          </p:nvSpPr>
          <p:spPr>
            <a:xfrm rot="60000">
              <a:off x="2891481" y="1050324"/>
              <a:ext cx="481914" cy="4053017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24B96C3-3CFC-4C91-97AE-328BBD53DAA2}"/>
                </a:ext>
              </a:extLst>
            </p:cNvPr>
            <p:cNvSpPr/>
            <p:nvPr/>
          </p:nvSpPr>
          <p:spPr>
            <a:xfrm>
              <a:off x="5154723" y="977621"/>
              <a:ext cx="601631" cy="412468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51D7712-C2BC-46D1-B973-25ECE4EAC3D4}"/>
                </a:ext>
              </a:extLst>
            </p:cNvPr>
            <p:cNvSpPr/>
            <p:nvPr/>
          </p:nvSpPr>
          <p:spPr>
            <a:xfrm>
              <a:off x="6358270" y="1254642"/>
              <a:ext cx="340242" cy="3051544"/>
            </a:xfrm>
            <a:custGeom>
              <a:avLst/>
              <a:gdLst>
                <a:gd name="connsiteX0" fmla="*/ 42530 w 340242"/>
                <a:gd name="connsiteY0" fmla="*/ 0 h 3051544"/>
                <a:gd name="connsiteX1" fmla="*/ 340242 w 340242"/>
                <a:gd name="connsiteY1" fmla="*/ 10632 h 3051544"/>
                <a:gd name="connsiteX2" fmla="*/ 318977 w 340242"/>
                <a:gd name="connsiteY2" fmla="*/ 2934586 h 3051544"/>
                <a:gd name="connsiteX3" fmla="*/ 0 w 340242"/>
                <a:gd name="connsiteY3" fmla="*/ 3051544 h 3051544"/>
                <a:gd name="connsiteX4" fmla="*/ 42530 w 340242"/>
                <a:gd name="connsiteY4" fmla="*/ 0 h 3051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242" h="3051544">
                  <a:moveTo>
                    <a:pt x="42530" y="0"/>
                  </a:moveTo>
                  <a:lnTo>
                    <a:pt x="340242" y="10632"/>
                  </a:lnTo>
                  <a:lnTo>
                    <a:pt x="318977" y="2934586"/>
                  </a:lnTo>
                  <a:lnTo>
                    <a:pt x="0" y="3051544"/>
                  </a:lnTo>
                  <a:lnTo>
                    <a:pt x="4253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7BD63A0-62D0-499E-A136-7E6A932DA099}"/>
                </a:ext>
              </a:extLst>
            </p:cNvPr>
            <p:cNvSpPr/>
            <p:nvPr/>
          </p:nvSpPr>
          <p:spPr>
            <a:xfrm>
              <a:off x="8665535" y="1265274"/>
              <a:ext cx="318977" cy="1850066"/>
            </a:xfrm>
            <a:custGeom>
              <a:avLst/>
              <a:gdLst>
                <a:gd name="connsiteX0" fmla="*/ 0 w 318977"/>
                <a:gd name="connsiteY0" fmla="*/ 0 h 1850066"/>
                <a:gd name="connsiteX1" fmla="*/ 308344 w 318977"/>
                <a:gd name="connsiteY1" fmla="*/ 0 h 1850066"/>
                <a:gd name="connsiteX2" fmla="*/ 318977 w 318977"/>
                <a:gd name="connsiteY2" fmla="*/ 1679945 h 1850066"/>
                <a:gd name="connsiteX3" fmla="*/ 42530 w 318977"/>
                <a:gd name="connsiteY3" fmla="*/ 1850066 h 1850066"/>
                <a:gd name="connsiteX4" fmla="*/ 0 w 318977"/>
                <a:gd name="connsiteY4" fmla="*/ 0 h 185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977" h="1850066">
                  <a:moveTo>
                    <a:pt x="0" y="0"/>
                  </a:moveTo>
                  <a:lnTo>
                    <a:pt x="308344" y="0"/>
                  </a:lnTo>
                  <a:cubicBezTo>
                    <a:pt x="311888" y="559982"/>
                    <a:pt x="315433" y="1119963"/>
                    <a:pt x="318977" y="1679945"/>
                  </a:cubicBezTo>
                  <a:lnTo>
                    <a:pt x="42530" y="18500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0082385-F893-4BE6-8212-C4B6AD3E5F31}"/>
              </a:ext>
            </a:extLst>
          </p:cNvPr>
          <p:cNvSpPr txBox="1"/>
          <p:nvPr/>
        </p:nvSpPr>
        <p:spPr>
          <a:xfrm>
            <a:off x="3871062" y="5825208"/>
            <a:ext cx="3770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DO NOT DO THIS!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08F020-434B-48F2-B340-60EB243B0735}"/>
              </a:ext>
            </a:extLst>
          </p:cNvPr>
          <p:cNvSpPr txBox="1">
            <a:spLocks/>
          </p:cNvSpPr>
          <p:nvPr/>
        </p:nvSpPr>
        <p:spPr>
          <a:xfrm>
            <a:off x="838200" y="125054"/>
            <a:ext cx="10515600" cy="114964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Breadboard Insides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58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8493" y="310941"/>
            <a:ext cx="4100275" cy="988414"/>
          </a:xfrm>
        </p:spPr>
        <p:txBody>
          <a:bodyPr>
            <a:no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Build This!!!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969276" y="2183802"/>
            <a:ext cx="3957158" cy="2856871"/>
            <a:chOff x="7139645" y="2395259"/>
            <a:chExt cx="3957158" cy="285687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06870" y="3204255"/>
              <a:ext cx="2533650" cy="2047875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7139645" y="4043526"/>
              <a:ext cx="9675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</a:rPr>
                <a:t>Battery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6575" y="4043526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70C0"/>
                  </a:solidFill>
                </a:rPr>
                <a:t>LED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22525" y="3681493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+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556989" y="4324663"/>
              <a:ext cx="295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-</a:t>
              </a:r>
              <a:endParaRPr lang="en-US" sz="2000" dirty="0"/>
            </a:p>
          </p:txBody>
        </p:sp>
        <p:sp>
          <p:nvSpPr>
            <p:cNvPr id="14" name="TextBox 13"/>
            <p:cNvSpPr txBox="1"/>
            <p:nvPr/>
          </p:nvSpPr>
          <p:spPr>
            <a:xfrm rot="5400000">
              <a:off x="10037359" y="3578348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</a:rPr>
                <a:t>long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5400000">
              <a:off x="9994880" y="4623030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</a:rPr>
                <a:t>short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40148" y="2395259"/>
              <a:ext cx="3456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Circuit Diagram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776432" y="5013396"/>
            <a:ext cx="55846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“Jumper Wires”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C00000"/>
                </a:solidFill>
              </a:rPr>
              <a:t>Color doesn’t matter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C00000"/>
                </a:solidFill>
              </a:rPr>
              <a:t>Use short wires when possible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692449" y="805148"/>
            <a:ext cx="6346993" cy="5224882"/>
            <a:chOff x="692449" y="805148"/>
            <a:chExt cx="6346993" cy="522488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3973" y="1504950"/>
              <a:ext cx="5842675" cy="335046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 rot="20014282">
              <a:off x="3175156" y="2781369"/>
              <a:ext cx="8098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</a:rPr>
                <a:t>+ Plus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244692">
              <a:off x="3048510" y="4131893"/>
              <a:ext cx="9861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- Minus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-203822" y="3424580"/>
              <a:ext cx="23157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Battery Holder</a:t>
              </a:r>
            </a:p>
          </p:txBody>
        </p:sp>
        <p:sp>
          <p:nvSpPr>
            <p:cNvPr id="24" name="Rectangle 23"/>
            <p:cNvSpPr/>
            <p:nvPr/>
          </p:nvSpPr>
          <p:spPr>
            <a:xfrm rot="1155009">
              <a:off x="3429285" y="3738339"/>
              <a:ext cx="301581" cy="3275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55F653-AF7B-4E78-8D3F-3CC8EC4F3373}"/>
                </a:ext>
              </a:extLst>
            </p:cNvPr>
            <p:cNvSpPr txBox="1"/>
            <p:nvPr/>
          </p:nvSpPr>
          <p:spPr>
            <a:xfrm>
              <a:off x="4757086" y="805148"/>
              <a:ext cx="14606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</a:rPr>
                <a:t>Long Leg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C9D9BB7-2721-450A-8079-15EBFF2F2ED8}"/>
                </a:ext>
              </a:extLst>
            </p:cNvPr>
            <p:cNvSpPr/>
            <p:nvPr/>
          </p:nvSpPr>
          <p:spPr>
            <a:xfrm>
              <a:off x="4449889" y="1279872"/>
              <a:ext cx="614395" cy="1086121"/>
            </a:xfrm>
            <a:custGeom>
              <a:avLst/>
              <a:gdLst>
                <a:gd name="connsiteX0" fmla="*/ 741215 w 741215"/>
                <a:gd name="connsiteY0" fmla="*/ 0 h 1227221"/>
                <a:gd name="connsiteX1" fmla="*/ 7288 w 741215"/>
                <a:gd name="connsiteY1" fmla="*/ 685800 h 1227221"/>
                <a:gd name="connsiteX2" fmla="*/ 428394 w 741215"/>
                <a:gd name="connsiteY2" fmla="*/ 1227221 h 122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215" h="1227221">
                  <a:moveTo>
                    <a:pt x="741215" y="0"/>
                  </a:moveTo>
                  <a:cubicBezTo>
                    <a:pt x="400320" y="240631"/>
                    <a:pt x="59425" y="481263"/>
                    <a:pt x="7288" y="685800"/>
                  </a:cubicBezTo>
                  <a:cubicBezTo>
                    <a:pt x="-44849" y="890337"/>
                    <a:pt x="191772" y="1058779"/>
                    <a:pt x="428394" y="1227221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8659261-19C3-450E-971D-FDB301D574DC}"/>
                </a:ext>
              </a:extLst>
            </p:cNvPr>
            <p:cNvSpPr txBox="1"/>
            <p:nvPr/>
          </p:nvSpPr>
          <p:spPr>
            <a:xfrm>
              <a:off x="5487414" y="1439115"/>
              <a:ext cx="15520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</a:rPr>
                <a:t>Short Leg</a:t>
              </a:r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0BD4A67C-5864-4B45-8644-AE9E9ED26EAB}"/>
                </a:ext>
              </a:extLst>
            </p:cNvPr>
            <p:cNvSpPr/>
            <p:nvPr/>
          </p:nvSpPr>
          <p:spPr>
            <a:xfrm>
              <a:off x="5206701" y="1861073"/>
              <a:ext cx="774551" cy="645459"/>
            </a:xfrm>
            <a:custGeom>
              <a:avLst/>
              <a:gdLst>
                <a:gd name="connsiteX0" fmla="*/ 774551 w 774551"/>
                <a:gd name="connsiteY0" fmla="*/ 0 h 645459"/>
                <a:gd name="connsiteX1" fmla="*/ 591671 w 774551"/>
                <a:gd name="connsiteY1" fmla="*/ 398033 h 645459"/>
                <a:gd name="connsiteX2" fmla="*/ 0 w 774551"/>
                <a:gd name="connsiteY2" fmla="*/ 645459 h 64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4551" h="645459">
                  <a:moveTo>
                    <a:pt x="774551" y="0"/>
                  </a:moveTo>
                  <a:cubicBezTo>
                    <a:pt x="747657" y="145228"/>
                    <a:pt x="720763" y="290457"/>
                    <a:pt x="591671" y="398033"/>
                  </a:cubicBezTo>
                  <a:cubicBezTo>
                    <a:pt x="462579" y="505609"/>
                    <a:pt x="231289" y="575534"/>
                    <a:pt x="0" y="645459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EDAFD56-3118-4BAB-992E-49673FEEC619}"/>
                </a:ext>
              </a:extLst>
            </p:cNvPr>
            <p:cNvSpPr/>
            <p:nvPr/>
          </p:nvSpPr>
          <p:spPr>
            <a:xfrm>
              <a:off x="1509640" y="5199033"/>
              <a:ext cx="244464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i="1" dirty="0" smtClean="0"/>
                <a:t>Minus </a:t>
              </a:r>
              <a:r>
                <a:rPr lang="en-US" sz="2400" i="1" dirty="0"/>
                <a:t>(-) wire has black flag</a:t>
              </a:r>
            </a:p>
          </p:txBody>
        </p:sp>
        <p:sp>
          <p:nvSpPr>
            <p:cNvPr id="17" name="Arrow: Up 16">
              <a:extLst>
                <a:ext uri="{FF2B5EF4-FFF2-40B4-BE49-F238E27FC236}">
                  <a16:creationId xmlns:a16="http://schemas.microsoft.com/office/drawing/2014/main" id="{2306BB8F-DAA5-4D0E-ACF9-A7E9FE9FE0B6}"/>
                </a:ext>
              </a:extLst>
            </p:cNvPr>
            <p:cNvSpPr/>
            <p:nvPr/>
          </p:nvSpPr>
          <p:spPr>
            <a:xfrm rot="2549220">
              <a:off x="2992205" y="4564458"/>
              <a:ext cx="382464" cy="626144"/>
            </a:xfrm>
            <a:prstGeom prst="up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62216" y="1623437"/>
              <a:ext cx="23920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70C0"/>
                  </a:solidFill>
                </a:rPr>
                <a:t>Battery wires can be ANY color</a:t>
              </a:r>
              <a:endParaRPr lang="en-US" sz="2000" dirty="0">
                <a:solidFill>
                  <a:srgbClr val="0070C0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 rot="10468846" flipV="1">
              <a:off x="2923482" y="3838553"/>
              <a:ext cx="1361551" cy="751123"/>
            </a:xfrm>
            <a:custGeom>
              <a:avLst/>
              <a:gdLst>
                <a:gd name="connsiteX0" fmla="*/ 0 w 1308100"/>
                <a:gd name="connsiteY0" fmla="*/ 596900 h 596900"/>
                <a:gd name="connsiteX1" fmla="*/ 571500 w 1308100"/>
                <a:gd name="connsiteY1" fmla="*/ 228600 h 596900"/>
                <a:gd name="connsiteX2" fmla="*/ 1308100 w 1308100"/>
                <a:gd name="connsiteY2" fmla="*/ 0 h 59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8100" h="596900">
                  <a:moveTo>
                    <a:pt x="0" y="596900"/>
                  </a:moveTo>
                  <a:cubicBezTo>
                    <a:pt x="176741" y="462491"/>
                    <a:pt x="353483" y="328083"/>
                    <a:pt x="571500" y="228600"/>
                  </a:cubicBezTo>
                  <a:cubicBezTo>
                    <a:pt x="789517" y="129117"/>
                    <a:pt x="1176867" y="27517"/>
                    <a:pt x="1308100" y="0"/>
                  </a:cubicBezTo>
                </a:path>
              </a:pathLst>
            </a:cu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Down Arrow 29"/>
            <p:cNvSpPr/>
            <p:nvPr/>
          </p:nvSpPr>
          <p:spPr>
            <a:xfrm rot="19942716">
              <a:off x="2926564" y="2269517"/>
              <a:ext cx="198148" cy="674304"/>
            </a:xfrm>
            <a:prstGeom prst="down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94552" y="3046555"/>
              <a:ext cx="1334764" cy="615379"/>
            </a:xfrm>
            <a:custGeom>
              <a:avLst/>
              <a:gdLst>
                <a:gd name="connsiteX0" fmla="*/ 0 w 1334764"/>
                <a:gd name="connsiteY0" fmla="*/ 615379 h 615379"/>
                <a:gd name="connsiteX1" fmla="*/ 320690 w 1334764"/>
                <a:gd name="connsiteY1" fmla="*/ 372694 h 615379"/>
                <a:gd name="connsiteX2" fmla="*/ 667382 w 1334764"/>
                <a:gd name="connsiteY2" fmla="*/ 173346 h 615379"/>
                <a:gd name="connsiteX3" fmla="*/ 1005406 w 1334764"/>
                <a:gd name="connsiteY3" fmla="*/ 52004 h 615379"/>
                <a:gd name="connsiteX4" fmla="*/ 1334764 w 1334764"/>
                <a:gd name="connsiteY4" fmla="*/ 0 h 61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4764" h="615379">
                  <a:moveTo>
                    <a:pt x="0" y="615379"/>
                  </a:moveTo>
                  <a:cubicBezTo>
                    <a:pt x="104730" y="530872"/>
                    <a:pt x="209460" y="446366"/>
                    <a:pt x="320690" y="372694"/>
                  </a:cubicBezTo>
                  <a:cubicBezTo>
                    <a:pt x="431920" y="299022"/>
                    <a:pt x="553263" y="226794"/>
                    <a:pt x="667382" y="173346"/>
                  </a:cubicBezTo>
                  <a:cubicBezTo>
                    <a:pt x="781501" y="119898"/>
                    <a:pt x="894176" y="80895"/>
                    <a:pt x="1005406" y="52004"/>
                  </a:cubicBezTo>
                  <a:cubicBezTo>
                    <a:pt x="1116636" y="23113"/>
                    <a:pt x="1225700" y="11556"/>
                    <a:pt x="1334764" y="0"/>
                  </a:cubicBezTo>
                </a:path>
              </a:pathLst>
            </a:cu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35522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55776" y="478624"/>
            <a:ext cx="4443805" cy="988414"/>
          </a:xfrm>
        </p:spPr>
        <p:txBody>
          <a:bodyPr>
            <a:no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Current Flow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425234" y="2244170"/>
            <a:ext cx="3921126" cy="2817845"/>
            <a:chOff x="7139645" y="2434285"/>
            <a:chExt cx="3921126" cy="281784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6870" y="3204255"/>
              <a:ext cx="2533650" cy="2047875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7139645" y="4043526"/>
              <a:ext cx="9675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</a:rPr>
                <a:t>Battery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6575" y="4043526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70C0"/>
                  </a:solidFill>
                </a:rPr>
                <a:t>LED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22525" y="3681493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+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556989" y="4324663"/>
              <a:ext cx="295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-</a:t>
              </a:r>
              <a:endParaRPr lang="en-US" sz="2000" dirty="0"/>
            </a:p>
          </p:txBody>
        </p:sp>
        <p:sp>
          <p:nvSpPr>
            <p:cNvPr id="14" name="TextBox 13"/>
            <p:cNvSpPr txBox="1"/>
            <p:nvPr/>
          </p:nvSpPr>
          <p:spPr>
            <a:xfrm rot="5400000">
              <a:off x="10037359" y="3578348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</a:rPr>
                <a:t>long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5400000">
              <a:off x="9994880" y="4623030"/>
              <a:ext cx="6751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>
                      <a:lumMod val="75000"/>
                    </a:schemeClr>
                  </a:solidFill>
                </a:rPr>
                <a:t>short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03594" y="2434285"/>
              <a:ext cx="3053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Circuit Diagram</a:t>
              </a: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FA37BBC-A65B-44D0-991D-9282616E56FD}"/>
              </a:ext>
            </a:extLst>
          </p:cNvPr>
          <p:cNvSpPr/>
          <p:nvPr/>
        </p:nvSpPr>
        <p:spPr>
          <a:xfrm>
            <a:off x="9175695" y="3267332"/>
            <a:ext cx="973510" cy="1491740"/>
          </a:xfrm>
          <a:custGeom>
            <a:avLst/>
            <a:gdLst>
              <a:gd name="connsiteX0" fmla="*/ 30089 w 973510"/>
              <a:gd name="connsiteY0" fmla="*/ 513836 h 1491740"/>
              <a:gd name="connsiteX1" fmla="*/ 17732 w 973510"/>
              <a:gd name="connsiteY1" fmla="*/ 217273 h 1491740"/>
              <a:gd name="connsiteX2" fmla="*/ 240154 w 973510"/>
              <a:gd name="connsiteY2" fmla="*/ 19565 h 1491740"/>
              <a:gd name="connsiteX3" fmla="*/ 573786 w 973510"/>
              <a:gd name="connsiteY3" fmla="*/ 7209 h 1491740"/>
              <a:gd name="connsiteX4" fmla="*/ 833278 w 973510"/>
              <a:gd name="connsiteY4" fmla="*/ 19565 h 1491740"/>
              <a:gd name="connsiteX5" fmla="*/ 932132 w 973510"/>
              <a:gd name="connsiteY5" fmla="*/ 167846 h 1491740"/>
              <a:gd name="connsiteX6" fmla="*/ 919775 w 973510"/>
              <a:gd name="connsiteY6" fmla="*/ 587976 h 1491740"/>
              <a:gd name="connsiteX7" fmla="*/ 944489 w 973510"/>
              <a:gd name="connsiteY7" fmla="*/ 1069890 h 1491740"/>
              <a:gd name="connsiteX8" fmla="*/ 956846 w 973510"/>
              <a:gd name="connsiteY8" fmla="*/ 1378809 h 1491740"/>
              <a:gd name="connsiteX9" fmla="*/ 697354 w 973510"/>
              <a:gd name="connsiteY9" fmla="*/ 1465306 h 1491740"/>
              <a:gd name="connsiteX10" fmla="*/ 264867 w 973510"/>
              <a:gd name="connsiteY10" fmla="*/ 1465306 h 1491740"/>
              <a:gd name="connsiteX11" fmla="*/ 116586 w 973510"/>
              <a:gd name="connsiteY11" fmla="*/ 1156387 h 14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3510" h="1491740">
                <a:moveTo>
                  <a:pt x="30089" y="513836"/>
                </a:moveTo>
                <a:cubicBezTo>
                  <a:pt x="6405" y="406743"/>
                  <a:pt x="-17279" y="299651"/>
                  <a:pt x="17732" y="217273"/>
                </a:cubicBezTo>
                <a:cubicBezTo>
                  <a:pt x="52743" y="134895"/>
                  <a:pt x="147478" y="54576"/>
                  <a:pt x="240154" y="19565"/>
                </a:cubicBezTo>
                <a:cubicBezTo>
                  <a:pt x="332830" y="-15446"/>
                  <a:pt x="474932" y="7209"/>
                  <a:pt x="573786" y="7209"/>
                </a:cubicBezTo>
                <a:cubicBezTo>
                  <a:pt x="672640" y="7209"/>
                  <a:pt x="773554" y="-7208"/>
                  <a:pt x="833278" y="19565"/>
                </a:cubicBezTo>
                <a:cubicBezTo>
                  <a:pt x="893002" y="46338"/>
                  <a:pt x="917716" y="73111"/>
                  <a:pt x="932132" y="167846"/>
                </a:cubicBezTo>
                <a:cubicBezTo>
                  <a:pt x="946548" y="262581"/>
                  <a:pt x="917716" y="437635"/>
                  <a:pt x="919775" y="587976"/>
                </a:cubicBezTo>
                <a:cubicBezTo>
                  <a:pt x="921835" y="738317"/>
                  <a:pt x="938311" y="938085"/>
                  <a:pt x="944489" y="1069890"/>
                </a:cubicBezTo>
                <a:cubicBezTo>
                  <a:pt x="950668" y="1201696"/>
                  <a:pt x="998035" y="1312906"/>
                  <a:pt x="956846" y="1378809"/>
                </a:cubicBezTo>
                <a:cubicBezTo>
                  <a:pt x="915657" y="1444712"/>
                  <a:pt x="812684" y="1450890"/>
                  <a:pt x="697354" y="1465306"/>
                </a:cubicBezTo>
                <a:cubicBezTo>
                  <a:pt x="582024" y="1479722"/>
                  <a:pt x="361662" y="1516792"/>
                  <a:pt x="264867" y="1465306"/>
                </a:cubicBezTo>
                <a:cubicBezTo>
                  <a:pt x="168072" y="1413820"/>
                  <a:pt x="142329" y="1285103"/>
                  <a:pt x="116586" y="1156387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53645F20-65DD-4B30-94D9-DCCD54150DB1}"/>
              </a:ext>
            </a:extLst>
          </p:cNvPr>
          <p:cNvGrpSpPr/>
          <p:nvPr/>
        </p:nvGrpSpPr>
        <p:grpSpPr>
          <a:xfrm>
            <a:off x="838200" y="1504950"/>
            <a:ext cx="6466891" cy="3946161"/>
            <a:chOff x="838200" y="1504950"/>
            <a:chExt cx="6466891" cy="394616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3973" y="1504950"/>
              <a:ext cx="5842675" cy="3350461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9198AA3-B2D2-4965-AEF2-6912460C3D9A}"/>
                </a:ext>
              </a:extLst>
            </p:cNvPr>
            <p:cNvSpPr/>
            <p:nvPr/>
          </p:nvSpPr>
          <p:spPr>
            <a:xfrm>
              <a:off x="838200" y="1668163"/>
              <a:ext cx="6466891" cy="3782948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05610" y="2837177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</a:rPr>
                <a:t>+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89189" y="4029705"/>
              <a:ext cx="2632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-</a:t>
              </a: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FDC08DA-A14F-4269-932B-87B7EA6079EC}"/>
                </a:ext>
              </a:extLst>
            </p:cNvPr>
            <p:cNvSpPr/>
            <p:nvPr/>
          </p:nvSpPr>
          <p:spPr>
            <a:xfrm>
              <a:off x="3089189" y="2231051"/>
              <a:ext cx="1994770" cy="2292946"/>
            </a:xfrm>
            <a:custGeom>
              <a:avLst/>
              <a:gdLst>
                <a:gd name="connsiteX0" fmla="*/ 12357 w 1994770"/>
                <a:gd name="connsiteY0" fmla="*/ 1352408 h 2292946"/>
                <a:gd name="connsiteX1" fmla="*/ 271849 w 1994770"/>
                <a:gd name="connsiteY1" fmla="*/ 1179414 h 2292946"/>
                <a:gd name="connsiteX2" fmla="*/ 556054 w 1994770"/>
                <a:gd name="connsiteY2" fmla="*/ 1006419 h 2292946"/>
                <a:gd name="connsiteX3" fmla="*/ 790833 w 1994770"/>
                <a:gd name="connsiteY3" fmla="*/ 895208 h 2292946"/>
                <a:gd name="connsiteX4" fmla="*/ 1013254 w 1994770"/>
                <a:gd name="connsiteY4" fmla="*/ 821068 h 2292946"/>
                <a:gd name="connsiteX5" fmla="*/ 1223319 w 1994770"/>
                <a:gd name="connsiteY5" fmla="*/ 808711 h 2292946"/>
                <a:gd name="connsiteX6" fmla="*/ 1223319 w 1994770"/>
                <a:gd name="connsiteY6" fmla="*/ 981706 h 2292946"/>
                <a:gd name="connsiteX7" fmla="*/ 1322173 w 1994770"/>
                <a:gd name="connsiteY7" fmla="*/ 858138 h 2292946"/>
                <a:gd name="connsiteX8" fmla="*/ 1482811 w 1994770"/>
                <a:gd name="connsiteY8" fmla="*/ 833425 h 2292946"/>
                <a:gd name="connsiteX9" fmla="*/ 1692876 w 1994770"/>
                <a:gd name="connsiteY9" fmla="*/ 882852 h 2292946"/>
                <a:gd name="connsiteX10" fmla="*/ 1767016 w 1994770"/>
                <a:gd name="connsiteY10" fmla="*/ 932279 h 2292946"/>
                <a:gd name="connsiteX11" fmla="*/ 1816443 w 1994770"/>
                <a:gd name="connsiteY11" fmla="*/ 969349 h 2292946"/>
                <a:gd name="connsiteX12" fmla="*/ 1841157 w 1994770"/>
                <a:gd name="connsiteY12" fmla="*/ 635717 h 2292946"/>
                <a:gd name="connsiteX13" fmla="*/ 1816443 w 1994770"/>
                <a:gd name="connsiteY13" fmla="*/ 190873 h 2292946"/>
                <a:gd name="connsiteX14" fmla="*/ 1878227 w 1994770"/>
                <a:gd name="connsiteY14" fmla="*/ 92019 h 2292946"/>
                <a:gd name="connsiteX15" fmla="*/ 1878227 w 1994770"/>
                <a:gd name="connsiteY15" fmla="*/ 30235 h 2292946"/>
                <a:gd name="connsiteX16" fmla="*/ 1989438 w 1994770"/>
                <a:gd name="connsiteY16" fmla="*/ 17879 h 2292946"/>
                <a:gd name="connsiteX17" fmla="*/ 1977081 w 1994770"/>
                <a:gd name="connsiteY17" fmla="*/ 277371 h 2292946"/>
                <a:gd name="connsiteX18" fmla="*/ 1977081 w 1994770"/>
                <a:gd name="connsiteY18" fmla="*/ 573933 h 2292946"/>
                <a:gd name="connsiteX19" fmla="*/ 1977081 w 1994770"/>
                <a:gd name="connsiteY19" fmla="*/ 734571 h 2292946"/>
                <a:gd name="connsiteX20" fmla="*/ 1977081 w 1994770"/>
                <a:gd name="connsiteY20" fmla="*/ 932279 h 2292946"/>
                <a:gd name="connsiteX21" fmla="*/ 1977081 w 1994770"/>
                <a:gd name="connsiteY21" fmla="*/ 1179414 h 2292946"/>
                <a:gd name="connsiteX22" fmla="*/ 1964725 w 1994770"/>
                <a:gd name="connsiteY22" fmla="*/ 1253554 h 2292946"/>
                <a:gd name="connsiteX23" fmla="*/ 1828800 w 1994770"/>
                <a:gd name="connsiteY23" fmla="*/ 1253554 h 2292946"/>
                <a:gd name="connsiteX24" fmla="*/ 1643449 w 1994770"/>
                <a:gd name="connsiteY24" fmla="*/ 1377122 h 2292946"/>
                <a:gd name="connsiteX25" fmla="*/ 1433384 w 1994770"/>
                <a:gd name="connsiteY25" fmla="*/ 1562473 h 2292946"/>
                <a:gd name="connsiteX26" fmla="*/ 1346887 w 1994770"/>
                <a:gd name="connsiteY26" fmla="*/ 1698398 h 2292946"/>
                <a:gd name="connsiteX27" fmla="*/ 1260389 w 1994770"/>
                <a:gd name="connsiteY27" fmla="*/ 1809608 h 2292946"/>
                <a:gd name="connsiteX28" fmla="*/ 1223319 w 1994770"/>
                <a:gd name="connsiteY28" fmla="*/ 1933176 h 2292946"/>
                <a:gd name="connsiteX29" fmla="*/ 1223319 w 1994770"/>
                <a:gd name="connsiteY29" fmla="*/ 2056744 h 2292946"/>
                <a:gd name="connsiteX30" fmla="*/ 1235676 w 1994770"/>
                <a:gd name="connsiteY30" fmla="*/ 2167954 h 2292946"/>
                <a:gd name="connsiteX31" fmla="*/ 1210962 w 1994770"/>
                <a:gd name="connsiteY31" fmla="*/ 2291522 h 2292946"/>
                <a:gd name="connsiteX32" fmla="*/ 963827 w 1994770"/>
                <a:gd name="connsiteY32" fmla="*/ 2081457 h 2292946"/>
                <a:gd name="connsiteX33" fmla="*/ 704335 w 1994770"/>
                <a:gd name="connsiteY33" fmla="*/ 1970246 h 2292946"/>
                <a:gd name="connsiteX34" fmla="*/ 457200 w 1994770"/>
                <a:gd name="connsiteY34" fmla="*/ 1859035 h 2292946"/>
                <a:gd name="connsiteX35" fmla="*/ 197708 w 1994770"/>
                <a:gd name="connsiteY35" fmla="*/ 1772538 h 2292946"/>
                <a:gd name="connsiteX36" fmla="*/ 0 w 1994770"/>
                <a:gd name="connsiteY36" fmla="*/ 1723111 h 229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94770" h="2292946">
                  <a:moveTo>
                    <a:pt x="12357" y="1352408"/>
                  </a:moveTo>
                  <a:cubicBezTo>
                    <a:pt x="96795" y="1294743"/>
                    <a:pt x="181233" y="1237079"/>
                    <a:pt x="271849" y="1179414"/>
                  </a:cubicBezTo>
                  <a:cubicBezTo>
                    <a:pt x="362465" y="1121749"/>
                    <a:pt x="469557" y="1053787"/>
                    <a:pt x="556054" y="1006419"/>
                  </a:cubicBezTo>
                  <a:cubicBezTo>
                    <a:pt x="642551" y="959051"/>
                    <a:pt x="714633" y="926100"/>
                    <a:pt x="790833" y="895208"/>
                  </a:cubicBezTo>
                  <a:cubicBezTo>
                    <a:pt x="867033" y="864316"/>
                    <a:pt x="941173" y="835484"/>
                    <a:pt x="1013254" y="821068"/>
                  </a:cubicBezTo>
                  <a:cubicBezTo>
                    <a:pt x="1085335" y="806652"/>
                    <a:pt x="1188308" y="781938"/>
                    <a:pt x="1223319" y="808711"/>
                  </a:cubicBezTo>
                  <a:cubicBezTo>
                    <a:pt x="1258330" y="835484"/>
                    <a:pt x="1206843" y="973468"/>
                    <a:pt x="1223319" y="981706"/>
                  </a:cubicBezTo>
                  <a:cubicBezTo>
                    <a:pt x="1239795" y="989944"/>
                    <a:pt x="1278924" y="882852"/>
                    <a:pt x="1322173" y="858138"/>
                  </a:cubicBezTo>
                  <a:cubicBezTo>
                    <a:pt x="1365422" y="833424"/>
                    <a:pt x="1421027" y="829306"/>
                    <a:pt x="1482811" y="833425"/>
                  </a:cubicBezTo>
                  <a:cubicBezTo>
                    <a:pt x="1544595" y="837544"/>
                    <a:pt x="1645509" y="866376"/>
                    <a:pt x="1692876" y="882852"/>
                  </a:cubicBezTo>
                  <a:cubicBezTo>
                    <a:pt x="1740244" y="899328"/>
                    <a:pt x="1767016" y="932279"/>
                    <a:pt x="1767016" y="932279"/>
                  </a:cubicBezTo>
                  <a:cubicBezTo>
                    <a:pt x="1787610" y="946695"/>
                    <a:pt x="1804086" y="1018776"/>
                    <a:pt x="1816443" y="969349"/>
                  </a:cubicBezTo>
                  <a:cubicBezTo>
                    <a:pt x="1828800" y="919922"/>
                    <a:pt x="1841157" y="765463"/>
                    <a:pt x="1841157" y="635717"/>
                  </a:cubicBezTo>
                  <a:cubicBezTo>
                    <a:pt x="1841157" y="505971"/>
                    <a:pt x="1810265" y="281489"/>
                    <a:pt x="1816443" y="190873"/>
                  </a:cubicBezTo>
                  <a:cubicBezTo>
                    <a:pt x="1822621" y="100257"/>
                    <a:pt x="1867930" y="118792"/>
                    <a:pt x="1878227" y="92019"/>
                  </a:cubicBezTo>
                  <a:cubicBezTo>
                    <a:pt x="1888524" y="65246"/>
                    <a:pt x="1859692" y="42592"/>
                    <a:pt x="1878227" y="30235"/>
                  </a:cubicBezTo>
                  <a:cubicBezTo>
                    <a:pt x="1896762" y="17878"/>
                    <a:pt x="1972962" y="-23310"/>
                    <a:pt x="1989438" y="17879"/>
                  </a:cubicBezTo>
                  <a:cubicBezTo>
                    <a:pt x="2005914" y="59068"/>
                    <a:pt x="1979140" y="184695"/>
                    <a:pt x="1977081" y="277371"/>
                  </a:cubicBezTo>
                  <a:cubicBezTo>
                    <a:pt x="1975022" y="370047"/>
                    <a:pt x="1977081" y="573933"/>
                    <a:pt x="1977081" y="573933"/>
                  </a:cubicBezTo>
                  <a:lnTo>
                    <a:pt x="1977081" y="734571"/>
                  </a:lnTo>
                  <a:lnTo>
                    <a:pt x="1977081" y="932279"/>
                  </a:lnTo>
                  <a:cubicBezTo>
                    <a:pt x="1977081" y="1006419"/>
                    <a:pt x="1979140" y="1125868"/>
                    <a:pt x="1977081" y="1179414"/>
                  </a:cubicBezTo>
                  <a:cubicBezTo>
                    <a:pt x="1975022" y="1232960"/>
                    <a:pt x="1989438" y="1241197"/>
                    <a:pt x="1964725" y="1253554"/>
                  </a:cubicBezTo>
                  <a:cubicBezTo>
                    <a:pt x="1940012" y="1265911"/>
                    <a:pt x="1882346" y="1232959"/>
                    <a:pt x="1828800" y="1253554"/>
                  </a:cubicBezTo>
                  <a:cubicBezTo>
                    <a:pt x="1775254" y="1274149"/>
                    <a:pt x="1709352" y="1325636"/>
                    <a:pt x="1643449" y="1377122"/>
                  </a:cubicBezTo>
                  <a:cubicBezTo>
                    <a:pt x="1577546" y="1428608"/>
                    <a:pt x="1482811" y="1508927"/>
                    <a:pt x="1433384" y="1562473"/>
                  </a:cubicBezTo>
                  <a:cubicBezTo>
                    <a:pt x="1383957" y="1616019"/>
                    <a:pt x="1375720" y="1657209"/>
                    <a:pt x="1346887" y="1698398"/>
                  </a:cubicBezTo>
                  <a:cubicBezTo>
                    <a:pt x="1318055" y="1739587"/>
                    <a:pt x="1280984" y="1770478"/>
                    <a:pt x="1260389" y="1809608"/>
                  </a:cubicBezTo>
                  <a:cubicBezTo>
                    <a:pt x="1239794" y="1848738"/>
                    <a:pt x="1229497" y="1891987"/>
                    <a:pt x="1223319" y="1933176"/>
                  </a:cubicBezTo>
                  <a:cubicBezTo>
                    <a:pt x="1217141" y="1974365"/>
                    <a:pt x="1221260" y="2017615"/>
                    <a:pt x="1223319" y="2056744"/>
                  </a:cubicBezTo>
                  <a:cubicBezTo>
                    <a:pt x="1225378" y="2095873"/>
                    <a:pt x="1237735" y="2128825"/>
                    <a:pt x="1235676" y="2167954"/>
                  </a:cubicBezTo>
                  <a:cubicBezTo>
                    <a:pt x="1233617" y="2207083"/>
                    <a:pt x="1256270" y="2305938"/>
                    <a:pt x="1210962" y="2291522"/>
                  </a:cubicBezTo>
                  <a:cubicBezTo>
                    <a:pt x="1165654" y="2277106"/>
                    <a:pt x="1048265" y="2135003"/>
                    <a:pt x="963827" y="2081457"/>
                  </a:cubicBezTo>
                  <a:cubicBezTo>
                    <a:pt x="879389" y="2027911"/>
                    <a:pt x="788773" y="2007316"/>
                    <a:pt x="704335" y="1970246"/>
                  </a:cubicBezTo>
                  <a:cubicBezTo>
                    <a:pt x="619897" y="1933176"/>
                    <a:pt x="541638" y="1891986"/>
                    <a:pt x="457200" y="1859035"/>
                  </a:cubicBezTo>
                  <a:cubicBezTo>
                    <a:pt x="372762" y="1826084"/>
                    <a:pt x="273908" y="1795192"/>
                    <a:pt x="197708" y="1772538"/>
                  </a:cubicBezTo>
                  <a:cubicBezTo>
                    <a:pt x="121508" y="1749884"/>
                    <a:pt x="60754" y="1736497"/>
                    <a:pt x="0" y="1723111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171DBA2-FDF9-4F8B-9E22-7B4DBD48B5CF}"/>
                </a:ext>
              </a:extLst>
            </p:cNvPr>
            <p:cNvSpPr/>
            <p:nvPr/>
          </p:nvSpPr>
          <p:spPr>
            <a:xfrm>
              <a:off x="4782065" y="2409568"/>
              <a:ext cx="0" cy="345989"/>
            </a:xfrm>
            <a:custGeom>
              <a:avLst/>
              <a:gdLst>
                <a:gd name="connsiteX0" fmla="*/ 0 w 0"/>
                <a:gd name="connsiteY0" fmla="*/ 345989 h 345989"/>
                <a:gd name="connsiteX1" fmla="*/ 0 w 0"/>
                <a:gd name="connsiteY1" fmla="*/ 0 h 34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45989">
                  <a:moveTo>
                    <a:pt x="0" y="345989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Arrow: Right 49">
              <a:extLst>
                <a:ext uri="{FF2B5EF4-FFF2-40B4-BE49-F238E27FC236}">
                  <a16:creationId xmlns:a16="http://schemas.microsoft.com/office/drawing/2014/main" id="{123B29DF-EE14-43F2-838E-437669687E11}"/>
                </a:ext>
              </a:extLst>
            </p:cNvPr>
            <p:cNvSpPr/>
            <p:nvPr/>
          </p:nvSpPr>
          <p:spPr>
            <a:xfrm rot="19729766">
              <a:off x="3238721" y="3210241"/>
              <a:ext cx="457200" cy="259193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Arrow: Right 50">
              <a:extLst>
                <a:ext uri="{FF2B5EF4-FFF2-40B4-BE49-F238E27FC236}">
                  <a16:creationId xmlns:a16="http://schemas.microsoft.com/office/drawing/2014/main" id="{16BADFF2-DE82-4AA9-A482-2BACE05BC416}"/>
                </a:ext>
              </a:extLst>
            </p:cNvPr>
            <p:cNvSpPr/>
            <p:nvPr/>
          </p:nvSpPr>
          <p:spPr>
            <a:xfrm rot="20787505">
              <a:off x="3843044" y="2968410"/>
              <a:ext cx="457200" cy="259193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Arrow: Right 51">
              <a:extLst>
                <a:ext uri="{FF2B5EF4-FFF2-40B4-BE49-F238E27FC236}">
                  <a16:creationId xmlns:a16="http://schemas.microsoft.com/office/drawing/2014/main" id="{1E41B1AF-F118-41F0-9ED8-B6D4395D754C}"/>
                </a:ext>
              </a:extLst>
            </p:cNvPr>
            <p:cNvSpPr/>
            <p:nvPr/>
          </p:nvSpPr>
          <p:spPr>
            <a:xfrm rot="16200000">
              <a:off x="4715643" y="2589833"/>
              <a:ext cx="345988" cy="23517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Arrow: Right 52">
              <a:extLst>
                <a:ext uri="{FF2B5EF4-FFF2-40B4-BE49-F238E27FC236}">
                  <a16:creationId xmlns:a16="http://schemas.microsoft.com/office/drawing/2014/main" id="{48CC394D-3242-4A7D-84AA-9B8DF0E17595}"/>
                </a:ext>
              </a:extLst>
            </p:cNvPr>
            <p:cNvSpPr/>
            <p:nvPr/>
          </p:nvSpPr>
          <p:spPr>
            <a:xfrm rot="5400000">
              <a:off x="4900617" y="2986948"/>
              <a:ext cx="345988" cy="23517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Arrow: Right 53">
              <a:extLst>
                <a:ext uri="{FF2B5EF4-FFF2-40B4-BE49-F238E27FC236}">
                  <a16:creationId xmlns:a16="http://schemas.microsoft.com/office/drawing/2014/main" id="{D6BFFA5A-3893-42F1-817B-E68675D91A0C}"/>
                </a:ext>
              </a:extLst>
            </p:cNvPr>
            <p:cNvSpPr/>
            <p:nvPr/>
          </p:nvSpPr>
          <p:spPr>
            <a:xfrm rot="7971631">
              <a:off x="4355107" y="3688826"/>
              <a:ext cx="345988" cy="23517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Arrow: Right 54">
              <a:extLst>
                <a:ext uri="{FF2B5EF4-FFF2-40B4-BE49-F238E27FC236}">
                  <a16:creationId xmlns:a16="http://schemas.microsoft.com/office/drawing/2014/main" id="{22C69897-3F54-43F1-A043-CC6F2C91A101}"/>
                </a:ext>
              </a:extLst>
            </p:cNvPr>
            <p:cNvSpPr/>
            <p:nvPr/>
          </p:nvSpPr>
          <p:spPr>
            <a:xfrm rot="12504933">
              <a:off x="3255908" y="3939014"/>
              <a:ext cx="345988" cy="23517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Arrow: Right 55">
              <a:extLst>
                <a:ext uri="{FF2B5EF4-FFF2-40B4-BE49-F238E27FC236}">
                  <a16:creationId xmlns:a16="http://schemas.microsoft.com/office/drawing/2014/main" id="{AE466871-B10B-4DA0-9BE4-D3E37196E487}"/>
                </a:ext>
              </a:extLst>
            </p:cNvPr>
            <p:cNvSpPr/>
            <p:nvPr/>
          </p:nvSpPr>
          <p:spPr>
            <a:xfrm rot="12504933">
              <a:off x="3848335" y="4200637"/>
              <a:ext cx="345988" cy="235172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4ED268-5DFD-4333-A468-073DB11A26B8}"/>
                </a:ext>
              </a:extLst>
            </p:cNvPr>
            <p:cNvSpPr/>
            <p:nvPr/>
          </p:nvSpPr>
          <p:spPr>
            <a:xfrm>
              <a:off x="4863542" y="1828800"/>
              <a:ext cx="272079" cy="415370"/>
            </a:xfrm>
            <a:custGeom>
              <a:avLst/>
              <a:gdLst>
                <a:gd name="connsiteX0" fmla="*/ 46555 w 318007"/>
                <a:gd name="connsiteY0" fmla="*/ 462002 h 485486"/>
                <a:gd name="connsiteX1" fmla="*/ 451 w 318007"/>
                <a:gd name="connsiteY1" fmla="*/ 385161 h 485486"/>
                <a:gd name="connsiteX2" fmla="*/ 23503 w 318007"/>
                <a:gd name="connsiteY2" fmla="*/ 292953 h 485486"/>
                <a:gd name="connsiteX3" fmla="*/ 31187 w 318007"/>
                <a:gd name="connsiteY3" fmla="*/ 162324 h 485486"/>
                <a:gd name="connsiteX4" fmla="*/ 69607 w 318007"/>
                <a:gd name="connsiteY4" fmla="*/ 24012 h 485486"/>
                <a:gd name="connsiteX5" fmla="*/ 238656 w 318007"/>
                <a:gd name="connsiteY5" fmla="*/ 8644 h 485486"/>
                <a:gd name="connsiteX6" fmla="*/ 315497 w 318007"/>
                <a:gd name="connsiteY6" fmla="*/ 116220 h 485486"/>
                <a:gd name="connsiteX7" fmla="*/ 300128 w 318007"/>
                <a:gd name="connsiteY7" fmla="*/ 254533 h 485486"/>
                <a:gd name="connsiteX8" fmla="*/ 307813 w 318007"/>
                <a:gd name="connsiteY8" fmla="*/ 408214 h 485486"/>
                <a:gd name="connsiteX9" fmla="*/ 307813 w 318007"/>
                <a:gd name="connsiteY9" fmla="*/ 446634 h 485486"/>
                <a:gd name="connsiteX10" fmla="*/ 192552 w 318007"/>
                <a:gd name="connsiteY10" fmla="*/ 485054 h 485486"/>
                <a:gd name="connsiteX11" fmla="*/ 46555 w 318007"/>
                <a:gd name="connsiteY11" fmla="*/ 462002 h 48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07" h="485486">
                  <a:moveTo>
                    <a:pt x="46555" y="462002"/>
                  </a:moveTo>
                  <a:cubicBezTo>
                    <a:pt x="14538" y="445353"/>
                    <a:pt x="4293" y="413336"/>
                    <a:pt x="451" y="385161"/>
                  </a:cubicBezTo>
                  <a:cubicBezTo>
                    <a:pt x="-3391" y="356986"/>
                    <a:pt x="18380" y="330092"/>
                    <a:pt x="23503" y="292953"/>
                  </a:cubicBezTo>
                  <a:cubicBezTo>
                    <a:pt x="28626" y="255813"/>
                    <a:pt x="23503" y="207147"/>
                    <a:pt x="31187" y="162324"/>
                  </a:cubicBezTo>
                  <a:cubicBezTo>
                    <a:pt x="38871" y="117501"/>
                    <a:pt x="35029" y="49625"/>
                    <a:pt x="69607" y="24012"/>
                  </a:cubicBezTo>
                  <a:cubicBezTo>
                    <a:pt x="104185" y="-1601"/>
                    <a:pt x="197674" y="-6724"/>
                    <a:pt x="238656" y="8644"/>
                  </a:cubicBezTo>
                  <a:cubicBezTo>
                    <a:pt x="279638" y="24012"/>
                    <a:pt x="305252" y="75239"/>
                    <a:pt x="315497" y="116220"/>
                  </a:cubicBezTo>
                  <a:cubicBezTo>
                    <a:pt x="325742" y="157201"/>
                    <a:pt x="301409" y="205867"/>
                    <a:pt x="300128" y="254533"/>
                  </a:cubicBezTo>
                  <a:cubicBezTo>
                    <a:pt x="298847" y="303199"/>
                    <a:pt x="306532" y="376197"/>
                    <a:pt x="307813" y="408214"/>
                  </a:cubicBezTo>
                  <a:cubicBezTo>
                    <a:pt x="309094" y="440231"/>
                    <a:pt x="327023" y="433827"/>
                    <a:pt x="307813" y="446634"/>
                  </a:cubicBezTo>
                  <a:cubicBezTo>
                    <a:pt x="288603" y="459441"/>
                    <a:pt x="236095" y="482493"/>
                    <a:pt x="192552" y="485054"/>
                  </a:cubicBezTo>
                  <a:cubicBezTo>
                    <a:pt x="149009" y="487615"/>
                    <a:pt x="78572" y="478651"/>
                    <a:pt x="46555" y="46200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AA8E0F4-6510-4053-B7E3-51EB0284A705}"/>
                </a:ext>
              </a:extLst>
            </p:cNvPr>
            <p:cNvSpPr txBox="1"/>
            <p:nvPr/>
          </p:nvSpPr>
          <p:spPr>
            <a:xfrm rot="19836524">
              <a:off x="3336413" y="3288616"/>
              <a:ext cx="873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current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2594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734" y="355718"/>
            <a:ext cx="8850932" cy="1709800"/>
          </a:xfrm>
        </p:spPr>
        <p:txBody>
          <a:bodyPr>
            <a:normAutofit/>
          </a:bodyPr>
          <a:lstStyle/>
          <a:p>
            <a:r>
              <a:rPr lang="en-US" sz="6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Find a Resistor 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(any resistor)</a:t>
            </a:r>
            <a:r>
              <a:rPr lang="en-US" sz="67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 this circuit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12106" y="2633037"/>
            <a:ext cx="64999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you think 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happen?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happen?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AC5F58C-12C4-4564-8705-F5C93A0ED65F}"/>
              </a:ext>
            </a:extLst>
          </p:cNvPr>
          <p:cNvGrpSpPr/>
          <p:nvPr/>
        </p:nvGrpSpPr>
        <p:grpSpPr>
          <a:xfrm>
            <a:off x="6981827" y="3857374"/>
            <a:ext cx="2981325" cy="2419350"/>
            <a:chOff x="8493246" y="4297204"/>
            <a:chExt cx="2981325" cy="24193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93246" y="4297204"/>
              <a:ext cx="2981325" cy="241935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9531552" y="4911582"/>
              <a:ext cx="945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Resistor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C7FA269-A167-4674-B4E9-6A090638CB05}"/>
              </a:ext>
            </a:extLst>
          </p:cNvPr>
          <p:cNvGrpSpPr/>
          <p:nvPr/>
        </p:nvGrpSpPr>
        <p:grpSpPr>
          <a:xfrm>
            <a:off x="0" y="2400845"/>
            <a:ext cx="5210175" cy="3714750"/>
            <a:chOff x="73037" y="1689045"/>
            <a:chExt cx="5210175" cy="37147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037" y="1689045"/>
              <a:ext cx="5210175" cy="371475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982882" y="2087816"/>
              <a:ext cx="1488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Resistor</a:t>
              </a:r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1950823" y="2552443"/>
              <a:ext cx="514350" cy="762000"/>
            </a:xfrm>
            <a:custGeom>
              <a:avLst/>
              <a:gdLst>
                <a:gd name="connsiteX0" fmla="*/ 0 w 514350"/>
                <a:gd name="connsiteY0" fmla="*/ 0 h 762000"/>
                <a:gd name="connsiteX1" fmla="*/ 514350 w 514350"/>
                <a:gd name="connsiteY1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4350" h="762000">
                  <a:moveTo>
                    <a:pt x="0" y="0"/>
                  </a:moveTo>
                  <a:lnTo>
                    <a:pt x="514350" y="76200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2389710" y="2567521"/>
              <a:ext cx="653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long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E540989-90AC-40AC-829D-42CBCE45A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4076" y="3359260"/>
              <a:ext cx="855716" cy="276850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21FD3D0-E2BB-4F7A-9C09-DB99F9066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9186" y="143964"/>
            <a:ext cx="1681304" cy="170980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 rot="1155009">
            <a:off x="1530640" y="5302444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496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744128" y="4076411"/>
            <a:ext cx="5463034" cy="210537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Resistance is measured in “Ohms” or </a:t>
            </a:r>
            <a:r>
              <a:rPr lang="en-US" sz="2800" dirty="0">
                <a:sym typeface="Symbol" panose="05050102010706020507" pitchFamily="18" charset="2"/>
              </a:rPr>
              <a:t>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7161"/>
            <a:ext cx="10515600" cy="641493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Pop Quiz!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5038"/>
            <a:ext cx="11266170" cy="2239662"/>
          </a:xfrm>
        </p:spPr>
        <p:txBody>
          <a:bodyPr>
            <a:normAutofit/>
          </a:bodyPr>
          <a:lstStyle/>
          <a:p>
            <a:r>
              <a:rPr lang="en-US" sz="4000" dirty="0"/>
              <a:t>There are 3 resistors in your kit:</a:t>
            </a:r>
          </a:p>
          <a:p>
            <a:pPr lvl="1"/>
            <a:r>
              <a:rPr lang="en-US" sz="3600" dirty="0"/>
              <a:t>220</a:t>
            </a:r>
            <a:r>
              <a:rPr lang="en-US" sz="3600" dirty="0">
                <a:sym typeface="Symbol" panose="05050102010706020507" pitchFamily="18" charset="2"/>
              </a:rPr>
              <a:t>, </a:t>
            </a:r>
            <a:r>
              <a:rPr lang="en-US" sz="3600" dirty="0"/>
              <a:t>1,000</a:t>
            </a:r>
            <a:r>
              <a:rPr lang="en-US" sz="3600" dirty="0">
                <a:sym typeface="Symbol" panose="05050102010706020507" pitchFamily="18" charset="2"/>
              </a:rPr>
              <a:t> (“1K”), and </a:t>
            </a:r>
            <a:r>
              <a:rPr lang="en-US" sz="3600" dirty="0"/>
              <a:t>10,000</a:t>
            </a:r>
            <a:r>
              <a:rPr lang="en-US" sz="3600" dirty="0">
                <a:sym typeface="Symbol" panose="05050102010706020507" pitchFamily="18" charset="2"/>
              </a:rPr>
              <a:t> (“10K”)</a:t>
            </a:r>
          </a:p>
          <a:p>
            <a:r>
              <a:rPr lang="en-US" sz="4000" dirty="0">
                <a:sym typeface="Symbol" panose="05050102010706020507" pitchFamily="18" charset="2"/>
              </a:rPr>
              <a:t>How can we find the </a:t>
            </a:r>
            <a:r>
              <a:rPr lang="en-US" sz="4000" b="1" dirty="0">
                <a:sym typeface="Symbol" panose="05050102010706020507" pitchFamily="18" charset="2"/>
              </a:rPr>
              <a:t>smallest</a:t>
            </a:r>
            <a:r>
              <a:rPr lang="en-US" sz="4000" dirty="0">
                <a:sym typeface="Symbol" panose="05050102010706020507" pitchFamily="18" charset="2"/>
              </a:rPr>
              <a:t> (220 ) resistor? </a:t>
            </a:r>
            <a:endParaRPr lang="en-US" sz="3600" dirty="0">
              <a:sym typeface="Symbol" panose="05050102010706020507" pitchFamily="18" charset="2"/>
            </a:endParaRPr>
          </a:p>
          <a:p>
            <a:endParaRPr lang="en-US" sz="3600" dirty="0">
              <a:sym typeface="Symbol" panose="05050102010706020507" pitchFamily="18" charset="2"/>
            </a:endParaRPr>
          </a:p>
        </p:txBody>
      </p:sp>
      <p:pic>
        <p:nvPicPr>
          <p:cNvPr id="4" name="Picture 3" descr="resistors will have four bands of color circling the &lt;strong&gt;resistor&lt;/strong&gt;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032" y="3892193"/>
            <a:ext cx="2724891" cy="210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2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7161"/>
            <a:ext cx="10515600" cy="641493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Pop Quiz!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5038"/>
            <a:ext cx="10877550" cy="2468262"/>
          </a:xfrm>
        </p:spPr>
        <p:txBody>
          <a:bodyPr>
            <a:normAutofit/>
          </a:bodyPr>
          <a:lstStyle/>
          <a:p>
            <a:r>
              <a:rPr lang="en-US" sz="4000" dirty="0"/>
              <a:t>There are 3 resistors in your kit:</a:t>
            </a:r>
          </a:p>
          <a:p>
            <a:pPr lvl="1"/>
            <a:r>
              <a:rPr lang="en-US" sz="3600" dirty="0"/>
              <a:t>220</a:t>
            </a:r>
            <a:r>
              <a:rPr lang="en-US" sz="3600" dirty="0">
                <a:sym typeface="Symbol" panose="05050102010706020507" pitchFamily="18" charset="2"/>
              </a:rPr>
              <a:t>, </a:t>
            </a:r>
            <a:r>
              <a:rPr lang="en-US" sz="3600" dirty="0"/>
              <a:t>1,000</a:t>
            </a:r>
            <a:r>
              <a:rPr lang="en-US" sz="3600" dirty="0">
                <a:sym typeface="Symbol" panose="05050102010706020507" pitchFamily="18" charset="2"/>
              </a:rPr>
              <a:t> (“1K”), and </a:t>
            </a:r>
            <a:r>
              <a:rPr lang="en-US" sz="3600" dirty="0"/>
              <a:t>10,000</a:t>
            </a:r>
            <a:r>
              <a:rPr lang="en-US" sz="3600" dirty="0">
                <a:sym typeface="Symbol" panose="05050102010706020507" pitchFamily="18" charset="2"/>
              </a:rPr>
              <a:t> (“10K”)</a:t>
            </a:r>
          </a:p>
          <a:p>
            <a:r>
              <a:rPr lang="en-US" sz="4000" dirty="0">
                <a:sym typeface="Symbol" panose="05050102010706020507" pitchFamily="18" charset="2"/>
              </a:rPr>
              <a:t>How can we find the </a:t>
            </a:r>
            <a:r>
              <a:rPr lang="en-US" sz="4000" b="1" dirty="0">
                <a:sym typeface="Symbol" panose="05050102010706020507" pitchFamily="18" charset="2"/>
              </a:rPr>
              <a:t>smallest</a:t>
            </a:r>
            <a:r>
              <a:rPr lang="en-US" sz="4000" dirty="0">
                <a:sym typeface="Symbol" panose="05050102010706020507" pitchFamily="18" charset="2"/>
              </a:rPr>
              <a:t> (220 ) resistor? </a:t>
            </a:r>
            <a:endParaRPr lang="en-US" sz="3600" dirty="0">
              <a:sym typeface="Symbol" panose="05050102010706020507" pitchFamily="18" charset="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AEDCF4-974B-4197-9D38-2E6172922519}"/>
              </a:ext>
            </a:extLst>
          </p:cNvPr>
          <p:cNvSpPr txBox="1"/>
          <p:nvPr/>
        </p:nvSpPr>
        <p:spPr>
          <a:xfrm>
            <a:off x="333487" y="4090885"/>
            <a:ext cx="115537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>
                <a:solidFill>
                  <a:srgbClr val="C00000"/>
                </a:solidFill>
                <a:cs typeface="Aharoni" panose="02010803020104030203" pitchFamily="2" charset="-79"/>
              </a:rPr>
              <a:t>Hint: Experiment with different resistors in your circuit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i="1" dirty="0">
                <a:cs typeface="Aharoni" panose="02010803020104030203" pitchFamily="2" charset="-79"/>
              </a:rPr>
              <a:t>Smallest resistance = </a:t>
            </a:r>
            <a:r>
              <a:rPr lang="en-US" sz="4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brightest         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(220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sym typeface="Symbol" panose="05050102010706020507" pitchFamily="18" charset="2"/>
              </a:rPr>
              <a:t>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i="1" dirty="0">
                <a:cs typeface="Aharoni" panose="02010803020104030203" pitchFamily="2" charset="-79"/>
              </a:rPr>
              <a:t>Largest resistance = </a:t>
            </a:r>
            <a:r>
              <a:rPr lang="en-US" sz="4000" i="1" dirty="0">
                <a:solidFill>
                  <a:srgbClr val="0070C0"/>
                </a:solidFill>
                <a:cs typeface="Aharoni" panose="02010803020104030203" pitchFamily="2" charset="-79"/>
              </a:rPr>
              <a:t>dimmest            </a:t>
            </a:r>
            <a:r>
              <a:rPr lang="en-US" sz="4000" dirty="0">
                <a:solidFill>
                  <a:schemeClr val="accent5">
                    <a:lumMod val="75000"/>
                  </a:schemeClr>
                </a:solidFill>
              </a:rPr>
              <a:t>(10000 </a:t>
            </a:r>
            <a:r>
              <a:rPr lang="en-US" sz="4000" dirty="0">
                <a:solidFill>
                  <a:schemeClr val="accent5">
                    <a:lumMod val="75000"/>
                  </a:schemeClr>
                </a:solidFill>
                <a:sym typeface="Symbol" panose="05050102010706020507" pitchFamily="18" charset="2"/>
              </a:rPr>
              <a:t></a:t>
            </a:r>
            <a:r>
              <a:rPr lang="en-US" sz="40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99170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4E36B-0EB6-4105-AA17-608E15ED5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41895"/>
            <a:ext cx="10515600" cy="1935067"/>
          </a:xfrm>
        </p:spPr>
        <p:txBody>
          <a:bodyPr>
            <a:normAutofit/>
          </a:bodyPr>
          <a:lstStyle/>
          <a:p>
            <a:r>
              <a:rPr lang="en-US" sz="4400" dirty="0"/>
              <a:t>Find the 220 Ohm Resistor </a:t>
            </a:r>
          </a:p>
          <a:p>
            <a:pPr lvl="1"/>
            <a:r>
              <a:rPr lang="en-US" sz="4000" dirty="0"/>
              <a:t>We’ll use it later!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D1E81D-2FBC-4955-80BE-95E3103EF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620" y="446952"/>
            <a:ext cx="5081558" cy="313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59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4242"/>
            <a:ext cx="10515600" cy="1042570"/>
          </a:xfrm>
        </p:spPr>
        <p:txBody>
          <a:bodyPr/>
          <a:lstStyle/>
          <a:p>
            <a:r>
              <a:rPr lang="en-US" dirty="0"/>
              <a:t>Who We 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u="sng" dirty="0">
                <a:solidFill>
                  <a:schemeClr val="accent4">
                    <a:lumMod val="50000"/>
                  </a:schemeClr>
                </a:solidFill>
              </a:rPr>
              <a:t>Your Hosts:</a:t>
            </a:r>
          </a:p>
          <a:p>
            <a:r>
              <a:rPr lang="en-US" dirty="0">
                <a:solidFill>
                  <a:srgbClr val="0070C0"/>
                </a:solidFill>
              </a:rPr>
              <a:t>Brett Gilman</a:t>
            </a:r>
          </a:p>
          <a:p>
            <a:r>
              <a:rPr lang="en-US" dirty="0">
                <a:solidFill>
                  <a:srgbClr val="0070C0"/>
                </a:solidFill>
              </a:rPr>
              <a:t>Ryan Hassell</a:t>
            </a:r>
          </a:p>
          <a:p>
            <a:r>
              <a:rPr lang="en-US" dirty="0">
                <a:solidFill>
                  <a:srgbClr val="0070C0"/>
                </a:solidFill>
              </a:rPr>
              <a:t>Aisha Balogun Mohammed</a:t>
            </a:r>
          </a:p>
          <a:p>
            <a:r>
              <a:rPr lang="en-US" dirty="0">
                <a:solidFill>
                  <a:srgbClr val="0070C0"/>
                </a:solidFill>
              </a:rPr>
              <a:t>Madison Shippy</a:t>
            </a:r>
          </a:p>
          <a:p>
            <a:r>
              <a:rPr lang="en-US" i="1" dirty="0">
                <a:solidFill>
                  <a:srgbClr val="7030A0"/>
                </a:solidFill>
              </a:rPr>
              <a:t>Robert Kubichek</a:t>
            </a:r>
          </a:p>
          <a:p>
            <a:r>
              <a:rPr lang="en-US" i="1" dirty="0">
                <a:solidFill>
                  <a:srgbClr val="7030A0"/>
                </a:solidFill>
              </a:rPr>
              <a:t>Suresh Muknahallipatna</a:t>
            </a:r>
          </a:p>
          <a:p>
            <a:pPr marL="0" indent="0">
              <a:buNone/>
            </a:pPr>
            <a:r>
              <a:rPr lang="en-US" sz="3500" u="sng" dirty="0">
                <a:solidFill>
                  <a:schemeClr val="accent4">
                    <a:lumMod val="50000"/>
                  </a:schemeClr>
                </a:solidFill>
              </a:rPr>
              <a:t>Our Sponsor: </a:t>
            </a:r>
          </a:p>
          <a:p>
            <a:r>
              <a:rPr lang="en-US" dirty="0"/>
              <a:t>UW College of Engineering and Applied Science (CEAS)</a:t>
            </a:r>
          </a:p>
          <a:p>
            <a:pPr lvl="1"/>
            <a:r>
              <a:rPr lang="en-US" dirty="0"/>
              <a:t>Engineering Summer Program for Teachers (ESP4T)</a:t>
            </a:r>
          </a:p>
        </p:txBody>
      </p:sp>
      <p:sp>
        <p:nvSpPr>
          <p:cNvPr id="4" name="Left Arrow 3"/>
          <p:cNvSpPr/>
          <p:nvPr/>
        </p:nvSpPr>
        <p:spPr>
          <a:xfrm>
            <a:off x="3766554" y="4020138"/>
            <a:ext cx="508000" cy="280737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470947" y="3886865"/>
            <a:ext cx="81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7030A0"/>
                </a:solidFill>
              </a:rPr>
              <a:t>Me</a:t>
            </a:r>
          </a:p>
        </p:txBody>
      </p:sp>
      <p:sp>
        <p:nvSpPr>
          <p:cNvPr id="6" name="Right Brace 5"/>
          <p:cNvSpPr/>
          <p:nvPr/>
        </p:nvSpPr>
        <p:spPr>
          <a:xfrm>
            <a:off x="5130800" y="2273300"/>
            <a:ext cx="215900" cy="1700540"/>
          </a:xfrm>
          <a:prstGeom prst="rightBrace">
            <a:avLst>
              <a:gd name="adj1" fmla="val 4258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70947" y="2646516"/>
            <a:ext cx="2554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Undergraduate Students</a:t>
            </a:r>
          </a:p>
        </p:txBody>
      </p:sp>
    </p:spTree>
    <p:extLst>
      <p:ext uri="{BB962C8B-B14F-4D97-AF65-F5344CB8AC3E}">
        <p14:creationId xmlns:p14="http://schemas.microsoft.com/office/powerpoint/2010/main" val="31646695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arduino photoresistor">
            <a:extLst>
              <a:ext uri="{FF2B5EF4-FFF2-40B4-BE49-F238E27FC236}">
                <a16:creationId xmlns:a16="http://schemas.microsoft.com/office/drawing/2014/main" id="{C5E5A85D-778A-4FC0-BF2A-0E865719F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753" y="1379145"/>
            <a:ext cx="3562864" cy="228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9D8F10-3380-41D2-B301-32A51EDBD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Find your “</a:t>
            </a:r>
            <a:r>
              <a:rPr lang="en-US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photoResistor</a:t>
            </a:r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70AC4-AEF1-4BA2-90F3-DA36479EA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56" y="2381720"/>
            <a:ext cx="10515600" cy="3599081"/>
          </a:xfrm>
        </p:spPr>
        <p:txBody>
          <a:bodyPr>
            <a:normAutofit/>
          </a:bodyPr>
          <a:lstStyle/>
          <a:p>
            <a:r>
              <a:rPr lang="en-US" sz="4000" dirty="0"/>
              <a:t>Resistor that depends on light</a:t>
            </a:r>
          </a:p>
          <a:p>
            <a:pPr lvl="1"/>
            <a:r>
              <a:rPr lang="en-US" sz="3600" i="1" dirty="0">
                <a:solidFill>
                  <a:srgbClr val="00B0F0"/>
                </a:solidFill>
              </a:rPr>
              <a:t>More light = Less resistance</a:t>
            </a:r>
          </a:p>
          <a:p>
            <a:pPr lvl="1"/>
            <a:r>
              <a:rPr lang="en-US" sz="3600" i="1" dirty="0">
                <a:solidFill>
                  <a:srgbClr val="00B0F0"/>
                </a:solidFill>
              </a:rPr>
              <a:t>Less light = More resistance</a:t>
            </a:r>
          </a:p>
          <a:p>
            <a:r>
              <a:rPr lang="en-US" sz="4000" dirty="0"/>
              <a:t>Result: </a:t>
            </a:r>
            <a:r>
              <a:rPr lang="en-US" sz="4000" i="1" dirty="0">
                <a:solidFill>
                  <a:srgbClr val="00B0F0"/>
                </a:solidFill>
              </a:rPr>
              <a:t/>
            </a:r>
            <a:br>
              <a:rPr lang="en-US" sz="4000" i="1" dirty="0">
                <a:solidFill>
                  <a:srgbClr val="00B0F0"/>
                </a:solidFill>
              </a:rPr>
            </a:br>
            <a:r>
              <a:rPr lang="en-US" sz="4000" i="1" dirty="0">
                <a:solidFill>
                  <a:srgbClr val="00B0F0"/>
                </a:solidFill>
              </a:rPr>
              <a:t>More Light </a:t>
            </a:r>
            <a:r>
              <a:rPr lang="en-US" sz="4000" i="1" dirty="0">
                <a:solidFill>
                  <a:srgbClr val="00B0F0"/>
                </a:solidFill>
                <a:sym typeface="Symbol" panose="05050102010706020507" pitchFamily="18" charset="2"/>
              </a:rPr>
              <a:t></a:t>
            </a:r>
            <a:r>
              <a:rPr lang="en-US" sz="4000" i="1" dirty="0">
                <a:solidFill>
                  <a:srgbClr val="00B0F0"/>
                </a:solidFill>
              </a:rPr>
              <a:t>    Brighter LED</a:t>
            </a:r>
          </a:p>
          <a:p>
            <a:endParaRPr 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EC2DBF-9EC4-4D0D-A316-686CB04A4727}"/>
              </a:ext>
            </a:extLst>
          </p:cNvPr>
          <p:cNvSpPr txBox="1"/>
          <p:nvPr/>
        </p:nvSpPr>
        <p:spPr>
          <a:xfrm>
            <a:off x="8875587" y="3284228"/>
            <a:ext cx="2212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PhotoResistor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837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B624C7A-A978-48A2-A499-DB07B75CF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41515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Take out Resistor</a:t>
            </a:r>
            <a:b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      Plug in </a:t>
            </a:r>
            <a:r>
              <a:rPr lang="en-US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PhotoResistor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192530-3F91-4A57-958E-8DE5EA7A6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94" y="2809532"/>
            <a:ext cx="5667375" cy="3238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81B482-A8A2-43DF-BD64-17F4C8FEA9F6}"/>
              </a:ext>
            </a:extLst>
          </p:cNvPr>
          <p:cNvSpPr txBox="1"/>
          <p:nvPr/>
        </p:nvSpPr>
        <p:spPr>
          <a:xfrm>
            <a:off x="6746789" y="4293706"/>
            <a:ext cx="5235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70C0"/>
                </a:solidFill>
                <a:latin typeface="Berlin Sans FB" panose="020E0602020502020306" pitchFamily="34" charset="0"/>
              </a:rPr>
              <a:t>Make shadow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70C0"/>
                </a:solidFill>
                <a:latin typeface="Berlin Sans FB" panose="020E0602020502020306" pitchFamily="34" charset="0"/>
              </a:rPr>
              <a:t>What happens?</a:t>
            </a:r>
            <a:endParaRPr lang="en-US" sz="3200" dirty="0">
              <a:solidFill>
                <a:srgbClr val="00B050"/>
              </a:solidFill>
              <a:latin typeface="Berlin Sans FB" panose="020E0602020502020306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8424FF-7EE2-439F-A1B6-618E55135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264" y="2047281"/>
            <a:ext cx="2223707" cy="200578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202243">
            <a:off x="1925337" y="5261786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397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17" y="226381"/>
            <a:ext cx="11730856" cy="1705289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a Pushbutton Switch </a:t>
            </a:r>
            <a:b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sz="3600" b="1" i="1" dirty="0">
                <a:solidFill>
                  <a:srgbClr val="FF0000"/>
                </a:solidFill>
              </a:rPr>
              <a:t>Place it </a:t>
            </a:r>
            <a:r>
              <a:rPr lang="en-US" sz="3600" i="1" u="sng" dirty="0">
                <a:solidFill>
                  <a:srgbClr val="FF0000"/>
                </a:solidFill>
              </a:rPr>
              <a:t>across</a:t>
            </a:r>
            <a:r>
              <a:rPr lang="en-US" sz="3600" i="1" dirty="0">
                <a:solidFill>
                  <a:srgbClr val="FF0000"/>
                </a:solidFill>
              </a:rPr>
              <a:t> the “</a:t>
            </a:r>
            <a:r>
              <a:rPr lang="en-US" sz="3600" b="1" i="1" dirty="0">
                <a:solidFill>
                  <a:srgbClr val="FF0000"/>
                </a:solidFill>
              </a:rPr>
              <a:t>gap</a:t>
            </a:r>
            <a:r>
              <a:rPr lang="en-US" sz="3600" i="1" dirty="0">
                <a:solidFill>
                  <a:srgbClr val="FF0000"/>
                </a:solidFill>
              </a:rPr>
              <a:t>”!</a:t>
            </a: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2" t="9772" r="13691" b="15611"/>
          <a:stretch/>
        </p:blipFill>
        <p:spPr>
          <a:xfrm>
            <a:off x="8176866" y="2639517"/>
            <a:ext cx="1421717" cy="149566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BB4C2B4-35EF-44F0-AC0B-8C6EFF224EBF}"/>
              </a:ext>
            </a:extLst>
          </p:cNvPr>
          <p:cNvGrpSpPr/>
          <p:nvPr/>
        </p:nvGrpSpPr>
        <p:grpSpPr>
          <a:xfrm>
            <a:off x="261430" y="2808600"/>
            <a:ext cx="6994939" cy="3209925"/>
            <a:chOff x="261430" y="2808600"/>
            <a:chExt cx="6994939" cy="320992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EB477CF-D104-49ED-A903-1B4D86A7A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430" y="2808600"/>
              <a:ext cx="5600700" cy="32099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096000" y="4487389"/>
              <a:ext cx="11603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rgbClr val="FF0000"/>
                  </a:solidFill>
                </a:rPr>
                <a:t>“gap”</a:t>
              </a:r>
            </a:p>
          </p:txBody>
        </p:sp>
        <p:sp>
          <p:nvSpPr>
            <p:cNvPr id="5" name="Arrow: Left 4">
              <a:extLst>
                <a:ext uri="{FF2B5EF4-FFF2-40B4-BE49-F238E27FC236}">
                  <a16:creationId xmlns:a16="http://schemas.microsoft.com/office/drawing/2014/main" id="{31BB33A9-470C-4568-83E1-5027063E2DD6}"/>
                </a:ext>
              </a:extLst>
            </p:cNvPr>
            <p:cNvSpPr/>
            <p:nvPr/>
          </p:nvSpPr>
          <p:spPr>
            <a:xfrm>
              <a:off x="4380942" y="4547286"/>
              <a:ext cx="1617929" cy="524878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ABA03BF-F42A-492F-812F-DA3EE9637F58}"/>
              </a:ext>
            </a:extLst>
          </p:cNvPr>
          <p:cNvSpPr txBox="1"/>
          <p:nvPr/>
        </p:nvSpPr>
        <p:spPr>
          <a:xfrm>
            <a:off x="7934217" y="3971403"/>
            <a:ext cx="2520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Pushbutton Switch</a:t>
            </a:r>
          </a:p>
        </p:txBody>
      </p:sp>
      <p:sp>
        <p:nvSpPr>
          <p:cNvPr id="11" name="Rectangle 10"/>
          <p:cNvSpPr/>
          <p:nvPr/>
        </p:nvSpPr>
        <p:spPr>
          <a:xfrm rot="469993">
            <a:off x="2009560" y="5290413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4663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58E16F5-1219-4AEB-A56B-8558D3B3D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30" y="2808600"/>
            <a:ext cx="5600700" cy="3209925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7783920" y="2641527"/>
            <a:ext cx="3728647" cy="3211586"/>
            <a:chOff x="6538559" y="2683404"/>
            <a:chExt cx="3728647" cy="321158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38559" y="2683404"/>
              <a:ext cx="3133725" cy="298132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8991600" y="4914900"/>
              <a:ext cx="12756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Pushbutton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7588603" y="4392951"/>
              <a:ext cx="1502039" cy="1502039"/>
            </a:xfrm>
            <a:prstGeom prst="ellipse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189619" y="3107028"/>
              <a:ext cx="9653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Long leg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983790" y="5615374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Left</a:t>
            </a:r>
            <a:r>
              <a:rPr lang="en-US" dirty="0"/>
              <a:t> </a:t>
            </a:r>
          </a:p>
          <a:p>
            <a:r>
              <a:rPr lang="en-US" dirty="0"/>
              <a:t>Side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869969" y="5615374"/>
            <a:ext cx="733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Right</a:t>
            </a:r>
            <a:r>
              <a:rPr lang="en-US" dirty="0"/>
              <a:t> </a:t>
            </a:r>
          </a:p>
          <a:p>
            <a:r>
              <a:rPr lang="en-US" dirty="0"/>
              <a:t>Side </a:t>
            </a:r>
          </a:p>
        </p:txBody>
      </p:sp>
      <p:sp>
        <p:nvSpPr>
          <p:cNvPr id="30" name="Freeform: Shape 29"/>
          <p:cNvSpPr/>
          <p:nvPr/>
        </p:nvSpPr>
        <p:spPr>
          <a:xfrm>
            <a:off x="3694674" y="5697249"/>
            <a:ext cx="0" cy="321276"/>
          </a:xfrm>
          <a:custGeom>
            <a:avLst/>
            <a:gdLst>
              <a:gd name="connsiteX0" fmla="*/ 0 w 0"/>
              <a:gd name="connsiteY0" fmla="*/ 321276 h 321276"/>
              <a:gd name="connsiteX1" fmla="*/ 0 w 0"/>
              <a:gd name="connsiteY1" fmla="*/ 0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21276">
                <a:moveTo>
                  <a:pt x="0" y="321276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/>
          <p:cNvSpPr/>
          <p:nvPr/>
        </p:nvSpPr>
        <p:spPr>
          <a:xfrm>
            <a:off x="4065377" y="5697249"/>
            <a:ext cx="0" cy="321276"/>
          </a:xfrm>
          <a:custGeom>
            <a:avLst/>
            <a:gdLst>
              <a:gd name="connsiteX0" fmla="*/ 0 w 0"/>
              <a:gd name="connsiteY0" fmla="*/ 321276 h 321276"/>
              <a:gd name="connsiteX1" fmla="*/ 0 w 0"/>
              <a:gd name="connsiteY1" fmla="*/ 0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21276">
                <a:moveTo>
                  <a:pt x="0" y="321276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84709" y="254496"/>
            <a:ext cx="10515600" cy="1457955"/>
          </a:xfrm>
        </p:spPr>
        <p:txBody>
          <a:bodyPr>
            <a:normAutofit/>
          </a:bodyPr>
          <a:lstStyle/>
          <a:p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How the pushbutton works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4D6470-0AF0-414F-A641-1D41F0FDF3EC}"/>
              </a:ext>
            </a:extLst>
          </p:cNvPr>
          <p:cNvSpPr txBox="1"/>
          <p:nvPr/>
        </p:nvSpPr>
        <p:spPr>
          <a:xfrm>
            <a:off x="236619" y="6018729"/>
            <a:ext cx="8497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Pushing the button connects </a:t>
            </a:r>
            <a:r>
              <a:rPr lang="en-US" sz="3200" b="1" u="sng" dirty="0">
                <a:solidFill>
                  <a:srgbClr val="00B050"/>
                </a:solidFill>
              </a:rPr>
              <a:t>left</a:t>
            </a:r>
            <a:r>
              <a:rPr lang="en-US" sz="3200" dirty="0">
                <a:solidFill>
                  <a:srgbClr val="00B050"/>
                </a:solidFill>
              </a:rPr>
              <a:t> side to </a:t>
            </a:r>
            <a:r>
              <a:rPr lang="en-US" sz="3200" b="1" u="sng" dirty="0">
                <a:solidFill>
                  <a:srgbClr val="00B050"/>
                </a:solidFill>
              </a:rPr>
              <a:t>right</a:t>
            </a:r>
            <a:r>
              <a:rPr lang="en-US" sz="3200" dirty="0">
                <a:solidFill>
                  <a:srgbClr val="00B050"/>
                </a:solidFill>
              </a:rPr>
              <a:t> side</a:t>
            </a:r>
          </a:p>
        </p:txBody>
      </p:sp>
      <p:sp>
        <p:nvSpPr>
          <p:cNvPr id="16" name="Rectangle 15"/>
          <p:cNvSpPr/>
          <p:nvPr/>
        </p:nvSpPr>
        <p:spPr>
          <a:xfrm rot="469993">
            <a:off x="2009560" y="5290413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2863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58E16F5-1219-4AEB-A56B-8558D3B3D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30" y="2808600"/>
            <a:ext cx="5600700" cy="3209925"/>
          </a:xfrm>
          <a:prstGeom prst="rect">
            <a:avLst/>
          </a:prstGeom>
        </p:spPr>
      </p:pic>
      <p:sp>
        <p:nvSpPr>
          <p:cNvPr id="30" name="Freeform: Shape 29"/>
          <p:cNvSpPr/>
          <p:nvPr/>
        </p:nvSpPr>
        <p:spPr>
          <a:xfrm>
            <a:off x="3694674" y="5697249"/>
            <a:ext cx="0" cy="321276"/>
          </a:xfrm>
          <a:custGeom>
            <a:avLst/>
            <a:gdLst>
              <a:gd name="connsiteX0" fmla="*/ 0 w 0"/>
              <a:gd name="connsiteY0" fmla="*/ 321276 h 321276"/>
              <a:gd name="connsiteX1" fmla="*/ 0 w 0"/>
              <a:gd name="connsiteY1" fmla="*/ 0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21276">
                <a:moveTo>
                  <a:pt x="0" y="321276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/>
          <p:cNvSpPr/>
          <p:nvPr/>
        </p:nvSpPr>
        <p:spPr>
          <a:xfrm>
            <a:off x="4065377" y="5697249"/>
            <a:ext cx="0" cy="321276"/>
          </a:xfrm>
          <a:custGeom>
            <a:avLst/>
            <a:gdLst>
              <a:gd name="connsiteX0" fmla="*/ 0 w 0"/>
              <a:gd name="connsiteY0" fmla="*/ 321276 h 321276"/>
              <a:gd name="connsiteX1" fmla="*/ 0 w 0"/>
              <a:gd name="connsiteY1" fmla="*/ 0 h 32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21276">
                <a:moveTo>
                  <a:pt x="0" y="321276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84709" y="254496"/>
            <a:ext cx="10515600" cy="1457955"/>
          </a:xfrm>
        </p:spPr>
        <p:txBody>
          <a:bodyPr>
            <a:normAutofit/>
          </a:bodyPr>
          <a:lstStyle/>
          <a:p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How the pushbutton works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4D6470-0AF0-414F-A641-1D41F0FDF3EC}"/>
              </a:ext>
            </a:extLst>
          </p:cNvPr>
          <p:cNvSpPr txBox="1"/>
          <p:nvPr/>
        </p:nvSpPr>
        <p:spPr>
          <a:xfrm>
            <a:off x="236619" y="6018729"/>
            <a:ext cx="11306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Pushing the button connects </a:t>
            </a:r>
            <a:r>
              <a:rPr lang="en-US" sz="3200" b="1" u="sng" dirty="0">
                <a:solidFill>
                  <a:srgbClr val="00B050"/>
                </a:solidFill>
              </a:rPr>
              <a:t>left</a:t>
            </a:r>
            <a:r>
              <a:rPr lang="en-US" sz="3200" dirty="0">
                <a:solidFill>
                  <a:srgbClr val="00B050"/>
                </a:solidFill>
              </a:rPr>
              <a:t> side to </a:t>
            </a:r>
            <a:r>
              <a:rPr lang="en-US" sz="3200" b="1" u="sng" dirty="0">
                <a:solidFill>
                  <a:srgbClr val="00B050"/>
                </a:solidFill>
              </a:rPr>
              <a:t>right</a:t>
            </a:r>
            <a:r>
              <a:rPr lang="en-US" sz="3200" dirty="0">
                <a:solidFill>
                  <a:srgbClr val="00B050"/>
                </a:solidFill>
              </a:rPr>
              <a:t> side allowing current 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5AEDA7E-274E-4D08-8E15-C06555604757}"/>
              </a:ext>
            </a:extLst>
          </p:cNvPr>
          <p:cNvSpPr/>
          <p:nvPr/>
        </p:nvSpPr>
        <p:spPr>
          <a:xfrm>
            <a:off x="1705232" y="3137840"/>
            <a:ext cx="2367666" cy="2390894"/>
          </a:xfrm>
          <a:custGeom>
            <a:avLst/>
            <a:gdLst>
              <a:gd name="connsiteX0" fmla="*/ 24714 w 2367666"/>
              <a:gd name="connsiteY0" fmla="*/ 1112884 h 2390894"/>
              <a:gd name="connsiteX1" fmla="*/ 1173892 w 2367666"/>
              <a:gd name="connsiteY1" fmla="*/ 976960 h 2390894"/>
              <a:gd name="connsiteX2" fmla="*/ 1260390 w 2367666"/>
              <a:gd name="connsiteY2" fmla="*/ 457976 h 2390894"/>
              <a:gd name="connsiteX3" fmla="*/ 1322173 w 2367666"/>
              <a:gd name="connsiteY3" fmla="*/ 50203 h 2390894"/>
              <a:gd name="connsiteX4" fmla="*/ 1519882 w 2367666"/>
              <a:gd name="connsiteY4" fmla="*/ 37846 h 2390894"/>
              <a:gd name="connsiteX5" fmla="*/ 1594022 w 2367666"/>
              <a:gd name="connsiteY5" fmla="*/ 334409 h 2390894"/>
              <a:gd name="connsiteX6" fmla="*/ 1606379 w 2367666"/>
              <a:gd name="connsiteY6" fmla="*/ 643328 h 2390894"/>
              <a:gd name="connsiteX7" fmla="*/ 1680519 w 2367666"/>
              <a:gd name="connsiteY7" fmla="*/ 939890 h 2390894"/>
              <a:gd name="connsiteX8" fmla="*/ 1977082 w 2367666"/>
              <a:gd name="connsiteY8" fmla="*/ 408549 h 2390894"/>
              <a:gd name="connsiteX9" fmla="*/ 2261287 w 2367666"/>
              <a:gd name="connsiteY9" fmla="*/ 482690 h 2390894"/>
              <a:gd name="connsiteX10" fmla="*/ 2113006 w 2367666"/>
              <a:gd name="connsiteY10" fmla="*/ 1026387 h 2390894"/>
              <a:gd name="connsiteX11" fmla="*/ 2014152 w 2367666"/>
              <a:gd name="connsiteY11" fmla="*/ 1322949 h 2390894"/>
              <a:gd name="connsiteX12" fmla="*/ 2286000 w 2367666"/>
              <a:gd name="connsiteY12" fmla="*/ 1866646 h 2390894"/>
              <a:gd name="connsiteX13" fmla="*/ 2286000 w 2367666"/>
              <a:gd name="connsiteY13" fmla="*/ 2076711 h 2390894"/>
              <a:gd name="connsiteX14" fmla="*/ 1334530 w 2367666"/>
              <a:gd name="connsiteY14" fmla="*/ 1940787 h 2390894"/>
              <a:gd name="connsiteX15" fmla="*/ 1223319 w 2367666"/>
              <a:gd name="connsiteY15" fmla="*/ 2360917 h 2390894"/>
              <a:gd name="connsiteX16" fmla="*/ 0 w 2367666"/>
              <a:gd name="connsiteY16" fmla="*/ 2323846 h 2390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67666" h="2390894">
                <a:moveTo>
                  <a:pt x="24714" y="1112884"/>
                </a:moveTo>
                <a:cubicBezTo>
                  <a:pt x="496330" y="1099497"/>
                  <a:pt x="967946" y="1086111"/>
                  <a:pt x="1173892" y="976960"/>
                </a:cubicBezTo>
                <a:cubicBezTo>
                  <a:pt x="1379838" y="867809"/>
                  <a:pt x="1235677" y="612435"/>
                  <a:pt x="1260390" y="457976"/>
                </a:cubicBezTo>
                <a:cubicBezTo>
                  <a:pt x="1285104" y="303516"/>
                  <a:pt x="1278924" y="120225"/>
                  <a:pt x="1322173" y="50203"/>
                </a:cubicBezTo>
                <a:cubicBezTo>
                  <a:pt x="1365422" y="-19819"/>
                  <a:pt x="1474574" y="-9522"/>
                  <a:pt x="1519882" y="37846"/>
                </a:cubicBezTo>
                <a:cubicBezTo>
                  <a:pt x="1565190" y="85214"/>
                  <a:pt x="1579606" y="233495"/>
                  <a:pt x="1594022" y="334409"/>
                </a:cubicBezTo>
                <a:cubicBezTo>
                  <a:pt x="1608438" y="435323"/>
                  <a:pt x="1591963" y="542414"/>
                  <a:pt x="1606379" y="643328"/>
                </a:cubicBezTo>
                <a:cubicBezTo>
                  <a:pt x="1620795" y="744241"/>
                  <a:pt x="1618735" y="979020"/>
                  <a:pt x="1680519" y="939890"/>
                </a:cubicBezTo>
                <a:cubicBezTo>
                  <a:pt x="1742303" y="900760"/>
                  <a:pt x="1880287" y="484749"/>
                  <a:pt x="1977082" y="408549"/>
                </a:cubicBezTo>
                <a:cubicBezTo>
                  <a:pt x="2073877" y="332349"/>
                  <a:pt x="2238633" y="379717"/>
                  <a:pt x="2261287" y="482690"/>
                </a:cubicBezTo>
                <a:cubicBezTo>
                  <a:pt x="2283941" y="585663"/>
                  <a:pt x="2154195" y="886344"/>
                  <a:pt x="2113006" y="1026387"/>
                </a:cubicBezTo>
                <a:cubicBezTo>
                  <a:pt x="2071817" y="1166430"/>
                  <a:pt x="1985320" y="1182906"/>
                  <a:pt x="2014152" y="1322949"/>
                </a:cubicBezTo>
                <a:cubicBezTo>
                  <a:pt x="2042984" y="1462992"/>
                  <a:pt x="2240692" y="1741019"/>
                  <a:pt x="2286000" y="1866646"/>
                </a:cubicBezTo>
                <a:cubicBezTo>
                  <a:pt x="2331308" y="1992273"/>
                  <a:pt x="2444578" y="2064354"/>
                  <a:pt x="2286000" y="2076711"/>
                </a:cubicBezTo>
                <a:cubicBezTo>
                  <a:pt x="2127422" y="2089068"/>
                  <a:pt x="1511644" y="1893419"/>
                  <a:pt x="1334530" y="1940787"/>
                </a:cubicBezTo>
                <a:cubicBezTo>
                  <a:pt x="1157417" y="1988155"/>
                  <a:pt x="1445741" y="2297074"/>
                  <a:pt x="1223319" y="2360917"/>
                </a:cubicBezTo>
                <a:cubicBezTo>
                  <a:pt x="1000897" y="2424760"/>
                  <a:pt x="500448" y="2374303"/>
                  <a:pt x="0" y="2323846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AAEA6D-4B98-4FE6-8AB6-12EF3E2D734A}"/>
              </a:ext>
            </a:extLst>
          </p:cNvPr>
          <p:cNvSpPr txBox="1"/>
          <p:nvPr/>
        </p:nvSpPr>
        <p:spPr>
          <a:xfrm>
            <a:off x="6329872" y="3422904"/>
            <a:ext cx="57005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happens when you Push the Button??</a:t>
            </a:r>
          </a:p>
        </p:txBody>
      </p:sp>
      <p:sp>
        <p:nvSpPr>
          <p:cNvPr id="25" name="Rectangle 24"/>
          <p:cNvSpPr/>
          <p:nvPr/>
        </p:nvSpPr>
        <p:spPr>
          <a:xfrm rot="469993">
            <a:off x="1999018" y="5444402"/>
            <a:ext cx="301581" cy="172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316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399" y="3620530"/>
            <a:ext cx="11427941" cy="3351769"/>
          </a:xfrm>
        </p:spPr>
        <p:txBody>
          <a:bodyPr>
            <a:normAutofit/>
          </a:bodyPr>
          <a:lstStyle/>
          <a:p>
            <a:r>
              <a:rPr lang="en-US" sz="3600" dirty="0"/>
              <a:t>That could read the pushbutton switch</a:t>
            </a:r>
          </a:p>
          <a:p>
            <a:r>
              <a:rPr lang="en-US" sz="3600" dirty="0"/>
              <a:t>That could read the light sensor or other sensors</a:t>
            </a:r>
          </a:p>
          <a:p>
            <a:r>
              <a:rPr lang="en-US" sz="3600" dirty="0"/>
              <a:t>That could automatically turn on LEDs using built-in timer</a:t>
            </a:r>
          </a:p>
          <a:p>
            <a:r>
              <a:rPr lang="en-US" sz="3600" dirty="0"/>
              <a:t>That could control motors, sounds, and displays</a:t>
            </a:r>
          </a:p>
        </p:txBody>
      </p:sp>
      <p:pic>
        <p:nvPicPr>
          <p:cNvPr id="3" name="Picture 2" descr="&lt;strong&gt;what if&lt;/strong&gt; movie types some single handsome..rich millionaire instantly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51" y="328180"/>
            <a:ext cx="2943225" cy="2695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04792" y="1791808"/>
            <a:ext cx="76274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solidFill>
                  <a:schemeClr val="accent2">
                    <a:lumMod val="75000"/>
                  </a:schemeClr>
                </a:solidFill>
                <a:latin typeface="Algerian" panose="04020705040A02060702" pitchFamily="82" charset="0"/>
              </a:rPr>
              <a:t>We had a computer??</a:t>
            </a:r>
          </a:p>
        </p:txBody>
      </p:sp>
    </p:spTree>
    <p:extLst>
      <p:ext uri="{BB962C8B-B14F-4D97-AF65-F5344CB8AC3E}">
        <p14:creationId xmlns:p14="http://schemas.microsoft.com/office/powerpoint/2010/main" val="3775094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488" y="209775"/>
            <a:ext cx="2143125" cy="21431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3632" y="55045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ATtiny</a:t>
            </a:r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“microcontroller”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3631" y="1449380"/>
            <a:ext cx="11757963" cy="5198845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70C0"/>
                </a:solidFill>
              </a:rPr>
              <a:t>It’s a Computer!</a:t>
            </a:r>
          </a:p>
          <a:p>
            <a:pPr lvl="1"/>
            <a:r>
              <a:rPr lang="en-US" sz="3200" dirty="0"/>
              <a:t>Up to 20 Million instructions per second (MIPS)</a:t>
            </a:r>
          </a:p>
          <a:p>
            <a:pPr lvl="2"/>
            <a:r>
              <a:rPr lang="en-US" sz="2800" dirty="0"/>
              <a:t>Hubble Space Telescope computer </a:t>
            </a:r>
            <a:r>
              <a:rPr lang="en-US" sz="2800" dirty="0">
                <a:sym typeface="Symbol" panose="05050102010706020507" pitchFamily="18" charset="2"/>
              </a:rPr>
              <a:t></a:t>
            </a:r>
            <a:r>
              <a:rPr lang="en-US" sz="2800" dirty="0"/>
              <a:t>25 MIPS </a:t>
            </a:r>
          </a:p>
          <a:p>
            <a:pPr lvl="2"/>
            <a:r>
              <a:rPr lang="en-US" sz="2800" dirty="0"/>
              <a:t>Cell phone &gt; 1000 MIPS (1 billion instructions/sec!)</a:t>
            </a:r>
          </a:p>
          <a:p>
            <a:pPr lvl="1"/>
            <a:r>
              <a:rPr lang="en-US" sz="3200" dirty="0"/>
              <a:t>8192 “bytes” of on-board memory    </a:t>
            </a:r>
            <a:r>
              <a:rPr lang="en-US" sz="3200" i="1" dirty="0">
                <a:solidFill>
                  <a:srgbClr val="FF0000"/>
                </a:solidFill>
              </a:rPr>
              <a:t>(NOT Giga or Tera bytes)</a:t>
            </a:r>
          </a:p>
          <a:p>
            <a:r>
              <a:rPr lang="en-US" sz="3600" dirty="0">
                <a:solidFill>
                  <a:srgbClr val="0070C0"/>
                </a:solidFill>
              </a:rPr>
              <a:t>What are “Pins” for?</a:t>
            </a:r>
          </a:p>
          <a:p>
            <a:pPr lvl="1"/>
            <a:r>
              <a:rPr lang="en-US" sz="3200" b="1" dirty="0"/>
              <a:t>Voltage</a:t>
            </a:r>
            <a:r>
              <a:rPr lang="en-US" sz="3200" dirty="0"/>
              <a:t>: to make it run</a:t>
            </a:r>
          </a:p>
          <a:p>
            <a:pPr lvl="1"/>
            <a:r>
              <a:rPr lang="en-US" sz="3200" b="1" dirty="0"/>
              <a:t>Inputs</a:t>
            </a:r>
            <a:r>
              <a:rPr lang="en-US" sz="3200" dirty="0"/>
              <a:t>: </a:t>
            </a:r>
            <a:r>
              <a:rPr lang="en-US" sz="3200" i="1" dirty="0"/>
              <a:t>computer can sense the world</a:t>
            </a:r>
          </a:p>
          <a:p>
            <a:pPr lvl="1"/>
            <a:r>
              <a:rPr lang="en-US" sz="3200" b="1" dirty="0"/>
              <a:t>Outputs</a:t>
            </a:r>
            <a:r>
              <a:rPr lang="en-US" sz="3200" dirty="0"/>
              <a:t>: </a:t>
            </a:r>
            <a:r>
              <a:rPr lang="en-US" sz="3200" i="1" dirty="0"/>
              <a:t>computer can act on the world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19091" y="522408"/>
            <a:ext cx="1340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</a:rPr>
              <a:t>“Pins”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77028" y="1989266"/>
            <a:ext cx="18327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ATTiny</a:t>
            </a:r>
            <a:endParaRPr lang="en-US" sz="4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3014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A9D1A07-912F-48DE-B0B6-563303353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006" y="3434240"/>
            <a:ext cx="2838450" cy="2362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8501"/>
            <a:ext cx="10515600" cy="736663"/>
          </a:xfrm>
        </p:spPr>
        <p:txBody>
          <a:bodyPr>
            <a:normAutofit fontScale="90000"/>
          </a:bodyPr>
          <a:lstStyle/>
          <a:p>
            <a:r>
              <a:rPr lang="en-US" sz="6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Clear off your Breadboard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     </a:t>
            </a:r>
            <a:endParaRPr 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66447" y="4707746"/>
            <a:ext cx="4379007" cy="1491674"/>
          </a:xfrm>
        </p:spPr>
        <p:txBody>
          <a:bodyPr>
            <a:normAutofit/>
          </a:bodyPr>
          <a:lstStyle/>
          <a:p>
            <a:r>
              <a:rPr lang="en-US" sz="3200" dirty="0"/>
              <a:t>Align </a:t>
            </a:r>
            <a:r>
              <a:rPr lang="en-US" sz="3200" dirty="0" err="1"/>
              <a:t>ATTiny</a:t>
            </a:r>
            <a:r>
              <a:rPr lang="en-US" sz="3200" dirty="0"/>
              <a:t> as shown</a:t>
            </a:r>
          </a:p>
          <a:p>
            <a:pPr lvl="1"/>
            <a:r>
              <a:rPr lang="en-US" sz="2800" dirty="0"/>
              <a:t>Pin 4 connected to -V</a:t>
            </a:r>
          </a:p>
          <a:p>
            <a:pPr lvl="1"/>
            <a:r>
              <a:rPr lang="en-US" sz="2800" dirty="0"/>
              <a:t>Pin 8 connected to +V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8134236" y="2508628"/>
            <a:ext cx="3687905" cy="1967119"/>
            <a:chOff x="6251575" y="2033860"/>
            <a:chExt cx="3687905" cy="1967119"/>
          </a:xfrm>
        </p:grpSpPr>
        <p:pic>
          <p:nvPicPr>
            <p:cNvPr id="1026" name="Picture 2" descr="Image result for 8 pin dip pinou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8515492" y="2127750"/>
              <a:ext cx="1228725" cy="1619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344326" y="2033860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+V</a:t>
              </a:r>
            </a:p>
          </p:txBody>
        </p:sp>
        <p:sp>
          <p:nvSpPr>
            <p:cNvPr id="10" name="Freeform 9"/>
            <p:cNvSpPr/>
            <p:nvPr/>
          </p:nvSpPr>
          <p:spPr>
            <a:xfrm>
              <a:off x="7770090" y="2209795"/>
              <a:ext cx="800100" cy="190500"/>
            </a:xfrm>
            <a:custGeom>
              <a:avLst/>
              <a:gdLst>
                <a:gd name="connsiteX0" fmla="*/ 0 w 800100"/>
                <a:gd name="connsiteY0" fmla="*/ 0 h 190500"/>
                <a:gd name="connsiteX1" fmla="*/ 800100 w 800100"/>
                <a:gd name="connsiteY1" fmla="*/ 0 h 190500"/>
                <a:gd name="connsiteX2" fmla="*/ 800100 w 8001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0100" h="190500">
                  <a:moveTo>
                    <a:pt x="0" y="0"/>
                  </a:moveTo>
                  <a:lnTo>
                    <a:pt x="800100" y="0"/>
                  </a:lnTo>
                  <a:lnTo>
                    <a:pt x="800100" y="19050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44326" y="3600869"/>
              <a:ext cx="4090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-V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7973290" y="3551737"/>
              <a:ext cx="1676400" cy="245557"/>
            </a:xfrm>
            <a:custGeom>
              <a:avLst/>
              <a:gdLst>
                <a:gd name="connsiteX0" fmla="*/ 0 w 609600"/>
                <a:gd name="connsiteY0" fmla="*/ 304800 h 304800"/>
                <a:gd name="connsiteX1" fmla="*/ 609600 w 609600"/>
                <a:gd name="connsiteY1" fmla="*/ 304800 h 304800"/>
                <a:gd name="connsiteX2" fmla="*/ 609600 w 60960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600" h="304800">
                  <a:moveTo>
                    <a:pt x="0" y="304800"/>
                  </a:moveTo>
                  <a:lnTo>
                    <a:pt x="609600" y="304800"/>
                  </a:lnTo>
                  <a:lnTo>
                    <a:pt x="609600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51575" y="2535934"/>
              <a:ext cx="16729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NOTE the DOT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7709765" y="2917820"/>
              <a:ext cx="771525" cy="180975"/>
            </a:xfrm>
            <a:custGeom>
              <a:avLst/>
              <a:gdLst>
                <a:gd name="connsiteX0" fmla="*/ 0 w 771525"/>
                <a:gd name="connsiteY0" fmla="*/ 0 h 180975"/>
                <a:gd name="connsiteX1" fmla="*/ 771525 w 771525"/>
                <a:gd name="connsiteY1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525" h="180975">
                  <a:moveTo>
                    <a:pt x="0" y="0"/>
                  </a:moveTo>
                  <a:lnTo>
                    <a:pt x="771525" y="180975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14" name="Oval 13"/>
          <p:cNvSpPr/>
          <p:nvPr/>
        </p:nvSpPr>
        <p:spPr>
          <a:xfrm>
            <a:off x="3590925" y="4638675"/>
            <a:ext cx="114300" cy="1047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9466" y="6108826"/>
            <a:ext cx="19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NOTE the DOT</a:t>
            </a:r>
          </a:p>
        </p:txBody>
      </p:sp>
      <p:sp>
        <p:nvSpPr>
          <p:cNvPr id="17" name="Freeform 16"/>
          <p:cNvSpPr/>
          <p:nvPr/>
        </p:nvSpPr>
        <p:spPr>
          <a:xfrm>
            <a:off x="2943225" y="4856836"/>
            <a:ext cx="1485900" cy="1372513"/>
          </a:xfrm>
          <a:custGeom>
            <a:avLst/>
            <a:gdLst>
              <a:gd name="connsiteX0" fmla="*/ 0 w 1393920"/>
              <a:gd name="connsiteY0" fmla="*/ 1447800 h 1447800"/>
              <a:gd name="connsiteX1" fmla="*/ 1362075 w 1393920"/>
              <a:gd name="connsiteY1" fmla="*/ 561975 h 1447800"/>
              <a:gd name="connsiteX2" fmla="*/ 828675 w 1393920"/>
              <a:gd name="connsiteY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920" h="1447800">
                <a:moveTo>
                  <a:pt x="0" y="1447800"/>
                </a:moveTo>
                <a:cubicBezTo>
                  <a:pt x="611981" y="1125537"/>
                  <a:pt x="1223962" y="803275"/>
                  <a:pt x="1362075" y="561975"/>
                </a:cubicBezTo>
                <a:cubicBezTo>
                  <a:pt x="1500188" y="320675"/>
                  <a:pt x="1164431" y="160337"/>
                  <a:pt x="828675" y="0"/>
                </a:cubicBezTo>
              </a:path>
            </a:pathLst>
          </a:custGeom>
          <a:noFill/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19547" y="1321361"/>
            <a:ext cx="80738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70C0"/>
                </a:solidFill>
              </a:rPr>
              <a:t>Add:  </a:t>
            </a:r>
            <a:r>
              <a:rPr lang="en-US" sz="3200" dirty="0" err="1">
                <a:solidFill>
                  <a:srgbClr val="0070C0"/>
                </a:solidFill>
              </a:rPr>
              <a:t>ATTiny</a:t>
            </a:r>
            <a:r>
              <a:rPr lang="en-US" sz="3200" dirty="0">
                <a:solidFill>
                  <a:srgbClr val="0070C0"/>
                </a:solidFill>
              </a:rPr>
              <a:t> and two jumpers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70C0"/>
                </a:solidFill>
              </a:rPr>
              <a:t>Make your circuit as similar to this as possible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3E36C0-6837-4871-A169-B362FC30CD5C}"/>
              </a:ext>
            </a:extLst>
          </p:cNvPr>
          <p:cNvSpPr txBox="1"/>
          <p:nvPr/>
        </p:nvSpPr>
        <p:spPr>
          <a:xfrm>
            <a:off x="47239" y="4272062"/>
            <a:ext cx="1577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accent2">
                    <a:lumMod val="75000"/>
                  </a:schemeClr>
                </a:solidFill>
              </a:rPr>
              <a:t>Jumpers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96D9375-BF51-4C94-8E54-860959831455}"/>
              </a:ext>
            </a:extLst>
          </p:cNvPr>
          <p:cNvSpPr/>
          <p:nvPr/>
        </p:nvSpPr>
        <p:spPr>
          <a:xfrm>
            <a:off x="1604211" y="4074695"/>
            <a:ext cx="882315" cy="401052"/>
          </a:xfrm>
          <a:custGeom>
            <a:avLst/>
            <a:gdLst>
              <a:gd name="connsiteX0" fmla="*/ 0 w 882315"/>
              <a:gd name="connsiteY0" fmla="*/ 401052 h 401052"/>
              <a:gd name="connsiteX1" fmla="*/ 882315 w 882315"/>
              <a:gd name="connsiteY1" fmla="*/ 0 h 40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2315" h="401052">
                <a:moveTo>
                  <a:pt x="0" y="401052"/>
                </a:moveTo>
                <a:lnTo>
                  <a:pt x="882315" y="0"/>
                </a:ln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D6839BA-52A9-4F30-B824-E77C7430347B}"/>
              </a:ext>
            </a:extLst>
          </p:cNvPr>
          <p:cNvSpPr/>
          <p:nvPr/>
        </p:nvSpPr>
        <p:spPr>
          <a:xfrm flipV="1">
            <a:off x="1565370" y="4715848"/>
            <a:ext cx="921156" cy="474590"/>
          </a:xfrm>
          <a:custGeom>
            <a:avLst/>
            <a:gdLst>
              <a:gd name="connsiteX0" fmla="*/ 0 w 882315"/>
              <a:gd name="connsiteY0" fmla="*/ 401052 h 401052"/>
              <a:gd name="connsiteX1" fmla="*/ 882315 w 882315"/>
              <a:gd name="connsiteY1" fmla="*/ 0 h 40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2315" h="401052">
                <a:moveTo>
                  <a:pt x="0" y="401052"/>
                </a:moveTo>
                <a:lnTo>
                  <a:pt x="882315" y="0"/>
                </a:ln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20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56" y="240961"/>
            <a:ext cx="10515600" cy="699657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</a:t>
            </a:r>
            <a:r>
              <a:rPr 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LED + Jumper + Battery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625775" y="4204246"/>
            <a:ext cx="6143089" cy="1295558"/>
          </a:xfrm>
        </p:spPr>
        <p:txBody>
          <a:bodyPr>
            <a:normAutofit fontScale="92500"/>
          </a:bodyPr>
          <a:lstStyle/>
          <a:p>
            <a:r>
              <a:rPr lang="en-US" sz="3600" dirty="0"/>
              <a:t>Connect LONG leg of LED to Pin 6</a:t>
            </a:r>
          </a:p>
          <a:p>
            <a:pPr lvl="1"/>
            <a:r>
              <a:rPr lang="en-US" sz="3200" dirty="0" err="1"/>
              <a:t>ATTiny</a:t>
            </a:r>
            <a:r>
              <a:rPr lang="en-US" sz="3200" dirty="0"/>
              <a:t> turns LED on and off!</a:t>
            </a:r>
          </a:p>
        </p:txBody>
      </p:sp>
      <p:pic>
        <p:nvPicPr>
          <p:cNvPr id="1026" name="Picture 2" descr="Image result for 8 pin dip pino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25602" y="1924555"/>
            <a:ext cx="1228725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54436" y="1830665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+V</a:t>
            </a:r>
          </a:p>
        </p:txBody>
      </p:sp>
      <p:sp>
        <p:nvSpPr>
          <p:cNvPr id="10" name="Freeform 9"/>
          <p:cNvSpPr/>
          <p:nvPr/>
        </p:nvSpPr>
        <p:spPr>
          <a:xfrm>
            <a:off x="6680200" y="2006600"/>
            <a:ext cx="800100" cy="190500"/>
          </a:xfrm>
          <a:custGeom>
            <a:avLst/>
            <a:gdLst>
              <a:gd name="connsiteX0" fmla="*/ 0 w 800100"/>
              <a:gd name="connsiteY0" fmla="*/ 0 h 190500"/>
              <a:gd name="connsiteX1" fmla="*/ 800100 w 800100"/>
              <a:gd name="connsiteY1" fmla="*/ 0 h 190500"/>
              <a:gd name="connsiteX2" fmla="*/ 800100 w 800100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90500">
                <a:moveTo>
                  <a:pt x="0" y="0"/>
                </a:moveTo>
                <a:lnTo>
                  <a:pt x="800100" y="0"/>
                </a:lnTo>
                <a:lnTo>
                  <a:pt x="800100" y="19050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254436" y="3397674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-V</a:t>
            </a:r>
          </a:p>
        </p:txBody>
      </p:sp>
      <p:sp>
        <p:nvSpPr>
          <p:cNvPr id="11" name="Freeform 10"/>
          <p:cNvSpPr/>
          <p:nvPr/>
        </p:nvSpPr>
        <p:spPr>
          <a:xfrm>
            <a:off x="6883400" y="3348542"/>
            <a:ext cx="1676400" cy="245557"/>
          </a:xfrm>
          <a:custGeom>
            <a:avLst/>
            <a:gdLst>
              <a:gd name="connsiteX0" fmla="*/ 0 w 609600"/>
              <a:gd name="connsiteY0" fmla="*/ 304800 h 304800"/>
              <a:gd name="connsiteX1" fmla="*/ 609600 w 609600"/>
              <a:gd name="connsiteY1" fmla="*/ 304800 h 304800"/>
              <a:gd name="connsiteX2" fmla="*/ 609600 w 609600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304800">
                <a:moveTo>
                  <a:pt x="0" y="304800"/>
                </a:moveTo>
                <a:lnTo>
                  <a:pt x="609600" y="304800"/>
                </a:lnTo>
                <a:lnTo>
                  <a:pt x="609600" y="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8559800" y="1431636"/>
            <a:ext cx="454891" cy="454891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/>
          <p:cNvSpPr/>
          <p:nvPr/>
        </p:nvSpPr>
        <p:spPr>
          <a:xfrm>
            <a:off x="8211127" y="1662545"/>
            <a:ext cx="341746" cy="535710"/>
          </a:xfrm>
          <a:custGeom>
            <a:avLst/>
            <a:gdLst>
              <a:gd name="connsiteX0" fmla="*/ 341746 w 341746"/>
              <a:gd name="connsiteY0" fmla="*/ 0 h 535710"/>
              <a:gd name="connsiteX1" fmla="*/ 0 w 341746"/>
              <a:gd name="connsiteY1" fmla="*/ 0 h 535710"/>
              <a:gd name="connsiteX2" fmla="*/ 0 w 341746"/>
              <a:gd name="connsiteY2" fmla="*/ 535710 h 53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746" h="535710">
                <a:moveTo>
                  <a:pt x="341746" y="0"/>
                </a:moveTo>
                <a:lnTo>
                  <a:pt x="0" y="0"/>
                </a:lnTo>
                <a:lnTo>
                  <a:pt x="0" y="53571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/>
          <p:nvPr/>
        </p:nvSpPr>
        <p:spPr>
          <a:xfrm>
            <a:off x="9033164" y="1644073"/>
            <a:ext cx="498763" cy="1265382"/>
          </a:xfrm>
          <a:custGeom>
            <a:avLst/>
            <a:gdLst>
              <a:gd name="connsiteX0" fmla="*/ 0 w 498763"/>
              <a:gd name="connsiteY0" fmla="*/ 0 h 738909"/>
              <a:gd name="connsiteX1" fmla="*/ 498763 w 498763"/>
              <a:gd name="connsiteY1" fmla="*/ 0 h 738909"/>
              <a:gd name="connsiteX2" fmla="*/ 498763 w 498763"/>
              <a:gd name="connsiteY2" fmla="*/ 738909 h 73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8763" h="738909">
                <a:moveTo>
                  <a:pt x="0" y="0"/>
                </a:moveTo>
                <a:lnTo>
                  <a:pt x="498763" y="0"/>
                </a:lnTo>
                <a:lnTo>
                  <a:pt x="498763" y="738909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/>
          <p:cNvSpPr/>
          <p:nvPr/>
        </p:nvSpPr>
        <p:spPr>
          <a:xfrm>
            <a:off x="8571345" y="2909455"/>
            <a:ext cx="960582" cy="692727"/>
          </a:xfrm>
          <a:custGeom>
            <a:avLst/>
            <a:gdLst>
              <a:gd name="connsiteX0" fmla="*/ 960582 w 960582"/>
              <a:gd name="connsiteY0" fmla="*/ 0 h 692727"/>
              <a:gd name="connsiteX1" fmla="*/ 960582 w 960582"/>
              <a:gd name="connsiteY1" fmla="*/ 692727 h 692727"/>
              <a:gd name="connsiteX2" fmla="*/ 0 w 960582"/>
              <a:gd name="connsiteY2" fmla="*/ 692727 h 69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582" h="692727">
                <a:moveTo>
                  <a:pt x="960582" y="0"/>
                </a:moveTo>
                <a:lnTo>
                  <a:pt x="960582" y="692727"/>
                </a:lnTo>
                <a:lnTo>
                  <a:pt x="0" y="692727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799113" y="1104603"/>
            <a:ext cx="654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LED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1959" y="134536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+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F075B9C-E8C4-4726-B6E7-56A5E515DF40}"/>
              </a:ext>
            </a:extLst>
          </p:cNvPr>
          <p:cNvGrpSpPr/>
          <p:nvPr/>
        </p:nvGrpSpPr>
        <p:grpSpPr>
          <a:xfrm>
            <a:off x="262371" y="1165711"/>
            <a:ext cx="4972050" cy="4736635"/>
            <a:chOff x="521972" y="1074192"/>
            <a:chExt cx="4972050" cy="4736635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1972" y="1886527"/>
              <a:ext cx="4972050" cy="39243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87054" y="5221300"/>
              <a:ext cx="391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-V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87054" y="3288152"/>
              <a:ext cx="4363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+V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62457" y="1074192"/>
              <a:ext cx="31093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</a:rPr>
                <a:t>long leg (+) connected to pin 6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72274" y="2006600"/>
              <a:ext cx="601093" cy="991756"/>
            </a:xfrm>
            <a:custGeom>
              <a:avLst/>
              <a:gdLst>
                <a:gd name="connsiteX0" fmla="*/ 0 w 561975"/>
                <a:gd name="connsiteY0" fmla="*/ 0 h 704850"/>
                <a:gd name="connsiteX1" fmla="*/ 561975 w 561975"/>
                <a:gd name="connsiteY1" fmla="*/ 70485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1975" h="704850">
                  <a:moveTo>
                    <a:pt x="0" y="0"/>
                  </a:moveTo>
                  <a:lnTo>
                    <a:pt x="561975" y="70485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 rot="16200000">
              <a:off x="3545985" y="3079593"/>
              <a:ext cx="6537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long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1901277" y="4920547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2247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The “BLINK” program</a:t>
            </a:r>
            <a:r>
              <a:rPr lang="en-US" dirty="0"/>
              <a:t/>
            </a:r>
            <a:br>
              <a:rPr lang="en-US" dirty="0"/>
            </a:b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27752" y="2733675"/>
            <a:ext cx="5840844" cy="2698709"/>
          </a:xfrm>
          <a:ln>
            <a:solidFill>
              <a:srgbClr val="C00000"/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loop:                        </a:t>
            </a:r>
            <a:r>
              <a:rPr lang="en-US" i="1" dirty="0">
                <a:solidFill>
                  <a:srgbClr val="00B0F0"/>
                </a:solidFill>
              </a:rPr>
              <a:t>Repeats forever</a:t>
            </a:r>
          </a:p>
          <a:p>
            <a:pPr marL="0" indent="0">
              <a:buNone/>
            </a:pPr>
            <a:r>
              <a:rPr lang="en-US" dirty="0"/>
              <a:t>      Turn on LED</a:t>
            </a:r>
            <a:endParaRPr lang="en-US" i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dirty="0"/>
              <a:t>      delay(1000) </a:t>
            </a:r>
            <a:r>
              <a:rPr lang="en-US" dirty="0">
                <a:solidFill>
                  <a:srgbClr val="00B050"/>
                </a:solidFill>
              </a:rPr>
              <a:t>     </a:t>
            </a:r>
            <a:r>
              <a:rPr lang="en-US" i="1" dirty="0">
                <a:solidFill>
                  <a:srgbClr val="00B0F0"/>
                </a:solidFill>
              </a:rPr>
              <a:t>wait 1000 milliseconds</a:t>
            </a:r>
          </a:p>
          <a:p>
            <a:pPr marL="0" indent="0">
              <a:buNone/>
            </a:pPr>
            <a:r>
              <a:rPr lang="en-US" dirty="0"/>
              <a:t>      Turn off LED</a:t>
            </a:r>
            <a:endParaRPr lang="en-US" i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dirty="0"/>
              <a:t>      delay(1000) </a:t>
            </a:r>
            <a:r>
              <a:rPr lang="en-US" dirty="0">
                <a:solidFill>
                  <a:srgbClr val="00B050"/>
                </a:solidFill>
              </a:rPr>
              <a:t>      </a:t>
            </a:r>
            <a:r>
              <a:rPr lang="en-US" i="1" dirty="0">
                <a:solidFill>
                  <a:srgbClr val="00B0F0"/>
                </a:solidFill>
              </a:rPr>
              <a:t>wait 1000 milliseconds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23392" y="6115103"/>
            <a:ext cx="2880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lgerian" panose="04020705040A02060702" pitchFamily="82" charset="0"/>
              </a:rPr>
              <a:t>The Hardware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2704" y="6148564"/>
            <a:ext cx="2767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lgerian" panose="04020705040A02060702" pitchFamily="82" charset="0"/>
              </a:rPr>
              <a:t>The SOFTWARE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69592" y="1425616"/>
            <a:ext cx="58646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rgbClr val="00B0F0"/>
                </a:solidFill>
              </a:rPr>
              <a:t>Program stored in </a:t>
            </a:r>
            <a:r>
              <a:rPr lang="en-US" sz="3200" i="1" dirty="0" err="1">
                <a:solidFill>
                  <a:srgbClr val="00B0F0"/>
                </a:solidFill>
              </a:rPr>
              <a:t>ATtiny</a:t>
            </a:r>
            <a:r>
              <a:rPr lang="en-US" sz="3200" i="1" dirty="0">
                <a:solidFill>
                  <a:srgbClr val="00B0F0"/>
                </a:solidFill>
              </a:rPr>
              <a:t> Memory</a:t>
            </a:r>
          </a:p>
          <a:p>
            <a:r>
              <a:rPr lang="en-US" sz="3200" i="1" dirty="0">
                <a:solidFill>
                  <a:srgbClr val="FFC000"/>
                </a:solidFill>
              </a:rPr>
              <a:t>Here’s how it works: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B2FB39-BCE7-443D-A367-929C83C8030B}"/>
              </a:ext>
            </a:extLst>
          </p:cNvPr>
          <p:cNvGrpSpPr/>
          <p:nvPr/>
        </p:nvGrpSpPr>
        <p:grpSpPr>
          <a:xfrm>
            <a:off x="189081" y="1940745"/>
            <a:ext cx="4972050" cy="3924300"/>
            <a:chOff x="586140" y="1886527"/>
            <a:chExt cx="4972050" cy="39243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140" y="1886527"/>
              <a:ext cx="4972050" cy="39243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487054" y="5172085"/>
              <a:ext cx="391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-V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87054" y="3158558"/>
              <a:ext cx="4363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+V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3610943" y="2875899"/>
              <a:ext cx="653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long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772602" y="4879725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633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90816" cy="4351338"/>
          </a:xfrm>
        </p:spPr>
        <p:txBody>
          <a:bodyPr>
            <a:normAutofit/>
          </a:bodyPr>
          <a:lstStyle/>
          <a:p>
            <a:r>
              <a:rPr lang="en-US" dirty="0"/>
              <a:t>How can we provide a 40-60 minute workshop to 5-12 grade students?</a:t>
            </a:r>
          </a:p>
          <a:p>
            <a:pPr lvl="1"/>
            <a:r>
              <a:rPr lang="en-US" dirty="0"/>
              <a:t>Educational: Gives a taste of electrical and computer engineering</a:t>
            </a:r>
          </a:p>
          <a:p>
            <a:pPr lvl="1"/>
            <a:r>
              <a:rPr lang="en-US" dirty="0"/>
              <a:t>Fun: Maybe gets them thinking of a STEM career</a:t>
            </a:r>
          </a:p>
          <a:p>
            <a:r>
              <a:rPr lang="en-US" dirty="0"/>
              <a:t>Challenges: coming up with something that is</a:t>
            </a:r>
          </a:p>
          <a:p>
            <a:pPr lvl="1"/>
            <a:r>
              <a:rPr lang="en-US" dirty="0"/>
              <a:t>Doable in short time period</a:t>
            </a:r>
          </a:p>
          <a:p>
            <a:pPr lvl="1"/>
            <a:r>
              <a:rPr lang="en-US" dirty="0"/>
              <a:t>Not too hard</a:t>
            </a:r>
          </a:p>
          <a:p>
            <a:pPr lvl="1"/>
            <a:r>
              <a:rPr lang="en-US" dirty="0"/>
              <a:t>Not too dull</a:t>
            </a:r>
          </a:p>
          <a:p>
            <a:pPr lvl="1"/>
            <a:r>
              <a:rPr lang="en-US" dirty="0"/>
              <a:t>Not too shallow</a:t>
            </a:r>
          </a:p>
          <a:p>
            <a:pPr lvl="1"/>
            <a:r>
              <a:rPr lang="en-US" dirty="0"/>
              <a:t>Not too expensive</a:t>
            </a:r>
          </a:p>
          <a:p>
            <a:pPr lvl="1"/>
            <a:r>
              <a:rPr lang="en-US" dirty="0"/>
              <a:t>Appropriate for wide range of grades</a:t>
            </a:r>
          </a:p>
        </p:txBody>
      </p:sp>
    </p:spTree>
    <p:extLst>
      <p:ext uri="{BB962C8B-B14F-4D97-AF65-F5344CB8AC3E}">
        <p14:creationId xmlns:p14="http://schemas.microsoft.com/office/powerpoint/2010/main" val="24190356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1CDD275-AAEC-4217-8215-C7BF857A1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378" y="2735300"/>
            <a:ext cx="4322358" cy="355050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8927" y="342899"/>
            <a:ext cx="10515600" cy="986134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Here’s what we’ll build next</a:t>
            </a:r>
            <a:b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(it plays games!)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98927" y="2366682"/>
            <a:ext cx="7610483" cy="40833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Notes</a:t>
            </a:r>
          </a:p>
          <a:p>
            <a:r>
              <a:rPr lang="en-US" sz="3600" dirty="0"/>
              <a:t>Unplug battery </a:t>
            </a:r>
            <a:r>
              <a:rPr lang="en-US" sz="3600" u="sng" dirty="0"/>
              <a:t>jumper</a:t>
            </a:r>
            <a:r>
              <a:rPr lang="en-US" sz="3600" dirty="0"/>
              <a:t> while building</a:t>
            </a:r>
          </a:p>
          <a:p>
            <a:pPr lvl="1"/>
            <a:r>
              <a:rPr lang="en-US" sz="3200" dirty="0"/>
              <a:t>Don’t remove battery from holder</a:t>
            </a:r>
          </a:p>
          <a:p>
            <a:r>
              <a:rPr lang="en-US" sz="3600" dirty="0"/>
              <a:t>Use the shortest wire possible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598B20D-C14E-4814-8B13-A12AEFDBA181}"/>
              </a:ext>
            </a:extLst>
          </p:cNvPr>
          <p:cNvSpPr/>
          <p:nvPr/>
        </p:nvSpPr>
        <p:spPr>
          <a:xfrm>
            <a:off x="8675370" y="342899"/>
            <a:ext cx="1926727" cy="2155299"/>
          </a:xfrm>
          <a:custGeom>
            <a:avLst/>
            <a:gdLst>
              <a:gd name="connsiteX0" fmla="*/ 114300 w 2480310"/>
              <a:gd name="connsiteY0" fmla="*/ 34290 h 1314450"/>
              <a:gd name="connsiteX1" fmla="*/ 1474470 w 2480310"/>
              <a:gd name="connsiteY1" fmla="*/ 0 h 1314450"/>
              <a:gd name="connsiteX2" fmla="*/ 2103120 w 2480310"/>
              <a:gd name="connsiteY2" fmla="*/ 445770 h 1314450"/>
              <a:gd name="connsiteX3" fmla="*/ 2080260 w 2480310"/>
              <a:gd name="connsiteY3" fmla="*/ 902970 h 1314450"/>
              <a:gd name="connsiteX4" fmla="*/ 2480310 w 2480310"/>
              <a:gd name="connsiteY4" fmla="*/ 891540 h 1314450"/>
              <a:gd name="connsiteX5" fmla="*/ 1954530 w 2480310"/>
              <a:gd name="connsiteY5" fmla="*/ 1314450 h 1314450"/>
              <a:gd name="connsiteX6" fmla="*/ 1474470 w 2480310"/>
              <a:gd name="connsiteY6" fmla="*/ 914400 h 1314450"/>
              <a:gd name="connsiteX7" fmla="*/ 1851660 w 2480310"/>
              <a:gd name="connsiteY7" fmla="*/ 925830 h 1314450"/>
              <a:gd name="connsiteX8" fmla="*/ 1817370 w 2480310"/>
              <a:gd name="connsiteY8" fmla="*/ 548640 h 1314450"/>
              <a:gd name="connsiteX9" fmla="*/ 1314450 w 2480310"/>
              <a:gd name="connsiteY9" fmla="*/ 228600 h 1314450"/>
              <a:gd name="connsiteX10" fmla="*/ 57150 w 2480310"/>
              <a:gd name="connsiteY10" fmla="*/ 308610 h 1314450"/>
              <a:gd name="connsiteX11" fmla="*/ 182880 w 2480310"/>
              <a:gd name="connsiteY11" fmla="*/ 171450 h 1314450"/>
              <a:gd name="connsiteX12" fmla="*/ 0 w 2480310"/>
              <a:gd name="connsiteY12" fmla="*/ 114300 h 1314450"/>
              <a:gd name="connsiteX13" fmla="*/ 217170 w 2480310"/>
              <a:gd name="connsiteY13" fmla="*/ 68580 h 1314450"/>
              <a:gd name="connsiteX14" fmla="*/ 114300 w 2480310"/>
              <a:gd name="connsiteY14" fmla="*/ 3429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80310" h="1314450">
                <a:moveTo>
                  <a:pt x="114300" y="34290"/>
                </a:moveTo>
                <a:lnTo>
                  <a:pt x="1474470" y="0"/>
                </a:lnTo>
                <a:lnTo>
                  <a:pt x="2103120" y="445770"/>
                </a:lnTo>
                <a:lnTo>
                  <a:pt x="2080260" y="902970"/>
                </a:lnTo>
                <a:lnTo>
                  <a:pt x="2480310" y="891540"/>
                </a:lnTo>
                <a:lnTo>
                  <a:pt x="1954530" y="1314450"/>
                </a:lnTo>
                <a:lnTo>
                  <a:pt x="1474470" y="914400"/>
                </a:lnTo>
                <a:lnTo>
                  <a:pt x="1851660" y="925830"/>
                </a:lnTo>
                <a:lnTo>
                  <a:pt x="1817370" y="548640"/>
                </a:lnTo>
                <a:lnTo>
                  <a:pt x="1314450" y="228600"/>
                </a:lnTo>
                <a:lnTo>
                  <a:pt x="57150" y="308610"/>
                </a:lnTo>
                <a:lnTo>
                  <a:pt x="182880" y="171450"/>
                </a:lnTo>
                <a:lnTo>
                  <a:pt x="0" y="114300"/>
                </a:lnTo>
                <a:lnTo>
                  <a:pt x="217170" y="68580"/>
                </a:lnTo>
                <a:lnTo>
                  <a:pt x="114300" y="3429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675370" y="5474368"/>
            <a:ext cx="188545" cy="2262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08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E1504-2223-4C6A-982D-D190B5696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Plug in </a:t>
            </a:r>
            <a:r>
              <a:rPr lang="en-US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ATtiny</a:t>
            </a:r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70468-0244-49FD-8C05-E392262A1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4116"/>
            <a:ext cx="10515600" cy="688759"/>
          </a:xfrm>
        </p:spPr>
        <p:txBody>
          <a:bodyPr>
            <a:normAutofit/>
          </a:bodyPr>
          <a:lstStyle/>
          <a:p>
            <a:r>
              <a:rPr lang="en-US" sz="4000" dirty="0"/>
              <a:t>Dot should go on bottom left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F37B5A-0742-4A13-BE91-1DC72DEE9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397" y="1612886"/>
            <a:ext cx="5361140" cy="425575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69760A2-AA84-4AFB-8A31-6FF0475C3DEC}"/>
              </a:ext>
            </a:extLst>
          </p:cNvPr>
          <p:cNvSpPr/>
          <p:nvPr/>
        </p:nvSpPr>
        <p:spPr>
          <a:xfrm>
            <a:off x="5695293" y="3912167"/>
            <a:ext cx="114300" cy="1047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72AD898-3483-4997-8709-6BA0E0FB27EE}"/>
              </a:ext>
            </a:extLst>
          </p:cNvPr>
          <p:cNvSpPr/>
          <p:nvPr/>
        </p:nvSpPr>
        <p:spPr>
          <a:xfrm>
            <a:off x="2559769" y="3530320"/>
            <a:ext cx="2693095" cy="8674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Dot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8730D4-853F-42CE-8391-B388A0810818}"/>
              </a:ext>
            </a:extLst>
          </p:cNvPr>
          <p:cNvSpPr txBox="1"/>
          <p:nvPr/>
        </p:nvSpPr>
        <p:spPr>
          <a:xfrm>
            <a:off x="8884508" y="2781810"/>
            <a:ext cx="3015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Please be as exact as you can!</a:t>
            </a:r>
          </a:p>
        </p:txBody>
      </p:sp>
    </p:spTree>
    <p:extLst>
      <p:ext uri="{BB962C8B-B14F-4D97-AF65-F5344CB8AC3E}">
        <p14:creationId xmlns:p14="http://schemas.microsoft.com/office/powerpoint/2010/main" val="1939489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F58B9-626D-4C98-AB15-19A797E21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55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two pushbuttons </a:t>
            </a:r>
            <a:b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dirty="0"/>
              <a:t>and a 220 Ohm resistor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B167D1-81F2-485F-ACEA-D7408C2BE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502" y="1622338"/>
            <a:ext cx="5419160" cy="4227317"/>
          </a:xfrm>
          <a:prstGeom prst="rect">
            <a:avLst/>
          </a:prstGeom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106E9517-741F-48A8-9488-B7ED8C09DA57}"/>
              </a:ext>
            </a:extLst>
          </p:cNvPr>
          <p:cNvSpPr/>
          <p:nvPr/>
        </p:nvSpPr>
        <p:spPr>
          <a:xfrm>
            <a:off x="7690992" y="1536883"/>
            <a:ext cx="3723723" cy="219911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Place this switch as far right as possible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2E8B79E-22D9-4917-9CF2-52241A175CBC}"/>
              </a:ext>
            </a:extLst>
          </p:cNvPr>
          <p:cNvSpPr/>
          <p:nvPr/>
        </p:nvSpPr>
        <p:spPr>
          <a:xfrm>
            <a:off x="6565066" y="2644235"/>
            <a:ext cx="1125926" cy="607332"/>
          </a:xfrm>
          <a:custGeom>
            <a:avLst/>
            <a:gdLst>
              <a:gd name="connsiteX0" fmla="*/ 1277655 w 1277655"/>
              <a:gd name="connsiteY0" fmla="*/ 0 h 388307"/>
              <a:gd name="connsiteX1" fmla="*/ 438411 w 1277655"/>
              <a:gd name="connsiteY1" fmla="*/ 125260 h 388307"/>
              <a:gd name="connsiteX2" fmla="*/ 0 w 1277655"/>
              <a:gd name="connsiteY2" fmla="*/ 388307 h 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655" h="388307">
                <a:moveTo>
                  <a:pt x="1277655" y="0"/>
                </a:moveTo>
                <a:cubicBezTo>
                  <a:pt x="964504" y="30271"/>
                  <a:pt x="651353" y="60542"/>
                  <a:pt x="438411" y="125260"/>
                </a:cubicBezTo>
                <a:cubicBezTo>
                  <a:pt x="225469" y="189978"/>
                  <a:pt x="112734" y="289142"/>
                  <a:pt x="0" y="388307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88B0C5-1958-4EDF-B7C3-FE20A4CE4172}"/>
              </a:ext>
            </a:extLst>
          </p:cNvPr>
          <p:cNvSpPr txBox="1"/>
          <p:nvPr/>
        </p:nvSpPr>
        <p:spPr>
          <a:xfrm>
            <a:off x="278288" y="6081604"/>
            <a:ext cx="4471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Leave this column empty!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A94E22C-2B09-4D75-B369-8895FFE427C3}"/>
              </a:ext>
            </a:extLst>
          </p:cNvPr>
          <p:cNvSpPr/>
          <p:nvPr/>
        </p:nvSpPr>
        <p:spPr>
          <a:xfrm>
            <a:off x="2175633" y="1922637"/>
            <a:ext cx="338203" cy="34592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CCC0B511-B032-45A6-85DD-82CFF1972EEC}"/>
              </a:ext>
            </a:extLst>
          </p:cNvPr>
          <p:cNvSpPr/>
          <p:nvPr/>
        </p:nvSpPr>
        <p:spPr>
          <a:xfrm>
            <a:off x="2206947" y="5466370"/>
            <a:ext cx="275573" cy="647738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BC9517D-1491-4EB8-AFD8-612CF23CB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4730">
            <a:off x="8191262" y="4970144"/>
            <a:ext cx="1722738" cy="1640190"/>
          </a:xfrm>
          <a:prstGeom prst="rect">
            <a:avLst/>
          </a:prstGeom>
        </p:spPr>
      </p:pic>
      <p:sp>
        <p:nvSpPr>
          <p:cNvPr id="16" name="Cloud 15">
            <a:extLst>
              <a:ext uri="{FF2B5EF4-FFF2-40B4-BE49-F238E27FC236}">
                <a16:creationId xmlns:a16="http://schemas.microsoft.com/office/drawing/2014/main" id="{7E6D192F-ACA2-4D17-8C96-1441C26BEF47}"/>
              </a:ext>
            </a:extLst>
          </p:cNvPr>
          <p:cNvSpPr/>
          <p:nvPr/>
        </p:nvSpPr>
        <p:spPr>
          <a:xfrm>
            <a:off x="7966780" y="4484202"/>
            <a:ext cx="2171700" cy="109018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Use 220 </a:t>
            </a:r>
            <a:r>
              <a:rPr lang="en-US" dirty="0">
                <a:solidFill>
                  <a:schemeClr val="tx1"/>
                </a:solidFill>
                <a:sym typeface="Symbol" panose="05050102010706020507" pitchFamily="18" charset="2"/>
              </a:rPr>
              <a:t> resistor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31239E-D751-409A-8EA9-360B174A4429}"/>
              </a:ext>
            </a:extLst>
          </p:cNvPr>
          <p:cNvSpPr txBox="1"/>
          <p:nvPr/>
        </p:nvSpPr>
        <p:spPr>
          <a:xfrm>
            <a:off x="8061821" y="6143158"/>
            <a:ext cx="2076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Red-red-brown</a:t>
            </a:r>
          </a:p>
        </p:txBody>
      </p:sp>
    </p:spTree>
    <p:extLst>
      <p:ext uri="{BB962C8B-B14F-4D97-AF65-F5344CB8AC3E}">
        <p14:creationId xmlns:p14="http://schemas.microsoft.com/office/powerpoint/2010/main" val="42489409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A32B7D-D25D-49B2-9E0B-A23FF660B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some wires:  </a:t>
            </a:r>
            <a:r>
              <a:rPr lang="en-US" i="1" dirty="0"/>
              <a:t>Carefully!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9F878A-33CD-4568-A40B-838D9580B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093" y="1646042"/>
            <a:ext cx="5498926" cy="4251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CE1834-CA47-45E7-96F3-7CE26447AB39}"/>
              </a:ext>
            </a:extLst>
          </p:cNvPr>
          <p:cNvSpPr txBox="1"/>
          <p:nvPr/>
        </p:nvSpPr>
        <p:spPr>
          <a:xfrm>
            <a:off x="666816" y="4987324"/>
            <a:ext cx="222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Add  Wires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BD957AF2-F0D3-4854-B3CE-20A69CCBA94F}"/>
              </a:ext>
            </a:extLst>
          </p:cNvPr>
          <p:cNvSpPr/>
          <p:nvPr/>
        </p:nvSpPr>
        <p:spPr>
          <a:xfrm>
            <a:off x="3022843" y="5042856"/>
            <a:ext cx="713984" cy="5386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584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E844FC-D320-4018-B78A-B158EF2F7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116" y="1714040"/>
            <a:ext cx="5965391" cy="4614736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9D453272-3AD7-4620-9DDF-FC135B588C4D}"/>
              </a:ext>
            </a:extLst>
          </p:cNvPr>
          <p:cNvSpPr/>
          <p:nvPr/>
        </p:nvSpPr>
        <p:spPr>
          <a:xfrm>
            <a:off x="222362" y="2393503"/>
            <a:ext cx="3423807" cy="221710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Wire Color Does Not Matter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FEF598-25C8-4535-8BC7-B1C132A5E5FF}"/>
              </a:ext>
            </a:extLst>
          </p:cNvPr>
          <p:cNvSpPr txBox="1"/>
          <p:nvPr/>
        </p:nvSpPr>
        <p:spPr>
          <a:xfrm flipH="1">
            <a:off x="9676090" y="4581026"/>
            <a:ext cx="2293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Add Wires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0ABD33D-811C-448E-9E7A-0A4BADFD02D3}"/>
              </a:ext>
            </a:extLst>
          </p:cNvPr>
          <p:cNvSpPr/>
          <p:nvPr/>
        </p:nvSpPr>
        <p:spPr>
          <a:xfrm flipH="1">
            <a:off x="8743587" y="4581026"/>
            <a:ext cx="713984" cy="5386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D10AD2-1F0D-42E1-BDAC-BAEAFFB59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2078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more wires</a:t>
            </a:r>
          </a:p>
        </p:txBody>
      </p:sp>
    </p:spTree>
    <p:extLst>
      <p:ext uri="{BB962C8B-B14F-4D97-AF65-F5344CB8AC3E}">
        <p14:creationId xmlns:p14="http://schemas.microsoft.com/office/powerpoint/2010/main" val="22607553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91267-CA05-4A53-AA4F-5F93A9219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some wires above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A88F94-9F2C-4497-B420-C8127F3E631C}"/>
              </a:ext>
            </a:extLst>
          </p:cNvPr>
          <p:cNvSpPr txBox="1"/>
          <p:nvPr/>
        </p:nvSpPr>
        <p:spPr>
          <a:xfrm>
            <a:off x="240791" y="2733615"/>
            <a:ext cx="24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The final wires go here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E1C1C00C-1F92-4FC3-8096-CCEFE078D30E}"/>
              </a:ext>
            </a:extLst>
          </p:cNvPr>
          <p:cNvSpPr/>
          <p:nvPr/>
        </p:nvSpPr>
        <p:spPr>
          <a:xfrm>
            <a:off x="2943071" y="2980759"/>
            <a:ext cx="742950" cy="58293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865812-238B-4FF0-8CBC-EC31124B6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301" y="1925466"/>
            <a:ext cx="5124348" cy="41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281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B5C5FA-3EA5-44AC-B911-AB4E23FEE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4458"/>
            <a:ext cx="7010476" cy="575278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3425" y="141728"/>
            <a:ext cx="10515600" cy="914537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Add 3 LEDs</a:t>
            </a:r>
            <a:endParaRPr lang="en-US" sz="48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10875" y="3650849"/>
            <a:ext cx="52811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70C0"/>
                </a:solidFill>
              </a:rPr>
              <a:t>Double check your work!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</a:t>
            </a:r>
            <a:r>
              <a:rPr lang="en-US" sz="3200" dirty="0">
                <a:solidFill>
                  <a:srgbClr val="0070C0"/>
                </a:solidFill>
              </a:rPr>
              <a:t> plug in battery jumper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28C4F2-568C-40DD-8409-D4577BA71791}"/>
              </a:ext>
            </a:extLst>
          </p:cNvPr>
          <p:cNvSpPr txBox="1"/>
          <p:nvPr/>
        </p:nvSpPr>
        <p:spPr>
          <a:xfrm rot="5084296">
            <a:off x="4504017" y="2105142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517ED0-5993-42AF-BD62-6763D279F358}"/>
              </a:ext>
            </a:extLst>
          </p:cNvPr>
          <p:cNvSpPr txBox="1"/>
          <p:nvPr/>
        </p:nvSpPr>
        <p:spPr>
          <a:xfrm rot="17565819">
            <a:off x="4872643" y="2937986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4EB197-FB6E-4B49-95DA-5CF801CB1F3C}"/>
              </a:ext>
            </a:extLst>
          </p:cNvPr>
          <p:cNvSpPr txBox="1"/>
          <p:nvPr/>
        </p:nvSpPr>
        <p:spPr>
          <a:xfrm>
            <a:off x="1311722" y="31276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793343-49DA-4934-8D11-B872DA5BC03E}"/>
              </a:ext>
            </a:extLst>
          </p:cNvPr>
          <p:cNvSpPr txBox="1"/>
          <p:nvPr/>
        </p:nvSpPr>
        <p:spPr>
          <a:xfrm rot="4095370">
            <a:off x="4290322" y="2666247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Long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21518" y="5276768"/>
            <a:ext cx="301581" cy="327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8836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928-AD04-4174-A454-BF4639315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9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BLINK program should be running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B1912-E672-4ADC-B0E6-F16586B50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NO?</a:t>
            </a:r>
          </a:p>
          <a:p>
            <a:pPr lvl="1"/>
            <a:r>
              <a:rPr lang="en-US" sz="3200" dirty="0"/>
              <a:t>Check for wiring errors</a:t>
            </a:r>
          </a:p>
          <a:p>
            <a:pPr lvl="1"/>
            <a:r>
              <a:rPr lang="en-US" sz="3200" dirty="0"/>
              <a:t>Is battery connected properly</a:t>
            </a:r>
          </a:p>
          <a:p>
            <a:pPr lvl="1"/>
            <a:r>
              <a:rPr lang="en-US" sz="3200" dirty="0"/>
              <a:t>Ask for help!</a:t>
            </a:r>
          </a:p>
        </p:txBody>
      </p:sp>
    </p:spTree>
    <p:extLst>
      <p:ext uri="{BB962C8B-B14F-4D97-AF65-F5344CB8AC3E}">
        <p14:creationId xmlns:p14="http://schemas.microsoft.com/office/powerpoint/2010/main" val="20089637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65125"/>
            <a:ext cx="10845800" cy="242817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Your System Can Play Games!</a:t>
            </a:r>
            <a:b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4000" i="1" dirty="0"/>
              <a:t>	</a:t>
            </a:r>
            <a:r>
              <a:rPr lang="en-US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Simon-Says</a:t>
            </a:r>
            <a:r>
              <a:rPr lang="en-US" sz="4000" i="1" dirty="0">
                <a:solidFill>
                  <a:srgbClr val="0070C0"/>
                </a:solidFill>
              </a:rPr>
              <a:t/>
            </a:r>
            <a:br>
              <a:rPr lang="en-US" sz="4000" i="1" dirty="0">
                <a:solidFill>
                  <a:srgbClr val="0070C0"/>
                </a:solidFill>
              </a:rPr>
            </a:br>
            <a:r>
              <a:rPr lang="en-US" sz="4000" i="1" dirty="0">
                <a:solidFill>
                  <a:srgbClr val="0070C0"/>
                </a:solidFill>
              </a:rPr>
              <a:t>	</a:t>
            </a:r>
            <a:r>
              <a:rPr lang="en-US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Whack-a-Mole</a:t>
            </a:r>
            <a:endParaRPr lang="en-US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188" y="3810002"/>
            <a:ext cx="5426613" cy="20700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5" b="95977" l="3250" r="97500">
                        <a14:foregroundMark x1="48750" y1="26437" x2="45500" y2="38506"/>
                        <a14:foregroundMark x1="41500" y1="27874" x2="59750" y2="42529"/>
                        <a14:foregroundMark x1="60750" y1="24713" x2="66500" y2="43678"/>
                        <a14:foregroundMark x1="64750" y1="22126" x2="42500" y2="43678"/>
                        <a14:foregroundMark x1="54000" y1="18103" x2="31000" y2="40230"/>
                        <a14:foregroundMark x1="50000" y1="17529" x2="27000" y2="35920"/>
                        <a14:foregroundMark x1="59250" y1="19540" x2="31250" y2="47126"/>
                        <a14:foregroundMark x1="69500" y1="27874" x2="32750" y2="51437"/>
                        <a14:foregroundMark x1="73000" y1="31322" x2="44250" y2="53448"/>
                        <a14:foregroundMark x1="63250" y1="31897" x2="40750" y2="50287"/>
                        <a14:foregroundMark x1="58500" y1="18103" x2="42500" y2="24138"/>
                        <a14:foregroundMark x1="44250" y1="16092" x2="70500" y2="41667"/>
                        <a14:foregroundMark x1="41000" y1="22126" x2="64250" y2="51724"/>
                        <a14:foregroundMark x1="31250" y1="29310" x2="54000" y2="494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3134" y="3187701"/>
            <a:ext cx="3810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403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7352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How To Play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2915"/>
            <a:ext cx="10515600" cy="4774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7030A0"/>
                </a:solidFill>
              </a:rPr>
              <a:t>Connect Battery so that BLINK is running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To run Whack-a-Mole</a:t>
            </a:r>
          </a:p>
          <a:p>
            <a:pPr lvl="1"/>
            <a:r>
              <a:rPr lang="en-US" sz="2800" dirty="0"/>
              <a:t>Push </a:t>
            </a:r>
            <a:r>
              <a:rPr lang="en-US" sz="2800" u="sng" dirty="0"/>
              <a:t>and hold </a:t>
            </a:r>
            <a:r>
              <a:rPr lang="en-US" sz="2800" dirty="0"/>
              <a:t>RIGHT button until LED flashes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To run Simon Says</a:t>
            </a:r>
          </a:p>
          <a:p>
            <a:pPr lvl="1"/>
            <a:r>
              <a:rPr lang="en-US" sz="2800" dirty="0"/>
              <a:t>Push </a:t>
            </a:r>
            <a:r>
              <a:rPr lang="en-US" sz="2800" u="sng" dirty="0"/>
              <a:t>and hold </a:t>
            </a:r>
            <a:r>
              <a:rPr lang="en-US" sz="2800" dirty="0"/>
              <a:t>LEFT button until LED flashes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To change games</a:t>
            </a:r>
          </a:p>
          <a:p>
            <a:pPr lvl="1"/>
            <a:r>
              <a:rPr lang="en-US" sz="2800" dirty="0"/>
              <a:t>Unplug battery and plug it in again.</a:t>
            </a:r>
          </a:p>
          <a:p>
            <a:pPr lvl="1"/>
            <a:r>
              <a:rPr lang="en-US" sz="2800" dirty="0"/>
              <a:t>Go to Step 1</a:t>
            </a:r>
          </a:p>
        </p:txBody>
      </p:sp>
    </p:spTree>
    <p:extLst>
      <p:ext uri="{BB962C8B-B14F-4D97-AF65-F5344CB8AC3E}">
        <p14:creationId xmlns:p14="http://schemas.microsoft.com/office/powerpoint/2010/main" val="179024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Workshop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This workshop (like Gaul) is divided into three parts. I will introduce each part and then turn you loose. I’ll yell to start the next part.</a:t>
            </a:r>
          </a:p>
          <a:p>
            <a:r>
              <a:rPr lang="en-US" dirty="0"/>
              <a:t>Part 1: Simple electronics (15 min)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you don’t get finished – No worries, do it when you get home.</a:t>
            </a:r>
          </a:p>
          <a:p>
            <a:r>
              <a:rPr lang="en-US" dirty="0"/>
              <a:t>Part 2: Adding a microcontroller (25 min)</a:t>
            </a:r>
          </a:p>
          <a:p>
            <a:pPr lvl="1"/>
            <a:r>
              <a:rPr lang="en-US" dirty="0"/>
              <a:t>Results in some simple games and a light meter</a:t>
            </a:r>
          </a:p>
          <a:p>
            <a:r>
              <a:rPr lang="en-US" dirty="0"/>
              <a:t>Part 3: Discussion (10 min)</a:t>
            </a:r>
          </a:p>
          <a:p>
            <a:pPr lvl="1"/>
            <a:r>
              <a:rPr lang="en-US" dirty="0"/>
              <a:t>Resources: How you can use these ideas for your own workshop?</a:t>
            </a:r>
          </a:p>
        </p:txBody>
      </p:sp>
    </p:spTree>
    <p:extLst>
      <p:ext uri="{BB962C8B-B14F-4D97-AF65-F5344CB8AC3E}">
        <p14:creationId xmlns:p14="http://schemas.microsoft.com/office/powerpoint/2010/main" val="32842632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4289"/>
            <a:ext cx="10515600" cy="895639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“Simon Says”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6" y="1396134"/>
            <a:ext cx="9094830" cy="4351338"/>
          </a:xfrm>
        </p:spPr>
        <p:txBody>
          <a:bodyPr>
            <a:normAutofit/>
          </a:bodyPr>
          <a:lstStyle/>
          <a:p>
            <a:r>
              <a:rPr lang="en-US" dirty="0"/>
              <a:t>Computer flashes a sequence of LEDs (the outer two LEDs)</a:t>
            </a:r>
          </a:p>
          <a:p>
            <a:pPr lvl="1"/>
            <a:r>
              <a:rPr lang="en-US" dirty="0"/>
              <a:t>Wait for center LED to light up. </a:t>
            </a:r>
          </a:p>
          <a:p>
            <a:pPr lvl="1"/>
            <a:r>
              <a:rPr lang="en-US" dirty="0"/>
              <a:t>Then push the buttons in the same sequence as the LEDs</a:t>
            </a:r>
          </a:p>
          <a:p>
            <a:r>
              <a:rPr lang="en-US" dirty="0"/>
              <a:t>Sequence is repeated and increased by one</a:t>
            </a:r>
          </a:p>
          <a:p>
            <a:pPr lvl="1"/>
            <a:r>
              <a:rPr lang="en-US" dirty="0"/>
              <a:t>Now it’s your turn </a:t>
            </a:r>
          </a:p>
          <a:p>
            <a:pPr lvl="1"/>
            <a:r>
              <a:rPr lang="en-US" dirty="0"/>
              <a:t>Wait for the center light – then start pushing buttons</a:t>
            </a:r>
          </a:p>
          <a:p>
            <a:r>
              <a:rPr lang="en-US" dirty="0"/>
              <a:t>If you lose, wait a few seconds and a new game will start</a:t>
            </a:r>
          </a:p>
          <a:p>
            <a:r>
              <a:rPr lang="en-US" dirty="0"/>
              <a:t>If you successfully complete a sequence of 10, you WIN!!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55692" y="2251671"/>
            <a:ext cx="292445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Center LED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ON</a:t>
            </a:r>
            <a:r>
              <a:rPr lang="en-US" dirty="0">
                <a:solidFill>
                  <a:srgbClr val="00B050"/>
                </a:solidFill>
              </a:rPr>
              <a:t> when OK to push buttons</a:t>
            </a:r>
          </a:p>
        </p:txBody>
      </p:sp>
      <p:sp>
        <p:nvSpPr>
          <p:cNvPr id="6" name="Arrow: Down 5"/>
          <p:cNvSpPr/>
          <p:nvPr/>
        </p:nvSpPr>
        <p:spPr>
          <a:xfrm>
            <a:off x="10630416" y="2990335"/>
            <a:ext cx="255887" cy="58146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9011"/>
          <a:stretch/>
        </p:blipFill>
        <p:spPr>
          <a:xfrm>
            <a:off x="9543168" y="3571803"/>
            <a:ext cx="2221640" cy="30411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ECE1F7-DF3E-4223-BB32-DF5BCE71E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5" b="95977" l="3250" r="97500">
                        <a14:foregroundMark x1="48750" y1="26437" x2="45500" y2="38506"/>
                        <a14:foregroundMark x1="41500" y1="27874" x2="59750" y2="42529"/>
                        <a14:foregroundMark x1="60750" y1="24713" x2="66500" y2="43678"/>
                        <a14:foregroundMark x1="64750" y1="22126" x2="42500" y2="43678"/>
                        <a14:foregroundMark x1="54000" y1="18103" x2="31000" y2="40230"/>
                        <a14:foregroundMark x1="50000" y1="17529" x2="27000" y2="35920"/>
                        <a14:foregroundMark x1="59250" y1="19540" x2="31250" y2="47126"/>
                        <a14:foregroundMark x1="69500" y1="27874" x2="32750" y2="51437"/>
                        <a14:foregroundMark x1="73000" y1="31322" x2="44250" y2="53448"/>
                        <a14:foregroundMark x1="63250" y1="31897" x2="40750" y2="50287"/>
                        <a14:foregroundMark x1="58500" y1="18103" x2="42500" y2="24138"/>
                        <a14:foregroundMark x1="44250" y1="16092" x2="70500" y2="41667"/>
                        <a14:foregroundMark x1="41000" y1="22126" x2="64250" y2="51724"/>
                        <a14:foregroundMark x1="31250" y1="29310" x2="54000" y2="494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49658" y="5263977"/>
            <a:ext cx="1423475" cy="12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504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136" y="3953234"/>
            <a:ext cx="3278059" cy="2736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3161"/>
          <a:stretch/>
        </p:blipFill>
        <p:spPr>
          <a:xfrm>
            <a:off x="8133642" y="242166"/>
            <a:ext cx="3590767" cy="2328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750"/>
            <a:ext cx="8133642" cy="1325563"/>
          </a:xfrm>
        </p:spPr>
        <p:txBody>
          <a:bodyPr/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“Whack-a-mole”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706" y="1148912"/>
            <a:ext cx="11166764" cy="2804322"/>
          </a:xfrm>
        </p:spPr>
        <p:txBody>
          <a:bodyPr>
            <a:normAutofit/>
          </a:bodyPr>
          <a:lstStyle/>
          <a:p>
            <a:r>
              <a:rPr lang="en-US" dirty="0"/>
              <a:t>There are two mole holes and two LEDs</a:t>
            </a:r>
          </a:p>
          <a:p>
            <a:r>
              <a:rPr lang="en-US" dirty="0"/>
              <a:t>When a mole pops out, one LED turns on briefly.</a:t>
            </a:r>
          </a:p>
          <a:p>
            <a:r>
              <a:rPr lang="en-US" dirty="0"/>
              <a:t>Club the mole by quickly pushing the correct button</a:t>
            </a:r>
          </a:p>
          <a:p>
            <a:pPr lvl="1"/>
            <a:r>
              <a:rPr lang="en-US" dirty="0"/>
              <a:t>Be Fast!</a:t>
            </a:r>
          </a:p>
          <a:p>
            <a:r>
              <a:rPr lang="en-US" dirty="0"/>
              <a:t>Success blinks the middle LED. Failure blinks them all!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6109" r="1266" b="3474"/>
          <a:stretch/>
        </p:blipFill>
        <p:spPr>
          <a:xfrm>
            <a:off x="7617923" y="4734631"/>
            <a:ext cx="2959091" cy="13023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39440" y="4061421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lgerian" panose="04020705040A02060702" pitchFamily="82" charset="0"/>
              </a:rPr>
              <a:t>Mole #1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86494" y="4061421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lgerian" panose="04020705040A02060702" pitchFamily="82" charset="0"/>
              </a:rPr>
              <a:t>Mole #2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9" y="4468205"/>
            <a:ext cx="791902" cy="6311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53949" y="4471823"/>
            <a:ext cx="702240" cy="5256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73079" y="377810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Success!</a:t>
            </a:r>
          </a:p>
        </p:txBody>
      </p:sp>
    </p:spTree>
    <p:extLst>
      <p:ext uri="{BB962C8B-B14F-4D97-AF65-F5344CB8AC3E}">
        <p14:creationId xmlns:p14="http://schemas.microsoft.com/office/powerpoint/2010/main" val="35931765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B7AA0-F7BD-4ACF-AEEA-EA4802EC4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772" y="2254508"/>
            <a:ext cx="11033881" cy="4436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rgbClr val="7030A0"/>
                </a:solidFill>
              </a:rPr>
              <a:t>How it works:</a:t>
            </a:r>
          </a:p>
          <a:p>
            <a:r>
              <a:rPr lang="en-US" sz="4000" dirty="0"/>
              <a:t>Computer measures light using photoresistor</a:t>
            </a:r>
          </a:p>
          <a:p>
            <a:pPr lvl="1"/>
            <a:r>
              <a:rPr lang="en-US" sz="3600" dirty="0"/>
              <a:t>Bright light -&gt; computer flashes one LED</a:t>
            </a:r>
          </a:p>
          <a:p>
            <a:pPr lvl="1"/>
            <a:r>
              <a:rPr lang="en-US" sz="3600" dirty="0"/>
              <a:t>Dim light -&gt; computer flashes the other LED</a:t>
            </a:r>
          </a:p>
          <a:p>
            <a:r>
              <a:rPr lang="en-US" sz="4000" dirty="0"/>
              <a:t>The following slides show how to modify the circuit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7E7B17-2BBD-43D8-8F32-D71113607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573" y="167417"/>
            <a:ext cx="10845800" cy="1658208"/>
          </a:xfrm>
        </p:spPr>
        <p:txBody>
          <a:bodyPr>
            <a:normAutofit/>
          </a:bodyPr>
          <a:lstStyle/>
          <a:p>
            <a:pPr algn="ctr"/>
            <a:r>
              <a:rPr lang="en-US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If You Have Time…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Convert system into a LIGHT METER</a:t>
            </a:r>
          </a:p>
        </p:txBody>
      </p:sp>
    </p:spTree>
    <p:extLst>
      <p:ext uri="{BB962C8B-B14F-4D97-AF65-F5344CB8AC3E}">
        <p14:creationId xmlns:p14="http://schemas.microsoft.com/office/powerpoint/2010/main" val="20029936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8263"/>
            <a:ext cx="10515600" cy="987010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Modify Circuit: Step 1</a:t>
            </a:r>
            <a:endParaRPr lang="en-US" sz="4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320672-557C-4BC0-ADA5-192B953D1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067" y="2174789"/>
            <a:ext cx="5539182" cy="42249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3026794-CA82-4DAB-ABB2-3F0D36DC4611}"/>
              </a:ext>
            </a:extLst>
          </p:cNvPr>
          <p:cNvSpPr txBox="1"/>
          <p:nvPr/>
        </p:nvSpPr>
        <p:spPr>
          <a:xfrm>
            <a:off x="2765609" y="2590862"/>
            <a:ext cx="1991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Remove LED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63B471C-DE27-4040-B54A-B229903F0330}"/>
              </a:ext>
            </a:extLst>
          </p:cNvPr>
          <p:cNvSpPr/>
          <p:nvPr/>
        </p:nvSpPr>
        <p:spPr>
          <a:xfrm>
            <a:off x="5399376" y="2297172"/>
            <a:ext cx="1001081" cy="12038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465002A-5717-4125-90A9-1C77500B1B7C}"/>
              </a:ext>
            </a:extLst>
          </p:cNvPr>
          <p:cNvSpPr/>
          <p:nvPr/>
        </p:nvSpPr>
        <p:spPr>
          <a:xfrm>
            <a:off x="4756667" y="2858119"/>
            <a:ext cx="642709" cy="70432"/>
          </a:xfrm>
          <a:custGeom>
            <a:avLst/>
            <a:gdLst>
              <a:gd name="connsiteX0" fmla="*/ 0 w 383059"/>
              <a:gd name="connsiteY0" fmla="*/ 0 h 49427"/>
              <a:gd name="connsiteX1" fmla="*/ 383059 w 383059"/>
              <a:gd name="connsiteY1" fmla="*/ 49427 h 4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3059" h="49427">
                <a:moveTo>
                  <a:pt x="0" y="0"/>
                </a:moveTo>
                <a:lnTo>
                  <a:pt x="383059" y="49427"/>
                </a:ln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773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DF0E64-30C2-4888-9A7D-48994B759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356" y="2313289"/>
            <a:ext cx="5427869" cy="40864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8263"/>
            <a:ext cx="10515600" cy="987010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Modify Circuit: Step 2</a:t>
            </a:r>
            <a:endParaRPr lang="en-US" sz="4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026794-CA82-4DAB-ABB2-3F0D36DC4611}"/>
              </a:ext>
            </a:extLst>
          </p:cNvPr>
          <p:cNvSpPr txBox="1"/>
          <p:nvPr/>
        </p:nvSpPr>
        <p:spPr>
          <a:xfrm>
            <a:off x="1372380" y="2561912"/>
            <a:ext cx="317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FF0000"/>
                </a:solidFill>
              </a:rPr>
              <a:t>Insert</a:t>
            </a:r>
            <a:r>
              <a:rPr lang="en-US" sz="2800" dirty="0">
                <a:solidFill>
                  <a:srgbClr val="FF0000"/>
                </a:solidFill>
              </a:rPr>
              <a:t> Photo-resistor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63B471C-DE27-4040-B54A-B229903F0330}"/>
              </a:ext>
            </a:extLst>
          </p:cNvPr>
          <p:cNvSpPr/>
          <p:nvPr/>
        </p:nvSpPr>
        <p:spPr>
          <a:xfrm>
            <a:off x="4933775" y="2423124"/>
            <a:ext cx="1001081" cy="12038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465002A-5717-4125-90A9-1C77500B1B7C}"/>
              </a:ext>
            </a:extLst>
          </p:cNvPr>
          <p:cNvSpPr/>
          <p:nvPr/>
        </p:nvSpPr>
        <p:spPr>
          <a:xfrm>
            <a:off x="4460107" y="2858119"/>
            <a:ext cx="507311" cy="45719"/>
          </a:xfrm>
          <a:custGeom>
            <a:avLst/>
            <a:gdLst>
              <a:gd name="connsiteX0" fmla="*/ 0 w 383059"/>
              <a:gd name="connsiteY0" fmla="*/ 0 h 49427"/>
              <a:gd name="connsiteX1" fmla="*/ 383059 w 383059"/>
              <a:gd name="connsiteY1" fmla="*/ 49427 h 49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3059" h="49427">
                <a:moveTo>
                  <a:pt x="0" y="0"/>
                </a:moveTo>
                <a:lnTo>
                  <a:pt x="383059" y="49427"/>
                </a:ln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383074-41EF-47E4-9279-BCBF352CFC46}"/>
              </a:ext>
            </a:extLst>
          </p:cNvPr>
          <p:cNvSpPr txBox="1"/>
          <p:nvPr/>
        </p:nvSpPr>
        <p:spPr>
          <a:xfrm>
            <a:off x="838200" y="3180235"/>
            <a:ext cx="2238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FF0000"/>
                </a:solidFill>
              </a:rPr>
              <a:t>Add</a:t>
            </a:r>
            <a:r>
              <a:rPr lang="en-US" sz="2800" dirty="0">
                <a:solidFill>
                  <a:srgbClr val="FF0000"/>
                </a:solidFill>
              </a:rPr>
              <a:t> One Wire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EE23E2A-FD5A-4C75-854C-3E4BCC741A0B}"/>
              </a:ext>
            </a:extLst>
          </p:cNvPr>
          <p:cNvSpPr/>
          <p:nvPr/>
        </p:nvSpPr>
        <p:spPr>
          <a:xfrm>
            <a:off x="3064476" y="3440506"/>
            <a:ext cx="2870380" cy="761266"/>
          </a:xfrm>
          <a:custGeom>
            <a:avLst/>
            <a:gdLst>
              <a:gd name="connsiteX0" fmla="*/ 0 w 2743200"/>
              <a:gd name="connsiteY0" fmla="*/ 19387 h 834933"/>
              <a:gd name="connsiteX1" fmla="*/ 1668162 w 2743200"/>
              <a:gd name="connsiteY1" fmla="*/ 105884 h 834933"/>
              <a:gd name="connsiteX2" fmla="*/ 2743200 w 2743200"/>
              <a:gd name="connsiteY2" fmla="*/ 834933 h 83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834933">
                <a:moveTo>
                  <a:pt x="0" y="19387"/>
                </a:moveTo>
                <a:cubicBezTo>
                  <a:pt x="605481" y="-5327"/>
                  <a:pt x="1210962" y="-30040"/>
                  <a:pt x="1668162" y="105884"/>
                </a:cubicBezTo>
                <a:cubicBezTo>
                  <a:pt x="2125362" y="241808"/>
                  <a:pt x="2434281" y="538370"/>
                  <a:pt x="2743200" y="834933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D25020-C0AC-4F25-9FD6-993A23994C12}"/>
              </a:ext>
            </a:extLst>
          </p:cNvPr>
          <p:cNvSpPr txBox="1"/>
          <p:nvPr/>
        </p:nvSpPr>
        <p:spPr>
          <a:xfrm>
            <a:off x="8934438" y="3290086"/>
            <a:ext cx="28544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LEDs light up depending on Light level</a:t>
            </a:r>
          </a:p>
        </p:txBody>
      </p:sp>
    </p:spTree>
    <p:extLst>
      <p:ext uri="{BB962C8B-B14F-4D97-AF65-F5344CB8AC3E}">
        <p14:creationId xmlns:p14="http://schemas.microsoft.com/office/powerpoint/2010/main" val="7873176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E6797-D1B8-43C5-95CA-7CBB86C76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Plug in Battery jumper – BLINK program is running</a:t>
            </a:r>
          </a:p>
          <a:p>
            <a:r>
              <a:rPr lang="en-US" sz="3600" dirty="0"/>
              <a:t>Push and hold either button until LED flashes</a:t>
            </a:r>
          </a:p>
          <a:p>
            <a:r>
              <a:rPr lang="en-US" sz="3600" dirty="0"/>
              <a:t>Light Meter program should be running</a:t>
            </a:r>
          </a:p>
          <a:p>
            <a:pPr lvl="1"/>
            <a:r>
              <a:rPr lang="en-US" sz="3200" dirty="0"/>
              <a:t>Bright light causes one LED to blink</a:t>
            </a:r>
          </a:p>
          <a:p>
            <a:pPr lvl="1"/>
            <a:r>
              <a:rPr lang="en-US" sz="3200" dirty="0"/>
              <a:t>Low light causes other LED to blink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DB93A7-DD9B-4E3D-8137-429D21ABC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8263"/>
            <a:ext cx="10515600" cy="987010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To Operate Light Meter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5637893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25CA8-5653-441C-A8F5-C3B48836A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Thank you for coming!!</a:t>
            </a:r>
          </a:p>
          <a:p>
            <a:r>
              <a:rPr lang="en-US" sz="3600" dirty="0"/>
              <a:t>These slides and other resources are on our web site:</a:t>
            </a:r>
          </a:p>
          <a:p>
            <a:pPr marL="0" indent="0">
              <a:buNone/>
            </a:pPr>
            <a:r>
              <a:rPr lang="en-US" sz="3600" dirty="0">
                <a:hlinkClick r:id="rId2"/>
              </a:rPr>
              <a:t>www.uwyo.edu/esp4t</a:t>
            </a:r>
            <a:endParaRPr lang="en-US" sz="3600" dirty="0"/>
          </a:p>
          <a:p>
            <a:r>
              <a:rPr lang="en-US" sz="3600" dirty="0"/>
              <a:t>Questions?  Please email us at:</a:t>
            </a:r>
          </a:p>
          <a:p>
            <a:pPr marL="0" indent="0">
              <a:buNone/>
            </a:pPr>
            <a:r>
              <a:rPr lang="en-US" sz="3600" dirty="0"/>
              <a:t>		esp4t_tech@uwyo.edu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2AD743-2C1E-4E64-A065-88E93C19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8263"/>
            <a:ext cx="10515600" cy="987010"/>
          </a:xfrm>
        </p:spPr>
        <p:txBody>
          <a:bodyPr>
            <a:norm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The END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834672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1C6CC-E675-462E-823A-CCCF46B79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1721C-426F-405D-AF10-1B1FF0F2D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05" y="1690688"/>
            <a:ext cx="10856495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Comments?  Suggestions?  Questions??</a:t>
            </a:r>
          </a:p>
          <a:p>
            <a:r>
              <a:rPr lang="en-US" dirty="0"/>
              <a:t>We have given workshop to numerous student groups grades 5-12</a:t>
            </a:r>
          </a:p>
          <a:p>
            <a:pPr lvl="1"/>
            <a:r>
              <a:rPr lang="en-US" dirty="0"/>
              <a:t>Mostly positive reviews</a:t>
            </a:r>
          </a:p>
          <a:p>
            <a:pPr lvl="1"/>
            <a:r>
              <a:rPr lang="en-US" dirty="0"/>
              <a:t>We give the kits away. They cost about $3 (not counting assembly!)</a:t>
            </a:r>
          </a:p>
          <a:p>
            <a:r>
              <a:rPr lang="en-US" dirty="0"/>
              <a:t>If you are interested in using the </a:t>
            </a:r>
            <a:r>
              <a:rPr lang="en-US" dirty="0" err="1"/>
              <a:t>ATtiny</a:t>
            </a:r>
            <a:r>
              <a:rPr lang="en-US" dirty="0"/>
              <a:t>, the following resources are available to you on </a:t>
            </a:r>
            <a:r>
              <a:rPr lang="en-US" dirty="0">
                <a:hlinkClick r:id="rId2"/>
              </a:rPr>
              <a:t>www.uwyo.edu/esp4t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ATtinyBackground.pptx</a:t>
            </a:r>
          </a:p>
          <a:p>
            <a:pPr lvl="2"/>
            <a:r>
              <a:rPr lang="en-US" dirty="0"/>
              <a:t>summarizes technical aspects</a:t>
            </a:r>
          </a:p>
          <a:p>
            <a:pPr lvl="2"/>
            <a:r>
              <a:rPr lang="en-US" dirty="0"/>
              <a:t>Kit assembly, List of parts and sources for this kit</a:t>
            </a:r>
          </a:p>
          <a:p>
            <a:pPr lvl="1"/>
            <a:r>
              <a:rPr lang="en-US" dirty="0"/>
              <a:t>ATTINY Programmer.pptx – shows how to load your own programs onto </a:t>
            </a:r>
            <a:r>
              <a:rPr lang="en-US" dirty="0" err="1"/>
              <a:t>ATtiny</a:t>
            </a:r>
            <a:endParaRPr lang="en-US" dirty="0"/>
          </a:p>
          <a:p>
            <a:pPr lvl="1"/>
            <a:r>
              <a:rPr lang="en-US" dirty="0" err="1"/>
              <a:t>ATprogram.ino</a:t>
            </a:r>
            <a:r>
              <a:rPr lang="en-US" dirty="0"/>
              <a:t> – Arduino program including Whack-a-mole and Simon Says.</a:t>
            </a:r>
          </a:p>
        </p:txBody>
      </p:sp>
    </p:spTree>
    <p:extLst>
      <p:ext uri="{BB962C8B-B14F-4D97-AF65-F5344CB8AC3E}">
        <p14:creationId xmlns:p14="http://schemas.microsoft.com/office/powerpoint/2010/main" val="108416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First Things First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Go to </a:t>
            </a:r>
            <a:r>
              <a:rPr lang="en-US" sz="3600" dirty="0">
                <a:hlinkClick r:id="rId2"/>
              </a:rPr>
              <a:t>www.uwyo.edu/esp4t</a:t>
            </a:r>
            <a:r>
              <a:rPr lang="en-US" sz="3600" dirty="0"/>
              <a:t> </a:t>
            </a:r>
          </a:p>
          <a:p>
            <a:pPr lvl="1"/>
            <a:r>
              <a:rPr lang="en-US" sz="3200" dirty="0"/>
              <a:t>Click on “ASEE Workshop”</a:t>
            </a:r>
          </a:p>
          <a:p>
            <a:pPr lvl="1"/>
            <a:r>
              <a:rPr lang="en-US" sz="3200" dirty="0"/>
              <a:t>Download and open “</a:t>
            </a:r>
            <a:r>
              <a:rPr lang="en-US" sz="3200" dirty="0" smtClean="0"/>
              <a:t>ASEEWorskshop.pptx</a:t>
            </a:r>
            <a:r>
              <a:rPr lang="en-US" sz="3200" dirty="0"/>
              <a:t>”</a:t>
            </a:r>
          </a:p>
          <a:p>
            <a:pPr lvl="1"/>
            <a:r>
              <a:rPr lang="en-US" sz="3200" dirty="0"/>
              <a:t>Zoom in or Zoom out</a:t>
            </a:r>
          </a:p>
          <a:p>
            <a:pPr lvl="1"/>
            <a:r>
              <a:rPr lang="en-US" sz="3200" dirty="0"/>
              <a:t>Go forward or backward at your own pace</a:t>
            </a:r>
          </a:p>
          <a:p>
            <a:r>
              <a:rPr lang="en-US" sz="3600" dirty="0"/>
              <a:t>Did you run out of time?</a:t>
            </a:r>
          </a:p>
          <a:p>
            <a:pPr lvl="1"/>
            <a:r>
              <a:rPr lang="en-US" sz="3200" dirty="0"/>
              <a:t>We’ll trade you for a working version</a:t>
            </a:r>
          </a:p>
        </p:txBody>
      </p:sp>
    </p:spTree>
    <p:extLst>
      <p:ext uri="{BB962C8B-B14F-4D97-AF65-F5344CB8AC3E}">
        <p14:creationId xmlns:p14="http://schemas.microsoft.com/office/powerpoint/2010/main" val="2076779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404" y="1797430"/>
            <a:ext cx="3736702" cy="326314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15598" y="267756"/>
            <a:ext cx="588539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Today We Will: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7BE1509-E099-4A1C-8DAD-3FE2ED5A13C2}"/>
              </a:ext>
            </a:extLst>
          </p:cNvPr>
          <p:cNvSpPr txBox="1">
            <a:spLocks/>
          </p:cNvSpPr>
          <p:nvPr/>
        </p:nvSpPr>
        <p:spPr>
          <a:xfrm>
            <a:off x="347311" y="2353518"/>
            <a:ext cx="10621968" cy="37675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0000"/>
                </a:solidFill>
              </a:rPr>
              <a:t>Learn</a:t>
            </a:r>
            <a:r>
              <a:rPr lang="en-US" sz="3600" dirty="0"/>
              <a:t> about electricity.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B0F0"/>
                </a:solidFill>
              </a:rPr>
              <a:t>Make</a:t>
            </a:r>
            <a:r>
              <a:rPr lang="en-US" sz="3600" dirty="0"/>
              <a:t> electronic circuits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7030A0"/>
                </a:solidFill>
              </a:rPr>
              <a:t>Add</a:t>
            </a:r>
            <a:r>
              <a:rPr lang="en-US" sz="3600" dirty="0"/>
              <a:t> a computer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C000"/>
                </a:solidFill>
              </a:rPr>
              <a:t>Take-it-with-you Project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00B050"/>
                </a:solidFill>
              </a:rPr>
              <a:t>Computer plays Simon Says and Whack-a-Mole</a:t>
            </a:r>
          </a:p>
          <a:p>
            <a:pPr marL="914400" lvl="1" indent="-457200" algn="l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00B050"/>
                </a:solidFill>
              </a:rPr>
              <a:t>Computer measures light level</a:t>
            </a:r>
          </a:p>
        </p:txBody>
      </p:sp>
    </p:spTree>
    <p:extLst>
      <p:ext uri="{BB962C8B-B14F-4D97-AF65-F5344CB8AC3E}">
        <p14:creationId xmlns:p14="http://schemas.microsoft.com/office/powerpoint/2010/main" val="1680902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CA8981F-A616-4387-B6BE-307A29272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7374" y="4589407"/>
            <a:ext cx="2027872" cy="1867945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002" y="1836730"/>
            <a:ext cx="1816878" cy="120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497" y="1622397"/>
            <a:ext cx="1231050" cy="123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926" y="74196"/>
            <a:ext cx="11725074" cy="1559442"/>
          </a:xfrm>
        </p:spPr>
        <p:txBody>
          <a:bodyPr>
            <a:no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Let’s learn about current and LED’s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533" y="2943856"/>
            <a:ext cx="9901206" cy="33013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00B050"/>
                </a:solidFill>
              </a:rPr>
              <a:t>Our First Circuit</a:t>
            </a:r>
          </a:p>
          <a:p>
            <a:r>
              <a:rPr lang="en-US" sz="4000" b="1" dirty="0"/>
              <a:t>Find</a:t>
            </a:r>
            <a:r>
              <a:rPr lang="en-US" sz="4000" dirty="0"/>
              <a:t> an LED in your bag. </a:t>
            </a:r>
          </a:p>
          <a:p>
            <a:r>
              <a:rPr lang="en-US" sz="4000" b="1" dirty="0"/>
              <a:t>Find</a:t>
            </a:r>
            <a:r>
              <a:rPr lang="en-US" sz="4000" dirty="0"/>
              <a:t> the battery</a:t>
            </a:r>
          </a:p>
          <a:p>
            <a:r>
              <a:rPr lang="en-US" sz="4000" b="1" dirty="0"/>
              <a:t>Connect</a:t>
            </a:r>
            <a:r>
              <a:rPr lang="en-US" sz="4000" dirty="0"/>
              <a:t> battery to LED – does it light up?</a:t>
            </a:r>
          </a:p>
          <a:p>
            <a:r>
              <a:rPr lang="en-US" sz="4000" b="1" dirty="0"/>
              <a:t>What is the rule </a:t>
            </a:r>
            <a:r>
              <a:rPr lang="en-US" sz="4000" dirty="0"/>
              <a:t>to make it light up?</a:t>
            </a:r>
          </a:p>
        </p:txBody>
      </p:sp>
      <p:sp>
        <p:nvSpPr>
          <p:cNvPr id="4" name="AutoShape 2" descr="Image result for LED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LED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686659" y="1727050"/>
            <a:ext cx="811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LED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79795" y="2731677"/>
            <a:ext cx="2172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3 Volt Battery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7A7D679-756C-484D-A8E8-78EE735CDC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1052" y="1905868"/>
            <a:ext cx="634148" cy="664108"/>
          </a:xfrm>
          <a:prstGeom prst="rect">
            <a:avLst/>
          </a:prstGeom>
        </p:spPr>
      </p:pic>
      <p:sp>
        <p:nvSpPr>
          <p:cNvPr id="18" name="Arrow: Down 17">
            <a:extLst>
              <a:ext uri="{FF2B5EF4-FFF2-40B4-BE49-F238E27FC236}">
                <a16:creationId xmlns:a16="http://schemas.microsoft.com/office/drawing/2014/main" id="{B1D5BF53-0A93-4956-9C39-4C2DD1B08B12}"/>
              </a:ext>
            </a:extLst>
          </p:cNvPr>
          <p:cNvSpPr/>
          <p:nvPr/>
        </p:nvSpPr>
        <p:spPr>
          <a:xfrm>
            <a:off x="9736915" y="3257958"/>
            <a:ext cx="1899488" cy="1209049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Do This</a:t>
            </a:r>
          </a:p>
        </p:txBody>
      </p:sp>
    </p:spTree>
    <p:extLst>
      <p:ext uri="{BB962C8B-B14F-4D97-AF65-F5344CB8AC3E}">
        <p14:creationId xmlns:p14="http://schemas.microsoft.com/office/powerpoint/2010/main" val="3823206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7112" y="5684644"/>
            <a:ext cx="9143999" cy="963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7015"/>
            <a:ext cx="8229600" cy="696686"/>
          </a:xfrm>
        </p:spPr>
        <p:txBody>
          <a:bodyPr>
            <a:no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How to Connect the LED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1750" y="1035205"/>
            <a:ext cx="4708150" cy="1668807"/>
          </a:xfrm>
        </p:spPr>
        <p:txBody>
          <a:bodyPr>
            <a:noAutofit/>
          </a:bodyPr>
          <a:lstStyle/>
          <a:p>
            <a:r>
              <a:rPr lang="en-US" sz="4000" b="1" dirty="0"/>
              <a:t>LONG leg to Plus</a:t>
            </a:r>
          </a:p>
          <a:p>
            <a:r>
              <a:rPr lang="en-US" sz="4000" b="1" dirty="0"/>
              <a:t>SHORT leg to Minus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53770"/>
          <a:stretch/>
        </p:blipFill>
        <p:spPr>
          <a:xfrm>
            <a:off x="7599087" y="1175021"/>
            <a:ext cx="1602024" cy="22481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t="21420" r="13209"/>
          <a:stretch/>
        </p:blipFill>
        <p:spPr>
          <a:xfrm>
            <a:off x="514311" y="3423125"/>
            <a:ext cx="4549392" cy="273663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546671" y="3804001"/>
            <a:ext cx="1648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Long Leg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605944" y="4815500"/>
            <a:ext cx="1750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Short Leg</a:t>
            </a:r>
          </a:p>
        </p:txBody>
      </p:sp>
      <p:sp>
        <p:nvSpPr>
          <p:cNvPr id="22" name="Down Arrow 21"/>
          <p:cNvSpPr/>
          <p:nvPr/>
        </p:nvSpPr>
        <p:spPr>
          <a:xfrm rot="5400000">
            <a:off x="5106442" y="3806421"/>
            <a:ext cx="237983" cy="642476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Down Arrow 40"/>
          <p:cNvSpPr/>
          <p:nvPr/>
        </p:nvSpPr>
        <p:spPr>
          <a:xfrm rot="5400000">
            <a:off x="5141746" y="4812049"/>
            <a:ext cx="237983" cy="642476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10"/>
          <p:cNvSpPr/>
          <p:nvPr/>
        </p:nvSpPr>
        <p:spPr>
          <a:xfrm>
            <a:off x="8068962" y="3786310"/>
            <a:ext cx="3880022" cy="175614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Try different LEDs</a:t>
            </a:r>
          </a:p>
          <a:p>
            <a:pPr algn="ctr"/>
            <a:r>
              <a:rPr lang="en-US" sz="2400" dirty="0"/>
              <a:t>Some are brighter!</a:t>
            </a:r>
          </a:p>
        </p:txBody>
      </p:sp>
    </p:spTree>
    <p:extLst>
      <p:ext uri="{BB962C8B-B14F-4D97-AF65-F5344CB8AC3E}">
        <p14:creationId xmlns:p14="http://schemas.microsoft.com/office/powerpoint/2010/main" val="1658746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030" y="241558"/>
            <a:ext cx="11208046" cy="941149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Electricity: the Water Hose Analogy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318" y="3008251"/>
            <a:ext cx="4134326" cy="27562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75157" y="2086774"/>
            <a:ext cx="2180594" cy="17977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99702" y="2009075"/>
            <a:ext cx="21550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Resistance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</a:rPr>
              <a:t>“Ohms”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82B5C69-8CE3-41D7-8A41-99ACD66EC98D}"/>
              </a:ext>
            </a:extLst>
          </p:cNvPr>
          <p:cNvSpPr/>
          <p:nvPr/>
        </p:nvSpPr>
        <p:spPr>
          <a:xfrm>
            <a:off x="467030" y="2560041"/>
            <a:ext cx="1673965" cy="15225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Pressure</a:t>
            </a:r>
          </a:p>
          <a:p>
            <a:pPr algn="ctr"/>
            <a:r>
              <a:rPr lang="en-US" sz="2400" dirty="0"/>
              <a:t>“Volts”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C444179-A6A1-4921-8060-6BF8F8368572}"/>
              </a:ext>
            </a:extLst>
          </p:cNvPr>
          <p:cNvGrpSpPr/>
          <p:nvPr/>
        </p:nvGrpSpPr>
        <p:grpSpPr>
          <a:xfrm>
            <a:off x="3756454" y="3719094"/>
            <a:ext cx="801296" cy="852616"/>
            <a:chOff x="3756454" y="3052119"/>
            <a:chExt cx="801296" cy="85261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19A4FC7-F18E-413C-B8DB-26B9EAC48586}"/>
                </a:ext>
              </a:extLst>
            </p:cNvPr>
            <p:cNvSpPr/>
            <p:nvPr/>
          </p:nvSpPr>
          <p:spPr>
            <a:xfrm>
              <a:off x="3756454" y="3138616"/>
              <a:ext cx="86497" cy="580768"/>
            </a:xfrm>
            <a:custGeom>
              <a:avLst/>
              <a:gdLst>
                <a:gd name="connsiteX0" fmla="*/ 0 w 86497"/>
                <a:gd name="connsiteY0" fmla="*/ 0 h 580768"/>
                <a:gd name="connsiteX1" fmla="*/ 86497 w 86497"/>
                <a:gd name="connsiteY1" fmla="*/ 580768 h 58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497" h="580768">
                  <a:moveTo>
                    <a:pt x="0" y="0"/>
                  </a:moveTo>
                  <a:lnTo>
                    <a:pt x="86497" y="58076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BAD9972-59EB-4370-9F0F-55DA4669EE41}"/>
                </a:ext>
              </a:extLst>
            </p:cNvPr>
            <p:cNvSpPr/>
            <p:nvPr/>
          </p:nvSpPr>
          <p:spPr>
            <a:xfrm>
              <a:off x="3855308" y="3101546"/>
              <a:ext cx="308919" cy="803189"/>
            </a:xfrm>
            <a:custGeom>
              <a:avLst/>
              <a:gdLst>
                <a:gd name="connsiteX0" fmla="*/ 0 w 308919"/>
                <a:gd name="connsiteY0" fmla="*/ 0 h 803189"/>
                <a:gd name="connsiteX1" fmla="*/ 308919 w 308919"/>
                <a:gd name="connsiteY1" fmla="*/ 803189 h 80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919" h="803189">
                  <a:moveTo>
                    <a:pt x="0" y="0"/>
                  </a:moveTo>
                  <a:lnTo>
                    <a:pt x="308919" y="803189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319BB7B-03C8-45F7-AB00-D7C1332EC1A5}"/>
                </a:ext>
              </a:extLst>
            </p:cNvPr>
            <p:cNvSpPr/>
            <p:nvPr/>
          </p:nvSpPr>
          <p:spPr>
            <a:xfrm>
              <a:off x="3941804" y="3052119"/>
              <a:ext cx="358346" cy="605481"/>
            </a:xfrm>
            <a:custGeom>
              <a:avLst/>
              <a:gdLst>
                <a:gd name="connsiteX0" fmla="*/ 0 w 358346"/>
                <a:gd name="connsiteY0" fmla="*/ 0 h 605481"/>
                <a:gd name="connsiteX1" fmla="*/ 358346 w 358346"/>
                <a:gd name="connsiteY1" fmla="*/ 605481 h 60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8346" h="605481">
                  <a:moveTo>
                    <a:pt x="0" y="0"/>
                  </a:moveTo>
                  <a:lnTo>
                    <a:pt x="358346" y="605481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7D20FC1-83FE-4DB7-8AE4-22A0B2BA8E66}"/>
                </a:ext>
              </a:extLst>
            </p:cNvPr>
            <p:cNvSpPr/>
            <p:nvPr/>
          </p:nvSpPr>
          <p:spPr>
            <a:xfrm>
              <a:off x="4040659" y="3064476"/>
              <a:ext cx="517091" cy="361275"/>
            </a:xfrm>
            <a:custGeom>
              <a:avLst/>
              <a:gdLst>
                <a:gd name="connsiteX0" fmla="*/ 0 w 494271"/>
                <a:gd name="connsiteY0" fmla="*/ 0 h 185351"/>
                <a:gd name="connsiteX1" fmla="*/ 494271 w 494271"/>
                <a:gd name="connsiteY1" fmla="*/ 185351 h 18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4271" h="185351">
                  <a:moveTo>
                    <a:pt x="0" y="0"/>
                  </a:moveTo>
                  <a:lnTo>
                    <a:pt x="494271" y="185351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DDEF81B-2FF7-4998-A4B8-39501FA1451B}"/>
              </a:ext>
            </a:extLst>
          </p:cNvPr>
          <p:cNvSpPr/>
          <p:nvPr/>
        </p:nvSpPr>
        <p:spPr>
          <a:xfrm rot="3785987">
            <a:off x="3777060" y="4559456"/>
            <a:ext cx="2127186" cy="2101967"/>
          </a:xfrm>
          <a:prstGeom prst="rightArrow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Current</a:t>
            </a:r>
          </a:p>
          <a:p>
            <a:pPr algn="ctr"/>
            <a:r>
              <a:rPr lang="en-US" sz="3200" dirty="0">
                <a:solidFill>
                  <a:srgbClr val="00B050"/>
                </a:solidFill>
              </a:rPr>
              <a:t>“Amps”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46708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18445</TotalTime>
  <Words>1654</Words>
  <Application>Microsoft Office PowerPoint</Application>
  <PresentationFormat>Widescreen</PresentationFormat>
  <Paragraphs>342</Paragraphs>
  <Slides>47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9" baseType="lpstr">
      <vt:lpstr>Aharoni</vt:lpstr>
      <vt:lpstr>Algerian</vt:lpstr>
      <vt:lpstr>Andalus</vt:lpstr>
      <vt:lpstr>Arial</vt:lpstr>
      <vt:lpstr>Berlin Sans FB</vt:lpstr>
      <vt:lpstr>Calibri</vt:lpstr>
      <vt:lpstr>Calibri Light</vt:lpstr>
      <vt:lpstr>Cambria Math</vt:lpstr>
      <vt:lpstr>Courier New</vt:lpstr>
      <vt:lpstr>Symbol</vt:lpstr>
      <vt:lpstr>Wingdings</vt:lpstr>
      <vt:lpstr>Office Theme</vt:lpstr>
      <vt:lpstr> UW Electrical and Computer Engineering Department </vt:lpstr>
      <vt:lpstr>Who We Are</vt:lpstr>
      <vt:lpstr>Motivation</vt:lpstr>
      <vt:lpstr>This Workshop</vt:lpstr>
      <vt:lpstr>First Things First</vt:lpstr>
      <vt:lpstr>PowerPoint Presentation</vt:lpstr>
      <vt:lpstr>Let’s learn about current and LED’s</vt:lpstr>
      <vt:lpstr>How to Connect the LED</vt:lpstr>
      <vt:lpstr>Electricity: the Water Hose Analogy</vt:lpstr>
      <vt:lpstr>OHM’s LAW</vt:lpstr>
      <vt:lpstr>Install Battery into Battery Holder</vt:lpstr>
      <vt:lpstr>Get out your “Breadboard”</vt:lpstr>
      <vt:lpstr>PowerPoint Presentation</vt:lpstr>
      <vt:lpstr>Build This!!!</vt:lpstr>
      <vt:lpstr>Current Flow</vt:lpstr>
      <vt:lpstr>Find a Resistor (any resistor)  Build this circuit</vt:lpstr>
      <vt:lpstr>Pop Quiz!</vt:lpstr>
      <vt:lpstr>Pop Quiz!</vt:lpstr>
      <vt:lpstr>PowerPoint Presentation</vt:lpstr>
      <vt:lpstr>Find your “photoResistor”</vt:lpstr>
      <vt:lpstr>Take out Resistor          Plug in PhotoResistor</vt:lpstr>
      <vt:lpstr>Add a Pushbutton Switch  Place it across the “gap”!</vt:lpstr>
      <vt:lpstr>How the pushbutton works</vt:lpstr>
      <vt:lpstr>How the pushbutton works</vt:lpstr>
      <vt:lpstr>PowerPoint Presentation</vt:lpstr>
      <vt:lpstr>ATtiny “microcontroller”</vt:lpstr>
      <vt:lpstr>Clear off your Breadboard       </vt:lpstr>
      <vt:lpstr>Add LED + Jumper + Battery</vt:lpstr>
      <vt:lpstr>The “BLINK” program </vt:lpstr>
      <vt:lpstr>Here’s what we’ll build next (it plays games!)</vt:lpstr>
      <vt:lpstr>Plug in ATtiny </vt:lpstr>
      <vt:lpstr>Add two pushbuttons  and a 220 Ohm resistor</vt:lpstr>
      <vt:lpstr>Add some wires:  Carefully!</vt:lpstr>
      <vt:lpstr>Add more wires</vt:lpstr>
      <vt:lpstr>Add some wires above</vt:lpstr>
      <vt:lpstr>Add 3 LEDs</vt:lpstr>
      <vt:lpstr>BLINK program should be running</vt:lpstr>
      <vt:lpstr>Your System Can Play Games!  Simon-Says  Whack-a-Mole</vt:lpstr>
      <vt:lpstr>How To Play</vt:lpstr>
      <vt:lpstr>“Simon Says”</vt:lpstr>
      <vt:lpstr>“Whack-a-mole”</vt:lpstr>
      <vt:lpstr>If You Have Time… Convert system into a LIGHT METER</vt:lpstr>
      <vt:lpstr>Modify Circuit: Step 1</vt:lpstr>
      <vt:lpstr>Modify Circuit: Step 2</vt:lpstr>
      <vt:lpstr>To Operate Light Meter</vt:lpstr>
      <vt:lpstr>The END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F. Kubichek</dc:creator>
  <cp:lastModifiedBy>Robert F. Kubichek</cp:lastModifiedBy>
  <cp:revision>254</cp:revision>
  <cp:lastPrinted>2017-05-09T20:13:44Z</cp:lastPrinted>
  <dcterms:created xsi:type="dcterms:W3CDTF">2016-12-31T02:46:38Z</dcterms:created>
  <dcterms:modified xsi:type="dcterms:W3CDTF">2019-05-15T15:19:45Z</dcterms:modified>
</cp:coreProperties>
</file>