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1" r:id="rId2"/>
    <p:sldId id="272" r:id="rId3"/>
    <p:sldId id="257" r:id="rId4"/>
    <p:sldId id="258" r:id="rId5"/>
    <p:sldId id="259" r:id="rId6"/>
    <p:sldId id="265" r:id="rId7"/>
    <p:sldId id="266" r:id="rId8"/>
    <p:sldId id="267" r:id="rId9"/>
    <p:sldId id="268" r:id="rId10"/>
    <p:sldId id="269" r:id="rId11"/>
    <p:sldId id="270" r:id="rId12"/>
    <p:sldId id="260" r:id="rId13"/>
    <p:sldId id="261" r:id="rId14"/>
    <p:sldId id="262" r:id="rId15"/>
    <p:sldId id="263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8783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3476" autoAdjust="0"/>
  </p:normalViewPr>
  <p:slideViewPr>
    <p:cSldViewPr snapToGrid="0">
      <p:cViewPr varScale="1">
        <p:scale>
          <a:sx n="114" d="100"/>
          <a:sy n="114" d="100"/>
        </p:scale>
        <p:origin x="18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1D349A-C7E5-400A-AF3D-8B1B982DF152}" type="datetimeFigureOut">
              <a:rPr lang="en-US" smtClean="0"/>
              <a:t>5/7/2019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72109B-3C81-4CA4-A610-2E7619C3E4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7747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test only works for the program (</a:t>
            </a:r>
            <a:r>
              <a:rPr lang="en-US" dirty="0" err="1"/>
              <a:t>ATprogram.ino</a:t>
            </a:r>
            <a:r>
              <a:rPr lang="en-US" dirty="0"/>
              <a:t> ) supplied for this workshop.</a:t>
            </a:r>
          </a:p>
          <a:p>
            <a:r>
              <a:rPr lang="en-US" dirty="0"/>
              <a:t>It was written so that it always runs the Blink program on </a:t>
            </a:r>
            <a:r>
              <a:rPr lang="en-US" dirty="0" err="1"/>
              <a:t>bootup</a:t>
            </a:r>
            <a:r>
              <a:rPr lang="en-US" dirty="0"/>
              <a:t>.</a:t>
            </a:r>
          </a:p>
          <a:p>
            <a:r>
              <a:rPr lang="en-US" dirty="0"/>
              <a:t>Other programs may not do this, so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72109B-3C81-4CA4-A610-2E7619C3E4F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2059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B73B2-B5DC-4C2F-8066-711DFF3F850B}" type="datetimeFigureOut">
              <a:rPr lang="en-US" smtClean="0"/>
              <a:t>5/7/2019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A0B8B-B309-4DF8-A66C-EAA9FF331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2189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B73B2-B5DC-4C2F-8066-711DFF3F850B}" type="datetimeFigureOut">
              <a:rPr lang="en-US" smtClean="0"/>
              <a:t>5/7/2019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A0B8B-B309-4DF8-A66C-EAA9FF331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5879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B73B2-B5DC-4C2F-8066-711DFF3F850B}" type="datetimeFigureOut">
              <a:rPr lang="en-US" smtClean="0"/>
              <a:t>5/7/2019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A0B8B-B309-4DF8-A66C-EAA9FF331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364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B73B2-B5DC-4C2F-8066-711DFF3F850B}" type="datetimeFigureOut">
              <a:rPr lang="en-US" smtClean="0"/>
              <a:t>5/7/2019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A0B8B-B309-4DF8-A66C-EAA9FF331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387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B73B2-B5DC-4C2F-8066-711DFF3F850B}" type="datetimeFigureOut">
              <a:rPr lang="en-US" smtClean="0"/>
              <a:t>5/7/2019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A0B8B-B309-4DF8-A66C-EAA9FF331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05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B73B2-B5DC-4C2F-8066-711DFF3F850B}" type="datetimeFigureOut">
              <a:rPr lang="en-US" smtClean="0"/>
              <a:t>5/7/2019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A0B8B-B309-4DF8-A66C-EAA9FF331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4032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B73B2-B5DC-4C2F-8066-711DFF3F850B}" type="datetimeFigureOut">
              <a:rPr lang="en-US" smtClean="0"/>
              <a:t>5/7/2019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A0B8B-B309-4DF8-A66C-EAA9FF331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565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B73B2-B5DC-4C2F-8066-711DFF3F850B}" type="datetimeFigureOut">
              <a:rPr lang="en-US" smtClean="0"/>
              <a:t>5/7/2019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A0B8B-B309-4DF8-A66C-EAA9FF331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3176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B73B2-B5DC-4C2F-8066-711DFF3F850B}" type="datetimeFigureOut">
              <a:rPr lang="en-US" smtClean="0"/>
              <a:t>5/7/2019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A0B8B-B309-4DF8-A66C-EAA9FF331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705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B73B2-B5DC-4C2F-8066-711DFF3F850B}" type="datetimeFigureOut">
              <a:rPr lang="en-US" smtClean="0"/>
              <a:t>5/7/2019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A0B8B-B309-4DF8-A66C-EAA9FF331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934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B73B2-B5DC-4C2F-8066-711DFF3F850B}" type="datetimeFigureOut">
              <a:rPr lang="en-US" smtClean="0"/>
              <a:t>5/7/2019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A0B8B-B309-4DF8-A66C-EAA9FF331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675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8B73B2-B5DC-4C2F-8066-711DFF3F850B}" type="datetimeFigureOut">
              <a:rPr lang="en-US" smtClean="0"/>
              <a:t>5/7/2019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A0B8B-B309-4DF8-A66C-EAA9FF331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442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highlowtech.org/?p=1695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raw.githubusercontent.com/damellis/attiny/ide-1.6.x-boards-manager/package_damellis_attiny_index.json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Programming the </a:t>
            </a:r>
            <a:r>
              <a:rPr lang="en-US" dirty="0" err="1"/>
              <a:t>ATtiny</a:t>
            </a:r>
            <a:r>
              <a:rPr lang="en-US" dirty="0"/>
              <a:t> Microcontroller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6381" y="1690688"/>
            <a:ext cx="10515600" cy="4351338"/>
          </a:xfrm>
        </p:spPr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ATtiny</a:t>
            </a:r>
            <a:r>
              <a:rPr lang="en-US" dirty="0"/>
              <a:t> microcontroller is programmed using C code</a:t>
            </a:r>
          </a:p>
          <a:p>
            <a:r>
              <a:rPr lang="en-US" dirty="0"/>
              <a:t>Programs are very similar to those on a standard Arduino</a:t>
            </a:r>
          </a:p>
          <a:p>
            <a:r>
              <a:rPr lang="en-US" dirty="0"/>
              <a:t>Key differences include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Only a few pins are available, so it is less capable than the Arduino UNO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For </a:t>
            </a:r>
            <a:r>
              <a:rPr lang="en-US" dirty="0" err="1"/>
              <a:t>ATtiny</a:t>
            </a:r>
            <a:r>
              <a:rPr lang="en-US" dirty="0"/>
              <a:t> 25 and 45 there is less memory available than </a:t>
            </a:r>
            <a:r>
              <a:rPr lang="en-US" dirty="0" err="1"/>
              <a:t>ATtiny</a:t>
            </a:r>
            <a:r>
              <a:rPr lang="en-US" dirty="0"/>
              <a:t> 85, so program space is limited.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rgbClr val="FF0000"/>
                </a:solidFill>
              </a:rPr>
              <a:t>There is no USB port so how do we upload the program?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33649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247304" y="1004553"/>
            <a:ext cx="8927807" cy="5228821"/>
            <a:chOff x="1066199" y="566671"/>
            <a:chExt cx="9812643" cy="5795493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6199" y="566671"/>
              <a:ext cx="9812643" cy="5795493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</p:pic>
        <p:sp>
          <p:nvSpPr>
            <p:cNvPr id="4" name="Oval 3"/>
            <p:cNvSpPr/>
            <p:nvPr/>
          </p:nvSpPr>
          <p:spPr>
            <a:xfrm>
              <a:off x="3709115" y="4649273"/>
              <a:ext cx="1262130" cy="695459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5125791" y="301028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(5)</a:t>
            </a:r>
          </a:p>
        </p:txBody>
      </p:sp>
    </p:spTree>
    <p:extLst>
      <p:ext uri="{BB962C8B-B14F-4D97-AF65-F5344CB8AC3E}">
        <p14:creationId xmlns:p14="http://schemas.microsoft.com/office/powerpoint/2010/main" val="1885129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8303" y="1004553"/>
            <a:ext cx="8625810" cy="5185000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5125791" y="301028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(6)</a:t>
            </a:r>
          </a:p>
        </p:txBody>
      </p:sp>
    </p:spTree>
    <p:extLst>
      <p:ext uri="{BB962C8B-B14F-4D97-AF65-F5344CB8AC3E}">
        <p14:creationId xmlns:p14="http://schemas.microsoft.com/office/powerpoint/2010/main" val="28945090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003" y="365125"/>
            <a:ext cx="10928797" cy="1325563"/>
          </a:xfrm>
        </p:spPr>
        <p:txBody>
          <a:bodyPr/>
          <a:lstStyle/>
          <a:p>
            <a:r>
              <a:rPr lang="en-US" dirty="0"/>
              <a:t>Finally – upload a program into </a:t>
            </a:r>
            <a:r>
              <a:rPr lang="en-US" dirty="0" err="1"/>
              <a:t>ATtiny</a:t>
            </a:r>
            <a:r>
              <a:rPr lang="en-US" dirty="0"/>
              <a:t> memory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Suppose the program we want to store into the </a:t>
            </a:r>
            <a:r>
              <a:rPr lang="en-US" dirty="0" err="1"/>
              <a:t>ATtiny</a:t>
            </a:r>
            <a:r>
              <a:rPr lang="en-US" dirty="0"/>
              <a:t> is called: </a:t>
            </a:r>
            <a:r>
              <a:rPr lang="en-US" dirty="0" err="1">
                <a:solidFill>
                  <a:srgbClr val="0070C0"/>
                </a:solidFill>
              </a:rPr>
              <a:t>ATprogram.ino</a:t>
            </a:r>
            <a:r>
              <a:rPr lang="en-US" dirty="0">
                <a:solidFill>
                  <a:srgbClr val="0070C0"/>
                </a:solidFill>
              </a:rPr>
              <a:t>.  </a:t>
            </a:r>
            <a:r>
              <a:rPr lang="en-US" dirty="0"/>
              <a:t>Open this file in a new Arduino window.</a:t>
            </a:r>
          </a:p>
          <a:p>
            <a:r>
              <a:rPr lang="en-US" dirty="0"/>
              <a:t>In the Tools menu make sure the following items are set:</a:t>
            </a:r>
          </a:p>
          <a:p>
            <a:pPr lvl="1"/>
            <a:r>
              <a:rPr lang="en-US" b="1" dirty="0"/>
              <a:t>Board</a:t>
            </a:r>
            <a:r>
              <a:rPr lang="en-US" dirty="0"/>
              <a:t>: ATtiny25/45/85</a:t>
            </a:r>
          </a:p>
          <a:p>
            <a:pPr lvl="1"/>
            <a:r>
              <a:rPr lang="en-US" b="1" dirty="0"/>
              <a:t>Processor</a:t>
            </a:r>
            <a:r>
              <a:rPr lang="en-US" dirty="0"/>
              <a:t>: ATtiny85  (or ATtiny45 or ATtiny25 depending on your ATTINY)</a:t>
            </a:r>
          </a:p>
          <a:p>
            <a:pPr lvl="1"/>
            <a:r>
              <a:rPr lang="en-US" b="1" dirty="0"/>
              <a:t>Clock</a:t>
            </a:r>
            <a:r>
              <a:rPr lang="en-US" dirty="0"/>
              <a:t>: Internal 1 MHz (default)</a:t>
            </a:r>
          </a:p>
          <a:p>
            <a:pPr lvl="1"/>
            <a:r>
              <a:rPr lang="en-US" b="1" dirty="0"/>
              <a:t>Programmer</a:t>
            </a:r>
            <a:r>
              <a:rPr lang="en-US" dirty="0"/>
              <a:t>: change from: “AVRISP </a:t>
            </a:r>
            <a:r>
              <a:rPr lang="en-US" dirty="0" err="1"/>
              <a:t>mkII</a:t>
            </a:r>
            <a:r>
              <a:rPr lang="en-US" dirty="0"/>
              <a:t>”  (which is for normal Arduino use)</a:t>
            </a:r>
            <a:br>
              <a:rPr lang="en-US" dirty="0"/>
            </a:br>
            <a:r>
              <a:rPr lang="en-US" dirty="0"/>
              <a:t>to: “Arduino as ISP”</a:t>
            </a:r>
          </a:p>
          <a:p>
            <a:pPr lvl="1"/>
            <a:r>
              <a:rPr lang="en-US" dirty="0"/>
              <a:t>Don’t forget to set </a:t>
            </a:r>
            <a:r>
              <a:rPr lang="en-US" b="1" dirty="0"/>
              <a:t>Tools-&gt;Port</a:t>
            </a:r>
            <a:r>
              <a:rPr lang="en-US" dirty="0"/>
              <a:t> to the correct COM number before proceeding</a:t>
            </a:r>
          </a:p>
          <a:p>
            <a:r>
              <a:rPr lang="en-US" dirty="0"/>
              <a:t>See screengrab next page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4187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Arduino IDE Tools Setup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00" y="1930400"/>
            <a:ext cx="5117582" cy="45593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A92A63-71FD-40C3-B0C2-3F3EFCE6530B}"/>
              </a:ext>
            </a:extLst>
          </p:cNvPr>
          <p:cNvSpPr txBox="1"/>
          <p:nvPr/>
        </p:nvSpPr>
        <p:spPr>
          <a:xfrm>
            <a:off x="7134330" y="3878664"/>
            <a:ext cx="35772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Your “Tools” menu should look like this!</a:t>
            </a:r>
          </a:p>
        </p:txBody>
      </p:sp>
      <p:sp>
        <p:nvSpPr>
          <p:cNvPr id="5" name="Arrow: Left 4">
            <a:extLst>
              <a:ext uri="{FF2B5EF4-FFF2-40B4-BE49-F238E27FC236}">
                <a16:creationId xmlns:a16="http://schemas.microsoft.com/office/drawing/2014/main" id="{38949B48-297E-4D2E-9587-77C4C6547372}"/>
              </a:ext>
            </a:extLst>
          </p:cNvPr>
          <p:cNvSpPr/>
          <p:nvPr/>
        </p:nvSpPr>
        <p:spPr>
          <a:xfrm>
            <a:off x="4632290" y="5787851"/>
            <a:ext cx="331596" cy="160773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rrow: Left 5">
            <a:extLst>
              <a:ext uri="{FF2B5EF4-FFF2-40B4-BE49-F238E27FC236}">
                <a16:creationId xmlns:a16="http://schemas.microsoft.com/office/drawing/2014/main" id="{902FB96E-91D8-4E43-9650-5DD02B35CD2B}"/>
              </a:ext>
            </a:extLst>
          </p:cNvPr>
          <p:cNvSpPr/>
          <p:nvPr/>
        </p:nvSpPr>
        <p:spPr>
          <a:xfrm>
            <a:off x="4632290" y="4913644"/>
            <a:ext cx="331596" cy="160773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rrow: Left 6">
            <a:extLst>
              <a:ext uri="{FF2B5EF4-FFF2-40B4-BE49-F238E27FC236}">
                <a16:creationId xmlns:a16="http://schemas.microsoft.com/office/drawing/2014/main" id="{B030F830-A693-4A50-862C-2BD3C59B2F6E}"/>
              </a:ext>
            </a:extLst>
          </p:cNvPr>
          <p:cNvSpPr/>
          <p:nvPr/>
        </p:nvSpPr>
        <p:spPr>
          <a:xfrm>
            <a:off x="4632290" y="4671998"/>
            <a:ext cx="331596" cy="160773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row: Left 7">
            <a:extLst>
              <a:ext uri="{FF2B5EF4-FFF2-40B4-BE49-F238E27FC236}">
                <a16:creationId xmlns:a16="http://schemas.microsoft.com/office/drawing/2014/main" id="{F2FDD716-6A0F-44AA-B455-EE72628CF873}"/>
              </a:ext>
            </a:extLst>
          </p:cNvPr>
          <p:cNvSpPr/>
          <p:nvPr/>
        </p:nvSpPr>
        <p:spPr>
          <a:xfrm>
            <a:off x="4632290" y="4430352"/>
            <a:ext cx="331596" cy="160773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5610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Arduino is now an </a:t>
            </a:r>
            <a:r>
              <a:rPr lang="en-US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ATtiny</a:t>
            </a: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Programmer!</a:t>
            </a:r>
            <a:b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>
                <a:solidFill>
                  <a:srgbClr val="00B0F0"/>
                </a:solidFill>
              </a:rPr>
              <a:t>Just click “Upload” and hope for best.</a:t>
            </a:r>
            <a:br>
              <a:rPr lang="en-US" sz="3600" dirty="0">
                <a:solidFill>
                  <a:srgbClr val="00B0F0"/>
                </a:solidFill>
              </a:rPr>
            </a:b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0" y="4096873"/>
            <a:ext cx="11783096" cy="1914056"/>
          </a:xfrm>
        </p:spPr>
        <p:txBody>
          <a:bodyPr>
            <a:normAutofit/>
          </a:bodyPr>
          <a:lstStyle/>
          <a:p>
            <a:r>
              <a:rPr lang="en-US" dirty="0"/>
              <a:t>Things are different than our usual Arduino upload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In the past, “</a:t>
            </a:r>
            <a:r>
              <a:rPr lang="en-US" i="1" dirty="0"/>
              <a:t>Upload</a:t>
            </a:r>
            <a:r>
              <a:rPr lang="en-US" dirty="0"/>
              <a:t>” transfers the current program into Arduino’s memory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But now, the program is not uploaded to </a:t>
            </a:r>
            <a:r>
              <a:rPr lang="en-US" u="sng" dirty="0"/>
              <a:t>Arduino</a:t>
            </a:r>
            <a:r>
              <a:rPr lang="en-US" dirty="0"/>
              <a:t> memory, instead it is transferred into </a:t>
            </a:r>
            <a:r>
              <a:rPr lang="en-US" u="sng" dirty="0" err="1"/>
              <a:t>ATtiny</a:t>
            </a:r>
            <a:r>
              <a:rPr lang="en-US" u="sng" dirty="0"/>
              <a:t> memory</a:t>
            </a:r>
          </a:p>
        </p:txBody>
      </p:sp>
      <p:pic>
        <p:nvPicPr>
          <p:cNvPr id="3" name="Picture 2" descr="File:&lt;strong&gt;Smiley Face&lt;/strong&gt;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23" t="15468" r="23052" b="19766"/>
          <a:stretch/>
        </p:blipFill>
        <p:spPr>
          <a:xfrm>
            <a:off x="3173155" y="1569831"/>
            <a:ext cx="2434108" cy="238259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943" y="1951031"/>
            <a:ext cx="1004285" cy="94849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50943" y="2839286"/>
            <a:ext cx="861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Upload</a:t>
            </a:r>
          </a:p>
        </p:txBody>
      </p:sp>
    </p:spTree>
    <p:extLst>
      <p:ext uri="{BB962C8B-B14F-4D97-AF65-F5344CB8AC3E}">
        <p14:creationId xmlns:p14="http://schemas.microsoft.com/office/powerpoint/2010/main" val="24018029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5806" y="0"/>
            <a:ext cx="5334967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8200" y="365125"/>
            <a:ext cx="2906218" cy="951209"/>
          </a:xfrm>
        </p:spPr>
        <p:txBody>
          <a:bodyPr/>
          <a:lstStyle/>
          <a:p>
            <a:r>
              <a:rPr lang="en-US" dirty="0"/>
              <a:t>TESTING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388498" y="1660718"/>
            <a:ext cx="5855041" cy="49755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Assuming your program runs the Blink program on </a:t>
            </a:r>
            <a:r>
              <a:rPr lang="en-US" dirty="0" err="1"/>
              <a:t>ATtiny</a:t>
            </a:r>
            <a:r>
              <a:rPr lang="en-US" dirty="0"/>
              <a:t> pin 6, you can test for success as follows.</a:t>
            </a:r>
          </a:p>
          <a:p>
            <a:r>
              <a:rPr lang="en-US" dirty="0"/>
              <a:t>Move the </a:t>
            </a:r>
            <a:r>
              <a:rPr lang="en-US" dirty="0" err="1"/>
              <a:t>ATtiny</a:t>
            </a:r>
            <a:r>
              <a:rPr lang="en-US" dirty="0"/>
              <a:t> to a blank part of the breadboard</a:t>
            </a:r>
          </a:p>
          <a:p>
            <a:r>
              <a:rPr lang="en-US" dirty="0"/>
              <a:t>Connect jumpers and LED as shown.</a:t>
            </a:r>
          </a:p>
          <a:p>
            <a:r>
              <a:rPr lang="en-US" dirty="0"/>
              <a:t>On Power-up, </a:t>
            </a:r>
            <a:r>
              <a:rPr lang="en-US" dirty="0" err="1"/>
              <a:t>ATtiny</a:t>
            </a:r>
            <a:r>
              <a:rPr lang="en-US" dirty="0"/>
              <a:t> should run the </a:t>
            </a:r>
            <a:r>
              <a:rPr lang="en-US" b="1" dirty="0"/>
              <a:t>Blink</a:t>
            </a:r>
            <a:r>
              <a:rPr lang="en-US" dirty="0"/>
              <a:t> program</a:t>
            </a:r>
          </a:p>
          <a:p>
            <a:r>
              <a:rPr lang="en-US" dirty="0"/>
              <a:t>You’re done!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Remove the </a:t>
            </a:r>
            <a:r>
              <a:rPr lang="en-US" dirty="0" err="1"/>
              <a:t>ATtiny</a:t>
            </a:r>
            <a:r>
              <a:rPr lang="en-US" dirty="0"/>
              <a:t> and install it in its own circuit board</a:t>
            </a: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E8EE31C6-639D-4510-B570-97A2E8BE957D}"/>
              </a:ext>
            </a:extLst>
          </p:cNvPr>
          <p:cNvSpPr/>
          <p:nvPr/>
        </p:nvSpPr>
        <p:spPr>
          <a:xfrm>
            <a:off x="3683326" y="2805508"/>
            <a:ext cx="1674285" cy="624976"/>
          </a:xfrm>
          <a:custGeom>
            <a:avLst/>
            <a:gdLst>
              <a:gd name="connsiteX0" fmla="*/ 726390 w 1201649"/>
              <a:gd name="connsiteY0" fmla="*/ 120580 h 611426"/>
              <a:gd name="connsiteX1" fmla="*/ 93344 w 1201649"/>
              <a:gd name="connsiteY1" fmla="*/ 180870 h 611426"/>
              <a:gd name="connsiteX2" fmla="*/ 103393 w 1201649"/>
              <a:gd name="connsiteY2" fmla="*/ 552660 h 611426"/>
              <a:gd name="connsiteX3" fmla="*/ 1037889 w 1201649"/>
              <a:gd name="connsiteY3" fmla="*/ 572756 h 611426"/>
              <a:gd name="connsiteX4" fmla="*/ 1168518 w 1201649"/>
              <a:gd name="connsiteY4" fmla="*/ 180870 h 611426"/>
              <a:gd name="connsiteX5" fmla="*/ 666100 w 1201649"/>
              <a:gd name="connsiteY5" fmla="*/ 0 h 611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01649" h="611426">
                <a:moveTo>
                  <a:pt x="726390" y="120580"/>
                </a:moveTo>
                <a:cubicBezTo>
                  <a:pt x="461783" y="114718"/>
                  <a:pt x="197177" y="108857"/>
                  <a:pt x="93344" y="180870"/>
                </a:cubicBezTo>
                <a:cubicBezTo>
                  <a:pt x="-10489" y="252883"/>
                  <a:pt x="-54031" y="487346"/>
                  <a:pt x="103393" y="552660"/>
                </a:cubicBezTo>
                <a:cubicBezTo>
                  <a:pt x="260817" y="617974"/>
                  <a:pt x="860368" y="634721"/>
                  <a:pt x="1037889" y="572756"/>
                </a:cubicBezTo>
                <a:cubicBezTo>
                  <a:pt x="1215410" y="510791"/>
                  <a:pt x="1230483" y="276329"/>
                  <a:pt x="1168518" y="180870"/>
                </a:cubicBezTo>
                <a:cubicBezTo>
                  <a:pt x="1106553" y="85411"/>
                  <a:pt x="886326" y="42705"/>
                  <a:pt x="666100" y="0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6243539" y="26093"/>
            <a:ext cx="5331565" cy="3595432"/>
          </a:xfrm>
          <a:custGeom>
            <a:avLst/>
            <a:gdLst>
              <a:gd name="connsiteX0" fmla="*/ 2209629 w 5297556"/>
              <a:gd name="connsiteY0" fmla="*/ 154211 h 3595432"/>
              <a:gd name="connsiteX1" fmla="*/ 2170993 w 5297556"/>
              <a:gd name="connsiteY1" fmla="*/ 1815586 h 3595432"/>
              <a:gd name="connsiteX2" fmla="*/ 3124029 w 5297556"/>
              <a:gd name="connsiteY2" fmla="*/ 2214831 h 3595432"/>
              <a:gd name="connsiteX3" fmla="*/ 3664942 w 5297556"/>
              <a:gd name="connsiteY3" fmla="*/ 965580 h 3595432"/>
              <a:gd name="connsiteX4" fmla="*/ 4270249 w 5297556"/>
              <a:gd name="connsiteY4" fmla="*/ 270121 h 3595432"/>
              <a:gd name="connsiteX5" fmla="*/ 5094497 w 5297556"/>
              <a:gd name="connsiteY5" fmla="*/ 643608 h 3595432"/>
              <a:gd name="connsiteX6" fmla="*/ 5184649 w 5297556"/>
              <a:gd name="connsiteY6" fmla="*/ 3013321 h 3595432"/>
              <a:gd name="connsiteX7" fmla="*/ 3716458 w 5297556"/>
              <a:gd name="connsiteY7" fmla="*/ 3515597 h 3595432"/>
              <a:gd name="connsiteX8" fmla="*/ 380829 w 5297556"/>
              <a:gd name="connsiteY8" fmla="*/ 3296656 h 3595432"/>
              <a:gd name="connsiteX9" fmla="*/ 174767 w 5297556"/>
              <a:gd name="connsiteY9" fmla="*/ 772397 h 3595432"/>
              <a:gd name="connsiteX10" fmla="*/ 1282351 w 5297556"/>
              <a:gd name="connsiteY10" fmla="*/ 141332 h 3595432"/>
              <a:gd name="connsiteX11" fmla="*/ 2209629 w 5297556"/>
              <a:gd name="connsiteY11" fmla="*/ 154211 h 3595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97556" h="3595432">
                <a:moveTo>
                  <a:pt x="2209629" y="154211"/>
                </a:moveTo>
                <a:cubicBezTo>
                  <a:pt x="2357736" y="433253"/>
                  <a:pt x="2018593" y="1472149"/>
                  <a:pt x="2170993" y="1815586"/>
                </a:cubicBezTo>
                <a:cubicBezTo>
                  <a:pt x="2323393" y="2159023"/>
                  <a:pt x="2875038" y="2356499"/>
                  <a:pt x="3124029" y="2214831"/>
                </a:cubicBezTo>
                <a:cubicBezTo>
                  <a:pt x="3373020" y="2073163"/>
                  <a:pt x="3473905" y="1289698"/>
                  <a:pt x="3664942" y="965580"/>
                </a:cubicBezTo>
                <a:cubicBezTo>
                  <a:pt x="3855979" y="641462"/>
                  <a:pt x="4031990" y="323783"/>
                  <a:pt x="4270249" y="270121"/>
                </a:cubicBezTo>
                <a:cubicBezTo>
                  <a:pt x="4508508" y="216459"/>
                  <a:pt x="4942097" y="186408"/>
                  <a:pt x="5094497" y="643608"/>
                </a:cubicBezTo>
                <a:cubicBezTo>
                  <a:pt x="5246897" y="1100808"/>
                  <a:pt x="5414322" y="2534656"/>
                  <a:pt x="5184649" y="3013321"/>
                </a:cubicBezTo>
                <a:cubicBezTo>
                  <a:pt x="4954976" y="3491986"/>
                  <a:pt x="4517095" y="3468375"/>
                  <a:pt x="3716458" y="3515597"/>
                </a:cubicBezTo>
                <a:cubicBezTo>
                  <a:pt x="2915821" y="3562820"/>
                  <a:pt x="971111" y="3753856"/>
                  <a:pt x="380829" y="3296656"/>
                </a:cubicBezTo>
                <a:cubicBezTo>
                  <a:pt x="-209453" y="2839456"/>
                  <a:pt x="24513" y="1298284"/>
                  <a:pt x="174767" y="772397"/>
                </a:cubicBezTo>
                <a:cubicBezTo>
                  <a:pt x="325021" y="246510"/>
                  <a:pt x="941061" y="242216"/>
                  <a:pt x="1282351" y="141332"/>
                </a:cubicBezTo>
                <a:cubicBezTo>
                  <a:pt x="1623641" y="40448"/>
                  <a:pt x="2061522" y="-124831"/>
                  <a:pt x="2209629" y="154211"/>
                </a:cubicBezTo>
                <a:close/>
              </a:path>
            </a:pathLst>
          </a:custGeom>
          <a:solidFill>
            <a:srgbClr val="FFFFFF">
              <a:alpha val="61176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: Shape 7"/>
          <p:cNvSpPr/>
          <p:nvPr/>
        </p:nvSpPr>
        <p:spPr>
          <a:xfrm>
            <a:off x="4408951" y="235337"/>
            <a:ext cx="4227049" cy="2850763"/>
          </a:xfrm>
          <a:custGeom>
            <a:avLst/>
            <a:gdLst>
              <a:gd name="connsiteX0" fmla="*/ 0 w 4596714"/>
              <a:gd name="connsiteY0" fmla="*/ 1111549 h 1111549"/>
              <a:gd name="connsiteX1" fmla="*/ 1804087 w 4596714"/>
              <a:gd name="connsiteY1" fmla="*/ 123009 h 1111549"/>
              <a:gd name="connsiteX2" fmla="*/ 4596714 w 4596714"/>
              <a:gd name="connsiteY2" fmla="*/ 48868 h 111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96714" h="1111549">
                <a:moveTo>
                  <a:pt x="0" y="1111549"/>
                </a:moveTo>
                <a:cubicBezTo>
                  <a:pt x="518984" y="705835"/>
                  <a:pt x="1037968" y="300122"/>
                  <a:pt x="1804087" y="123009"/>
                </a:cubicBezTo>
                <a:cubicBezTo>
                  <a:pt x="2570206" y="-54104"/>
                  <a:pt x="3583460" y="-2618"/>
                  <a:pt x="4596714" y="48868"/>
                </a:cubicBezTo>
              </a:path>
            </a:pathLst>
          </a:custGeom>
          <a:noFill/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716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Tiny AVR Programm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777" y="2664897"/>
            <a:ext cx="2097065" cy="2097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Ways to upload a program to </a:t>
            </a:r>
            <a:r>
              <a:rPr lang="en-US" dirty="0" err="1"/>
              <a:t>ATtiny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402" y="1690688"/>
            <a:ext cx="11435024" cy="4786190"/>
          </a:xfrm>
        </p:spPr>
        <p:txBody>
          <a:bodyPr>
            <a:normAutofit/>
          </a:bodyPr>
          <a:lstStyle/>
          <a:p>
            <a:r>
              <a:rPr lang="en-US" dirty="0"/>
              <a:t>One can buy an inexpensive programmer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Here’s one from </a:t>
            </a:r>
            <a:r>
              <a:rPr lang="en-US" dirty="0" err="1"/>
              <a:t>Sparkfun</a:t>
            </a:r>
            <a:r>
              <a:rPr lang="en-US" dirty="0"/>
              <a:t> for $15.95 (there are cheaper ones out there)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Or, build a simple circuit based on a standard Arduino UNO.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This is our approach. It allows us to program 100 </a:t>
            </a:r>
            <a:r>
              <a:rPr lang="en-US" dirty="0" err="1"/>
              <a:t>ATtiny’s</a:t>
            </a:r>
            <a:r>
              <a:rPr lang="en-US" dirty="0"/>
              <a:t> by having 5-6 students working simultaneously, each using their own Arduino setup.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This is the subject of this presentation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32394" y="3082567"/>
            <a:ext cx="1967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Plug </a:t>
            </a:r>
            <a:r>
              <a:rPr lang="en-US" dirty="0" err="1">
                <a:solidFill>
                  <a:srgbClr val="FF0000"/>
                </a:solidFill>
              </a:rPr>
              <a:t>ATtiny</a:t>
            </a:r>
            <a:r>
              <a:rPr lang="en-US" dirty="0">
                <a:solidFill>
                  <a:srgbClr val="FF0000"/>
                </a:solidFill>
              </a:rPr>
              <a:t> in here</a:t>
            </a:r>
          </a:p>
        </p:txBody>
      </p:sp>
      <p:sp>
        <p:nvSpPr>
          <p:cNvPr id="5" name="Left Arrow 4"/>
          <p:cNvSpPr/>
          <p:nvPr/>
        </p:nvSpPr>
        <p:spPr>
          <a:xfrm>
            <a:off x="4782309" y="3151323"/>
            <a:ext cx="631065" cy="23182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7448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382EF76-D2C0-49E0-AE0D-6C4BA21416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4701" y="3210449"/>
            <a:ext cx="1291258" cy="1291258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5710881" cy="1325563"/>
          </a:xfrm>
        </p:spPr>
        <p:txBody>
          <a:bodyPr/>
          <a:lstStyle/>
          <a:p>
            <a:r>
              <a:rPr lang="en-US" dirty="0"/>
              <a:t>This is the </a:t>
            </a:r>
            <a:r>
              <a:rPr lang="en-US" dirty="0" err="1"/>
              <a:t>ATtiny</a:t>
            </a:r>
            <a:r>
              <a:rPr lang="en-US" dirty="0"/>
              <a:t> Programmer circuit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1774" y="25400"/>
            <a:ext cx="4981575" cy="6553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4800" y="4331730"/>
            <a:ext cx="6682791" cy="18774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The three LEDs don’t do much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Red (pin 8) = error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Green (pin 7) = communication in progress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Blue (pin 9) = heartbeat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0997" y="1895328"/>
            <a:ext cx="5747920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 Sure to place the </a:t>
            </a:r>
            <a:r>
              <a:rPr lang="en-US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ATtiny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as shown.</a:t>
            </a:r>
          </a:p>
          <a:p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“Dot” should be on the left side!</a:t>
            </a:r>
          </a:p>
          <a:p>
            <a:r>
              <a:rPr lang="en-US" sz="2000" i="1" dirty="0">
                <a:solidFill>
                  <a:srgbClr val="0070C0"/>
                </a:solidFill>
              </a:rPr>
              <a:t>(This works for ATtiny25, ATtiny45, or ATtiny85)</a:t>
            </a:r>
          </a:p>
        </p:txBody>
      </p:sp>
      <p:sp>
        <p:nvSpPr>
          <p:cNvPr id="8" name="Oval 7"/>
          <p:cNvSpPr/>
          <p:nvPr/>
        </p:nvSpPr>
        <p:spPr>
          <a:xfrm>
            <a:off x="7899331" y="1725524"/>
            <a:ext cx="95146" cy="951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F9FE71F-CE0F-4104-BD93-8BE8E54962D9}"/>
              </a:ext>
            </a:extLst>
          </p:cNvPr>
          <p:cNvSpPr txBox="1"/>
          <p:nvPr/>
        </p:nvSpPr>
        <p:spPr>
          <a:xfrm>
            <a:off x="11569225" y="2411604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220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F56874-A035-440B-990B-EED15F357B35}"/>
              </a:ext>
            </a:extLst>
          </p:cNvPr>
          <p:cNvSpPr txBox="1"/>
          <p:nvPr/>
        </p:nvSpPr>
        <p:spPr>
          <a:xfrm>
            <a:off x="3327036" y="3641002"/>
            <a:ext cx="7922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Dot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F1AB6E4-9298-4D68-A617-4413FAFCFFA6}"/>
              </a:ext>
            </a:extLst>
          </p:cNvPr>
          <p:cNvSpPr/>
          <p:nvPr/>
        </p:nvSpPr>
        <p:spPr>
          <a:xfrm>
            <a:off x="1808703" y="3700789"/>
            <a:ext cx="512466" cy="41903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1BEC8697-AD4A-49BE-B3D1-256B6DE4D3C0}"/>
              </a:ext>
            </a:extLst>
          </p:cNvPr>
          <p:cNvSpPr/>
          <p:nvPr/>
        </p:nvSpPr>
        <p:spPr>
          <a:xfrm>
            <a:off x="2431701" y="3938954"/>
            <a:ext cx="813917" cy="0"/>
          </a:xfrm>
          <a:custGeom>
            <a:avLst/>
            <a:gdLst>
              <a:gd name="connsiteX0" fmla="*/ 813917 w 813917"/>
              <a:gd name="connsiteY0" fmla="*/ 0 h 0"/>
              <a:gd name="connsiteX1" fmla="*/ 0 w 81391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13917">
                <a:moveTo>
                  <a:pt x="813917" y="0"/>
                </a:moveTo>
                <a:lnTo>
                  <a:pt x="0" y="0"/>
                </a:lnTo>
              </a:path>
            </a:pathLst>
          </a:custGeom>
          <a:noFill/>
          <a:ln w="381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245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Arduino as an “In-System Programmer” (ISP)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58344"/>
            <a:ext cx="10515600" cy="4618619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Prepare your Arduino to be an </a:t>
            </a:r>
            <a:r>
              <a:rPr lang="en-US" dirty="0" err="1"/>
              <a:t>ATtiny</a:t>
            </a:r>
            <a:r>
              <a:rPr lang="en-US" dirty="0"/>
              <a:t> programmer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To do this, use the program “</a:t>
            </a:r>
            <a:r>
              <a:rPr lang="en-US" b="1" dirty="0" err="1"/>
              <a:t>ArduinoISP</a:t>
            </a:r>
            <a:r>
              <a:rPr lang="en-US" dirty="0"/>
              <a:t>”, which is provided in Arduino Examples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Open it like this:</a:t>
            </a:r>
          </a:p>
          <a:p>
            <a:pPr marL="0" indent="0">
              <a:buNone/>
            </a:pPr>
            <a:r>
              <a:rPr lang="en-US" dirty="0"/>
              <a:t>  	 </a:t>
            </a:r>
            <a:r>
              <a:rPr lang="en-US" dirty="0">
                <a:solidFill>
                  <a:srgbClr val="0070C0"/>
                </a:solidFill>
              </a:rPr>
              <a:t>File -&gt; Examples -&gt; 11.ArduinoISP -&gt; </a:t>
            </a:r>
            <a:r>
              <a:rPr lang="en-US" dirty="0" err="1">
                <a:solidFill>
                  <a:srgbClr val="0070C0"/>
                </a:solidFill>
              </a:rPr>
              <a:t>ArduinoISP</a:t>
            </a:r>
            <a:endParaRPr lang="en-US" dirty="0">
              <a:solidFill>
                <a:srgbClr val="0070C0"/>
              </a:solidFill>
            </a:endParaRPr>
          </a:p>
          <a:p>
            <a:r>
              <a:rPr lang="en-US" dirty="0"/>
              <a:t>Upload it to your Arduino.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You should see the “heartbeat” on the blue LED. It’s ALIVE!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Your Arduino is now (almost) ready to program the </a:t>
            </a:r>
            <a:r>
              <a:rPr lang="en-US" dirty="0" err="1"/>
              <a:t>ATtiny</a:t>
            </a:r>
            <a:endParaRPr lang="en-US" dirty="0"/>
          </a:p>
          <a:p>
            <a:r>
              <a:rPr lang="en-US" dirty="0"/>
              <a:t>Note that we haven’t yet discussed the program that we want to install into the </a:t>
            </a:r>
            <a:r>
              <a:rPr lang="en-US" dirty="0" err="1"/>
              <a:t>ATtiny’s</a:t>
            </a:r>
            <a:r>
              <a:rPr lang="en-US" dirty="0"/>
              <a:t> memory. 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That will come later - First we have more work to do!</a:t>
            </a:r>
          </a:p>
        </p:txBody>
      </p:sp>
    </p:spTree>
    <p:extLst>
      <p:ext uri="{BB962C8B-B14F-4D97-AF65-F5344CB8AC3E}">
        <p14:creationId xmlns:p14="http://schemas.microsoft.com/office/powerpoint/2010/main" val="10658952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622" y="244545"/>
            <a:ext cx="10878178" cy="1325563"/>
          </a:xfrm>
        </p:spPr>
        <p:txBody>
          <a:bodyPr/>
          <a:lstStyle/>
          <a:p>
            <a:r>
              <a:rPr lang="en-US" dirty="0"/>
              <a:t>Preparing Arduino to be an </a:t>
            </a:r>
            <a:r>
              <a:rPr lang="en-US" dirty="0" err="1"/>
              <a:t>ATtiny</a:t>
            </a:r>
            <a:r>
              <a:rPr lang="en-US" dirty="0"/>
              <a:t> programmer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The Arduino IDE needs to know details about the chip it will be programming. In this case it needs more info about the </a:t>
            </a:r>
            <a:r>
              <a:rPr lang="en-US" sz="3600" dirty="0" err="1"/>
              <a:t>ATtiny</a:t>
            </a:r>
            <a:r>
              <a:rPr lang="en-US" sz="3600" dirty="0"/>
              <a:t>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The following six slides add </a:t>
            </a:r>
            <a:r>
              <a:rPr lang="en-US" sz="3600" dirty="0" err="1"/>
              <a:t>ATtiny</a:t>
            </a:r>
            <a:r>
              <a:rPr lang="en-US" sz="3600" dirty="0"/>
              <a:t> board information to Arduino IDE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Slides outlined in </a:t>
            </a:r>
            <a:r>
              <a:rPr lang="en-US" sz="3200" dirty="0">
                <a:solidFill>
                  <a:srgbClr val="FF0000"/>
                </a:solidFill>
              </a:rPr>
              <a:t>RED</a:t>
            </a:r>
            <a:r>
              <a:rPr lang="en-US" sz="3200" dirty="0"/>
              <a:t> were taken from the tutorial at: </a:t>
            </a:r>
            <a:r>
              <a:rPr lang="en-US" sz="3200" dirty="0">
                <a:hlinkClick r:id="rId2"/>
              </a:rPr>
              <a:t>http://highlowtech.org/?p=1695</a:t>
            </a:r>
            <a:r>
              <a:rPr lang="en-US" sz="3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242065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51654" y="4404576"/>
            <a:ext cx="110878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Copy and paste the following URL into the field :</a:t>
            </a:r>
            <a:endParaRPr lang="en-US" sz="2800" dirty="0">
              <a:hlinkClick r:id="rId2"/>
            </a:endParaRPr>
          </a:p>
          <a:p>
            <a:r>
              <a:rPr lang="en-US" sz="2800" dirty="0">
                <a:hlinkClick r:id="rId2"/>
              </a:rPr>
              <a:t>https://raw.githubusercontent.com/damellis/attiny/ide-1.6.x-boards-manager/package_damellis_attiny_index.json</a:t>
            </a:r>
            <a:endParaRPr lang="en-US" sz="2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Click the OK button to save your updated preferences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269367" y="301028"/>
            <a:ext cx="11136615" cy="3833091"/>
            <a:chOff x="269367" y="301028"/>
            <a:chExt cx="11136615" cy="383309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/>
            <a:srcRect b="32764"/>
            <a:stretch/>
          </p:blipFill>
          <p:spPr>
            <a:xfrm>
              <a:off x="269367" y="1094705"/>
              <a:ext cx="11136615" cy="3039414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5125791" y="301028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/>
                <a:t>(1)</a:t>
              </a:r>
            </a:p>
          </p:txBody>
        </p:sp>
        <p:sp>
          <p:nvSpPr>
            <p:cNvPr id="7" name="Left Arrow 6"/>
            <p:cNvSpPr/>
            <p:nvPr/>
          </p:nvSpPr>
          <p:spPr>
            <a:xfrm>
              <a:off x="5325861" y="1970467"/>
              <a:ext cx="669701" cy="373487"/>
            </a:xfrm>
            <a:prstGeom prst="lef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006107" y="1974622"/>
              <a:ext cx="161435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FF0000"/>
                  </a:solidFill>
                </a:rPr>
                <a:t>Paste URL Here</a:t>
              </a:r>
            </a:p>
          </p:txBody>
        </p:sp>
      </p:grp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436E446D-F927-42D5-AF3B-9534DC84586E}"/>
              </a:ext>
            </a:extLst>
          </p:cNvPr>
          <p:cNvSpPr/>
          <p:nvPr/>
        </p:nvSpPr>
        <p:spPr>
          <a:xfrm>
            <a:off x="9415305" y="2163493"/>
            <a:ext cx="2563020" cy="3001360"/>
          </a:xfrm>
          <a:custGeom>
            <a:avLst/>
            <a:gdLst>
              <a:gd name="connsiteX0" fmla="*/ 1547447 w 2563020"/>
              <a:gd name="connsiteY0" fmla="*/ 3001360 h 3001360"/>
              <a:gd name="connsiteX1" fmla="*/ 2502040 w 2563020"/>
              <a:gd name="connsiteY1" fmla="*/ 469175 h 3001360"/>
              <a:gd name="connsiteX2" fmla="*/ 0 w 2563020"/>
              <a:gd name="connsiteY2" fmla="*/ 6951 h 3001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63020" h="3001360">
                <a:moveTo>
                  <a:pt x="1547447" y="3001360"/>
                </a:moveTo>
                <a:cubicBezTo>
                  <a:pt x="2153697" y="1984801"/>
                  <a:pt x="2759948" y="968243"/>
                  <a:pt x="2502040" y="469175"/>
                </a:cubicBezTo>
                <a:cubicBezTo>
                  <a:pt x="2244132" y="-29893"/>
                  <a:pt x="1122066" y="-11471"/>
                  <a:pt x="0" y="6951"/>
                </a:cubicBezTo>
              </a:path>
            </a:pathLst>
          </a:custGeom>
          <a:noFill/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9600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768488" y="1571222"/>
            <a:ext cx="10554595" cy="4121240"/>
            <a:chOff x="768488" y="1571222"/>
            <a:chExt cx="10554595" cy="412124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8488" y="1571222"/>
              <a:ext cx="9393757" cy="4121240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</p:pic>
        <p:sp>
          <p:nvSpPr>
            <p:cNvPr id="3" name="Left Arrow 2"/>
            <p:cNvSpPr/>
            <p:nvPr/>
          </p:nvSpPr>
          <p:spPr>
            <a:xfrm>
              <a:off x="9684913" y="3799267"/>
              <a:ext cx="669701" cy="373487"/>
            </a:xfrm>
            <a:prstGeom prst="lef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0534919" y="3662844"/>
              <a:ext cx="78816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rgbClr val="FF0000"/>
                  </a:solidFill>
                </a:rPr>
                <a:t>Click</a:t>
              </a:r>
            </a:p>
            <a:p>
              <a:r>
                <a:rPr lang="en-US" sz="2400" dirty="0">
                  <a:solidFill>
                    <a:srgbClr val="FF0000"/>
                  </a:solidFill>
                </a:rPr>
                <a:t>Here</a:t>
              </a: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5125791" y="301028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(2)</a:t>
            </a:r>
          </a:p>
        </p:txBody>
      </p:sp>
    </p:spTree>
    <p:extLst>
      <p:ext uri="{BB962C8B-B14F-4D97-AF65-F5344CB8AC3E}">
        <p14:creationId xmlns:p14="http://schemas.microsoft.com/office/powerpoint/2010/main" val="18434059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25791" y="301028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(3)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339403" y="824248"/>
            <a:ext cx="8970034" cy="5396248"/>
            <a:chOff x="1326524" y="965915"/>
            <a:chExt cx="8970034" cy="5396248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2"/>
            <a:srcRect l="2529"/>
            <a:stretch/>
          </p:blipFill>
          <p:spPr>
            <a:xfrm>
              <a:off x="1326524" y="965915"/>
              <a:ext cx="8970034" cy="5396248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</p:pic>
        <p:sp>
          <p:nvSpPr>
            <p:cNvPr id="3" name="Left Arrow 2"/>
            <p:cNvSpPr/>
            <p:nvPr/>
          </p:nvSpPr>
          <p:spPr>
            <a:xfrm>
              <a:off x="4005329" y="5395257"/>
              <a:ext cx="669701" cy="373487"/>
            </a:xfrm>
            <a:prstGeom prst="lef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910022" y="5351167"/>
              <a:ext cx="25757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rgbClr val="FF0000"/>
                  </a:solidFill>
                </a:rPr>
                <a:t>Click “More Info”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57979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2318" y="907589"/>
            <a:ext cx="8762144" cy="5300028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3" name="Left Arrow 2"/>
          <p:cNvSpPr/>
          <p:nvPr/>
        </p:nvSpPr>
        <p:spPr>
          <a:xfrm>
            <a:off x="9775065" y="5473521"/>
            <a:ext cx="669701" cy="373487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125791" y="301028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(4)</a:t>
            </a:r>
          </a:p>
        </p:txBody>
      </p:sp>
    </p:spTree>
    <p:extLst>
      <p:ext uri="{BB962C8B-B14F-4D97-AF65-F5344CB8AC3E}">
        <p14:creationId xmlns:p14="http://schemas.microsoft.com/office/powerpoint/2010/main" val="39389447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648</Words>
  <Application>Microsoft Office PowerPoint</Application>
  <PresentationFormat>Widescreen</PresentationFormat>
  <Paragraphs>83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Courier New</vt:lpstr>
      <vt:lpstr>Wingdings</vt:lpstr>
      <vt:lpstr>Office Theme</vt:lpstr>
      <vt:lpstr>Programming the ATtiny Microcontroller</vt:lpstr>
      <vt:lpstr>Ways to upload a program to ATtiny</vt:lpstr>
      <vt:lpstr>This is the ATtiny Programmer circuit</vt:lpstr>
      <vt:lpstr>Arduino as an “In-System Programmer” (ISP)</vt:lpstr>
      <vt:lpstr>Preparing Arduino to be an ATtiny programmer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Finally – upload a program into ATtiny memory</vt:lpstr>
      <vt:lpstr>Arduino IDE Tools Setup</vt:lpstr>
      <vt:lpstr>Your Arduino is now an ATtiny Programmer! Just click “Upload” and hope for best. </vt:lpstr>
      <vt:lpstr>TESTING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the ATTINY85 Programmer circuit</dc:title>
  <dc:creator>Robert F. Kubichek</dc:creator>
  <cp:lastModifiedBy>Robert F. Kubichek</cp:lastModifiedBy>
  <cp:revision>34</cp:revision>
  <dcterms:created xsi:type="dcterms:W3CDTF">2017-04-25T20:04:24Z</dcterms:created>
  <dcterms:modified xsi:type="dcterms:W3CDTF">2019-05-08T01:52:07Z</dcterms:modified>
</cp:coreProperties>
</file>