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6" r:id="rId2"/>
    <p:sldId id="332" r:id="rId3"/>
    <p:sldId id="331" r:id="rId4"/>
    <p:sldId id="310" r:id="rId5"/>
    <p:sldId id="311" r:id="rId6"/>
    <p:sldId id="313" r:id="rId7"/>
    <p:sldId id="315" r:id="rId8"/>
    <p:sldId id="321" r:id="rId9"/>
    <p:sldId id="322" r:id="rId10"/>
    <p:sldId id="323" r:id="rId11"/>
    <p:sldId id="334" r:id="rId12"/>
    <p:sldId id="324" r:id="rId13"/>
    <p:sldId id="325" r:id="rId14"/>
    <p:sldId id="333" r:id="rId15"/>
  </p:sldIdLst>
  <p:sldSz cx="12192000" cy="6858000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FABE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981" autoAdjust="0"/>
    <p:restoredTop sz="78375" autoAdjust="0"/>
  </p:normalViewPr>
  <p:slideViewPr>
    <p:cSldViewPr snapToGrid="0">
      <p:cViewPr varScale="1">
        <p:scale>
          <a:sx n="89" d="100"/>
          <a:sy n="89" d="100"/>
        </p:scale>
        <p:origin x="1260" y="90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10" d="100"/>
        <a:sy n="11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BFC88FF-3147-4BB1-95F6-EE9FFE0D690F}" type="datetimeFigureOut">
              <a:rPr lang="en-US" smtClean="0"/>
              <a:t>5/7/2019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5AD914-1676-472D-BC80-5F99598165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862838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B0521F5E-9C79-460D-8129-68D0D19C00F6}" type="datetimeFigureOut">
              <a:rPr lang="en-US" smtClean="0"/>
              <a:t>5/7/2019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8F99DFAE-2E6E-4E45-B5B5-6FA460E9AC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36963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99DFAE-2E6E-4E45-B5B5-6FA460E9ACB9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87121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 voltage divider network is just two resistors in series.  The voltage measured at their junction is directly related to resistance of the photoresistor, which depends on light level.</a:t>
            </a:r>
          </a:p>
          <a:p>
            <a:r>
              <a:rPr lang="en-US" dirty="0"/>
              <a:t>Using a voltage divider is necessary since the </a:t>
            </a:r>
            <a:r>
              <a:rPr lang="en-US" dirty="0" err="1"/>
              <a:t>ATtiny</a:t>
            </a:r>
            <a:r>
              <a:rPr lang="en-US" dirty="0"/>
              <a:t> can only measure voltage, not resistance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99DFAE-2E6E-4E45-B5B5-6FA460E9ACB9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113485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Note: ATtiny45 is specified here as it is a little cheaper than the ATtiny85.  The 85 has 8k of program memory while 45 has 4k, which is sufficient for this purpose.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99DFAE-2E6E-4E45-B5B5-6FA460E9ACB9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96246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FC5792-D375-4A53-A7A7-BF8B515C668C}" type="datetimeFigureOut">
              <a:rPr lang="en-US" smtClean="0"/>
              <a:t>5/7/2019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12B24D-036E-4573-886C-C2C1A99E4C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53064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FC5792-D375-4A53-A7A7-BF8B515C668C}" type="datetimeFigureOut">
              <a:rPr lang="en-US" smtClean="0"/>
              <a:t>5/7/2019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12B24D-036E-4573-886C-C2C1A99E4C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16249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FC5792-D375-4A53-A7A7-BF8B515C668C}" type="datetimeFigureOut">
              <a:rPr lang="en-US" smtClean="0"/>
              <a:t>5/7/2019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12B24D-036E-4573-886C-C2C1A99E4C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05579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aseline="0"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rgbClr val="00B050"/>
                </a:solidFill>
              </a:defRPr>
            </a:lvl1pPr>
            <a:lvl2pPr marL="685800" indent="-228600">
              <a:buFont typeface="Wingdings" panose="05000000000000000000" pitchFamily="2" charset="2"/>
              <a:buChar char="Ø"/>
              <a:defRPr>
                <a:solidFill>
                  <a:schemeClr val="accent5">
                    <a:lumMod val="75000"/>
                  </a:schemeClr>
                </a:solidFill>
              </a:defRPr>
            </a:lvl2pPr>
            <a:lvl3pPr marL="1143000" indent="-228600">
              <a:buFont typeface="Courier New" panose="02070309020205020404" pitchFamily="49" charset="0"/>
              <a:buChar char="o"/>
              <a:defRPr/>
            </a:lvl3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12B24D-036E-4573-886C-C2C1A99E4C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0730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FC5792-D375-4A53-A7A7-BF8B515C668C}" type="datetimeFigureOut">
              <a:rPr lang="en-US" smtClean="0"/>
              <a:t>5/7/2019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12B24D-036E-4573-886C-C2C1A99E4C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41816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FC5792-D375-4A53-A7A7-BF8B515C668C}" type="datetimeFigureOut">
              <a:rPr lang="en-US" smtClean="0"/>
              <a:t>5/7/2019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12B24D-036E-4573-886C-C2C1A99E4C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0992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FC5792-D375-4A53-A7A7-BF8B515C668C}" type="datetimeFigureOut">
              <a:rPr lang="en-US" smtClean="0"/>
              <a:t>5/7/2019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12B24D-036E-4573-886C-C2C1A99E4C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66583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FC5792-D375-4A53-A7A7-BF8B515C668C}" type="datetimeFigureOut">
              <a:rPr lang="en-US" smtClean="0"/>
              <a:t>5/7/2019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12B24D-036E-4573-886C-C2C1A99E4C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76300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FC5792-D375-4A53-A7A7-BF8B515C668C}" type="datetimeFigureOut">
              <a:rPr lang="en-US" smtClean="0"/>
              <a:t>5/7/2019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12B24D-036E-4573-886C-C2C1A99E4C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53997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FC5792-D375-4A53-A7A7-BF8B515C668C}" type="datetimeFigureOut">
              <a:rPr lang="en-US" smtClean="0"/>
              <a:t>5/7/2019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12B24D-036E-4573-886C-C2C1A99E4C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71205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FC5792-D375-4A53-A7A7-BF8B515C668C}" type="datetimeFigureOut">
              <a:rPr lang="en-US" smtClean="0"/>
              <a:t>5/7/2019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12B24D-036E-4573-886C-C2C1A99E4C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87510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FC5792-D375-4A53-A7A7-BF8B515C668C}" type="datetimeFigureOut">
              <a:rPr lang="en-US" smtClean="0"/>
              <a:t>5/7/2019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12B24D-036E-4573-886C-C2C1A99E4C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38567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highlowtech.org/?p=1695" TargetMode="External"/><Relationship Id="rId2" Type="http://schemas.openxmlformats.org/officeDocument/2006/relationships/hyperlink" Target="https://learn.sparkfun.com/tutorials/tiny-avr-programmer-hookup-guide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mailto:esp4t_tech@uwyo.edu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amazon.com/dp/B01LWXKN3X/ref=biss_dp_t_asn" TargetMode="External"/><Relationship Id="rId7" Type="http://schemas.openxmlformats.org/officeDocument/2006/relationships/hyperlink" Target="https://www.digikey.com/product-detail/en/microchip-technology/ATTINY45-20PU/ATTINY45-20PU-ND/735465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amazon.com/CO-RODE-Tact-Button-Switch-6x6x5mm/dp/B00W0YUV1W/ref=sr_1_2?ie=UTF8&amp;qid=1485275894&amp;sr=8-2&amp;keywords=arduino+push+button" TargetMode="External"/><Relationship Id="rId5" Type="http://schemas.openxmlformats.org/officeDocument/2006/relationships/hyperlink" Target="https://www.amazon.com/dp/B01LY8BRJF/ref=biss_dp_t_asn" TargetMode="External"/><Relationship Id="rId4" Type="http://schemas.openxmlformats.org/officeDocument/2006/relationships/hyperlink" Target="https://www.amazon.com/dp/B01LX9A31P/ref=biss_dp_t_asn" TargetMode="Externa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AD414AB7-4744-41CC-8A3F-9D45985A2CD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917" y="2999252"/>
            <a:ext cx="1813902" cy="1700949"/>
          </a:xfrm>
          <a:prstGeom prst="rect">
            <a:avLst/>
          </a:prstGeom>
        </p:spPr>
      </p:pic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819150" y="971550"/>
            <a:ext cx="10553700" cy="2714625"/>
          </a:xfrm>
        </p:spPr>
        <p:txBody>
          <a:bodyPr>
            <a:normAutofit/>
          </a:bodyPr>
          <a:lstStyle/>
          <a:p>
            <a:r>
              <a:rPr lang="en-US" sz="7300" b="1" dirty="0" err="1">
                <a:solidFill>
                  <a:schemeClr val="accent4">
                    <a:lumMod val="50000"/>
                  </a:schemeClr>
                </a:solidFill>
              </a:rPr>
              <a:t>ATtiny</a:t>
            </a:r>
            <a:r>
              <a:rPr lang="en-US" sz="7300" b="1" dirty="0">
                <a:solidFill>
                  <a:schemeClr val="accent4">
                    <a:lumMod val="50000"/>
                  </a:schemeClr>
                </a:solidFill>
              </a:rPr>
              <a:t> Workshop</a:t>
            </a:r>
            <a:r>
              <a:rPr lang="en-US" sz="4400" dirty="0">
                <a:solidFill>
                  <a:srgbClr val="FFC000"/>
                </a:solidFill>
              </a:rPr>
              <a:t>.</a:t>
            </a:r>
            <a:br>
              <a:rPr lang="en-US" sz="4400" dirty="0">
                <a:solidFill>
                  <a:srgbClr val="FFC000"/>
                </a:solidFill>
              </a:rPr>
            </a:br>
            <a:r>
              <a:rPr lang="en-US" sz="4400" dirty="0">
                <a:solidFill>
                  <a:srgbClr val="FFC000"/>
                </a:solidFill>
              </a:rPr>
              <a:t>Background Material</a:t>
            </a:r>
            <a:endParaRPr lang="en-US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9" name="Title 3">
            <a:extLst>
              <a:ext uri="{FF2B5EF4-FFF2-40B4-BE49-F238E27FC236}">
                <a16:creationId xmlns:a16="http://schemas.microsoft.com/office/drawing/2014/main" id="{15FEF805-6BE6-4D89-A672-69AB0E1A4162}"/>
              </a:ext>
            </a:extLst>
          </p:cNvPr>
          <p:cNvSpPr txBox="1">
            <a:spLocks/>
          </p:cNvSpPr>
          <p:nvPr/>
        </p:nvSpPr>
        <p:spPr>
          <a:xfrm>
            <a:off x="1631091" y="4465934"/>
            <a:ext cx="9189309" cy="170095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dirty="0">
                <a:solidFill>
                  <a:srgbClr val="CC9B00"/>
                </a:solidFill>
              </a:rPr>
              <a:t>Electrical and Computer Engineering Department</a:t>
            </a:r>
          </a:p>
          <a:p>
            <a:endParaRPr lang="en-US" sz="2800" dirty="0">
              <a:solidFill>
                <a:srgbClr val="CC9B00"/>
              </a:solidFill>
            </a:endParaRPr>
          </a:p>
          <a:p>
            <a:r>
              <a:rPr lang="en-US" sz="4400" dirty="0">
                <a:solidFill>
                  <a:schemeClr val="accent4">
                    <a:lumMod val="50000"/>
                  </a:schemeClr>
                </a:solidFill>
              </a:rPr>
              <a:t>University of Wyoming</a:t>
            </a:r>
            <a:endParaRPr lang="en-US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38457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2CE7A0-95C1-46C3-8196-87CF000142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64631"/>
          </a:xfrm>
        </p:spPr>
        <p:txBody>
          <a:bodyPr>
            <a:normAutofit fontScale="90000"/>
          </a:bodyPr>
          <a:lstStyle/>
          <a:p>
            <a:r>
              <a:rPr lang="en-US" dirty="0"/>
              <a:t>Preparing Battery Holder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3C64FA-FAE9-4F44-BAE8-B6222AB7C8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6549" y="4611898"/>
            <a:ext cx="4089586" cy="1648847"/>
          </a:xfrm>
        </p:spPr>
        <p:txBody>
          <a:bodyPr>
            <a:normAutofit fontScale="70000" lnSpcReduction="20000"/>
          </a:bodyPr>
          <a:lstStyle/>
          <a:p>
            <a:r>
              <a:rPr lang="en-US" dirty="0"/>
              <a:t>Cut jumper in half</a:t>
            </a:r>
          </a:p>
          <a:p>
            <a:r>
              <a:rPr lang="en-US" dirty="0"/>
              <a:t>Strip the ends</a:t>
            </a:r>
          </a:p>
          <a:p>
            <a:r>
              <a:rPr lang="en-US" dirty="0"/>
              <a:t>Solder onto battery holder</a:t>
            </a:r>
          </a:p>
          <a:p>
            <a:r>
              <a:rPr lang="en-US" dirty="0"/>
              <a:t>Add red or black tape to indicate positive voltage</a:t>
            </a:r>
          </a:p>
        </p:txBody>
      </p:sp>
      <p:grpSp>
        <p:nvGrpSpPr>
          <p:cNvPr id="39" name="Group 38">
            <a:extLst>
              <a:ext uri="{FF2B5EF4-FFF2-40B4-BE49-F238E27FC236}">
                <a16:creationId xmlns:a16="http://schemas.microsoft.com/office/drawing/2014/main" id="{1EF02613-2887-4E13-AEB8-83EA28F39643}"/>
              </a:ext>
            </a:extLst>
          </p:cNvPr>
          <p:cNvGrpSpPr/>
          <p:nvPr/>
        </p:nvGrpSpPr>
        <p:grpSpPr>
          <a:xfrm>
            <a:off x="1092895" y="2759869"/>
            <a:ext cx="3989540" cy="708200"/>
            <a:chOff x="1183709" y="3362163"/>
            <a:chExt cx="3989540" cy="708200"/>
          </a:xfrm>
        </p:grpSpPr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6B7931F7-FFB6-433B-9DFB-35855F94AC4E}"/>
                </a:ext>
              </a:extLst>
            </p:cNvPr>
            <p:cNvGrpSpPr/>
            <p:nvPr/>
          </p:nvGrpSpPr>
          <p:grpSpPr>
            <a:xfrm>
              <a:off x="1183709" y="3362163"/>
              <a:ext cx="3494762" cy="708200"/>
              <a:chOff x="2342367" y="3274201"/>
              <a:chExt cx="3494762" cy="708200"/>
            </a:xfrm>
          </p:grpSpPr>
          <p:sp>
            <p:nvSpPr>
              <p:cNvPr id="14" name="Freeform: Shape 13">
                <a:extLst>
                  <a:ext uri="{FF2B5EF4-FFF2-40B4-BE49-F238E27FC236}">
                    <a16:creationId xmlns:a16="http://schemas.microsoft.com/office/drawing/2014/main" id="{81903313-4BE5-4787-9F51-085C46AF9FA4}"/>
                  </a:ext>
                </a:extLst>
              </p:cNvPr>
              <p:cNvSpPr/>
              <p:nvPr/>
            </p:nvSpPr>
            <p:spPr>
              <a:xfrm flipH="1" flipV="1">
                <a:off x="3494762" y="3417124"/>
                <a:ext cx="2342367" cy="565277"/>
              </a:xfrm>
              <a:custGeom>
                <a:avLst/>
                <a:gdLst>
                  <a:gd name="connsiteX0" fmla="*/ 0 w 2342367"/>
                  <a:gd name="connsiteY0" fmla="*/ 61002 h 565277"/>
                  <a:gd name="connsiteX1" fmla="*/ 1077238 w 2342367"/>
                  <a:gd name="connsiteY1" fmla="*/ 35950 h 565277"/>
                  <a:gd name="connsiteX2" fmla="*/ 1665961 w 2342367"/>
                  <a:gd name="connsiteY2" fmla="*/ 486887 h 565277"/>
                  <a:gd name="connsiteX3" fmla="*/ 2342367 w 2342367"/>
                  <a:gd name="connsiteY3" fmla="*/ 562043 h 5652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42367" h="565277">
                    <a:moveTo>
                      <a:pt x="0" y="61002"/>
                    </a:moveTo>
                    <a:cubicBezTo>
                      <a:pt x="399789" y="12985"/>
                      <a:pt x="799578" y="-35031"/>
                      <a:pt x="1077238" y="35950"/>
                    </a:cubicBezTo>
                    <a:cubicBezTo>
                      <a:pt x="1354898" y="106931"/>
                      <a:pt x="1455106" y="399205"/>
                      <a:pt x="1665961" y="486887"/>
                    </a:cubicBezTo>
                    <a:cubicBezTo>
                      <a:pt x="1876816" y="574569"/>
                      <a:pt x="2109591" y="568306"/>
                      <a:pt x="2342367" y="562043"/>
                    </a:cubicBezTo>
                  </a:path>
                </a:pathLst>
              </a:custGeom>
              <a:noFill/>
              <a:ln w="571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18" name="Group 17">
                <a:extLst>
                  <a:ext uri="{FF2B5EF4-FFF2-40B4-BE49-F238E27FC236}">
                    <a16:creationId xmlns:a16="http://schemas.microsoft.com/office/drawing/2014/main" id="{6EF1E19E-C7F9-4D81-A5EB-676C9E00A126}"/>
                  </a:ext>
                </a:extLst>
              </p:cNvPr>
              <p:cNvGrpSpPr/>
              <p:nvPr/>
            </p:nvGrpSpPr>
            <p:grpSpPr>
              <a:xfrm flipH="1">
                <a:off x="2342367" y="3274201"/>
                <a:ext cx="1152395" cy="310019"/>
                <a:chOff x="8755693" y="3118981"/>
                <a:chExt cx="1152395" cy="310019"/>
              </a:xfrm>
            </p:grpSpPr>
            <p:sp>
              <p:nvSpPr>
                <p:cNvPr id="19" name="Rectangle 18">
                  <a:extLst>
                    <a:ext uri="{FF2B5EF4-FFF2-40B4-BE49-F238E27FC236}">
                      <a16:creationId xmlns:a16="http://schemas.microsoft.com/office/drawing/2014/main" id="{6DD3D679-045B-4A11-83D6-EE500EF222BA}"/>
                    </a:ext>
                  </a:extLst>
                </p:cNvPr>
                <p:cNvSpPr/>
                <p:nvPr/>
              </p:nvSpPr>
              <p:spPr>
                <a:xfrm>
                  <a:off x="8755693" y="3118981"/>
                  <a:ext cx="713984" cy="310019"/>
                </a:xfrm>
                <a:prstGeom prst="rect">
                  <a:avLst/>
                </a:prstGeom>
                <a:solidFill>
                  <a:schemeClr val="tx1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0" name="Rectangle 19">
                  <a:extLst>
                    <a:ext uri="{FF2B5EF4-FFF2-40B4-BE49-F238E27FC236}">
                      <a16:creationId xmlns:a16="http://schemas.microsoft.com/office/drawing/2014/main" id="{ADC80FFD-7DDB-42ED-B6F8-4B71A581B58C}"/>
                    </a:ext>
                  </a:extLst>
                </p:cNvPr>
                <p:cNvSpPr/>
                <p:nvPr/>
              </p:nvSpPr>
              <p:spPr>
                <a:xfrm>
                  <a:off x="9469677" y="3250340"/>
                  <a:ext cx="438411" cy="45719"/>
                </a:xfrm>
                <a:prstGeom prst="rect">
                  <a:avLst/>
                </a:prstGeom>
                <a:solidFill>
                  <a:schemeClr val="bg1">
                    <a:lumMod val="85000"/>
                  </a:schemeClr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8E626903-5B04-49C9-BEE0-DD922871946E}"/>
                </a:ext>
              </a:extLst>
            </p:cNvPr>
            <p:cNvGrpSpPr/>
            <p:nvPr/>
          </p:nvGrpSpPr>
          <p:grpSpPr>
            <a:xfrm>
              <a:off x="4647156" y="3795338"/>
              <a:ext cx="526093" cy="225517"/>
              <a:chOff x="4684734" y="3782812"/>
              <a:chExt cx="526093" cy="225517"/>
            </a:xfrm>
          </p:grpSpPr>
          <p:sp>
            <p:nvSpPr>
              <p:cNvPr id="23" name="Freeform: Shape 22">
                <a:extLst>
                  <a:ext uri="{FF2B5EF4-FFF2-40B4-BE49-F238E27FC236}">
                    <a16:creationId xmlns:a16="http://schemas.microsoft.com/office/drawing/2014/main" id="{B79417BE-BE3F-414E-B1C1-31FE2D44E675}"/>
                  </a:ext>
                </a:extLst>
              </p:cNvPr>
              <p:cNvSpPr/>
              <p:nvPr/>
            </p:nvSpPr>
            <p:spPr>
              <a:xfrm>
                <a:off x="4684734" y="3857983"/>
                <a:ext cx="300625" cy="125294"/>
              </a:xfrm>
              <a:custGeom>
                <a:avLst/>
                <a:gdLst>
                  <a:gd name="connsiteX0" fmla="*/ 0 w 300625"/>
                  <a:gd name="connsiteY0" fmla="*/ 125294 h 125294"/>
                  <a:gd name="connsiteX1" fmla="*/ 100208 w 300625"/>
                  <a:gd name="connsiteY1" fmla="*/ 75190 h 125294"/>
                  <a:gd name="connsiteX2" fmla="*/ 175365 w 300625"/>
                  <a:gd name="connsiteY2" fmla="*/ 50138 h 125294"/>
                  <a:gd name="connsiteX3" fmla="*/ 250521 w 300625"/>
                  <a:gd name="connsiteY3" fmla="*/ 12559 h 125294"/>
                  <a:gd name="connsiteX4" fmla="*/ 300625 w 300625"/>
                  <a:gd name="connsiteY4" fmla="*/ 33 h 1252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0625" h="125294">
                    <a:moveTo>
                      <a:pt x="0" y="125294"/>
                    </a:moveTo>
                    <a:cubicBezTo>
                      <a:pt x="159073" y="93479"/>
                      <a:pt x="-18216" y="140981"/>
                      <a:pt x="100208" y="75190"/>
                    </a:cubicBezTo>
                    <a:cubicBezTo>
                      <a:pt x="123292" y="62365"/>
                      <a:pt x="175365" y="50138"/>
                      <a:pt x="175365" y="50138"/>
                    </a:cubicBezTo>
                    <a:cubicBezTo>
                      <a:pt x="214701" y="10800"/>
                      <a:pt x="185882" y="31027"/>
                      <a:pt x="250521" y="12559"/>
                    </a:cubicBezTo>
                    <a:cubicBezTo>
                      <a:pt x="298983" y="-1287"/>
                      <a:pt x="272706" y="33"/>
                      <a:pt x="300625" y="33"/>
                    </a:cubicBezTo>
                  </a:path>
                </a:pathLst>
              </a:custGeom>
              <a:noFill/>
              <a:ln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" name="Freeform: Shape 23">
                <a:extLst>
                  <a:ext uri="{FF2B5EF4-FFF2-40B4-BE49-F238E27FC236}">
                    <a16:creationId xmlns:a16="http://schemas.microsoft.com/office/drawing/2014/main" id="{EE7086FD-F759-4817-AA00-A1BCA60FEAAB}"/>
                  </a:ext>
                </a:extLst>
              </p:cNvPr>
              <p:cNvSpPr/>
              <p:nvPr/>
            </p:nvSpPr>
            <p:spPr>
              <a:xfrm>
                <a:off x="4697260" y="3870542"/>
                <a:ext cx="300625" cy="137787"/>
              </a:xfrm>
              <a:custGeom>
                <a:avLst/>
                <a:gdLst>
                  <a:gd name="connsiteX0" fmla="*/ 0 w 300625"/>
                  <a:gd name="connsiteY0" fmla="*/ 137787 h 137787"/>
                  <a:gd name="connsiteX1" fmla="*/ 137787 w 300625"/>
                  <a:gd name="connsiteY1" fmla="*/ 100209 h 137787"/>
                  <a:gd name="connsiteX2" fmla="*/ 175365 w 300625"/>
                  <a:gd name="connsiteY2" fmla="*/ 87683 h 137787"/>
                  <a:gd name="connsiteX3" fmla="*/ 212943 w 300625"/>
                  <a:gd name="connsiteY3" fmla="*/ 75157 h 137787"/>
                  <a:gd name="connsiteX4" fmla="*/ 275573 w 300625"/>
                  <a:gd name="connsiteY4" fmla="*/ 25053 h 137787"/>
                  <a:gd name="connsiteX5" fmla="*/ 300625 w 300625"/>
                  <a:gd name="connsiteY5" fmla="*/ 0 h 1377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00625" h="137787">
                    <a:moveTo>
                      <a:pt x="0" y="137787"/>
                    </a:moveTo>
                    <a:cubicBezTo>
                      <a:pt x="88524" y="120082"/>
                      <a:pt x="42433" y="131993"/>
                      <a:pt x="137787" y="100209"/>
                    </a:cubicBezTo>
                    <a:lnTo>
                      <a:pt x="175365" y="87683"/>
                    </a:lnTo>
                    <a:lnTo>
                      <a:pt x="212943" y="75157"/>
                    </a:lnTo>
                    <a:cubicBezTo>
                      <a:pt x="262840" y="311"/>
                      <a:pt x="208346" y="65390"/>
                      <a:pt x="275573" y="25053"/>
                    </a:cubicBezTo>
                    <a:cubicBezTo>
                      <a:pt x="285700" y="18977"/>
                      <a:pt x="300625" y="0"/>
                      <a:pt x="300625" y="0"/>
                    </a:cubicBezTo>
                  </a:path>
                </a:pathLst>
              </a:custGeom>
              <a:noFill/>
              <a:ln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" name="Freeform: Shape 24">
                <a:extLst>
                  <a:ext uri="{FF2B5EF4-FFF2-40B4-BE49-F238E27FC236}">
                    <a16:creationId xmlns:a16="http://schemas.microsoft.com/office/drawing/2014/main" id="{7E4B35E9-4F7D-451E-815D-A77640555B9A}"/>
                  </a:ext>
                </a:extLst>
              </p:cNvPr>
              <p:cNvSpPr/>
              <p:nvPr/>
            </p:nvSpPr>
            <p:spPr>
              <a:xfrm>
                <a:off x="4772416" y="3920647"/>
                <a:ext cx="288099" cy="75156"/>
              </a:xfrm>
              <a:custGeom>
                <a:avLst/>
                <a:gdLst>
                  <a:gd name="connsiteX0" fmla="*/ 0 w 288099"/>
                  <a:gd name="connsiteY0" fmla="*/ 75156 h 75156"/>
                  <a:gd name="connsiteX1" fmla="*/ 112735 w 288099"/>
                  <a:gd name="connsiteY1" fmla="*/ 37578 h 75156"/>
                  <a:gd name="connsiteX2" fmla="*/ 187891 w 288099"/>
                  <a:gd name="connsiteY2" fmla="*/ 12526 h 75156"/>
                  <a:gd name="connsiteX3" fmla="*/ 225469 w 288099"/>
                  <a:gd name="connsiteY3" fmla="*/ 0 h 75156"/>
                  <a:gd name="connsiteX4" fmla="*/ 288099 w 288099"/>
                  <a:gd name="connsiteY4" fmla="*/ 0 h 751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8099" h="75156">
                    <a:moveTo>
                      <a:pt x="0" y="75156"/>
                    </a:moveTo>
                    <a:cubicBezTo>
                      <a:pt x="125584" y="24923"/>
                      <a:pt x="4856" y="69942"/>
                      <a:pt x="112735" y="37578"/>
                    </a:cubicBezTo>
                    <a:cubicBezTo>
                      <a:pt x="138028" y="29990"/>
                      <a:pt x="162839" y="20877"/>
                      <a:pt x="187891" y="12526"/>
                    </a:cubicBezTo>
                    <a:cubicBezTo>
                      <a:pt x="200417" y="8351"/>
                      <a:pt x="212265" y="0"/>
                      <a:pt x="225469" y="0"/>
                    </a:cubicBezTo>
                    <a:lnTo>
                      <a:pt x="288099" y="0"/>
                    </a:lnTo>
                  </a:path>
                </a:pathLst>
              </a:custGeom>
              <a:noFill/>
              <a:ln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6" name="Freeform: Shape 25">
                <a:extLst>
                  <a:ext uri="{FF2B5EF4-FFF2-40B4-BE49-F238E27FC236}">
                    <a16:creationId xmlns:a16="http://schemas.microsoft.com/office/drawing/2014/main" id="{1EA6756B-1102-4647-B444-F5DAA633FA41}"/>
                  </a:ext>
                </a:extLst>
              </p:cNvPr>
              <p:cNvSpPr/>
              <p:nvPr/>
            </p:nvSpPr>
            <p:spPr>
              <a:xfrm>
                <a:off x="4797468" y="3857187"/>
                <a:ext cx="363255" cy="138616"/>
              </a:xfrm>
              <a:custGeom>
                <a:avLst/>
                <a:gdLst>
                  <a:gd name="connsiteX0" fmla="*/ 0 w 363255"/>
                  <a:gd name="connsiteY0" fmla="*/ 138616 h 138616"/>
                  <a:gd name="connsiteX1" fmla="*/ 62631 w 363255"/>
                  <a:gd name="connsiteY1" fmla="*/ 113564 h 138616"/>
                  <a:gd name="connsiteX2" fmla="*/ 100209 w 363255"/>
                  <a:gd name="connsiteY2" fmla="*/ 88512 h 138616"/>
                  <a:gd name="connsiteX3" fmla="*/ 200417 w 363255"/>
                  <a:gd name="connsiteY3" fmla="*/ 75986 h 138616"/>
                  <a:gd name="connsiteX4" fmla="*/ 288099 w 363255"/>
                  <a:gd name="connsiteY4" fmla="*/ 50934 h 138616"/>
                  <a:gd name="connsiteX5" fmla="*/ 350729 w 363255"/>
                  <a:gd name="connsiteY5" fmla="*/ 829 h 138616"/>
                  <a:gd name="connsiteX6" fmla="*/ 363255 w 363255"/>
                  <a:gd name="connsiteY6" fmla="*/ 829 h 1386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63255" h="138616">
                    <a:moveTo>
                      <a:pt x="0" y="138616"/>
                    </a:moveTo>
                    <a:cubicBezTo>
                      <a:pt x="20877" y="130265"/>
                      <a:pt x="42520" y="123620"/>
                      <a:pt x="62631" y="113564"/>
                    </a:cubicBezTo>
                    <a:cubicBezTo>
                      <a:pt x="76096" y="106832"/>
                      <a:pt x="85685" y="92473"/>
                      <a:pt x="100209" y="88512"/>
                    </a:cubicBezTo>
                    <a:cubicBezTo>
                      <a:pt x="132685" y="79655"/>
                      <a:pt x="167212" y="81520"/>
                      <a:pt x="200417" y="75986"/>
                    </a:cubicBezTo>
                    <a:cubicBezTo>
                      <a:pt x="231874" y="70743"/>
                      <a:pt x="258315" y="60862"/>
                      <a:pt x="288099" y="50934"/>
                    </a:cubicBezTo>
                    <a:cubicBezTo>
                      <a:pt x="311401" y="27631"/>
                      <a:pt x="319125" y="16631"/>
                      <a:pt x="350729" y="829"/>
                    </a:cubicBezTo>
                    <a:cubicBezTo>
                      <a:pt x="354464" y="-1038"/>
                      <a:pt x="359080" y="829"/>
                      <a:pt x="363255" y="829"/>
                    </a:cubicBezTo>
                  </a:path>
                </a:pathLst>
              </a:custGeom>
              <a:noFill/>
              <a:ln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7" name="Freeform: Shape 26">
                <a:extLst>
                  <a:ext uri="{FF2B5EF4-FFF2-40B4-BE49-F238E27FC236}">
                    <a16:creationId xmlns:a16="http://schemas.microsoft.com/office/drawing/2014/main" id="{546E1C8D-7D9B-4166-9B2D-9DF20F932782}"/>
                  </a:ext>
                </a:extLst>
              </p:cNvPr>
              <p:cNvSpPr/>
              <p:nvPr/>
            </p:nvSpPr>
            <p:spPr>
              <a:xfrm>
                <a:off x="4772416" y="3782812"/>
                <a:ext cx="363255" cy="162887"/>
              </a:xfrm>
              <a:custGeom>
                <a:avLst/>
                <a:gdLst>
                  <a:gd name="connsiteX0" fmla="*/ 0 w 363255"/>
                  <a:gd name="connsiteY0" fmla="*/ 162887 h 162887"/>
                  <a:gd name="connsiteX1" fmla="*/ 125261 w 363255"/>
                  <a:gd name="connsiteY1" fmla="*/ 100256 h 162887"/>
                  <a:gd name="connsiteX2" fmla="*/ 162839 w 363255"/>
                  <a:gd name="connsiteY2" fmla="*/ 75204 h 162887"/>
                  <a:gd name="connsiteX3" fmla="*/ 212943 w 363255"/>
                  <a:gd name="connsiteY3" fmla="*/ 62678 h 162887"/>
                  <a:gd name="connsiteX4" fmla="*/ 313151 w 363255"/>
                  <a:gd name="connsiteY4" fmla="*/ 25100 h 162887"/>
                  <a:gd name="connsiteX5" fmla="*/ 363255 w 363255"/>
                  <a:gd name="connsiteY5" fmla="*/ 48 h 1628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63255" h="162887">
                    <a:moveTo>
                      <a:pt x="0" y="162887"/>
                    </a:moveTo>
                    <a:cubicBezTo>
                      <a:pt x="125197" y="62731"/>
                      <a:pt x="-170" y="147294"/>
                      <a:pt x="125261" y="100256"/>
                    </a:cubicBezTo>
                    <a:cubicBezTo>
                      <a:pt x="139357" y="94970"/>
                      <a:pt x="149002" y="81134"/>
                      <a:pt x="162839" y="75204"/>
                    </a:cubicBezTo>
                    <a:cubicBezTo>
                      <a:pt x="178662" y="68423"/>
                      <a:pt x="196824" y="68723"/>
                      <a:pt x="212943" y="62678"/>
                    </a:cubicBezTo>
                    <a:cubicBezTo>
                      <a:pt x="343947" y="13552"/>
                      <a:pt x="184542" y="57252"/>
                      <a:pt x="313151" y="25100"/>
                    </a:cubicBezTo>
                    <a:cubicBezTo>
                      <a:pt x="354203" y="-2268"/>
                      <a:pt x="335675" y="48"/>
                      <a:pt x="363255" y="48"/>
                    </a:cubicBezTo>
                  </a:path>
                </a:pathLst>
              </a:custGeom>
              <a:noFill/>
              <a:ln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D0A75B24-632F-48B8-BE17-7A8C600CC1E3}"/>
                  </a:ext>
                </a:extLst>
              </p:cNvPr>
              <p:cNvSpPr/>
              <p:nvPr/>
            </p:nvSpPr>
            <p:spPr>
              <a:xfrm>
                <a:off x="4709786" y="3820438"/>
                <a:ext cx="501041" cy="150313"/>
              </a:xfrm>
              <a:custGeom>
                <a:avLst/>
                <a:gdLst>
                  <a:gd name="connsiteX0" fmla="*/ 0 w 501041"/>
                  <a:gd name="connsiteY0" fmla="*/ 150313 h 150313"/>
                  <a:gd name="connsiteX1" fmla="*/ 87682 w 501041"/>
                  <a:gd name="connsiteY1" fmla="*/ 137787 h 150313"/>
                  <a:gd name="connsiteX2" fmla="*/ 162839 w 501041"/>
                  <a:gd name="connsiteY2" fmla="*/ 112735 h 150313"/>
                  <a:gd name="connsiteX3" fmla="*/ 212943 w 501041"/>
                  <a:gd name="connsiteY3" fmla="*/ 50104 h 150313"/>
                  <a:gd name="connsiteX4" fmla="*/ 250521 w 501041"/>
                  <a:gd name="connsiteY4" fmla="*/ 37578 h 150313"/>
                  <a:gd name="connsiteX5" fmla="*/ 313151 w 501041"/>
                  <a:gd name="connsiteY5" fmla="*/ 50104 h 150313"/>
                  <a:gd name="connsiteX6" fmla="*/ 350729 w 501041"/>
                  <a:gd name="connsiteY6" fmla="*/ 62630 h 150313"/>
                  <a:gd name="connsiteX7" fmla="*/ 400833 w 501041"/>
                  <a:gd name="connsiteY7" fmla="*/ 50104 h 150313"/>
                  <a:gd name="connsiteX8" fmla="*/ 438411 w 501041"/>
                  <a:gd name="connsiteY8" fmla="*/ 25052 h 150313"/>
                  <a:gd name="connsiteX9" fmla="*/ 475989 w 501041"/>
                  <a:gd name="connsiteY9" fmla="*/ 12526 h 150313"/>
                  <a:gd name="connsiteX10" fmla="*/ 501041 w 501041"/>
                  <a:gd name="connsiteY10" fmla="*/ 0 h 1503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01041" h="150313">
                    <a:moveTo>
                      <a:pt x="0" y="150313"/>
                    </a:moveTo>
                    <a:cubicBezTo>
                      <a:pt x="29227" y="146138"/>
                      <a:pt x="58914" y="144426"/>
                      <a:pt x="87682" y="137787"/>
                    </a:cubicBezTo>
                    <a:cubicBezTo>
                      <a:pt x="113413" y="131849"/>
                      <a:pt x="162839" y="112735"/>
                      <a:pt x="162839" y="112735"/>
                    </a:cubicBezTo>
                    <a:cubicBezTo>
                      <a:pt x="174216" y="95669"/>
                      <a:pt x="193113" y="62003"/>
                      <a:pt x="212943" y="50104"/>
                    </a:cubicBezTo>
                    <a:cubicBezTo>
                      <a:pt x="224265" y="43311"/>
                      <a:pt x="237995" y="41753"/>
                      <a:pt x="250521" y="37578"/>
                    </a:cubicBezTo>
                    <a:cubicBezTo>
                      <a:pt x="271398" y="41753"/>
                      <a:pt x="292497" y="44940"/>
                      <a:pt x="313151" y="50104"/>
                    </a:cubicBezTo>
                    <a:cubicBezTo>
                      <a:pt x="325960" y="53306"/>
                      <a:pt x="337525" y="62630"/>
                      <a:pt x="350729" y="62630"/>
                    </a:cubicBezTo>
                    <a:cubicBezTo>
                      <a:pt x="367944" y="62630"/>
                      <a:pt x="384132" y="54279"/>
                      <a:pt x="400833" y="50104"/>
                    </a:cubicBezTo>
                    <a:cubicBezTo>
                      <a:pt x="413359" y="41753"/>
                      <a:pt x="424946" y="31785"/>
                      <a:pt x="438411" y="25052"/>
                    </a:cubicBezTo>
                    <a:cubicBezTo>
                      <a:pt x="450221" y="19147"/>
                      <a:pt x="463730" y="17430"/>
                      <a:pt x="475989" y="12526"/>
                    </a:cubicBezTo>
                    <a:cubicBezTo>
                      <a:pt x="484658" y="9059"/>
                      <a:pt x="492690" y="4175"/>
                      <a:pt x="501041" y="0"/>
                    </a:cubicBezTo>
                  </a:path>
                </a:pathLst>
              </a:custGeom>
              <a:noFill/>
              <a:ln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pic>
        <p:nvPicPr>
          <p:cNvPr id="40" name="Picture 39">
            <a:extLst>
              <a:ext uri="{FF2B5EF4-FFF2-40B4-BE49-F238E27FC236}">
                <a16:creationId xmlns:a16="http://schemas.microsoft.com/office/drawing/2014/main" id="{B106119B-8CF6-42B8-BA10-4DB30CEEDE2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0767515">
            <a:off x="5422551" y="4760437"/>
            <a:ext cx="1400175" cy="1352550"/>
          </a:xfrm>
          <a:prstGeom prst="rect">
            <a:avLst/>
          </a:prstGeom>
        </p:spPr>
      </p:pic>
      <p:sp>
        <p:nvSpPr>
          <p:cNvPr id="41" name="Oval 40">
            <a:extLst>
              <a:ext uri="{FF2B5EF4-FFF2-40B4-BE49-F238E27FC236}">
                <a16:creationId xmlns:a16="http://schemas.microsoft.com/office/drawing/2014/main" id="{C97DB904-2558-4A20-A073-107A85795E34}"/>
              </a:ext>
            </a:extLst>
          </p:cNvPr>
          <p:cNvSpPr/>
          <p:nvPr/>
        </p:nvSpPr>
        <p:spPr>
          <a:xfrm>
            <a:off x="6526060" y="4912733"/>
            <a:ext cx="501040" cy="225517"/>
          </a:xfrm>
          <a:prstGeom prst="ellipse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C998DED-4A6B-4C90-8F71-CD9ED720DC40}"/>
              </a:ext>
            </a:extLst>
          </p:cNvPr>
          <p:cNvSpPr txBox="1"/>
          <p:nvPr/>
        </p:nvSpPr>
        <p:spPr>
          <a:xfrm>
            <a:off x="5588744" y="3496676"/>
            <a:ext cx="212207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FF0000"/>
                </a:solidFill>
              </a:rPr>
              <a:t>Solder then hot glue </a:t>
            </a:r>
          </a:p>
        </p:txBody>
      </p:sp>
      <p:grpSp>
        <p:nvGrpSpPr>
          <p:cNvPr id="44" name="Group 43">
            <a:extLst>
              <a:ext uri="{FF2B5EF4-FFF2-40B4-BE49-F238E27FC236}">
                <a16:creationId xmlns:a16="http://schemas.microsoft.com/office/drawing/2014/main" id="{BC15E8B9-F898-473F-9D14-7A45ED2E0F67}"/>
              </a:ext>
            </a:extLst>
          </p:cNvPr>
          <p:cNvGrpSpPr/>
          <p:nvPr/>
        </p:nvGrpSpPr>
        <p:grpSpPr>
          <a:xfrm>
            <a:off x="6526060" y="4421448"/>
            <a:ext cx="4012504" cy="1232174"/>
            <a:chOff x="6526060" y="4421448"/>
            <a:chExt cx="4012504" cy="1232174"/>
          </a:xfrm>
        </p:grpSpPr>
        <p:grpSp>
          <p:nvGrpSpPr>
            <p:cNvPr id="38" name="Group 37">
              <a:extLst>
                <a:ext uri="{FF2B5EF4-FFF2-40B4-BE49-F238E27FC236}">
                  <a16:creationId xmlns:a16="http://schemas.microsoft.com/office/drawing/2014/main" id="{5BD5348D-91BE-4401-8FE9-2DE244B45C7B}"/>
                </a:ext>
              </a:extLst>
            </p:cNvPr>
            <p:cNvGrpSpPr/>
            <p:nvPr/>
          </p:nvGrpSpPr>
          <p:grpSpPr>
            <a:xfrm>
              <a:off x="6526060" y="4909685"/>
              <a:ext cx="4012504" cy="743937"/>
              <a:chOff x="6546936" y="3729659"/>
              <a:chExt cx="4012504" cy="743937"/>
            </a:xfrm>
          </p:grpSpPr>
          <p:grpSp>
            <p:nvGrpSpPr>
              <p:cNvPr id="22" name="Group 21">
                <a:extLst>
                  <a:ext uri="{FF2B5EF4-FFF2-40B4-BE49-F238E27FC236}">
                    <a16:creationId xmlns:a16="http://schemas.microsoft.com/office/drawing/2014/main" id="{32DF6001-A952-464D-B5F0-88172579C278}"/>
                  </a:ext>
                </a:extLst>
              </p:cNvPr>
              <p:cNvGrpSpPr/>
              <p:nvPr/>
            </p:nvGrpSpPr>
            <p:grpSpPr>
              <a:xfrm>
                <a:off x="7064678" y="3729659"/>
                <a:ext cx="3494762" cy="743937"/>
                <a:chOff x="7064678" y="3729659"/>
                <a:chExt cx="3494762" cy="743937"/>
              </a:xfrm>
            </p:grpSpPr>
            <p:sp>
              <p:nvSpPr>
                <p:cNvPr id="13" name="Freeform: Shape 12">
                  <a:extLst>
                    <a:ext uri="{FF2B5EF4-FFF2-40B4-BE49-F238E27FC236}">
                      <a16:creationId xmlns:a16="http://schemas.microsoft.com/office/drawing/2014/main" id="{624B06D4-E886-4398-9390-D5DCE88F87F4}"/>
                    </a:ext>
                  </a:extLst>
                </p:cNvPr>
                <p:cNvSpPr/>
                <p:nvPr/>
              </p:nvSpPr>
              <p:spPr>
                <a:xfrm>
                  <a:off x="7064678" y="3729659"/>
                  <a:ext cx="2342367" cy="565277"/>
                </a:xfrm>
                <a:custGeom>
                  <a:avLst/>
                  <a:gdLst>
                    <a:gd name="connsiteX0" fmla="*/ 0 w 2342367"/>
                    <a:gd name="connsiteY0" fmla="*/ 61002 h 565277"/>
                    <a:gd name="connsiteX1" fmla="*/ 1077238 w 2342367"/>
                    <a:gd name="connsiteY1" fmla="*/ 35950 h 565277"/>
                    <a:gd name="connsiteX2" fmla="*/ 1665961 w 2342367"/>
                    <a:gd name="connsiteY2" fmla="*/ 486887 h 565277"/>
                    <a:gd name="connsiteX3" fmla="*/ 2342367 w 2342367"/>
                    <a:gd name="connsiteY3" fmla="*/ 562043 h 5652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342367" h="565277">
                      <a:moveTo>
                        <a:pt x="0" y="61002"/>
                      </a:moveTo>
                      <a:cubicBezTo>
                        <a:pt x="399789" y="12985"/>
                        <a:pt x="799578" y="-35031"/>
                        <a:pt x="1077238" y="35950"/>
                      </a:cubicBezTo>
                      <a:cubicBezTo>
                        <a:pt x="1354898" y="106931"/>
                        <a:pt x="1455106" y="399205"/>
                        <a:pt x="1665961" y="486887"/>
                      </a:cubicBezTo>
                      <a:cubicBezTo>
                        <a:pt x="1876816" y="574569"/>
                        <a:pt x="2109591" y="568306"/>
                        <a:pt x="2342367" y="562043"/>
                      </a:cubicBezTo>
                    </a:path>
                  </a:pathLst>
                </a:custGeom>
                <a:noFill/>
                <a:ln w="57150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grpSp>
              <p:nvGrpSpPr>
                <p:cNvPr id="15" name="Group 14">
                  <a:extLst>
                    <a:ext uri="{FF2B5EF4-FFF2-40B4-BE49-F238E27FC236}">
                      <a16:creationId xmlns:a16="http://schemas.microsoft.com/office/drawing/2014/main" id="{446AD66E-E63D-441B-A475-805BC9990F38}"/>
                    </a:ext>
                  </a:extLst>
                </p:cNvPr>
                <p:cNvGrpSpPr/>
                <p:nvPr/>
              </p:nvGrpSpPr>
              <p:grpSpPr>
                <a:xfrm>
                  <a:off x="9407045" y="4163577"/>
                  <a:ext cx="1152395" cy="310019"/>
                  <a:chOff x="8755693" y="3118981"/>
                  <a:chExt cx="1152395" cy="310019"/>
                </a:xfrm>
              </p:grpSpPr>
              <p:sp>
                <p:nvSpPr>
                  <p:cNvPr id="16" name="Rectangle 15">
                    <a:extLst>
                      <a:ext uri="{FF2B5EF4-FFF2-40B4-BE49-F238E27FC236}">
                        <a16:creationId xmlns:a16="http://schemas.microsoft.com/office/drawing/2014/main" id="{24907A63-0883-4AD8-919F-28DD40C14A0A}"/>
                      </a:ext>
                    </a:extLst>
                  </p:cNvPr>
                  <p:cNvSpPr/>
                  <p:nvPr/>
                </p:nvSpPr>
                <p:spPr>
                  <a:xfrm>
                    <a:off x="8755693" y="3118981"/>
                    <a:ext cx="713984" cy="310019"/>
                  </a:xfrm>
                  <a:prstGeom prst="rect">
                    <a:avLst/>
                  </a:prstGeom>
                  <a:solidFill>
                    <a:schemeClr val="tx1"/>
                  </a:solidFill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7" name="Rectangle 16">
                    <a:extLst>
                      <a:ext uri="{FF2B5EF4-FFF2-40B4-BE49-F238E27FC236}">
                        <a16:creationId xmlns:a16="http://schemas.microsoft.com/office/drawing/2014/main" id="{AE6F5AFD-B0EE-4A35-B1C7-04448180E0DE}"/>
                      </a:ext>
                    </a:extLst>
                  </p:cNvPr>
                  <p:cNvSpPr/>
                  <p:nvPr/>
                </p:nvSpPr>
                <p:spPr>
                  <a:xfrm>
                    <a:off x="9469677" y="3250340"/>
                    <a:ext cx="438411" cy="45719"/>
                  </a:xfrm>
                  <a:prstGeom prst="rect">
                    <a:avLst/>
                  </a:prstGeom>
                  <a:solidFill>
                    <a:schemeClr val="bg1">
                      <a:lumMod val="85000"/>
                    </a:schemeClr>
                  </a:solidFill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</p:grpSp>
          <p:grpSp>
            <p:nvGrpSpPr>
              <p:cNvPr id="31" name="Group 30">
                <a:extLst>
                  <a:ext uri="{FF2B5EF4-FFF2-40B4-BE49-F238E27FC236}">
                    <a16:creationId xmlns:a16="http://schemas.microsoft.com/office/drawing/2014/main" id="{4278455B-579D-440A-BF0A-D81680F0B28F}"/>
                  </a:ext>
                </a:extLst>
              </p:cNvPr>
              <p:cNvGrpSpPr/>
              <p:nvPr/>
            </p:nvGrpSpPr>
            <p:grpSpPr>
              <a:xfrm flipH="1" flipV="1">
                <a:off x="6546936" y="3770285"/>
                <a:ext cx="526093" cy="225517"/>
                <a:chOff x="4684734" y="3782812"/>
                <a:chExt cx="526093" cy="225517"/>
              </a:xfrm>
            </p:grpSpPr>
            <p:sp>
              <p:nvSpPr>
                <p:cNvPr id="32" name="Freeform: Shape 31">
                  <a:extLst>
                    <a:ext uri="{FF2B5EF4-FFF2-40B4-BE49-F238E27FC236}">
                      <a16:creationId xmlns:a16="http://schemas.microsoft.com/office/drawing/2014/main" id="{3916691C-2B0B-4161-9982-3B5E1D566F08}"/>
                    </a:ext>
                  </a:extLst>
                </p:cNvPr>
                <p:cNvSpPr/>
                <p:nvPr/>
              </p:nvSpPr>
              <p:spPr>
                <a:xfrm>
                  <a:off x="4684734" y="3857983"/>
                  <a:ext cx="300625" cy="125294"/>
                </a:xfrm>
                <a:custGeom>
                  <a:avLst/>
                  <a:gdLst>
                    <a:gd name="connsiteX0" fmla="*/ 0 w 300625"/>
                    <a:gd name="connsiteY0" fmla="*/ 125294 h 125294"/>
                    <a:gd name="connsiteX1" fmla="*/ 100208 w 300625"/>
                    <a:gd name="connsiteY1" fmla="*/ 75190 h 125294"/>
                    <a:gd name="connsiteX2" fmla="*/ 175365 w 300625"/>
                    <a:gd name="connsiteY2" fmla="*/ 50138 h 125294"/>
                    <a:gd name="connsiteX3" fmla="*/ 250521 w 300625"/>
                    <a:gd name="connsiteY3" fmla="*/ 12559 h 125294"/>
                    <a:gd name="connsiteX4" fmla="*/ 300625 w 300625"/>
                    <a:gd name="connsiteY4" fmla="*/ 33 h 1252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00625" h="125294">
                      <a:moveTo>
                        <a:pt x="0" y="125294"/>
                      </a:moveTo>
                      <a:cubicBezTo>
                        <a:pt x="159073" y="93479"/>
                        <a:pt x="-18216" y="140981"/>
                        <a:pt x="100208" y="75190"/>
                      </a:cubicBezTo>
                      <a:cubicBezTo>
                        <a:pt x="123292" y="62365"/>
                        <a:pt x="175365" y="50138"/>
                        <a:pt x="175365" y="50138"/>
                      </a:cubicBezTo>
                      <a:cubicBezTo>
                        <a:pt x="214701" y="10800"/>
                        <a:pt x="185882" y="31027"/>
                        <a:pt x="250521" y="12559"/>
                      </a:cubicBezTo>
                      <a:cubicBezTo>
                        <a:pt x="298983" y="-1287"/>
                        <a:pt x="272706" y="33"/>
                        <a:pt x="300625" y="33"/>
                      </a:cubicBezTo>
                    </a:path>
                  </a:pathLst>
                </a:custGeom>
                <a:noFill/>
                <a:ln>
                  <a:solidFill>
                    <a:srgbClr val="FFC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3" name="Freeform: Shape 32">
                  <a:extLst>
                    <a:ext uri="{FF2B5EF4-FFF2-40B4-BE49-F238E27FC236}">
                      <a16:creationId xmlns:a16="http://schemas.microsoft.com/office/drawing/2014/main" id="{1CBEA121-E5BE-4F61-81C2-99F374DE9E50}"/>
                    </a:ext>
                  </a:extLst>
                </p:cNvPr>
                <p:cNvSpPr/>
                <p:nvPr/>
              </p:nvSpPr>
              <p:spPr>
                <a:xfrm>
                  <a:off x="4697260" y="3870542"/>
                  <a:ext cx="300625" cy="137787"/>
                </a:xfrm>
                <a:custGeom>
                  <a:avLst/>
                  <a:gdLst>
                    <a:gd name="connsiteX0" fmla="*/ 0 w 300625"/>
                    <a:gd name="connsiteY0" fmla="*/ 137787 h 137787"/>
                    <a:gd name="connsiteX1" fmla="*/ 137787 w 300625"/>
                    <a:gd name="connsiteY1" fmla="*/ 100209 h 137787"/>
                    <a:gd name="connsiteX2" fmla="*/ 175365 w 300625"/>
                    <a:gd name="connsiteY2" fmla="*/ 87683 h 137787"/>
                    <a:gd name="connsiteX3" fmla="*/ 212943 w 300625"/>
                    <a:gd name="connsiteY3" fmla="*/ 75157 h 137787"/>
                    <a:gd name="connsiteX4" fmla="*/ 275573 w 300625"/>
                    <a:gd name="connsiteY4" fmla="*/ 25053 h 137787"/>
                    <a:gd name="connsiteX5" fmla="*/ 300625 w 300625"/>
                    <a:gd name="connsiteY5" fmla="*/ 0 h 1377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00625" h="137787">
                      <a:moveTo>
                        <a:pt x="0" y="137787"/>
                      </a:moveTo>
                      <a:cubicBezTo>
                        <a:pt x="88524" y="120082"/>
                        <a:pt x="42433" y="131993"/>
                        <a:pt x="137787" y="100209"/>
                      </a:cubicBezTo>
                      <a:lnTo>
                        <a:pt x="175365" y="87683"/>
                      </a:lnTo>
                      <a:lnTo>
                        <a:pt x="212943" y="75157"/>
                      </a:lnTo>
                      <a:cubicBezTo>
                        <a:pt x="262840" y="311"/>
                        <a:pt x="208346" y="65390"/>
                        <a:pt x="275573" y="25053"/>
                      </a:cubicBezTo>
                      <a:cubicBezTo>
                        <a:pt x="285700" y="18977"/>
                        <a:pt x="300625" y="0"/>
                        <a:pt x="300625" y="0"/>
                      </a:cubicBezTo>
                    </a:path>
                  </a:pathLst>
                </a:custGeom>
                <a:noFill/>
                <a:ln>
                  <a:solidFill>
                    <a:srgbClr val="FFC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4" name="Freeform: Shape 33">
                  <a:extLst>
                    <a:ext uri="{FF2B5EF4-FFF2-40B4-BE49-F238E27FC236}">
                      <a16:creationId xmlns:a16="http://schemas.microsoft.com/office/drawing/2014/main" id="{224EA8D2-4C59-43C4-92DC-71C0F7AD76BB}"/>
                    </a:ext>
                  </a:extLst>
                </p:cNvPr>
                <p:cNvSpPr/>
                <p:nvPr/>
              </p:nvSpPr>
              <p:spPr>
                <a:xfrm>
                  <a:off x="4772416" y="3920647"/>
                  <a:ext cx="288099" cy="75156"/>
                </a:xfrm>
                <a:custGeom>
                  <a:avLst/>
                  <a:gdLst>
                    <a:gd name="connsiteX0" fmla="*/ 0 w 288099"/>
                    <a:gd name="connsiteY0" fmla="*/ 75156 h 75156"/>
                    <a:gd name="connsiteX1" fmla="*/ 112735 w 288099"/>
                    <a:gd name="connsiteY1" fmla="*/ 37578 h 75156"/>
                    <a:gd name="connsiteX2" fmla="*/ 187891 w 288099"/>
                    <a:gd name="connsiteY2" fmla="*/ 12526 h 75156"/>
                    <a:gd name="connsiteX3" fmla="*/ 225469 w 288099"/>
                    <a:gd name="connsiteY3" fmla="*/ 0 h 75156"/>
                    <a:gd name="connsiteX4" fmla="*/ 288099 w 288099"/>
                    <a:gd name="connsiteY4" fmla="*/ 0 h 751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88099" h="75156">
                      <a:moveTo>
                        <a:pt x="0" y="75156"/>
                      </a:moveTo>
                      <a:cubicBezTo>
                        <a:pt x="125584" y="24923"/>
                        <a:pt x="4856" y="69942"/>
                        <a:pt x="112735" y="37578"/>
                      </a:cubicBezTo>
                      <a:cubicBezTo>
                        <a:pt x="138028" y="29990"/>
                        <a:pt x="162839" y="20877"/>
                        <a:pt x="187891" y="12526"/>
                      </a:cubicBezTo>
                      <a:cubicBezTo>
                        <a:pt x="200417" y="8351"/>
                        <a:pt x="212265" y="0"/>
                        <a:pt x="225469" y="0"/>
                      </a:cubicBezTo>
                      <a:lnTo>
                        <a:pt x="288099" y="0"/>
                      </a:lnTo>
                    </a:path>
                  </a:pathLst>
                </a:custGeom>
                <a:noFill/>
                <a:ln>
                  <a:solidFill>
                    <a:srgbClr val="FFC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5" name="Freeform: Shape 34">
                  <a:extLst>
                    <a:ext uri="{FF2B5EF4-FFF2-40B4-BE49-F238E27FC236}">
                      <a16:creationId xmlns:a16="http://schemas.microsoft.com/office/drawing/2014/main" id="{9FC6B019-A2BE-4411-B554-08C1BCE686D2}"/>
                    </a:ext>
                  </a:extLst>
                </p:cNvPr>
                <p:cNvSpPr/>
                <p:nvPr/>
              </p:nvSpPr>
              <p:spPr>
                <a:xfrm>
                  <a:off x="4797468" y="3857187"/>
                  <a:ext cx="363255" cy="138616"/>
                </a:xfrm>
                <a:custGeom>
                  <a:avLst/>
                  <a:gdLst>
                    <a:gd name="connsiteX0" fmla="*/ 0 w 363255"/>
                    <a:gd name="connsiteY0" fmla="*/ 138616 h 138616"/>
                    <a:gd name="connsiteX1" fmla="*/ 62631 w 363255"/>
                    <a:gd name="connsiteY1" fmla="*/ 113564 h 138616"/>
                    <a:gd name="connsiteX2" fmla="*/ 100209 w 363255"/>
                    <a:gd name="connsiteY2" fmla="*/ 88512 h 138616"/>
                    <a:gd name="connsiteX3" fmla="*/ 200417 w 363255"/>
                    <a:gd name="connsiteY3" fmla="*/ 75986 h 138616"/>
                    <a:gd name="connsiteX4" fmla="*/ 288099 w 363255"/>
                    <a:gd name="connsiteY4" fmla="*/ 50934 h 138616"/>
                    <a:gd name="connsiteX5" fmla="*/ 350729 w 363255"/>
                    <a:gd name="connsiteY5" fmla="*/ 829 h 138616"/>
                    <a:gd name="connsiteX6" fmla="*/ 363255 w 363255"/>
                    <a:gd name="connsiteY6" fmla="*/ 829 h 1386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63255" h="138616">
                      <a:moveTo>
                        <a:pt x="0" y="138616"/>
                      </a:moveTo>
                      <a:cubicBezTo>
                        <a:pt x="20877" y="130265"/>
                        <a:pt x="42520" y="123620"/>
                        <a:pt x="62631" y="113564"/>
                      </a:cubicBezTo>
                      <a:cubicBezTo>
                        <a:pt x="76096" y="106832"/>
                        <a:pt x="85685" y="92473"/>
                        <a:pt x="100209" y="88512"/>
                      </a:cubicBezTo>
                      <a:cubicBezTo>
                        <a:pt x="132685" y="79655"/>
                        <a:pt x="167212" y="81520"/>
                        <a:pt x="200417" y="75986"/>
                      </a:cubicBezTo>
                      <a:cubicBezTo>
                        <a:pt x="231874" y="70743"/>
                        <a:pt x="258315" y="60862"/>
                        <a:pt x="288099" y="50934"/>
                      </a:cubicBezTo>
                      <a:cubicBezTo>
                        <a:pt x="311401" y="27631"/>
                        <a:pt x="319125" y="16631"/>
                        <a:pt x="350729" y="829"/>
                      </a:cubicBezTo>
                      <a:cubicBezTo>
                        <a:pt x="354464" y="-1038"/>
                        <a:pt x="359080" y="829"/>
                        <a:pt x="363255" y="829"/>
                      </a:cubicBezTo>
                    </a:path>
                  </a:pathLst>
                </a:custGeom>
                <a:noFill/>
                <a:ln>
                  <a:solidFill>
                    <a:srgbClr val="FFC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6" name="Freeform: Shape 35">
                  <a:extLst>
                    <a:ext uri="{FF2B5EF4-FFF2-40B4-BE49-F238E27FC236}">
                      <a16:creationId xmlns:a16="http://schemas.microsoft.com/office/drawing/2014/main" id="{A4E358C4-EC6C-4312-AC13-34E9F699198A}"/>
                    </a:ext>
                  </a:extLst>
                </p:cNvPr>
                <p:cNvSpPr/>
                <p:nvPr/>
              </p:nvSpPr>
              <p:spPr>
                <a:xfrm>
                  <a:off x="4772416" y="3782812"/>
                  <a:ext cx="363255" cy="162887"/>
                </a:xfrm>
                <a:custGeom>
                  <a:avLst/>
                  <a:gdLst>
                    <a:gd name="connsiteX0" fmla="*/ 0 w 363255"/>
                    <a:gd name="connsiteY0" fmla="*/ 162887 h 162887"/>
                    <a:gd name="connsiteX1" fmla="*/ 125261 w 363255"/>
                    <a:gd name="connsiteY1" fmla="*/ 100256 h 162887"/>
                    <a:gd name="connsiteX2" fmla="*/ 162839 w 363255"/>
                    <a:gd name="connsiteY2" fmla="*/ 75204 h 162887"/>
                    <a:gd name="connsiteX3" fmla="*/ 212943 w 363255"/>
                    <a:gd name="connsiteY3" fmla="*/ 62678 h 162887"/>
                    <a:gd name="connsiteX4" fmla="*/ 313151 w 363255"/>
                    <a:gd name="connsiteY4" fmla="*/ 25100 h 162887"/>
                    <a:gd name="connsiteX5" fmla="*/ 363255 w 363255"/>
                    <a:gd name="connsiteY5" fmla="*/ 48 h 1628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63255" h="162887">
                      <a:moveTo>
                        <a:pt x="0" y="162887"/>
                      </a:moveTo>
                      <a:cubicBezTo>
                        <a:pt x="125197" y="62731"/>
                        <a:pt x="-170" y="147294"/>
                        <a:pt x="125261" y="100256"/>
                      </a:cubicBezTo>
                      <a:cubicBezTo>
                        <a:pt x="139357" y="94970"/>
                        <a:pt x="149002" y="81134"/>
                        <a:pt x="162839" y="75204"/>
                      </a:cubicBezTo>
                      <a:cubicBezTo>
                        <a:pt x="178662" y="68423"/>
                        <a:pt x="196824" y="68723"/>
                        <a:pt x="212943" y="62678"/>
                      </a:cubicBezTo>
                      <a:cubicBezTo>
                        <a:pt x="343947" y="13552"/>
                        <a:pt x="184542" y="57252"/>
                        <a:pt x="313151" y="25100"/>
                      </a:cubicBezTo>
                      <a:cubicBezTo>
                        <a:pt x="354203" y="-2268"/>
                        <a:pt x="335675" y="48"/>
                        <a:pt x="363255" y="48"/>
                      </a:cubicBezTo>
                    </a:path>
                  </a:pathLst>
                </a:custGeom>
                <a:noFill/>
                <a:ln>
                  <a:solidFill>
                    <a:srgbClr val="FFC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7" name="Freeform: Shape 36">
                  <a:extLst>
                    <a:ext uri="{FF2B5EF4-FFF2-40B4-BE49-F238E27FC236}">
                      <a16:creationId xmlns:a16="http://schemas.microsoft.com/office/drawing/2014/main" id="{F303E7CA-EA49-4FFE-A42F-059FEEB2DE56}"/>
                    </a:ext>
                  </a:extLst>
                </p:cNvPr>
                <p:cNvSpPr/>
                <p:nvPr/>
              </p:nvSpPr>
              <p:spPr>
                <a:xfrm>
                  <a:off x="4709786" y="3820438"/>
                  <a:ext cx="501041" cy="150313"/>
                </a:xfrm>
                <a:custGeom>
                  <a:avLst/>
                  <a:gdLst>
                    <a:gd name="connsiteX0" fmla="*/ 0 w 501041"/>
                    <a:gd name="connsiteY0" fmla="*/ 150313 h 150313"/>
                    <a:gd name="connsiteX1" fmla="*/ 87682 w 501041"/>
                    <a:gd name="connsiteY1" fmla="*/ 137787 h 150313"/>
                    <a:gd name="connsiteX2" fmla="*/ 162839 w 501041"/>
                    <a:gd name="connsiteY2" fmla="*/ 112735 h 150313"/>
                    <a:gd name="connsiteX3" fmla="*/ 212943 w 501041"/>
                    <a:gd name="connsiteY3" fmla="*/ 50104 h 150313"/>
                    <a:gd name="connsiteX4" fmla="*/ 250521 w 501041"/>
                    <a:gd name="connsiteY4" fmla="*/ 37578 h 150313"/>
                    <a:gd name="connsiteX5" fmla="*/ 313151 w 501041"/>
                    <a:gd name="connsiteY5" fmla="*/ 50104 h 150313"/>
                    <a:gd name="connsiteX6" fmla="*/ 350729 w 501041"/>
                    <a:gd name="connsiteY6" fmla="*/ 62630 h 150313"/>
                    <a:gd name="connsiteX7" fmla="*/ 400833 w 501041"/>
                    <a:gd name="connsiteY7" fmla="*/ 50104 h 150313"/>
                    <a:gd name="connsiteX8" fmla="*/ 438411 w 501041"/>
                    <a:gd name="connsiteY8" fmla="*/ 25052 h 150313"/>
                    <a:gd name="connsiteX9" fmla="*/ 475989 w 501041"/>
                    <a:gd name="connsiteY9" fmla="*/ 12526 h 150313"/>
                    <a:gd name="connsiteX10" fmla="*/ 501041 w 501041"/>
                    <a:gd name="connsiteY10" fmla="*/ 0 h 1503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501041" h="150313">
                      <a:moveTo>
                        <a:pt x="0" y="150313"/>
                      </a:moveTo>
                      <a:cubicBezTo>
                        <a:pt x="29227" y="146138"/>
                        <a:pt x="58914" y="144426"/>
                        <a:pt x="87682" y="137787"/>
                      </a:cubicBezTo>
                      <a:cubicBezTo>
                        <a:pt x="113413" y="131849"/>
                        <a:pt x="162839" y="112735"/>
                        <a:pt x="162839" y="112735"/>
                      </a:cubicBezTo>
                      <a:cubicBezTo>
                        <a:pt x="174216" y="95669"/>
                        <a:pt x="193113" y="62003"/>
                        <a:pt x="212943" y="50104"/>
                      </a:cubicBezTo>
                      <a:cubicBezTo>
                        <a:pt x="224265" y="43311"/>
                        <a:pt x="237995" y="41753"/>
                        <a:pt x="250521" y="37578"/>
                      </a:cubicBezTo>
                      <a:cubicBezTo>
                        <a:pt x="271398" y="41753"/>
                        <a:pt x="292497" y="44940"/>
                        <a:pt x="313151" y="50104"/>
                      </a:cubicBezTo>
                      <a:cubicBezTo>
                        <a:pt x="325960" y="53306"/>
                        <a:pt x="337525" y="62630"/>
                        <a:pt x="350729" y="62630"/>
                      </a:cubicBezTo>
                      <a:cubicBezTo>
                        <a:pt x="367944" y="62630"/>
                        <a:pt x="384132" y="54279"/>
                        <a:pt x="400833" y="50104"/>
                      </a:cubicBezTo>
                      <a:cubicBezTo>
                        <a:pt x="413359" y="41753"/>
                        <a:pt x="424946" y="31785"/>
                        <a:pt x="438411" y="25052"/>
                      </a:cubicBezTo>
                      <a:cubicBezTo>
                        <a:pt x="450221" y="19147"/>
                        <a:pt x="463730" y="17430"/>
                        <a:pt x="475989" y="12526"/>
                      </a:cubicBezTo>
                      <a:cubicBezTo>
                        <a:pt x="484658" y="9059"/>
                        <a:pt x="492690" y="4175"/>
                        <a:pt x="501041" y="0"/>
                      </a:cubicBezTo>
                    </a:path>
                  </a:pathLst>
                </a:custGeom>
                <a:noFill/>
                <a:ln>
                  <a:solidFill>
                    <a:srgbClr val="FFC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sp>
          <p:nvSpPr>
            <p:cNvPr id="43" name="Flowchart: Data 42">
              <a:extLst>
                <a:ext uri="{FF2B5EF4-FFF2-40B4-BE49-F238E27FC236}">
                  <a16:creationId xmlns:a16="http://schemas.microsoft.com/office/drawing/2014/main" id="{6F1499CA-F60B-400E-A8E4-A5FFE3AC1959}"/>
                </a:ext>
              </a:extLst>
            </p:cNvPr>
            <p:cNvSpPr/>
            <p:nvPr/>
          </p:nvSpPr>
          <p:spPr>
            <a:xfrm>
              <a:off x="7662236" y="4421448"/>
              <a:ext cx="447968" cy="499898"/>
            </a:xfrm>
            <a:prstGeom prst="flowChartInputOutput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8" name="Group 67">
            <a:extLst>
              <a:ext uri="{FF2B5EF4-FFF2-40B4-BE49-F238E27FC236}">
                <a16:creationId xmlns:a16="http://schemas.microsoft.com/office/drawing/2014/main" id="{7E087841-8C8F-4B12-B80A-F48EBFBF302B}"/>
              </a:ext>
            </a:extLst>
          </p:cNvPr>
          <p:cNvGrpSpPr/>
          <p:nvPr/>
        </p:nvGrpSpPr>
        <p:grpSpPr>
          <a:xfrm>
            <a:off x="3087665" y="1425306"/>
            <a:ext cx="6976998" cy="1328136"/>
            <a:chOff x="2931090" y="2100864"/>
            <a:chExt cx="6976998" cy="1328136"/>
          </a:xfrm>
        </p:grpSpPr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222F7D76-1105-4FA8-9818-B6DC4456BAA5}"/>
                </a:ext>
              </a:extLst>
            </p:cNvPr>
            <p:cNvSpPr/>
            <p:nvPr/>
          </p:nvSpPr>
          <p:spPr>
            <a:xfrm>
              <a:off x="6413326" y="2685063"/>
              <a:ext cx="2342367" cy="565277"/>
            </a:xfrm>
            <a:custGeom>
              <a:avLst/>
              <a:gdLst>
                <a:gd name="connsiteX0" fmla="*/ 0 w 2342367"/>
                <a:gd name="connsiteY0" fmla="*/ 61002 h 565277"/>
                <a:gd name="connsiteX1" fmla="*/ 1077238 w 2342367"/>
                <a:gd name="connsiteY1" fmla="*/ 35950 h 565277"/>
                <a:gd name="connsiteX2" fmla="*/ 1665961 w 2342367"/>
                <a:gd name="connsiteY2" fmla="*/ 486887 h 565277"/>
                <a:gd name="connsiteX3" fmla="*/ 2342367 w 2342367"/>
                <a:gd name="connsiteY3" fmla="*/ 562043 h 5652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42367" h="565277">
                  <a:moveTo>
                    <a:pt x="0" y="61002"/>
                  </a:moveTo>
                  <a:cubicBezTo>
                    <a:pt x="399789" y="12985"/>
                    <a:pt x="799578" y="-35031"/>
                    <a:pt x="1077238" y="35950"/>
                  </a:cubicBezTo>
                  <a:cubicBezTo>
                    <a:pt x="1354898" y="106931"/>
                    <a:pt x="1455106" y="399205"/>
                    <a:pt x="1665961" y="486887"/>
                  </a:cubicBezTo>
                  <a:cubicBezTo>
                    <a:pt x="1876816" y="574569"/>
                    <a:pt x="2109591" y="568306"/>
                    <a:pt x="2342367" y="562043"/>
                  </a:cubicBezTo>
                </a:path>
              </a:pathLst>
            </a:custGeom>
            <a:noFill/>
            <a:ln w="571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4B9369C2-47F2-4152-B43C-A6EFD0501769}"/>
                </a:ext>
              </a:extLst>
            </p:cNvPr>
            <p:cNvSpPr/>
            <p:nvPr/>
          </p:nvSpPr>
          <p:spPr>
            <a:xfrm flipH="1" flipV="1">
              <a:off x="4083485" y="2243787"/>
              <a:ext cx="2342367" cy="565277"/>
            </a:xfrm>
            <a:custGeom>
              <a:avLst/>
              <a:gdLst>
                <a:gd name="connsiteX0" fmla="*/ 0 w 2342367"/>
                <a:gd name="connsiteY0" fmla="*/ 61002 h 565277"/>
                <a:gd name="connsiteX1" fmla="*/ 1077238 w 2342367"/>
                <a:gd name="connsiteY1" fmla="*/ 35950 h 565277"/>
                <a:gd name="connsiteX2" fmla="*/ 1665961 w 2342367"/>
                <a:gd name="connsiteY2" fmla="*/ 486887 h 565277"/>
                <a:gd name="connsiteX3" fmla="*/ 2342367 w 2342367"/>
                <a:gd name="connsiteY3" fmla="*/ 562043 h 5652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42367" h="565277">
                  <a:moveTo>
                    <a:pt x="0" y="61002"/>
                  </a:moveTo>
                  <a:cubicBezTo>
                    <a:pt x="399789" y="12985"/>
                    <a:pt x="799578" y="-35031"/>
                    <a:pt x="1077238" y="35950"/>
                  </a:cubicBezTo>
                  <a:cubicBezTo>
                    <a:pt x="1354898" y="106931"/>
                    <a:pt x="1455106" y="399205"/>
                    <a:pt x="1665961" y="486887"/>
                  </a:cubicBezTo>
                  <a:cubicBezTo>
                    <a:pt x="1876816" y="574569"/>
                    <a:pt x="2109591" y="568306"/>
                    <a:pt x="2342367" y="562043"/>
                  </a:cubicBezTo>
                </a:path>
              </a:pathLst>
            </a:custGeom>
            <a:noFill/>
            <a:ln w="571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91A7CF27-5AAC-4D9B-8556-0D6CDA653598}"/>
                </a:ext>
              </a:extLst>
            </p:cNvPr>
            <p:cNvGrpSpPr/>
            <p:nvPr/>
          </p:nvGrpSpPr>
          <p:grpSpPr>
            <a:xfrm>
              <a:off x="8755693" y="3118981"/>
              <a:ext cx="1152395" cy="310019"/>
              <a:chOff x="8755693" y="3118981"/>
              <a:chExt cx="1152395" cy="310019"/>
            </a:xfrm>
          </p:grpSpPr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32F2FA22-C454-4E8C-B941-ADB3CECBE2BF}"/>
                  </a:ext>
                </a:extLst>
              </p:cNvPr>
              <p:cNvSpPr/>
              <p:nvPr/>
            </p:nvSpPr>
            <p:spPr>
              <a:xfrm>
                <a:off x="8755693" y="3118981"/>
                <a:ext cx="713984" cy="310019"/>
              </a:xfrm>
              <a:prstGeom prst="rect">
                <a:avLst/>
              </a:prstGeom>
              <a:solidFill>
                <a:schemeClr val="tx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" name="Rectangle 7">
                <a:extLst>
                  <a:ext uri="{FF2B5EF4-FFF2-40B4-BE49-F238E27FC236}">
                    <a16:creationId xmlns:a16="http://schemas.microsoft.com/office/drawing/2014/main" id="{BC83030E-2277-4B82-860E-206CB5D23F48}"/>
                  </a:ext>
                </a:extLst>
              </p:cNvPr>
              <p:cNvSpPr/>
              <p:nvPr/>
            </p:nvSpPr>
            <p:spPr>
              <a:xfrm>
                <a:off x="9469677" y="3250340"/>
                <a:ext cx="438411" cy="4571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280FE8E3-18A4-451C-9C66-B008A70A0B9B}"/>
                </a:ext>
              </a:extLst>
            </p:cNvPr>
            <p:cNvGrpSpPr/>
            <p:nvPr/>
          </p:nvGrpSpPr>
          <p:grpSpPr>
            <a:xfrm flipH="1">
              <a:off x="2931090" y="2100864"/>
              <a:ext cx="1152395" cy="310019"/>
              <a:chOff x="8755693" y="3118981"/>
              <a:chExt cx="1152395" cy="310019"/>
            </a:xfrm>
          </p:grpSpPr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id="{16B5133B-3504-4CB6-8322-FEF46AD7F798}"/>
                  </a:ext>
                </a:extLst>
              </p:cNvPr>
              <p:cNvSpPr/>
              <p:nvPr/>
            </p:nvSpPr>
            <p:spPr>
              <a:xfrm>
                <a:off x="8755693" y="3118981"/>
                <a:ext cx="713984" cy="310019"/>
              </a:xfrm>
              <a:prstGeom prst="rect">
                <a:avLst/>
              </a:prstGeom>
              <a:solidFill>
                <a:schemeClr val="tx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" name="Rectangle 11">
                <a:extLst>
                  <a:ext uri="{FF2B5EF4-FFF2-40B4-BE49-F238E27FC236}">
                    <a16:creationId xmlns:a16="http://schemas.microsoft.com/office/drawing/2014/main" id="{F924EA14-AEDA-4985-8731-4525253C5686}"/>
                  </a:ext>
                </a:extLst>
              </p:cNvPr>
              <p:cNvSpPr/>
              <p:nvPr/>
            </p:nvSpPr>
            <p:spPr>
              <a:xfrm>
                <a:off x="9469677" y="3250340"/>
                <a:ext cx="438411" cy="4571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769A7ECB-53FC-49C6-87FF-60EADD418A6C}"/>
                </a:ext>
              </a:extLst>
            </p:cNvPr>
            <p:cNvSpPr txBox="1"/>
            <p:nvPr/>
          </p:nvSpPr>
          <p:spPr>
            <a:xfrm>
              <a:off x="5488411" y="2213957"/>
              <a:ext cx="111280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/>
                <a:t>Jumper</a:t>
              </a:r>
            </a:p>
          </p:txBody>
        </p:sp>
      </p:grpSp>
      <p:grpSp>
        <p:nvGrpSpPr>
          <p:cNvPr id="50" name="Group 49">
            <a:extLst>
              <a:ext uri="{FF2B5EF4-FFF2-40B4-BE49-F238E27FC236}">
                <a16:creationId xmlns:a16="http://schemas.microsoft.com/office/drawing/2014/main" id="{B9D85B28-5261-4BFC-9B08-6D5596303C4A}"/>
              </a:ext>
            </a:extLst>
          </p:cNvPr>
          <p:cNvGrpSpPr/>
          <p:nvPr/>
        </p:nvGrpSpPr>
        <p:grpSpPr>
          <a:xfrm>
            <a:off x="6605391" y="5332383"/>
            <a:ext cx="3494762" cy="743937"/>
            <a:chOff x="7064678" y="3729659"/>
            <a:chExt cx="3494762" cy="743937"/>
          </a:xfrm>
        </p:grpSpPr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0E6ED1FD-275B-4AEC-9138-ED94984FC643}"/>
                </a:ext>
              </a:extLst>
            </p:cNvPr>
            <p:cNvSpPr/>
            <p:nvPr/>
          </p:nvSpPr>
          <p:spPr>
            <a:xfrm>
              <a:off x="7064678" y="3729659"/>
              <a:ext cx="2342367" cy="565277"/>
            </a:xfrm>
            <a:custGeom>
              <a:avLst/>
              <a:gdLst>
                <a:gd name="connsiteX0" fmla="*/ 0 w 2342367"/>
                <a:gd name="connsiteY0" fmla="*/ 61002 h 565277"/>
                <a:gd name="connsiteX1" fmla="*/ 1077238 w 2342367"/>
                <a:gd name="connsiteY1" fmla="*/ 35950 h 565277"/>
                <a:gd name="connsiteX2" fmla="*/ 1665961 w 2342367"/>
                <a:gd name="connsiteY2" fmla="*/ 486887 h 565277"/>
                <a:gd name="connsiteX3" fmla="*/ 2342367 w 2342367"/>
                <a:gd name="connsiteY3" fmla="*/ 562043 h 5652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42367" h="565277">
                  <a:moveTo>
                    <a:pt x="0" y="61002"/>
                  </a:moveTo>
                  <a:cubicBezTo>
                    <a:pt x="399789" y="12985"/>
                    <a:pt x="799578" y="-35031"/>
                    <a:pt x="1077238" y="35950"/>
                  </a:cubicBezTo>
                  <a:cubicBezTo>
                    <a:pt x="1354898" y="106931"/>
                    <a:pt x="1455106" y="399205"/>
                    <a:pt x="1665961" y="486887"/>
                  </a:cubicBezTo>
                  <a:cubicBezTo>
                    <a:pt x="1876816" y="574569"/>
                    <a:pt x="2109591" y="568306"/>
                    <a:pt x="2342367" y="562043"/>
                  </a:cubicBezTo>
                </a:path>
              </a:pathLst>
            </a:custGeom>
            <a:noFill/>
            <a:ln w="571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59" name="Group 58">
              <a:extLst>
                <a:ext uri="{FF2B5EF4-FFF2-40B4-BE49-F238E27FC236}">
                  <a16:creationId xmlns:a16="http://schemas.microsoft.com/office/drawing/2014/main" id="{06E6E809-95A2-4299-BE8C-E9555F8879FF}"/>
                </a:ext>
              </a:extLst>
            </p:cNvPr>
            <p:cNvGrpSpPr/>
            <p:nvPr/>
          </p:nvGrpSpPr>
          <p:grpSpPr>
            <a:xfrm>
              <a:off x="9407045" y="4163577"/>
              <a:ext cx="1152395" cy="310019"/>
              <a:chOff x="8755693" y="3118981"/>
              <a:chExt cx="1152395" cy="310019"/>
            </a:xfrm>
          </p:grpSpPr>
          <p:sp>
            <p:nvSpPr>
              <p:cNvPr id="60" name="Rectangle 59">
                <a:extLst>
                  <a:ext uri="{FF2B5EF4-FFF2-40B4-BE49-F238E27FC236}">
                    <a16:creationId xmlns:a16="http://schemas.microsoft.com/office/drawing/2014/main" id="{3BD37070-EBD3-4AF7-A150-E501BC582496}"/>
                  </a:ext>
                </a:extLst>
              </p:cNvPr>
              <p:cNvSpPr/>
              <p:nvPr/>
            </p:nvSpPr>
            <p:spPr>
              <a:xfrm>
                <a:off x="8755693" y="3118981"/>
                <a:ext cx="713984" cy="310019"/>
              </a:xfrm>
              <a:prstGeom prst="rect">
                <a:avLst/>
              </a:prstGeom>
              <a:solidFill>
                <a:schemeClr val="tx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1" name="Rectangle 60">
                <a:extLst>
                  <a:ext uri="{FF2B5EF4-FFF2-40B4-BE49-F238E27FC236}">
                    <a16:creationId xmlns:a16="http://schemas.microsoft.com/office/drawing/2014/main" id="{A31AA8C3-35BB-49E5-8B61-3345F71920F0}"/>
                  </a:ext>
                </a:extLst>
              </p:cNvPr>
              <p:cNvSpPr/>
              <p:nvPr/>
            </p:nvSpPr>
            <p:spPr>
              <a:xfrm>
                <a:off x="9469677" y="3250340"/>
                <a:ext cx="438411" cy="4571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66" name="TextBox 65">
            <a:extLst>
              <a:ext uri="{FF2B5EF4-FFF2-40B4-BE49-F238E27FC236}">
                <a16:creationId xmlns:a16="http://schemas.microsoft.com/office/drawing/2014/main" id="{F267787C-5EBE-42C1-98FB-7F5E290BF042}"/>
              </a:ext>
            </a:extLst>
          </p:cNvPr>
          <p:cNvSpPr txBox="1"/>
          <p:nvPr/>
        </p:nvSpPr>
        <p:spPr>
          <a:xfrm>
            <a:off x="7094944" y="5325918"/>
            <a:ext cx="6158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Neg.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6F056B65-2667-418E-8024-593B85801ACB}"/>
              </a:ext>
            </a:extLst>
          </p:cNvPr>
          <p:cNvSpPr txBox="1"/>
          <p:nvPr/>
        </p:nvSpPr>
        <p:spPr>
          <a:xfrm>
            <a:off x="7258831" y="4865961"/>
            <a:ext cx="5679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Pos.</a:t>
            </a:r>
          </a:p>
        </p:txBody>
      </p:sp>
      <p:sp>
        <p:nvSpPr>
          <p:cNvPr id="69" name="Arrow: Down 68">
            <a:extLst>
              <a:ext uri="{FF2B5EF4-FFF2-40B4-BE49-F238E27FC236}">
                <a16:creationId xmlns:a16="http://schemas.microsoft.com/office/drawing/2014/main" id="{AA146535-EFF7-461E-B125-294CF7FB6154}"/>
              </a:ext>
            </a:extLst>
          </p:cNvPr>
          <p:cNvSpPr/>
          <p:nvPr/>
        </p:nvSpPr>
        <p:spPr>
          <a:xfrm>
            <a:off x="6569901" y="4478957"/>
            <a:ext cx="369518" cy="377429"/>
          </a:xfrm>
          <a:prstGeom prst="downArrow">
            <a:avLst/>
          </a:prstGeom>
          <a:solidFill>
            <a:schemeClr val="bg1">
              <a:lumMod val="95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D4FDC915-8BD4-4805-A5BB-3C5D711369AC}"/>
              </a:ext>
            </a:extLst>
          </p:cNvPr>
          <p:cNvSpPr txBox="1"/>
          <p:nvPr/>
        </p:nvSpPr>
        <p:spPr>
          <a:xfrm>
            <a:off x="8632520" y="3818170"/>
            <a:ext cx="21425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Add Red Flag to indicate Positive</a:t>
            </a:r>
          </a:p>
        </p:txBody>
      </p:sp>
      <p:sp>
        <p:nvSpPr>
          <p:cNvPr id="71" name="Arrow: Down 70">
            <a:extLst>
              <a:ext uri="{FF2B5EF4-FFF2-40B4-BE49-F238E27FC236}">
                <a16:creationId xmlns:a16="http://schemas.microsoft.com/office/drawing/2014/main" id="{95B63F01-EE0D-4D8D-B27F-944C3A2665E4}"/>
              </a:ext>
            </a:extLst>
          </p:cNvPr>
          <p:cNvSpPr/>
          <p:nvPr/>
        </p:nvSpPr>
        <p:spPr>
          <a:xfrm rot="3246572">
            <a:off x="8245496" y="4096445"/>
            <a:ext cx="369518" cy="377429"/>
          </a:xfrm>
          <a:prstGeom prst="downArrow">
            <a:avLst/>
          </a:prstGeom>
          <a:solidFill>
            <a:schemeClr val="bg1">
              <a:lumMod val="95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D5DFB79-2227-4339-85EC-BD35D3F5ACE4}"/>
              </a:ext>
            </a:extLst>
          </p:cNvPr>
          <p:cNvSpPr txBox="1"/>
          <p:nvPr/>
        </p:nvSpPr>
        <p:spPr>
          <a:xfrm>
            <a:off x="4159026" y="2720099"/>
            <a:ext cx="17979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Cut and strip end</a:t>
            </a:r>
          </a:p>
        </p:txBody>
      </p:sp>
    </p:spTree>
    <p:extLst>
      <p:ext uri="{BB962C8B-B14F-4D97-AF65-F5344CB8AC3E}">
        <p14:creationId xmlns:p14="http://schemas.microsoft.com/office/powerpoint/2010/main" val="119343153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2CE7A0-95C1-46C3-8196-87CF000142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64631"/>
          </a:xfrm>
        </p:spPr>
        <p:txBody>
          <a:bodyPr>
            <a:normAutofit fontScale="90000"/>
          </a:bodyPr>
          <a:lstStyle/>
          <a:p>
            <a:r>
              <a:rPr lang="en-US" dirty="0"/>
              <a:t>Preparing Battery Holder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3C64FA-FAE9-4F44-BAE8-B6222AB7C8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6549" y="4611898"/>
            <a:ext cx="4089586" cy="1648847"/>
          </a:xfrm>
        </p:spPr>
        <p:txBody>
          <a:bodyPr>
            <a:normAutofit fontScale="70000" lnSpcReduction="20000"/>
          </a:bodyPr>
          <a:lstStyle/>
          <a:p>
            <a:r>
              <a:rPr lang="en-US" dirty="0"/>
              <a:t>Cut jumper in half</a:t>
            </a:r>
          </a:p>
          <a:p>
            <a:r>
              <a:rPr lang="en-US" dirty="0"/>
              <a:t>Strip the ends</a:t>
            </a:r>
          </a:p>
          <a:p>
            <a:r>
              <a:rPr lang="en-US" dirty="0"/>
              <a:t>Solder onto battery holder</a:t>
            </a:r>
          </a:p>
          <a:p>
            <a:r>
              <a:rPr lang="en-US" dirty="0"/>
              <a:t>Add red or black tape to indicate positive voltage</a:t>
            </a:r>
          </a:p>
        </p:txBody>
      </p:sp>
      <p:grpSp>
        <p:nvGrpSpPr>
          <p:cNvPr id="39" name="Group 38">
            <a:extLst>
              <a:ext uri="{FF2B5EF4-FFF2-40B4-BE49-F238E27FC236}">
                <a16:creationId xmlns:a16="http://schemas.microsoft.com/office/drawing/2014/main" id="{1EF02613-2887-4E13-AEB8-83EA28F39643}"/>
              </a:ext>
            </a:extLst>
          </p:cNvPr>
          <p:cNvGrpSpPr/>
          <p:nvPr/>
        </p:nvGrpSpPr>
        <p:grpSpPr>
          <a:xfrm>
            <a:off x="1092895" y="2759869"/>
            <a:ext cx="3989540" cy="708200"/>
            <a:chOff x="1183709" y="3362163"/>
            <a:chExt cx="3989540" cy="708200"/>
          </a:xfrm>
        </p:grpSpPr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6B7931F7-FFB6-433B-9DFB-35855F94AC4E}"/>
                </a:ext>
              </a:extLst>
            </p:cNvPr>
            <p:cNvGrpSpPr/>
            <p:nvPr/>
          </p:nvGrpSpPr>
          <p:grpSpPr>
            <a:xfrm>
              <a:off x="1183709" y="3362163"/>
              <a:ext cx="3494762" cy="708200"/>
              <a:chOff x="2342367" y="3274201"/>
              <a:chExt cx="3494762" cy="708200"/>
            </a:xfrm>
          </p:grpSpPr>
          <p:sp>
            <p:nvSpPr>
              <p:cNvPr id="14" name="Freeform: Shape 13">
                <a:extLst>
                  <a:ext uri="{FF2B5EF4-FFF2-40B4-BE49-F238E27FC236}">
                    <a16:creationId xmlns:a16="http://schemas.microsoft.com/office/drawing/2014/main" id="{81903313-4BE5-4787-9F51-085C46AF9FA4}"/>
                  </a:ext>
                </a:extLst>
              </p:cNvPr>
              <p:cNvSpPr/>
              <p:nvPr/>
            </p:nvSpPr>
            <p:spPr>
              <a:xfrm flipH="1" flipV="1">
                <a:off x="3494762" y="3417124"/>
                <a:ext cx="2342367" cy="565277"/>
              </a:xfrm>
              <a:custGeom>
                <a:avLst/>
                <a:gdLst>
                  <a:gd name="connsiteX0" fmla="*/ 0 w 2342367"/>
                  <a:gd name="connsiteY0" fmla="*/ 61002 h 565277"/>
                  <a:gd name="connsiteX1" fmla="*/ 1077238 w 2342367"/>
                  <a:gd name="connsiteY1" fmla="*/ 35950 h 565277"/>
                  <a:gd name="connsiteX2" fmla="*/ 1665961 w 2342367"/>
                  <a:gd name="connsiteY2" fmla="*/ 486887 h 565277"/>
                  <a:gd name="connsiteX3" fmla="*/ 2342367 w 2342367"/>
                  <a:gd name="connsiteY3" fmla="*/ 562043 h 5652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42367" h="565277">
                    <a:moveTo>
                      <a:pt x="0" y="61002"/>
                    </a:moveTo>
                    <a:cubicBezTo>
                      <a:pt x="399789" y="12985"/>
                      <a:pt x="799578" y="-35031"/>
                      <a:pt x="1077238" y="35950"/>
                    </a:cubicBezTo>
                    <a:cubicBezTo>
                      <a:pt x="1354898" y="106931"/>
                      <a:pt x="1455106" y="399205"/>
                      <a:pt x="1665961" y="486887"/>
                    </a:cubicBezTo>
                    <a:cubicBezTo>
                      <a:pt x="1876816" y="574569"/>
                      <a:pt x="2109591" y="568306"/>
                      <a:pt x="2342367" y="562043"/>
                    </a:cubicBezTo>
                  </a:path>
                </a:pathLst>
              </a:custGeom>
              <a:noFill/>
              <a:ln w="571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18" name="Group 17">
                <a:extLst>
                  <a:ext uri="{FF2B5EF4-FFF2-40B4-BE49-F238E27FC236}">
                    <a16:creationId xmlns:a16="http://schemas.microsoft.com/office/drawing/2014/main" id="{6EF1E19E-C7F9-4D81-A5EB-676C9E00A126}"/>
                  </a:ext>
                </a:extLst>
              </p:cNvPr>
              <p:cNvGrpSpPr/>
              <p:nvPr/>
            </p:nvGrpSpPr>
            <p:grpSpPr>
              <a:xfrm flipH="1">
                <a:off x="2342367" y="3274201"/>
                <a:ext cx="1152395" cy="310019"/>
                <a:chOff x="8755693" y="3118981"/>
                <a:chExt cx="1152395" cy="310019"/>
              </a:xfrm>
            </p:grpSpPr>
            <p:sp>
              <p:nvSpPr>
                <p:cNvPr id="19" name="Rectangle 18">
                  <a:extLst>
                    <a:ext uri="{FF2B5EF4-FFF2-40B4-BE49-F238E27FC236}">
                      <a16:creationId xmlns:a16="http://schemas.microsoft.com/office/drawing/2014/main" id="{6DD3D679-045B-4A11-83D6-EE500EF222BA}"/>
                    </a:ext>
                  </a:extLst>
                </p:cNvPr>
                <p:cNvSpPr/>
                <p:nvPr/>
              </p:nvSpPr>
              <p:spPr>
                <a:xfrm>
                  <a:off x="8755693" y="3118981"/>
                  <a:ext cx="713984" cy="310019"/>
                </a:xfrm>
                <a:prstGeom prst="rect">
                  <a:avLst/>
                </a:prstGeom>
                <a:solidFill>
                  <a:schemeClr val="tx1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0" name="Rectangle 19">
                  <a:extLst>
                    <a:ext uri="{FF2B5EF4-FFF2-40B4-BE49-F238E27FC236}">
                      <a16:creationId xmlns:a16="http://schemas.microsoft.com/office/drawing/2014/main" id="{ADC80FFD-7DDB-42ED-B6F8-4B71A581B58C}"/>
                    </a:ext>
                  </a:extLst>
                </p:cNvPr>
                <p:cNvSpPr/>
                <p:nvPr/>
              </p:nvSpPr>
              <p:spPr>
                <a:xfrm>
                  <a:off x="9469677" y="3250340"/>
                  <a:ext cx="438411" cy="45719"/>
                </a:xfrm>
                <a:prstGeom prst="rect">
                  <a:avLst/>
                </a:prstGeom>
                <a:solidFill>
                  <a:schemeClr val="bg1">
                    <a:lumMod val="85000"/>
                  </a:schemeClr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8E626903-5B04-49C9-BEE0-DD922871946E}"/>
                </a:ext>
              </a:extLst>
            </p:cNvPr>
            <p:cNvGrpSpPr/>
            <p:nvPr/>
          </p:nvGrpSpPr>
          <p:grpSpPr>
            <a:xfrm>
              <a:off x="4647156" y="3795338"/>
              <a:ext cx="526093" cy="225517"/>
              <a:chOff x="4684734" y="3782812"/>
              <a:chExt cx="526093" cy="225517"/>
            </a:xfrm>
          </p:grpSpPr>
          <p:sp>
            <p:nvSpPr>
              <p:cNvPr id="23" name="Freeform: Shape 22">
                <a:extLst>
                  <a:ext uri="{FF2B5EF4-FFF2-40B4-BE49-F238E27FC236}">
                    <a16:creationId xmlns:a16="http://schemas.microsoft.com/office/drawing/2014/main" id="{B79417BE-BE3F-414E-B1C1-31FE2D44E675}"/>
                  </a:ext>
                </a:extLst>
              </p:cNvPr>
              <p:cNvSpPr/>
              <p:nvPr/>
            </p:nvSpPr>
            <p:spPr>
              <a:xfrm>
                <a:off x="4684734" y="3857983"/>
                <a:ext cx="300625" cy="125294"/>
              </a:xfrm>
              <a:custGeom>
                <a:avLst/>
                <a:gdLst>
                  <a:gd name="connsiteX0" fmla="*/ 0 w 300625"/>
                  <a:gd name="connsiteY0" fmla="*/ 125294 h 125294"/>
                  <a:gd name="connsiteX1" fmla="*/ 100208 w 300625"/>
                  <a:gd name="connsiteY1" fmla="*/ 75190 h 125294"/>
                  <a:gd name="connsiteX2" fmla="*/ 175365 w 300625"/>
                  <a:gd name="connsiteY2" fmla="*/ 50138 h 125294"/>
                  <a:gd name="connsiteX3" fmla="*/ 250521 w 300625"/>
                  <a:gd name="connsiteY3" fmla="*/ 12559 h 125294"/>
                  <a:gd name="connsiteX4" fmla="*/ 300625 w 300625"/>
                  <a:gd name="connsiteY4" fmla="*/ 33 h 1252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0625" h="125294">
                    <a:moveTo>
                      <a:pt x="0" y="125294"/>
                    </a:moveTo>
                    <a:cubicBezTo>
                      <a:pt x="159073" y="93479"/>
                      <a:pt x="-18216" y="140981"/>
                      <a:pt x="100208" y="75190"/>
                    </a:cubicBezTo>
                    <a:cubicBezTo>
                      <a:pt x="123292" y="62365"/>
                      <a:pt x="175365" y="50138"/>
                      <a:pt x="175365" y="50138"/>
                    </a:cubicBezTo>
                    <a:cubicBezTo>
                      <a:pt x="214701" y="10800"/>
                      <a:pt x="185882" y="31027"/>
                      <a:pt x="250521" y="12559"/>
                    </a:cubicBezTo>
                    <a:cubicBezTo>
                      <a:pt x="298983" y="-1287"/>
                      <a:pt x="272706" y="33"/>
                      <a:pt x="300625" y="33"/>
                    </a:cubicBezTo>
                  </a:path>
                </a:pathLst>
              </a:custGeom>
              <a:noFill/>
              <a:ln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" name="Freeform: Shape 23">
                <a:extLst>
                  <a:ext uri="{FF2B5EF4-FFF2-40B4-BE49-F238E27FC236}">
                    <a16:creationId xmlns:a16="http://schemas.microsoft.com/office/drawing/2014/main" id="{EE7086FD-F759-4817-AA00-A1BCA60FEAAB}"/>
                  </a:ext>
                </a:extLst>
              </p:cNvPr>
              <p:cNvSpPr/>
              <p:nvPr/>
            </p:nvSpPr>
            <p:spPr>
              <a:xfrm>
                <a:off x="4697260" y="3870542"/>
                <a:ext cx="300625" cy="137787"/>
              </a:xfrm>
              <a:custGeom>
                <a:avLst/>
                <a:gdLst>
                  <a:gd name="connsiteX0" fmla="*/ 0 w 300625"/>
                  <a:gd name="connsiteY0" fmla="*/ 137787 h 137787"/>
                  <a:gd name="connsiteX1" fmla="*/ 137787 w 300625"/>
                  <a:gd name="connsiteY1" fmla="*/ 100209 h 137787"/>
                  <a:gd name="connsiteX2" fmla="*/ 175365 w 300625"/>
                  <a:gd name="connsiteY2" fmla="*/ 87683 h 137787"/>
                  <a:gd name="connsiteX3" fmla="*/ 212943 w 300625"/>
                  <a:gd name="connsiteY3" fmla="*/ 75157 h 137787"/>
                  <a:gd name="connsiteX4" fmla="*/ 275573 w 300625"/>
                  <a:gd name="connsiteY4" fmla="*/ 25053 h 137787"/>
                  <a:gd name="connsiteX5" fmla="*/ 300625 w 300625"/>
                  <a:gd name="connsiteY5" fmla="*/ 0 h 1377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00625" h="137787">
                    <a:moveTo>
                      <a:pt x="0" y="137787"/>
                    </a:moveTo>
                    <a:cubicBezTo>
                      <a:pt x="88524" y="120082"/>
                      <a:pt x="42433" y="131993"/>
                      <a:pt x="137787" y="100209"/>
                    </a:cubicBezTo>
                    <a:lnTo>
                      <a:pt x="175365" y="87683"/>
                    </a:lnTo>
                    <a:lnTo>
                      <a:pt x="212943" y="75157"/>
                    </a:lnTo>
                    <a:cubicBezTo>
                      <a:pt x="262840" y="311"/>
                      <a:pt x="208346" y="65390"/>
                      <a:pt x="275573" y="25053"/>
                    </a:cubicBezTo>
                    <a:cubicBezTo>
                      <a:pt x="285700" y="18977"/>
                      <a:pt x="300625" y="0"/>
                      <a:pt x="300625" y="0"/>
                    </a:cubicBezTo>
                  </a:path>
                </a:pathLst>
              </a:custGeom>
              <a:noFill/>
              <a:ln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" name="Freeform: Shape 24">
                <a:extLst>
                  <a:ext uri="{FF2B5EF4-FFF2-40B4-BE49-F238E27FC236}">
                    <a16:creationId xmlns:a16="http://schemas.microsoft.com/office/drawing/2014/main" id="{7E4B35E9-4F7D-451E-815D-A77640555B9A}"/>
                  </a:ext>
                </a:extLst>
              </p:cNvPr>
              <p:cNvSpPr/>
              <p:nvPr/>
            </p:nvSpPr>
            <p:spPr>
              <a:xfrm>
                <a:off x="4772416" y="3920647"/>
                <a:ext cx="288099" cy="75156"/>
              </a:xfrm>
              <a:custGeom>
                <a:avLst/>
                <a:gdLst>
                  <a:gd name="connsiteX0" fmla="*/ 0 w 288099"/>
                  <a:gd name="connsiteY0" fmla="*/ 75156 h 75156"/>
                  <a:gd name="connsiteX1" fmla="*/ 112735 w 288099"/>
                  <a:gd name="connsiteY1" fmla="*/ 37578 h 75156"/>
                  <a:gd name="connsiteX2" fmla="*/ 187891 w 288099"/>
                  <a:gd name="connsiteY2" fmla="*/ 12526 h 75156"/>
                  <a:gd name="connsiteX3" fmla="*/ 225469 w 288099"/>
                  <a:gd name="connsiteY3" fmla="*/ 0 h 75156"/>
                  <a:gd name="connsiteX4" fmla="*/ 288099 w 288099"/>
                  <a:gd name="connsiteY4" fmla="*/ 0 h 751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8099" h="75156">
                    <a:moveTo>
                      <a:pt x="0" y="75156"/>
                    </a:moveTo>
                    <a:cubicBezTo>
                      <a:pt x="125584" y="24923"/>
                      <a:pt x="4856" y="69942"/>
                      <a:pt x="112735" y="37578"/>
                    </a:cubicBezTo>
                    <a:cubicBezTo>
                      <a:pt x="138028" y="29990"/>
                      <a:pt x="162839" y="20877"/>
                      <a:pt x="187891" y="12526"/>
                    </a:cubicBezTo>
                    <a:cubicBezTo>
                      <a:pt x="200417" y="8351"/>
                      <a:pt x="212265" y="0"/>
                      <a:pt x="225469" y="0"/>
                    </a:cubicBezTo>
                    <a:lnTo>
                      <a:pt x="288099" y="0"/>
                    </a:lnTo>
                  </a:path>
                </a:pathLst>
              </a:custGeom>
              <a:noFill/>
              <a:ln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6" name="Freeform: Shape 25">
                <a:extLst>
                  <a:ext uri="{FF2B5EF4-FFF2-40B4-BE49-F238E27FC236}">
                    <a16:creationId xmlns:a16="http://schemas.microsoft.com/office/drawing/2014/main" id="{1EA6756B-1102-4647-B444-F5DAA633FA41}"/>
                  </a:ext>
                </a:extLst>
              </p:cNvPr>
              <p:cNvSpPr/>
              <p:nvPr/>
            </p:nvSpPr>
            <p:spPr>
              <a:xfrm>
                <a:off x="4797468" y="3857187"/>
                <a:ext cx="363255" cy="138616"/>
              </a:xfrm>
              <a:custGeom>
                <a:avLst/>
                <a:gdLst>
                  <a:gd name="connsiteX0" fmla="*/ 0 w 363255"/>
                  <a:gd name="connsiteY0" fmla="*/ 138616 h 138616"/>
                  <a:gd name="connsiteX1" fmla="*/ 62631 w 363255"/>
                  <a:gd name="connsiteY1" fmla="*/ 113564 h 138616"/>
                  <a:gd name="connsiteX2" fmla="*/ 100209 w 363255"/>
                  <a:gd name="connsiteY2" fmla="*/ 88512 h 138616"/>
                  <a:gd name="connsiteX3" fmla="*/ 200417 w 363255"/>
                  <a:gd name="connsiteY3" fmla="*/ 75986 h 138616"/>
                  <a:gd name="connsiteX4" fmla="*/ 288099 w 363255"/>
                  <a:gd name="connsiteY4" fmla="*/ 50934 h 138616"/>
                  <a:gd name="connsiteX5" fmla="*/ 350729 w 363255"/>
                  <a:gd name="connsiteY5" fmla="*/ 829 h 138616"/>
                  <a:gd name="connsiteX6" fmla="*/ 363255 w 363255"/>
                  <a:gd name="connsiteY6" fmla="*/ 829 h 1386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63255" h="138616">
                    <a:moveTo>
                      <a:pt x="0" y="138616"/>
                    </a:moveTo>
                    <a:cubicBezTo>
                      <a:pt x="20877" y="130265"/>
                      <a:pt x="42520" y="123620"/>
                      <a:pt x="62631" y="113564"/>
                    </a:cubicBezTo>
                    <a:cubicBezTo>
                      <a:pt x="76096" y="106832"/>
                      <a:pt x="85685" y="92473"/>
                      <a:pt x="100209" y="88512"/>
                    </a:cubicBezTo>
                    <a:cubicBezTo>
                      <a:pt x="132685" y="79655"/>
                      <a:pt x="167212" y="81520"/>
                      <a:pt x="200417" y="75986"/>
                    </a:cubicBezTo>
                    <a:cubicBezTo>
                      <a:pt x="231874" y="70743"/>
                      <a:pt x="258315" y="60862"/>
                      <a:pt x="288099" y="50934"/>
                    </a:cubicBezTo>
                    <a:cubicBezTo>
                      <a:pt x="311401" y="27631"/>
                      <a:pt x="319125" y="16631"/>
                      <a:pt x="350729" y="829"/>
                    </a:cubicBezTo>
                    <a:cubicBezTo>
                      <a:pt x="354464" y="-1038"/>
                      <a:pt x="359080" y="829"/>
                      <a:pt x="363255" y="829"/>
                    </a:cubicBezTo>
                  </a:path>
                </a:pathLst>
              </a:custGeom>
              <a:noFill/>
              <a:ln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7" name="Freeform: Shape 26">
                <a:extLst>
                  <a:ext uri="{FF2B5EF4-FFF2-40B4-BE49-F238E27FC236}">
                    <a16:creationId xmlns:a16="http://schemas.microsoft.com/office/drawing/2014/main" id="{546E1C8D-7D9B-4166-9B2D-9DF20F932782}"/>
                  </a:ext>
                </a:extLst>
              </p:cNvPr>
              <p:cNvSpPr/>
              <p:nvPr/>
            </p:nvSpPr>
            <p:spPr>
              <a:xfrm>
                <a:off x="4772416" y="3782812"/>
                <a:ext cx="363255" cy="162887"/>
              </a:xfrm>
              <a:custGeom>
                <a:avLst/>
                <a:gdLst>
                  <a:gd name="connsiteX0" fmla="*/ 0 w 363255"/>
                  <a:gd name="connsiteY0" fmla="*/ 162887 h 162887"/>
                  <a:gd name="connsiteX1" fmla="*/ 125261 w 363255"/>
                  <a:gd name="connsiteY1" fmla="*/ 100256 h 162887"/>
                  <a:gd name="connsiteX2" fmla="*/ 162839 w 363255"/>
                  <a:gd name="connsiteY2" fmla="*/ 75204 h 162887"/>
                  <a:gd name="connsiteX3" fmla="*/ 212943 w 363255"/>
                  <a:gd name="connsiteY3" fmla="*/ 62678 h 162887"/>
                  <a:gd name="connsiteX4" fmla="*/ 313151 w 363255"/>
                  <a:gd name="connsiteY4" fmla="*/ 25100 h 162887"/>
                  <a:gd name="connsiteX5" fmla="*/ 363255 w 363255"/>
                  <a:gd name="connsiteY5" fmla="*/ 48 h 1628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63255" h="162887">
                    <a:moveTo>
                      <a:pt x="0" y="162887"/>
                    </a:moveTo>
                    <a:cubicBezTo>
                      <a:pt x="125197" y="62731"/>
                      <a:pt x="-170" y="147294"/>
                      <a:pt x="125261" y="100256"/>
                    </a:cubicBezTo>
                    <a:cubicBezTo>
                      <a:pt x="139357" y="94970"/>
                      <a:pt x="149002" y="81134"/>
                      <a:pt x="162839" y="75204"/>
                    </a:cubicBezTo>
                    <a:cubicBezTo>
                      <a:pt x="178662" y="68423"/>
                      <a:pt x="196824" y="68723"/>
                      <a:pt x="212943" y="62678"/>
                    </a:cubicBezTo>
                    <a:cubicBezTo>
                      <a:pt x="343947" y="13552"/>
                      <a:pt x="184542" y="57252"/>
                      <a:pt x="313151" y="25100"/>
                    </a:cubicBezTo>
                    <a:cubicBezTo>
                      <a:pt x="354203" y="-2268"/>
                      <a:pt x="335675" y="48"/>
                      <a:pt x="363255" y="48"/>
                    </a:cubicBezTo>
                  </a:path>
                </a:pathLst>
              </a:custGeom>
              <a:noFill/>
              <a:ln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D0A75B24-632F-48B8-BE17-7A8C600CC1E3}"/>
                  </a:ext>
                </a:extLst>
              </p:cNvPr>
              <p:cNvSpPr/>
              <p:nvPr/>
            </p:nvSpPr>
            <p:spPr>
              <a:xfrm>
                <a:off x="4709786" y="3820438"/>
                <a:ext cx="501041" cy="150313"/>
              </a:xfrm>
              <a:custGeom>
                <a:avLst/>
                <a:gdLst>
                  <a:gd name="connsiteX0" fmla="*/ 0 w 501041"/>
                  <a:gd name="connsiteY0" fmla="*/ 150313 h 150313"/>
                  <a:gd name="connsiteX1" fmla="*/ 87682 w 501041"/>
                  <a:gd name="connsiteY1" fmla="*/ 137787 h 150313"/>
                  <a:gd name="connsiteX2" fmla="*/ 162839 w 501041"/>
                  <a:gd name="connsiteY2" fmla="*/ 112735 h 150313"/>
                  <a:gd name="connsiteX3" fmla="*/ 212943 w 501041"/>
                  <a:gd name="connsiteY3" fmla="*/ 50104 h 150313"/>
                  <a:gd name="connsiteX4" fmla="*/ 250521 w 501041"/>
                  <a:gd name="connsiteY4" fmla="*/ 37578 h 150313"/>
                  <a:gd name="connsiteX5" fmla="*/ 313151 w 501041"/>
                  <a:gd name="connsiteY5" fmla="*/ 50104 h 150313"/>
                  <a:gd name="connsiteX6" fmla="*/ 350729 w 501041"/>
                  <a:gd name="connsiteY6" fmla="*/ 62630 h 150313"/>
                  <a:gd name="connsiteX7" fmla="*/ 400833 w 501041"/>
                  <a:gd name="connsiteY7" fmla="*/ 50104 h 150313"/>
                  <a:gd name="connsiteX8" fmla="*/ 438411 w 501041"/>
                  <a:gd name="connsiteY8" fmla="*/ 25052 h 150313"/>
                  <a:gd name="connsiteX9" fmla="*/ 475989 w 501041"/>
                  <a:gd name="connsiteY9" fmla="*/ 12526 h 150313"/>
                  <a:gd name="connsiteX10" fmla="*/ 501041 w 501041"/>
                  <a:gd name="connsiteY10" fmla="*/ 0 h 1503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01041" h="150313">
                    <a:moveTo>
                      <a:pt x="0" y="150313"/>
                    </a:moveTo>
                    <a:cubicBezTo>
                      <a:pt x="29227" y="146138"/>
                      <a:pt x="58914" y="144426"/>
                      <a:pt x="87682" y="137787"/>
                    </a:cubicBezTo>
                    <a:cubicBezTo>
                      <a:pt x="113413" y="131849"/>
                      <a:pt x="162839" y="112735"/>
                      <a:pt x="162839" y="112735"/>
                    </a:cubicBezTo>
                    <a:cubicBezTo>
                      <a:pt x="174216" y="95669"/>
                      <a:pt x="193113" y="62003"/>
                      <a:pt x="212943" y="50104"/>
                    </a:cubicBezTo>
                    <a:cubicBezTo>
                      <a:pt x="224265" y="43311"/>
                      <a:pt x="237995" y="41753"/>
                      <a:pt x="250521" y="37578"/>
                    </a:cubicBezTo>
                    <a:cubicBezTo>
                      <a:pt x="271398" y="41753"/>
                      <a:pt x="292497" y="44940"/>
                      <a:pt x="313151" y="50104"/>
                    </a:cubicBezTo>
                    <a:cubicBezTo>
                      <a:pt x="325960" y="53306"/>
                      <a:pt x="337525" y="62630"/>
                      <a:pt x="350729" y="62630"/>
                    </a:cubicBezTo>
                    <a:cubicBezTo>
                      <a:pt x="367944" y="62630"/>
                      <a:pt x="384132" y="54279"/>
                      <a:pt x="400833" y="50104"/>
                    </a:cubicBezTo>
                    <a:cubicBezTo>
                      <a:pt x="413359" y="41753"/>
                      <a:pt x="424946" y="31785"/>
                      <a:pt x="438411" y="25052"/>
                    </a:cubicBezTo>
                    <a:cubicBezTo>
                      <a:pt x="450221" y="19147"/>
                      <a:pt x="463730" y="17430"/>
                      <a:pt x="475989" y="12526"/>
                    </a:cubicBezTo>
                    <a:cubicBezTo>
                      <a:pt x="484658" y="9059"/>
                      <a:pt x="492690" y="4175"/>
                      <a:pt x="501041" y="0"/>
                    </a:cubicBezTo>
                  </a:path>
                </a:pathLst>
              </a:custGeom>
              <a:noFill/>
              <a:ln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pic>
        <p:nvPicPr>
          <p:cNvPr id="40" name="Picture 39">
            <a:extLst>
              <a:ext uri="{FF2B5EF4-FFF2-40B4-BE49-F238E27FC236}">
                <a16:creationId xmlns:a16="http://schemas.microsoft.com/office/drawing/2014/main" id="{B106119B-8CF6-42B8-BA10-4DB30CEEDE2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0767515">
            <a:off x="5422551" y="4760437"/>
            <a:ext cx="1400175" cy="1352550"/>
          </a:xfrm>
          <a:prstGeom prst="rect">
            <a:avLst/>
          </a:prstGeom>
        </p:spPr>
      </p:pic>
      <p:sp>
        <p:nvSpPr>
          <p:cNvPr id="41" name="Oval 40">
            <a:extLst>
              <a:ext uri="{FF2B5EF4-FFF2-40B4-BE49-F238E27FC236}">
                <a16:creationId xmlns:a16="http://schemas.microsoft.com/office/drawing/2014/main" id="{C97DB904-2558-4A20-A073-107A85795E34}"/>
              </a:ext>
            </a:extLst>
          </p:cNvPr>
          <p:cNvSpPr/>
          <p:nvPr/>
        </p:nvSpPr>
        <p:spPr>
          <a:xfrm>
            <a:off x="6526060" y="4912733"/>
            <a:ext cx="501040" cy="225517"/>
          </a:xfrm>
          <a:prstGeom prst="ellipse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4" name="Group 43">
            <a:extLst>
              <a:ext uri="{FF2B5EF4-FFF2-40B4-BE49-F238E27FC236}">
                <a16:creationId xmlns:a16="http://schemas.microsoft.com/office/drawing/2014/main" id="{BC15E8B9-F898-473F-9D14-7A45ED2E0F67}"/>
              </a:ext>
            </a:extLst>
          </p:cNvPr>
          <p:cNvGrpSpPr/>
          <p:nvPr/>
        </p:nvGrpSpPr>
        <p:grpSpPr>
          <a:xfrm>
            <a:off x="6526060" y="4909685"/>
            <a:ext cx="4012504" cy="1217252"/>
            <a:chOff x="6526060" y="4909685"/>
            <a:chExt cx="4012504" cy="1217252"/>
          </a:xfrm>
        </p:grpSpPr>
        <p:grpSp>
          <p:nvGrpSpPr>
            <p:cNvPr id="38" name="Group 37">
              <a:extLst>
                <a:ext uri="{FF2B5EF4-FFF2-40B4-BE49-F238E27FC236}">
                  <a16:creationId xmlns:a16="http://schemas.microsoft.com/office/drawing/2014/main" id="{5BD5348D-91BE-4401-8FE9-2DE244B45C7B}"/>
                </a:ext>
              </a:extLst>
            </p:cNvPr>
            <p:cNvGrpSpPr/>
            <p:nvPr/>
          </p:nvGrpSpPr>
          <p:grpSpPr>
            <a:xfrm>
              <a:off x="6526060" y="4909685"/>
              <a:ext cx="4012504" cy="743937"/>
              <a:chOff x="6546936" y="3729659"/>
              <a:chExt cx="4012504" cy="743937"/>
            </a:xfrm>
          </p:grpSpPr>
          <p:grpSp>
            <p:nvGrpSpPr>
              <p:cNvPr id="22" name="Group 21">
                <a:extLst>
                  <a:ext uri="{FF2B5EF4-FFF2-40B4-BE49-F238E27FC236}">
                    <a16:creationId xmlns:a16="http://schemas.microsoft.com/office/drawing/2014/main" id="{32DF6001-A952-464D-B5F0-88172579C278}"/>
                  </a:ext>
                </a:extLst>
              </p:cNvPr>
              <p:cNvGrpSpPr/>
              <p:nvPr/>
            </p:nvGrpSpPr>
            <p:grpSpPr>
              <a:xfrm>
                <a:off x="7064678" y="3729659"/>
                <a:ext cx="3494762" cy="743937"/>
                <a:chOff x="7064678" y="3729659"/>
                <a:chExt cx="3494762" cy="743937"/>
              </a:xfrm>
            </p:grpSpPr>
            <p:sp>
              <p:nvSpPr>
                <p:cNvPr id="13" name="Freeform: Shape 12">
                  <a:extLst>
                    <a:ext uri="{FF2B5EF4-FFF2-40B4-BE49-F238E27FC236}">
                      <a16:creationId xmlns:a16="http://schemas.microsoft.com/office/drawing/2014/main" id="{624B06D4-E886-4398-9390-D5DCE88F87F4}"/>
                    </a:ext>
                  </a:extLst>
                </p:cNvPr>
                <p:cNvSpPr/>
                <p:nvPr/>
              </p:nvSpPr>
              <p:spPr>
                <a:xfrm>
                  <a:off x="7064678" y="3729659"/>
                  <a:ext cx="2342367" cy="565277"/>
                </a:xfrm>
                <a:custGeom>
                  <a:avLst/>
                  <a:gdLst>
                    <a:gd name="connsiteX0" fmla="*/ 0 w 2342367"/>
                    <a:gd name="connsiteY0" fmla="*/ 61002 h 565277"/>
                    <a:gd name="connsiteX1" fmla="*/ 1077238 w 2342367"/>
                    <a:gd name="connsiteY1" fmla="*/ 35950 h 565277"/>
                    <a:gd name="connsiteX2" fmla="*/ 1665961 w 2342367"/>
                    <a:gd name="connsiteY2" fmla="*/ 486887 h 565277"/>
                    <a:gd name="connsiteX3" fmla="*/ 2342367 w 2342367"/>
                    <a:gd name="connsiteY3" fmla="*/ 562043 h 5652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342367" h="565277">
                      <a:moveTo>
                        <a:pt x="0" y="61002"/>
                      </a:moveTo>
                      <a:cubicBezTo>
                        <a:pt x="399789" y="12985"/>
                        <a:pt x="799578" y="-35031"/>
                        <a:pt x="1077238" y="35950"/>
                      </a:cubicBezTo>
                      <a:cubicBezTo>
                        <a:pt x="1354898" y="106931"/>
                        <a:pt x="1455106" y="399205"/>
                        <a:pt x="1665961" y="486887"/>
                      </a:cubicBezTo>
                      <a:cubicBezTo>
                        <a:pt x="1876816" y="574569"/>
                        <a:pt x="2109591" y="568306"/>
                        <a:pt x="2342367" y="562043"/>
                      </a:cubicBezTo>
                    </a:path>
                  </a:pathLst>
                </a:custGeom>
                <a:noFill/>
                <a:ln w="57150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grpSp>
              <p:nvGrpSpPr>
                <p:cNvPr id="15" name="Group 14">
                  <a:extLst>
                    <a:ext uri="{FF2B5EF4-FFF2-40B4-BE49-F238E27FC236}">
                      <a16:creationId xmlns:a16="http://schemas.microsoft.com/office/drawing/2014/main" id="{446AD66E-E63D-441B-A475-805BC9990F38}"/>
                    </a:ext>
                  </a:extLst>
                </p:cNvPr>
                <p:cNvGrpSpPr/>
                <p:nvPr/>
              </p:nvGrpSpPr>
              <p:grpSpPr>
                <a:xfrm>
                  <a:off x="9407045" y="4163577"/>
                  <a:ext cx="1152395" cy="310019"/>
                  <a:chOff x="8755693" y="3118981"/>
                  <a:chExt cx="1152395" cy="310019"/>
                </a:xfrm>
              </p:grpSpPr>
              <p:sp>
                <p:nvSpPr>
                  <p:cNvPr id="16" name="Rectangle 15">
                    <a:extLst>
                      <a:ext uri="{FF2B5EF4-FFF2-40B4-BE49-F238E27FC236}">
                        <a16:creationId xmlns:a16="http://schemas.microsoft.com/office/drawing/2014/main" id="{24907A63-0883-4AD8-919F-28DD40C14A0A}"/>
                      </a:ext>
                    </a:extLst>
                  </p:cNvPr>
                  <p:cNvSpPr/>
                  <p:nvPr/>
                </p:nvSpPr>
                <p:spPr>
                  <a:xfrm>
                    <a:off x="8755693" y="3118981"/>
                    <a:ext cx="713984" cy="310019"/>
                  </a:xfrm>
                  <a:prstGeom prst="rect">
                    <a:avLst/>
                  </a:prstGeom>
                  <a:solidFill>
                    <a:schemeClr val="tx1"/>
                  </a:solidFill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7" name="Rectangle 16">
                    <a:extLst>
                      <a:ext uri="{FF2B5EF4-FFF2-40B4-BE49-F238E27FC236}">
                        <a16:creationId xmlns:a16="http://schemas.microsoft.com/office/drawing/2014/main" id="{AE6F5AFD-B0EE-4A35-B1C7-04448180E0DE}"/>
                      </a:ext>
                    </a:extLst>
                  </p:cNvPr>
                  <p:cNvSpPr/>
                  <p:nvPr/>
                </p:nvSpPr>
                <p:spPr>
                  <a:xfrm>
                    <a:off x="9469677" y="3250340"/>
                    <a:ext cx="438411" cy="45719"/>
                  </a:xfrm>
                  <a:prstGeom prst="rect">
                    <a:avLst/>
                  </a:prstGeom>
                  <a:solidFill>
                    <a:schemeClr val="bg1">
                      <a:lumMod val="85000"/>
                    </a:schemeClr>
                  </a:solidFill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</p:grpSp>
          <p:grpSp>
            <p:nvGrpSpPr>
              <p:cNvPr id="31" name="Group 30">
                <a:extLst>
                  <a:ext uri="{FF2B5EF4-FFF2-40B4-BE49-F238E27FC236}">
                    <a16:creationId xmlns:a16="http://schemas.microsoft.com/office/drawing/2014/main" id="{4278455B-579D-440A-BF0A-D81680F0B28F}"/>
                  </a:ext>
                </a:extLst>
              </p:cNvPr>
              <p:cNvGrpSpPr/>
              <p:nvPr/>
            </p:nvGrpSpPr>
            <p:grpSpPr>
              <a:xfrm flipH="1" flipV="1">
                <a:off x="6546936" y="3770285"/>
                <a:ext cx="526093" cy="225517"/>
                <a:chOff x="4684734" y="3782812"/>
                <a:chExt cx="526093" cy="225517"/>
              </a:xfrm>
            </p:grpSpPr>
            <p:sp>
              <p:nvSpPr>
                <p:cNvPr id="32" name="Freeform: Shape 31">
                  <a:extLst>
                    <a:ext uri="{FF2B5EF4-FFF2-40B4-BE49-F238E27FC236}">
                      <a16:creationId xmlns:a16="http://schemas.microsoft.com/office/drawing/2014/main" id="{3916691C-2B0B-4161-9982-3B5E1D566F08}"/>
                    </a:ext>
                  </a:extLst>
                </p:cNvPr>
                <p:cNvSpPr/>
                <p:nvPr/>
              </p:nvSpPr>
              <p:spPr>
                <a:xfrm>
                  <a:off x="4684734" y="3857983"/>
                  <a:ext cx="300625" cy="125294"/>
                </a:xfrm>
                <a:custGeom>
                  <a:avLst/>
                  <a:gdLst>
                    <a:gd name="connsiteX0" fmla="*/ 0 w 300625"/>
                    <a:gd name="connsiteY0" fmla="*/ 125294 h 125294"/>
                    <a:gd name="connsiteX1" fmla="*/ 100208 w 300625"/>
                    <a:gd name="connsiteY1" fmla="*/ 75190 h 125294"/>
                    <a:gd name="connsiteX2" fmla="*/ 175365 w 300625"/>
                    <a:gd name="connsiteY2" fmla="*/ 50138 h 125294"/>
                    <a:gd name="connsiteX3" fmla="*/ 250521 w 300625"/>
                    <a:gd name="connsiteY3" fmla="*/ 12559 h 125294"/>
                    <a:gd name="connsiteX4" fmla="*/ 300625 w 300625"/>
                    <a:gd name="connsiteY4" fmla="*/ 33 h 1252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00625" h="125294">
                      <a:moveTo>
                        <a:pt x="0" y="125294"/>
                      </a:moveTo>
                      <a:cubicBezTo>
                        <a:pt x="159073" y="93479"/>
                        <a:pt x="-18216" y="140981"/>
                        <a:pt x="100208" y="75190"/>
                      </a:cubicBezTo>
                      <a:cubicBezTo>
                        <a:pt x="123292" y="62365"/>
                        <a:pt x="175365" y="50138"/>
                        <a:pt x="175365" y="50138"/>
                      </a:cubicBezTo>
                      <a:cubicBezTo>
                        <a:pt x="214701" y="10800"/>
                        <a:pt x="185882" y="31027"/>
                        <a:pt x="250521" y="12559"/>
                      </a:cubicBezTo>
                      <a:cubicBezTo>
                        <a:pt x="298983" y="-1287"/>
                        <a:pt x="272706" y="33"/>
                        <a:pt x="300625" y="33"/>
                      </a:cubicBezTo>
                    </a:path>
                  </a:pathLst>
                </a:custGeom>
                <a:noFill/>
                <a:ln>
                  <a:solidFill>
                    <a:srgbClr val="FFC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3" name="Freeform: Shape 32">
                  <a:extLst>
                    <a:ext uri="{FF2B5EF4-FFF2-40B4-BE49-F238E27FC236}">
                      <a16:creationId xmlns:a16="http://schemas.microsoft.com/office/drawing/2014/main" id="{1CBEA121-E5BE-4F61-81C2-99F374DE9E50}"/>
                    </a:ext>
                  </a:extLst>
                </p:cNvPr>
                <p:cNvSpPr/>
                <p:nvPr/>
              </p:nvSpPr>
              <p:spPr>
                <a:xfrm>
                  <a:off x="4697260" y="3870542"/>
                  <a:ext cx="300625" cy="137787"/>
                </a:xfrm>
                <a:custGeom>
                  <a:avLst/>
                  <a:gdLst>
                    <a:gd name="connsiteX0" fmla="*/ 0 w 300625"/>
                    <a:gd name="connsiteY0" fmla="*/ 137787 h 137787"/>
                    <a:gd name="connsiteX1" fmla="*/ 137787 w 300625"/>
                    <a:gd name="connsiteY1" fmla="*/ 100209 h 137787"/>
                    <a:gd name="connsiteX2" fmla="*/ 175365 w 300625"/>
                    <a:gd name="connsiteY2" fmla="*/ 87683 h 137787"/>
                    <a:gd name="connsiteX3" fmla="*/ 212943 w 300625"/>
                    <a:gd name="connsiteY3" fmla="*/ 75157 h 137787"/>
                    <a:gd name="connsiteX4" fmla="*/ 275573 w 300625"/>
                    <a:gd name="connsiteY4" fmla="*/ 25053 h 137787"/>
                    <a:gd name="connsiteX5" fmla="*/ 300625 w 300625"/>
                    <a:gd name="connsiteY5" fmla="*/ 0 h 1377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00625" h="137787">
                      <a:moveTo>
                        <a:pt x="0" y="137787"/>
                      </a:moveTo>
                      <a:cubicBezTo>
                        <a:pt x="88524" y="120082"/>
                        <a:pt x="42433" y="131993"/>
                        <a:pt x="137787" y="100209"/>
                      </a:cubicBezTo>
                      <a:lnTo>
                        <a:pt x="175365" y="87683"/>
                      </a:lnTo>
                      <a:lnTo>
                        <a:pt x="212943" y="75157"/>
                      </a:lnTo>
                      <a:cubicBezTo>
                        <a:pt x="262840" y="311"/>
                        <a:pt x="208346" y="65390"/>
                        <a:pt x="275573" y="25053"/>
                      </a:cubicBezTo>
                      <a:cubicBezTo>
                        <a:pt x="285700" y="18977"/>
                        <a:pt x="300625" y="0"/>
                        <a:pt x="300625" y="0"/>
                      </a:cubicBezTo>
                    </a:path>
                  </a:pathLst>
                </a:custGeom>
                <a:noFill/>
                <a:ln>
                  <a:solidFill>
                    <a:srgbClr val="FFC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4" name="Freeform: Shape 33">
                  <a:extLst>
                    <a:ext uri="{FF2B5EF4-FFF2-40B4-BE49-F238E27FC236}">
                      <a16:creationId xmlns:a16="http://schemas.microsoft.com/office/drawing/2014/main" id="{224EA8D2-4C59-43C4-92DC-71C0F7AD76BB}"/>
                    </a:ext>
                  </a:extLst>
                </p:cNvPr>
                <p:cNvSpPr/>
                <p:nvPr/>
              </p:nvSpPr>
              <p:spPr>
                <a:xfrm>
                  <a:off x="4772416" y="3920647"/>
                  <a:ext cx="288099" cy="75156"/>
                </a:xfrm>
                <a:custGeom>
                  <a:avLst/>
                  <a:gdLst>
                    <a:gd name="connsiteX0" fmla="*/ 0 w 288099"/>
                    <a:gd name="connsiteY0" fmla="*/ 75156 h 75156"/>
                    <a:gd name="connsiteX1" fmla="*/ 112735 w 288099"/>
                    <a:gd name="connsiteY1" fmla="*/ 37578 h 75156"/>
                    <a:gd name="connsiteX2" fmla="*/ 187891 w 288099"/>
                    <a:gd name="connsiteY2" fmla="*/ 12526 h 75156"/>
                    <a:gd name="connsiteX3" fmla="*/ 225469 w 288099"/>
                    <a:gd name="connsiteY3" fmla="*/ 0 h 75156"/>
                    <a:gd name="connsiteX4" fmla="*/ 288099 w 288099"/>
                    <a:gd name="connsiteY4" fmla="*/ 0 h 751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88099" h="75156">
                      <a:moveTo>
                        <a:pt x="0" y="75156"/>
                      </a:moveTo>
                      <a:cubicBezTo>
                        <a:pt x="125584" y="24923"/>
                        <a:pt x="4856" y="69942"/>
                        <a:pt x="112735" y="37578"/>
                      </a:cubicBezTo>
                      <a:cubicBezTo>
                        <a:pt x="138028" y="29990"/>
                        <a:pt x="162839" y="20877"/>
                        <a:pt x="187891" y="12526"/>
                      </a:cubicBezTo>
                      <a:cubicBezTo>
                        <a:pt x="200417" y="8351"/>
                        <a:pt x="212265" y="0"/>
                        <a:pt x="225469" y="0"/>
                      </a:cubicBezTo>
                      <a:lnTo>
                        <a:pt x="288099" y="0"/>
                      </a:lnTo>
                    </a:path>
                  </a:pathLst>
                </a:custGeom>
                <a:noFill/>
                <a:ln>
                  <a:solidFill>
                    <a:srgbClr val="FFC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5" name="Freeform: Shape 34">
                  <a:extLst>
                    <a:ext uri="{FF2B5EF4-FFF2-40B4-BE49-F238E27FC236}">
                      <a16:creationId xmlns:a16="http://schemas.microsoft.com/office/drawing/2014/main" id="{9FC6B019-A2BE-4411-B554-08C1BCE686D2}"/>
                    </a:ext>
                  </a:extLst>
                </p:cNvPr>
                <p:cNvSpPr/>
                <p:nvPr/>
              </p:nvSpPr>
              <p:spPr>
                <a:xfrm>
                  <a:off x="4797468" y="3857187"/>
                  <a:ext cx="363255" cy="138616"/>
                </a:xfrm>
                <a:custGeom>
                  <a:avLst/>
                  <a:gdLst>
                    <a:gd name="connsiteX0" fmla="*/ 0 w 363255"/>
                    <a:gd name="connsiteY0" fmla="*/ 138616 h 138616"/>
                    <a:gd name="connsiteX1" fmla="*/ 62631 w 363255"/>
                    <a:gd name="connsiteY1" fmla="*/ 113564 h 138616"/>
                    <a:gd name="connsiteX2" fmla="*/ 100209 w 363255"/>
                    <a:gd name="connsiteY2" fmla="*/ 88512 h 138616"/>
                    <a:gd name="connsiteX3" fmla="*/ 200417 w 363255"/>
                    <a:gd name="connsiteY3" fmla="*/ 75986 h 138616"/>
                    <a:gd name="connsiteX4" fmla="*/ 288099 w 363255"/>
                    <a:gd name="connsiteY4" fmla="*/ 50934 h 138616"/>
                    <a:gd name="connsiteX5" fmla="*/ 350729 w 363255"/>
                    <a:gd name="connsiteY5" fmla="*/ 829 h 138616"/>
                    <a:gd name="connsiteX6" fmla="*/ 363255 w 363255"/>
                    <a:gd name="connsiteY6" fmla="*/ 829 h 1386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63255" h="138616">
                      <a:moveTo>
                        <a:pt x="0" y="138616"/>
                      </a:moveTo>
                      <a:cubicBezTo>
                        <a:pt x="20877" y="130265"/>
                        <a:pt x="42520" y="123620"/>
                        <a:pt x="62631" y="113564"/>
                      </a:cubicBezTo>
                      <a:cubicBezTo>
                        <a:pt x="76096" y="106832"/>
                        <a:pt x="85685" y="92473"/>
                        <a:pt x="100209" y="88512"/>
                      </a:cubicBezTo>
                      <a:cubicBezTo>
                        <a:pt x="132685" y="79655"/>
                        <a:pt x="167212" y="81520"/>
                        <a:pt x="200417" y="75986"/>
                      </a:cubicBezTo>
                      <a:cubicBezTo>
                        <a:pt x="231874" y="70743"/>
                        <a:pt x="258315" y="60862"/>
                        <a:pt x="288099" y="50934"/>
                      </a:cubicBezTo>
                      <a:cubicBezTo>
                        <a:pt x="311401" y="27631"/>
                        <a:pt x="319125" y="16631"/>
                        <a:pt x="350729" y="829"/>
                      </a:cubicBezTo>
                      <a:cubicBezTo>
                        <a:pt x="354464" y="-1038"/>
                        <a:pt x="359080" y="829"/>
                        <a:pt x="363255" y="829"/>
                      </a:cubicBezTo>
                    </a:path>
                  </a:pathLst>
                </a:custGeom>
                <a:noFill/>
                <a:ln>
                  <a:solidFill>
                    <a:srgbClr val="FFC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6" name="Freeform: Shape 35">
                  <a:extLst>
                    <a:ext uri="{FF2B5EF4-FFF2-40B4-BE49-F238E27FC236}">
                      <a16:creationId xmlns:a16="http://schemas.microsoft.com/office/drawing/2014/main" id="{A4E358C4-EC6C-4312-AC13-34E9F699198A}"/>
                    </a:ext>
                  </a:extLst>
                </p:cNvPr>
                <p:cNvSpPr/>
                <p:nvPr/>
              </p:nvSpPr>
              <p:spPr>
                <a:xfrm>
                  <a:off x="4772416" y="3782812"/>
                  <a:ext cx="363255" cy="162887"/>
                </a:xfrm>
                <a:custGeom>
                  <a:avLst/>
                  <a:gdLst>
                    <a:gd name="connsiteX0" fmla="*/ 0 w 363255"/>
                    <a:gd name="connsiteY0" fmla="*/ 162887 h 162887"/>
                    <a:gd name="connsiteX1" fmla="*/ 125261 w 363255"/>
                    <a:gd name="connsiteY1" fmla="*/ 100256 h 162887"/>
                    <a:gd name="connsiteX2" fmla="*/ 162839 w 363255"/>
                    <a:gd name="connsiteY2" fmla="*/ 75204 h 162887"/>
                    <a:gd name="connsiteX3" fmla="*/ 212943 w 363255"/>
                    <a:gd name="connsiteY3" fmla="*/ 62678 h 162887"/>
                    <a:gd name="connsiteX4" fmla="*/ 313151 w 363255"/>
                    <a:gd name="connsiteY4" fmla="*/ 25100 h 162887"/>
                    <a:gd name="connsiteX5" fmla="*/ 363255 w 363255"/>
                    <a:gd name="connsiteY5" fmla="*/ 48 h 1628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63255" h="162887">
                      <a:moveTo>
                        <a:pt x="0" y="162887"/>
                      </a:moveTo>
                      <a:cubicBezTo>
                        <a:pt x="125197" y="62731"/>
                        <a:pt x="-170" y="147294"/>
                        <a:pt x="125261" y="100256"/>
                      </a:cubicBezTo>
                      <a:cubicBezTo>
                        <a:pt x="139357" y="94970"/>
                        <a:pt x="149002" y="81134"/>
                        <a:pt x="162839" y="75204"/>
                      </a:cubicBezTo>
                      <a:cubicBezTo>
                        <a:pt x="178662" y="68423"/>
                        <a:pt x="196824" y="68723"/>
                        <a:pt x="212943" y="62678"/>
                      </a:cubicBezTo>
                      <a:cubicBezTo>
                        <a:pt x="343947" y="13552"/>
                        <a:pt x="184542" y="57252"/>
                        <a:pt x="313151" y="25100"/>
                      </a:cubicBezTo>
                      <a:cubicBezTo>
                        <a:pt x="354203" y="-2268"/>
                        <a:pt x="335675" y="48"/>
                        <a:pt x="363255" y="48"/>
                      </a:cubicBezTo>
                    </a:path>
                  </a:pathLst>
                </a:custGeom>
                <a:noFill/>
                <a:ln>
                  <a:solidFill>
                    <a:srgbClr val="FFC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7" name="Freeform: Shape 36">
                  <a:extLst>
                    <a:ext uri="{FF2B5EF4-FFF2-40B4-BE49-F238E27FC236}">
                      <a16:creationId xmlns:a16="http://schemas.microsoft.com/office/drawing/2014/main" id="{F303E7CA-EA49-4FFE-A42F-059FEEB2DE56}"/>
                    </a:ext>
                  </a:extLst>
                </p:cNvPr>
                <p:cNvSpPr/>
                <p:nvPr/>
              </p:nvSpPr>
              <p:spPr>
                <a:xfrm>
                  <a:off x="4709786" y="3820438"/>
                  <a:ext cx="501041" cy="150313"/>
                </a:xfrm>
                <a:custGeom>
                  <a:avLst/>
                  <a:gdLst>
                    <a:gd name="connsiteX0" fmla="*/ 0 w 501041"/>
                    <a:gd name="connsiteY0" fmla="*/ 150313 h 150313"/>
                    <a:gd name="connsiteX1" fmla="*/ 87682 w 501041"/>
                    <a:gd name="connsiteY1" fmla="*/ 137787 h 150313"/>
                    <a:gd name="connsiteX2" fmla="*/ 162839 w 501041"/>
                    <a:gd name="connsiteY2" fmla="*/ 112735 h 150313"/>
                    <a:gd name="connsiteX3" fmla="*/ 212943 w 501041"/>
                    <a:gd name="connsiteY3" fmla="*/ 50104 h 150313"/>
                    <a:gd name="connsiteX4" fmla="*/ 250521 w 501041"/>
                    <a:gd name="connsiteY4" fmla="*/ 37578 h 150313"/>
                    <a:gd name="connsiteX5" fmla="*/ 313151 w 501041"/>
                    <a:gd name="connsiteY5" fmla="*/ 50104 h 150313"/>
                    <a:gd name="connsiteX6" fmla="*/ 350729 w 501041"/>
                    <a:gd name="connsiteY6" fmla="*/ 62630 h 150313"/>
                    <a:gd name="connsiteX7" fmla="*/ 400833 w 501041"/>
                    <a:gd name="connsiteY7" fmla="*/ 50104 h 150313"/>
                    <a:gd name="connsiteX8" fmla="*/ 438411 w 501041"/>
                    <a:gd name="connsiteY8" fmla="*/ 25052 h 150313"/>
                    <a:gd name="connsiteX9" fmla="*/ 475989 w 501041"/>
                    <a:gd name="connsiteY9" fmla="*/ 12526 h 150313"/>
                    <a:gd name="connsiteX10" fmla="*/ 501041 w 501041"/>
                    <a:gd name="connsiteY10" fmla="*/ 0 h 1503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501041" h="150313">
                      <a:moveTo>
                        <a:pt x="0" y="150313"/>
                      </a:moveTo>
                      <a:cubicBezTo>
                        <a:pt x="29227" y="146138"/>
                        <a:pt x="58914" y="144426"/>
                        <a:pt x="87682" y="137787"/>
                      </a:cubicBezTo>
                      <a:cubicBezTo>
                        <a:pt x="113413" y="131849"/>
                        <a:pt x="162839" y="112735"/>
                        <a:pt x="162839" y="112735"/>
                      </a:cubicBezTo>
                      <a:cubicBezTo>
                        <a:pt x="174216" y="95669"/>
                        <a:pt x="193113" y="62003"/>
                        <a:pt x="212943" y="50104"/>
                      </a:cubicBezTo>
                      <a:cubicBezTo>
                        <a:pt x="224265" y="43311"/>
                        <a:pt x="237995" y="41753"/>
                        <a:pt x="250521" y="37578"/>
                      </a:cubicBezTo>
                      <a:cubicBezTo>
                        <a:pt x="271398" y="41753"/>
                        <a:pt x="292497" y="44940"/>
                        <a:pt x="313151" y="50104"/>
                      </a:cubicBezTo>
                      <a:cubicBezTo>
                        <a:pt x="325960" y="53306"/>
                        <a:pt x="337525" y="62630"/>
                        <a:pt x="350729" y="62630"/>
                      </a:cubicBezTo>
                      <a:cubicBezTo>
                        <a:pt x="367944" y="62630"/>
                        <a:pt x="384132" y="54279"/>
                        <a:pt x="400833" y="50104"/>
                      </a:cubicBezTo>
                      <a:cubicBezTo>
                        <a:pt x="413359" y="41753"/>
                        <a:pt x="424946" y="31785"/>
                        <a:pt x="438411" y="25052"/>
                      </a:cubicBezTo>
                      <a:cubicBezTo>
                        <a:pt x="450221" y="19147"/>
                        <a:pt x="463730" y="17430"/>
                        <a:pt x="475989" y="12526"/>
                      </a:cubicBezTo>
                      <a:cubicBezTo>
                        <a:pt x="484658" y="9059"/>
                        <a:pt x="492690" y="4175"/>
                        <a:pt x="501041" y="0"/>
                      </a:cubicBezTo>
                    </a:path>
                  </a:pathLst>
                </a:custGeom>
                <a:noFill/>
                <a:ln>
                  <a:solidFill>
                    <a:srgbClr val="FFC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sp>
          <p:nvSpPr>
            <p:cNvPr id="43" name="Flowchart: Data 42">
              <a:extLst>
                <a:ext uri="{FF2B5EF4-FFF2-40B4-BE49-F238E27FC236}">
                  <a16:creationId xmlns:a16="http://schemas.microsoft.com/office/drawing/2014/main" id="{6F1499CA-F60B-400E-A8E4-A5FFE3AC1959}"/>
                </a:ext>
              </a:extLst>
            </p:cNvPr>
            <p:cNvSpPr/>
            <p:nvPr/>
          </p:nvSpPr>
          <p:spPr>
            <a:xfrm rot="2642260" flipH="1">
              <a:off x="7706039" y="5627039"/>
              <a:ext cx="447968" cy="499898"/>
            </a:xfrm>
            <a:prstGeom prst="flowChartInputOutput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8" name="Group 67">
            <a:extLst>
              <a:ext uri="{FF2B5EF4-FFF2-40B4-BE49-F238E27FC236}">
                <a16:creationId xmlns:a16="http://schemas.microsoft.com/office/drawing/2014/main" id="{7E087841-8C8F-4B12-B80A-F48EBFBF302B}"/>
              </a:ext>
            </a:extLst>
          </p:cNvPr>
          <p:cNvGrpSpPr/>
          <p:nvPr/>
        </p:nvGrpSpPr>
        <p:grpSpPr>
          <a:xfrm>
            <a:off x="3087665" y="1425306"/>
            <a:ext cx="6976998" cy="1328136"/>
            <a:chOff x="2931090" y="2100864"/>
            <a:chExt cx="6976998" cy="1328136"/>
          </a:xfrm>
        </p:grpSpPr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222F7D76-1105-4FA8-9818-B6DC4456BAA5}"/>
                </a:ext>
              </a:extLst>
            </p:cNvPr>
            <p:cNvSpPr/>
            <p:nvPr/>
          </p:nvSpPr>
          <p:spPr>
            <a:xfrm>
              <a:off x="6413326" y="2685063"/>
              <a:ext cx="2342367" cy="565277"/>
            </a:xfrm>
            <a:custGeom>
              <a:avLst/>
              <a:gdLst>
                <a:gd name="connsiteX0" fmla="*/ 0 w 2342367"/>
                <a:gd name="connsiteY0" fmla="*/ 61002 h 565277"/>
                <a:gd name="connsiteX1" fmla="*/ 1077238 w 2342367"/>
                <a:gd name="connsiteY1" fmla="*/ 35950 h 565277"/>
                <a:gd name="connsiteX2" fmla="*/ 1665961 w 2342367"/>
                <a:gd name="connsiteY2" fmla="*/ 486887 h 565277"/>
                <a:gd name="connsiteX3" fmla="*/ 2342367 w 2342367"/>
                <a:gd name="connsiteY3" fmla="*/ 562043 h 5652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42367" h="565277">
                  <a:moveTo>
                    <a:pt x="0" y="61002"/>
                  </a:moveTo>
                  <a:cubicBezTo>
                    <a:pt x="399789" y="12985"/>
                    <a:pt x="799578" y="-35031"/>
                    <a:pt x="1077238" y="35950"/>
                  </a:cubicBezTo>
                  <a:cubicBezTo>
                    <a:pt x="1354898" y="106931"/>
                    <a:pt x="1455106" y="399205"/>
                    <a:pt x="1665961" y="486887"/>
                  </a:cubicBezTo>
                  <a:cubicBezTo>
                    <a:pt x="1876816" y="574569"/>
                    <a:pt x="2109591" y="568306"/>
                    <a:pt x="2342367" y="562043"/>
                  </a:cubicBezTo>
                </a:path>
              </a:pathLst>
            </a:custGeom>
            <a:noFill/>
            <a:ln w="571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4B9369C2-47F2-4152-B43C-A6EFD0501769}"/>
                </a:ext>
              </a:extLst>
            </p:cNvPr>
            <p:cNvSpPr/>
            <p:nvPr/>
          </p:nvSpPr>
          <p:spPr>
            <a:xfrm flipH="1" flipV="1">
              <a:off x="4083485" y="2243787"/>
              <a:ext cx="2342367" cy="565277"/>
            </a:xfrm>
            <a:custGeom>
              <a:avLst/>
              <a:gdLst>
                <a:gd name="connsiteX0" fmla="*/ 0 w 2342367"/>
                <a:gd name="connsiteY0" fmla="*/ 61002 h 565277"/>
                <a:gd name="connsiteX1" fmla="*/ 1077238 w 2342367"/>
                <a:gd name="connsiteY1" fmla="*/ 35950 h 565277"/>
                <a:gd name="connsiteX2" fmla="*/ 1665961 w 2342367"/>
                <a:gd name="connsiteY2" fmla="*/ 486887 h 565277"/>
                <a:gd name="connsiteX3" fmla="*/ 2342367 w 2342367"/>
                <a:gd name="connsiteY3" fmla="*/ 562043 h 5652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42367" h="565277">
                  <a:moveTo>
                    <a:pt x="0" y="61002"/>
                  </a:moveTo>
                  <a:cubicBezTo>
                    <a:pt x="399789" y="12985"/>
                    <a:pt x="799578" y="-35031"/>
                    <a:pt x="1077238" y="35950"/>
                  </a:cubicBezTo>
                  <a:cubicBezTo>
                    <a:pt x="1354898" y="106931"/>
                    <a:pt x="1455106" y="399205"/>
                    <a:pt x="1665961" y="486887"/>
                  </a:cubicBezTo>
                  <a:cubicBezTo>
                    <a:pt x="1876816" y="574569"/>
                    <a:pt x="2109591" y="568306"/>
                    <a:pt x="2342367" y="562043"/>
                  </a:cubicBezTo>
                </a:path>
              </a:pathLst>
            </a:custGeom>
            <a:noFill/>
            <a:ln w="571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91A7CF27-5AAC-4D9B-8556-0D6CDA653598}"/>
                </a:ext>
              </a:extLst>
            </p:cNvPr>
            <p:cNvGrpSpPr/>
            <p:nvPr/>
          </p:nvGrpSpPr>
          <p:grpSpPr>
            <a:xfrm>
              <a:off x="8755693" y="3118981"/>
              <a:ext cx="1152395" cy="310019"/>
              <a:chOff x="8755693" y="3118981"/>
              <a:chExt cx="1152395" cy="310019"/>
            </a:xfrm>
          </p:grpSpPr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32F2FA22-C454-4E8C-B941-ADB3CECBE2BF}"/>
                  </a:ext>
                </a:extLst>
              </p:cNvPr>
              <p:cNvSpPr/>
              <p:nvPr/>
            </p:nvSpPr>
            <p:spPr>
              <a:xfrm>
                <a:off x="8755693" y="3118981"/>
                <a:ext cx="713984" cy="310019"/>
              </a:xfrm>
              <a:prstGeom prst="rect">
                <a:avLst/>
              </a:prstGeom>
              <a:solidFill>
                <a:schemeClr val="tx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" name="Rectangle 7">
                <a:extLst>
                  <a:ext uri="{FF2B5EF4-FFF2-40B4-BE49-F238E27FC236}">
                    <a16:creationId xmlns:a16="http://schemas.microsoft.com/office/drawing/2014/main" id="{BC83030E-2277-4B82-860E-206CB5D23F48}"/>
                  </a:ext>
                </a:extLst>
              </p:cNvPr>
              <p:cNvSpPr/>
              <p:nvPr/>
            </p:nvSpPr>
            <p:spPr>
              <a:xfrm>
                <a:off x="9469677" y="3250340"/>
                <a:ext cx="438411" cy="4571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280FE8E3-18A4-451C-9C66-B008A70A0B9B}"/>
                </a:ext>
              </a:extLst>
            </p:cNvPr>
            <p:cNvGrpSpPr/>
            <p:nvPr/>
          </p:nvGrpSpPr>
          <p:grpSpPr>
            <a:xfrm flipH="1">
              <a:off x="2931090" y="2100864"/>
              <a:ext cx="1152395" cy="310019"/>
              <a:chOff x="8755693" y="3118981"/>
              <a:chExt cx="1152395" cy="310019"/>
            </a:xfrm>
          </p:grpSpPr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id="{16B5133B-3504-4CB6-8322-FEF46AD7F798}"/>
                  </a:ext>
                </a:extLst>
              </p:cNvPr>
              <p:cNvSpPr/>
              <p:nvPr/>
            </p:nvSpPr>
            <p:spPr>
              <a:xfrm>
                <a:off x="8755693" y="3118981"/>
                <a:ext cx="713984" cy="310019"/>
              </a:xfrm>
              <a:prstGeom prst="rect">
                <a:avLst/>
              </a:prstGeom>
              <a:solidFill>
                <a:schemeClr val="tx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" name="Rectangle 11">
                <a:extLst>
                  <a:ext uri="{FF2B5EF4-FFF2-40B4-BE49-F238E27FC236}">
                    <a16:creationId xmlns:a16="http://schemas.microsoft.com/office/drawing/2014/main" id="{F924EA14-AEDA-4985-8731-4525253C5686}"/>
                  </a:ext>
                </a:extLst>
              </p:cNvPr>
              <p:cNvSpPr/>
              <p:nvPr/>
            </p:nvSpPr>
            <p:spPr>
              <a:xfrm>
                <a:off x="9469677" y="3250340"/>
                <a:ext cx="438411" cy="4571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769A7ECB-53FC-49C6-87FF-60EADD418A6C}"/>
                </a:ext>
              </a:extLst>
            </p:cNvPr>
            <p:cNvSpPr txBox="1"/>
            <p:nvPr/>
          </p:nvSpPr>
          <p:spPr>
            <a:xfrm>
              <a:off x="5488411" y="2213957"/>
              <a:ext cx="111280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/>
                <a:t>Jumper</a:t>
              </a:r>
            </a:p>
          </p:txBody>
        </p:sp>
      </p:grpSp>
      <p:grpSp>
        <p:nvGrpSpPr>
          <p:cNvPr id="50" name="Group 49">
            <a:extLst>
              <a:ext uri="{FF2B5EF4-FFF2-40B4-BE49-F238E27FC236}">
                <a16:creationId xmlns:a16="http://schemas.microsoft.com/office/drawing/2014/main" id="{B9D85B28-5261-4BFC-9B08-6D5596303C4A}"/>
              </a:ext>
            </a:extLst>
          </p:cNvPr>
          <p:cNvGrpSpPr/>
          <p:nvPr/>
        </p:nvGrpSpPr>
        <p:grpSpPr>
          <a:xfrm>
            <a:off x="6605391" y="5332383"/>
            <a:ext cx="3494762" cy="743937"/>
            <a:chOff x="7064678" y="3729659"/>
            <a:chExt cx="3494762" cy="743937"/>
          </a:xfrm>
        </p:grpSpPr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0E6ED1FD-275B-4AEC-9138-ED94984FC643}"/>
                </a:ext>
              </a:extLst>
            </p:cNvPr>
            <p:cNvSpPr/>
            <p:nvPr/>
          </p:nvSpPr>
          <p:spPr>
            <a:xfrm>
              <a:off x="7064678" y="3729659"/>
              <a:ext cx="2342367" cy="565277"/>
            </a:xfrm>
            <a:custGeom>
              <a:avLst/>
              <a:gdLst>
                <a:gd name="connsiteX0" fmla="*/ 0 w 2342367"/>
                <a:gd name="connsiteY0" fmla="*/ 61002 h 565277"/>
                <a:gd name="connsiteX1" fmla="*/ 1077238 w 2342367"/>
                <a:gd name="connsiteY1" fmla="*/ 35950 h 565277"/>
                <a:gd name="connsiteX2" fmla="*/ 1665961 w 2342367"/>
                <a:gd name="connsiteY2" fmla="*/ 486887 h 565277"/>
                <a:gd name="connsiteX3" fmla="*/ 2342367 w 2342367"/>
                <a:gd name="connsiteY3" fmla="*/ 562043 h 5652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42367" h="565277">
                  <a:moveTo>
                    <a:pt x="0" y="61002"/>
                  </a:moveTo>
                  <a:cubicBezTo>
                    <a:pt x="399789" y="12985"/>
                    <a:pt x="799578" y="-35031"/>
                    <a:pt x="1077238" y="35950"/>
                  </a:cubicBezTo>
                  <a:cubicBezTo>
                    <a:pt x="1354898" y="106931"/>
                    <a:pt x="1455106" y="399205"/>
                    <a:pt x="1665961" y="486887"/>
                  </a:cubicBezTo>
                  <a:cubicBezTo>
                    <a:pt x="1876816" y="574569"/>
                    <a:pt x="2109591" y="568306"/>
                    <a:pt x="2342367" y="562043"/>
                  </a:cubicBezTo>
                </a:path>
              </a:pathLst>
            </a:custGeom>
            <a:noFill/>
            <a:ln w="571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59" name="Group 58">
              <a:extLst>
                <a:ext uri="{FF2B5EF4-FFF2-40B4-BE49-F238E27FC236}">
                  <a16:creationId xmlns:a16="http://schemas.microsoft.com/office/drawing/2014/main" id="{06E6E809-95A2-4299-BE8C-E9555F8879FF}"/>
                </a:ext>
              </a:extLst>
            </p:cNvPr>
            <p:cNvGrpSpPr/>
            <p:nvPr/>
          </p:nvGrpSpPr>
          <p:grpSpPr>
            <a:xfrm>
              <a:off x="9407045" y="4163577"/>
              <a:ext cx="1152395" cy="310019"/>
              <a:chOff x="8755693" y="3118981"/>
              <a:chExt cx="1152395" cy="310019"/>
            </a:xfrm>
          </p:grpSpPr>
          <p:sp>
            <p:nvSpPr>
              <p:cNvPr id="60" name="Rectangle 59">
                <a:extLst>
                  <a:ext uri="{FF2B5EF4-FFF2-40B4-BE49-F238E27FC236}">
                    <a16:creationId xmlns:a16="http://schemas.microsoft.com/office/drawing/2014/main" id="{3BD37070-EBD3-4AF7-A150-E501BC582496}"/>
                  </a:ext>
                </a:extLst>
              </p:cNvPr>
              <p:cNvSpPr/>
              <p:nvPr/>
            </p:nvSpPr>
            <p:spPr>
              <a:xfrm>
                <a:off x="8755693" y="3118981"/>
                <a:ext cx="713984" cy="310019"/>
              </a:xfrm>
              <a:prstGeom prst="rect">
                <a:avLst/>
              </a:prstGeom>
              <a:solidFill>
                <a:schemeClr val="tx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1" name="Rectangle 60">
                <a:extLst>
                  <a:ext uri="{FF2B5EF4-FFF2-40B4-BE49-F238E27FC236}">
                    <a16:creationId xmlns:a16="http://schemas.microsoft.com/office/drawing/2014/main" id="{A31AA8C3-35BB-49E5-8B61-3345F71920F0}"/>
                  </a:ext>
                </a:extLst>
              </p:cNvPr>
              <p:cNvSpPr/>
              <p:nvPr/>
            </p:nvSpPr>
            <p:spPr>
              <a:xfrm>
                <a:off x="9469677" y="3250340"/>
                <a:ext cx="438411" cy="4571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66" name="TextBox 65">
            <a:extLst>
              <a:ext uri="{FF2B5EF4-FFF2-40B4-BE49-F238E27FC236}">
                <a16:creationId xmlns:a16="http://schemas.microsoft.com/office/drawing/2014/main" id="{F267787C-5EBE-42C1-98FB-7F5E290BF042}"/>
              </a:ext>
            </a:extLst>
          </p:cNvPr>
          <p:cNvSpPr txBox="1"/>
          <p:nvPr/>
        </p:nvSpPr>
        <p:spPr>
          <a:xfrm>
            <a:off x="7094944" y="5325918"/>
            <a:ext cx="6158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Neg.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6F056B65-2667-418E-8024-593B85801ACB}"/>
              </a:ext>
            </a:extLst>
          </p:cNvPr>
          <p:cNvSpPr txBox="1"/>
          <p:nvPr/>
        </p:nvSpPr>
        <p:spPr>
          <a:xfrm>
            <a:off x="7258831" y="4865961"/>
            <a:ext cx="5679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Pos.</a:t>
            </a:r>
          </a:p>
        </p:txBody>
      </p:sp>
      <p:sp>
        <p:nvSpPr>
          <p:cNvPr id="69" name="Arrow: Down 68">
            <a:extLst>
              <a:ext uri="{FF2B5EF4-FFF2-40B4-BE49-F238E27FC236}">
                <a16:creationId xmlns:a16="http://schemas.microsoft.com/office/drawing/2014/main" id="{AA146535-EFF7-461E-B125-294CF7FB6154}"/>
              </a:ext>
            </a:extLst>
          </p:cNvPr>
          <p:cNvSpPr/>
          <p:nvPr/>
        </p:nvSpPr>
        <p:spPr>
          <a:xfrm>
            <a:off x="6569901" y="4478957"/>
            <a:ext cx="369518" cy="377429"/>
          </a:xfrm>
          <a:prstGeom prst="downArrow">
            <a:avLst/>
          </a:prstGeom>
          <a:solidFill>
            <a:schemeClr val="bg1">
              <a:lumMod val="95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D4FDC915-8BD4-4805-A5BB-3C5D711369AC}"/>
              </a:ext>
            </a:extLst>
          </p:cNvPr>
          <p:cNvSpPr txBox="1"/>
          <p:nvPr/>
        </p:nvSpPr>
        <p:spPr>
          <a:xfrm>
            <a:off x="8516963" y="6129386"/>
            <a:ext cx="21425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Or Black Flag to indicate Negative</a:t>
            </a:r>
          </a:p>
        </p:txBody>
      </p:sp>
      <p:sp>
        <p:nvSpPr>
          <p:cNvPr id="71" name="Arrow: Down 70">
            <a:extLst>
              <a:ext uri="{FF2B5EF4-FFF2-40B4-BE49-F238E27FC236}">
                <a16:creationId xmlns:a16="http://schemas.microsoft.com/office/drawing/2014/main" id="{95B63F01-EE0D-4D8D-B27F-944C3A2665E4}"/>
              </a:ext>
            </a:extLst>
          </p:cNvPr>
          <p:cNvSpPr/>
          <p:nvPr/>
        </p:nvSpPr>
        <p:spPr>
          <a:xfrm rot="7026521">
            <a:off x="8080030" y="6026044"/>
            <a:ext cx="369518" cy="377429"/>
          </a:xfrm>
          <a:prstGeom prst="downArrow">
            <a:avLst/>
          </a:prstGeom>
          <a:solidFill>
            <a:schemeClr val="bg1">
              <a:lumMod val="95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D5DFB79-2227-4339-85EC-BD35D3F5ACE4}"/>
              </a:ext>
            </a:extLst>
          </p:cNvPr>
          <p:cNvSpPr txBox="1"/>
          <p:nvPr/>
        </p:nvSpPr>
        <p:spPr>
          <a:xfrm>
            <a:off x="4159026" y="2720099"/>
            <a:ext cx="17979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Cut and strip end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0F2152E3-736A-4F0D-A273-AE975D990FD7}"/>
              </a:ext>
            </a:extLst>
          </p:cNvPr>
          <p:cNvSpPr txBox="1"/>
          <p:nvPr/>
        </p:nvSpPr>
        <p:spPr>
          <a:xfrm>
            <a:off x="5588744" y="3496676"/>
            <a:ext cx="212207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FF0000"/>
                </a:solidFill>
              </a:rPr>
              <a:t>Solder then hot glue </a:t>
            </a:r>
          </a:p>
        </p:txBody>
      </p:sp>
    </p:spTree>
    <p:extLst>
      <p:ext uri="{BB962C8B-B14F-4D97-AF65-F5344CB8AC3E}">
        <p14:creationId xmlns:p14="http://schemas.microsoft.com/office/powerpoint/2010/main" val="152022733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400" dirty="0"/>
              <a:t>Bag-o-Parts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597024"/>
            <a:ext cx="10515600" cy="4803775"/>
          </a:xfrm>
        </p:spPr>
        <p:txBody>
          <a:bodyPr>
            <a:normAutofit fontScale="85000" lnSpcReduction="2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dirty="0"/>
              <a:t>Mini breadboard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err="1"/>
              <a:t>ATtiny</a:t>
            </a:r>
            <a:r>
              <a:rPr lang="en-US" dirty="0"/>
              <a:t> microcontroller chip (either ATtiny45 or ATtiny85 work)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2 pushbuttons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3 Resistors: 220</a:t>
            </a:r>
            <a:r>
              <a:rPr lang="en-US" dirty="0">
                <a:sym typeface="Symbol" panose="05050102010706020507" pitchFamily="18" charset="2"/>
              </a:rPr>
              <a:t>, </a:t>
            </a:r>
            <a:r>
              <a:rPr lang="en-US" dirty="0"/>
              <a:t>1,000</a:t>
            </a:r>
            <a:r>
              <a:rPr lang="en-US" dirty="0">
                <a:sym typeface="Symbol" panose="05050102010706020507" pitchFamily="18" charset="2"/>
              </a:rPr>
              <a:t> (“1K”), </a:t>
            </a:r>
            <a:r>
              <a:rPr lang="en-US" dirty="0"/>
              <a:t>10,000</a:t>
            </a:r>
            <a:r>
              <a:rPr lang="en-US" dirty="0">
                <a:sym typeface="Symbol" panose="05050102010706020507" pitchFamily="18" charset="2"/>
              </a:rPr>
              <a:t> (“10K”)</a:t>
            </a:r>
            <a:br>
              <a:rPr lang="en-US" dirty="0">
                <a:sym typeface="Symbol" panose="05050102010706020507" pitchFamily="18" charset="2"/>
              </a:rPr>
            </a:br>
            <a:r>
              <a:rPr lang="en-US" dirty="0">
                <a:sym typeface="Symbol" panose="05050102010706020507" pitchFamily="18" charset="2"/>
              </a:rPr>
              <a:t>(1K and 10K only included for experimentation)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>
                <a:sym typeface="Symbol" panose="05050102010706020507" pitchFamily="18" charset="2"/>
              </a:rPr>
              <a:t>Coin cell battery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>
                <a:sym typeface="Symbol" panose="05050102010706020507" pitchFamily="18" charset="2"/>
              </a:rPr>
              <a:t>Coin cell battery holder, with soldered jumper wires and red flag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>
                <a:sym typeface="Symbol" panose="05050102010706020507" pitchFamily="18" charset="2"/>
              </a:rPr>
              <a:t>3 LEDs, different colors. Use 5mm LEDs as they are larger.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>
                <a:sym typeface="Symbol" panose="05050102010706020507" pitchFamily="18" charset="2"/>
              </a:rPr>
              <a:t>Light sensitive resistor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>
                <a:sym typeface="Symbol" panose="05050102010706020507" pitchFamily="18" charset="2"/>
              </a:rPr>
              <a:t>Jumper wires. </a:t>
            </a:r>
            <a:r>
              <a:rPr lang="en-US" i="1" dirty="0">
                <a:sym typeface="Symbol" panose="05050102010706020507" pitchFamily="18" charset="2"/>
              </a:rPr>
              <a:t> </a:t>
            </a:r>
          </a:p>
          <a:p>
            <a:pPr lvl="1"/>
            <a:r>
              <a:rPr lang="en-US" dirty="0">
                <a:sym typeface="Symbol" panose="05050102010706020507" pitchFamily="18" charset="2"/>
              </a:rPr>
              <a:t>4 cm: 3x </a:t>
            </a:r>
          </a:p>
          <a:p>
            <a:pPr lvl="1"/>
            <a:r>
              <a:rPr lang="en-US" dirty="0">
                <a:sym typeface="Symbol" panose="05050102010706020507" pitchFamily="18" charset="2"/>
              </a:rPr>
              <a:t>3 cm: 5x </a:t>
            </a:r>
          </a:p>
          <a:p>
            <a:pPr lvl="1"/>
            <a:r>
              <a:rPr lang="en-US" dirty="0">
                <a:sym typeface="Symbol" panose="05050102010706020507" pitchFamily="18" charset="2"/>
              </a:rPr>
              <a:t>2 cm: 2x </a:t>
            </a:r>
          </a:p>
          <a:p>
            <a:pPr lvl="1"/>
            <a:r>
              <a:rPr lang="en-US" dirty="0">
                <a:sym typeface="Symbol" panose="05050102010706020507" pitchFamily="18" charset="2"/>
              </a:rPr>
              <a:t>10x total. This is a few more than they need.</a:t>
            </a:r>
          </a:p>
        </p:txBody>
      </p:sp>
    </p:spTree>
    <p:extLst>
      <p:ext uri="{BB962C8B-B14F-4D97-AF65-F5344CB8AC3E}">
        <p14:creationId xmlns:p14="http://schemas.microsoft.com/office/powerpoint/2010/main" val="260358306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79475"/>
          </a:xfrm>
        </p:spPr>
        <p:txBody>
          <a:bodyPr/>
          <a:lstStyle/>
          <a:p>
            <a:r>
              <a:rPr lang="en-US" dirty="0"/>
              <a:t>Kit Assembly Line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244600"/>
            <a:ext cx="10515600" cy="4932363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dirty="0"/>
              <a:t>Bag station</a:t>
            </a:r>
          </a:p>
          <a:p>
            <a:pPr lvl="1"/>
            <a:r>
              <a:rPr lang="en-US" dirty="0"/>
              <a:t>Start with a bag. Put in a breadboard and </a:t>
            </a:r>
            <a:r>
              <a:rPr lang="en-US" dirty="0" err="1"/>
              <a:t>ATtiny</a:t>
            </a:r>
            <a:r>
              <a:rPr lang="en-US" dirty="0"/>
              <a:t> chip.</a:t>
            </a:r>
          </a:p>
          <a:p>
            <a:pPr lvl="1"/>
            <a:r>
              <a:rPr lang="en-US" dirty="0"/>
              <a:t>Add 3 resistors to bag:    220    1K    10K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Wire Station (might require several people for wire cutting/striping)</a:t>
            </a:r>
          </a:p>
          <a:p>
            <a:pPr lvl="1"/>
            <a:r>
              <a:rPr lang="en-US" dirty="0"/>
              <a:t>Add 10 wires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Miscellaneous parts station</a:t>
            </a:r>
          </a:p>
          <a:p>
            <a:pPr lvl="1"/>
            <a:r>
              <a:rPr lang="en-US" dirty="0"/>
              <a:t>Add 3 LEDs (different colors), 2 pushbuttons, and one </a:t>
            </a:r>
            <a:r>
              <a:rPr lang="en-US" dirty="0" err="1"/>
              <a:t>photoresistor</a:t>
            </a:r>
            <a:endParaRPr lang="en-US" dirty="0"/>
          </a:p>
          <a:p>
            <a:pPr lvl="1"/>
            <a:r>
              <a:rPr lang="en-US" dirty="0"/>
              <a:t>One coin cell battery.  Cut package to make easy to open</a:t>
            </a:r>
          </a:p>
          <a:p>
            <a:pPr lvl="1"/>
            <a:r>
              <a:rPr lang="en-US" dirty="0"/>
              <a:t>Battery holder, make sure it has a red flag on positive (or black flag on negative).</a:t>
            </a:r>
          </a:p>
        </p:txBody>
      </p:sp>
    </p:spTree>
    <p:extLst>
      <p:ext uri="{BB962C8B-B14F-4D97-AF65-F5344CB8AC3E}">
        <p14:creationId xmlns:p14="http://schemas.microsoft.com/office/powerpoint/2010/main" val="19854658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212BD1-B6A8-4773-8EA0-1D02FC2154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42913"/>
          </a:xfrm>
        </p:spPr>
        <p:txBody>
          <a:bodyPr>
            <a:normAutofit/>
          </a:bodyPr>
          <a:lstStyle/>
          <a:p>
            <a:r>
              <a:rPr lang="en-US" sz="3600" dirty="0"/>
              <a:t>Background Information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E929F2-35F1-4EDF-9216-44F82B45FEC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47887"/>
            <a:ext cx="10515600" cy="4929076"/>
          </a:xfrm>
        </p:spPr>
        <p:txBody>
          <a:bodyPr>
            <a:normAutofit fontScale="55000" lnSpcReduction="20000"/>
          </a:bodyPr>
          <a:lstStyle/>
          <a:p>
            <a:pPr marL="0" marR="0">
              <a:lnSpc>
                <a:spcPct val="107000"/>
              </a:lnSpc>
              <a:spcBef>
                <a:spcPts val="1200"/>
              </a:spcBef>
              <a:spcAft>
                <a:spcPts val="0"/>
              </a:spcAft>
            </a:pPr>
            <a:r>
              <a:rPr lang="en-US" sz="4000" b="1" kern="0" dirty="0">
                <a:solidFill>
                  <a:srgbClr val="2F5496"/>
                </a:solidFill>
                <a:latin typeface="Calibri Light" panose="020F03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About the </a:t>
            </a:r>
            <a:r>
              <a:rPr lang="en-US" sz="4000" b="1" kern="0" dirty="0" err="1">
                <a:solidFill>
                  <a:srgbClr val="2F5496"/>
                </a:solidFill>
                <a:latin typeface="Calibri Light" panose="020F03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ATtiny</a:t>
            </a:r>
            <a:endParaRPr lang="en-US" sz="4000" b="1" kern="0" dirty="0">
              <a:solidFill>
                <a:srgbClr val="2F5496"/>
              </a:solidFill>
              <a:latin typeface="Calibri Light" panose="020F03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 microcontroller used is an </a:t>
            </a:r>
            <a:r>
              <a:rPr lang="en-US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ATtiny</a:t>
            </a: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which is like the ATmega328 used in Arduino Uno but much smaller. It has only 8 pins compared to 28 pins for the ATmega328 and has less program memory space. With these limitations in mind, it is still a very capable microcontroller that is used in a wide variety of applications. Two of the eight pins are required for ground and power (which can range between 2.7 and 5.5V), and 5 pins provide general purpose digital and analog input/output. (Pin 1 has a special role and is usually not used for GPIO). The </a:t>
            </a:r>
            <a:r>
              <a:rPr lang="en-US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ATtiny</a:t>
            </a: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can be programmed using the standard Arduino software interface. Once the program is uploaded into </a:t>
            </a:r>
            <a:r>
              <a:rPr lang="en-US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ATtiny</a:t>
            </a: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memory it remains there forever and runs whenever power is applied.  </a:t>
            </a: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Unlike the Arduino Uno, these microcontrollers lack USB connectivity, which makes it somewhat difficult to upload programs into them.  One method is to buy a programmer board for about $20, which is offered by many places on the web. A good example is the “Tiny AVR Programmer” available from </a:t>
            </a:r>
            <a:r>
              <a:rPr lang="en-US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Sparkfun</a:t>
            </a: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This link gives a tutorial: </a:t>
            </a:r>
            <a:r>
              <a:rPr lang="en-US" u="sng" dirty="0">
                <a:solidFill>
                  <a:srgbClr val="0563C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https://learn.sparkfun.com/tutorials/tiny-avr-programmer-hookup-guide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 alternative to buying a commercial board is to convert a standard Arduino Uno into a programmer. This is the approach we take when we need to program a large number of </a:t>
            </a:r>
            <a:r>
              <a:rPr lang="en-US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ATtiny</a:t>
            </a: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chips. Four or five student helpers convert their Arduinos into programmers, and then each student can program 20 or 25 </a:t>
            </a:r>
            <a:r>
              <a:rPr lang="en-US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ATtiny</a:t>
            </a: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chips. This is inexpensive, and also gives our student helpers some good experience with Arduinos. We have a PowerPoint presentation describing how to do this. A good tutorial can be found at </a:t>
            </a:r>
            <a:r>
              <a:rPr lang="en-US" u="sng" dirty="0">
                <a:solidFill>
                  <a:srgbClr val="0563C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http://highlowtech.org/?p=1695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Final notes: </a:t>
            </a: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There are three versions of the </a:t>
            </a:r>
            <a:r>
              <a:rPr lang="en-US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ATtiny</a:t>
            </a: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ATtiny25, ATtiny45, and ATtiny85. These are the same, but with different prices and program memory sizes:  2kB, 4kB, and 8kB. </a:t>
            </a: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Symbol" panose="05050102010706020507" pitchFamily="18" charset="2"/>
              <a:buChar char="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 program used in this workshop has been tested on ATtiny45 and ATtiny85. It is available by contacting </a:t>
            </a:r>
            <a:r>
              <a:rPr lang="en-US" u="sng" dirty="0">
                <a:solidFill>
                  <a:srgbClr val="0563C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esp4t_tech@uwyo.edu</a:t>
            </a: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or the author at kubichek@uwyo.edu. 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91308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E085D2-D4ED-4744-9AA0-15E21CAFC7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 Information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189A4D-C218-4F57-9857-807B93FF210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Miscellaneous Information about </a:t>
            </a:r>
            <a:r>
              <a:rPr lang="en-US" dirty="0" err="1"/>
              <a:t>ATtiny</a:t>
            </a:r>
            <a:r>
              <a:rPr lang="en-US" dirty="0"/>
              <a:t> microcontroller</a:t>
            </a:r>
          </a:p>
          <a:p>
            <a:r>
              <a:rPr lang="en-US" dirty="0"/>
              <a:t>Schematics and C code</a:t>
            </a:r>
          </a:p>
          <a:p>
            <a:r>
              <a:rPr lang="en-US" dirty="0"/>
              <a:t>Cost of parts</a:t>
            </a:r>
          </a:p>
          <a:p>
            <a:r>
              <a:rPr lang="en-US" dirty="0"/>
              <a:t>Workshop details</a:t>
            </a:r>
          </a:p>
        </p:txBody>
      </p:sp>
    </p:spTree>
    <p:extLst>
      <p:ext uri="{BB962C8B-B14F-4D97-AF65-F5344CB8AC3E}">
        <p14:creationId xmlns:p14="http://schemas.microsoft.com/office/powerpoint/2010/main" val="41547854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16C0B6-4B2F-49C6-AF05-497D04C8CB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is an </a:t>
            </a:r>
            <a:r>
              <a:rPr lang="en-US" dirty="0" err="1"/>
              <a:t>ATtiny</a:t>
            </a:r>
            <a:r>
              <a:rPr lang="en-US" dirty="0"/>
              <a:t>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FF26DE2-B8EC-4D2E-9114-BE5AB0A2F77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4"/>
            <a:ext cx="10911840" cy="4585933"/>
          </a:xfrm>
        </p:spPr>
        <p:txBody>
          <a:bodyPr>
            <a:normAutofit lnSpcReduction="10000"/>
          </a:bodyPr>
          <a:lstStyle/>
          <a:p>
            <a:r>
              <a:rPr lang="en-US" dirty="0"/>
              <a:t>Smaller version of microcontroller used in Arduino Uno</a:t>
            </a:r>
          </a:p>
          <a:p>
            <a:pPr lvl="1"/>
            <a:r>
              <a:rPr lang="en-US" dirty="0"/>
              <a:t>Except uses 3.3 Volts and there is no USB connection</a:t>
            </a:r>
          </a:p>
          <a:p>
            <a:r>
              <a:rPr lang="en-US" dirty="0"/>
              <a:t>Many versions. Most popular are:</a:t>
            </a:r>
          </a:p>
          <a:p>
            <a:pPr lvl="1"/>
            <a:r>
              <a:rPr lang="en-US" dirty="0"/>
              <a:t>ATtiny45 has 4096 bytes of program memory</a:t>
            </a:r>
          </a:p>
          <a:p>
            <a:pPr lvl="1"/>
            <a:r>
              <a:rPr lang="en-US" dirty="0"/>
              <a:t>ATtiny85 has 8192 bytes of program memory</a:t>
            </a:r>
          </a:p>
          <a:p>
            <a:pPr lvl="1"/>
            <a:r>
              <a:rPr lang="en-US" dirty="0"/>
              <a:t>Both work for this workshop – get whichever is cheaper</a:t>
            </a:r>
          </a:p>
          <a:p>
            <a:pPr lvl="1"/>
            <a:r>
              <a:rPr lang="en-US" dirty="0"/>
              <a:t>(ATtiny25 doesn’t have enough memory)</a:t>
            </a:r>
          </a:p>
          <a:p>
            <a:r>
              <a:rPr lang="en-US" dirty="0"/>
              <a:t>Programmed in C using the standard Arduino system, just like the Uno.</a:t>
            </a:r>
          </a:p>
          <a:p>
            <a:pPr lvl="1"/>
            <a:r>
              <a:rPr lang="en-US" dirty="0"/>
              <a:t>Uploading programs to the </a:t>
            </a:r>
            <a:r>
              <a:rPr lang="en-US" dirty="0" err="1"/>
              <a:t>ATtiny</a:t>
            </a:r>
            <a:r>
              <a:rPr lang="en-US" dirty="0"/>
              <a:t> is different. Please see companion documentation for details.</a:t>
            </a:r>
          </a:p>
          <a:p>
            <a:pPr lvl="1"/>
            <a:r>
              <a:rPr lang="en-US" dirty="0"/>
              <a:t>Programs are available by contacting esp4t_tech@uwyo or the author at kubichek@uwyo.edu</a:t>
            </a:r>
          </a:p>
        </p:txBody>
      </p:sp>
    </p:spTree>
    <p:extLst>
      <p:ext uri="{BB962C8B-B14F-4D97-AF65-F5344CB8AC3E}">
        <p14:creationId xmlns:p14="http://schemas.microsoft.com/office/powerpoint/2010/main" val="26667226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3F19A5-CAD3-400C-9ADD-DBC57BC49C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ATtiny</a:t>
            </a:r>
            <a:r>
              <a:rPr lang="en-US" dirty="0"/>
              <a:t> Pins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5C03B49-B820-418D-9F98-C740623F93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7992" y="3932880"/>
            <a:ext cx="10515600" cy="2591164"/>
          </a:xfrm>
        </p:spPr>
        <p:txBody>
          <a:bodyPr>
            <a:normAutofit/>
          </a:bodyPr>
          <a:lstStyle/>
          <a:p>
            <a:r>
              <a:rPr lang="en-US" dirty="0"/>
              <a:t>Pin 1: It is not recommended to use this pin as it is needed during the upload process.</a:t>
            </a:r>
          </a:p>
          <a:p>
            <a:r>
              <a:rPr lang="en-US" dirty="0"/>
              <a:t>Pins 2 and 3: Digital GPIO 3 and 4, and Analog A3 and A4</a:t>
            </a:r>
          </a:p>
          <a:p>
            <a:r>
              <a:rPr lang="en-US" dirty="0"/>
              <a:t>Pins 5 and 6: Digital GPIO 0 and 1</a:t>
            </a:r>
          </a:p>
          <a:p>
            <a:r>
              <a:rPr lang="en-US" dirty="0"/>
              <a:t>Pin 7: GPIO 2 and analog A1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44FBDAB-82F8-4980-91CD-9C321678739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51357" y="738187"/>
            <a:ext cx="5723809" cy="2904762"/>
          </a:xfrm>
          <a:prstGeom prst="rect">
            <a:avLst/>
          </a:prstGeom>
        </p:spPr>
      </p:pic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3B0DB1A6-CBCA-450A-8F7F-0E7E1D64B521}"/>
              </a:ext>
            </a:extLst>
          </p:cNvPr>
          <p:cNvSpPr txBox="1">
            <a:spLocks/>
          </p:cNvSpPr>
          <p:nvPr/>
        </p:nvSpPr>
        <p:spPr>
          <a:xfrm>
            <a:off x="437367" y="1468503"/>
            <a:ext cx="4797573" cy="227525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rgbClr val="00B050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Ø"/>
              <a:defRPr sz="2400" kern="1200">
                <a:solidFill>
                  <a:schemeClr val="accent5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rgbClr val="7030A0"/>
                </a:solidFill>
              </a:rPr>
              <a:t>Physical pin numbers are not used in the Arduino programs.</a:t>
            </a:r>
          </a:p>
          <a:p>
            <a:r>
              <a:rPr lang="en-US" dirty="0">
                <a:solidFill>
                  <a:srgbClr val="7030A0"/>
                </a:solidFill>
              </a:rPr>
              <a:t>The following designations are used instead: </a:t>
            </a:r>
          </a:p>
        </p:txBody>
      </p:sp>
    </p:spTree>
    <p:extLst>
      <p:ext uri="{BB962C8B-B14F-4D97-AF65-F5344CB8AC3E}">
        <p14:creationId xmlns:p14="http://schemas.microsoft.com/office/powerpoint/2010/main" val="28994001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150E6C-87D7-4A3B-8B09-C0F726DC93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81761"/>
          </a:xfrm>
        </p:spPr>
        <p:txBody>
          <a:bodyPr>
            <a:normAutofit/>
          </a:bodyPr>
          <a:lstStyle/>
          <a:p>
            <a:r>
              <a:rPr lang="en-US" dirty="0"/>
              <a:t>Project 1: Light Sensor Information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D75569-66C7-4251-BC3B-C051B40E16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2890" y="1453019"/>
            <a:ext cx="5406390" cy="5135671"/>
          </a:xfrm>
        </p:spPr>
        <p:txBody>
          <a:bodyPr>
            <a:normAutofit/>
          </a:bodyPr>
          <a:lstStyle/>
          <a:p>
            <a:r>
              <a:rPr lang="en-US" dirty="0"/>
              <a:t>Pushbuttons are connected to pins 2 and 3.</a:t>
            </a:r>
          </a:p>
          <a:p>
            <a:r>
              <a:rPr lang="en-US" dirty="0"/>
              <a:t>Output LEDs are on pins 5 and 6.</a:t>
            </a:r>
          </a:p>
          <a:p>
            <a:pPr lvl="1"/>
            <a:r>
              <a:rPr lang="en-US" dirty="0"/>
              <a:t>Parts count minimized by not using current limiting resistors on LEDs</a:t>
            </a:r>
          </a:p>
          <a:p>
            <a:pPr lvl="1"/>
            <a:r>
              <a:rPr lang="en-US" dirty="0"/>
              <a:t>Not needed since 3V coin cell has sufficient internal resistance.</a:t>
            </a:r>
          </a:p>
          <a:p>
            <a:r>
              <a:rPr lang="en-US" dirty="0"/>
              <a:t>Photoresistor is in series with resistor to form a “voltage divider”.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7E33758-6856-429E-84E7-D48BCDCA308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94960" y="1894863"/>
            <a:ext cx="6534150" cy="3981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7850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486856-D4EA-426E-BEA4-E52F2054BE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Project 2: Game Mode Information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4B5654-06C4-4738-AA68-EA524DE20C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0245" y="1905635"/>
            <a:ext cx="4493399" cy="4351338"/>
          </a:xfrm>
        </p:spPr>
        <p:txBody>
          <a:bodyPr/>
          <a:lstStyle/>
          <a:p>
            <a:r>
              <a:rPr lang="en-US" dirty="0"/>
              <a:t>For game mode we need one more LED.</a:t>
            </a:r>
          </a:p>
          <a:p>
            <a:r>
              <a:rPr lang="en-US" dirty="0"/>
              <a:t>The photoresistor is removed and an LED is added</a:t>
            </a:r>
          </a:p>
          <a:p>
            <a:r>
              <a:rPr lang="en-US" dirty="0"/>
              <a:t>The resistor is retained as it does no harm, and keeping it is easier than removing it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EE1CDDE-24A6-41EC-9731-845D7F50AD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3644" y="1825625"/>
            <a:ext cx="6905625" cy="4048125"/>
          </a:xfrm>
          <a:prstGeom prst="rect">
            <a:avLst/>
          </a:prstGeom>
        </p:spPr>
      </p:pic>
      <p:sp>
        <p:nvSpPr>
          <p:cNvPr id="6" name="Oval 5">
            <a:extLst>
              <a:ext uri="{FF2B5EF4-FFF2-40B4-BE49-F238E27FC236}">
                <a16:creationId xmlns:a16="http://schemas.microsoft.com/office/drawing/2014/main" id="{1FE24ABD-309A-45B9-8763-1638CC4090CB}"/>
              </a:ext>
            </a:extLst>
          </p:cNvPr>
          <p:cNvSpPr/>
          <p:nvPr/>
        </p:nvSpPr>
        <p:spPr>
          <a:xfrm>
            <a:off x="10146082" y="2993721"/>
            <a:ext cx="989556" cy="82671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8BDC7AC-01EF-4229-85A6-64DE6F40DEAB}"/>
              </a:ext>
            </a:extLst>
          </p:cNvPr>
          <p:cNvSpPr txBox="1"/>
          <p:nvPr/>
        </p:nvSpPr>
        <p:spPr>
          <a:xfrm>
            <a:off x="10146082" y="2680570"/>
            <a:ext cx="12041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Added LED</a:t>
            </a:r>
          </a:p>
        </p:txBody>
      </p:sp>
    </p:spTree>
    <p:extLst>
      <p:ext uri="{BB962C8B-B14F-4D97-AF65-F5344CB8AC3E}">
        <p14:creationId xmlns:p14="http://schemas.microsoft.com/office/powerpoint/2010/main" val="20493066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2DE5D2-D718-4CCE-AE45-60BF106A51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5677" y="365125"/>
            <a:ext cx="11665907" cy="1325563"/>
          </a:xfrm>
        </p:spPr>
        <p:txBody>
          <a:bodyPr>
            <a:normAutofit/>
          </a:bodyPr>
          <a:lstStyle/>
          <a:p>
            <a:r>
              <a:rPr lang="en-US" dirty="0"/>
              <a:t>How does program know whether breadboard is set up for light sensor mode or game mode?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4669EC-1CAF-4F7D-A4D6-B237ED09A11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0416" y="2138363"/>
            <a:ext cx="3707705" cy="4038600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Voltage on pin 7 (</a:t>
            </a:r>
            <a:r>
              <a:rPr lang="en-US" dirty="0" err="1"/>
              <a:t>pinno</a:t>
            </a:r>
            <a:r>
              <a:rPr lang="en-US" dirty="0"/>
              <a:t>) is different depending on whether there is an LED or photoresistor connected. </a:t>
            </a:r>
          </a:p>
          <a:p>
            <a:r>
              <a:rPr lang="en-US" dirty="0"/>
              <a:t>Empirically the voltage was measured for each case; a function “</a:t>
            </a:r>
            <a:r>
              <a:rPr lang="en-US" dirty="0" err="1"/>
              <a:t>checkpin</a:t>
            </a:r>
            <a:r>
              <a:rPr lang="en-US" dirty="0"/>
              <a:t>” was written to determine which case applies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19B7307-B555-4CFE-8796-13BA7591E3B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00134" y="1981548"/>
            <a:ext cx="7791450" cy="4607141"/>
          </a:xfrm>
          <a:prstGeom prst="rect">
            <a:avLst/>
          </a:prstGeom>
          <a:ln>
            <a:solidFill>
              <a:srgbClr val="FF0000"/>
            </a:solidFill>
          </a:ln>
        </p:spPr>
      </p:pic>
    </p:spTree>
    <p:extLst>
      <p:ext uri="{BB962C8B-B14F-4D97-AF65-F5344CB8AC3E}">
        <p14:creationId xmlns:p14="http://schemas.microsoft.com/office/powerpoint/2010/main" val="264612325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283E84-132C-44FC-9C93-9C5500962F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24431"/>
          </a:xfrm>
        </p:spPr>
        <p:txBody>
          <a:bodyPr>
            <a:normAutofit fontScale="90000"/>
          </a:bodyPr>
          <a:lstStyle/>
          <a:p>
            <a:r>
              <a:rPr lang="en-US" dirty="0"/>
              <a:t>Materials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B75C9EF-33FA-46D8-BCB0-3BC495F3FBB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916716"/>
            <a:ext cx="10515600" cy="423569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Materials ordered for batch of 100 kits (12/17). About $3 per kit.</a:t>
            </a:r>
          </a:p>
          <a:p>
            <a:pPr marL="0" indent="0">
              <a:buNone/>
            </a:pPr>
            <a:endParaRPr lang="en-US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069A79DC-A8D7-41D3-A552-83CCF3798A1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1513431"/>
              </p:ext>
            </p:extLst>
          </p:nvPr>
        </p:nvGraphicFramePr>
        <p:xfrm>
          <a:off x="838200" y="1446530"/>
          <a:ext cx="10071971" cy="52641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38853">
                  <a:extLst>
                    <a:ext uri="{9D8B030D-6E8A-4147-A177-3AD203B41FA5}">
                      <a16:colId xmlns:a16="http://schemas.microsoft.com/office/drawing/2014/main" val="2769444537"/>
                    </a:ext>
                  </a:extLst>
                </a:gridCol>
                <a:gridCol w="866980">
                  <a:extLst>
                    <a:ext uri="{9D8B030D-6E8A-4147-A177-3AD203B41FA5}">
                      <a16:colId xmlns:a16="http://schemas.microsoft.com/office/drawing/2014/main" val="1510566123"/>
                    </a:ext>
                  </a:extLst>
                </a:gridCol>
                <a:gridCol w="739035">
                  <a:extLst>
                    <a:ext uri="{9D8B030D-6E8A-4147-A177-3AD203B41FA5}">
                      <a16:colId xmlns:a16="http://schemas.microsoft.com/office/drawing/2014/main" val="1904845742"/>
                    </a:ext>
                  </a:extLst>
                </a:gridCol>
                <a:gridCol w="883242">
                  <a:extLst>
                    <a:ext uri="{9D8B030D-6E8A-4147-A177-3AD203B41FA5}">
                      <a16:colId xmlns:a16="http://schemas.microsoft.com/office/drawing/2014/main" val="2723002131"/>
                    </a:ext>
                  </a:extLst>
                </a:gridCol>
                <a:gridCol w="6143861">
                  <a:extLst>
                    <a:ext uri="{9D8B030D-6E8A-4147-A177-3AD203B41FA5}">
                      <a16:colId xmlns:a16="http://schemas.microsoft.com/office/drawing/2014/main" val="11212956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Item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Package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Price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Quantity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Link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08805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Photoresistor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50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$6.99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</a:rPr>
                        <a:t>https://www.amazon.com/Inductor-Sensor-Sensitive-Resistor-Photoresistor/dp/B01FDGUM8K/ref=sr_1_3?s=industrial&amp;ie=UTF8&amp;qid=1510693400&amp;sr=1-3&amp;keywords=light+sensitive+resistors+pcs&amp;dpID=51pJND-tnfL&amp;preST=_SX342_QL70_&amp;dpSrc=srch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45244563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LED (5 mm)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450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$14.99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</a:rPr>
                        <a:t>https://www.amazon.com/dp/B073QMYKDM/ref=sxbs_sxwds-stvp_3?pf_rd_m=ATVPDKIKX0DER&amp;pf_rd_p=3341940462&amp;pd_rd_wg=Vysbb&amp;pf_rd_r=SZPF9VGSZV8V6CEGDCRW&amp;pf_rd_s=desktop-sx-bottom-slot&amp;pf_rd_t=301&amp;pd_rd_i=B073QMYKDM&amp;pd_rd_w=4pid5&amp;pf_rd_i=5mm+LED+pcs+arduino&amp;pd_rd_r=ec8e231c-de43-4498-a463-1e41085b58c5&amp;ie=UTF8&amp;qid=1510693816&amp;sr=3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9518533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Resistors: 220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250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$8.01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3"/>
                        </a:rPr>
                        <a:t>https://www.amazon.com/dp/B01LWXKN3X/ref=biss_dp_t_asn </a:t>
                      </a:r>
                      <a:endParaRPr lang="en-US" sz="11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075883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Resistors: 1K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250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$8.01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4"/>
                        </a:rPr>
                        <a:t>https://www.amazon.com/dp/B01LX9A31P/ref=biss_dp_t_asn </a:t>
                      </a:r>
                      <a:endParaRPr lang="en-US" sz="11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2906034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Resistors: 10K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250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$8.01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5"/>
                        </a:rPr>
                        <a:t>https://www.amazon.com/dp/B01LY8BRJF/ref=biss_dp_t_asn </a:t>
                      </a:r>
                      <a:endParaRPr lang="en-US" sz="11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1027994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Pushbuttons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100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$6.80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6"/>
                        </a:rPr>
                        <a:t>https://www.amazon.com/CO-RODE-Tact-Button-Switch-6x6x5mm/dp/B00W0YUV1W/ref=sr_1_2?ie=UTF8&amp;qid=1485275894&amp;sr=8-2&amp;keywords=arduino+push+button </a:t>
                      </a:r>
                      <a:endParaRPr lang="en-US" sz="11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9325767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2032 battery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100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$14.49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</a:rPr>
                        <a:t>https://www.amazon.com/APG-Lithium-Battery-Electronic-Replacement/dp/B0151D7LK2/ref=sr_1_12_s_it?s=hpc&amp;ie=UTF8&amp;qid=1510692868&amp;sr=1-12&amp;keywords=cr2032+battery+pcs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379594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2032 holder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50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$12.99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</a:rPr>
                        <a:t>https://www.amazon.com/BestTong-Plastic-Vertical-Battery-Sockets/dp/B071KP6X6K/ref=sr_1_14?s=electronics&amp;ie=UTF8&amp;qid=1510692995&amp;sr=1-14&amp;keywords=cr2032+battery+holder+pc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1331858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ATTINY85 or 45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100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$96.60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7"/>
                        </a:rPr>
                        <a:t>https://www.digikey.com/product-detail/en/microchip-technology/ATTINY45-20PU/ATTINY45-20PU-ND/735465 </a:t>
                      </a:r>
                      <a:endParaRPr lang="en-US" sz="11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736981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Breadboard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12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$9.99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</a:rPr>
                        <a:t>https://www.amazon.com/LampVPath-12Packs-solderless-breadboard-Arduino/dp/B01KKE602W/ref=sr_1_12?s=electronics&amp;ie=UTF8&amp;qid=1510690793&amp;sr=1-12&amp;keywords=mini+breadboard+pcs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3145146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071104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62926C1C-934B-4579-860E-8EBF71F3CD8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10305" y="0"/>
            <a:ext cx="2281695" cy="196697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9B16E05-2264-4A7C-8CBC-A9A95D40C4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Battery Holder Preparation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388C55C-53A1-4368-81BB-0FCC46FF2F8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8"/>
            <a:ext cx="10774680" cy="480218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i="1" dirty="0">
                <a:solidFill>
                  <a:srgbClr val="7030A0"/>
                </a:solidFill>
              </a:rPr>
              <a:t>Coin cell battery holders do not come with wires that can plug into breadboards.  The following mod is required</a:t>
            </a:r>
            <a:r>
              <a:rPr lang="en-US" dirty="0">
                <a:solidFill>
                  <a:srgbClr val="7030A0"/>
                </a:solidFill>
              </a:rPr>
              <a:t>.</a:t>
            </a:r>
          </a:p>
          <a:p>
            <a:r>
              <a:rPr lang="en-US" dirty="0"/>
              <a:t>This cheap 2032 coin cell battery holder has 3 pins</a:t>
            </a:r>
          </a:p>
          <a:p>
            <a:pPr lvl="1"/>
            <a:r>
              <a:rPr lang="en-US" dirty="0"/>
              <a:t>Top two are Positive (you only need to use one of them)</a:t>
            </a:r>
          </a:p>
          <a:p>
            <a:pPr lvl="1"/>
            <a:r>
              <a:rPr lang="en-US" dirty="0"/>
              <a:t>Bottom one is Negative</a:t>
            </a:r>
          </a:p>
          <a:p>
            <a:r>
              <a:rPr lang="en-US" dirty="0"/>
              <a:t>To use this in our project, we solder one jumper to positive and one to negative. An easy way to do this is as follows:</a:t>
            </a:r>
          </a:p>
          <a:p>
            <a:pPr lvl="1"/>
            <a:r>
              <a:rPr lang="en-US" dirty="0"/>
              <a:t>Cut one male-male jumper in half</a:t>
            </a:r>
          </a:p>
          <a:p>
            <a:pPr lvl="1"/>
            <a:r>
              <a:rPr lang="en-US" dirty="0"/>
              <a:t>Strip the ends</a:t>
            </a:r>
          </a:p>
          <a:p>
            <a:pPr lvl="1"/>
            <a:r>
              <a:rPr lang="en-US" dirty="0"/>
              <a:t>Solder one half to each pin of the battery holder</a:t>
            </a:r>
          </a:p>
          <a:p>
            <a:r>
              <a:rPr lang="en-US" dirty="0"/>
              <a:t>Wire joints break easily so put a drop of hot glue over each solder joint</a:t>
            </a:r>
          </a:p>
        </p:txBody>
      </p:sp>
    </p:spTree>
    <p:extLst>
      <p:ext uri="{BB962C8B-B14F-4D97-AF65-F5344CB8AC3E}">
        <p14:creationId xmlns:p14="http://schemas.microsoft.com/office/powerpoint/2010/main" val="243757167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7764</TotalTime>
  <Words>1694</Words>
  <Application>Microsoft Office PowerPoint</Application>
  <PresentationFormat>Widescreen</PresentationFormat>
  <Paragraphs>168</Paragraphs>
  <Slides>14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1" baseType="lpstr">
      <vt:lpstr>Arial</vt:lpstr>
      <vt:lpstr>Calibri</vt:lpstr>
      <vt:lpstr>Calibri Light</vt:lpstr>
      <vt:lpstr>Courier New</vt:lpstr>
      <vt:lpstr>Symbol</vt:lpstr>
      <vt:lpstr>Wingdings</vt:lpstr>
      <vt:lpstr>Office Theme</vt:lpstr>
      <vt:lpstr>ATtiny Workshop. Background Material</vt:lpstr>
      <vt:lpstr>Background Information</vt:lpstr>
      <vt:lpstr>What is an ATtiny?</vt:lpstr>
      <vt:lpstr>ATtiny Pins</vt:lpstr>
      <vt:lpstr>Project 1: Light Sensor Information</vt:lpstr>
      <vt:lpstr>Project 2: Game Mode Information</vt:lpstr>
      <vt:lpstr>How does program know whether breadboard is set up for light sensor mode or game mode?</vt:lpstr>
      <vt:lpstr>Materials</vt:lpstr>
      <vt:lpstr>Battery Holder Preparation</vt:lpstr>
      <vt:lpstr>Preparing Battery Holder</vt:lpstr>
      <vt:lpstr>Preparing Battery Holder</vt:lpstr>
      <vt:lpstr>Bag-o-Parts</vt:lpstr>
      <vt:lpstr>Kit Assembly Line</vt:lpstr>
      <vt:lpstr>Background Information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Robert F. Kubichek</dc:creator>
  <cp:lastModifiedBy>Robert F. Kubichek</cp:lastModifiedBy>
  <cp:revision>253</cp:revision>
  <cp:lastPrinted>2017-05-09T20:13:44Z</cp:lastPrinted>
  <dcterms:created xsi:type="dcterms:W3CDTF">2016-12-31T02:46:38Z</dcterms:created>
  <dcterms:modified xsi:type="dcterms:W3CDTF">2019-05-08T02:00:12Z</dcterms:modified>
</cp:coreProperties>
</file>