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265" r:id="rId3"/>
    <p:sldId id="262" r:id="rId4"/>
    <p:sldId id="263" r:id="rId5"/>
    <p:sldId id="266" r:id="rId6"/>
    <p:sldId id="257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4AD2D2-BE2F-4562-AF41-3F93F9C9DFF0}" v="103" dt="2021-11-08T14:37:49.156"/>
    <p1510:client id="{782EF5CE-9614-4055-9966-F4FAC5D13CA3}" v="398" dt="2021-11-08T13:44:16.533"/>
    <p1510:client id="{8A7B6ACD-A911-48A6-90B3-710E71D021AD}" v="77" dt="2021-11-08T18:43:59.400"/>
    <p1510:client id="{8E196241-E19C-46E2-BB82-F6EF40BE877B}" v="234" dt="2021-11-08T13:49:52.529"/>
    <p1510:client id="{BB67B9E3-B0D4-4C68-A6FF-49DB990E066A}" v="14" dt="2021-11-05T18:57:50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7"/>
    <p:restoredTop sz="93821"/>
  </p:normalViewPr>
  <p:slideViewPr>
    <p:cSldViewPr snapToGrid="0" snapToObjects="1">
      <p:cViewPr varScale="1">
        <p:scale>
          <a:sx n="77" d="100"/>
          <a:sy n="77" d="100"/>
        </p:scale>
        <p:origin x="120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7C20F-3963-9647-A1E4-A34281DB206E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1534-880F-AD49-8AF6-1712BF42F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3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dirty="0"/>
              <a:t>Balance out to 3,000,000  Compare with another of this size.   Allocate in initial years for incubation and growth.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B71534-880F-AD49-8AF6-1712BF42FE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4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B71534-880F-AD49-8AF6-1712BF42FE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8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7D52-B6A8-9E4C-BAF6-18A91E01F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F7261-6617-AE4D-96CF-07C9C2F0B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9CB6E-93B6-F345-857E-92C33E57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F5C8-334A-0643-B02F-446C8070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DB8FB-F28D-2F44-8699-692A0745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4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B9A53-A115-4F46-ADC1-FD0094CB2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227CE-CC6D-F04D-A8B0-C217155E8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CC292-C250-F448-B29D-0FD850259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6792-42E5-7E46-8ECA-92584513E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516DB-6655-A34E-9A99-9EA99CC6D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9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283A3E-5225-194A-9842-6C88C4A35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2FA55A-B163-2C46-BC41-7F0B6FF4E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877D6-2EF4-E54D-9E64-675289D70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29F86-F2C7-2741-B30F-CBCE9C5D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D1593-C5E1-E64F-BBD1-95B02C60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4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E4DB3-651B-A246-B21A-C84BE2699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0EDD-D868-084E-970E-911CFD9C8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F3A56-58AD-F54D-A4E9-9FE9E8A1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FA89A-4607-6B40-8BA6-2C6835862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91F21-410A-0048-82A4-59CAA961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1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20CF3-A57E-D040-AF12-F7C9C92BE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EB1831-FF50-6845-8888-9FADA7F3A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2FF45-9C76-3A4B-94D4-B59410D8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16CCA-27A3-0846-A329-D2949AC8E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B790D-EE29-F846-8132-6B88EEDA4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7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BE337-83E4-B44B-A0D1-62EA044F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36AD7-5C03-A14F-BBB3-7F1C8FD82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420FD-F968-744E-A115-F9BE06C6D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FED19-3193-3045-9F9A-B96F12DBE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1B91C-07E8-504E-8268-0FDFC5075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E78A6-4CB7-D34F-962F-7ED51B0B4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3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A2F09-9386-FB42-A26B-822C986F4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A1DF6-C35F-BE42-A32D-C1EB327E0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0A8BD-D7AD-CF41-9A1F-0940CFF2D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BC4B27-810A-D547-A7FC-078ECC1AD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91A47E-EEA6-4A44-B2BD-F6F51BABE5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BE951E-3CB7-CF4B-9C44-C8F21252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1AFE3-2CCD-E145-9779-F8AAC5365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177C01-007E-6541-AED1-5EB2A7A7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0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F009A-E0D2-DE45-8A8B-29ECFAA93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F8853E-BBC9-0C49-ABAF-1FA6663E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7AEB5-2F6A-254B-94C0-518142D2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9B15F-887B-334C-8C2B-0D5A7D0AD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915505-868D-CF4A-A0F5-80709E906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7483C2-2C94-1F42-839A-D400EB27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3850E-7466-9E4B-BF44-5A2F495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5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8677F-5176-D444-92D0-286F6081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4995-C3E8-0E42-B5C8-E8B85FDBC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AAC70-12D3-3E48-8970-741A4AAD6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C4A1D-F95C-E84B-99A2-38325F729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6BA35-E6AE-1849-A04D-322E64DF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65CF0-EBB6-E246-BDE1-80896E815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4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1C333-63A3-1845-B6D5-509DDD48F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948C29-602C-2347-920F-9F6CA71026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514ED-ECFF-2E43-9CC2-ECDA804C2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12035-FF79-CF42-8BE7-8E91C0D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FAA65-538C-2640-9724-C33DE9C3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3C468-5920-A14C-B85F-2294EA6E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A6C38F-4FB8-9542-AF1E-C77D0BB8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90562-EAB7-D14E-A5F5-72CC5A07B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DB423-2708-A142-A8FF-9516871B9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E5BF8-7010-2740-9A4B-F94AADA240B5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87F8-D53F-C54A-92DF-F6EF41679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ED0A8-F4CB-9C4D-90A0-BE01E2F63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89A0C-DF19-064F-9A7E-88974D24B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7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B9751F-5439-444B-9F6D-C3A338DFC8A5}"/>
              </a:ext>
            </a:extLst>
          </p:cNvPr>
          <p:cNvSpPr/>
          <p:nvPr/>
        </p:nvSpPr>
        <p:spPr>
          <a:xfrm>
            <a:off x="304800" y="495300"/>
            <a:ext cx="103251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3200" b="1" dirty="0">
                <a:solidFill>
                  <a:srgbClr val="000000"/>
                </a:solidFill>
                <a:latin typeface="Times" pitchFamily="2" charset="0"/>
              </a:rPr>
              <a:t>School of computing</a:t>
            </a:r>
          </a:p>
          <a:p>
            <a:pPr algn="ctr" fontAlgn="base"/>
            <a:endParaRPr lang="en-US" sz="3200" b="1" dirty="0">
              <a:solidFill>
                <a:srgbClr val="000000"/>
              </a:solidFill>
              <a:latin typeface="Times" pitchFamily="2" charset="0"/>
            </a:endParaRPr>
          </a:p>
          <a:p>
            <a:pPr algn="ctr" fontAlgn="base"/>
            <a:r>
              <a:rPr lang="en-US" sz="3200" b="1" dirty="0">
                <a:solidFill>
                  <a:srgbClr val="000000"/>
                </a:solidFill>
                <a:latin typeface="Times" pitchFamily="2" charset="0"/>
              </a:rPr>
              <a:t>Request for Authorization</a:t>
            </a:r>
          </a:p>
          <a:p>
            <a:pPr algn="ctr" fontAlgn="base"/>
            <a:endParaRPr lang="en-US" sz="3200" b="1" dirty="0">
              <a:solidFill>
                <a:srgbClr val="000000"/>
              </a:solidFill>
              <a:latin typeface="Times" pitchFamily="2" charset="0"/>
            </a:endParaRPr>
          </a:p>
          <a:p>
            <a:pPr algn="ctr" fontAlgn="base"/>
            <a:r>
              <a:rPr lang="en-US" sz="3200" b="1" dirty="0">
                <a:solidFill>
                  <a:srgbClr val="000000"/>
                </a:solidFill>
                <a:latin typeface="Times" pitchFamily="2" charset="0"/>
              </a:rPr>
              <a:t>Update</a:t>
            </a:r>
            <a:endParaRPr lang="en-US" sz="3200" b="1" dirty="0">
              <a:solidFill>
                <a:srgbClr val="000000"/>
              </a:solidFill>
              <a:latin typeface="Segoe UI"/>
            </a:endParaRPr>
          </a:p>
          <a:p>
            <a:pPr algn="just" fontAlgn="base"/>
            <a:endParaRPr lang="en-US" sz="3200" dirty="0">
              <a:solidFill>
                <a:srgbClr val="000000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75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B77A9-6FA5-944E-9F59-A822DCA4D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69" y="493160"/>
            <a:ext cx="11352944" cy="618504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 fontAlgn="base">
              <a:buNone/>
            </a:pPr>
            <a:r>
              <a:rPr lang="en-US" b="1" dirty="0">
                <a:solidFill>
                  <a:srgbClr val="000000"/>
                </a:solidFill>
                <a:latin typeface="Times" pitchFamily="2" charset="0"/>
              </a:rPr>
              <a:t>Incubation</a:t>
            </a:r>
          </a:p>
          <a:p>
            <a:pPr marL="0" indent="0" algn="just" fontAlgn="base">
              <a:buNone/>
            </a:pP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It is proposed that the SoC initially be “incubated” in an existing college. </a:t>
            </a:r>
          </a:p>
          <a:p>
            <a:pPr marL="0" indent="0" algn="just" fontAlgn="base">
              <a:buNone/>
            </a:pP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 </a:t>
            </a:r>
          </a:p>
          <a:p>
            <a:pPr marL="0" indent="0" algn="just" fontAlgn="base">
              <a:buNone/>
            </a:pPr>
            <a:r>
              <a:rPr lang="en-US" dirty="0">
                <a:solidFill>
                  <a:srgbClr val="000000"/>
                </a:solidFill>
                <a:latin typeface="Times"/>
                <a:cs typeface="Times"/>
              </a:rPr>
              <a:t>Dean Wright and others have suggested the College of Engineering and Applied Sciences. </a:t>
            </a:r>
            <a:endParaRPr lang="en-US" dirty="0">
              <a:solidFill>
                <a:srgbClr val="000000"/>
              </a:solidFill>
              <a:latin typeface="Times" pitchFamily="2" charset="0"/>
              <a:cs typeface="Times"/>
            </a:endParaRPr>
          </a:p>
          <a:p>
            <a:pPr marL="0" indent="0" algn="just" fontAlgn="base">
              <a:buNone/>
            </a:pPr>
            <a:endParaRPr lang="en-US" dirty="0">
              <a:solidFill>
                <a:srgbClr val="000000"/>
              </a:solidFill>
              <a:latin typeface="Times" pitchFamily="2" charset="0"/>
            </a:endParaRPr>
          </a:p>
          <a:p>
            <a:pPr marL="0" indent="0" algn="just" fontAlgn="base">
              <a:buNone/>
            </a:pP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      This will  </a:t>
            </a:r>
          </a:p>
          <a:p>
            <a:pPr lvl="2" algn="just" fontAlgn="base"/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ensure resources are invested in students, faculty and staff, or programs for them,</a:t>
            </a:r>
          </a:p>
          <a:p>
            <a:pPr lvl="2" algn="just" fontAlgn="base"/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aid in a coordinated development of the SoC alongside the strengthening of the CS/ECE department,</a:t>
            </a:r>
          </a:p>
          <a:p>
            <a:pPr lvl="2" algn="just" fontAlgn="base"/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provide more immediate benefits to students and to the State of Wyoming, and </a:t>
            </a:r>
          </a:p>
          <a:p>
            <a:pPr lvl="2" algn="just" fontAlgn="base"/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allow prioritizing programs that support faculty across the disciplines to develop research and educational collaborations with the </a:t>
            </a:r>
            <a:r>
              <a:rPr lang="en-US" sz="2800" dirty="0" err="1">
                <a:solidFill>
                  <a:srgbClr val="000000"/>
                </a:solidFill>
                <a:latin typeface="Times" pitchFamily="2" charset="0"/>
              </a:rPr>
              <a:t>SoC.</a:t>
            </a:r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7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B9751F-5439-444B-9F6D-C3A338DFC8A5}"/>
              </a:ext>
            </a:extLst>
          </p:cNvPr>
          <p:cNvSpPr/>
          <p:nvPr/>
        </p:nvSpPr>
        <p:spPr>
          <a:xfrm>
            <a:off x="113016" y="360536"/>
            <a:ext cx="11301573" cy="55399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 fontAlgn="base"/>
            <a:r>
              <a:rPr lang="en-US" sz="2800" b="1" dirty="0">
                <a:solidFill>
                  <a:srgbClr val="000000"/>
                </a:solidFill>
                <a:latin typeface="Times" pitchFamily="2" charset="0"/>
              </a:rPr>
              <a:t>Budget</a:t>
            </a:r>
          </a:p>
          <a:p>
            <a:pPr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914400" lvl="1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A complete, detailed budget for the first four years is presented.</a:t>
            </a:r>
          </a:p>
          <a:p>
            <a:pPr lvl="1"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914400" lvl="1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Based solely upon </a:t>
            </a:r>
            <a:r>
              <a:rPr lang="en-US" sz="2800" b="1" dirty="0">
                <a:solidFill>
                  <a:srgbClr val="000000"/>
                </a:solidFill>
                <a:latin typeface="Times"/>
                <a:cs typeface="Times"/>
              </a:rPr>
              <a:t>$3M </a:t>
            </a:r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of the $5.5M of reclaimed funds</a:t>
            </a:r>
            <a:r>
              <a:rPr lang="en-US" sz="2800" b="1" dirty="0">
                <a:solidFill>
                  <a:srgbClr val="000000"/>
                </a:solidFill>
                <a:latin typeface="Times"/>
                <a:cs typeface="Times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targeted for new </a:t>
            </a:r>
            <a:r>
              <a:rPr lang="en-US" sz="2800" b="1" dirty="0">
                <a:solidFill>
                  <a:srgbClr val="000000"/>
                </a:solidFill>
                <a:latin typeface="Times"/>
                <a:cs typeface="Times"/>
              </a:rPr>
              <a:t>strategic</a:t>
            </a:r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  </a:t>
            </a:r>
            <a:r>
              <a:rPr lang="en-US" sz="2800" b="1" dirty="0">
                <a:solidFill>
                  <a:srgbClr val="000000"/>
                </a:solidFill>
                <a:latin typeface="Times"/>
                <a:cs typeface="Times"/>
              </a:rPr>
              <a:t>initiatives</a:t>
            </a:r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. </a:t>
            </a:r>
            <a:endParaRPr lang="en-US" sz="2800" dirty="0">
              <a:solidFill>
                <a:srgbClr val="000000"/>
              </a:solidFill>
              <a:latin typeface="Times" pitchFamily="2" charset="0"/>
              <a:cs typeface="Times"/>
            </a:endParaRPr>
          </a:p>
          <a:p>
            <a:pPr marL="914400" lvl="1" indent="-457200" algn="just" fontAlgn="base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914400" lvl="1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The SoC is one of  several new initiatives that were funded. </a:t>
            </a:r>
          </a:p>
          <a:p>
            <a:pPr lvl="1"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914400" lvl="1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The annual operating budget at the end of the four years is $3M/year, and the total costs over the four years is  $12M.  </a:t>
            </a:r>
          </a:p>
          <a:p>
            <a:pPr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algn="just" fontAlgn="base"/>
            <a:endParaRPr lang="en-US" dirty="0">
              <a:solidFill>
                <a:srgbClr val="000000"/>
              </a:solidFill>
              <a:latin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14090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B9751F-5439-444B-9F6D-C3A338DFC8A5}"/>
              </a:ext>
            </a:extLst>
          </p:cNvPr>
          <p:cNvSpPr/>
          <p:nvPr/>
        </p:nvSpPr>
        <p:spPr>
          <a:xfrm>
            <a:off x="304800" y="495300"/>
            <a:ext cx="10325100" cy="569386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1"/>
            <a:r>
              <a:rPr lang="en-US" sz="2800" b="1" dirty="0">
                <a:solidFill>
                  <a:srgbClr val="000000"/>
                </a:solidFill>
                <a:latin typeface="Times" pitchFamily="2" charset="0"/>
              </a:rPr>
              <a:t>Budget principles</a:t>
            </a:r>
          </a:p>
          <a:p>
            <a:pPr algn="just" fontAlgn="base"/>
            <a:endParaRPr lang="en-US" sz="2800" b="1" dirty="0">
              <a:solidFill>
                <a:srgbClr val="000000"/>
              </a:solidFill>
              <a:latin typeface="Times" pitchFamily="2" charset="0"/>
            </a:endParaRPr>
          </a:p>
          <a:p>
            <a:pPr lvl="1"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914400" lvl="1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Emphasize student programs, and development of state-of-the art labs for various aspects of computing.</a:t>
            </a:r>
          </a:p>
          <a:p>
            <a:pPr lvl="1"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914400" lvl="1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Invest in faculty through joint hires with UW departments, and an affiliate faculty program. </a:t>
            </a:r>
          </a:p>
          <a:p>
            <a:pPr lvl="1"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914400" lvl="1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Focus on measurable highly visible quality and standards.</a:t>
            </a:r>
          </a:p>
          <a:p>
            <a:pPr lvl="1" algn="just"/>
            <a:endParaRPr lang="en-US" sz="2800" dirty="0">
              <a:solidFill>
                <a:srgbClr val="000000"/>
              </a:solidFill>
              <a:latin typeface="Times"/>
              <a:cs typeface="Times"/>
            </a:endParaRPr>
          </a:p>
          <a:p>
            <a:pPr marL="914400" lvl="1" indent="-457200" algn="just">
              <a:buFont typeface="Arial,Sans-Serif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Minimize administrative costs.</a:t>
            </a:r>
            <a:endParaRPr lang="en-US" sz="2800" dirty="0">
              <a:latin typeface="Times"/>
              <a:ea typeface="+mn-lt"/>
              <a:cs typeface="+mn-lt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Times" pitchFamily="2" charset="0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36048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B9751F-5439-444B-9F6D-C3A338DFC8A5}"/>
              </a:ext>
            </a:extLst>
          </p:cNvPr>
          <p:cNvSpPr/>
          <p:nvPr/>
        </p:nvSpPr>
        <p:spPr>
          <a:xfrm>
            <a:off x="304800" y="495300"/>
            <a:ext cx="10325100" cy="69865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1" algn="ctr"/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 </a:t>
            </a:r>
          </a:p>
          <a:p>
            <a:pPr algn="just" fontAlgn="base"/>
            <a:r>
              <a:rPr lang="en-US" sz="2800" b="1" dirty="0">
                <a:solidFill>
                  <a:srgbClr val="000000"/>
                </a:solidFill>
                <a:latin typeface="Times" pitchFamily="2" charset="0"/>
              </a:rPr>
              <a:t>Curricular aspects </a:t>
            </a:r>
          </a:p>
          <a:p>
            <a:pPr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457200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Initially focus on strengthening UW’s computing offerings, developing valued-added certificate courses, and working with departments to develop computing minors. </a:t>
            </a:r>
          </a:p>
          <a:p>
            <a:pPr marL="457200" indent="-457200" algn="just" fontAlgn="base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457200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/>
                <a:cs typeface="Times"/>
              </a:rPr>
              <a:t>Initial offerings will be developed in collaboration with appropriate UW student groups, SoC faculty and affiliates, and the community colleges.  </a:t>
            </a:r>
            <a:endParaRPr lang="en-US" sz="2800" dirty="0">
              <a:solidFill>
                <a:srgbClr val="000000"/>
              </a:solidFill>
              <a:latin typeface="Times" pitchFamily="2" charset="0"/>
              <a:cs typeface="Times"/>
            </a:endParaRPr>
          </a:p>
          <a:p>
            <a:pPr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marL="457200" indent="-457200" algn="just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After incubation, a curriculum for a new  BA and BS program in Computing will be developed for consideration.</a:t>
            </a:r>
          </a:p>
          <a:p>
            <a:pPr marL="457200" indent="-457200" algn="just" fontAlgn="base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  <a:p>
            <a:pPr algn="just" fontAlgn="base"/>
            <a:r>
              <a:rPr lang="en-US" sz="2800" dirty="0">
                <a:solidFill>
                  <a:srgbClr val="000000"/>
                </a:solidFill>
                <a:latin typeface="Times" pitchFamily="2" charset="0"/>
              </a:rPr>
              <a:t>  </a:t>
            </a:r>
            <a:endParaRPr lang="en-US" sz="2800" dirty="0">
              <a:solidFill>
                <a:srgbClr val="000000"/>
              </a:solidFill>
              <a:latin typeface="Segoe UI"/>
            </a:endParaRPr>
          </a:p>
          <a:p>
            <a:pPr algn="just" fontAlgn="base"/>
            <a:endParaRPr lang="en-US" sz="2800" dirty="0">
              <a:solidFill>
                <a:srgbClr val="000000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651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68CFE-2E65-804A-9B74-0FB501BA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075" y="174246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000" b="1" dirty="0"/>
              <a:t>Base operating budget (after 4 years)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10-13 FTEs in computing                     $ 1,500,000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/>
              <a:t>Operational budget                                     $50,000</a:t>
            </a:r>
          </a:p>
          <a:p>
            <a:pPr marL="0" indent="0">
              <a:buNone/>
            </a:pPr>
            <a:r>
              <a:rPr lang="en-US" sz="2000" dirty="0"/>
              <a:t>5 Graduate Assistants                               $175,000</a:t>
            </a:r>
          </a:p>
          <a:p>
            <a:pPr marL="0" indent="0">
              <a:buNone/>
            </a:pPr>
            <a:r>
              <a:rPr lang="en-US" sz="2000" dirty="0"/>
              <a:t>15 undergraduate scholars                      $150,000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/>
              <a:t>10 Faculty affiliates                                    $120,000                          Starts at $240K first two years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/>
              <a:t>Director stipend                                           $50,000                           Starts at $150K first two years</a:t>
            </a: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/>
              <a:t>Business manager &amp; office manager      $165,000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u="sng" dirty="0"/>
              <a:t>Benefits                                                       $ 800,000</a:t>
            </a:r>
          </a:p>
          <a:p>
            <a:pPr marL="0" indent="0">
              <a:buNone/>
            </a:pPr>
            <a:r>
              <a:rPr lang="en-US" sz="2000" b="1" dirty="0"/>
              <a:t>Total                                                          $2,960,000/year</a:t>
            </a:r>
            <a:endParaRPr lang="en-US" sz="2000" b="1" dirty="0">
              <a:cs typeface="Calibri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One-time expenses</a:t>
            </a:r>
          </a:p>
          <a:p>
            <a:pPr marL="0" indent="0">
              <a:buNone/>
            </a:pPr>
            <a:r>
              <a:rPr lang="en-US" sz="2000" dirty="0"/>
              <a:t>	Start-up for education and research labs:  $2,400,000</a:t>
            </a:r>
          </a:p>
          <a:p>
            <a:pPr marL="0" indent="0">
              <a:buNone/>
            </a:pPr>
            <a:r>
              <a:rPr lang="en-US" sz="2000" dirty="0"/>
              <a:t>	Recruitment costs                                          $    150,000</a:t>
            </a:r>
          </a:p>
        </p:txBody>
      </p:sp>
    </p:spTree>
    <p:extLst>
      <p:ext uri="{BB962C8B-B14F-4D97-AF65-F5344CB8AC3E}">
        <p14:creationId xmlns:p14="http://schemas.microsoft.com/office/powerpoint/2010/main" val="4228973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68CFE-2E65-804A-9B74-0FB501BA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609" y="133302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000" b="1" dirty="0"/>
              <a:t>Example of external funding that an SoC bring to UW</a:t>
            </a:r>
          </a:p>
          <a:p>
            <a:pPr marL="0" indent="0">
              <a:buNone/>
            </a:pPr>
            <a:r>
              <a:rPr lang="en-US" sz="2000" dirty="0"/>
              <a:t>Through the America Recovers Program (ARP), the SoC has a good chance at potentially leverage one-time funds for more programs totaling $25M over the next 4 years.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2022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	$1.15 M  (</a:t>
            </a:r>
            <a:r>
              <a:rPr lang="en-US" sz="2000" b="1" dirty="0"/>
              <a:t>confirmed)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                            1.5 Research Scientist, </a:t>
            </a: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/>
              <a:t>                             3 Graduate Assistants,</a:t>
            </a:r>
            <a:endParaRPr lang="en-US" sz="2000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                             $50K Visiting Scholars program, </a:t>
            </a: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                             $750K  Training &amp; curricular development with CCs </a:t>
            </a:r>
            <a:endParaRPr lang="en-US" dirty="0"/>
          </a:p>
          <a:p>
            <a:pPr marL="0" indent="0">
              <a:buNone/>
            </a:pPr>
            <a:r>
              <a:rPr lang="en-US" sz="2000" u="sng" dirty="0"/>
              <a:t>2023-2026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/>
              <a:t>	WIP Training $3.85 M</a:t>
            </a:r>
            <a:r>
              <a:rPr lang="en-US" sz="2000" dirty="0">
                <a:solidFill>
                  <a:srgbClr val="FF0000"/>
                </a:solidFill>
              </a:rPr>
              <a:t> 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(includes 3 UW FTEs for 3 years)</a:t>
            </a:r>
            <a:endParaRPr lang="en-US" sz="20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n-US" sz="2000" dirty="0"/>
              <a:t>	Upgrades to UW’s Advanced Research Computing Center $10M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	Additional start-up funds to build out  of computing labs $3M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/>
              <a:t>	Visiting Scholars program for departments $2M</a:t>
            </a: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/>
              <a:t>	3 Research Scientists for 3 years</a:t>
            </a: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/>
              <a:t>	15  graduate research assistants for 3 years  available to work on  projects for UW faculty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/>
              <a:t>			 </a:t>
            </a:r>
          </a:p>
        </p:txBody>
      </p:sp>
    </p:spTree>
    <p:extLst>
      <p:ext uri="{BB962C8B-B14F-4D97-AF65-F5344CB8AC3E}">
        <p14:creationId xmlns:p14="http://schemas.microsoft.com/office/powerpoint/2010/main" val="347835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B9751F-5439-444B-9F6D-C3A338DFC8A5}"/>
              </a:ext>
            </a:extLst>
          </p:cNvPr>
          <p:cNvSpPr/>
          <p:nvPr/>
        </p:nvSpPr>
        <p:spPr>
          <a:xfrm>
            <a:off x="473726" y="1136459"/>
            <a:ext cx="10534579" cy="48320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 fontAlgn="base"/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The long-term vision, as laid out in the working group's preliminary plan, for a highly inclusive SoC remains.</a:t>
            </a:r>
            <a:endParaRPr lang="en-US" sz="2400" strike="sngStrike" dirty="0">
              <a:solidFill>
                <a:srgbClr val="000000"/>
              </a:solidFill>
              <a:latin typeface="Times"/>
              <a:cs typeface="Times"/>
            </a:endParaRPr>
          </a:p>
          <a:p>
            <a:pPr algn="just" fontAlgn="base"/>
            <a:endParaRPr lang="en-US" sz="2400" strike="sngStrike" dirty="0">
              <a:solidFill>
                <a:srgbClr val="000000"/>
              </a:solidFill>
              <a:latin typeface="Times" pitchFamily="2" charset="0"/>
            </a:endParaRPr>
          </a:p>
          <a:p>
            <a:pPr algn="just" fontAlgn="base"/>
            <a:r>
              <a:rPr lang="en-US" sz="2400" dirty="0">
                <a:solidFill>
                  <a:srgbClr val="000000"/>
                </a:solidFill>
                <a:latin typeface="Times" pitchFamily="2" charset="0"/>
              </a:rPr>
              <a:t>The SoC will  </a:t>
            </a:r>
            <a:endParaRPr lang="en-US" sz="2400" dirty="0">
              <a:solidFill>
                <a:srgbClr val="000000"/>
              </a:solidFill>
              <a:latin typeface="Segoe UI"/>
            </a:endParaRPr>
          </a:p>
          <a:p>
            <a:pPr lvl="1" algn="just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   be a  cross university school with joint appointments possible with any d</a:t>
            </a:r>
          </a:p>
          <a:p>
            <a:pPr lvl="1" algn="just"/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    department UW,  </a:t>
            </a:r>
            <a:endParaRPr lang="en-US" dirty="0">
              <a:latin typeface="Times"/>
              <a:cs typeface="Times"/>
            </a:endParaRPr>
          </a:p>
          <a:p>
            <a:pPr lvl="1" algn="just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   have degrees at both grad and undergrad level,  </a:t>
            </a:r>
          </a:p>
          <a:p>
            <a:pPr lvl="1" algn="just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   develop strong partnerships with corporations, national labs, </a:t>
            </a:r>
          </a:p>
          <a:p>
            <a:pPr lvl="1" algn="just"/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    and  UW  departments and  programs,</a:t>
            </a:r>
            <a:endParaRPr lang="en-US" dirty="0">
              <a:cs typeface="Calibri" panose="020F0502020204030204"/>
            </a:endParaRPr>
          </a:p>
          <a:p>
            <a:pPr lvl="1" algn="just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   build out a structure appropriate to the resources that are available, and</a:t>
            </a:r>
          </a:p>
          <a:p>
            <a:pPr lvl="1" algn="just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  develop a diverse external funding portfolio will be a priority to enable UW to </a:t>
            </a:r>
            <a:endParaRPr lang="en-US" sz="2400" dirty="0">
              <a:solidFill>
                <a:srgbClr val="000000"/>
              </a:solidFill>
              <a:latin typeface="Segoe UI"/>
              <a:cs typeface="Segoe UI"/>
            </a:endParaRPr>
          </a:p>
          <a:p>
            <a:pPr lvl="1" algn="just"/>
            <a:r>
              <a:rPr lang="en-US" sz="2400" dirty="0">
                <a:solidFill>
                  <a:srgbClr val="000000"/>
                </a:solidFill>
                <a:latin typeface="Times"/>
                <a:cs typeface="Times"/>
              </a:rPr>
              <a:t>better respond to  strategic  opportunities  for  UW  students  and  for  the  State. </a:t>
            </a:r>
            <a:endParaRPr lang="en-US" sz="2400">
              <a:solidFill>
                <a:srgbClr val="000000"/>
              </a:solidFill>
              <a:latin typeface="Segoe UI"/>
              <a:cs typeface="Segoe UI"/>
            </a:endParaRPr>
          </a:p>
          <a:p>
            <a:r>
              <a:rPr lang="en-US" sz="200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D89B63-B279-E044-9C8D-C47C425378E9}"/>
              </a:ext>
            </a:extLst>
          </p:cNvPr>
          <p:cNvSpPr txBox="1"/>
          <p:nvPr/>
        </p:nvSpPr>
        <p:spPr>
          <a:xfrm>
            <a:off x="473726" y="495759"/>
            <a:ext cx="17239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Long-term</a:t>
            </a:r>
          </a:p>
          <a:p>
            <a:endParaRPr lang="en-US" b="1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6130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664</Words>
  <Application>Microsoft Office PowerPoint</Application>
  <PresentationFormat>Widescreen</PresentationFormat>
  <Paragraphs>94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Arial,Sans-Serif</vt:lpstr>
      <vt:lpstr>Calibri</vt:lpstr>
      <vt:lpstr>Calibri Light</vt:lpstr>
      <vt:lpstr>Segoe UI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L. Shader</dc:creator>
  <cp:lastModifiedBy>Ray Stuart Fertig III</cp:lastModifiedBy>
  <cp:revision>137</cp:revision>
  <dcterms:created xsi:type="dcterms:W3CDTF">2021-11-02T13:47:17Z</dcterms:created>
  <dcterms:modified xsi:type="dcterms:W3CDTF">2024-06-12T22:45:50Z</dcterms:modified>
</cp:coreProperties>
</file>