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333" r:id="rId5"/>
    <p:sldId id="341" r:id="rId6"/>
    <p:sldId id="285" r:id="rId7"/>
    <p:sldId id="315" r:id="rId8"/>
    <p:sldId id="313" r:id="rId9"/>
    <p:sldId id="338" r:id="rId10"/>
    <p:sldId id="317" r:id="rId11"/>
    <p:sldId id="339" r:id="rId12"/>
    <p:sldId id="340" r:id="rId13"/>
    <p:sldId id="322" r:id="rId14"/>
    <p:sldId id="278" r:id="rId15"/>
    <p:sldId id="318" r:id="rId16"/>
    <p:sldId id="306" r:id="rId17"/>
    <p:sldId id="325" r:id="rId18"/>
    <p:sldId id="334" r:id="rId19"/>
    <p:sldId id="335" r:id="rId20"/>
    <p:sldId id="336" r:id="rId21"/>
    <p:sldId id="337" r:id="rId22"/>
    <p:sldId id="300" r:id="rId23"/>
    <p:sldId id="286" r:id="rId24"/>
    <p:sldId id="256" r:id="rId25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41E"/>
    <a:srgbClr val="594B37"/>
    <a:srgbClr val="F7F5F5"/>
    <a:srgbClr val="76654C"/>
    <a:srgbClr val="968060"/>
    <a:srgbClr val="D18C1C"/>
    <a:srgbClr val="4792C3"/>
    <a:srgbClr val="17150D"/>
    <a:srgbClr val="299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B2C85-011F-415A-A889-6A6691B8B361}" v="62" dt="2021-09-27T18:28:18.480"/>
    <p1510:client id="{31757160-AE1A-49CF-A24D-E3CAF7F7B8A9}" v="40" dt="2021-09-27T18:06:10.550"/>
    <p1510:client id="{34C75D26-2B9B-4B43-9BC6-E404581FA865}" v="351" dt="2021-09-27T13:46:44.963"/>
    <p1510:client id="{41951AB7-0B19-4FEC-89C9-A72C6604C71D}" v="86" dt="2021-09-27T18:03:41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6" y="8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29C63-879F-B645-9B0B-AE4EA3DE1C57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EDC0D5-ED0A-684B-BA2C-04E5F007EE59}">
      <dgm:prSet/>
      <dgm:spPr/>
      <dgm:t>
        <a:bodyPr/>
        <a:lstStyle/>
        <a:p>
          <a:r>
            <a:rPr lang="en-US" b="0"/>
            <a:t>BA or BS in Computing</a:t>
          </a:r>
          <a:endParaRPr lang="en-US"/>
        </a:p>
      </dgm:t>
    </dgm:pt>
    <dgm:pt modelId="{5A104EEF-BF50-1D42-BF49-4B945CAB29DE}" type="parTrans" cxnId="{13883186-8DDA-E444-BA33-19ECE666914E}">
      <dgm:prSet/>
      <dgm:spPr/>
      <dgm:t>
        <a:bodyPr/>
        <a:lstStyle/>
        <a:p>
          <a:endParaRPr lang="en-US"/>
        </a:p>
      </dgm:t>
    </dgm:pt>
    <dgm:pt modelId="{15047ADA-301B-1149-B643-F85D3820D730}" type="sibTrans" cxnId="{13883186-8DDA-E444-BA33-19ECE666914E}">
      <dgm:prSet/>
      <dgm:spPr/>
      <dgm:t>
        <a:bodyPr/>
        <a:lstStyle/>
        <a:p>
          <a:endParaRPr lang="en-US"/>
        </a:p>
      </dgm:t>
    </dgm:pt>
    <dgm:pt modelId="{A5E89427-576D-EF42-B86A-ABFCE71CA6E1}">
      <dgm:prSet/>
      <dgm:spPr/>
      <dgm:t>
        <a:bodyPr/>
        <a:lstStyle/>
        <a:p>
          <a:r>
            <a:rPr lang="en-US"/>
            <a:t>Disciplinary Minor + Computing</a:t>
          </a:r>
        </a:p>
      </dgm:t>
    </dgm:pt>
    <dgm:pt modelId="{89B3CB5A-188A-2D42-87DD-A902301F9AB8}" type="parTrans" cxnId="{38785427-B834-B148-A347-25FC9FFF4A6A}">
      <dgm:prSet/>
      <dgm:spPr/>
      <dgm:t>
        <a:bodyPr/>
        <a:lstStyle/>
        <a:p>
          <a:endParaRPr lang="en-US"/>
        </a:p>
      </dgm:t>
    </dgm:pt>
    <dgm:pt modelId="{82E183EE-6AB6-7A4E-897F-4F67C98FC434}" type="sibTrans" cxnId="{38785427-B834-B148-A347-25FC9FFF4A6A}">
      <dgm:prSet/>
      <dgm:spPr/>
      <dgm:t>
        <a:bodyPr/>
        <a:lstStyle/>
        <a:p>
          <a:endParaRPr lang="en-US"/>
        </a:p>
      </dgm:t>
    </dgm:pt>
    <dgm:pt modelId="{21199A7D-A626-624E-BC6B-6F188C3B264C}">
      <dgm:prSet/>
      <dgm:spPr/>
      <dgm:t>
        <a:bodyPr/>
        <a:lstStyle/>
        <a:p>
          <a:r>
            <a:rPr lang="en-US"/>
            <a:t>Digital for All</a:t>
          </a:r>
        </a:p>
      </dgm:t>
    </dgm:pt>
    <dgm:pt modelId="{A4A5CFD7-DA1A-8242-BE9E-1A4C3C54DB67}" type="parTrans" cxnId="{39B8BBC7-FB3E-984E-8B94-D0535CE59F96}">
      <dgm:prSet/>
      <dgm:spPr/>
      <dgm:t>
        <a:bodyPr/>
        <a:lstStyle/>
        <a:p>
          <a:endParaRPr lang="en-US"/>
        </a:p>
      </dgm:t>
    </dgm:pt>
    <dgm:pt modelId="{C042F95F-57D8-8C4B-8A07-73363BC322C4}" type="sibTrans" cxnId="{39B8BBC7-FB3E-984E-8B94-D0535CE59F96}">
      <dgm:prSet/>
      <dgm:spPr/>
      <dgm:t>
        <a:bodyPr/>
        <a:lstStyle/>
        <a:p>
          <a:endParaRPr lang="en-US"/>
        </a:p>
      </dgm:t>
    </dgm:pt>
    <dgm:pt modelId="{9DAACFF8-A164-6243-9033-1A2B05F9B6F6}" type="pres">
      <dgm:prSet presAssocID="{5F929C63-879F-B645-9B0B-AE4EA3DE1C57}" presName="composite" presStyleCnt="0">
        <dgm:presLayoutVars>
          <dgm:chMax val="5"/>
          <dgm:dir/>
          <dgm:resizeHandles val="exact"/>
        </dgm:presLayoutVars>
      </dgm:prSet>
      <dgm:spPr/>
    </dgm:pt>
    <dgm:pt modelId="{B05001EB-6C1B-5D4A-876B-6E366AF2BD22}" type="pres">
      <dgm:prSet presAssocID="{3BEDC0D5-ED0A-684B-BA2C-04E5F007EE59}" presName="circle1" presStyleLbl="lnNode1" presStyleIdx="0" presStyleCnt="3"/>
      <dgm:spPr>
        <a:solidFill>
          <a:srgbClr val="E6B41E"/>
        </a:solidFill>
      </dgm:spPr>
    </dgm:pt>
    <dgm:pt modelId="{36AB3A1A-A455-B145-AF94-F1BC3B2DDC03}" type="pres">
      <dgm:prSet presAssocID="{3BEDC0D5-ED0A-684B-BA2C-04E5F007EE59}" presName="text1" presStyleLbl="revTx" presStyleIdx="0" presStyleCnt="3" custScaleX="225864" custScaleY="95077" custLinFactNeighborX="55607" custLinFactNeighborY="1971">
        <dgm:presLayoutVars>
          <dgm:bulletEnabled val="1"/>
        </dgm:presLayoutVars>
      </dgm:prSet>
      <dgm:spPr/>
    </dgm:pt>
    <dgm:pt modelId="{C9AD635E-4711-D64D-B035-0684E1784B06}" type="pres">
      <dgm:prSet presAssocID="{3BEDC0D5-ED0A-684B-BA2C-04E5F007EE59}" presName="line1" presStyleLbl="callout" presStyleIdx="0" presStyleCnt="6"/>
      <dgm:spPr/>
    </dgm:pt>
    <dgm:pt modelId="{47CC030F-FAF7-F740-A055-018C744CA0C8}" type="pres">
      <dgm:prSet presAssocID="{3BEDC0D5-ED0A-684B-BA2C-04E5F007EE59}" presName="d1" presStyleLbl="callout" presStyleIdx="1" presStyleCnt="6"/>
      <dgm:spPr/>
    </dgm:pt>
    <dgm:pt modelId="{1AFB0165-D7BE-5C4E-91E9-330892DE7B3A}" type="pres">
      <dgm:prSet presAssocID="{A5E89427-576D-EF42-B86A-ABFCE71CA6E1}" presName="circle2" presStyleLbl="lnNode1" presStyleIdx="1" presStyleCnt="3"/>
      <dgm:spPr>
        <a:solidFill>
          <a:srgbClr val="594B37"/>
        </a:solidFill>
      </dgm:spPr>
    </dgm:pt>
    <dgm:pt modelId="{7FBE95C1-252B-F34C-9B6D-5BA19591E7E8}" type="pres">
      <dgm:prSet presAssocID="{A5E89427-576D-EF42-B86A-ABFCE71CA6E1}" presName="text2" presStyleLbl="revTx" presStyleIdx="1" presStyleCnt="3" custScaleX="282104" custLinFactNeighborX="81034" custLinFactNeighborY="6051">
        <dgm:presLayoutVars>
          <dgm:bulletEnabled val="1"/>
        </dgm:presLayoutVars>
      </dgm:prSet>
      <dgm:spPr/>
    </dgm:pt>
    <dgm:pt modelId="{000B86AE-DB5E-A44B-B398-8B6647087F2D}" type="pres">
      <dgm:prSet presAssocID="{A5E89427-576D-EF42-B86A-ABFCE71CA6E1}" presName="line2" presStyleLbl="callout" presStyleIdx="2" presStyleCnt="6"/>
      <dgm:spPr/>
    </dgm:pt>
    <dgm:pt modelId="{E5D876B3-9D96-CE4C-8159-179907E4EA12}" type="pres">
      <dgm:prSet presAssocID="{A5E89427-576D-EF42-B86A-ABFCE71CA6E1}" presName="d2" presStyleLbl="callout" presStyleIdx="3" presStyleCnt="6"/>
      <dgm:spPr/>
    </dgm:pt>
    <dgm:pt modelId="{AD3A5A1C-3E34-814F-8E5D-264706C6E7EC}" type="pres">
      <dgm:prSet presAssocID="{21199A7D-A626-624E-BC6B-6F188C3B264C}" presName="circle3" presStyleLbl="lnNode1" presStyleIdx="2" presStyleCnt="3"/>
      <dgm:spPr>
        <a:solidFill>
          <a:srgbClr val="E6B41E"/>
        </a:solidFill>
      </dgm:spPr>
    </dgm:pt>
    <dgm:pt modelId="{A9762D15-829A-354D-91BB-92C865E54E3A}" type="pres">
      <dgm:prSet presAssocID="{21199A7D-A626-624E-BC6B-6F188C3B264C}" presName="text3" presStyleLbl="revTx" presStyleIdx="2" presStyleCnt="3" custScaleX="197127" custScaleY="110000" custLinFactNeighborX="54600" custLinFactNeighborY="-985">
        <dgm:presLayoutVars>
          <dgm:bulletEnabled val="1"/>
        </dgm:presLayoutVars>
      </dgm:prSet>
      <dgm:spPr/>
    </dgm:pt>
    <dgm:pt modelId="{6A4D6ADB-1CFA-DF4A-A64A-89A5D39584A7}" type="pres">
      <dgm:prSet presAssocID="{21199A7D-A626-624E-BC6B-6F188C3B264C}" presName="line3" presStyleLbl="callout" presStyleIdx="4" presStyleCnt="6"/>
      <dgm:spPr/>
    </dgm:pt>
    <dgm:pt modelId="{F8B994E9-1824-544F-8DC7-E7B6F425EA92}" type="pres">
      <dgm:prSet presAssocID="{21199A7D-A626-624E-BC6B-6F188C3B264C}" presName="d3" presStyleLbl="callout" presStyleIdx="5" presStyleCnt="6"/>
      <dgm:spPr/>
    </dgm:pt>
  </dgm:ptLst>
  <dgm:cxnLst>
    <dgm:cxn modelId="{38785427-B834-B148-A347-25FC9FFF4A6A}" srcId="{5F929C63-879F-B645-9B0B-AE4EA3DE1C57}" destId="{A5E89427-576D-EF42-B86A-ABFCE71CA6E1}" srcOrd="1" destOrd="0" parTransId="{89B3CB5A-188A-2D42-87DD-A902301F9AB8}" sibTransId="{82E183EE-6AB6-7A4E-897F-4F67C98FC434}"/>
    <dgm:cxn modelId="{ED152D69-0F93-0B42-BB75-AD44A97B0142}" type="presOf" srcId="{3BEDC0D5-ED0A-684B-BA2C-04E5F007EE59}" destId="{36AB3A1A-A455-B145-AF94-F1BC3B2DDC03}" srcOrd="0" destOrd="0" presId="urn:microsoft.com/office/officeart/2005/8/layout/target1"/>
    <dgm:cxn modelId="{D8D92A74-5D22-8448-8851-D76A2EE048E1}" type="presOf" srcId="{5F929C63-879F-B645-9B0B-AE4EA3DE1C57}" destId="{9DAACFF8-A164-6243-9033-1A2B05F9B6F6}" srcOrd="0" destOrd="0" presId="urn:microsoft.com/office/officeart/2005/8/layout/target1"/>
    <dgm:cxn modelId="{13883186-8DDA-E444-BA33-19ECE666914E}" srcId="{5F929C63-879F-B645-9B0B-AE4EA3DE1C57}" destId="{3BEDC0D5-ED0A-684B-BA2C-04E5F007EE59}" srcOrd="0" destOrd="0" parTransId="{5A104EEF-BF50-1D42-BF49-4B945CAB29DE}" sibTransId="{15047ADA-301B-1149-B643-F85D3820D730}"/>
    <dgm:cxn modelId="{B45774B5-659D-D040-AA9C-D3062C796950}" type="presOf" srcId="{21199A7D-A626-624E-BC6B-6F188C3B264C}" destId="{A9762D15-829A-354D-91BB-92C865E54E3A}" srcOrd="0" destOrd="0" presId="urn:microsoft.com/office/officeart/2005/8/layout/target1"/>
    <dgm:cxn modelId="{39B8BBC7-FB3E-984E-8B94-D0535CE59F96}" srcId="{5F929C63-879F-B645-9B0B-AE4EA3DE1C57}" destId="{21199A7D-A626-624E-BC6B-6F188C3B264C}" srcOrd="2" destOrd="0" parTransId="{A4A5CFD7-DA1A-8242-BE9E-1A4C3C54DB67}" sibTransId="{C042F95F-57D8-8C4B-8A07-73363BC322C4}"/>
    <dgm:cxn modelId="{97A30AFA-6FF8-044C-B784-BEBEA2DA5D2B}" type="presOf" srcId="{A5E89427-576D-EF42-B86A-ABFCE71CA6E1}" destId="{7FBE95C1-252B-F34C-9B6D-5BA19591E7E8}" srcOrd="0" destOrd="0" presId="urn:microsoft.com/office/officeart/2005/8/layout/target1"/>
    <dgm:cxn modelId="{DD7415C5-31F4-AD45-AECF-448E8A939AB0}" type="presParOf" srcId="{9DAACFF8-A164-6243-9033-1A2B05F9B6F6}" destId="{B05001EB-6C1B-5D4A-876B-6E366AF2BD22}" srcOrd="0" destOrd="0" presId="urn:microsoft.com/office/officeart/2005/8/layout/target1"/>
    <dgm:cxn modelId="{A43E9395-1049-8449-AC4E-495BFAABAC10}" type="presParOf" srcId="{9DAACFF8-A164-6243-9033-1A2B05F9B6F6}" destId="{36AB3A1A-A455-B145-AF94-F1BC3B2DDC03}" srcOrd="1" destOrd="0" presId="urn:microsoft.com/office/officeart/2005/8/layout/target1"/>
    <dgm:cxn modelId="{73442954-2DDB-1C4A-9F2F-552044E7AEED}" type="presParOf" srcId="{9DAACFF8-A164-6243-9033-1A2B05F9B6F6}" destId="{C9AD635E-4711-D64D-B035-0684E1784B06}" srcOrd="2" destOrd="0" presId="urn:microsoft.com/office/officeart/2005/8/layout/target1"/>
    <dgm:cxn modelId="{803CDE4E-D79A-EE40-AF7E-5C4427EDC399}" type="presParOf" srcId="{9DAACFF8-A164-6243-9033-1A2B05F9B6F6}" destId="{47CC030F-FAF7-F740-A055-018C744CA0C8}" srcOrd="3" destOrd="0" presId="urn:microsoft.com/office/officeart/2005/8/layout/target1"/>
    <dgm:cxn modelId="{6D58E72B-1BCF-504B-90F8-73342BE23D0E}" type="presParOf" srcId="{9DAACFF8-A164-6243-9033-1A2B05F9B6F6}" destId="{1AFB0165-D7BE-5C4E-91E9-330892DE7B3A}" srcOrd="4" destOrd="0" presId="urn:microsoft.com/office/officeart/2005/8/layout/target1"/>
    <dgm:cxn modelId="{CEE5A898-EE61-3C42-A576-DA69FCF75F4B}" type="presParOf" srcId="{9DAACFF8-A164-6243-9033-1A2B05F9B6F6}" destId="{7FBE95C1-252B-F34C-9B6D-5BA19591E7E8}" srcOrd="5" destOrd="0" presId="urn:microsoft.com/office/officeart/2005/8/layout/target1"/>
    <dgm:cxn modelId="{B6788AED-870B-924E-B372-F56C0450FA8B}" type="presParOf" srcId="{9DAACFF8-A164-6243-9033-1A2B05F9B6F6}" destId="{000B86AE-DB5E-A44B-B398-8B6647087F2D}" srcOrd="6" destOrd="0" presId="urn:microsoft.com/office/officeart/2005/8/layout/target1"/>
    <dgm:cxn modelId="{DB3DD45F-F7B5-864E-93AB-B681BD52FDB4}" type="presParOf" srcId="{9DAACFF8-A164-6243-9033-1A2B05F9B6F6}" destId="{E5D876B3-9D96-CE4C-8159-179907E4EA12}" srcOrd="7" destOrd="0" presId="urn:microsoft.com/office/officeart/2005/8/layout/target1"/>
    <dgm:cxn modelId="{CC91A7CF-E888-DC49-B680-64F0FA5805DF}" type="presParOf" srcId="{9DAACFF8-A164-6243-9033-1A2B05F9B6F6}" destId="{AD3A5A1C-3E34-814F-8E5D-264706C6E7EC}" srcOrd="8" destOrd="0" presId="urn:microsoft.com/office/officeart/2005/8/layout/target1"/>
    <dgm:cxn modelId="{F33B102F-C6C1-044B-9BC2-F985C27C66B1}" type="presParOf" srcId="{9DAACFF8-A164-6243-9033-1A2B05F9B6F6}" destId="{A9762D15-829A-354D-91BB-92C865E54E3A}" srcOrd="9" destOrd="0" presId="urn:microsoft.com/office/officeart/2005/8/layout/target1"/>
    <dgm:cxn modelId="{701ED4A3-D15B-F34B-9082-A57CE39A3E6C}" type="presParOf" srcId="{9DAACFF8-A164-6243-9033-1A2B05F9B6F6}" destId="{6A4D6ADB-1CFA-DF4A-A64A-89A5D39584A7}" srcOrd="10" destOrd="0" presId="urn:microsoft.com/office/officeart/2005/8/layout/target1"/>
    <dgm:cxn modelId="{A6D785BE-C31C-2442-9513-E8AE813D919D}" type="presParOf" srcId="{9DAACFF8-A164-6243-9033-1A2B05F9B6F6}" destId="{F8B994E9-1824-544F-8DC7-E7B6F425EA9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A5A1C-3E34-814F-8E5D-264706C6E7EC}">
      <dsp:nvSpPr>
        <dsp:cNvPr id="0" name=""/>
        <dsp:cNvSpPr/>
      </dsp:nvSpPr>
      <dsp:spPr>
        <a:xfrm>
          <a:off x="1187000" y="975445"/>
          <a:ext cx="2958193" cy="2958193"/>
        </a:xfrm>
        <a:prstGeom prst="ellipse">
          <a:avLst/>
        </a:prstGeom>
        <a:solidFill>
          <a:srgbClr val="E6B4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B0165-D7BE-5C4E-91E9-330892DE7B3A}">
      <dsp:nvSpPr>
        <dsp:cNvPr id="0" name=""/>
        <dsp:cNvSpPr/>
      </dsp:nvSpPr>
      <dsp:spPr>
        <a:xfrm>
          <a:off x="1778638" y="1567084"/>
          <a:ext cx="1774916" cy="1774916"/>
        </a:xfrm>
        <a:prstGeom prst="ellipse">
          <a:avLst/>
        </a:prstGeom>
        <a:solidFill>
          <a:srgbClr val="594B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001EB-6C1B-5D4A-876B-6E366AF2BD22}">
      <dsp:nvSpPr>
        <dsp:cNvPr id="0" name=""/>
        <dsp:cNvSpPr/>
      </dsp:nvSpPr>
      <dsp:spPr>
        <a:xfrm>
          <a:off x="2370277" y="2158722"/>
          <a:ext cx="591638" cy="591638"/>
        </a:xfrm>
        <a:prstGeom prst="ellipse">
          <a:avLst/>
        </a:prstGeom>
        <a:solidFill>
          <a:srgbClr val="E6B4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3A1A-A455-B145-AF94-F1BC3B2DDC03}">
      <dsp:nvSpPr>
        <dsp:cNvPr id="0" name=""/>
        <dsp:cNvSpPr/>
      </dsp:nvSpPr>
      <dsp:spPr>
        <a:xfrm>
          <a:off x="4529882" y="27624"/>
          <a:ext cx="3340747" cy="820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BA or BS in Computing</a:t>
          </a:r>
          <a:endParaRPr lang="en-US" sz="2400" kern="1200"/>
        </a:p>
      </dsp:txBody>
      <dsp:txXfrm>
        <a:off x="4529882" y="27624"/>
        <a:ext cx="3340747" cy="820330"/>
      </dsp:txXfrm>
    </dsp:sp>
    <dsp:sp modelId="{C9AD635E-4711-D64D-B035-0684E1784B06}">
      <dsp:nvSpPr>
        <dsp:cNvPr id="0" name=""/>
        <dsp:cNvSpPr/>
      </dsp:nvSpPr>
      <dsp:spPr>
        <a:xfrm>
          <a:off x="4268451" y="420784"/>
          <a:ext cx="3697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C030F-FAF7-F740-A055-018C744CA0C8}">
      <dsp:nvSpPr>
        <dsp:cNvPr id="0" name=""/>
        <dsp:cNvSpPr/>
      </dsp:nvSpPr>
      <dsp:spPr>
        <a:xfrm rot="5400000">
          <a:off x="2449902" y="637471"/>
          <a:ext cx="2033264" cy="160087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E95C1-252B-F34C-9B6D-5BA19591E7E8}">
      <dsp:nvSpPr>
        <dsp:cNvPr id="0" name=""/>
        <dsp:cNvSpPr/>
      </dsp:nvSpPr>
      <dsp:spPr>
        <a:xfrm>
          <a:off x="4478478" y="904395"/>
          <a:ext cx="4172591" cy="86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Disciplinary Minor + Computing</a:t>
          </a:r>
        </a:p>
      </dsp:txBody>
      <dsp:txXfrm>
        <a:off x="4478478" y="904395"/>
        <a:ext cx="4172591" cy="862806"/>
      </dsp:txXfrm>
    </dsp:sp>
    <dsp:sp modelId="{000B86AE-DB5E-A44B-B398-8B6647087F2D}">
      <dsp:nvSpPr>
        <dsp:cNvPr id="0" name=""/>
        <dsp:cNvSpPr/>
      </dsp:nvSpPr>
      <dsp:spPr>
        <a:xfrm>
          <a:off x="4268451" y="1283590"/>
          <a:ext cx="3697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876B3-9D96-CE4C-8159-179907E4EA12}">
      <dsp:nvSpPr>
        <dsp:cNvPr id="0" name=""/>
        <dsp:cNvSpPr/>
      </dsp:nvSpPr>
      <dsp:spPr>
        <a:xfrm rot="5400000">
          <a:off x="2886334" y="1486818"/>
          <a:ext cx="1584408" cy="117686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62D15-829A-354D-91BB-92C865E54E3A}">
      <dsp:nvSpPr>
        <dsp:cNvPr id="0" name=""/>
        <dsp:cNvSpPr/>
      </dsp:nvSpPr>
      <dsp:spPr>
        <a:xfrm>
          <a:off x="4727511" y="1663354"/>
          <a:ext cx="2915699" cy="949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Digital for All</a:t>
          </a:r>
        </a:p>
      </dsp:txBody>
      <dsp:txXfrm>
        <a:off x="4727511" y="1663354"/>
        <a:ext cx="2915699" cy="949087"/>
      </dsp:txXfrm>
    </dsp:sp>
    <dsp:sp modelId="{6A4D6ADB-1CFA-DF4A-A64A-89A5D39584A7}">
      <dsp:nvSpPr>
        <dsp:cNvPr id="0" name=""/>
        <dsp:cNvSpPr/>
      </dsp:nvSpPr>
      <dsp:spPr>
        <a:xfrm>
          <a:off x="4268451" y="2146397"/>
          <a:ext cx="3697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994E9-1824-544F-8DC7-E7B6F425EA92}">
      <dsp:nvSpPr>
        <dsp:cNvPr id="0" name=""/>
        <dsp:cNvSpPr/>
      </dsp:nvSpPr>
      <dsp:spPr>
        <a:xfrm rot="5400000">
          <a:off x="3323308" y="2335474"/>
          <a:ext cx="1132002" cy="75286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AC6F2B-5A94-DB4B-BF77-4D15178B4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12B3C-8908-0349-9799-BDE8B13A5C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86F9CC-C2FC-B24E-90EE-C3061EBBBDBF}" type="datetimeFigureOut">
              <a:rPr lang="en-US"/>
              <a:pPr>
                <a:defRPr/>
              </a:pPr>
              <a:t>6/12/2024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0EF65A5-FE0D-4046-AB91-0B46D6E8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7BCFB7F-E7B8-0D4F-A383-BEB705FAD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3CD19-7AA1-834E-A035-A1607B321F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00F70-55B8-EB4C-A157-5A0AE4C4F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35A965-7705-0448-B4DA-C1D73816D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D12F482E-BBC0-5345-AE17-676B9D7A52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096A9C39-B996-DC43-9E3E-1A9671D5F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D921A85-1F60-784F-833E-69DE60CD5E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BB9077-B559-154D-AC3E-2CA5A6CD2F0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201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D12F482E-BBC0-5345-AE17-676B9D7A52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096A9C39-B996-DC43-9E3E-1A9671D5F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D921A85-1F60-784F-833E-69DE60CD5E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BB9077-B559-154D-AC3E-2CA5A6CD2F0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67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70E9AD78-EC04-954B-977B-E78FE997E3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B9F5F908-7EBC-B446-AD0F-B03431475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Calibri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74A6AC18-6D39-274B-83FA-7EFC3F3BF0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34068E-44E0-C147-BE2F-CC25F318BCC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35A965-7705-0448-B4DA-C1D73816D2C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71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Creative industries…….   Entertainment </a:t>
            </a:r>
            <a:r>
              <a:rPr lang="en-US" err="1"/>
              <a:t>industy</a:t>
            </a:r>
            <a:r>
              <a:rPr lang="en-US"/>
              <a:t>.   Open up with a question for them.       Fintech/cybersecurity….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35A965-7705-0448-B4DA-C1D73816D2C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797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70E9AD78-EC04-954B-977B-E78FE997E3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B9F5F908-7EBC-B446-AD0F-B03431475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Calibri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74A6AC18-6D39-274B-83FA-7EFC3F3BF0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34068E-44E0-C147-BE2F-CC25F318BCC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93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35A965-7705-0448-B4DA-C1D73816D2C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27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70E9AD78-EC04-954B-977B-E78FE997E3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B9F5F908-7EBC-B446-AD0F-B03431475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Calibri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74A6AC18-6D39-274B-83FA-7EFC3F3BF0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34068E-44E0-C147-BE2F-CC25F318BCC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4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67261309-8C34-B145-A087-8A03C9EAB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EB91201C-F921-8E4B-B86A-04D88DEF6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67289068-E21B-0C49-BDFD-7E031C6B2F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5361BF-5BE5-9447-9438-81D99B34559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671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67261309-8C34-B145-A087-8A03C9EAB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EB91201C-F921-8E4B-B86A-04D88DEF6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67289068-E21B-0C49-BDFD-7E031C6B2F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5361BF-5BE5-9447-9438-81D99B34559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1129-13FC-AB42-98CD-F3E0D3F5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54689-EC30-394B-95DF-30243D65E48C}" type="datetime1">
              <a:rPr lang="en-US" altLang="en-US"/>
              <a:pPr>
                <a:defRPr/>
              </a:pPr>
              <a:t>6/12/2024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C05BE-EA17-C341-8DF7-2D5D99FA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407D8-8C73-9543-9A29-F2BBBE62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E816-0F1A-AC4C-8832-C105ADD00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58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8D15B-B184-0041-B121-A11BB679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D0C6-9A7F-AE48-9007-3440F1324647}" type="datetime1">
              <a:rPr lang="en-US" altLang="en-US"/>
              <a:pPr>
                <a:defRPr/>
              </a:pPr>
              <a:t>6/12/2024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5D615-500C-7443-A0B4-328270FB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0D099-F7E4-644B-9508-1CC41D1B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00094-2ADE-0642-91F8-0235400EB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90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BE2D2-E96B-6D4D-AF7A-F864C5A6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3ABE-F28E-C84F-9842-8D77380D22D2}" type="datetime1">
              <a:rPr lang="en-US" altLang="en-US"/>
              <a:pPr>
                <a:defRPr/>
              </a:pPr>
              <a:t>6/12/2024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98D5F-3C50-F64D-8558-C4A7E997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D5A10-F43C-D84D-8EEA-FDD56F0E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2D4B-F1B2-924F-BB19-D53C9079B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99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2FC8C-36E0-BA47-B64C-D81363FB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FFD6C-50DA-2945-AEF9-33893AB8860B}" type="datetime1">
              <a:rPr lang="en-US" altLang="en-US"/>
              <a:pPr>
                <a:defRPr/>
              </a:pPr>
              <a:t>6/12/2024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52ED0-44C0-084C-802F-2718582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2904D-9C5A-4342-B141-00A6C35F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3E47-645B-1342-9D89-369EF0741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94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D4082-43FD-3844-A9B7-47BB843B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017C-A944-5E43-86CE-E11D5E5B322B}" type="datetime1">
              <a:rPr lang="en-US" altLang="en-US"/>
              <a:pPr>
                <a:defRPr/>
              </a:pPr>
              <a:t>6/12/2024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01CCA-DB11-7D4C-BDA6-9D41CBCE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F74CC-73B5-8F4F-8CDE-D5FD0DE5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620F-081C-F24E-AC75-134966DC4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1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7B0794-7A8A-9D48-836F-390065DF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C1B4-8F0B-C347-A5DD-29DF717D8351}" type="datetime1">
              <a:rPr lang="en-US" altLang="en-US"/>
              <a:pPr>
                <a:defRPr/>
              </a:pPr>
              <a:t>6/12/2024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B135BA-35CA-6C46-86B6-46B5EA1E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FF6698-C699-3840-A4A3-02551B2A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FC87-D046-0A41-A798-7D9C43528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97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378593-0A0A-0D4D-8442-C4CA6080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D917E-184F-6444-B8C9-5BA229274385}" type="datetime1">
              <a:rPr lang="en-US" altLang="en-US"/>
              <a:pPr>
                <a:defRPr/>
              </a:pPr>
              <a:t>6/12/2024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79EDD3-3F85-A340-83C5-0944DF23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5132A3-E264-2D4E-A6F7-B58B223A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BA1A9-098A-4740-8FE5-70F136963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38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E99934-A2E8-F345-A9D1-0D9F6242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3A50-F2AE-964C-8E72-7CA476854121}" type="datetime1">
              <a:rPr lang="en-US" altLang="en-US"/>
              <a:pPr>
                <a:defRPr/>
              </a:pPr>
              <a:t>6/12/2024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9C78A2-DFE6-1242-84F6-18906485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12BC02-4909-2242-9210-CB493D57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D013-ECB9-074F-A21D-30B7763C5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79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12A6F6E-43A6-3547-AB74-02C7A887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40B40-6FC1-E94F-A61C-7CAEC113E237}" type="datetime1">
              <a:rPr lang="en-US" altLang="en-US"/>
              <a:pPr>
                <a:defRPr/>
              </a:pPr>
              <a:t>6/12/2024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C991DB-7EC4-5F44-8136-16510699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FF4E01-7FE0-BE49-B7B1-BEF87D49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4E583-614D-2D4D-AFDB-78A4E2888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75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A5F6CB-74F4-E145-A1C2-EC4DA74E5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990C5-7AB1-F849-BF7B-80F14981AF37}" type="datetime1">
              <a:rPr lang="en-US" altLang="en-US"/>
              <a:pPr>
                <a:defRPr/>
              </a:pPr>
              <a:t>6/12/2024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4C4AA2-F8C4-E54E-A427-558778D9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4009CE-C859-254F-8B6E-EE39FC41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DA33B-FA47-A643-A40F-B3872CA8F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11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F1214D-B8BB-3446-AD41-D8AB54FA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6E2A-C03E-B241-A799-BD2E0BD98499}" type="datetime1">
              <a:rPr lang="en-US" altLang="en-US"/>
              <a:pPr>
                <a:defRPr/>
              </a:pPr>
              <a:t>6/12/2024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0E11C9-9620-EB4E-BB44-8B1CA8B3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089CA2-E276-2145-84D9-ECB5E2FD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3BB1-29EF-1A4D-B982-3774E9A459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8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A4357A0-AD6E-7846-9B56-DCE9CE190C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5D87535-0727-2445-BACF-61011F9CF0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FCD0E-7160-4342-917B-6DAD8AAF0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8997DF-FB0F-2743-875B-B6868A18E070}" type="datetime1">
              <a:rPr lang="en-US" altLang="en-US"/>
              <a:pPr>
                <a:defRPr/>
              </a:pPr>
              <a:t>6/12/2024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12451-DA79-8049-83D3-3A1B96193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F81E0-DD87-1345-B6C3-01FD42556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EC5B4D-78F0-CD4D-8B81-159465F49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25" charset="-128"/>
          <a:cs typeface="ＭＳ Ｐゴシック" pitchFamily="2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5" charset="0"/>
          <a:ea typeface="ＭＳ Ｐゴシック" pitchFamily="25" charset="-128"/>
          <a:cs typeface="ＭＳ Ｐゴシック" pitchFamily="2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5" charset="0"/>
          <a:ea typeface="ＭＳ Ｐゴシック" pitchFamily="25" charset="-128"/>
          <a:cs typeface="ＭＳ Ｐゴシック" pitchFamily="2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5" charset="0"/>
          <a:ea typeface="ＭＳ Ｐゴシック" pitchFamily="25" charset="-128"/>
          <a:cs typeface="ＭＳ Ｐゴシック" pitchFamily="2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5" charset="0"/>
          <a:ea typeface="ＭＳ Ｐゴシック" pitchFamily="25" charset="-128"/>
          <a:cs typeface="ＭＳ Ｐゴシック" pitchFamily="2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5" charset="0"/>
          <a:ea typeface="ＭＳ Ｐゴシック" pitchFamily="25" charset="-128"/>
          <a:cs typeface="ＭＳ Ｐゴシック" pitchFamily="2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5" charset="0"/>
          <a:ea typeface="ＭＳ Ｐゴシック" pitchFamily="25" charset="-128"/>
          <a:cs typeface="ＭＳ Ｐゴシック" pitchFamily="2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5" charset="0"/>
          <a:ea typeface="ＭＳ Ｐゴシック" pitchFamily="25" charset="-128"/>
          <a:cs typeface="ＭＳ Ｐゴシック" pitchFamily="2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5" charset="0"/>
          <a:ea typeface="ＭＳ Ｐゴシック" pitchFamily="25" charset="-128"/>
          <a:cs typeface="ＭＳ Ｐゴシック" pitchFamily="2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25" charset="-128"/>
          <a:cs typeface="ＭＳ Ｐゴシック" pitchFamily="2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>
            <a:extLst>
              <a:ext uri="{FF2B5EF4-FFF2-40B4-BE49-F238E27FC236}">
                <a16:creationId xmlns:a16="http://schemas.microsoft.com/office/drawing/2014/main" id="{142FC5E7-B297-BD40-AB83-512253457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69373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46FD12-EEE7-D846-8BBB-59B0C162CA6B}"/>
              </a:ext>
            </a:extLst>
          </p:cNvPr>
          <p:cNvSpPr/>
          <p:nvPr/>
        </p:nvSpPr>
        <p:spPr>
          <a:xfrm>
            <a:off x="2997200" y="3278188"/>
            <a:ext cx="4572000" cy="828675"/>
          </a:xfrm>
          <a:prstGeom prst="rect">
            <a:avLst/>
          </a:prstGeom>
          <a:solidFill>
            <a:srgbClr val="FFFFFF"/>
          </a:solidFill>
          <a:ln w="0">
            <a:solidFill>
              <a:schemeClr val="bg1">
                <a:alpha val="29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231A1-E098-6F4A-B15D-A78591356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8" t="2332" b="10258"/>
          <a:stretch/>
        </p:blipFill>
        <p:spPr>
          <a:xfrm>
            <a:off x="0" y="341087"/>
            <a:ext cx="9145307" cy="45916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F01DC4-9974-4C11-B319-D6D52C93C051}"/>
              </a:ext>
            </a:extLst>
          </p:cNvPr>
          <p:cNvSpPr/>
          <p:nvPr/>
        </p:nvSpPr>
        <p:spPr>
          <a:xfrm>
            <a:off x="98396" y="1248229"/>
            <a:ext cx="2644804" cy="1301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119C5-7BF9-D34C-94F9-A33ADAF88D6A}"/>
              </a:ext>
            </a:extLst>
          </p:cNvPr>
          <p:cNvSpPr txBox="1"/>
          <p:nvPr/>
        </p:nvSpPr>
        <p:spPr>
          <a:xfrm>
            <a:off x="223945" y="179168"/>
            <a:ext cx="2898804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rgbClr val="594B37"/>
                </a:solidFill>
                <a:latin typeface="Arial"/>
                <a:ea typeface="ＭＳ Ｐゴシック"/>
                <a:cs typeface="Arial"/>
              </a:rPr>
              <a:t>School of Computing (SoC)</a:t>
            </a:r>
            <a:endParaRPr lang="en-US">
              <a:cs typeface="Arial"/>
            </a:endParaRPr>
          </a:p>
          <a:p>
            <a:endParaRPr lang="en-US" sz="1600" b="1">
              <a:solidFill>
                <a:srgbClr val="594B37"/>
              </a:solidFill>
              <a:latin typeface="Arial"/>
              <a:ea typeface="ＭＳ Ｐゴシック"/>
              <a:cs typeface="Arial"/>
            </a:endParaRPr>
          </a:p>
          <a:p>
            <a:r>
              <a:rPr lang="en-US" sz="1600" b="1">
                <a:solidFill>
                  <a:srgbClr val="594B37"/>
                </a:solidFill>
                <a:latin typeface="Arial"/>
                <a:ea typeface="ＭＳ Ｐゴシック"/>
                <a:cs typeface="Arial"/>
              </a:rPr>
              <a:t>Gabrielle Allen</a:t>
            </a:r>
            <a:endParaRPr lang="en-US"/>
          </a:p>
          <a:p>
            <a:r>
              <a:rPr lang="en-US" sz="1600" b="1">
                <a:solidFill>
                  <a:srgbClr val="594B37"/>
                </a:solidFill>
                <a:latin typeface="Arial"/>
                <a:ea typeface="ＭＳ Ｐゴシック"/>
                <a:cs typeface="Arial"/>
              </a:rPr>
              <a:t>Bryan Shader</a:t>
            </a:r>
            <a:endParaRPr lang="en-US"/>
          </a:p>
          <a:p>
            <a:endParaRPr lang="en-US" sz="1600" b="1">
              <a:solidFill>
                <a:srgbClr val="594B37"/>
              </a:solidFill>
              <a:latin typeface="Arial"/>
              <a:ea typeface="ＭＳ Ｐゴシック"/>
              <a:cs typeface="Arial"/>
            </a:endParaRPr>
          </a:p>
          <a:p>
            <a:r>
              <a:rPr lang="en-US" sz="1600" b="1">
                <a:solidFill>
                  <a:srgbClr val="594B37"/>
                </a:solidFill>
                <a:latin typeface="Arial"/>
                <a:ea typeface="ＭＳ Ｐゴシック"/>
                <a:cs typeface="Arial"/>
              </a:rPr>
              <a:t>September 27, 2021</a:t>
            </a:r>
            <a:endParaRPr lang="en-US" sz="1000" b="1">
              <a:solidFill>
                <a:srgbClr val="594B37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60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E00C5-49BC-3B47-BF17-8B8338FA1126}"/>
              </a:ext>
            </a:extLst>
          </p:cNvPr>
          <p:cNvSpPr txBox="1"/>
          <p:nvPr/>
        </p:nvSpPr>
        <p:spPr>
          <a:xfrm>
            <a:off x="482157" y="1044169"/>
            <a:ext cx="6045200" cy="646331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hangingPunct="1">
              <a:defRPr/>
            </a:pPr>
            <a:r>
              <a:rPr lang="en-US">
                <a:latin typeface="Optima" panose="02000503060000020004" pitchFamily="2" charset="0"/>
                <a:ea typeface="ＭＳ Ｐゴシック"/>
                <a:cs typeface="Arial"/>
              </a:rPr>
              <a:t>	</a:t>
            </a:r>
          </a:p>
          <a:p>
            <a:pPr eaLnBrk="1" hangingPunct="1">
              <a:defRPr/>
            </a:pPr>
            <a:endParaRPr lang="en-US">
              <a:latin typeface="Optima" panose="02000503060000020004" pitchFamily="2" charset="0"/>
            </a:endParaRPr>
          </a:p>
        </p:txBody>
      </p:sp>
      <p:sp>
        <p:nvSpPr>
          <p:cNvPr id="24579" name="Title 4">
            <a:extLst>
              <a:ext uri="{FF2B5EF4-FFF2-40B4-BE49-F238E27FC236}">
                <a16:creationId xmlns:a16="http://schemas.microsoft.com/office/drawing/2014/main" id="{092DDC8D-E792-394D-9228-4D41554E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57" y="39000"/>
            <a:ext cx="8229600" cy="1143001"/>
          </a:xfrm>
        </p:spPr>
        <p:txBody>
          <a:bodyPr/>
          <a:lstStyle/>
          <a:p>
            <a:r>
              <a:rPr lang="en-US" altLang="en-US" sz="3200" b="1">
                <a:latin typeface="Optima"/>
                <a:ea typeface="ＭＳ Ｐゴシック"/>
                <a:cs typeface="Arial"/>
              </a:rPr>
              <a:t>Purpose</a:t>
            </a:r>
            <a:endParaRPr lang="en-US" altLang="en-US" b="1">
              <a:latin typeface="Optima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BD165-3BB0-4A40-883F-350CFB200AEF}"/>
              </a:ext>
            </a:extLst>
          </p:cNvPr>
          <p:cNvSpPr txBox="1"/>
          <p:nvPr/>
        </p:nvSpPr>
        <p:spPr>
          <a:xfrm>
            <a:off x="521245" y="1365335"/>
            <a:ext cx="772594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400">
                <a:latin typeface="Optima"/>
                <a:ea typeface="ＭＳ Ｐゴシック"/>
              </a:rPr>
              <a:t>The purpose of the SoC is to </a:t>
            </a:r>
            <a:r>
              <a:rPr lang="en-US" sz="2400" b="1">
                <a:latin typeface="Optima"/>
                <a:ea typeface="ＭＳ Ｐゴシック"/>
              </a:rPr>
              <a:t>nurture computing curiosity </a:t>
            </a:r>
            <a:r>
              <a:rPr lang="en-US" sz="2400">
                <a:latin typeface="Optima"/>
                <a:ea typeface="ＭＳ Ｐゴシック"/>
              </a:rPr>
              <a:t>across disciplines and backgrounds, to </a:t>
            </a:r>
            <a:r>
              <a:rPr lang="en-US" sz="2400" b="1">
                <a:latin typeface="Optima"/>
                <a:ea typeface="ＭＳ Ｐゴシック"/>
              </a:rPr>
              <a:t>enhance interdisciplinarity</a:t>
            </a:r>
            <a:r>
              <a:rPr lang="en-US" sz="2400">
                <a:latin typeface="Optima"/>
                <a:ea typeface="ＭＳ Ｐゴシック"/>
              </a:rPr>
              <a:t>, and to </a:t>
            </a:r>
            <a:r>
              <a:rPr lang="en-US" sz="2400" b="1">
                <a:latin typeface="Optima"/>
                <a:ea typeface="ＭＳ Ｐゴシック"/>
              </a:rPr>
              <a:t>capitalize upon emerging innovations for teaching, research, and economic diversification</a:t>
            </a:r>
            <a:r>
              <a:rPr lang="en-US" sz="2400">
                <a:latin typeface="Optima"/>
                <a:ea typeface="ＭＳ Ｐゴシック"/>
              </a:rPr>
              <a:t>.</a:t>
            </a:r>
            <a:endParaRPr lang="en-US">
              <a:latin typeface="Optima"/>
              <a:ea typeface="ＭＳ Ｐゴシック"/>
            </a:endParaRPr>
          </a:p>
          <a:p>
            <a:endParaRPr lang="en-US" sz="240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E00C5-49BC-3B47-BF17-8B8338FA1126}"/>
              </a:ext>
            </a:extLst>
          </p:cNvPr>
          <p:cNvSpPr txBox="1"/>
          <p:nvPr/>
        </p:nvSpPr>
        <p:spPr>
          <a:xfrm>
            <a:off x="120650" y="331788"/>
            <a:ext cx="6045200" cy="646331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hangingPunct="1">
              <a:defRPr/>
            </a:pPr>
            <a:r>
              <a:rPr lang="en-US">
                <a:latin typeface="Arial"/>
                <a:ea typeface="ＭＳ Ｐゴシック"/>
                <a:cs typeface="Arial"/>
              </a:rPr>
              <a:t>	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24579" name="Title 4">
            <a:extLst>
              <a:ext uri="{FF2B5EF4-FFF2-40B4-BE49-F238E27FC236}">
                <a16:creationId xmlns:a16="http://schemas.microsoft.com/office/drawing/2014/main" id="{092DDC8D-E792-394D-9228-4D41554E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-239713"/>
            <a:ext cx="8229600" cy="1143001"/>
          </a:xfrm>
        </p:spPr>
        <p:txBody>
          <a:bodyPr/>
          <a:lstStyle/>
          <a:p>
            <a:br>
              <a:rPr lang="en-US" altLang="en-US" sz="320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en-US" altLang="en-US" sz="3200" b="1">
                <a:latin typeface="Optima"/>
                <a:ea typeface="ＭＳ Ｐゴシック"/>
                <a:cs typeface="Arial"/>
              </a:rPr>
              <a:t>Vision for UW's SoC</a:t>
            </a:r>
            <a:r>
              <a:rPr lang="en-US" altLang="en-US">
                <a:ea typeface="ＭＳ Ｐゴシック"/>
              </a:rPr>
              <a:t> 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BD165-3BB0-4A40-883F-350CFB200AEF}"/>
              </a:ext>
            </a:extLst>
          </p:cNvPr>
          <p:cNvSpPr txBox="1"/>
          <p:nvPr/>
        </p:nvSpPr>
        <p:spPr>
          <a:xfrm>
            <a:off x="284123" y="1264795"/>
            <a:ext cx="831761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Optima"/>
                <a:ea typeface="ＭＳ Ｐゴシック"/>
              </a:rPr>
              <a:t>Our vision is to create a unique and inspirational School of Computing (SoC) with national impact and global reach, </a:t>
            </a:r>
            <a:r>
              <a:rPr lang="en-US" sz="2400" b="1">
                <a:latin typeface="Optima"/>
                <a:ea typeface="ＭＳ Ｐゴシック"/>
              </a:rPr>
              <a:t>providing Wyoming and the world with agile and ethical computing professionals, empowered to address societal challenges that are inherently interdisciplinary</a:t>
            </a:r>
            <a:r>
              <a:rPr lang="en-US" sz="2400">
                <a:latin typeface="Optima"/>
                <a:ea typeface="ＭＳ Ｐゴシック"/>
              </a:rPr>
              <a:t>.</a:t>
            </a:r>
            <a:endParaRPr lang="en-US"/>
          </a:p>
          <a:p>
            <a:endParaRPr lang="en-US" sz="2400">
              <a:latin typeface="Optima" panose="02000503060000020004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730610B-9FB4-E54C-A1DD-7A5AB0AE0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054595"/>
              </p:ext>
            </p:extLst>
          </p:nvPr>
        </p:nvGraphicFramePr>
        <p:xfrm>
          <a:off x="330885" y="1009708"/>
          <a:ext cx="8651070" cy="3944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EA01897-9CF0-E34F-8964-EA7C8E7E859F}"/>
              </a:ext>
            </a:extLst>
          </p:cNvPr>
          <p:cNvSpPr txBox="1"/>
          <p:nvPr/>
        </p:nvSpPr>
        <p:spPr>
          <a:xfrm>
            <a:off x="1828800" y="309185"/>
            <a:ext cx="530564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latin typeface="Optima"/>
                <a:ea typeface="ＭＳ Ｐゴシック"/>
              </a:rPr>
              <a:t>SoC Curricula</a:t>
            </a:r>
          </a:p>
        </p:txBody>
      </p:sp>
    </p:spTree>
    <p:extLst>
      <p:ext uri="{BB962C8B-B14F-4D97-AF65-F5344CB8AC3E}">
        <p14:creationId xmlns:p14="http://schemas.microsoft.com/office/powerpoint/2010/main" val="131096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2FCE-E3D5-9E4C-B0DF-2DBB9B41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Optima"/>
                <a:ea typeface="ＭＳ Ｐゴシック"/>
              </a:rPr>
              <a:t>Characteristics of the BA and BS programs in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8DEEA-E337-8E4D-9D0F-84434F97D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625"/>
            <a:ext cx="8686800" cy="4029740"/>
          </a:xfrm>
        </p:spPr>
        <p:txBody>
          <a:bodyPr/>
          <a:lstStyle/>
          <a:p>
            <a:pPr marL="0" indent="0">
              <a:buNone/>
            </a:pPr>
            <a:endParaRPr lang="en-US" sz="1200">
              <a:latin typeface="Optima" panose="02000503060000020004" pitchFamily="2" charset="0"/>
            </a:endParaRPr>
          </a:p>
          <a:p>
            <a:r>
              <a:rPr lang="en-US" sz="1800">
                <a:latin typeface="Optima"/>
                <a:ea typeface="ＭＳ Ｐゴシック"/>
              </a:rPr>
              <a:t>Computing in Context</a:t>
            </a:r>
          </a:p>
          <a:p>
            <a:r>
              <a:rPr lang="en-US" sz="1800">
                <a:latin typeface="Optima"/>
                <a:ea typeface="ＭＳ Ｐゴシック"/>
              </a:rPr>
              <a:t>Diversity in interests and student body</a:t>
            </a:r>
          </a:p>
          <a:p>
            <a:r>
              <a:rPr lang="en-US" sz="1800">
                <a:latin typeface="Optima"/>
                <a:ea typeface="ＭＳ Ｐゴシック"/>
              </a:rPr>
              <a:t>Focus on the use of computing/technology to analyze and solve problems and to innovate</a:t>
            </a:r>
            <a:endParaRPr lang="en-US" sz="1800" b="1">
              <a:latin typeface="Optima" panose="02000503060000020004" pitchFamily="2" charset="0"/>
            </a:endParaRPr>
          </a:p>
          <a:p>
            <a:r>
              <a:rPr lang="en-US" sz="1800">
                <a:latin typeface="Optima"/>
                <a:ea typeface="ＭＳ Ｐゴシック"/>
              </a:rPr>
              <a:t>Experiential, project-based with internship opportunities.</a:t>
            </a:r>
            <a:endParaRPr lang="en-US" sz="1800">
              <a:latin typeface="Optima" panose="02000503060000020004" pitchFamily="2" charset="0"/>
            </a:endParaRPr>
          </a:p>
          <a:p>
            <a:r>
              <a:rPr lang="en-US" sz="1800">
                <a:latin typeface="Optima"/>
                <a:ea typeface="ＭＳ Ｐゴシック"/>
              </a:rPr>
              <a:t>Multiple pathways  to meet student interest and career goals</a:t>
            </a:r>
          </a:p>
          <a:p>
            <a:pPr marL="457200" lvl="1" indent="0">
              <a:buNone/>
            </a:pPr>
            <a:r>
              <a:rPr lang="en-US" sz="1800">
                <a:latin typeface="Optima"/>
                <a:ea typeface="ＭＳ Ｐゴシック"/>
              </a:rPr>
              <a:t>(e.g. rather than required 12 hours in science take 12 hours in some discipline; rather than Calculus focused quantitative courses offer range of pertinent quantitative courses)</a:t>
            </a:r>
          </a:p>
          <a:p>
            <a:r>
              <a:rPr lang="en-US" sz="1800">
                <a:latin typeface="Optima" panose="02000503060000020004" pitchFamily="2" charset="0"/>
              </a:rPr>
              <a:t>Collaborative with opportunities to work with different stakeholders</a:t>
            </a:r>
          </a:p>
          <a:p>
            <a:r>
              <a:rPr lang="en-US" sz="1800">
                <a:latin typeface="Optima" panose="02000503060000020004" pitchFamily="2" charset="0"/>
              </a:rPr>
              <a:t>Agile to adapt to emerging topics and opportunities in the workplace</a:t>
            </a:r>
          </a:p>
          <a:p>
            <a:pPr marL="0" indent="0">
              <a:buNone/>
            </a:pPr>
            <a:r>
              <a:rPr lang="en-US" sz="1600">
                <a:latin typeface="Optima" panose="02000503060000020004" pitchFamily="2" charset="0"/>
              </a:rPr>
              <a:t>	</a:t>
            </a:r>
          </a:p>
          <a:p>
            <a:pPr marL="0" indent="0">
              <a:buNone/>
            </a:pPr>
            <a:endParaRPr lang="en-US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8CCA-CE56-45DD-8B7A-0CA4D738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41" y="233269"/>
            <a:ext cx="8229600" cy="857250"/>
          </a:xfrm>
        </p:spPr>
        <p:txBody>
          <a:bodyPr/>
          <a:lstStyle/>
          <a:p>
            <a:r>
              <a:rPr lang="en-US" sz="3200" b="1">
                <a:latin typeface="Optima"/>
                <a:ea typeface="ＭＳ Ｐゴシック"/>
              </a:rPr>
              <a:t>Characteristics of the minors in Computing</a:t>
            </a:r>
            <a:endParaRPr lang="en-US" sz="3200" b="1">
              <a:ea typeface="ＭＳ Ｐゴシック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A462C-555D-4D21-8F5B-BC06B23C4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Optima"/>
                <a:ea typeface="ＭＳ Ｐゴシック"/>
              </a:rPr>
              <a:t>Driven by chosen discipline</a:t>
            </a:r>
          </a:p>
          <a:p>
            <a:r>
              <a:rPr lang="en-US" sz="2400">
                <a:latin typeface="Optima"/>
                <a:ea typeface="ＭＳ Ｐゴシック"/>
              </a:rPr>
              <a:t>Multiple on-ramps</a:t>
            </a:r>
          </a:p>
          <a:p>
            <a:r>
              <a:rPr lang="en-US" sz="2400">
                <a:latin typeface="Optima"/>
                <a:ea typeface="ＭＳ Ｐゴシック"/>
              </a:rPr>
              <a:t>Career enhancing computing courses</a:t>
            </a:r>
            <a:endParaRPr lang="en-US" sz="2400">
              <a:latin typeface="Optima"/>
            </a:endParaRPr>
          </a:p>
          <a:p>
            <a:r>
              <a:rPr lang="en-US" sz="2400">
                <a:latin typeface="Optima"/>
                <a:ea typeface="ＭＳ Ｐゴシック"/>
              </a:rPr>
              <a:t>Entreprenurial and collaborative opportunities</a:t>
            </a:r>
            <a:endParaRPr lang="en-US" sz="2400">
              <a:latin typeface="Optima"/>
            </a:endParaRPr>
          </a:p>
          <a:p>
            <a:r>
              <a:rPr lang="en-US" sz="2400">
                <a:latin typeface="Optima"/>
                <a:ea typeface="ＭＳ Ｐゴシック"/>
              </a:rPr>
              <a:t>Badges, certificates to indicate competency in specific areas being explored</a:t>
            </a:r>
          </a:p>
          <a:p>
            <a:endParaRPr lang="en-US">
              <a:latin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195722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41736920-7A81-E44F-B546-B50ECB5B638C}"/>
              </a:ext>
            </a:extLst>
          </p:cNvPr>
          <p:cNvSpPr/>
          <p:nvPr/>
        </p:nvSpPr>
        <p:spPr>
          <a:xfrm>
            <a:off x="1350191" y="489858"/>
            <a:ext cx="1371600" cy="1371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E44424-4EE3-3741-B0A3-A3FD82B55ACC}"/>
              </a:ext>
            </a:extLst>
          </p:cNvPr>
          <p:cNvSpPr/>
          <p:nvPr/>
        </p:nvSpPr>
        <p:spPr>
          <a:xfrm>
            <a:off x="2520043" y="1915886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CA076F-8DA2-484B-84DC-F572B57A69A2}"/>
              </a:ext>
            </a:extLst>
          </p:cNvPr>
          <p:cNvSpPr/>
          <p:nvPr/>
        </p:nvSpPr>
        <p:spPr>
          <a:xfrm>
            <a:off x="849086" y="1861458"/>
            <a:ext cx="1371600" cy="1371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F2C89F-C19B-F241-98A6-9CD295835BA3}"/>
              </a:ext>
            </a:extLst>
          </p:cNvPr>
          <p:cNvSpPr/>
          <p:nvPr/>
        </p:nvSpPr>
        <p:spPr>
          <a:xfrm>
            <a:off x="1670759" y="2318658"/>
            <a:ext cx="1279270" cy="457200"/>
          </a:xfrm>
          <a:prstGeom prst="ellips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5B70E8-09C9-4D41-9A51-E8E701E30941}"/>
              </a:ext>
            </a:extLst>
          </p:cNvPr>
          <p:cNvSpPr/>
          <p:nvPr/>
        </p:nvSpPr>
        <p:spPr>
          <a:xfrm rot="2588644">
            <a:off x="2019383" y="1567459"/>
            <a:ext cx="1279270" cy="457200"/>
          </a:xfrm>
          <a:prstGeom prst="ellipse">
            <a:avLst/>
          </a:prstGeom>
          <a:ln w="38100">
            <a:solidFill>
              <a:srgbClr val="BD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693543-837E-7448-9361-B0FB2B4CD0A6}"/>
              </a:ext>
            </a:extLst>
          </p:cNvPr>
          <p:cNvSpPr/>
          <p:nvPr/>
        </p:nvSpPr>
        <p:spPr>
          <a:xfrm>
            <a:off x="3274405" y="342859"/>
            <a:ext cx="1371600" cy="1371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B9F1DD-DC31-7B41-9BE2-6E1462D3AC25}"/>
              </a:ext>
            </a:extLst>
          </p:cNvPr>
          <p:cNvSpPr/>
          <p:nvPr/>
        </p:nvSpPr>
        <p:spPr>
          <a:xfrm rot="6939957">
            <a:off x="2985640" y="1488001"/>
            <a:ext cx="1279270" cy="457200"/>
          </a:xfrm>
          <a:prstGeom prst="ellips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02ED45-B19F-7943-862A-F2FC788E522E}"/>
              </a:ext>
            </a:extLst>
          </p:cNvPr>
          <p:cNvSpPr/>
          <p:nvPr/>
        </p:nvSpPr>
        <p:spPr>
          <a:xfrm>
            <a:off x="4136573" y="1834244"/>
            <a:ext cx="1371600" cy="1371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CBF431-34C3-274E-99D3-69ECDA52690B}"/>
              </a:ext>
            </a:extLst>
          </p:cNvPr>
          <p:cNvSpPr/>
          <p:nvPr/>
        </p:nvSpPr>
        <p:spPr>
          <a:xfrm rot="10800000">
            <a:off x="3407592" y="2272479"/>
            <a:ext cx="1279270" cy="457200"/>
          </a:xfrm>
          <a:prstGeom prst="ellips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2B0CF4-2197-6341-9D5B-A8C87A4D8DB1}"/>
              </a:ext>
            </a:extLst>
          </p:cNvPr>
          <p:cNvSpPr/>
          <p:nvPr/>
        </p:nvSpPr>
        <p:spPr>
          <a:xfrm>
            <a:off x="3407591" y="3341915"/>
            <a:ext cx="1371600" cy="1371600"/>
          </a:xfrm>
          <a:prstGeom prst="ellipse">
            <a:avLst/>
          </a:prstGeom>
          <a:solidFill>
            <a:srgbClr val="E87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378018-D42A-C142-ADF4-A03B1B49F13B}"/>
              </a:ext>
            </a:extLst>
          </p:cNvPr>
          <p:cNvSpPr/>
          <p:nvPr/>
        </p:nvSpPr>
        <p:spPr>
          <a:xfrm rot="13883728">
            <a:off x="3064987" y="3097571"/>
            <a:ext cx="1279270" cy="457200"/>
          </a:xfrm>
          <a:prstGeom prst="ellipse">
            <a:avLst/>
          </a:prstGeom>
          <a:ln w="38100">
            <a:solidFill>
              <a:srgbClr val="E87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B85ED3B-59D4-B54A-8E0A-22919D0A1FFE}"/>
              </a:ext>
            </a:extLst>
          </p:cNvPr>
          <p:cNvSpPr/>
          <p:nvPr/>
        </p:nvSpPr>
        <p:spPr>
          <a:xfrm>
            <a:off x="1794320" y="3322969"/>
            <a:ext cx="1371600" cy="1371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81D457-A436-6340-A0F8-DE72739781C0}"/>
              </a:ext>
            </a:extLst>
          </p:cNvPr>
          <p:cNvSpPr/>
          <p:nvPr/>
        </p:nvSpPr>
        <p:spPr>
          <a:xfrm rot="17647602">
            <a:off x="2157517" y="3157448"/>
            <a:ext cx="1279270" cy="457200"/>
          </a:xfrm>
          <a:prstGeom prst="ellipse">
            <a:avLst/>
          </a:prstGeom>
          <a:ln w="38100">
            <a:solidFill>
              <a:srgbClr val="F9C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6956497F-A9CF-644B-809B-0C3B99AD5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669" y="2314513"/>
            <a:ext cx="225920" cy="22592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912D6C59-965E-2D4D-A0C2-6C37A325C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3992" y="2497243"/>
            <a:ext cx="225920" cy="22592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144D356A-AD72-2C46-9583-B00C3A397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4316" y="2379046"/>
            <a:ext cx="225920" cy="22592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7B276BF4-9B76-0A4B-ACEB-D3ABE3FCF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8224" y="1972588"/>
            <a:ext cx="225920" cy="22592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A6DF7F17-6254-2E44-81D8-CF93B8535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4476" y="1972442"/>
            <a:ext cx="225920" cy="22592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39914CEF-3DD7-1348-BC8F-00B1653AD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2782" y="2428500"/>
            <a:ext cx="225920" cy="22592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A46245CA-CF18-C647-8AAD-4D9308C11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6157" y="2855039"/>
            <a:ext cx="225920" cy="225920"/>
          </a:xfrm>
          <a:prstGeom prst="rect">
            <a:avLst/>
          </a:prstGeom>
        </p:spPr>
      </p:pic>
      <p:pic>
        <p:nvPicPr>
          <p:cNvPr id="36" name="Graphic 35" descr="Woman with solid fill">
            <a:extLst>
              <a:ext uri="{FF2B5EF4-FFF2-40B4-BE49-F238E27FC236}">
                <a16:creationId xmlns:a16="http://schemas.microsoft.com/office/drawing/2014/main" id="{1B369ECA-36FF-8842-B809-9E91E565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0675" y="2887751"/>
            <a:ext cx="225920" cy="225920"/>
          </a:xfrm>
          <a:prstGeom prst="rect">
            <a:avLst/>
          </a:prstGeom>
        </p:spPr>
      </p:pic>
      <p:pic>
        <p:nvPicPr>
          <p:cNvPr id="37" name="Graphic 36" descr="Woman with solid fill">
            <a:extLst>
              <a:ext uri="{FF2B5EF4-FFF2-40B4-BE49-F238E27FC236}">
                <a16:creationId xmlns:a16="http://schemas.microsoft.com/office/drawing/2014/main" id="{49B64EE6-DBA8-C848-BCF7-F79D1C3EC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9967" y="2595888"/>
            <a:ext cx="225920" cy="22592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0F4D22F-299A-E245-9110-FD336759B9A9}"/>
              </a:ext>
            </a:extLst>
          </p:cNvPr>
          <p:cNvSpPr txBox="1"/>
          <p:nvPr/>
        </p:nvSpPr>
        <p:spPr>
          <a:xfrm>
            <a:off x="5753102" y="849086"/>
            <a:ext cx="3156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SoC Affiliate Faculty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/>
              <a:t>Tenure home in any partnering dept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/>
              <a:t>Enrich SoC and provide bridges to Depts/Colleges</a:t>
            </a:r>
          </a:p>
        </p:txBody>
      </p:sp>
      <p:pic>
        <p:nvPicPr>
          <p:cNvPr id="39" name="Graphic 38" descr="Woman with solid fill">
            <a:extLst>
              <a:ext uri="{FF2B5EF4-FFF2-40B4-BE49-F238E27FC236}">
                <a16:creationId xmlns:a16="http://schemas.microsoft.com/office/drawing/2014/main" id="{E0F3620B-7EAE-5541-94F6-D91111952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5487" y="2438487"/>
            <a:ext cx="225920" cy="22592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85F3B32-0858-EF41-970C-5F19CC255565}"/>
              </a:ext>
            </a:extLst>
          </p:cNvPr>
          <p:cNvSpPr txBox="1"/>
          <p:nvPr/>
        </p:nvSpPr>
        <p:spPr>
          <a:xfrm>
            <a:off x="3544424" y="797803"/>
            <a:ext cx="1011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/>
              <a:t>e.g. CS/ECE &amp; Math/Stats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02DED7-3D5C-5748-B7B7-542731D6064A}"/>
              </a:ext>
            </a:extLst>
          </p:cNvPr>
          <p:cNvSpPr txBox="1"/>
          <p:nvPr/>
        </p:nvSpPr>
        <p:spPr>
          <a:xfrm>
            <a:off x="3625274" y="4195197"/>
            <a:ext cx="10443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/>
              <a:t>e.g. Health sciences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B4DDFF-74DB-6049-98A4-CA8C0A17F5B7}"/>
              </a:ext>
            </a:extLst>
          </p:cNvPr>
          <p:cNvSpPr txBox="1"/>
          <p:nvPr/>
        </p:nvSpPr>
        <p:spPr>
          <a:xfrm>
            <a:off x="4498482" y="2760607"/>
            <a:ext cx="81318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e.g. Physical &amp; Life Sciences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2EF2F3-3231-904C-89BB-325B60C6F1AB}"/>
              </a:ext>
            </a:extLst>
          </p:cNvPr>
          <p:cNvSpPr txBox="1"/>
          <p:nvPr/>
        </p:nvSpPr>
        <p:spPr>
          <a:xfrm>
            <a:off x="2049196" y="4149423"/>
            <a:ext cx="107768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e.g. Engineering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5FA307-28EA-7646-9177-9EB585129B0A}"/>
              </a:ext>
            </a:extLst>
          </p:cNvPr>
          <p:cNvSpPr txBox="1"/>
          <p:nvPr/>
        </p:nvSpPr>
        <p:spPr>
          <a:xfrm>
            <a:off x="1095197" y="2754632"/>
            <a:ext cx="107768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e.g. Agriculture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1916C7-E55A-1C41-A727-B3B183D9B6D8}"/>
              </a:ext>
            </a:extLst>
          </p:cNvPr>
          <p:cNvSpPr txBox="1"/>
          <p:nvPr/>
        </p:nvSpPr>
        <p:spPr>
          <a:xfrm>
            <a:off x="1577049" y="942698"/>
            <a:ext cx="107768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e.g. Social sciences, Arts, Humanities</a:t>
            </a:r>
          </a:p>
        </p:txBody>
      </p:sp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A7A89AFD-6A67-EE4E-9C20-97A3458DA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3287" y="2482927"/>
            <a:ext cx="225920" cy="22592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34ECD2E9-B917-AA45-AE5C-683A251BA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9754" y="2989615"/>
            <a:ext cx="225920" cy="22592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2AB996-65EB-984E-9575-689CDD3B253B}"/>
              </a:ext>
            </a:extLst>
          </p:cNvPr>
          <p:cNvSpPr txBox="1"/>
          <p:nvPr/>
        </p:nvSpPr>
        <p:spPr>
          <a:xfrm>
            <a:off x="1568454" y="680231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9BC733-98CA-B44E-828E-E4EBE4B044BD}"/>
              </a:ext>
            </a:extLst>
          </p:cNvPr>
          <p:cNvSpPr txBox="1"/>
          <p:nvPr/>
        </p:nvSpPr>
        <p:spPr>
          <a:xfrm>
            <a:off x="3441160" y="543271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672DD2-7691-004A-AB56-816F8F27B2BA}"/>
              </a:ext>
            </a:extLst>
          </p:cNvPr>
          <p:cNvSpPr txBox="1"/>
          <p:nvPr/>
        </p:nvSpPr>
        <p:spPr>
          <a:xfrm>
            <a:off x="4377632" y="2043511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C69A498-E03A-4B4B-98F3-C6CDE1C3CB6B}"/>
              </a:ext>
            </a:extLst>
          </p:cNvPr>
          <p:cNvSpPr txBox="1"/>
          <p:nvPr/>
        </p:nvSpPr>
        <p:spPr>
          <a:xfrm>
            <a:off x="1034180" y="2056113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77BBCB-0238-844A-9B3A-7BE0E46F4A22}"/>
              </a:ext>
            </a:extLst>
          </p:cNvPr>
          <p:cNvSpPr txBox="1"/>
          <p:nvPr/>
        </p:nvSpPr>
        <p:spPr>
          <a:xfrm>
            <a:off x="1912116" y="3928501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92E67A-3C3F-6249-A670-0F831FF55B13}"/>
              </a:ext>
            </a:extLst>
          </p:cNvPr>
          <p:cNvSpPr txBox="1"/>
          <p:nvPr/>
        </p:nvSpPr>
        <p:spPr>
          <a:xfrm>
            <a:off x="3608277" y="3920418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4974C3E9-A709-0941-8892-876A4E92A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4266" y="2350962"/>
            <a:ext cx="225920" cy="225920"/>
          </a:xfrm>
          <a:prstGeom prst="rect">
            <a:avLst/>
          </a:prstGeom>
        </p:spPr>
      </p:pic>
      <p:pic>
        <p:nvPicPr>
          <p:cNvPr id="55" name="Graphic 54" descr="Woman with solid fill">
            <a:extLst>
              <a:ext uri="{FF2B5EF4-FFF2-40B4-BE49-F238E27FC236}">
                <a16:creationId xmlns:a16="http://schemas.microsoft.com/office/drawing/2014/main" id="{8845EBBE-B94B-A748-9E09-3188AA9CA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71883" y="3007077"/>
            <a:ext cx="225920" cy="225920"/>
          </a:xfrm>
          <a:prstGeom prst="rect">
            <a:avLst/>
          </a:prstGeom>
        </p:spPr>
      </p:pic>
      <p:pic>
        <p:nvPicPr>
          <p:cNvPr id="56" name="Graphic 55" descr="Woman with solid fill">
            <a:extLst>
              <a:ext uri="{FF2B5EF4-FFF2-40B4-BE49-F238E27FC236}">
                <a16:creationId xmlns:a16="http://schemas.microsoft.com/office/drawing/2014/main" id="{12B270DD-6D53-B541-825E-E578A03E1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5209" y="2357384"/>
            <a:ext cx="225920" cy="225920"/>
          </a:xfrm>
          <a:prstGeom prst="rect">
            <a:avLst/>
          </a:prstGeom>
        </p:spPr>
      </p:pic>
      <p:pic>
        <p:nvPicPr>
          <p:cNvPr id="57" name="Graphic 56" descr="Woman with solid fill">
            <a:extLst>
              <a:ext uri="{FF2B5EF4-FFF2-40B4-BE49-F238E27FC236}">
                <a16:creationId xmlns:a16="http://schemas.microsoft.com/office/drawing/2014/main" id="{159B9AA6-260C-E84F-8DFB-3EF947B5F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7191" y="2459820"/>
            <a:ext cx="225920" cy="225920"/>
          </a:xfrm>
          <a:prstGeom prst="rect">
            <a:avLst/>
          </a:prstGeom>
        </p:spPr>
      </p:pic>
      <p:pic>
        <p:nvPicPr>
          <p:cNvPr id="58" name="Graphic 57" descr="Woman with solid fill">
            <a:extLst>
              <a:ext uri="{FF2B5EF4-FFF2-40B4-BE49-F238E27FC236}">
                <a16:creationId xmlns:a16="http://schemas.microsoft.com/office/drawing/2014/main" id="{771D84DA-20E4-A046-9161-AEB5CA7F6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82044" y="1821669"/>
            <a:ext cx="225920" cy="225920"/>
          </a:xfrm>
          <a:prstGeom prst="rect">
            <a:avLst/>
          </a:prstGeom>
        </p:spPr>
      </p:pic>
      <p:pic>
        <p:nvPicPr>
          <p:cNvPr id="59" name="Graphic 58" descr="Woman with solid fill">
            <a:extLst>
              <a:ext uri="{FF2B5EF4-FFF2-40B4-BE49-F238E27FC236}">
                <a16:creationId xmlns:a16="http://schemas.microsoft.com/office/drawing/2014/main" id="{120E26B5-ADF8-BA43-B98D-19C1F9D146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5289" y="1838887"/>
            <a:ext cx="225920" cy="225920"/>
          </a:xfrm>
          <a:prstGeom prst="rect">
            <a:avLst/>
          </a:prstGeom>
        </p:spPr>
      </p:pic>
      <p:pic>
        <p:nvPicPr>
          <p:cNvPr id="60" name="Graphic 59" descr="Woman with solid fill">
            <a:extLst>
              <a:ext uri="{FF2B5EF4-FFF2-40B4-BE49-F238E27FC236}">
                <a16:creationId xmlns:a16="http://schemas.microsoft.com/office/drawing/2014/main" id="{F6DCC76C-3B9E-9146-AE7C-858437AC40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82778" y="1849447"/>
            <a:ext cx="225920" cy="225920"/>
          </a:xfrm>
          <a:prstGeom prst="rect">
            <a:avLst/>
          </a:prstGeom>
        </p:spPr>
      </p:pic>
      <p:pic>
        <p:nvPicPr>
          <p:cNvPr id="61" name="Graphic 60" descr="Woman with solid fill">
            <a:extLst>
              <a:ext uri="{FF2B5EF4-FFF2-40B4-BE49-F238E27FC236}">
                <a16:creationId xmlns:a16="http://schemas.microsoft.com/office/drawing/2014/main" id="{4118C672-7A88-AB43-BCBF-25D84AA39D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42533" y="3191143"/>
            <a:ext cx="225920" cy="22592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E74EB51-6AA9-9D44-8977-E4088FA0D290}"/>
              </a:ext>
            </a:extLst>
          </p:cNvPr>
          <p:cNvSpPr txBox="1"/>
          <p:nvPr/>
        </p:nvSpPr>
        <p:spPr>
          <a:xfrm>
            <a:off x="3019915" y="2427706"/>
            <a:ext cx="536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SoC</a:t>
            </a:r>
          </a:p>
        </p:txBody>
      </p:sp>
    </p:spTree>
    <p:extLst>
      <p:ext uri="{BB962C8B-B14F-4D97-AF65-F5344CB8AC3E}">
        <p14:creationId xmlns:p14="http://schemas.microsoft.com/office/powerpoint/2010/main" val="141374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41736920-7A81-E44F-B546-B50ECB5B638C}"/>
              </a:ext>
            </a:extLst>
          </p:cNvPr>
          <p:cNvSpPr/>
          <p:nvPr/>
        </p:nvSpPr>
        <p:spPr>
          <a:xfrm>
            <a:off x="1350191" y="489858"/>
            <a:ext cx="1371600" cy="1371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E44424-4EE3-3741-B0A3-A3FD82B55ACC}"/>
              </a:ext>
            </a:extLst>
          </p:cNvPr>
          <p:cNvSpPr/>
          <p:nvPr/>
        </p:nvSpPr>
        <p:spPr>
          <a:xfrm>
            <a:off x="2520043" y="1915886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CA076F-8DA2-484B-84DC-F572B57A69A2}"/>
              </a:ext>
            </a:extLst>
          </p:cNvPr>
          <p:cNvSpPr/>
          <p:nvPr/>
        </p:nvSpPr>
        <p:spPr>
          <a:xfrm>
            <a:off x="849086" y="1861458"/>
            <a:ext cx="1371600" cy="1371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F2C89F-C19B-F241-98A6-9CD295835BA3}"/>
              </a:ext>
            </a:extLst>
          </p:cNvPr>
          <p:cNvSpPr/>
          <p:nvPr/>
        </p:nvSpPr>
        <p:spPr>
          <a:xfrm>
            <a:off x="1670759" y="2318658"/>
            <a:ext cx="1279270" cy="457200"/>
          </a:xfrm>
          <a:prstGeom prst="ellips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5B70E8-09C9-4D41-9A51-E8E701E30941}"/>
              </a:ext>
            </a:extLst>
          </p:cNvPr>
          <p:cNvSpPr/>
          <p:nvPr/>
        </p:nvSpPr>
        <p:spPr>
          <a:xfrm rot="2588644">
            <a:off x="2019383" y="1567459"/>
            <a:ext cx="1279270" cy="457200"/>
          </a:xfrm>
          <a:prstGeom prst="ellipse">
            <a:avLst/>
          </a:prstGeom>
          <a:ln w="38100">
            <a:solidFill>
              <a:srgbClr val="BD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693543-837E-7448-9361-B0FB2B4CD0A6}"/>
              </a:ext>
            </a:extLst>
          </p:cNvPr>
          <p:cNvSpPr/>
          <p:nvPr/>
        </p:nvSpPr>
        <p:spPr>
          <a:xfrm>
            <a:off x="3274405" y="342859"/>
            <a:ext cx="1371600" cy="1371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B9F1DD-DC31-7B41-9BE2-6E1462D3AC25}"/>
              </a:ext>
            </a:extLst>
          </p:cNvPr>
          <p:cNvSpPr/>
          <p:nvPr/>
        </p:nvSpPr>
        <p:spPr>
          <a:xfrm rot="6939957">
            <a:off x="2985640" y="1488001"/>
            <a:ext cx="1279270" cy="457200"/>
          </a:xfrm>
          <a:prstGeom prst="ellips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02ED45-B19F-7943-862A-F2FC788E522E}"/>
              </a:ext>
            </a:extLst>
          </p:cNvPr>
          <p:cNvSpPr/>
          <p:nvPr/>
        </p:nvSpPr>
        <p:spPr>
          <a:xfrm>
            <a:off x="4136573" y="1834244"/>
            <a:ext cx="1371600" cy="1371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CBF431-34C3-274E-99D3-69ECDA52690B}"/>
              </a:ext>
            </a:extLst>
          </p:cNvPr>
          <p:cNvSpPr/>
          <p:nvPr/>
        </p:nvSpPr>
        <p:spPr>
          <a:xfrm rot="10800000">
            <a:off x="3407592" y="2272479"/>
            <a:ext cx="1279270" cy="457200"/>
          </a:xfrm>
          <a:prstGeom prst="ellips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2B0CF4-2197-6341-9D5B-A8C87A4D8DB1}"/>
              </a:ext>
            </a:extLst>
          </p:cNvPr>
          <p:cNvSpPr/>
          <p:nvPr/>
        </p:nvSpPr>
        <p:spPr>
          <a:xfrm>
            <a:off x="3407591" y="3341915"/>
            <a:ext cx="1371600" cy="1371600"/>
          </a:xfrm>
          <a:prstGeom prst="ellipse">
            <a:avLst/>
          </a:prstGeom>
          <a:solidFill>
            <a:srgbClr val="E87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378018-D42A-C142-ADF4-A03B1B49F13B}"/>
              </a:ext>
            </a:extLst>
          </p:cNvPr>
          <p:cNvSpPr/>
          <p:nvPr/>
        </p:nvSpPr>
        <p:spPr>
          <a:xfrm rot="13883728">
            <a:off x="3064987" y="3097571"/>
            <a:ext cx="1279270" cy="457200"/>
          </a:xfrm>
          <a:prstGeom prst="ellipse">
            <a:avLst/>
          </a:prstGeom>
          <a:ln w="38100">
            <a:solidFill>
              <a:srgbClr val="E87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B85ED3B-59D4-B54A-8E0A-22919D0A1FFE}"/>
              </a:ext>
            </a:extLst>
          </p:cNvPr>
          <p:cNvSpPr/>
          <p:nvPr/>
        </p:nvSpPr>
        <p:spPr>
          <a:xfrm>
            <a:off x="1794320" y="3322969"/>
            <a:ext cx="1371600" cy="1371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81D457-A436-6340-A0F8-DE72739781C0}"/>
              </a:ext>
            </a:extLst>
          </p:cNvPr>
          <p:cNvSpPr/>
          <p:nvPr/>
        </p:nvSpPr>
        <p:spPr>
          <a:xfrm rot="17647602">
            <a:off x="2157517" y="3157448"/>
            <a:ext cx="1279270" cy="457200"/>
          </a:xfrm>
          <a:prstGeom prst="ellipse">
            <a:avLst/>
          </a:prstGeom>
          <a:ln w="38100">
            <a:solidFill>
              <a:srgbClr val="F9C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6956497F-A9CF-644B-809B-0C3B99AD5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669" y="2314513"/>
            <a:ext cx="225920" cy="22592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912D6C59-965E-2D4D-A0C2-6C37A325C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3992" y="2497243"/>
            <a:ext cx="225920" cy="22592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144D356A-AD72-2C46-9583-B00C3A397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4316" y="2379046"/>
            <a:ext cx="225920" cy="22592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7B276BF4-9B76-0A4B-ACEB-D3ABE3FCF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8224" y="1972588"/>
            <a:ext cx="225920" cy="22592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A6DF7F17-6254-2E44-81D8-CF93B8535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4476" y="1972442"/>
            <a:ext cx="225920" cy="22592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39914CEF-3DD7-1348-BC8F-00B1653AD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2782" y="2428500"/>
            <a:ext cx="225920" cy="22592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A46245CA-CF18-C647-8AAD-4D9308C11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6157" y="2855039"/>
            <a:ext cx="225920" cy="225920"/>
          </a:xfrm>
          <a:prstGeom prst="rect">
            <a:avLst/>
          </a:prstGeom>
        </p:spPr>
      </p:pic>
      <p:pic>
        <p:nvPicPr>
          <p:cNvPr id="36" name="Graphic 35" descr="Woman with solid fill">
            <a:extLst>
              <a:ext uri="{FF2B5EF4-FFF2-40B4-BE49-F238E27FC236}">
                <a16:creationId xmlns:a16="http://schemas.microsoft.com/office/drawing/2014/main" id="{1B369ECA-36FF-8842-B809-9E91E565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0675" y="2887751"/>
            <a:ext cx="225920" cy="225920"/>
          </a:xfrm>
          <a:prstGeom prst="rect">
            <a:avLst/>
          </a:prstGeom>
        </p:spPr>
      </p:pic>
      <p:pic>
        <p:nvPicPr>
          <p:cNvPr id="37" name="Graphic 36" descr="Woman with solid fill">
            <a:extLst>
              <a:ext uri="{FF2B5EF4-FFF2-40B4-BE49-F238E27FC236}">
                <a16:creationId xmlns:a16="http://schemas.microsoft.com/office/drawing/2014/main" id="{49B64EE6-DBA8-C848-BCF7-F79D1C3EC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9967" y="2595888"/>
            <a:ext cx="225920" cy="22592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0F4D22F-299A-E245-9110-FD336759B9A9}"/>
              </a:ext>
            </a:extLst>
          </p:cNvPr>
          <p:cNvSpPr txBox="1"/>
          <p:nvPr/>
        </p:nvSpPr>
        <p:spPr>
          <a:xfrm>
            <a:off x="5753102" y="849085"/>
            <a:ext cx="31568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SoC Research Scientists/Profs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/>
              <a:t>Mainly funded by soft money (start up funds requested from ARP)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/>
              <a:t>Engine for strategic projects, corporate engagement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/>
              <a:t>PI-capable researchers</a:t>
            </a:r>
          </a:p>
        </p:txBody>
      </p:sp>
      <p:pic>
        <p:nvPicPr>
          <p:cNvPr id="39" name="Graphic 38" descr="Woman with solid fill">
            <a:extLst>
              <a:ext uri="{FF2B5EF4-FFF2-40B4-BE49-F238E27FC236}">
                <a16:creationId xmlns:a16="http://schemas.microsoft.com/office/drawing/2014/main" id="{E0F3620B-7EAE-5541-94F6-D91111952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5487" y="2438487"/>
            <a:ext cx="225920" cy="22592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85F3B32-0858-EF41-970C-5F19CC255565}"/>
              </a:ext>
            </a:extLst>
          </p:cNvPr>
          <p:cNvSpPr txBox="1"/>
          <p:nvPr/>
        </p:nvSpPr>
        <p:spPr>
          <a:xfrm>
            <a:off x="3544424" y="797803"/>
            <a:ext cx="1011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/>
              <a:t>e.g. CS/ECE &amp; Math/Stats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02DED7-3D5C-5748-B7B7-542731D6064A}"/>
              </a:ext>
            </a:extLst>
          </p:cNvPr>
          <p:cNvSpPr txBox="1"/>
          <p:nvPr/>
        </p:nvSpPr>
        <p:spPr>
          <a:xfrm>
            <a:off x="3625274" y="4195197"/>
            <a:ext cx="10443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/>
              <a:t>e.g. Health sciences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B4DDFF-74DB-6049-98A4-CA8C0A17F5B7}"/>
              </a:ext>
            </a:extLst>
          </p:cNvPr>
          <p:cNvSpPr txBox="1"/>
          <p:nvPr/>
        </p:nvSpPr>
        <p:spPr>
          <a:xfrm>
            <a:off x="4498482" y="2760607"/>
            <a:ext cx="81318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e.g. Physical &amp; Life Sciences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2EF2F3-3231-904C-89BB-325B60C6F1AB}"/>
              </a:ext>
            </a:extLst>
          </p:cNvPr>
          <p:cNvSpPr txBox="1"/>
          <p:nvPr/>
        </p:nvSpPr>
        <p:spPr>
          <a:xfrm>
            <a:off x="2049196" y="4149423"/>
            <a:ext cx="107768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e.g. Engineering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5FA307-28EA-7646-9177-9EB585129B0A}"/>
              </a:ext>
            </a:extLst>
          </p:cNvPr>
          <p:cNvSpPr txBox="1"/>
          <p:nvPr/>
        </p:nvSpPr>
        <p:spPr>
          <a:xfrm>
            <a:off x="1095197" y="2754632"/>
            <a:ext cx="107768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e.g. Agriculture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1916C7-E55A-1C41-A727-B3B183D9B6D8}"/>
              </a:ext>
            </a:extLst>
          </p:cNvPr>
          <p:cNvSpPr txBox="1"/>
          <p:nvPr/>
        </p:nvSpPr>
        <p:spPr>
          <a:xfrm>
            <a:off x="1577049" y="942698"/>
            <a:ext cx="107768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e.g. Social sciences, Arts, Humanities</a:t>
            </a:r>
          </a:p>
        </p:txBody>
      </p:sp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A7A89AFD-6A67-EE4E-9C20-97A3458DA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3287" y="2482927"/>
            <a:ext cx="225920" cy="22592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34ECD2E9-B917-AA45-AE5C-683A251BA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9754" y="2989615"/>
            <a:ext cx="225920" cy="22592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2AB996-65EB-984E-9575-689CDD3B253B}"/>
              </a:ext>
            </a:extLst>
          </p:cNvPr>
          <p:cNvSpPr txBox="1"/>
          <p:nvPr/>
        </p:nvSpPr>
        <p:spPr>
          <a:xfrm>
            <a:off x="1568454" y="680231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9BC733-98CA-B44E-828E-E4EBE4B044BD}"/>
              </a:ext>
            </a:extLst>
          </p:cNvPr>
          <p:cNvSpPr txBox="1"/>
          <p:nvPr/>
        </p:nvSpPr>
        <p:spPr>
          <a:xfrm>
            <a:off x="3441160" y="543271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672DD2-7691-004A-AB56-816F8F27B2BA}"/>
              </a:ext>
            </a:extLst>
          </p:cNvPr>
          <p:cNvSpPr txBox="1"/>
          <p:nvPr/>
        </p:nvSpPr>
        <p:spPr>
          <a:xfrm>
            <a:off x="4377632" y="2043511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C69A498-E03A-4B4B-98F3-C6CDE1C3CB6B}"/>
              </a:ext>
            </a:extLst>
          </p:cNvPr>
          <p:cNvSpPr txBox="1"/>
          <p:nvPr/>
        </p:nvSpPr>
        <p:spPr>
          <a:xfrm>
            <a:off x="1034180" y="2056113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77BBCB-0238-844A-9B3A-7BE0E46F4A22}"/>
              </a:ext>
            </a:extLst>
          </p:cNvPr>
          <p:cNvSpPr txBox="1"/>
          <p:nvPr/>
        </p:nvSpPr>
        <p:spPr>
          <a:xfrm>
            <a:off x="1912116" y="3928501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92E67A-3C3F-6249-A670-0F831FF55B13}"/>
              </a:ext>
            </a:extLst>
          </p:cNvPr>
          <p:cNvSpPr txBox="1"/>
          <p:nvPr/>
        </p:nvSpPr>
        <p:spPr>
          <a:xfrm>
            <a:off x="3608277" y="3920418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4974C3E9-A709-0941-8892-876A4E92A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4266" y="2350962"/>
            <a:ext cx="225920" cy="225920"/>
          </a:xfrm>
          <a:prstGeom prst="rect">
            <a:avLst/>
          </a:prstGeom>
        </p:spPr>
      </p:pic>
      <p:pic>
        <p:nvPicPr>
          <p:cNvPr id="55" name="Graphic 54" descr="Woman with solid fill">
            <a:extLst>
              <a:ext uri="{FF2B5EF4-FFF2-40B4-BE49-F238E27FC236}">
                <a16:creationId xmlns:a16="http://schemas.microsoft.com/office/drawing/2014/main" id="{8845EBBE-B94B-A748-9E09-3188AA9CA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71883" y="3007077"/>
            <a:ext cx="225920" cy="225920"/>
          </a:xfrm>
          <a:prstGeom prst="rect">
            <a:avLst/>
          </a:prstGeom>
        </p:spPr>
      </p:pic>
      <p:pic>
        <p:nvPicPr>
          <p:cNvPr id="56" name="Graphic 55" descr="Woman with solid fill">
            <a:extLst>
              <a:ext uri="{FF2B5EF4-FFF2-40B4-BE49-F238E27FC236}">
                <a16:creationId xmlns:a16="http://schemas.microsoft.com/office/drawing/2014/main" id="{12B270DD-6D53-B541-825E-E578A03E1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5209" y="2357384"/>
            <a:ext cx="225920" cy="225920"/>
          </a:xfrm>
          <a:prstGeom prst="rect">
            <a:avLst/>
          </a:prstGeom>
        </p:spPr>
      </p:pic>
      <p:pic>
        <p:nvPicPr>
          <p:cNvPr id="57" name="Graphic 56" descr="Woman with solid fill">
            <a:extLst>
              <a:ext uri="{FF2B5EF4-FFF2-40B4-BE49-F238E27FC236}">
                <a16:creationId xmlns:a16="http://schemas.microsoft.com/office/drawing/2014/main" id="{159B9AA6-260C-E84F-8DFB-3EF947B5F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7191" y="2459820"/>
            <a:ext cx="225920" cy="225920"/>
          </a:xfrm>
          <a:prstGeom prst="rect">
            <a:avLst/>
          </a:prstGeom>
        </p:spPr>
      </p:pic>
      <p:pic>
        <p:nvPicPr>
          <p:cNvPr id="58" name="Graphic 57" descr="Woman with solid fill">
            <a:extLst>
              <a:ext uri="{FF2B5EF4-FFF2-40B4-BE49-F238E27FC236}">
                <a16:creationId xmlns:a16="http://schemas.microsoft.com/office/drawing/2014/main" id="{771D84DA-20E4-A046-9161-AEB5CA7F6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82044" y="1821669"/>
            <a:ext cx="225920" cy="225920"/>
          </a:xfrm>
          <a:prstGeom prst="rect">
            <a:avLst/>
          </a:prstGeom>
        </p:spPr>
      </p:pic>
      <p:pic>
        <p:nvPicPr>
          <p:cNvPr id="59" name="Graphic 58" descr="Woman with solid fill">
            <a:extLst>
              <a:ext uri="{FF2B5EF4-FFF2-40B4-BE49-F238E27FC236}">
                <a16:creationId xmlns:a16="http://schemas.microsoft.com/office/drawing/2014/main" id="{120E26B5-ADF8-BA43-B98D-19C1F9D146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5289" y="1838887"/>
            <a:ext cx="225920" cy="225920"/>
          </a:xfrm>
          <a:prstGeom prst="rect">
            <a:avLst/>
          </a:prstGeom>
        </p:spPr>
      </p:pic>
      <p:pic>
        <p:nvPicPr>
          <p:cNvPr id="60" name="Graphic 59" descr="Woman with solid fill">
            <a:extLst>
              <a:ext uri="{FF2B5EF4-FFF2-40B4-BE49-F238E27FC236}">
                <a16:creationId xmlns:a16="http://schemas.microsoft.com/office/drawing/2014/main" id="{F6DCC76C-3B9E-9146-AE7C-858437AC40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82778" y="1849447"/>
            <a:ext cx="225920" cy="225920"/>
          </a:xfrm>
          <a:prstGeom prst="rect">
            <a:avLst/>
          </a:prstGeom>
        </p:spPr>
      </p:pic>
      <p:pic>
        <p:nvPicPr>
          <p:cNvPr id="61" name="Graphic 60" descr="Woman with solid fill">
            <a:extLst>
              <a:ext uri="{FF2B5EF4-FFF2-40B4-BE49-F238E27FC236}">
                <a16:creationId xmlns:a16="http://schemas.microsoft.com/office/drawing/2014/main" id="{4118C672-7A88-AB43-BCBF-25D84AA39D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42533" y="3191143"/>
            <a:ext cx="225920" cy="225920"/>
          </a:xfrm>
          <a:prstGeom prst="rect">
            <a:avLst/>
          </a:prstGeom>
        </p:spPr>
      </p:pic>
      <p:pic>
        <p:nvPicPr>
          <p:cNvPr id="3" name="Graphic 2" descr="Woman Shrugging with solid fill">
            <a:extLst>
              <a:ext uri="{FF2B5EF4-FFF2-40B4-BE49-F238E27FC236}">
                <a16:creationId xmlns:a16="http://schemas.microsoft.com/office/drawing/2014/main" id="{959E80FD-263C-AA4A-AA7F-3885ED821F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52028" y="2576873"/>
            <a:ext cx="243108" cy="243108"/>
          </a:xfrm>
          <a:prstGeom prst="rect">
            <a:avLst/>
          </a:prstGeom>
        </p:spPr>
      </p:pic>
      <p:pic>
        <p:nvPicPr>
          <p:cNvPr id="62" name="Graphic 61" descr="Woman Shrugging with solid fill">
            <a:extLst>
              <a:ext uri="{FF2B5EF4-FFF2-40B4-BE49-F238E27FC236}">
                <a16:creationId xmlns:a16="http://schemas.microsoft.com/office/drawing/2014/main" id="{0A861733-8465-8E4B-AFFE-EF7E45BAE0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86122" y="2261585"/>
            <a:ext cx="243108" cy="243108"/>
          </a:xfrm>
          <a:prstGeom prst="rect">
            <a:avLst/>
          </a:prstGeom>
        </p:spPr>
      </p:pic>
      <p:pic>
        <p:nvPicPr>
          <p:cNvPr id="63" name="Graphic 62" descr="Woman Shrugging with solid fill">
            <a:extLst>
              <a:ext uri="{FF2B5EF4-FFF2-40B4-BE49-F238E27FC236}">
                <a16:creationId xmlns:a16="http://schemas.microsoft.com/office/drawing/2014/main" id="{598DE663-72F7-E44C-A32C-4F3A9B77E8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89424" y="2103726"/>
            <a:ext cx="243108" cy="243108"/>
          </a:xfrm>
          <a:prstGeom prst="rect">
            <a:avLst/>
          </a:prstGeom>
        </p:spPr>
      </p:pic>
      <p:pic>
        <p:nvPicPr>
          <p:cNvPr id="64" name="Graphic 63" descr="Woman Shrugging with solid fill">
            <a:extLst>
              <a:ext uri="{FF2B5EF4-FFF2-40B4-BE49-F238E27FC236}">
                <a16:creationId xmlns:a16="http://schemas.microsoft.com/office/drawing/2014/main" id="{A1445C18-3F07-2847-8ABC-6F8018D908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9641" y="2490636"/>
            <a:ext cx="243108" cy="243108"/>
          </a:xfrm>
          <a:prstGeom prst="rect">
            <a:avLst/>
          </a:prstGeom>
        </p:spPr>
      </p:pic>
      <p:pic>
        <p:nvPicPr>
          <p:cNvPr id="65" name="Graphic 64" descr="Woman Shrugging with solid fill">
            <a:extLst>
              <a:ext uri="{FF2B5EF4-FFF2-40B4-BE49-F238E27FC236}">
                <a16:creationId xmlns:a16="http://schemas.microsoft.com/office/drawing/2014/main" id="{CEC8C52F-CA6D-ED4A-B40C-A22A7D48D5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28680" y="2781464"/>
            <a:ext cx="243108" cy="24310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0871942C-278F-D741-8E7B-D51726278202}"/>
              </a:ext>
            </a:extLst>
          </p:cNvPr>
          <p:cNvSpPr txBox="1"/>
          <p:nvPr/>
        </p:nvSpPr>
        <p:spPr>
          <a:xfrm>
            <a:off x="3019915" y="2427706"/>
            <a:ext cx="536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SoC</a:t>
            </a:r>
          </a:p>
        </p:txBody>
      </p:sp>
    </p:spTree>
    <p:extLst>
      <p:ext uri="{BB962C8B-B14F-4D97-AF65-F5344CB8AC3E}">
        <p14:creationId xmlns:p14="http://schemas.microsoft.com/office/powerpoint/2010/main" val="14919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41736920-7A81-E44F-B546-B50ECB5B638C}"/>
              </a:ext>
            </a:extLst>
          </p:cNvPr>
          <p:cNvSpPr/>
          <p:nvPr/>
        </p:nvSpPr>
        <p:spPr>
          <a:xfrm>
            <a:off x="1350191" y="489858"/>
            <a:ext cx="1371600" cy="1371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E44424-4EE3-3741-B0A3-A3FD82B55ACC}"/>
              </a:ext>
            </a:extLst>
          </p:cNvPr>
          <p:cNvSpPr/>
          <p:nvPr/>
        </p:nvSpPr>
        <p:spPr>
          <a:xfrm>
            <a:off x="2520043" y="1915886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CA076F-8DA2-484B-84DC-F572B57A69A2}"/>
              </a:ext>
            </a:extLst>
          </p:cNvPr>
          <p:cNvSpPr/>
          <p:nvPr/>
        </p:nvSpPr>
        <p:spPr>
          <a:xfrm>
            <a:off x="849086" y="1861458"/>
            <a:ext cx="1371600" cy="1371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F2C89F-C19B-F241-98A6-9CD295835BA3}"/>
              </a:ext>
            </a:extLst>
          </p:cNvPr>
          <p:cNvSpPr/>
          <p:nvPr/>
        </p:nvSpPr>
        <p:spPr>
          <a:xfrm>
            <a:off x="1670759" y="2318658"/>
            <a:ext cx="1279270" cy="457200"/>
          </a:xfrm>
          <a:prstGeom prst="ellips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5B70E8-09C9-4D41-9A51-E8E701E30941}"/>
              </a:ext>
            </a:extLst>
          </p:cNvPr>
          <p:cNvSpPr/>
          <p:nvPr/>
        </p:nvSpPr>
        <p:spPr>
          <a:xfrm rot="2588644">
            <a:off x="2019383" y="1567459"/>
            <a:ext cx="1279270" cy="457200"/>
          </a:xfrm>
          <a:prstGeom prst="ellipse">
            <a:avLst/>
          </a:prstGeom>
          <a:ln w="38100">
            <a:solidFill>
              <a:srgbClr val="BD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693543-837E-7448-9361-B0FB2B4CD0A6}"/>
              </a:ext>
            </a:extLst>
          </p:cNvPr>
          <p:cNvSpPr/>
          <p:nvPr/>
        </p:nvSpPr>
        <p:spPr>
          <a:xfrm>
            <a:off x="3274405" y="342859"/>
            <a:ext cx="1371600" cy="1371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B9F1DD-DC31-7B41-9BE2-6E1462D3AC25}"/>
              </a:ext>
            </a:extLst>
          </p:cNvPr>
          <p:cNvSpPr/>
          <p:nvPr/>
        </p:nvSpPr>
        <p:spPr>
          <a:xfrm rot="6939957">
            <a:off x="2985640" y="1488001"/>
            <a:ext cx="1279270" cy="457200"/>
          </a:xfrm>
          <a:prstGeom prst="ellips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02ED45-B19F-7943-862A-F2FC788E522E}"/>
              </a:ext>
            </a:extLst>
          </p:cNvPr>
          <p:cNvSpPr/>
          <p:nvPr/>
        </p:nvSpPr>
        <p:spPr>
          <a:xfrm>
            <a:off x="4136573" y="1834244"/>
            <a:ext cx="1371600" cy="1371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CBF431-34C3-274E-99D3-69ECDA52690B}"/>
              </a:ext>
            </a:extLst>
          </p:cNvPr>
          <p:cNvSpPr/>
          <p:nvPr/>
        </p:nvSpPr>
        <p:spPr>
          <a:xfrm rot="10800000">
            <a:off x="3407592" y="2272479"/>
            <a:ext cx="1279270" cy="457200"/>
          </a:xfrm>
          <a:prstGeom prst="ellips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2B0CF4-2197-6341-9D5B-A8C87A4D8DB1}"/>
              </a:ext>
            </a:extLst>
          </p:cNvPr>
          <p:cNvSpPr/>
          <p:nvPr/>
        </p:nvSpPr>
        <p:spPr>
          <a:xfrm>
            <a:off x="3407591" y="3341915"/>
            <a:ext cx="1371600" cy="1371600"/>
          </a:xfrm>
          <a:prstGeom prst="ellipse">
            <a:avLst/>
          </a:prstGeom>
          <a:solidFill>
            <a:srgbClr val="E87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378018-D42A-C142-ADF4-A03B1B49F13B}"/>
              </a:ext>
            </a:extLst>
          </p:cNvPr>
          <p:cNvSpPr/>
          <p:nvPr/>
        </p:nvSpPr>
        <p:spPr>
          <a:xfrm rot="13883728">
            <a:off x="3064987" y="3097571"/>
            <a:ext cx="1279270" cy="457200"/>
          </a:xfrm>
          <a:prstGeom prst="ellipse">
            <a:avLst/>
          </a:prstGeom>
          <a:ln w="38100">
            <a:solidFill>
              <a:srgbClr val="E87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B85ED3B-59D4-B54A-8E0A-22919D0A1FFE}"/>
              </a:ext>
            </a:extLst>
          </p:cNvPr>
          <p:cNvSpPr/>
          <p:nvPr/>
        </p:nvSpPr>
        <p:spPr>
          <a:xfrm>
            <a:off x="1794320" y="3322969"/>
            <a:ext cx="1371600" cy="1371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81D457-A436-6340-A0F8-DE72739781C0}"/>
              </a:ext>
            </a:extLst>
          </p:cNvPr>
          <p:cNvSpPr/>
          <p:nvPr/>
        </p:nvSpPr>
        <p:spPr>
          <a:xfrm rot="17647602">
            <a:off x="2157517" y="3157448"/>
            <a:ext cx="1279270" cy="457200"/>
          </a:xfrm>
          <a:prstGeom prst="ellipse">
            <a:avLst/>
          </a:prstGeom>
          <a:ln w="38100">
            <a:solidFill>
              <a:srgbClr val="F9C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6956497F-A9CF-644B-809B-0C3B99AD5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669" y="2314513"/>
            <a:ext cx="225920" cy="22592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912D6C59-965E-2D4D-A0C2-6C37A325C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3992" y="2497243"/>
            <a:ext cx="225920" cy="22592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144D356A-AD72-2C46-9583-B00C3A397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4316" y="2379046"/>
            <a:ext cx="225920" cy="22592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7B276BF4-9B76-0A4B-ACEB-D3ABE3FCF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8224" y="1972588"/>
            <a:ext cx="225920" cy="22592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A6DF7F17-6254-2E44-81D8-CF93B8535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4476" y="1972442"/>
            <a:ext cx="225920" cy="22592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39914CEF-3DD7-1348-BC8F-00B1653AD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2782" y="2428500"/>
            <a:ext cx="225920" cy="22592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A46245CA-CF18-C647-8AAD-4D9308C11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6157" y="2855039"/>
            <a:ext cx="225920" cy="225920"/>
          </a:xfrm>
          <a:prstGeom prst="rect">
            <a:avLst/>
          </a:prstGeom>
        </p:spPr>
      </p:pic>
      <p:pic>
        <p:nvPicPr>
          <p:cNvPr id="36" name="Graphic 35" descr="Woman with solid fill">
            <a:extLst>
              <a:ext uri="{FF2B5EF4-FFF2-40B4-BE49-F238E27FC236}">
                <a16:creationId xmlns:a16="http://schemas.microsoft.com/office/drawing/2014/main" id="{1B369ECA-36FF-8842-B809-9E91E565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0675" y="2887751"/>
            <a:ext cx="225920" cy="225920"/>
          </a:xfrm>
          <a:prstGeom prst="rect">
            <a:avLst/>
          </a:prstGeom>
        </p:spPr>
      </p:pic>
      <p:pic>
        <p:nvPicPr>
          <p:cNvPr id="37" name="Graphic 36" descr="Woman with solid fill">
            <a:extLst>
              <a:ext uri="{FF2B5EF4-FFF2-40B4-BE49-F238E27FC236}">
                <a16:creationId xmlns:a16="http://schemas.microsoft.com/office/drawing/2014/main" id="{49B64EE6-DBA8-C848-BCF7-F79D1C3EC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9967" y="2595888"/>
            <a:ext cx="225920" cy="22592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0F4D22F-299A-E245-9110-FD336759B9A9}"/>
              </a:ext>
            </a:extLst>
          </p:cNvPr>
          <p:cNvSpPr txBox="1"/>
          <p:nvPr/>
        </p:nvSpPr>
        <p:spPr>
          <a:xfrm>
            <a:off x="5753102" y="849086"/>
            <a:ext cx="315685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Close Partnerships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ARCC, 3D Viz, WyGISC, </a:t>
            </a:r>
            <a:r>
              <a:rPr lang="en-US" err="1">
                <a:latin typeface="Arial"/>
                <a:ea typeface="ＭＳ Ｐゴシック"/>
                <a:cs typeface="Arial"/>
              </a:rPr>
              <a:t>etc</a:t>
            </a:r>
            <a:endParaRPr lang="en-US">
              <a:latin typeface="Arial"/>
              <a:ea typeface="ＭＳ Ｐゴシック"/>
              <a:cs typeface="Arial"/>
            </a:endParaRPr>
          </a:p>
        </p:txBody>
      </p:sp>
      <p:pic>
        <p:nvPicPr>
          <p:cNvPr id="39" name="Graphic 38" descr="Woman with solid fill">
            <a:extLst>
              <a:ext uri="{FF2B5EF4-FFF2-40B4-BE49-F238E27FC236}">
                <a16:creationId xmlns:a16="http://schemas.microsoft.com/office/drawing/2014/main" id="{E0F3620B-7EAE-5541-94F6-D91111952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5487" y="2438487"/>
            <a:ext cx="225920" cy="22592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85F3B32-0858-EF41-970C-5F19CC255565}"/>
              </a:ext>
            </a:extLst>
          </p:cNvPr>
          <p:cNvSpPr txBox="1"/>
          <p:nvPr/>
        </p:nvSpPr>
        <p:spPr>
          <a:xfrm>
            <a:off x="3544424" y="797803"/>
            <a:ext cx="1011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/>
              <a:t>e.g. CS/ECE &amp; Math/Stats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02DED7-3D5C-5748-B7B7-542731D6064A}"/>
              </a:ext>
            </a:extLst>
          </p:cNvPr>
          <p:cNvSpPr txBox="1"/>
          <p:nvPr/>
        </p:nvSpPr>
        <p:spPr>
          <a:xfrm>
            <a:off x="3625274" y="4195197"/>
            <a:ext cx="10443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/>
              <a:t>e.g. Health sciences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B4DDFF-74DB-6049-98A4-CA8C0A17F5B7}"/>
              </a:ext>
            </a:extLst>
          </p:cNvPr>
          <p:cNvSpPr txBox="1"/>
          <p:nvPr/>
        </p:nvSpPr>
        <p:spPr>
          <a:xfrm>
            <a:off x="4498482" y="2760607"/>
            <a:ext cx="81318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e.g. Physical &amp; Life Sciences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2EF2F3-3231-904C-89BB-325B60C6F1AB}"/>
              </a:ext>
            </a:extLst>
          </p:cNvPr>
          <p:cNvSpPr txBox="1"/>
          <p:nvPr/>
        </p:nvSpPr>
        <p:spPr>
          <a:xfrm>
            <a:off x="2049196" y="4149423"/>
            <a:ext cx="107768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e.g. Engineering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5FA307-28EA-7646-9177-9EB585129B0A}"/>
              </a:ext>
            </a:extLst>
          </p:cNvPr>
          <p:cNvSpPr txBox="1"/>
          <p:nvPr/>
        </p:nvSpPr>
        <p:spPr>
          <a:xfrm>
            <a:off x="1095197" y="2754632"/>
            <a:ext cx="107768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e.g. Agriculture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1916C7-E55A-1C41-A727-B3B183D9B6D8}"/>
              </a:ext>
            </a:extLst>
          </p:cNvPr>
          <p:cNvSpPr txBox="1"/>
          <p:nvPr/>
        </p:nvSpPr>
        <p:spPr>
          <a:xfrm>
            <a:off x="1577049" y="942698"/>
            <a:ext cx="107768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e.g. Social sciences, Arts, Humanities</a:t>
            </a:r>
          </a:p>
        </p:txBody>
      </p:sp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A7A89AFD-6A67-EE4E-9C20-97A3458DA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3287" y="2482927"/>
            <a:ext cx="225920" cy="22592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34ECD2E9-B917-AA45-AE5C-683A251BA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9754" y="2989615"/>
            <a:ext cx="225920" cy="22592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2AB996-65EB-984E-9575-689CDD3B253B}"/>
              </a:ext>
            </a:extLst>
          </p:cNvPr>
          <p:cNvSpPr txBox="1"/>
          <p:nvPr/>
        </p:nvSpPr>
        <p:spPr>
          <a:xfrm>
            <a:off x="1568454" y="680231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9BC733-98CA-B44E-828E-E4EBE4B044BD}"/>
              </a:ext>
            </a:extLst>
          </p:cNvPr>
          <p:cNvSpPr txBox="1"/>
          <p:nvPr/>
        </p:nvSpPr>
        <p:spPr>
          <a:xfrm>
            <a:off x="3441160" y="543271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672DD2-7691-004A-AB56-816F8F27B2BA}"/>
              </a:ext>
            </a:extLst>
          </p:cNvPr>
          <p:cNvSpPr txBox="1"/>
          <p:nvPr/>
        </p:nvSpPr>
        <p:spPr>
          <a:xfrm>
            <a:off x="4377632" y="2043511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C69A498-E03A-4B4B-98F3-C6CDE1C3CB6B}"/>
              </a:ext>
            </a:extLst>
          </p:cNvPr>
          <p:cNvSpPr txBox="1"/>
          <p:nvPr/>
        </p:nvSpPr>
        <p:spPr>
          <a:xfrm>
            <a:off x="1034180" y="2056113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77BBCB-0238-844A-9B3A-7BE0E46F4A22}"/>
              </a:ext>
            </a:extLst>
          </p:cNvPr>
          <p:cNvSpPr txBox="1"/>
          <p:nvPr/>
        </p:nvSpPr>
        <p:spPr>
          <a:xfrm>
            <a:off x="1912116" y="3928501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92E67A-3C3F-6249-A670-0F831FF55B13}"/>
              </a:ext>
            </a:extLst>
          </p:cNvPr>
          <p:cNvSpPr txBox="1"/>
          <p:nvPr/>
        </p:nvSpPr>
        <p:spPr>
          <a:xfrm>
            <a:off x="3608277" y="3920418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4974C3E9-A709-0941-8892-876A4E92A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4266" y="2350962"/>
            <a:ext cx="225920" cy="225920"/>
          </a:xfrm>
          <a:prstGeom prst="rect">
            <a:avLst/>
          </a:prstGeom>
        </p:spPr>
      </p:pic>
      <p:pic>
        <p:nvPicPr>
          <p:cNvPr id="55" name="Graphic 54" descr="Woman with solid fill">
            <a:extLst>
              <a:ext uri="{FF2B5EF4-FFF2-40B4-BE49-F238E27FC236}">
                <a16:creationId xmlns:a16="http://schemas.microsoft.com/office/drawing/2014/main" id="{8845EBBE-B94B-A748-9E09-3188AA9CA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71883" y="3007077"/>
            <a:ext cx="225920" cy="225920"/>
          </a:xfrm>
          <a:prstGeom prst="rect">
            <a:avLst/>
          </a:prstGeom>
        </p:spPr>
      </p:pic>
      <p:pic>
        <p:nvPicPr>
          <p:cNvPr id="56" name="Graphic 55" descr="Woman with solid fill">
            <a:extLst>
              <a:ext uri="{FF2B5EF4-FFF2-40B4-BE49-F238E27FC236}">
                <a16:creationId xmlns:a16="http://schemas.microsoft.com/office/drawing/2014/main" id="{12B270DD-6D53-B541-825E-E578A03E1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5209" y="2357384"/>
            <a:ext cx="225920" cy="225920"/>
          </a:xfrm>
          <a:prstGeom prst="rect">
            <a:avLst/>
          </a:prstGeom>
        </p:spPr>
      </p:pic>
      <p:pic>
        <p:nvPicPr>
          <p:cNvPr id="57" name="Graphic 56" descr="Woman with solid fill">
            <a:extLst>
              <a:ext uri="{FF2B5EF4-FFF2-40B4-BE49-F238E27FC236}">
                <a16:creationId xmlns:a16="http://schemas.microsoft.com/office/drawing/2014/main" id="{159B9AA6-260C-E84F-8DFB-3EF947B5F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7191" y="2459820"/>
            <a:ext cx="225920" cy="225920"/>
          </a:xfrm>
          <a:prstGeom prst="rect">
            <a:avLst/>
          </a:prstGeom>
        </p:spPr>
      </p:pic>
      <p:pic>
        <p:nvPicPr>
          <p:cNvPr id="58" name="Graphic 57" descr="Woman with solid fill">
            <a:extLst>
              <a:ext uri="{FF2B5EF4-FFF2-40B4-BE49-F238E27FC236}">
                <a16:creationId xmlns:a16="http://schemas.microsoft.com/office/drawing/2014/main" id="{771D84DA-20E4-A046-9161-AEB5CA7F6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82044" y="1821669"/>
            <a:ext cx="225920" cy="225920"/>
          </a:xfrm>
          <a:prstGeom prst="rect">
            <a:avLst/>
          </a:prstGeom>
        </p:spPr>
      </p:pic>
      <p:pic>
        <p:nvPicPr>
          <p:cNvPr id="59" name="Graphic 58" descr="Woman with solid fill">
            <a:extLst>
              <a:ext uri="{FF2B5EF4-FFF2-40B4-BE49-F238E27FC236}">
                <a16:creationId xmlns:a16="http://schemas.microsoft.com/office/drawing/2014/main" id="{120E26B5-ADF8-BA43-B98D-19C1F9D146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5289" y="1838887"/>
            <a:ext cx="225920" cy="225920"/>
          </a:xfrm>
          <a:prstGeom prst="rect">
            <a:avLst/>
          </a:prstGeom>
        </p:spPr>
      </p:pic>
      <p:pic>
        <p:nvPicPr>
          <p:cNvPr id="60" name="Graphic 59" descr="Woman with solid fill">
            <a:extLst>
              <a:ext uri="{FF2B5EF4-FFF2-40B4-BE49-F238E27FC236}">
                <a16:creationId xmlns:a16="http://schemas.microsoft.com/office/drawing/2014/main" id="{F6DCC76C-3B9E-9146-AE7C-858437AC40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82778" y="1849447"/>
            <a:ext cx="225920" cy="225920"/>
          </a:xfrm>
          <a:prstGeom prst="rect">
            <a:avLst/>
          </a:prstGeom>
        </p:spPr>
      </p:pic>
      <p:pic>
        <p:nvPicPr>
          <p:cNvPr id="61" name="Graphic 60" descr="Woman with solid fill">
            <a:extLst>
              <a:ext uri="{FF2B5EF4-FFF2-40B4-BE49-F238E27FC236}">
                <a16:creationId xmlns:a16="http://schemas.microsoft.com/office/drawing/2014/main" id="{4118C672-7A88-AB43-BCBF-25D84AA39D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42533" y="3191143"/>
            <a:ext cx="225920" cy="225920"/>
          </a:xfrm>
          <a:prstGeom prst="rect">
            <a:avLst/>
          </a:prstGeom>
        </p:spPr>
      </p:pic>
      <p:pic>
        <p:nvPicPr>
          <p:cNvPr id="3" name="Graphic 2" descr="Woman Shrugging with solid fill">
            <a:extLst>
              <a:ext uri="{FF2B5EF4-FFF2-40B4-BE49-F238E27FC236}">
                <a16:creationId xmlns:a16="http://schemas.microsoft.com/office/drawing/2014/main" id="{959E80FD-263C-AA4A-AA7F-3885ED821F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52028" y="2576873"/>
            <a:ext cx="243108" cy="243108"/>
          </a:xfrm>
          <a:prstGeom prst="rect">
            <a:avLst/>
          </a:prstGeom>
        </p:spPr>
      </p:pic>
      <p:pic>
        <p:nvPicPr>
          <p:cNvPr id="62" name="Graphic 61" descr="Woman Shrugging with solid fill">
            <a:extLst>
              <a:ext uri="{FF2B5EF4-FFF2-40B4-BE49-F238E27FC236}">
                <a16:creationId xmlns:a16="http://schemas.microsoft.com/office/drawing/2014/main" id="{0A861733-8465-8E4B-AFFE-EF7E45BAE0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86122" y="2261585"/>
            <a:ext cx="243108" cy="243108"/>
          </a:xfrm>
          <a:prstGeom prst="rect">
            <a:avLst/>
          </a:prstGeom>
        </p:spPr>
      </p:pic>
      <p:pic>
        <p:nvPicPr>
          <p:cNvPr id="63" name="Graphic 62" descr="Woman Shrugging with solid fill">
            <a:extLst>
              <a:ext uri="{FF2B5EF4-FFF2-40B4-BE49-F238E27FC236}">
                <a16:creationId xmlns:a16="http://schemas.microsoft.com/office/drawing/2014/main" id="{598DE663-72F7-E44C-A32C-4F3A9B77E8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89424" y="2103726"/>
            <a:ext cx="243108" cy="243108"/>
          </a:xfrm>
          <a:prstGeom prst="rect">
            <a:avLst/>
          </a:prstGeom>
        </p:spPr>
      </p:pic>
      <p:pic>
        <p:nvPicPr>
          <p:cNvPr id="64" name="Graphic 63" descr="Woman Shrugging with solid fill">
            <a:extLst>
              <a:ext uri="{FF2B5EF4-FFF2-40B4-BE49-F238E27FC236}">
                <a16:creationId xmlns:a16="http://schemas.microsoft.com/office/drawing/2014/main" id="{A1445C18-3F07-2847-8ABC-6F8018D908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9641" y="2490636"/>
            <a:ext cx="243108" cy="243108"/>
          </a:xfrm>
          <a:prstGeom prst="rect">
            <a:avLst/>
          </a:prstGeom>
        </p:spPr>
      </p:pic>
      <p:pic>
        <p:nvPicPr>
          <p:cNvPr id="65" name="Graphic 64" descr="Woman Shrugging with solid fill">
            <a:extLst>
              <a:ext uri="{FF2B5EF4-FFF2-40B4-BE49-F238E27FC236}">
                <a16:creationId xmlns:a16="http://schemas.microsoft.com/office/drawing/2014/main" id="{CEC8C52F-CA6D-ED4A-B40C-A22A7D48D5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28680" y="2781464"/>
            <a:ext cx="243108" cy="24310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F3DCCFB-A586-EA49-9ECF-619DED78AE75}"/>
              </a:ext>
            </a:extLst>
          </p:cNvPr>
          <p:cNvSpPr/>
          <p:nvPr/>
        </p:nvSpPr>
        <p:spPr>
          <a:xfrm>
            <a:off x="5753103" y="3232996"/>
            <a:ext cx="2231572" cy="1273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ARCC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3E12835-A83E-0F4D-B943-FAE574A611F0}"/>
              </a:ext>
            </a:extLst>
          </p:cNvPr>
          <p:cNvSpPr txBox="1"/>
          <p:nvPr/>
        </p:nvSpPr>
        <p:spPr>
          <a:xfrm>
            <a:off x="3019915" y="2427706"/>
            <a:ext cx="536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SoC</a:t>
            </a:r>
          </a:p>
        </p:txBody>
      </p:sp>
      <p:pic>
        <p:nvPicPr>
          <p:cNvPr id="5" name="Graphic 4" descr="Group of women with solid fill">
            <a:extLst>
              <a:ext uri="{FF2B5EF4-FFF2-40B4-BE49-F238E27FC236}">
                <a16:creationId xmlns:a16="http://schemas.microsoft.com/office/drawing/2014/main" id="{612A5F7B-9048-684E-9EF2-976498320ED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10946" y="3697774"/>
            <a:ext cx="321128" cy="321128"/>
          </a:xfrm>
          <a:prstGeom prst="rect">
            <a:avLst/>
          </a:prstGeom>
        </p:spPr>
      </p:pic>
      <p:pic>
        <p:nvPicPr>
          <p:cNvPr id="67" name="Graphic 66" descr="Group of women with solid fill">
            <a:extLst>
              <a:ext uri="{FF2B5EF4-FFF2-40B4-BE49-F238E27FC236}">
                <a16:creationId xmlns:a16="http://schemas.microsoft.com/office/drawing/2014/main" id="{4D4E339F-0854-6848-BB9F-60C562EB2F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271705" y="4061629"/>
            <a:ext cx="321128" cy="321128"/>
          </a:xfrm>
          <a:prstGeom prst="rect">
            <a:avLst/>
          </a:prstGeom>
        </p:spPr>
      </p:pic>
      <p:pic>
        <p:nvPicPr>
          <p:cNvPr id="68" name="Graphic 67" descr="Group of women with solid fill">
            <a:extLst>
              <a:ext uri="{FF2B5EF4-FFF2-40B4-BE49-F238E27FC236}">
                <a16:creationId xmlns:a16="http://schemas.microsoft.com/office/drawing/2014/main" id="{414D93D9-B818-2848-9E2C-7A93464B5CA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232073" y="3404755"/>
            <a:ext cx="321128" cy="32112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4DDB3D3-DC49-B44B-A2C3-5ECBD83C74BD}"/>
              </a:ext>
            </a:extLst>
          </p:cNvPr>
          <p:cNvSpPr txBox="1"/>
          <p:nvPr/>
        </p:nvSpPr>
        <p:spPr>
          <a:xfrm>
            <a:off x="6631225" y="3443803"/>
            <a:ext cx="115608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Computing professionals, software developers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97DDD23-A6E8-7549-8329-29FE71C29B89}"/>
              </a:ext>
            </a:extLst>
          </p:cNvPr>
          <p:cNvSpPr txBox="1"/>
          <p:nvPr/>
        </p:nvSpPr>
        <p:spPr>
          <a:xfrm>
            <a:off x="6598710" y="4052913"/>
            <a:ext cx="1156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Training, ramp to national resources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DF2B9F0-AB33-2544-8D88-2A431F04A949}"/>
              </a:ext>
            </a:extLst>
          </p:cNvPr>
          <p:cNvSpPr/>
          <p:nvPr/>
        </p:nvSpPr>
        <p:spPr>
          <a:xfrm rot="1150045">
            <a:off x="3922531" y="3188365"/>
            <a:ext cx="1738373" cy="243581"/>
          </a:xfrm>
          <a:prstGeom prst="rightArrow">
            <a:avLst>
              <a:gd name="adj1" fmla="val 419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New research &amp; tools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F02E0DB3-83AF-F44A-82DE-B23431EBFDCE}"/>
              </a:ext>
            </a:extLst>
          </p:cNvPr>
          <p:cNvSpPr/>
          <p:nvPr/>
        </p:nvSpPr>
        <p:spPr>
          <a:xfrm rot="6576867">
            <a:off x="4571662" y="2606953"/>
            <a:ext cx="252030" cy="1750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/>
              <a:t>Research problems</a:t>
            </a:r>
          </a:p>
        </p:txBody>
      </p:sp>
    </p:spTree>
    <p:extLst>
      <p:ext uri="{BB962C8B-B14F-4D97-AF65-F5344CB8AC3E}">
        <p14:creationId xmlns:p14="http://schemas.microsoft.com/office/powerpoint/2010/main" val="301132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41736920-7A81-E44F-B546-B50ECB5B638C}"/>
              </a:ext>
            </a:extLst>
          </p:cNvPr>
          <p:cNvSpPr/>
          <p:nvPr/>
        </p:nvSpPr>
        <p:spPr>
          <a:xfrm>
            <a:off x="1350191" y="489858"/>
            <a:ext cx="1371600" cy="1371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E44424-4EE3-3741-B0A3-A3FD82B55ACC}"/>
              </a:ext>
            </a:extLst>
          </p:cNvPr>
          <p:cNvSpPr/>
          <p:nvPr/>
        </p:nvSpPr>
        <p:spPr>
          <a:xfrm>
            <a:off x="2520043" y="1915886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CA076F-8DA2-484B-84DC-F572B57A69A2}"/>
              </a:ext>
            </a:extLst>
          </p:cNvPr>
          <p:cNvSpPr/>
          <p:nvPr/>
        </p:nvSpPr>
        <p:spPr>
          <a:xfrm>
            <a:off x="849086" y="1861458"/>
            <a:ext cx="1371600" cy="1371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F2C89F-C19B-F241-98A6-9CD295835BA3}"/>
              </a:ext>
            </a:extLst>
          </p:cNvPr>
          <p:cNvSpPr/>
          <p:nvPr/>
        </p:nvSpPr>
        <p:spPr>
          <a:xfrm>
            <a:off x="1670759" y="2318658"/>
            <a:ext cx="1279270" cy="457200"/>
          </a:xfrm>
          <a:prstGeom prst="ellips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5B70E8-09C9-4D41-9A51-E8E701E30941}"/>
              </a:ext>
            </a:extLst>
          </p:cNvPr>
          <p:cNvSpPr/>
          <p:nvPr/>
        </p:nvSpPr>
        <p:spPr>
          <a:xfrm rot="2588644">
            <a:off x="2019383" y="1567459"/>
            <a:ext cx="1279270" cy="457200"/>
          </a:xfrm>
          <a:prstGeom prst="ellipse">
            <a:avLst/>
          </a:prstGeom>
          <a:ln w="38100">
            <a:solidFill>
              <a:srgbClr val="BD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693543-837E-7448-9361-B0FB2B4CD0A6}"/>
              </a:ext>
            </a:extLst>
          </p:cNvPr>
          <p:cNvSpPr/>
          <p:nvPr/>
        </p:nvSpPr>
        <p:spPr>
          <a:xfrm>
            <a:off x="3274405" y="342859"/>
            <a:ext cx="1371600" cy="1371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B9F1DD-DC31-7B41-9BE2-6E1462D3AC25}"/>
              </a:ext>
            </a:extLst>
          </p:cNvPr>
          <p:cNvSpPr/>
          <p:nvPr/>
        </p:nvSpPr>
        <p:spPr>
          <a:xfrm rot="6939957">
            <a:off x="2985640" y="1488001"/>
            <a:ext cx="1279270" cy="457200"/>
          </a:xfrm>
          <a:prstGeom prst="ellips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02ED45-B19F-7943-862A-F2FC788E522E}"/>
              </a:ext>
            </a:extLst>
          </p:cNvPr>
          <p:cNvSpPr/>
          <p:nvPr/>
        </p:nvSpPr>
        <p:spPr>
          <a:xfrm>
            <a:off x="4136573" y="1834244"/>
            <a:ext cx="1371600" cy="1371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CBF431-34C3-274E-99D3-69ECDA52690B}"/>
              </a:ext>
            </a:extLst>
          </p:cNvPr>
          <p:cNvSpPr/>
          <p:nvPr/>
        </p:nvSpPr>
        <p:spPr>
          <a:xfrm rot="10800000">
            <a:off x="3407592" y="2272479"/>
            <a:ext cx="1279270" cy="457200"/>
          </a:xfrm>
          <a:prstGeom prst="ellips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2B0CF4-2197-6341-9D5B-A8C87A4D8DB1}"/>
              </a:ext>
            </a:extLst>
          </p:cNvPr>
          <p:cNvSpPr/>
          <p:nvPr/>
        </p:nvSpPr>
        <p:spPr>
          <a:xfrm>
            <a:off x="3407591" y="3341915"/>
            <a:ext cx="1371600" cy="1371600"/>
          </a:xfrm>
          <a:prstGeom prst="ellipse">
            <a:avLst/>
          </a:prstGeom>
          <a:solidFill>
            <a:srgbClr val="E87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378018-D42A-C142-ADF4-A03B1B49F13B}"/>
              </a:ext>
            </a:extLst>
          </p:cNvPr>
          <p:cNvSpPr/>
          <p:nvPr/>
        </p:nvSpPr>
        <p:spPr>
          <a:xfrm rot="13883728">
            <a:off x="3064987" y="3097571"/>
            <a:ext cx="1279270" cy="457200"/>
          </a:xfrm>
          <a:prstGeom prst="ellipse">
            <a:avLst/>
          </a:prstGeom>
          <a:ln w="38100">
            <a:solidFill>
              <a:srgbClr val="E87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B85ED3B-59D4-B54A-8E0A-22919D0A1FFE}"/>
              </a:ext>
            </a:extLst>
          </p:cNvPr>
          <p:cNvSpPr/>
          <p:nvPr/>
        </p:nvSpPr>
        <p:spPr>
          <a:xfrm>
            <a:off x="1794320" y="3322969"/>
            <a:ext cx="1371600" cy="1371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81D457-A436-6340-A0F8-DE72739781C0}"/>
              </a:ext>
            </a:extLst>
          </p:cNvPr>
          <p:cNvSpPr/>
          <p:nvPr/>
        </p:nvSpPr>
        <p:spPr>
          <a:xfrm rot="17647602">
            <a:off x="2157517" y="3157448"/>
            <a:ext cx="1279270" cy="457200"/>
          </a:xfrm>
          <a:prstGeom prst="ellipse">
            <a:avLst/>
          </a:prstGeom>
          <a:ln w="38100">
            <a:solidFill>
              <a:srgbClr val="F9C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6956497F-A9CF-644B-809B-0C3B99AD5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669" y="2314513"/>
            <a:ext cx="225920" cy="22592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912D6C59-965E-2D4D-A0C2-6C37A325C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3992" y="2497243"/>
            <a:ext cx="225920" cy="22592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144D356A-AD72-2C46-9583-B00C3A397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4316" y="2379046"/>
            <a:ext cx="225920" cy="22592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7B276BF4-9B76-0A4B-ACEB-D3ABE3FCF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8224" y="1972588"/>
            <a:ext cx="225920" cy="22592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A6DF7F17-6254-2E44-81D8-CF93B8535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4476" y="1972442"/>
            <a:ext cx="225920" cy="22592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39914CEF-3DD7-1348-BC8F-00B1653AD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2782" y="2428500"/>
            <a:ext cx="225920" cy="22592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A46245CA-CF18-C647-8AAD-4D9308C11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6157" y="2855039"/>
            <a:ext cx="225920" cy="225920"/>
          </a:xfrm>
          <a:prstGeom prst="rect">
            <a:avLst/>
          </a:prstGeom>
        </p:spPr>
      </p:pic>
      <p:pic>
        <p:nvPicPr>
          <p:cNvPr id="36" name="Graphic 35" descr="Woman with solid fill">
            <a:extLst>
              <a:ext uri="{FF2B5EF4-FFF2-40B4-BE49-F238E27FC236}">
                <a16:creationId xmlns:a16="http://schemas.microsoft.com/office/drawing/2014/main" id="{1B369ECA-36FF-8842-B809-9E91E565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0675" y="2887751"/>
            <a:ext cx="225920" cy="225920"/>
          </a:xfrm>
          <a:prstGeom prst="rect">
            <a:avLst/>
          </a:prstGeom>
        </p:spPr>
      </p:pic>
      <p:pic>
        <p:nvPicPr>
          <p:cNvPr id="37" name="Graphic 36" descr="Woman with solid fill">
            <a:extLst>
              <a:ext uri="{FF2B5EF4-FFF2-40B4-BE49-F238E27FC236}">
                <a16:creationId xmlns:a16="http://schemas.microsoft.com/office/drawing/2014/main" id="{49B64EE6-DBA8-C848-BCF7-F79D1C3EC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9967" y="2595888"/>
            <a:ext cx="225920" cy="22592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0F4D22F-299A-E245-9110-FD336759B9A9}"/>
              </a:ext>
            </a:extLst>
          </p:cNvPr>
          <p:cNvSpPr txBox="1"/>
          <p:nvPr/>
        </p:nvSpPr>
        <p:spPr>
          <a:xfrm>
            <a:off x="5823723" y="180303"/>
            <a:ext cx="3156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New Revenue Sources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/>
              <a:t>Interdisciplinary computing projects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/>
              <a:t>Corporate partnerships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/>
              <a:t>Ready and nimble to capitalize on opportunities</a:t>
            </a:r>
          </a:p>
        </p:txBody>
      </p:sp>
      <p:pic>
        <p:nvPicPr>
          <p:cNvPr id="39" name="Graphic 38" descr="Woman with solid fill">
            <a:extLst>
              <a:ext uri="{FF2B5EF4-FFF2-40B4-BE49-F238E27FC236}">
                <a16:creationId xmlns:a16="http://schemas.microsoft.com/office/drawing/2014/main" id="{E0F3620B-7EAE-5541-94F6-D91111952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5487" y="2438487"/>
            <a:ext cx="225920" cy="22592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85F3B32-0858-EF41-970C-5F19CC255565}"/>
              </a:ext>
            </a:extLst>
          </p:cNvPr>
          <p:cNvSpPr txBox="1"/>
          <p:nvPr/>
        </p:nvSpPr>
        <p:spPr>
          <a:xfrm>
            <a:off x="3544424" y="797803"/>
            <a:ext cx="1011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/>
              <a:t>e.g. CS/ECE &amp; Math/Stats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02DED7-3D5C-5748-B7B7-542731D6064A}"/>
              </a:ext>
            </a:extLst>
          </p:cNvPr>
          <p:cNvSpPr txBox="1"/>
          <p:nvPr/>
        </p:nvSpPr>
        <p:spPr>
          <a:xfrm>
            <a:off x="3625274" y="4195197"/>
            <a:ext cx="10443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/>
              <a:t>e.g. Health sciences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B4DDFF-74DB-6049-98A4-CA8C0A17F5B7}"/>
              </a:ext>
            </a:extLst>
          </p:cNvPr>
          <p:cNvSpPr txBox="1"/>
          <p:nvPr/>
        </p:nvSpPr>
        <p:spPr>
          <a:xfrm>
            <a:off x="4498482" y="2760607"/>
            <a:ext cx="81318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e.g. Physical &amp; Life Sciences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2EF2F3-3231-904C-89BB-325B60C6F1AB}"/>
              </a:ext>
            </a:extLst>
          </p:cNvPr>
          <p:cNvSpPr txBox="1"/>
          <p:nvPr/>
        </p:nvSpPr>
        <p:spPr>
          <a:xfrm>
            <a:off x="2049196" y="4149423"/>
            <a:ext cx="107768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e.g. Engineering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5FA307-28EA-7646-9177-9EB585129B0A}"/>
              </a:ext>
            </a:extLst>
          </p:cNvPr>
          <p:cNvSpPr txBox="1"/>
          <p:nvPr/>
        </p:nvSpPr>
        <p:spPr>
          <a:xfrm>
            <a:off x="1095197" y="2754632"/>
            <a:ext cx="107768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e.g. Agriculture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1916C7-E55A-1C41-A727-B3B183D9B6D8}"/>
              </a:ext>
            </a:extLst>
          </p:cNvPr>
          <p:cNvSpPr txBox="1"/>
          <p:nvPr/>
        </p:nvSpPr>
        <p:spPr>
          <a:xfrm>
            <a:off x="1577049" y="942698"/>
            <a:ext cx="107768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i="1"/>
              <a:t>e.g. Social sciences, Arts, Humanities</a:t>
            </a:r>
          </a:p>
        </p:txBody>
      </p:sp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A7A89AFD-6A67-EE4E-9C20-97A3458DA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3287" y="2482927"/>
            <a:ext cx="225920" cy="22592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34ECD2E9-B917-AA45-AE5C-683A251BA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9754" y="2989615"/>
            <a:ext cx="225920" cy="22592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2AB996-65EB-984E-9575-689CDD3B253B}"/>
              </a:ext>
            </a:extLst>
          </p:cNvPr>
          <p:cNvSpPr txBox="1"/>
          <p:nvPr/>
        </p:nvSpPr>
        <p:spPr>
          <a:xfrm>
            <a:off x="1568454" y="680231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9BC733-98CA-B44E-828E-E4EBE4B044BD}"/>
              </a:ext>
            </a:extLst>
          </p:cNvPr>
          <p:cNvSpPr txBox="1"/>
          <p:nvPr/>
        </p:nvSpPr>
        <p:spPr>
          <a:xfrm>
            <a:off x="3441160" y="543271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672DD2-7691-004A-AB56-816F8F27B2BA}"/>
              </a:ext>
            </a:extLst>
          </p:cNvPr>
          <p:cNvSpPr txBox="1"/>
          <p:nvPr/>
        </p:nvSpPr>
        <p:spPr>
          <a:xfrm>
            <a:off x="4377632" y="2043511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C69A498-E03A-4B4B-98F3-C6CDE1C3CB6B}"/>
              </a:ext>
            </a:extLst>
          </p:cNvPr>
          <p:cNvSpPr txBox="1"/>
          <p:nvPr/>
        </p:nvSpPr>
        <p:spPr>
          <a:xfrm>
            <a:off x="1034180" y="2056113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77BBCB-0238-844A-9B3A-7BE0E46F4A22}"/>
              </a:ext>
            </a:extLst>
          </p:cNvPr>
          <p:cNvSpPr txBox="1"/>
          <p:nvPr/>
        </p:nvSpPr>
        <p:spPr>
          <a:xfrm>
            <a:off x="1912116" y="3928501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92E67A-3C3F-6249-A670-0F831FF55B13}"/>
              </a:ext>
            </a:extLst>
          </p:cNvPr>
          <p:cNvSpPr txBox="1"/>
          <p:nvPr/>
        </p:nvSpPr>
        <p:spPr>
          <a:xfrm>
            <a:off x="3608277" y="3920418"/>
            <a:ext cx="130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Partner Dept</a:t>
            </a:r>
          </a:p>
        </p:txBody>
      </p:sp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4974C3E9-A709-0941-8892-876A4E92A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4266" y="2350962"/>
            <a:ext cx="225920" cy="225920"/>
          </a:xfrm>
          <a:prstGeom prst="rect">
            <a:avLst/>
          </a:prstGeom>
        </p:spPr>
      </p:pic>
      <p:pic>
        <p:nvPicPr>
          <p:cNvPr id="55" name="Graphic 54" descr="Woman with solid fill">
            <a:extLst>
              <a:ext uri="{FF2B5EF4-FFF2-40B4-BE49-F238E27FC236}">
                <a16:creationId xmlns:a16="http://schemas.microsoft.com/office/drawing/2014/main" id="{8845EBBE-B94B-A748-9E09-3188AA9CA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71883" y="3007077"/>
            <a:ext cx="225920" cy="225920"/>
          </a:xfrm>
          <a:prstGeom prst="rect">
            <a:avLst/>
          </a:prstGeom>
        </p:spPr>
      </p:pic>
      <p:pic>
        <p:nvPicPr>
          <p:cNvPr id="56" name="Graphic 55" descr="Woman with solid fill">
            <a:extLst>
              <a:ext uri="{FF2B5EF4-FFF2-40B4-BE49-F238E27FC236}">
                <a16:creationId xmlns:a16="http://schemas.microsoft.com/office/drawing/2014/main" id="{12B270DD-6D53-B541-825E-E578A03E1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5209" y="2357384"/>
            <a:ext cx="225920" cy="225920"/>
          </a:xfrm>
          <a:prstGeom prst="rect">
            <a:avLst/>
          </a:prstGeom>
        </p:spPr>
      </p:pic>
      <p:pic>
        <p:nvPicPr>
          <p:cNvPr id="57" name="Graphic 56" descr="Woman with solid fill">
            <a:extLst>
              <a:ext uri="{FF2B5EF4-FFF2-40B4-BE49-F238E27FC236}">
                <a16:creationId xmlns:a16="http://schemas.microsoft.com/office/drawing/2014/main" id="{159B9AA6-260C-E84F-8DFB-3EF947B5F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7191" y="2459820"/>
            <a:ext cx="225920" cy="225920"/>
          </a:xfrm>
          <a:prstGeom prst="rect">
            <a:avLst/>
          </a:prstGeom>
        </p:spPr>
      </p:pic>
      <p:pic>
        <p:nvPicPr>
          <p:cNvPr id="58" name="Graphic 57" descr="Woman with solid fill">
            <a:extLst>
              <a:ext uri="{FF2B5EF4-FFF2-40B4-BE49-F238E27FC236}">
                <a16:creationId xmlns:a16="http://schemas.microsoft.com/office/drawing/2014/main" id="{771D84DA-20E4-A046-9161-AEB5CA7F6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82044" y="1821669"/>
            <a:ext cx="225920" cy="225920"/>
          </a:xfrm>
          <a:prstGeom prst="rect">
            <a:avLst/>
          </a:prstGeom>
        </p:spPr>
      </p:pic>
      <p:pic>
        <p:nvPicPr>
          <p:cNvPr id="59" name="Graphic 58" descr="Woman with solid fill">
            <a:extLst>
              <a:ext uri="{FF2B5EF4-FFF2-40B4-BE49-F238E27FC236}">
                <a16:creationId xmlns:a16="http://schemas.microsoft.com/office/drawing/2014/main" id="{120E26B5-ADF8-BA43-B98D-19C1F9D146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5289" y="1838887"/>
            <a:ext cx="225920" cy="225920"/>
          </a:xfrm>
          <a:prstGeom prst="rect">
            <a:avLst/>
          </a:prstGeom>
        </p:spPr>
      </p:pic>
      <p:pic>
        <p:nvPicPr>
          <p:cNvPr id="60" name="Graphic 59" descr="Woman with solid fill">
            <a:extLst>
              <a:ext uri="{FF2B5EF4-FFF2-40B4-BE49-F238E27FC236}">
                <a16:creationId xmlns:a16="http://schemas.microsoft.com/office/drawing/2014/main" id="{F6DCC76C-3B9E-9146-AE7C-858437AC40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82778" y="1849447"/>
            <a:ext cx="225920" cy="225920"/>
          </a:xfrm>
          <a:prstGeom prst="rect">
            <a:avLst/>
          </a:prstGeom>
        </p:spPr>
      </p:pic>
      <p:pic>
        <p:nvPicPr>
          <p:cNvPr id="61" name="Graphic 60" descr="Woman with solid fill">
            <a:extLst>
              <a:ext uri="{FF2B5EF4-FFF2-40B4-BE49-F238E27FC236}">
                <a16:creationId xmlns:a16="http://schemas.microsoft.com/office/drawing/2014/main" id="{4118C672-7A88-AB43-BCBF-25D84AA39D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42533" y="3191143"/>
            <a:ext cx="225920" cy="225920"/>
          </a:xfrm>
          <a:prstGeom prst="rect">
            <a:avLst/>
          </a:prstGeom>
        </p:spPr>
      </p:pic>
      <p:pic>
        <p:nvPicPr>
          <p:cNvPr id="3" name="Graphic 2" descr="Woman Shrugging with solid fill">
            <a:extLst>
              <a:ext uri="{FF2B5EF4-FFF2-40B4-BE49-F238E27FC236}">
                <a16:creationId xmlns:a16="http://schemas.microsoft.com/office/drawing/2014/main" id="{959E80FD-263C-AA4A-AA7F-3885ED821F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52028" y="2576873"/>
            <a:ext cx="243108" cy="243108"/>
          </a:xfrm>
          <a:prstGeom prst="rect">
            <a:avLst/>
          </a:prstGeom>
        </p:spPr>
      </p:pic>
      <p:pic>
        <p:nvPicPr>
          <p:cNvPr id="62" name="Graphic 61" descr="Woman Shrugging with solid fill">
            <a:extLst>
              <a:ext uri="{FF2B5EF4-FFF2-40B4-BE49-F238E27FC236}">
                <a16:creationId xmlns:a16="http://schemas.microsoft.com/office/drawing/2014/main" id="{0A861733-8465-8E4B-AFFE-EF7E45BAE0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86122" y="2261585"/>
            <a:ext cx="243108" cy="243108"/>
          </a:xfrm>
          <a:prstGeom prst="rect">
            <a:avLst/>
          </a:prstGeom>
        </p:spPr>
      </p:pic>
      <p:pic>
        <p:nvPicPr>
          <p:cNvPr id="63" name="Graphic 62" descr="Woman Shrugging with solid fill">
            <a:extLst>
              <a:ext uri="{FF2B5EF4-FFF2-40B4-BE49-F238E27FC236}">
                <a16:creationId xmlns:a16="http://schemas.microsoft.com/office/drawing/2014/main" id="{598DE663-72F7-E44C-A32C-4F3A9B77E8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89424" y="2103726"/>
            <a:ext cx="243108" cy="243108"/>
          </a:xfrm>
          <a:prstGeom prst="rect">
            <a:avLst/>
          </a:prstGeom>
        </p:spPr>
      </p:pic>
      <p:pic>
        <p:nvPicPr>
          <p:cNvPr id="64" name="Graphic 63" descr="Woman Shrugging with solid fill">
            <a:extLst>
              <a:ext uri="{FF2B5EF4-FFF2-40B4-BE49-F238E27FC236}">
                <a16:creationId xmlns:a16="http://schemas.microsoft.com/office/drawing/2014/main" id="{A1445C18-3F07-2847-8ABC-6F8018D908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9641" y="2490636"/>
            <a:ext cx="243108" cy="243108"/>
          </a:xfrm>
          <a:prstGeom prst="rect">
            <a:avLst/>
          </a:prstGeom>
        </p:spPr>
      </p:pic>
      <p:pic>
        <p:nvPicPr>
          <p:cNvPr id="65" name="Graphic 64" descr="Woman Shrugging with solid fill">
            <a:extLst>
              <a:ext uri="{FF2B5EF4-FFF2-40B4-BE49-F238E27FC236}">
                <a16:creationId xmlns:a16="http://schemas.microsoft.com/office/drawing/2014/main" id="{CEC8C52F-CA6D-ED4A-B40C-A22A7D48D5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28680" y="2781464"/>
            <a:ext cx="243108" cy="243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CBFB47-ED8F-4B41-8A7E-39617C043935}"/>
              </a:ext>
            </a:extLst>
          </p:cNvPr>
          <p:cNvSpPr txBox="1"/>
          <p:nvPr/>
        </p:nvSpPr>
        <p:spPr>
          <a:xfrm>
            <a:off x="5898214" y="2004179"/>
            <a:ext cx="3007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Example:</a:t>
            </a:r>
          </a:p>
          <a:p>
            <a:r>
              <a:rPr lang="en-US" b="1"/>
              <a:t>Ranch of the Future</a:t>
            </a:r>
          </a:p>
          <a:p>
            <a:pPr marL="214313" indent="-214313">
              <a:buFontTx/>
              <a:buChar char="-"/>
            </a:pPr>
            <a:r>
              <a:rPr lang="en-US"/>
              <a:t>Robotics</a:t>
            </a:r>
          </a:p>
          <a:p>
            <a:pPr marL="214313" indent="-214313">
              <a:buFontTx/>
              <a:buChar char="-"/>
            </a:pPr>
            <a:r>
              <a:rPr lang="en-US"/>
              <a:t>AI</a:t>
            </a:r>
          </a:p>
          <a:p>
            <a:pPr marL="214313" indent="-214313">
              <a:buFontTx/>
              <a:buChar char="-"/>
            </a:pPr>
            <a:r>
              <a:rPr lang="en-US"/>
              <a:t>Modeling</a:t>
            </a:r>
          </a:p>
          <a:p>
            <a:pPr marL="214313" indent="-214313">
              <a:buFontTx/>
              <a:buChar char="-"/>
            </a:pPr>
            <a:r>
              <a:rPr lang="en-US"/>
              <a:t>Blockchain</a:t>
            </a:r>
          </a:p>
          <a:p>
            <a:pPr marL="214313" indent="-214313">
              <a:buFontTx/>
              <a:buChar char="-"/>
            </a:pPr>
            <a:r>
              <a:rPr lang="en-US"/>
              <a:t>RFIDs</a:t>
            </a:r>
          </a:p>
          <a:p>
            <a:pPr marL="214313" indent="-214313">
              <a:buFontTx/>
              <a:buChar char="-"/>
            </a:pPr>
            <a:r>
              <a:rPr lang="en-US"/>
              <a:t>Automation</a:t>
            </a:r>
          </a:p>
          <a:p>
            <a:pPr marL="214313" indent="-214313">
              <a:buFontTx/>
              <a:buChar char="-"/>
            </a:pPr>
            <a:r>
              <a:rPr lang="en-US"/>
              <a:t>Climate</a:t>
            </a:r>
          </a:p>
          <a:p>
            <a:pPr marL="214313" indent="-214313">
              <a:buFontTx/>
              <a:buChar char="-"/>
            </a:pPr>
            <a:r>
              <a:rPr lang="en-US"/>
              <a:t>Water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79C38D-481B-F348-B44A-9EE815998C8E}"/>
              </a:ext>
            </a:extLst>
          </p:cNvPr>
          <p:cNvSpPr/>
          <p:nvPr/>
        </p:nvSpPr>
        <p:spPr>
          <a:xfrm>
            <a:off x="2663308" y="1806680"/>
            <a:ext cx="241358" cy="326573"/>
          </a:xfrm>
          <a:custGeom>
            <a:avLst/>
            <a:gdLst>
              <a:gd name="connsiteX0" fmla="*/ 0 w 241358"/>
              <a:gd name="connsiteY0" fmla="*/ 163287 h 326573"/>
              <a:gd name="connsiteX1" fmla="*/ 120679 w 241358"/>
              <a:gd name="connsiteY1" fmla="*/ 0 h 326573"/>
              <a:gd name="connsiteX2" fmla="*/ 241358 w 241358"/>
              <a:gd name="connsiteY2" fmla="*/ 163287 h 326573"/>
              <a:gd name="connsiteX3" fmla="*/ 120679 w 241358"/>
              <a:gd name="connsiteY3" fmla="*/ 326574 h 326573"/>
              <a:gd name="connsiteX4" fmla="*/ 0 w 241358"/>
              <a:gd name="connsiteY4" fmla="*/ 163287 h 32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8" h="326573" extrusionOk="0">
                <a:moveTo>
                  <a:pt x="0" y="163287"/>
                </a:moveTo>
                <a:cubicBezTo>
                  <a:pt x="-8579" y="67814"/>
                  <a:pt x="40535" y="5065"/>
                  <a:pt x="120679" y="0"/>
                </a:cubicBezTo>
                <a:cubicBezTo>
                  <a:pt x="190216" y="608"/>
                  <a:pt x="226097" y="73591"/>
                  <a:pt x="241358" y="163287"/>
                </a:cubicBezTo>
                <a:cubicBezTo>
                  <a:pt x="231405" y="263188"/>
                  <a:pt x="185869" y="334639"/>
                  <a:pt x="120679" y="326574"/>
                </a:cubicBezTo>
                <a:cubicBezTo>
                  <a:pt x="34423" y="315847"/>
                  <a:pt x="4449" y="255594"/>
                  <a:pt x="0" y="1632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31F9A64-DF74-2F46-897F-504311672B54}"/>
              </a:ext>
            </a:extLst>
          </p:cNvPr>
          <p:cNvSpPr/>
          <p:nvPr/>
        </p:nvSpPr>
        <p:spPr>
          <a:xfrm>
            <a:off x="3343493" y="1920979"/>
            <a:ext cx="241358" cy="326573"/>
          </a:xfrm>
          <a:custGeom>
            <a:avLst/>
            <a:gdLst>
              <a:gd name="connsiteX0" fmla="*/ 0 w 241358"/>
              <a:gd name="connsiteY0" fmla="*/ 163287 h 326573"/>
              <a:gd name="connsiteX1" fmla="*/ 120679 w 241358"/>
              <a:gd name="connsiteY1" fmla="*/ 0 h 326573"/>
              <a:gd name="connsiteX2" fmla="*/ 241358 w 241358"/>
              <a:gd name="connsiteY2" fmla="*/ 163287 h 326573"/>
              <a:gd name="connsiteX3" fmla="*/ 120679 w 241358"/>
              <a:gd name="connsiteY3" fmla="*/ 326574 h 326573"/>
              <a:gd name="connsiteX4" fmla="*/ 0 w 241358"/>
              <a:gd name="connsiteY4" fmla="*/ 163287 h 32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8" h="326573" extrusionOk="0">
                <a:moveTo>
                  <a:pt x="0" y="163287"/>
                </a:moveTo>
                <a:cubicBezTo>
                  <a:pt x="-8579" y="67814"/>
                  <a:pt x="40535" y="5065"/>
                  <a:pt x="120679" y="0"/>
                </a:cubicBezTo>
                <a:cubicBezTo>
                  <a:pt x="190216" y="608"/>
                  <a:pt x="226097" y="73591"/>
                  <a:pt x="241358" y="163287"/>
                </a:cubicBezTo>
                <a:cubicBezTo>
                  <a:pt x="231405" y="263188"/>
                  <a:pt x="185869" y="334639"/>
                  <a:pt x="120679" y="326574"/>
                </a:cubicBezTo>
                <a:cubicBezTo>
                  <a:pt x="34423" y="315847"/>
                  <a:pt x="4449" y="255594"/>
                  <a:pt x="0" y="1632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F33EB79-AC95-D24F-9A1F-080AC2A031D6}"/>
              </a:ext>
            </a:extLst>
          </p:cNvPr>
          <p:cNvSpPr/>
          <p:nvPr/>
        </p:nvSpPr>
        <p:spPr>
          <a:xfrm>
            <a:off x="3082266" y="2067190"/>
            <a:ext cx="241358" cy="326573"/>
          </a:xfrm>
          <a:custGeom>
            <a:avLst/>
            <a:gdLst>
              <a:gd name="connsiteX0" fmla="*/ 0 w 241358"/>
              <a:gd name="connsiteY0" fmla="*/ 163287 h 326573"/>
              <a:gd name="connsiteX1" fmla="*/ 120679 w 241358"/>
              <a:gd name="connsiteY1" fmla="*/ 0 h 326573"/>
              <a:gd name="connsiteX2" fmla="*/ 241358 w 241358"/>
              <a:gd name="connsiteY2" fmla="*/ 163287 h 326573"/>
              <a:gd name="connsiteX3" fmla="*/ 120679 w 241358"/>
              <a:gd name="connsiteY3" fmla="*/ 326574 h 326573"/>
              <a:gd name="connsiteX4" fmla="*/ 0 w 241358"/>
              <a:gd name="connsiteY4" fmla="*/ 163287 h 32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8" h="326573" extrusionOk="0">
                <a:moveTo>
                  <a:pt x="0" y="163287"/>
                </a:moveTo>
                <a:cubicBezTo>
                  <a:pt x="-8579" y="67814"/>
                  <a:pt x="40535" y="5065"/>
                  <a:pt x="120679" y="0"/>
                </a:cubicBezTo>
                <a:cubicBezTo>
                  <a:pt x="190216" y="608"/>
                  <a:pt x="226097" y="73591"/>
                  <a:pt x="241358" y="163287"/>
                </a:cubicBezTo>
                <a:cubicBezTo>
                  <a:pt x="231405" y="263188"/>
                  <a:pt x="185869" y="334639"/>
                  <a:pt x="120679" y="326574"/>
                </a:cubicBezTo>
                <a:cubicBezTo>
                  <a:pt x="34423" y="315847"/>
                  <a:pt x="4449" y="255594"/>
                  <a:pt x="0" y="1632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EB80D80-52A0-364E-99CC-832814BABC36}"/>
              </a:ext>
            </a:extLst>
          </p:cNvPr>
          <p:cNvSpPr/>
          <p:nvPr/>
        </p:nvSpPr>
        <p:spPr>
          <a:xfrm>
            <a:off x="2761273" y="2933624"/>
            <a:ext cx="241358" cy="326573"/>
          </a:xfrm>
          <a:custGeom>
            <a:avLst/>
            <a:gdLst>
              <a:gd name="connsiteX0" fmla="*/ 0 w 241358"/>
              <a:gd name="connsiteY0" fmla="*/ 163287 h 326573"/>
              <a:gd name="connsiteX1" fmla="*/ 120679 w 241358"/>
              <a:gd name="connsiteY1" fmla="*/ 0 h 326573"/>
              <a:gd name="connsiteX2" fmla="*/ 241358 w 241358"/>
              <a:gd name="connsiteY2" fmla="*/ 163287 h 326573"/>
              <a:gd name="connsiteX3" fmla="*/ 120679 w 241358"/>
              <a:gd name="connsiteY3" fmla="*/ 326574 h 326573"/>
              <a:gd name="connsiteX4" fmla="*/ 0 w 241358"/>
              <a:gd name="connsiteY4" fmla="*/ 163287 h 32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8" h="326573" extrusionOk="0">
                <a:moveTo>
                  <a:pt x="0" y="163287"/>
                </a:moveTo>
                <a:cubicBezTo>
                  <a:pt x="-8579" y="67814"/>
                  <a:pt x="40535" y="5065"/>
                  <a:pt x="120679" y="0"/>
                </a:cubicBezTo>
                <a:cubicBezTo>
                  <a:pt x="190216" y="608"/>
                  <a:pt x="226097" y="73591"/>
                  <a:pt x="241358" y="163287"/>
                </a:cubicBezTo>
                <a:cubicBezTo>
                  <a:pt x="231405" y="263188"/>
                  <a:pt x="185869" y="334639"/>
                  <a:pt x="120679" y="326574"/>
                </a:cubicBezTo>
                <a:cubicBezTo>
                  <a:pt x="34423" y="315847"/>
                  <a:pt x="4449" y="255594"/>
                  <a:pt x="0" y="1632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318626E-BF5E-C941-B4C2-E306F9831496}"/>
              </a:ext>
            </a:extLst>
          </p:cNvPr>
          <p:cNvSpPr/>
          <p:nvPr/>
        </p:nvSpPr>
        <p:spPr>
          <a:xfrm>
            <a:off x="2823399" y="3167785"/>
            <a:ext cx="241358" cy="326573"/>
          </a:xfrm>
          <a:custGeom>
            <a:avLst/>
            <a:gdLst>
              <a:gd name="connsiteX0" fmla="*/ 0 w 241358"/>
              <a:gd name="connsiteY0" fmla="*/ 163287 h 326573"/>
              <a:gd name="connsiteX1" fmla="*/ 120679 w 241358"/>
              <a:gd name="connsiteY1" fmla="*/ 0 h 326573"/>
              <a:gd name="connsiteX2" fmla="*/ 241358 w 241358"/>
              <a:gd name="connsiteY2" fmla="*/ 163287 h 326573"/>
              <a:gd name="connsiteX3" fmla="*/ 120679 w 241358"/>
              <a:gd name="connsiteY3" fmla="*/ 326574 h 326573"/>
              <a:gd name="connsiteX4" fmla="*/ 0 w 241358"/>
              <a:gd name="connsiteY4" fmla="*/ 163287 h 32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8" h="326573" extrusionOk="0">
                <a:moveTo>
                  <a:pt x="0" y="163287"/>
                </a:moveTo>
                <a:cubicBezTo>
                  <a:pt x="-8579" y="67814"/>
                  <a:pt x="40535" y="5065"/>
                  <a:pt x="120679" y="0"/>
                </a:cubicBezTo>
                <a:cubicBezTo>
                  <a:pt x="190216" y="608"/>
                  <a:pt x="226097" y="73591"/>
                  <a:pt x="241358" y="163287"/>
                </a:cubicBezTo>
                <a:cubicBezTo>
                  <a:pt x="231405" y="263188"/>
                  <a:pt x="185869" y="334639"/>
                  <a:pt x="120679" y="326574"/>
                </a:cubicBezTo>
                <a:cubicBezTo>
                  <a:pt x="34423" y="315847"/>
                  <a:pt x="4449" y="255594"/>
                  <a:pt x="0" y="1632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6963C70-4DCA-D74E-8E1E-3B8557749FAE}"/>
              </a:ext>
            </a:extLst>
          </p:cNvPr>
          <p:cNvSpPr/>
          <p:nvPr/>
        </p:nvSpPr>
        <p:spPr>
          <a:xfrm>
            <a:off x="2565888" y="2389399"/>
            <a:ext cx="241358" cy="326573"/>
          </a:xfrm>
          <a:custGeom>
            <a:avLst/>
            <a:gdLst>
              <a:gd name="connsiteX0" fmla="*/ 0 w 241358"/>
              <a:gd name="connsiteY0" fmla="*/ 163287 h 326573"/>
              <a:gd name="connsiteX1" fmla="*/ 120679 w 241358"/>
              <a:gd name="connsiteY1" fmla="*/ 0 h 326573"/>
              <a:gd name="connsiteX2" fmla="*/ 241358 w 241358"/>
              <a:gd name="connsiteY2" fmla="*/ 163287 h 326573"/>
              <a:gd name="connsiteX3" fmla="*/ 120679 w 241358"/>
              <a:gd name="connsiteY3" fmla="*/ 326574 h 326573"/>
              <a:gd name="connsiteX4" fmla="*/ 0 w 241358"/>
              <a:gd name="connsiteY4" fmla="*/ 163287 h 32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8" h="326573" extrusionOk="0">
                <a:moveTo>
                  <a:pt x="0" y="163287"/>
                </a:moveTo>
                <a:cubicBezTo>
                  <a:pt x="-8579" y="67814"/>
                  <a:pt x="40535" y="5065"/>
                  <a:pt x="120679" y="0"/>
                </a:cubicBezTo>
                <a:cubicBezTo>
                  <a:pt x="190216" y="608"/>
                  <a:pt x="226097" y="73591"/>
                  <a:pt x="241358" y="163287"/>
                </a:cubicBezTo>
                <a:cubicBezTo>
                  <a:pt x="231405" y="263188"/>
                  <a:pt x="185869" y="334639"/>
                  <a:pt x="120679" y="326574"/>
                </a:cubicBezTo>
                <a:cubicBezTo>
                  <a:pt x="34423" y="315847"/>
                  <a:pt x="4449" y="255594"/>
                  <a:pt x="0" y="1632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C7C3DEC-0A40-9F42-BC98-0C92959A45E8}"/>
              </a:ext>
            </a:extLst>
          </p:cNvPr>
          <p:cNvSpPr/>
          <p:nvPr/>
        </p:nvSpPr>
        <p:spPr>
          <a:xfrm>
            <a:off x="2331252" y="2307057"/>
            <a:ext cx="241358" cy="326573"/>
          </a:xfrm>
          <a:custGeom>
            <a:avLst/>
            <a:gdLst>
              <a:gd name="connsiteX0" fmla="*/ 0 w 241358"/>
              <a:gd name="connsiteY0" fmla="*/ 163287 h 326573"/>
              <a:gd name="connsiteX1" fmla="*/ 120679 w 241358"/>
              <a:gd name="connsiteY1" fmla="*/ 0 h 326573"/>
              <a:gd name="connsiteX2" fmla="*/ 241358 w 241358"/>
              <a:gd name="connsiteY2" fmla="*/ 163287 h 326573"/>
              <a:gd name="connsiteX3" fmla="*/ 120679 w 241358"/>
              <a:gd name="connsiteY3" fmla="*/ 326574 h 326573"/>
              <a:gd name="connsiteX4" fmla="*/ 0 w 241358"/>
              <a:gd name="connsiteY4" fmla="*/ 163287 h 32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8" h="326573" extrusionOk="0">
                <a:moveTo>
                  <a:pt x="0" y="163287"/>
                </a:moveTo>
                <a:cubicBezTo>
                  <a:pt x="-8579" y="67814"/>
                  <a:pt x="40535" y="5065"/>
                  <a:pt x="120679" y="0"/>
                </a:cubicBezTo>
                <a:cubicBezTo>
                  <a:pt x="190216" y="608"/>
                  <a:pt x="226097" y="73591"/>
                  <a:pt x="241358" y="163287"/>
                </a:cubicBezTo>
                <a:cubicBezTo>
                  <a:pt x="231405" y="263188"/>
                  <a:pt x="185869" y="334639"/>
                  <a:pt x="120679" y="326574"/>
                </a:cubicBezTo>
                <a:cubicBezTo>
                  <a:pt x="34423" y="315847"/>
                  <a:pt x="4449" y="255594"/>
                  <a:pt x="0" y="1632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A5F31B2-8665-4C41-B4D2-1953924DD1FD}"/>
              </a:ext>
            </a:extLst>
          </p:cNvPr>
          <p:cNvSpPr/>
          <p:nvPr/>
        </p:nvSpPr>
        <p:spPr>
          <a:xfrm>
            <a:off x="990969" y="2350961"/>
            <a:ext cx="241358" cy="326573"/>
          </a:xfrm>
          <a:custGeom>
            <a:avLst/>
            <a:gdLst>
              <a:gd name="connsiteX0" fmla="*/ 0 w 241358"/>
              <a:gd name="connsiteY0" fmla="*/ 163287 h 326573"/>
              <a:gd name="connsiteX1" fmla="*/ 120679 w 241358"/>
              <a:gd name="connsiteY1" fmla="*/ 0 h 326573"/>
              <a:gd name="connsiteX2" fmla="*/ 241358 w 241358"/>
              <a:gd name="connsiteY2" fmla="*/ 163287 h 326573"/>
              <a:gd name="connsiteX3" fmla="*/ 120679 w 241358"/>
              <a:gd name="connsiteY3" fmla="*/ 326574 h 326573"/>
              <a:gd name="connsiteX4" fmla="*/ 0 w 241358"/>
              <a:gd name="connsiteY4" fmla="*/ 163287 h 32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8" h="326573" extrusionOk="0">
                <a:moveTo>
                  <a:pt x="0" y="163287"/>
                </a:moveTo>
                <a:cubicBezTo>
                  <a:pt x="-8579" y="67814"/>
                  <a:pt x="40535" y="5065"/>
                  <a:pt x="120679" y="0"/>
                </a:cubicBezTo>
                <a:cubicBezTo>
                  <a:pt x="190216" y="608"/>
                  <a:pt x="226097" y="73591"/>
                  <a:pt x="241358" y="163287"/>
                </a:cubicBezTo>
                <a:cubicBezTo>
                  <a:pt x="231405" y="263188"/>
                  <a:pt x="185869" y="334639"/>
                  <a:pt x="120679" y="326574"/>
                </a:cubicBezTo>
                <a:cubicBezTo>
                  <a:pt x="34423" y="315847"/>
                  <a:pt x="4449" y="255594"/>
                  <a:pt x="0" y="1632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Graphic 73" descr="Woman with solid fill">
            <a:extLst>
              <a:ext uri="{FF2B5EF4-FFF2-40B4-BE49-F238E27FC236}">
                <a16:creationId xmlns:a16="http://schemas.microsoft.com/office/drawing/2014/main" id="{BA2C809C-DB37-5D4E-8930-FFECE7836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30" y="2401294"/>
            <a:ext cx="225920" cy="225920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EEA87610-0408-FF41-A05A-D85949B925CA}"/>
              </a:ext>
            </a:extLst>
          </p:cNvPr>
          <p:cNvSpPr/>
          <p:nvPr/>
        </p:nvSpPr>
        <p:spPr>
          <a:xfrm>
            <a:off x="1202348" y="2256731"/>
            <a:ext cx="241358" cy="326573"/>
          </a:xfrm>
          <a:custGeom>
            <a:avLst/>
            <a:gdLst>
              <a:gd name="connsiteX0" fmla="*/ 0 w 241358"/>
              <a:gd name="connsiteY0" fmla="*/ 163287 h 326573"/>
              <a:gd name="connsiteX1" fmla="*/ 120679 w 241358"/>
              <a:gd name="connsiteY1" fmla="*/ 0 h 326573"/>
              <a:gd name="connsiteX2" fmla="*/ 241358 w 241358"/>
              <a:gd name="connsiteY2" fmla="*/ 163287 h 326573"/>
              <a:gd name="connsiteX3" fmla="*/ 120679 w 241358"/>
              <a:gd name="connsiteY3" fmla="*/ 326574 h 326573"/>
              <a:gd name="connsiteX4" fmla="*/ 0 w 241358"/>
              <a:gd name="connsiteY4" fmla="*/ 163287 h 32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8" h="326573" extrusionOk="0">
                <a:moveTo>
                  <a:pt x="0" y="163287"/>
                </a:moveTo>
                <a:cubicBezTo>
                  <a:pt x="-8579" y="67814"/>
                  <a:pt x="40535" y="5065"/>
                  <a:pt x="120679" y="0"/>
                </a:cubicBezTo>
                <a:cubicBezTo>
                  <a:pt x="190216" y="608"/>
                  <a:pt x="226097" y="73591"/>
                  <a:pt x="241358" y="163287"/>
                </a:cubicBezTo>
                <a:cubicBezTo>
                  <a:pt x="231405" y="263188"/>
                  <a:pt x="185869" y="334639"/>
                  <a:pt x="120679" y="326574"/>
                </a:cubicBezTo>
                <a:cubicBezTo>
                  <a:pt x="34423" y="315847"/>
                  <a:pt x="4449" y="255594"/>
                  <a:pt x="0" y="1632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Graphic 75" descr="Woman with solid fill">
            <a:extLst>
              <a:ext uri="{FF2B5EF4-FFF2-40B4-BE49-F238E27FC236}">
                <a16:creationId xmlns:a16="http://schemas.microsoft.com/office/drawing/2014/main" id="{28BD2C42-3D6D-114C-AD18-D6053AE4E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3909" y="2307064"/>
            <a:ext cx="225920" cy="225920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930F132A-763D-5B49-AA7F-6CEAB6C5DFD6}"/>
              </a:ext>
            </a:extLst>
          </p:cNvPr>
          <p:cNvSpPr/>
          <p:nvPr/>
        </p:nvSpPr>
        <p:spPr>
          <a:xfrm>
            <a:off x="1197498" y="2497243"/>
            <a:ext cx="241358" cy="326573"/>
          </a:xfrm>
          <a:custGeom>
            <a:avLst/>
            <a:gdLst>
              <a:gd name="connsiteX0" fmla="*/ 0 w 241358"/>
              <a:gd name="connsiteY0" fmla="*/ 163287 h 326573"/>
              <a:gd name="connsiteX1" fmla="*/ 120679 w 241358"/>
              <a:gd name="connsiteY1" fmla="*/ 0 h 326573"/>
              <a:gd name="connsiteX2" fmla="*/ 241358 w 241358"/>
              <a:gd name="connsiteY2" fmla="*/ 163287 h 326573"/>
              <a:gd name="connsiteX3" fmla="*/ 120679 w 241358"/>
              <a:gd name="connsiteY3" fmla="*/ 326574 h 326573"/>
              <a:gd name="connsiteX4" fmla="*/ 0 w 241358"/>
              <a:gd name="connsiteY4" fmla="*/ 163287 h 32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8" h="326573" extrusionOk="0">
                <a:moveTo>
                  <a:pt x="0" y="163287"/>
                </a:moveTo>
                <a:cubicBezTo>
                  <a:pt x="-8579" y="67814"/>
                  <a:pt x="40535" y="5065"/>
                  <a:pt x="120679" y="0"/>
                </a:cubicBezTo>
                <a:cubicBezTo>
                  <a:pt x="190216" y="608"/>
                  <a:pt x="226097" y="73591"/>
                  <a:pt x="241358" y="163287"/>
                </a:cubicBezTo>
                <a:cubicBezTo>
                  <a:pt x="231405" y="263188"/>
                  <a:pt x="185869" y="334639"/>
                  <a:pt x="120679" y="326574"/>
                </a:cubicBezTo>
                <a:cubicBezTo>
                  <a:pt x="34423" y="315847"/>
                  <a:pt x="4449" y="255594"/>
                  <a:pt x="0" y="1632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Graphic 77" descr="Woman with solid fill">
            <a:extLst>
              <a:ext uri="{FF2B5EF4-FFF2-40B4-BE49-F238E27FC236}">
                <a16:creationId xmlns:a16="http://schemas.microsoft.com/office/drawing/2014/main" id="{E787795F-BB88-464C-83A2-33013849C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059" y="2547575"/>
            <a:ext cx="225920" cy="225920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35B16998-EFE3-854C-B17C-47484DDB945D}"/>
              </a:ext>
            </a:extLst>
          </p:cNvPr>
          <p:cNvSpPr/>
          <p:nvPr/>
        </p:nvSpPr>
        <p:spPr>
          <a:xfrm>
            <a:off x="1394837" y="2389399"/>
            <a:ext cx="241358" cy="326573"/>
          </a:xfrm>
          <a:custGeom>
            <a:avLst/>
            <a:gdLst>
              <a:gd name="connsiteX0" fmla="*/ 0 w 241358"/>
              <a:gd name="connsiteY0" fmla="*/ 163287 h 326573"/>
              <a:gd name="connsiteX1" fmla="*/ 120679 w 241358"/>
              <a:gd name="connsiteY1" fmla="*/ 0 h 326573"/>
              <a:gd name="connsiteX2" fmla="*/ 241358 w 241358"/>
              <a:gd name="connsiteY2" fmla="*/ 163287 h 326573"/>
              <a:gd name="connsiteX3" fmla="*/ 120679 w 241358"/>
              <a:gd name="connsiteY3" fmla="*/ 326574 h 326573"/>
              <a:gd name="connsiteX4" fmla="*/ 0 w 241358"/>
              <a:gd name="connsiteY4" fmla="*/ 163287 h 32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8" h="326573" extrusionOk="0">
                <a:moveTo>
                  <a:pt x="0" y="163287"/>
                </a:moveTo>
                <a:cubicBezTo>
                  <a:pt x="-8579" y="67814"/>
                  <a:pt x="40535" y="5065"/>
                  <a:pt x="120679" y="0"/>
                </a:cubicBezTo>
                <a:cubicBezTo>
                  <a:pt x="190216" y="608"/>
                  <a:pt x="226097" y="73591"/>
                  <a:pt x="241358" y="163287"/>
                </a:cubicBezTo>
                <a:cubicBezTo>
                  <a:pt x="231405" y="263188"/>
                  <a:pt x="185869" y="334639"/>
                  <a:pt x="120679" y="326574"/>
                </a:cubicBezTo>
                <a:cubicBezTo>
                  <a:pt x="34423" y="315847"/>
                  <a:pt x="4449" y="255594"/>
                  <a:pt x="0" y="1632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Graphic 79" descr="Woman with solid fill">
            <a:extLst>
              <a:ext uri="{FF2B5EF4-FFF2-40B4-BE49-F238E27FC236}">
                <a16:creationId xmlns:a16="http://schemas.microsoft.com/office/drawing/2014/main" id="{B55708DF-3E6A-E946-B9CE-60C594E5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6398" y="2439732"/>
            <a:ext cx="225920" cy="225920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88CD354F-EFB7-2443-9EA8-DE4D2447C38C}"/>
              </a:ext>
            </a:extLst>
          </p:cNvPr>
          <p:cNvSpPr/>
          <p:nvPr/>
        </p:nvSpPr>
        <p:spPr>
          <a:xfrm>
            <a:off x="914536" y="2628717"/>
            <a:ext cx="241358" cy="326573"/>
          </a:xfrm>
          <a:custGeom>
            <a:avLst/>
            <a:gdLst>
              <a:gd name="connsiteX0" fmla="*/ 0 w 241358"/>
              <a:gd name="connsiteY0" fmla="*/ 163287 h 326573"/>
              <a:gd name="connsiteX1" fmla="*/ 120679 w 241358"/>
              <a:gd name="connsiteY1" fmla="*/ 0 h 326573"/>
              <a:gd name="connsiteX2" fmla="*/ 241358 w 241358"/>
              <a:gd name="connsiteY2" fmla="*/ 163287 h 326573"/>
              <a:gd name="connsiteX3" fmla="*/ 120679 w 241358"/>
              <a:gd name="connsiteY3" fmla="*/ 326574 h 326573"/>
              <a:gd name="connsiteX4" fmla="*/ 0 w 241358"/>
              <a:gd name="connsiteY4" fmla="*/ 163287 h 32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8" h="326573" extrusionOk="0">
                <a:moveTo>
                  <a:pt x="0" y="163287"/>
                </a:moveTo>
                <a:cubicBezTo>
                  <a:pt x="-8579" y="67814"/>
                  <a:pt x="40535" y="5065"/>
                  <a:pt x="120679" y="0"/>
                </a:cubicBezTo>
                <a:cubicBezTo>
                  <a:pt x="190216" y="608"/>
                  <a:pt x="226097" y="73591"/>
                  <a:pt x="241358" y="163287"/>
                </a:cubicBezTo>
                <a:cubicBezTo>
                  <a:pt x="231405" y="263188"/>
                  <a:pt x="185869" y="334639"/>
                  <a:pt x="120679" y="326574"/>
                </a:cubicBezTo>
                <a:cubicBezTo>
                  <a:pt x="34423" y="315847"/>
                  <a:pt x="4449" y="255594"/>
                  <a:pt x="0" y="1632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Graphic 81" descr="Woman with solid fill">
            <a:extLst>
              <a:ext uri="{FF2B5EF4-FFF2-40B4-BE49-F238E27FC236}">
                <a16:creationId xmlns:a16="http://schemas.microsoft.com/office/drawing/2014/main" id="{ADFD7FED-86B6-644F-B9C4-950F582AE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096" y="2679049"/>
            <a:ext cx="225920" cy="225920"/>
          </a:xfrm>
          <a:prstGeom prst="rect">
            <a:avLst/>
          </a:prstGeom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53DD546D-A1B6-624B-9CD1-994BAE6A1182}"/>
              </a:ext>
            </a:extLst>
          </p:cNvPr>
          <p:cNvSpPr/>
          <p:nvPr/>
        </p:nvSpPr>
        <p:spPr>
          <a:xfrm>
            <a:off x="1983770" y="3625069"/>
            <a:ext cx="241358" cy="326573"/>
          </a:xfrm>
          <a:custGeom>
            <a:avLst/>
            <a:gdLst>
              <a:gd name="connsiteX0" fmla="*/ 0 w 241358"/>
              <a:gd name="connsiteY0" fmla="*/ 163287 h 326573"/>
              <a:gd name="connsiteX1" fmla="*/ 120679 w 241358"/>
              <a:gd name="connsiteY1" fmla="*/ 0 h 326573"/>
              <a:gd name="connsiteX2" fmla="*/ 241358 w 241358"/>
              <a:gd name="connsiteY2" fmla="*/ 163287 h 326573"/>
              <a:gd name="connsiteX3" fmla="*/ 120679 w 241358"/>
              <a:gd name="connsiteY3" fmla="*/ 326574 h 326573"/>
              <a:gd name="connsiteX4" fmla="*/ 0 w 241358"/>
              <a:gd name="connsiteY4" fmla="*/ 163287 h 32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8" h="326573" extrusionOk="0">
                <a:moveTo>
                  <a:pt x="0" y="163287"/>
                </a:moveTo>
                <a:cubicBezTo>
                  <a:pt x="-8579" y="67814"/>
                  <a:pt x="40535" y="5065"/>
                  <a:pt x="120679" y="0"/>
                </a:cubicBezTo>
                <a:cubicBezTo>
                  <a:pt x="190216" y="608"/>
                  <a:pt x="226097" y="73591"/>
                  <a:pt x="241358" y="163287"/>
                </a:cubicBezTo>
                <a:cubicBezTo>
                  <a:pt x="231405" y="263188"/>
                  <a:pt x="185869" y="334639"/>
                  <a:pt x="120679" y="326574"/>
                </a:cubicBezTo>
                <a:cubicBezTo>
                  <a:pt x="34423" y="315847"/>
                  <a:pt x="4449" y="255594"/>
                  <a:pt x="0" y="1632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Graphic 83" descr="Woman with solid fill">
            <a:extLst>
              <a:ext uri="{FF2B5EF4-FFF2-40B4-BE49-F238E27FC236}">
                <a16:creationId xmlns:a16="http://schemas.microsoft.com/office/drawing/2014/main" id="{EAF65E8B-10FA-B84A-AD1F-A91D0C60A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5331" y="3675401"/>
            <a:ext cx="225920" cy="225920"/>
          </a:xfrm>
          <a:prstGeom prst="rect">
            <a:avLst/>
          </a:prstGeom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A4BD3B2D-4948-8545-B20E-F4B43EEB5C1F}"/>
              </a:ext>
            </a:extLst>
          </p:cNvPr>
          <p:cNvSpPr/>
          <p:nvPr/>
        </p:nvSpPr>
        <p:spPr>
          <a:xfrm>
            <a:off x="1565163" y="1284936"/>
            <a:ext cx="241358" cy="326573"/>
          </a:xfrm>
          <a:custGeom>
            <a:avLst/>
            <a:gdLst>
              <a:gd name="connsiteX0" fmla="*/ 0 w 241358"/>
              <a:gd name="connsiteY0" fmla="*/ 163287 h 326573"/>
              <a:gd name="connsiteX1" fmla="*/ 120679 w 241358"/>
              <a:gd name="connsiteY1" fmla="*/ 0 h 326573"/>
              <a:gd name="connsiteX2" fmla="*/ 241358 w 241358"/>
              <a:gd name="connsiteY2" fmla="*/ 163287 h 326573"/>
              <a:gd name="connsiteX3" fmla="*/ 120679 w 241358"/>
              <a:gd name="connsiteY3" fmla="*/ 326574 h 326573"/>
              <a:gd name="connsiteX4" fmla="*/ 0 w 241358"/>
              <a:gd name="connsiteY4" fmla="*/ 163287 h 32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8" h="326573" extrusionOk="0">
                <a:moveTo>
                  <a:pt x="0" y="163287"/>
                </a:moveTo>
                <a:cubicBezTo>
                  <a:pt x="-8579" y="67814"/>
                  <a:pt x="40535" y="5065"/>
                  <a:pt x="120679" y="0"/>
                </a:cubicBezTo>
                <a:cubicBezTo>
                  <a:pt x="190216" y="608"/>
                  <a:pt x="226097" y="73591"/>
                  <a:pt x="241358" y="163287"/>
                </a:cubicBezTo>
                <a:cubicBezTo>
                  <a:pt x="231405" y="263188"/>
                  <a:pt x="185869" y="334639"/>
                  <a:pt x="120679" y="326574"/>
                </a:cubicBezTo>
                <a:cubicBezTo>
                  <a:pt x="34423" y="315847"/>
                  <a:pt x="4449" y="255594"/>
                  <a:pt x="0" y="1632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Graphic 85" descr="Woman with solid fill">
            <a:extLst>
              <a:ext uri="{FF2B5EF4-FFF2-40B4-BE49-F238E27FC236}">
                <a16:creationId xmlns:a16="http://schemas.microsoft.com/office/drawing/2014/main" id="{BA6772B8-6EB9-6942-AC44-22D5632E9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6724" y="1335268"/>
            <a:ext cx="225920" cy="22592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4F5AD7B-8EEA-0A42-A5DB-2BFC86DBD2D4}"/>
              </a:ext>
            </a:extLst>
          </p:cNvPr>
          <p:cNvSpPr txBox="1"/>
          <p:nvPr/>
        </p:nvSpPr>
        <p:spPr>
          <a:xfrm>
            <a:off x="3019915" y="2427706"/>
            <a:ext cx="536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SoC</a:t>
            </a:r>
          </a:p>
        </p:txBody>
      </p:sp>
    </p:spTree>
    <p:extLst>
      <p:ext uri="{BB962C8B-B14F-4D97-AF65-F5344CB8AC3E}">
        <p14:creationId xmlns:p14="http://schemas.microsoft.com/office/powerpoint/2010/main" val="3172833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981-2E0B-8443-96B2-5D7A0AC3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06" y="-51810"/>
            <a:ext cx="8229600" cy="857250"/>
          </a:xfrm>
        </p:spPr>
        <p:txBody>
          <a:bodyPr/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Implementation Timeline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164375D-87EE-C64A-8645-A1045D753DD7}"/>
              </a:ext>
            </a:extLst>
          </p:cNvPr>
          <p:cNvSpPr/>
          <p:nvPr/>
        </p:nvSpPr>
        <p:spPr>
          <a:xfrm>
            <a:off x="98597" y="1059849"/>
            <a:ext cx="1770731" cy="3745028"/>
          </a:xfrm>
          <a:prstGeom prst="roundRect">
            <a:avLst/>
          </a:prstGeom>
          <a:solidFill>
            <a:srgbClr val="E6B4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1" hangingPunct="1"/>
            <a:endParaRPr lang="en-US" sz="1600" b="1">
              <a:solidFill>
                <a:srgbClr val="594B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1600" b="1">
              <a:solidFill>
                <a:srgbClr val="594B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1600" b="1">
              <a:solidFill>
                <a:srgbClr val="F7F5F5"/>
              </a:solidFill>
              <a:latin typeface="Arial"/>
              <a:cs typeface="Arial"/>
            </a:endParaRPr>
          </a:p>
          <a:p>
            <a:pPr algn="ctr"/>
            <a:r>
              <a:rPr lang="en-US" b="1">
                <a:solidFill>
                  <a:srgbClr val="F7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0: 3-6 months</a:t>
            </a:r>
            <a:endParaRPr lang="en-US">
              <a:solidFill>
                <a:srgbClr val="F7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1600">
              <a:solidFill>
                <a:srgbClr val="F7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>
                <a:solidFill>
                  <a:srgbClr val="F7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mission, values, structure and metrics.</a:t>
            </a:r>
          </a:p>
          <a:p>
            <a:pPr eaLnBrk="1" hangingPunct="1"/>
            <a:endParaRPr lang="en-US" sz="1600">
              <a:solidFill>
                <a:srgbClr val="594B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600">
              <a:solidFill>
                <a:srgbClr val="594B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600">
              <a:solidFill>
                <a:srgbClr val="594B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600">
              <a:solidFill>
                <a:srgbClr val="594B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600">
              <a:solidFill>
                <a:srgbClr val="594B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600">
              <a:solidFill>
                <a:srgbClr val="594B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600">
              <a:solidFill>
                <a:srgbClr val="594B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600">
              <a:solidFill>
                <a:srgbClr val="594B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600">
              <a:solidFill>
                <a:srgbClr val="594B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B7ECB47-D98D-9D45-AE0A-7C6F46C99DBD}"/>
              </a:ext>
            </a:extLst>
          </p:cNvPr>
          <p:cNvSpPr/>
          <p:nvPr/>
        </p:nvSpPr>
        <p:spPr>
          <a:xfrm>
            <a:off x="1992128" y="1062561"/>
            <a:ext cx="4088326" cy="3750945"/>
          </a:xfrm>
          <a:prstGeom prst="roundRect">
            <a:avLst/>
          </a:prstGeom>
          <a:solidFill>
            <a:srgbClr val="E6B4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1" hangingPunct="1"/>
            <a:endParaRPr lang="en-US" b="1">
              <a:solidFill>
                <a:srgbClr val="594B37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en-US" b="1">
                <a:solidFill>
                  <a:srgbClr val="F7F5F5"/>
                </a:solidFill>
                <a:latin typeface="Arial"/>
                <a:cs typeface="Arial"/>
              </a:rPr>
              <a:t>Phase 1: Years 1 and 2</a:t>
            </a:r>
            <a:endParaRPr lang="en-US" b="1">
              <a:solidFill>
                <a:srgbClr val="F7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>
              <a:solidFill>
                <a:srgbClr val="F7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>
              <a:solidFill>
                <a:srgbClr val="F7F5F5"/>
              </a:solidFill>
              <a:latin typeface="Arial"/>
              <a:cs typeface="Arial"/>
            </a:endParaRPr>
          </a:p>
          <a:p>
            <a:pPr eaLnBrk="1" hangingPunct="1"/>
            <a:r>
              <a:rPr lang="en-US">
                <a:solidFill>
                  <a:srgbClr val="F7F5F5"/>
                </a:solidFill>
                <a:latin typeface="Arial"/>
                <a:cs typeface="Arial"/>
              </a:rPr>
              <a:t>Recruit </a:t>
            </a:r>
            <a:endParaRPr lang="en-US">
              <a:solidFill>
                <a:srgbClr val="F7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F7F5F5"/>
              </a:solidFill>
              <a:latin typeface="Arial"/>
              <a:cs typeface="Arial"/>
            </a:endParaRPr>
          </a:p>
          <a:p>
            <a:r>
              <a:rPr lang="en-US">
                <a:solidFill>
                  <a:srgbClr val="F7F5F5"/>
                </a:solidFill>
                <a:latin typeface="Arial"/>
                <a:cs typeface="Arial"/>
              </a:rPr>
              <a:t>Develop undergrad curricula</a:t>
            </a:r>
          </a:p>
          <a:p>
            <a:endParaRPr lang="en-US">
              <a:solidFill>
                <a:srgbClr val="F7F5F5"/>
              </a:solidFill>
              <a:latin typeface="Arial"/>
              <a:cs typeface="Arial"/>
            </a:endParaRPr>
          </a:p>
          <a:p>
            <a:r>
              <a:rPr lang="en-US">
                <a:solidFill>
                  <a:srgbClr val="F7F5F5"/>
                </a:solidFill>
                <a:latin typeface="Arial"/>
                <a:cs typeface="Arial"/>
              </a:rPr>
              <a:t>Establish partnerships</a:t>
            </a:r>
          </a:p>
          <a:p>
            <a:endParaRPr lang="en-US">
              <a:solidFill>
                <a:srgbClr val="F7F5F5"/>
              </a:solidFill>
              <a:latin typeface="Arial"/>
              <a:cs typeface="Arial"/>
            </a:endParaRPr>
          </a:p>
          <a:p>
            <a:pPr eaLnBrk="1" hangingPunct="1"/>
            <a:r>
              <a:rPr lang="en-US">
                <a:solidFill>
                  <a:srgbClr val="F7F5F5"/>
                </a:solidFill>
                <a:latin typeface="Arial"/>
                <a:cs typeface="Arial"/>
              </a:rPr>
              <a:t>Raise funds for Phase 2</a:t>
            </a:r>
            <a:endParaRPr lang="en-US">
              <a:solidFill>
                <a:srgbClr val="F7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F7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>
                <a:solidFill>
                  <a:srgbClr val="F7F5F5"/>
                </a:solidFill>
                <a:latin typeface="Arial"/>
                <a:cs typeface="Arial"/>
              </a:rPr>
              <a:t>Commence operational programs</a:t>
            </a:r>
            <a:r>
              <a:rPr lang="en-US">
                <a:solidFill>
                  <a:srgbClr val="F7F5F5"/>
                </a:solidFill>
              </a:rPr>
              <a:t>!​</a:t>
            </a:r>
            <a:endParaRPr lang="en-US">
              <a:solidFill>
                <a:srgbClr val="F7F5F5"/>
              </a:solidFill>
              <a:cs typeface="Calibri"/>
            </a:endParaRPr>
          </a:p>
          <a:p>
            <a:pPr marL="285750" indent="-285750" eaLnBrk="1" hangingPunct="1">
              <a:buFont typeface="System Font Regular"/>
              <a:buChar char="–"/>
            </a:pPr>
            <a:endParaRPr lang="en-US">
              <a:solidFill>
                <a:srgbClr val="F7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System Font Regular"/>
              <a:buChar char="–"/>
            </a:pPr>
            <a:endParaRPr lang="en-US">
              <a:solidFill>
                <a:srgbClr val="594B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E774AB1-BAFD-8F45-AB5A-D49736DDAF14}"/>
              </a:ext>
            </a:extLst>
          </p:cNvPr>
          <p:cNvSpPr/>
          <p:nvPr/>
        </p:nvSpPr>
        <p:spPr>
          <a:xfrm>
            <a:off x="6261884" y="1059849"/>
            <a:ext cx="2783519" cy="3745029"/>
          </a:xfrm>
          <a:prstGeom prst="roundRect">
            <a:avLst/>
          </a:prstGeom>
          <a:solidFill>
            <a:srgbClr val="E6B4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1" hangingPunct="1"/>
            <a:endParaRPr lang="en-US" b="1">
              <a:solidFill>
                <a:srgbClr val="594B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b="1">
              <a:solidFill>
                <a:srgbClr val="F7F5F5"/>
              </a:solidFill>
              <a:latin typeface="Arial"/>
              <a:cs typeface="Arial"/>
            </a:endParaRPr>
          </a:p>
          <a:p>
            <a:pPr algn="ctr"/>
            <a:r>
              <a:rPr lang="en-US" b="1">
                <a:solidFill>
                  <a:srgbClr val="F7F5F5"/>
                </a:solidFill>
                <a:latin typeface="Arial"/>
                <a:cs typeface="Arial"/>
              </a:rPr>
              <a:t>Phase 2: Years 3-5</a:t>
            </a:r>
            <a:endParaRPr lang="en-US">
              <a:solidFill>
                <a:srgbClr val="F7F5F5"/>
              </a:solidFill>
              <a:cs typeface="Calibri"/>
            </a:endParaRPr>
          </a:p>
          <a:p>
            <a:pPr algn="ctr" eaLnBrk="1" hangingPunct="1"/>
            <a:endParaRPr lang="en-US" b="1">
              <a:solidFill>
                <a:srgbClr val="F7F5F5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en-US">
                <a:solidFill>
                  <a:srgbClr val="F7F5F5"/>
                </a:solidFill>
                <a:latin typeface="Arial"/>
                <a:cs typeface="Arial"/>
              </a:rPr>
              <a:t>Secure  funding &amp; partnerships</a:t>
            </a:r>
          </a:p>
          <a:p>
            <a:pPr eaLnBrk="1" hangingPunct="1"/>
            <a:endParaRPr lang="en-US">
              <a:solidFill>
                <a:srgbClr val="F7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>
                <a:solidFill>
                  <a:srgbClr val="F7F5F5"/>
                </a:solidFill>
                <a:latin typeface="Arial"/>
                <a:cs typeface="Arial"/>
              </a:rPr>
              <a:t>Expand faculty &amp; research staff​</a:t>
            </a:r>
          </a:p>
          <a:p>
            <a:pPr marL="285750" indent="-285750" eaLnBrk="1" hangingPunct="1">
              <a:buFont typeface="System Font Regular"/>
              <a:buChar char="–"/>
            </a:pPr>
            <a:endParaRPr lang="en-US">
              <a:solidFill>
                <a:srgbClr val="F7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>
                <a:solidFill>
                  <a:srgbClr val="F7F5F5"/>
                </a:solidFill>
                <a:latin typeface="Arial"/>
                <a:cs typeface="Arial"/>
              </a:rPr>
              <a:t>Expand academic programs</a:t>
            </a:r>
          </a:p>
          <a:p>
            <a:endParaRPr lang="en-US">
              <a:solidFill>
                <a:srgbClr val="F7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solidFill>
                  <a:srgbClr val="F7F5F5"/>
                </a:solidFill>
                <a:latin typeface="Arial"/>
                <a:cs typeface="Arial"/>
              </a:rPr>
              <a:t>Catalyze research across UW</a:t>
            </a:r>
          </a:p>
          <a:p>
            <a:pPr eaLnBrk="1" hangingPunct="1"/>
            <a:r>
              <a:rPr lang="en-US">
                <a:solidFill>
                  <a:srgbClr val="594B37"/>
                </a:solidFill>
                <a:latin typeface="Arial"/>
                <a:cs typeface="Arial"/>
              </a:rPr>
              <a:t>​</a:t>
            </a:r>
          </a:p>
          <a:p>
            <a:pPr eaLnBrk="1" hangingPunct="1"/>
            <a:endParaRPr lang="en-US">
              <a:solidFill>
                <a:srgbClr val="594B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8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1248-414D-0743-B4ED-58849C96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6F151-7B6F-544D-A057-673A1E033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ea typeface="ＭＳ Ｐゴシック"/>
              </a:rPr>
              <a:t>Academic Plan 1999-2004:  President Dubois suggests developing School of Computing</a:t>
            </a:r>
          </a:p>
          <a:p>
            <a:r>
              <a:rPr lang="en-US" sz="2400">
                <a:ea typeface="ＭＳ Ｐゴシック"/>
              </a:rPr>
              <a:t>2010: NCAR Wyoming Computing Center comes to Wyoming</a:t>
            </a:r>
          </a:p>
          <a:p>
            <a:r>
              <a:rPr lang="en-US" sz="2400">
                <a:ea typeface="ＭＳ Ｐゴシック"/>
              </a:rPr>
              <a:t>2012: Tier 1-Engineering: computing throughout curriculum</a:t>
            </a:r>
            <a:endParaRPr lang="en-US" sz="2400"/>
          </a:p>
          <a:p>
            <a:r>
              <a:rPr lang="en-US" sz="2400">
                <a:ea typeface="ＭＳ Ｐゴシック"/>
              </a:rPr>
              <a:t>2020: President Seidel describes emphasis for UW to be more digital</a:t>
            </a:r>
            <a:endParaRPr lang="en-US" sz="2400"/>
          </a:p>
          <a:p>
            <a:r>
              <a:rPr lang="en-US" sz="2400">
                <a:ea typeface="ＭＳ Ｐゴシック"/>
              </a:rPr>
              <a:t>February 2021: Working group on Digital Pillar of 30 + faculty across disciplines appointed by Provost</a:t>
            </a:r>
          </a:p>
          <a:p>
            <a:r>
              <a:rPr lang="en-US" sz="2400"/>
              <a:t>Summer 2021: Summer SoC working group </a:t>
            </a:r>
          </a:p>
        </p:txBody>
      </p:sp>
    </p:spTree>
    <p:extLst>
      <p:ext uri="{BB962C8B-B14F-4D97-AF65-F5344CB8AC3E}">
        <p14:creationId xmlns:p14="http://schemas.microsoft.com/office/powerpoint/2010/main" val="385139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6CDBC196-1DC9-2043-A555-91FC2AC2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72" y="31815"/>
            <a:ext cx="8229600" cy="857250"/>
          </a:xfrm>
        </p:spPr>
        <p:txBody>
          <a:bodyPr/>
          <a:lstStyle/>
          <a:p>
            <a:r>
              <a:rPr lang="en-US" altLang="en-US" sz="320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Initial Outcomes</a:t>
            </a:r>
            <a:endParaRPr lang="en-US" altLang="en-US" sz="32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1528A-41DF-4DE4-80AC-C41DE6503426}"/>
              </a:ext>
            </a:extLst>
          </p:cNvPr>
          <p:cNvSpPr txBox="1"/>
          <p:nvPr/>
        </p:nvSpPr>
        <p:spPr>
          <a:xfrm>
            <a:off x="3477868" y="279455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0CE04-5ADD-4699-840D-9B6CBACC7CCF}"/>
              </a:ext>
            </a:extLst>
          </p:cNvPr>
          <p:cNvSpPr txBox="1"/>
          <p:nvPr/>
        </p:nvSpPr>
        <p:spPr>
          <a:xfrm>
            <a:off x="6519655" y="12891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EE51C-1DEB-4330-9EC7-FF16934539D4}"/>
              </a:ext>
            </a:extLst>
          </p:cNvPr>
          <p:cNvSpPr txBox="1"/>
          <p:nvPr/>
        </p:nvSpPr>
        <p:spPr>
          <a:xfrm>
            <a:off x="238479" y="3417890"/>
            <a:ext cx="292466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Estimated Costs:</a:t>
            </a:r>
          </a:p>
          <a:p>
            <a:pPr lvl="1"/>
            <a:r>
              <a:rPr lang="en-US">
                <a:latin typeface="Arial"/>
                <a:ea typeface="ＭＳ Ｐゴシック"/>
                <a:cs typeface="Arial"/>
              </a:rPr>
              <a:t>Year 1: $  3,548,294</a:t>
            </a:r>
          </a:p>
          <a:p>
            <a:pPr lvl="1"/>
            <a:r>
              <a:rPr lang="en-US">
                <a:latin typeface="Arial"/>
                <a:ea typeface="ＭＳ Ｐゴシック"/>
                <a:cs typeface="Arial"/>
              </a:rPr>
              <a:t>Year 2: $  8,285,149</a:t>
            </a:r>
          </a:p>
          <a:p>
            <a:pPr lvl="1"/>
            <a:r>
              <a:rPr lang="en-US">
                <a:latin typeface="Arial"/>
                <a:ea typeface="ＭＳ Ｐゴシック"/>
                <a:cs typeface="Arial"/>
              </a:rPr>
              <a:t>Year 3: $10,525,087</a:t>
            </a:r>
          </a:p>
          <a:p>
            <a:pPr lvl="1"/>
            <a:r>
              <a:rPr lang="en-US">
                <a:latin typeface="Arial"/>
                <a:ea typeface="ＭＳ Ｐゴシック"/>
                <a:cs typeface="Arial"/>
              </a:rPr>
              <a:t>Year 4: $  9,628,514</a:t>
            </a:r>
          </a:p>
          <a:p>
            <a:endParaRPr lang="en-US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5EABE-DB74-40BD-B724-D975AE65C057}"/>
              </a:ext>
            </a:extLst>
          </p:cNvPr>
          <p:cNvSpPr txBox="1"/>
          <p:nvPr/>
        </p:nvSpPr>
        <p:spPr>
          <a:xfrm>
            <a:off x="4571172" y="45587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55FAE0-FDF1-40B8-8C3B-6D8F30F59CEA}"/>
              </a:ext>
            </a:extLst>
          </p:cNvPr>
          <p:cNvSpPr/>
          <p:nvPr/>
        </p:nvSpPr>
        <p:spPr>
          <a:xfrm>
            <a:off x="377274" y="1132812"/>
            <a:ext cx="2645464" cy="922682"/>
          </a:xfrm>
          <a:prstGeom prst="roundRect">
            <a:avLst/>
          </a:prstGeom>
          <a:solidFill>
            <a:srgbClr val="E6B4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F7F5F5"/>
                </a:solidFill>
                <a:ea typeface="+mn-lt"/>
                <a:cs typeface="+mn-lt"/>
              </a:rPr>
              <a:t>World-class team of  faculty (12) and research scientists (8)</a:t>
            </a:r>
            <a:endParaRPr lang="en-US">
              <a:solidFill>
                <a:srgbClr val="F7F5F5"/>
              </a:solidFill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53349F-2D78-4628-8A76-917C8575F9AF}"/>
              </a:ext>
            </a:extLst>
          </p:cNvPr>
          <p:cNvSpPr/>
          <p:nvPr/>
        </p:nvSpPr>
        <p:spPr>
          <a:xfrm>
            <a:off x="3527444" y="2399093"/>
            <a:ext cx="2388704" cy="914400"/>
          </a:xfrm>
          <a:prstGeom prst="roundRect">
            <a:avLst/>
          </a:prstGeom>
          <a:solidFill>
            <a:srgbClr val="E6B4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7F5F5"/>
                </a:solidFill>
                <a:cs typeface="Calibri"/>
              </a:rPr>
              <a:t>A tech-savvy workforce for Wyoming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0A02D2-FAAC-4082-9E1E-C422D176B9F2}"/>
              </a:ext>
            </a:extLst>
          </p:cNvPr>
          <p:cNvSpPr/>
          <p:nvPr/>
        </p:nvSpPr>
        <p:spPr>
          <a:xfrm>
            <a:off x="6393074" y="1201700"/>
            <a:ext cx="2380421" cy="914400"/>
          </a:xfrm>
          <a:prstGeom prst="roundRect">
            <a:avLst/>
          </a:prstGeom>
          <a:solidFill>
            <a:srgbClr val="E6B4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7F5F5"/>
                </a:solidFill>
                <a:latin typeface="Arial"/>
                <a:cs typeface="Arial"/>
              </a:rPr>
              <a:t>Increased funding and corporate partnerships </a:t>
            </a:r>
            <a:endParaRPr lang="en-US">
              <a:solidFill>
                <a:srgbClr val="F7F5F5"/>
              </a:solidFill>
              <a:cs typeface="Calibr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4D3F21-CACD-4793-8E1A-EFCA99035973}"/>
              </a:ext>
            </a:extLst>
          </p:cNvPr>
          <p:cNvSpPr/>
          <p:nvPr/>
        </p:nvSpPr>
        <p:spPr>
          <a:xfrm>
            <a:off x="3500727" y="1133122"/>
            <a:ext cx="2446967" cy="917039"/>
          </a:xfrm>
          <a:prstGeom prst="roundRect">
            <a:avLst/>
          </a:prstGeom>
          <a:solidFill>
            <a:srgbClr val="E6B4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Impa</a:t>
            </a:r>
            <a:r>
              <a:rPr lang="en-US">
                <a:solidFill>
                  <a:srgbClr val="F7F5F5"/>
                </a:solidFill>
                <a:latin typeface="Arial"/>
                <a:cs typeface="Arial"/>
              </a:rPr>
              <a:t>ctful research on Wyoming's </a:t>
            </a:r>
            <a:endParaRPr lang="en-US">
              <a:solidFill>
                <a:srgbClr val="F7F5F5"/>
              </a:solidFill>
              <a:latin typeface="Calibri"/>
              <a:cs typeface="Calibri"/>
            </a:endParaRPr>
          </a:p>
          <a:p>
            <a:pPr algn="ctr"/>
            <a:r>
              <a:rPr lang="en-US">
                <a:solidFill>
                  <a:srgbClr val="F7F5F5"/>
                </a:solidFill>
                <a:latin typeface="Arial"/>
                <a:cs typeface="Arial"/>
              </a:rPr>
              <a:t>Grand Challenges</a:t>
            </a:r>
            <a:endParaRPr lang="en-US">
              <a:solidFill>
                <a:srgbClr val="F7F5F5"/>
              </a:solidFill>
              <a:cs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C4072E-2F69-4517-AC55-7747606A55E9}"/>
              </a:ext>
            </a:extLst>
          </p:cNvPr>
          <p:cNvSpPr/>
          <p:nvPr/>
        </p:nvSpPr>
        <p:spPr>
          <a:xfrm>
            <a:off x="415420" y="2400286"/>
            <a:ext cx="2570921" cy="848139"/>
          </a:xfrm>
          <a:prstGeom prst="roundRect">
            <a:avLst/>
          </a:prstGeom>
          <a:solidFill>
            <a:srgbClr val="E6B4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7F5F5"/>
                </a:solidFill>
                <a:latin typeface="Arial"/>
                <a:cs typeface="Arial"/>
              </a:rPr>
              <a:t>Cutting-edge, widely</a:t>
            </a:r>
            <a:endParaRPr lang="en-US">
              <a:solidFill>
                <a:srgbClr val="F7F5F5"/>
              </a:solidFill>
              <a:cs typeface="Calibri"/>
            </a:endParaRPr>
          </a:p>
          <a:p>
            <a:pPr algn="ctr"/>
            <a:r>
              <a:rPr lang="en-US">
                <a:solidFill>
                  <a:srgbClr val="F7F5F5"/>
                </a:solidFill>
                <a:latin typeface="Arial"/>
                <a:cs typeface="Arial"/>
              </a:rPr>
              <a:t>accessible curricula </a:t>
            </a:r>
            <a:endParaRPr lang="en-US">
              <a:solidFill>
                <a:srgbClr val="F7F5F5"/>
              </a:solidFill>
              <a:cs typeface="Calibri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200293-8AAA-4000-B775-1C48349E879A}"/>
              </a:ext>
            </a:extLst>
          </p:cNvPr>
          <p:cNvSpPr/>
          <p:nvPr/>
        </p:nvSpPr>
        <p:spPr>
          <a:xfrm>
            <a:off x="6384235" y="2487268"/>
            <a:ext cx="2396986" cy="914400"/>
          </a:xfrm>
          <a:prstGeom prst="roundRect">
            <a:avLst/>
          </a:prstGeom>
          <a:solidFill>
            <a:srgbClr val="E6B4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Active engagement throughout Wyoming</a:t>
            </a:r>
          </a:p>
          <a:p>
            <a:pPr algn="ctr"/>
            <a:endParaRPr lang="en-US">
              <a:solidFill>
                <a:srgbClr val="594B37"/>
              </a:solidFill>
              <a:latin typeface="Arial"/>
              <a:cs typeface="Arial"/>
            </a:endParaRPr>
          </a:p>
        </p:txBody>
      </p:sp>
      <p:sp>
        <p:nvSpPr>
          <p:cNvPr id="16" name="Star: 12 Points 15">
            <a:extLst>
              <a:ext uri="{FF2B5EF4-FFF2-40B4-BE49-F238E27FC236}">
                <a16:creationId xmlns:a16="http://schemas.microsoft.com/office/drawing/2014/main" id="{D1708A9F-51D3-4D53-8A82-C09A826E1573}"/>
              </a:ext>
            </a:extLst>
          </p:cNvPr>
          <p:cNvSpPr/>
          <p:nvPr/>
        </p:nvSpPr>
        <p:spPr>
          <a:xfrm>
            <a:off x="6164343" y="3537880"/>
            <a:ext cx="2871599" cy="1515482"/>
          </a:xfrm>
          <a:prstGeom prst="star12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594B37"/>
              </a:solidFill>
              <a:cs typeface="Calibri"/>
            </a:endParaRPr>
          </a:p>
          <a:p>
            <a:pPr algn="ctr"/>
            <a:r>
              <a:rPr lang="en-US">
                <a:solidFill>
                  <a:srgbClr val="F7F5F5"/>
                </a:solidFill>
                <a:cs typeface="Calibri"/>
              </a:rPr>
              <a:t>New revenues from grants &amp; corporate partnerships</a:t>
            </a:r>
            <a:endParaRPr lang="en-US">
              <a:solidFill>
                <a:srgbClr val="F7F5F5"/>
              </a:solidFill>
            </a:endParaRPr>
          </a:p>
          <a:p>
            <a:pPr algn="ctr"/>
            <a:endParaRPr lang="en-US">
              <a:solidFill>
                <a:srgbClr val="594B37"/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8FC9EF-3F6E-A445-9D1A-8A2AEC83DB10}"/>
              </a:ext>
            </a:extLst>
          </p:cNvPr>
          <p:cNvSpPr txBox="1"/>
          <p:nvPr/>
        </p:nvSpPr>
        <p:spPr>
          <a:xfrm>
            <a:off x="3451894" y="3619362"/>
            <a:ext cx="237934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latin typeface="Arial"/>
                <a:ea typeface="ＭＳ Ｐゴシック"/>
                <a:cs typeface="Arial"/>
              </a:rPr>
              <a:t>Proposed funding from re-org*, WIP, ARP, Trustees Strategic Fund</a:t>
            </a:r>
          </a:p>
        </p:txBody>
      </p:sp>
    </p:spTree>
    <p:extLst>
      <p:ext uri="{BB962C8B-B14F-4D97-AF65-F5344CB8AC3E}">
        <p14:creationId xmlns:p14="http://schemas.microsoft.com/office/powerpoint/2010/main" val="4245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>
            <a:extLst>
              <a:ext uri="{FF2B5EF4-FFF2-40B4-BE49-F238E27FC236}">
                <a16:creationId xmlns:a16="http://schemas.microsoft.com/office/drawing/2014/main" id="{142FC5E7-B297-BD40-AB83-512253457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69373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46FD12-EEE7-D846-8BBB-59B0C162CA6B}"/>
              </a:ext>
            </a:extLst>
          </p:cNvPr>
          <p:cNvSpPr/>
          <p:nvPr/>
        </p:nvSpPr>
        <p:spPr>
          <a:xfrm>
            <a:off x="2997200" y="3278188"/>
            <a:ext cx="4572000" cy="828675"/>
          </a:xfrm>
          <a:prstGeom prst="rect">
            <a:avLst/>
          </a:prstGeom>
          <a:solidFill>
            <a:srgbClr val="FFFFFF"/>
          </a:solidFill>
          <a:ln w="0">
            <a:solidFill>
              <a:schemeClr val="bg1">
                <a:alpha val="29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F01DC4-9974-4C11-B319-D6D52C93C051}"/>
              </a:ext>
            </a:extLst>
          </p:cNvPr>
          <p:cNvSpPr/>
          <p:nvPr/>
        </p:nvSpPr>
        <p:spPr>
          <a:xfrm>
            <a:off x="98396" y="1248229"/>
            <a:ext cx="2644804" cy="1301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119C5-7BF9-D34C-94F9-A33ADAF88D6A}"/>
              </a:ext>
            </a:extLst>
          </p:cNvPr>
          <p:cNvSpPr txBox="1"/>
          <p:nvPr/>
        </p:nvSpPr>
        <p:spPr>
          <a:xfrm>
            <a:off x="-835" y="636892"/>
            <a:ext cx="2788788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latin typeface="Optima"/>
            </a:endParaRPr>
          </a:p>
          <a:p>
            <a:r>
              <a:rPr lang="en-US">
                <a:latin typeface="Optima"/>
                <a:ea typeface="ＭＳ Ｐゴシック"/>
                <a:cs typeface="Arial"/>
              </a:rPr>
              <a:t>  Through the SoC,  UW</a:t>
            </a:r>
            <a:endParaRPr lang="en-US">
              <a:latin typeface="Optima"/>
              <a:cs typeface="Arial"/>
            </a:endParaRPr>
          </a:p>
          <a:p>
            <a:r>
              <a:rPr lang="en-US">
                <a:latin typeface="Optima"/>
                <a:ea typeface="ＭＳ Ｐゴシック"/>
                <a:cs typeface="Arial"/>
              </a:rPr>
              <a:t>envisions forging new trails that will enable UW to become </a:t>
            </a:r>
            <a:r>
              <a:rPr lang="en-US" b="1" u="sng">
                <a:latin typeface="Optima"/>
                <a:ea typeface="ＭＳ Ｐゴシック"/>
                <a:cs typeface="Arial"/>
              </a:rPr>
              <a:t>a national leader in education, engagement and research</a:t>
            </a:r>
            <a:r>
              <a:rPr lang="en-US">
                <a:latin typeface="Optima"/>
                <a:ea typeface="ＭＳ Ｐゴシック"/>
                <a:cs typeface="Arial"/>
              </a:rPr>
              <a:t>. </a:t>
            </a:r>
            <a:endParaRPr lang="en-US">
              <a:latin typeface="Optima"/>
            </a:endParaRPr>
          </a:p>
          <a:p>
            <a:endParaRPr lang="en-US">
              <a:latin typeface="Optima"/>
              <a:cs typeface="Arial"/>
            </a:endParaRPr>
          </a:p>
          <a:p>
            <a:endParaRPr lang="en-US" b="1">
              <a:latin typeface="Optima"/>
              <a:cs typeface="Arial"/>
            </a:endParaRPr>
          </a:p>
          <a:p>
            <a:r>
              <a:rPr lang="en-US" b="1">
                <a:latin typeface="Optima"/>
                <a:ea typeface="ＭＳ Ｐゴシック"/>
                <a:cs typeface="Arial"/>
              </a:rPr>
              <a:t>QUESTIONS?</a:t>
            </a:r>
            <a:br>
              <a:rPr lang="en-US">
                <a:latin typeface="Optima"/>
                <a:ea typeface="ＭＳ Ｐゴシック"/>
                <a:cs typeface="Arial"/>
              </a:rPr>
            </a:br>
            <a:endParaRPr lang="en-US">
              <a:latin typeface="Optima"/>
              <a:ea typeface="ＭＳ Ｐゴシック"/>
              <a:cs typeface="Arial"/>
            </a:endParaRPr>
          </a:p>
          <a:p>
            <a:endParaRPr lang="en-US">
              <a:latin typeface="Optima"/>
              <a:cs typeface="Arial"/>
            </a:endParaRPr>
          </a:p>
          <a:p>
            <a:pPr algn="just"/>
            <a:endParaRPr lang="en-US">
              <a:latin typeface="Optima"/>
            </a:endParaRPr>
          </a:p>
          <a:p>
            <a:endParaRPr lang="en-US">
              <a:latin typeface="Optima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270B64D-7021-3A4E-80A8-3BFA6CE7CC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91" y="265938"/>
            <a:ext cx="6173349" cy="457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7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163B1D7D-B1E9-1148-9999-6C43D260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828"/>
            <a:ext cx="8229600" cy="1143000"/>
          </a:xfrm>
        </p:spPr>
        <p:txBody>
          <a:bodyPr/>
          <a:lstStyle/>
          <a:p>
            <a:r>
              <a:rPr lang="en-US" altLang="en-US" sz="3600">
                <a:latin typeface="Optima" panose="02000503060000020004" pitchFamily="2" charset="0"/>
                <a:ea typeface="ＭＳ Ｐゴシック"/>
                <a:cs typeface="Arial" panose="020B0604020202020204" pitchFamily="34" charset="0"/>
              </a:rPr>
              <a:t>Why a SoC?</a:t>
            </a:r>
            <a:endParaRPr lang="en-US">
              <a:latin typeface="Optima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3568DA6-A870-4263-A62D-C21CC731942C}"/>
              </a:ext>
            </a:extLst>
          </p:cNvPr>
          <p:cNvSpPr/>
          <p:nvPr/>
        </p:nvSpPr>
        <p:spPr>
          <a:xfrm>
            <a:off x="393793" y="797046"/>
            <a:ext cx="2215917" cy="1463640"/>
          </a:xfrm>
          <a:prstGeom prst="wedgeRoundRectCallou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Optima" panose="02000503060000020004" pitchFamily="2" charset="0"/>
                <a:cs typeface="Arial" panose="020B0604020202020204" pitchFamily="34" charset="0"/>
              </a:rPr>
              <a:t>Do I have enough computing experience to have the career I want?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8AFA8CF-9820-404B-824C-0B5F751F75C6}"/>
              </a:ext>
            </a:extLst>
          </p:cNvPr>
          <p:cNvSpPr/>
          <p:nvPr/>
        </p:nvSpPr>
        <p:spPr>
          <a:xfrm>
            <a:off x="393793" y="3183472"/>
            <a:ext cx="2215917" cy="1463640"/>
          </a:xfrm>
          <a:prstGeom prst="wedgeRoundRectCallo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Optima" panose="02000503060000020004" pitchFamily="2" charset="0"/>
                <a:cs typeface="Arial" panose="020B0604020202020204" pitchFamily="34" charset="0"/>
              </a:rPr>
              <a:t>My friends at other universities know much more about computing than I do.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C559AD-0499-4F32-8C72-62ECD7F4E1CF}"/>
              </a:ext>
            </a:extLst>
          </p:cNvPr>
          <p:cNvSpPr/>
          <p:nvPr/>
        </p:nvSpPr>
        <p:spPr>
          <a:xfrm>
            <a:off x="6320586" y="697337"/>
            <a:ext cx="2366214" cy="1563349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Optima" panose="02000503060000020004" pitchFamily="2" charset="0"/>
                <a:cs typeface="Arial" panose="020B0604020202020204" pitchFamily="34" charset="0"/>
              </a:rPr>
              <a:t>I took a basic programming class as a freshman, I didn't realize I would need more.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59A05BE-D9DD-45A7-A34D-8EE57D948FA4}"/>
              </a:ext>
            </a:extLst>
          </p:cNvPr>
          <p:cNvSpPr/>
          <p:nvPr/>
        </p:nvSpPr>
        <p:spPr>
          <a:xfrm>
            <a:off x="6031654" y="3183472"/>
            <a:ext cx="2718940" cy="1611811"/>
          </a:xfrm>
          <a:prstGeom prst="wedgeRoundRectCallout">
            <a:avLst/>
          </a:prstGeom>
          <a:solidFill>
            <a:srgbClr val="E6B4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Optima" panose="02000503060000020004" pitchFamily="2" charset="0"/>
                <a:cs typeface="Arial" panose="020B0604020202020204" pitchFamily="34" charset="0"/>
              </a:rPr>
              <a:t>No one advised me on the value of taking more computing classes or getting more computing experiences.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C4A6FA-5BCA-43ED-8613-31E80D627571}"/>
              </a:ext>
            </a:extLst>
          </p:cNvPr>
          <p:cNvSpPr/>
          <p:nvPr/>
        </p:nvSpPr>
        <p:spPr>
          <a:xfrm>
            <a:off x="3322209" y="1318071"/>
            <a:ext cx="2499582" cy="1651139"/>
          </a:xfrm>
          <a:prstGeom prst="roundRect">
            <a:avLst/>
          </a:prstGeom>
          <a:solidFill>
            <a:srgbClr val="7665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For our students!</a:t>
            </a:r>
          </a:p>
          <a:p>
            <a:pPr algn="ctr"/>
            <a:endParaRPr lang="en-US">
              <a:solidFill>
                <a:schemeClr val="bg1"/>
              </a:solidFill>
              <a:latin typeface="Optima"/>
              <a:cs typeface="Arial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All disciplines, all industries, all aspects of society need computing.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D337E3F3-08C4-2E45-80B2-92691DFF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89" y="208255"/>
            <a:ext cx="8095848" cy="850682"/>
          </a:xfrm>
        </p:spPr>
        <p:txBody>
          <a:bodyPr/>
          <a:lstStyle/>
          <a:p>
            <a:pPr algn="l"/>
            <a:br>
              <a:rPr lang="en-US" altLang="en-US" sz="3200">
                <a:latin typeface="Optima" panose="02000503060000020004" pitchFamily="2" charset="0"/>
                <a:ea typeface="ＭＳ Ｐゴシック"/>
              </a:rPr>
            </a:br>
            <a:br>
              <a:rPr lang="en-US" altLang="en-US" sz="3200">
                <a:latin typeface="Optima" panose="02000503060000020004" pitchFamily="2" charset="0"/>
                <a:ea typeface="ＭＳ Ｐゴシック"/>
              </a:rPr>
            </a:br>
            <a:r>
              <a:rPr lang="en-US" altLang="en-US" sz="2400" b="1">
                <a:latin typeface="Optima" panose="02000503060000020004" pitchFamily="2" charset="0"/>
                <a:ea typeface="ＭＳ Ｐゴシック"/>
                <a:cs typeface="Arial" panose="020B0604020202020204" pitchFamily="34" charset="0"/>
              </a:rPr>
              <a:t>Why a SoC? </a:t>
            </a:r>
            <a:br>
              <a:rPr lang="en-US" altLang="en-US" sz="2400" b="1">
                <a:latin typeface="Optima" panose="02000503060000020004" pitchFamily="2" charset="0"/>
                <a:ea typeface="ＭＳ Ｐゴシック"/>
                <a:cs typeface="Arial" panose="020B0604020202020204" pitchFamily="34" charset="0"/>
              </a:rPr>
            </a:br>
            <a:r>
              <a:rPr lang="en-US" altLang="en-US" sz="2400" b="1">
                <a:latin typeface="Optima" panose="02000503060000020004" pitchFamily="2" charset="0"/>
                <a:ea typeface="ＭＳ Ｐゴシック"/>
                <a:cs typeface="Arial" panose="020B0604020202020204" pitchFamily="34" charset="0"/>
              </a:rPr>
              <a:t>	</a:t>
            </a:r>
            <a:r>
              <a:rPr lang="en-US" altLang="en-US" sz="2400">
                <a:latin typeface="Optima" panose="02000503060000020004" pitchFamily="2" charset="0"/>
                <a:ea typeface="ＭＳ Ｐゴシック"/>
                <a:cs typeface="Arial" panose="020B0604020202020204" pitchFamily="34" charset="0"/>
              </a:rPr>
              <a:t>Gives students skills to address societal problems.</a:t>
            </a:r>
            <a:br>
              <a:rPr lang="en-US" altLang="en-US" sz="2400">
                <a:latin typeface="Optima" panose="02000503060000020004" pitchFamily="2" charset="0"/>
                <a:ea typeface="ＭＳ Ｐゴシック"/>
                <a:cs typeface="Arial" panose="020B0604020202020204" pitchFamily="34" charset="0"/>
              </a:rPr>
            </a:br>
            <a:br>
              <a:rPr lang="en-US" altLang="en-US" sz="2400" b="1">
                <a:latin typeface="Optima" panose="02000503060000020004" pitchFamily="2" charset="0"/>
                <a:ea typeface="ＭＳ Ｐゴシック"/>
                <a:cs typeface="Arial" panose="020B0604020202020204" pitchFamily="34" charset="0"/>
              </a:rPr>
            </a:br>
            <a:endParaRPr lang="en-US" altLang="en-US" sz="2400">
              <a:latin typeface="Optima" panose="02000503060000020004" pitchFamily="2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29" name="Picture 4" descr="Diagram&#10;&#10;Description automatically generated">
            <a:extLst>
              <a:ext uri="{FF2B5EF4-FFF2-40B4-BE49-F238E27FC236}">
                <a16:creationId xmlns:a16="http://schemas.microsoft.com/office/drawing/2014/main" id="{CA93DFA9-CC24-2D48-A055-364495F6B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02" y="2932527"/>
            <a:ext cx="3042378" cy="154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8DA9B9-E316-E144-A6A7-2A27F01FCFA1}"/>
              </a:ext>
            </a:extLst>
          </p:cNvPr>
          <p:cNvSpPr txBox="1"/>
          <p:nvPr/>
        </p:nvSpPr>
        <p:spPr>
          <a:xfrm>
            <a:off x="201862" y="468225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Wild-fire management</a:t>
            </a:r>
          </a:p>
        </p:txBody>
      </p:sp>
      <p:pic>
        <p:nvPicPr>
          <p:cNvPr id="14" name="Picture 11" descr="qwake helmet">
            <a:extLst>
              <a:ext uri="{FF2B5EF4-FFF2-40B4-BE49-F238E27FC236}">
                <a16:creationId xmlns:a16="http://schemas.microsoft.com/office/drawing/2014/main" id="{FF670544-CF74-3446-BA16-5E77C7EC2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4" y="2821733"/>
            <a:ext cx="2252730" cy="1689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F12130-4A20-CB44-B1FA-E61F7AAED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975" y="3042578"/>
            <a:ext cx="2211124" cy="1468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0C3D5B-9CC5-9E45-BFD3-C98A90382C7E}"/>
              </a:ext>
            </a:extLst>
          </p:cNvPr>
          <p:cNvSpPr txBox="1"/>
          <p:nvPr/>
        </p:nvSpPr>
        <p:spPr>
          <a:xfrm>
            <a:off x="6928014" y="467551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Medical implants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EB60DE-AA77-004A-A7FF-5C2461D276B5}"/>
              </a:ext>
            </a:extLst>
          </p:cNvPr>
          <p:cNvSpPr txBox="1"/>
          <p:nvPr/>
        </p:nvSpPr>
        <p:spPr>
          <a:xfrm>
            <a:off x="2909317" y="4682250"/>
            <a:ext cx="293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Precision Livestock Farming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D8A292-BD35-E74D-8005-6C52C583272E}"/>
              </a:ext>
            </a:extLst>
          </p:cNvPr>
          <p:cNvSpPr txBox="1"/>
          <p:nvPr/>
        </p:nvSpPr>
        <p:spPr>
          <a:xfrm>
            <a:off x="2751991" y="3947755"/>
            <a:ext cx="12216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pic>
        <p:nvPicPr>
          <p:cNvPr id="21" name="Picture 4" descr="Smart Home System – All You Need to Know">
            <a:extLst>
              <a:ext uri="{FF2B5EF4-FFF2-40B4-BE49-F238E27FC236}">
                <a16:creationId xmlns:a16="http://schemas.microsoft.com/office/drawing/2014/main" id="{04D26641-D569-374B-BD36-0DAFE53CA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4" y="1308984"/>
            <a:ext cx="1894942" cy="1341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591128-DBEC-A448-A767-37A3696F73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8579" y="1207869"/>
            <a:ext cx="1422400" cy="142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8E5E1A-AF47-E947-8B01-62C9FDCCE778}"/>
              </a:ext>
            </a:extLst>
          </p:cNvPr>
          <p:cNvSpPr txBox="1"/>
          <p:nvPr/>
        </p:nvSpPr>
        <p:spPr>
          <a:xfrm>
            <a:off x="3183730" y="2613539"/>
            <a:ext cx="220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Water management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92E8EA-9581-B84C-B827-2F62E62636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140" t="42791" r="13977" b="31783"/>
          <a:stretch/>
        </p:blipFill>
        <p:spPr>
          <a:xfrm>
            <a:off x="5960308" y="1250462"/>
            <a:ext cx="2870791" cy="13078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8F1692-1A4A-A746-A148-11DA1E13379C}"/>
              </a:ext>
            </a:extLst>
          </p:cNvPr>
          <p:cNvSpPr txBox="1"/>
          <p:nvPr/>
        </p:nvSpPr>
        <p:spPr>
          <a:xfrm>
            <a:off x="6497108" y="2630269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Human trafficking</a:t>
            </a:r>
          </a:p>
        </p:txBody>
      </p:sp>
    </p:spTree>
    <p:extLst>
      <p:ext uri="{BB962C8B-B14F-4D97-AF65-F5344CB8AC3E}">
        <p14:creationId xmlns:p14="http://schemas.microsoft.com/office/powerpoint/2010/main" val="317777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D337E3F3-08C4-2E45-80B2-92691DFF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89" y="208255"/>
            <a:ext cx="7404731" cy="850682"/>
          </a:xfrm>
        </p:spPr>
        <p:txBody>
          <a:bodyPr/>
          <a:lstStyle/>
          <a:p>
            <a:pPr algn="l"/>
            <a:br>
              <a:rPr lang="en-US" altLang="en-US" sz="3200">
                <a:latin typeface="Optima" panose="02000503060000020004" pitchFamily="2" charset="0"/>
                <a:ea typeface="ＭＳ Ｐゴシック"/>
              </a:rPr>
            </a:br>
            <a:br>
              <a:rPr lang="en-US" altLang="en-US" sz="3200">
                <a:latin typeface="Optima" panose="02000503060000020004" pitchFamily="2" charset="0"/>
                <a:ea typeface="ＭＳ Ｐゴシック"/>
              </a:rPr>
            </a:br>
            <a:r>
              <a:rPr lang="en-US" altLang="en-US" sz="2400" b="1">
                <a:latin typeface="Optima"/>
                <a:ea typeface="ＭＳ Ｐゴシック"/>
                <a:cs typeface="Arial"/>
              </a:rPr>
              <a:t>Why a SoC? </a:t>
            </a:r>
            <a:br>
              <a:rPr lang="en-US" altLang="en-US" sz="2400" b="1">
                <a:latin typeface="Optima" panose="02000503060000020004" pitchFamily="2" charset="0"/>
                <a:ea typeface="ＭＳ Ｐゴシック"/>
                <a:cs typeface="Arial" panose="020B0604020202020204" pitchFamily="34" charset="0"/>
              </a:rPr>
            </a:br>
            <a:r>
              <a:rPr lang="en-US" altLang="en-US" sz="2400" b="1">
                <a:latin typeface="Optima" panose="02000503060000020004" pitchFamily="2" charset="0"/>
                <a:ea typeface="ＭＳ Ｐゴシック"/>
                <a:cs typeface="Arial" panose="020B0604020202020204" pitchFamily="34" charset="0"/>
              </a:rPr>
              <a:t>	</a:t>
            </a:r>
            <a:r>
              <a:rPr lang="en-US" altLang="en-US" sz="2400">
                <a:latin typeface="Optima"/>
                <a:ea typeface="ＭＳ Ｐゴシック"/>
                <a:cs typeface="Arial"/>
              </a:rPr>
              <a:t>Digital is transforming all careers;</a:t>
            </a:r>
            <a:br>
              <a:rPr lang="en-US" altLang="en-US" sz="2400">
                <a:latin typeface="Optima" panose="02000503060000020004" pitchFamily="2" charset="0"/>
                <a:ea typeface="ＭＳ Ｐゴシック"/>
                <a:cs typeface="Arial" panose="020B0604020202020204" pitchFamily="34" charset="0"/>
              </a:rPr>
            </a:br>
            <a:r>
              <a:rPr lang="en-US" altLang="en-US" sz="2400">
                <a:latin typeface="Optima" panose="02000503060000020004" pitchFamily="2" charset="0"/>
                <a:ea typeface="ＭＳ Ｐゴシック"/>
                <a:cs typeface="Arial" panose="020B0604020202020204" pitchFamily="34" charset="0"/>
              </a:rPr>
              <a:t>	</a:t>
            </a:r>
            <a:r>
              <a:rPr lang="en-US" altLang="en-US" sz="2400">
                <a:latin typeface="Optima"/>
                <a:ea typeface="ＭＳ Ｐゴシック"/>
                <a:cs typeface="Arial"/>
              </a:rPr>
              <a:t>being digitally savvy can enhance one’s career.</a:t>
            </a:r>
            <a:br>
              <a:rPr lang="en-US" altLang="en-US" sz="2400">
                <a:latin typeface="Optima" panose="02000503060000020004" pitchFamily="2" charset="0"/>
                <a:ea typeface="ＭＳ Ｐゴシック"/>
                <a:cs typeface="Arial" panose="020B0604020202020204" pitchFamily="34" charset="0"/>
              </a:rPr>
            </a:br>
            <a:br>
              <a:rPr lang="en-US" altLang="en-US" sz="2400" b="1">
                <a:latin typeface="Optima" panose="02000503060000020004" pitchFamily="2" charset="0"/>
                <a:ea typeface="ＭＳ Ｐゴシック"/>
                <a:cs typeface="Arial" panose="020B0604020202020204" pitchFamily="34" charset="0"/>
              </a:rPr>
            </a:br>
            <a:endParaRPr lang="en-US" altLang="en-US" sz="2400">
              <a:latin typeface="Optima" panose="02000503060000020004" pitchFamily="2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522E0C-5F40-D547-BA97-C55F145AA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47" y="1497856"/>
            <a:ext cx="2686492" cy="15111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E5AE1E-9FF2-F046-84CE-7F63EFF6E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679" y="1519123"/>
            <a:ext cx="2685459" cy="1509825"/>
          </a:xfrm>
          <a:prstGeom prst="rect">
            <a:avLst/>
          </a:prstGeom>
        </p:spPr>
      </p:pic>
      <p:pic>
        <p:nvPicPr>
          <p:cNvPr id="27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D9C8818-C2A2-C04C-AE39-371FEAFB2D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969" y="138718"/>
            <a:ext cx="1264168" cy="2455626"/>
          </a:xfrm>
          <a:effectLst>
            <a:outerShdw blurRad="1524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8" name="Picture 6" descr="A picture containing text, air&#10;&#10;Description automatically generated">
            <a:extLst>
              <a:ext uri="{FF2B5EF4-FFF2-40B4-BE49-F238E27FC236}">
                <a16:creationId xmlns:a16="http://schemas.microsoft.com/office/drawing/2014/main" id="{BBEDF5AE-6B01-004D-91E5-5C5EF2349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471" y="3341915"/>
            <a:ext cx="2793268" cy="18015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8DA9B9-E316-E144-A6A7-2A27F01FCFA1}"/>
              </a:ext>
            </a:extLst>
          </p:cNvPr>
          <p:cNvSpPr txBox="1"/>
          <p:nvPr/>
        </p:nvSpPr>
        <p:spPr>
          <a:xfrm>
            <a:off x="633403" y="3083438"/>
            <a:ext cx="193001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latin typeface="Optima"/>
                <a:ea typeface="ＭＳ Ｐゴシック"/>
              </a:rPr>
              <a:t>Creative industries</a:t>
            </a:r>
            <a:endParaRPr lang="en-US">
              <a:latin typeface="Optima" panose="0200050306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2E2964-01BD-2245-9D05-69FCD2B6AE11}"/>
              </a:ext>
            </a:extLst>
          </p:cNvPr>
          <p:cNvSpPr txBox="1"/>
          <p:nvPr/>
        </p:nvSpPr>
        <p:spPr>
          <a:xfrm>
            <a:off x="4614248" y="301387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Fintech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13DB02-7B1C-834B-AFDA-004C62E136EE}"/>
              </a:ext>
            </a:extLst>
          </p:cNvPr>
          <p:cNvSpPr txBox="1"/>
          <p:nvPr/>
        </p:nvSpPr>
        <p:spPr>
          <a:xfrm>
            <a:off x="633403" y="4829993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Smart tourism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096152-A89C-CF46-9250-3CD313C7256F}"/>
              </a:ext>
            </a:extLst>
          </p:cNvPr>
          <p:cNvSpPr txBox="1"/>
          <p:nvPr/>
        </p:nvSpPr>
        <p:spPr>
          <a:xfrm>
            <a:off x="7195197" y="271410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AI-enabled HR</a:t>
            </a:r>
          </a:p>
        </p:txBody>
      </p:sp>
      <p:pic>
        <p:nvPicPr>
          <p:cNvPr id="34" name="Picture 2" descr="Agriculture: The Original High-Tech Industry?">
            <a:extLst>
              <a:ext uri="{FF2B5EF4-FFF2-40B4-BE49-F238E27FC236}">
                <a16:creationId xmlns:a16="http://schemas.microsoft.com/office/drawing/2014/main" id="{151858BB-5FC1-BF44-B421-9E78B6E17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5312" y="3207430"/>
            <a:ext cx="2057669" cy="1541927"/>
          </a:xfrm>
          <a:prstGeom prst="rect">
            <a:avLst/>
          </a:prstGeom>
          <a:ln>
            <a:noFill/>
          </a:ln>
          <a:effectLst>
            <a:outerShdw blurRad="292100" dist="139700" dir="2700000" sx="96000" sy="96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4591C8-EBBC-6846-900B-0147218A355D}"/>
              </a:ext>
            </a:extLst>
          </p:cNvPr>
          <p:cNvSpPr txBox="1"/>
          <p:nvPr/>
        </p:nvSpPr>
        <p:spPr>
          <a:xfrm>
            <a:off x="7492943" y="48232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Agriculture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2245C18-BA85-084A-9FBE-D82F45F947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72" t="718" b="-1"/>
          <a:stretch/>
        </p:blipFill>
        <p:spPr>
          <a:xfrm>
            <a:off x="4410274" y="3342829"/>
            <a:ext cx="1533328" cy="146590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5FC912-7172-BC48-93FF-D42DC012A65E}"/>
              </a:ext>
            </a:extLst>
          </p:cNvPr>
          <p:cNvSpPr txBox="1"/>
          <p:nvPr/>
        </p:nvSpPr>
        <p:spPr>
          <a:xfrm>
            <a:off x="4085449" y="4753279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Blockchain for books</a:t>
            </a:r>
          </a:p>
        </p:txBody>
      </p:sp>
    </p:spTree>
    <p:extLst>
      <p:ext uri="{BB962C8B-B14F-4D97-AF65-F5344CB8AC3E}">
        <p14:creationId xmlns:p14="http://schemas.microsoft.com/office/powerpoint/2010/main" val="312858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163B1D7D-B1E9-1148-9999-6C43D260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828"/>
            <a:ext cx="8229600" cy="1143000"/>
          </a:xfrm>
        </p:spPr>
        <p:txBody>
          <a:bodyPr/>
          <a:lstStyle/>
          <a:p>
            <a:r>
              <a:rPr lang="en-US" altLang="en-US" sz="3600">
                <a:latin typeface="Optima" panose="02000503060000020004" pitchFamily="2" charset="0"/>
                <a:ea typeface="ＭＳ Ｐゴシック"/>
                <a:cs typeface="Arial" panose="020B0604020202020204" pitchFamily="34" charset="0"/>
              </a:rPr>
              <a:t>Why a SoC?</a:t>
            </a:r>
            <a:endParaRPr lang="en-US">
              <a:latin typeface="Optima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3568DA6-A870-4263-A62D-C21CC731942C}"/>
              </a:ext>
            </a:extLst>
          </p:cNvPr>
          <p:cNvSpPr/>
          <p:nvPr/>
        </p:nvSpPr>
        <p:spPr>
          <a:xfrm>
            <a:off x="117197" y="911957"/>
            <a:ext cx="2750240" cy="1842818"/>
          </a:xfrm>
          <a:prstGeom prst="wedgeRoundRectCallou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Optima" panose="02000503060000020004" pitchFamily="2" charset="0"/>
                <a:cs typeface="Arial" panose="020B0604020202020204" pitchFamily="34" charset="0"/>
              </a:rPr>
              <a:t>We’d like to relocate our company to Wyoming, what educational opportunities related to computing are there?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8AFA8CF-9820-404B-824C-0B5F751F75C6}"/>
              </a:ext>
            </a:extLst>
          </p:cNvPr>
          <p:cNvSpPr/>
          <p:nvPr/>
        </p:nvSpPr>
        <p:spPr>
          <a:xfrm>
            <a:off x="136064" y="3230499"/>
            <a:ext cx="2731373" cy="1631596"/>
          </a:xfrm>
          <a:prstGeom prst="wedgeRoundRectCallo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Optima" panose="02000503060000020004" pitchFamily="2" charset="0"/>
                <a:cs typeface="Arial" panose="020B0604020202020204" pitchFamily="34" charset="0"/>
              </a:rPr>
              <a:t>Wyoming can become a global leader in fin-tech. How do we prepare our graduates to be part of this?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C559AD-0499-4F32-8C72-62ECD7F4E1CF}"/>
              </a:ext>
            </a:extLst>
          </p:cNvPr>
          <p:cNvSpPr/>
          <p:nvPr/>
        </p:nvSpPr>
        <p:spPr>
          <a:xfrm>
            <a:off x="6374812" y="856529"/>
            <a:ext cx="2531906" cy="1647228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Optima" panose="02000503060000020004" pitchFamily="2" charset="0"/>
                <a:cs typeface="Arial" panose="020B0604020202020204" pitchFamily="34" charset="0"/>
              </a:rPr>
              <a:t>We have immediate openings for 5 data scientists in our company in Casper. Can you recommend UW students?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59A05BE-D9DD-45A7-A34D-8EE57D948FA4}"/>
              </a:ext>
            </a:extLst>
          </p:cNvPr>
          <p:cNvSpPr/>
          <p:nvPr/>
        </p:nvSpPr>
        <p:spPr>
          <a:xfrm>
            <a:off x="6163383" y="3067290"/>
            <a:ext cx="2850251" cy="1701477"/>
          </a:xfrm>
          <a:prstGeom prst="wedgeRoundRectCallout">
            <a:avLst/>
          </a:prstGeom>
          <a:solidFill>
            <a:srgbClr val="E6B4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Optima"/>
                <a:cs typeface="Arial"/>
              </a:rPr>
              <a:t>I’m committed to continue to keep our tech company in Wyoming–if you can help by provide the workforce.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C4A6FA-5BCA-43ED-8613-31E80D627571}"/>
              </a:ext>
            </a:extLst>
          </p:cNvPr>
          <p:cNvSpPr/>
          <p:nvPr/>
        </p:nvSpPr>
        <p:spPr>
          <a:xfrm>
            <a:off x="3125166" y="1065080"/>
            <a:ext cx="2887746" cy="2280002"/>
          </a:xfrm>
          <a:prstGeom prst="roundRect">
            <a:avLst/>
          </a:prstGeom>
          <a:solidFill>
            <a:srgbClr val="7665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For our state!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/>
              <a:t>By 2030 Rural communities that already face high levels of job insecurity will come under additional strain</a:t>
            </a:r>
            <a:r>
              <a:rPr lang="en-US">
                <a:solidFill>
                  <a:schemeClr val="bg1"/>
                </a:solidFill>
                <a:latin typeface="Optima"/>
                <a:cs typeface="Arial"/>
              </a:rPr>
              <a:t> due to AI’s explosive use.</a:t>
            </a:r>
          </a:p>
        </p:txBody>
      </p:sp>
    </p:spTree>
    <p:extLst>
      <p:ext uri="{BB962C8B-B14F-4D97-AF65-F5344CB8AC3E}">
        <p14:creationId xmlns:p14="http://schemas.microsoft.com/office/powerpoint/2010/main" val="330401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D8A292-BD35-E74D-8005-6C52C583272E}"/>
              </a:ext>
            </a:extLst>
          </p:cNvPr>
          <p:cNvSpPr txBox="1"/>
          <p:nvPr/>
        </p:nvSpPr>
        <p:spPr>
          <a:xfrm>
            <a:off x="2751991" y="3947755"/>
            <a:ext cx="12216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BE62BD-1EA0-9C45-8C44-92093F55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67" y="589148"/>
            <a:ext cx="8229600" cy="857250"/>
          </a:xfrm>
        </p:spPr>
        <p:txBody>
          <a:bodyPr/>
          <a:lstStyle/>
          <a:p>
            <a:br>
              <a:rPr lang="en-US" sz="3200" b="1">
                <a:latin typeface="Optima" panose="02000503060000020004" pitchFamily="2" charset="0"/>
              </a:rPr>
            </a:br>
            <a:r>
              <a:rPr lang="en-US" sz="3200" b="1">
                <a:latin typeface="Optima"/>
                <a:ea typeface="ＭＳ Ｐゴシック"/>
              </a:rPr>
              <a:t>The SoC benefits Wyoming!</a:t>
            </a:r>
            <a:br>
              <a:rPr lang="en-US">
                <a:latin typeface="Optima" panose="02000503060000020004" pitchFamily="2" charset="0"/>
              </a:rPr>
            </a:br>
            <a:endParaRPr lang="en-US">
              <a:latin typeface="Optima" panose="0200050306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EA135C-9117-A641-93BC-695FB19BBC4C}"/>
              </a:ext>
            </a:extLst>
          </p:cNvPr>
          <p:cNvSpPr txBox="1"/>
          <p:nvPr/>
        </p:nvSpPr>
        <p:spPr>
          <a:xfrm>
            <a:off x="361507" y="1201480"/>
            <a:ext cx="8676167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latin typeface="Optima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Optima" panose="02000503060000020004" pitchFamily="2" charset="0"/>
              </a:rPr>
              <a:t>Will supply a workforce with 21</a:t>
            </a:r>
            <a:r>
              <a:rPr lang="en-US" baseline="30000">
                <a:latin typeface="Optima" panose="02000503060000020004" pitchFamily="2" charset="0"/>
              </a:rPr>
              <a:t>st</a:t>
            </a:r>
            <a:r>
              <a:rPr lang="en-US">
                <a:latin typeface="Optima" panose="02000503060000020004" pitchFamily="2" charset="0"/>
              </a:rPr>
              <a:t> century skills (in all areas)</a:t>
            </a:r>
          </a:p>
          <a:p>
            <a:endParaRPr lang="en-US">
              <a:latin typeface="Optima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Optima"/>
                <a:ea typeface="ＭＳ Ｐゴシック"/>
              </a:rPr>
              <a:t>Will promote innovation</a:t>
            </a:r>
          </a:p>
          <a:p>
            <a:endParaRPr lang="en-US">
              <a:latin typeface="Optima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Optima" panose="02000503060000020004" pitchFamily="2" charset="0"/>
              </a:rPr>
              <a:t>Will help all sectors of Wyoming economy be more competitive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Optima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Optima" panose="02000503060000020004" pitchFamily="2" charset="0"/>
              </a:rPr>
              <a:t>Will catalyze new businesses in Wyoming</a:t>
            </a:r>
          </a:p>
          <a:p>
            <a:endParaRPr lang="en-US">
              <a:latin typeface="Optima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Optima"/>
                <a:ea typeface="ＭＳ Ｐゴシック"/>
              </a:rPr>
              <a:t>Will transform the way Wyoming operates</a:t>
            </a:r>
          </a:p>
          <a:p>
            <a:endParaRPr lang="en-US">
              <a:latin typeface="Optima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Optima"/>
                <a:ea typeface="ＭＳ Ｐゴシック"/>
              </a:rPr>
              <a:t>Will help preserve the Wyoming we love by resolving complex problems facing us.</a:t>
            </a:r>
          </a:p>
          <a:p>
            <a:endParaRPr lang="en-US">
              <a:latin typeface="Optima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163B1D7D-B1E9-1148-9999-6C43D260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828"/>
            <a:ext cx="8229600" cy="1143000"/>
          </a:xfrm>
        </p:spPr>
        <p:txBody>
          <a:bodyPr/>
          <a:lstStyle/>
          <a:p>
            <a:r>
              <a:rPr lang="en-US" altLang="en-US" sz="3600">
                <a:latin typeface="Optima" panose="02000503060000020004" pitchFamily="2" charset="0"/>
                <a:ea typeface="ＭＳ Ｐゴシック"/>
                <a:cs typeface="Arial" panose="020B0604020202020204" pitchFamily="34" charset="0"/>
              </a:rPr>
              <a:t>Why a SoC?</a:t>
            </a:r>
            <a:endParaRPr lang="en-US">
              <a:latin typeface="Optima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3568DA6-A870-4263-A62D-C21CC731942C}"/>
              </a:ext>
            </a:extLst>
          </p:cNvPr>
          <p:cNvSpPr/>
          <p:nvPr/>
        </p:nvSpPr>
        <p:spPr>
          <a:xfrm>
            <a:off x="43214" y="636607"/>
            <a:ext cx="2931481" cy="2222340"/>
          </a:xfrm>
          <a:prstGeom prst="wedgeRoundRectCallou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Provide excellent opportunities for broad, multidisciplinary coverage and increased research funding</a:t>
            </a:r>
            <a:endParaRPr lang="en-US">
              <a:latin typeface="Optima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8AFA8CF-9820-404B-824C-0B5F751F75C6}"/>
              </a:ext>
            </a:extLst>
          </p:cNvPr>
          <p:cNvSpPr/>
          <p:nvPr/>
        </p:nvSpPr>
        <p:spPr>
          <a:xfrm>
            <a:off x="136064" y="3230499"/>
            <a:ext cx="2731373" cy="1631596"/>
          </a:xfrm>
          <a:prstGeom prst="wedgeRoundRectCallo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Optima" panose="02000503060000020004" pitchFamily="2" charset="0"/>
                <a:cs typeface="Arial" panose="020B0604020202020204" pitchFamily="34" charset="0"/>
              </a:rPr>
              <a:t>My research on drug trafficking could be enhanced if I knew some ML. Help!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C559AD-0499-4F32-8C72-62ECD7F4E1CF}"/>
              </a:ext>
            </a:extLst>
          </p:cNvPr>
          <p:cNvSpPr/>
          <p:nvPr/>
        </p:nvSpPr>
        <p:spPr>
          <a:xfrm>
            <a:off x="6270641" y="740780"/>
            <a:ext cx="2742993" cy="2025569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Optima" panose="02000503060000020004" pitchFamily="2" charset="0"/>
                <a:cs typeface="Arial" panose="020B0604020202020204" pitchFamily="34" charset="0"/>
              </a:rPr>
              <a:t>Computing, along with theory and experiments, is needed to study today’s grand challenges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59A05BE-D9DD-45A7-A34D-8EE57D948FA4}"/>
              </a:ext>
            </a:extLst>
          </p:cNvPr>
          <p:cNvSpPr/>
          <p:nvPr/>
        </p:nvSpPr>
        <p:spPr>
          <a:xfrm>
            <a:off x="6163383" y="3067290"/>
            <a:ext cx="2850251" cy="1701477"/>
          </a:xfrm>
          <a:prstGeom prst="wedgeRoundRectCallout">
            <a:avLst/>
          </a:prstGeom>
          <a:solidFill>
            <a:srgbClr val="E6B4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Optima"/>
                <a:cs typeface="Arial"/>
              </a:rPr>
              <a:t>As an artist how can I give </a:t>
            </a:r>
            <a:r>
              <a:rPr lang="en-US"/>
              <a:t>better and more meaningful interactions online?</a:t>
            </a:r>
            <a:endParaRPr lang="en-US">
              <a:latin typeface="Optima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C4A6FA-5BCA-43ED-8613-31E80D627571}"/>
              </a:ext>
            </a:extLst>
          </p:cNvPr>
          <p:cNvSpPr/>
          <p:nvPr/>
        </p:nvSpPr>
        <p:spPr>
          <a:xfrm>
            <a:off x="3125166" y="1065080"/>
            <a:ext cx="2887746" cy="2280002"/>
          </a:xfrm>
          <a:prstGeom prst="roundRect">
            <a:avLst/>
          </a:prstGeom>
          <a:solidFill>
            <a:srgbClr val="7665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For our faculty!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Optima"/>
                <a:cs typeface="Arial"/>
              </a:rPr>
              <a:t>Will provide new expertise to enable faculty to better pursue their research and scholarship</a:t>
            </a:r>
            <a:endParaRPr lang="en-US">
              <a:solidFill>
                <a:schemeClr val="bg1"/>
              </a:solidFill>
              <a:latin typeface="Optima" panose="0200050306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3AB16-EB6F-A14C-B8E9-E6FA71EB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592"/>
            <a:ext cx="8229600" cy="857250"/>
          </a:xfrm>
        </p:spPr>
        <p:txBody>
          <a:bodyPr/>
          <a:lstStyle/>
          <a:p>
            <a:r>
              <a:rPr lang="en-US" sz="3200" b="1">
                <a:latin typeface="Optima"/>
                <a:ea typeface="ＭＳ Ｐゴシック"/>
              </a:rPr>
              <a:t>The SoC benefits UW and CC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7B586-C3E7-FC49-81D4-0737B5121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46" y="1007473"/>
            <a:ext cx="8229600" cy="3394075"/>
          </a:xfrm>
        </p:spPr>
        <p:txBody>
          <a:bodyPr/>
          <a:lstStyle/>
          <a:p>
            <a:r>
              <a:rPr lang="en-US" sz="2400">
                <a:latin typeface="Optima"/>
                <a:ea typeface="ＭＳ Ｐゴシック"/>
              </a:rPr>
              <a:t>Added expertise, person-power (12-16 faculty, 8 research scientists)</a:t>
            </a:r>
          </a:p>
          <a:p>
            <a:pPr marL="0" indent="0">
              <a:buNone/>
            </a:pPr>
            <a:endParaRPr lang="en-US" sz="2400">
              <a:latin typeface="Optima"/>
              <a:ea typeface="ＭＳ Ｐゴシック"/>
            </a:endParaRPr>
          </a:p>
          <a:p>
            <a:r>
              <a:rPr lang="en-US" sz="2400">
                <a:latin typeface="Optima" panose="02000503060000020004" pitchFamily="2" charset="0"/>
              </a:rPr>
              <a:t>Affiliated faculty programs to foster collaborations and learning opportunities</a:t>
            </a:r>
          </a:p>
          <a:p>
            <a:pPr marL="0" indent="0">
              <a:buNone/>
            </a:pPr>
            <a:endParaRPr lang="en-US" sz="2400">
              <a:latin typeface="Optima"/>
              <a:ea typeface="ＭＳ Ｐゴシック"/>
            </a:endParaRPr>
          </a:p>
          <a:p>
            <a:r>
              <a:rPr lang="en-US" sz="2400">
                <a:latin typeface="Optima" panose="02000503060000020004" pitchFamily="2" charset="0"/>
              </a:rPr>
              <a:t>Will be the engine for half a dozen or more ”grand challenge” research clusters</a:t>
            </a:r>
          </a:p>
          <a:p>
            <a:pPr marL="0" indent="0">
              <a:buNone/>
            </a:pPr>
            <a:endParaRPr lang="en-US" sz="2400">
              <a:latin typeface="Optima"/>
              <a:ea typeface="ＭＳ Ｐゴシック"/>
            </a:endParaRPr>
          </a:p>
          <a:p>
            <a:r>
              <a:rPr lang="en-US" sz="2400">
                <a:latin typeface="Optima"/>
                <a:ea typeface="ＭＳ Ｐゴシック"/>
              </a:rPr>
              <a:t>Will be hub for innovation and entrepreneurship</a:t>
            </a:r>
            <a:endParaRPr lang="en-US" sz="2400">
              <a:latin typeface="Optima" panose="02000503060000020004" pitchFamily="2" charset="0"/>
            </a:endParaRPr>
          </a:p>
          <a:p>
            <a:pPr marL="0" indent="0">
              <a:buNone/>
            </a:pPr>
            <a:endParaRPr lang="en-US">
              <a:latin typeface="Optima" panose="02000503060000020004" pitchFamily="2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0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083CE3FAD44F9B2B582F1920CCE0" ma:contentTypeVersion="6" ma:contentTypeDescription="Create a new document." ma:contentTypeScope="" ma:versionID="0602a145f89609e7ed335c8058440180">
  <xsd:schema xmlns:xsd="http://www.w3.org/2001/XMLSchema" xmlns:xs="http://www.w3.org/2001/XMLSchema" xmlns:p="http://schemas.microsoft.com/office/2006/metadata/properties" xmlns:ns2="87a3e5b5-b420-4480-9160-01585488a031" xmlns:ns3="b13d0b7e-a501-4868-9f20-bbd091d69ba4" targetNamespace="http://schemas.microsoft.com/office/2006/metadata/properties" ma:root="true" ma:fieldsID="3908850d978dbfd39d2811c08f4ba9a0" ns2:_="" ns3:_="">
    <xsd:import namespace="87a3e5b5-b420-4480-9160-01585488a031"/>
    <xsd:import namespace="b13d0b7e-a501-4868-9f20-bbd091d69b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3e5b5-b420-4480-9160-01585488a0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d0b7e-a501-4868-9f20-bbd091d69ba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692FE9-7F53-49D3-9790-BEDD906AB6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a3e5b5-b420-4480-9160-01585488a031"/>
    <ds:schemaRef ds:uri="b13d0b7e-a501-4868-9f20-bbd091d69b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A1215F-2BFB-42CA-93BA-F0D4707CC7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429603-4B51-4672-808D-3AD7AFAE9E4C}">
  <ds:schemaRefs>
    <ds:schemaRef ds:uri="87a3e5b5-b420-4480-9160-01585488a0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Microsoft Office PowerPoint</Application>
  <PresentationFormat>On-screen Show (16:9)</PresentationFormat>
  <Paragraphs>253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Optima</vt:lpstr>
      <vt:lpstr>System Font Regular</vt:lpstr>
      <vt:lpstr>Office Theme</vt:lpstr>
      <vt:lpstr>PowerPoint Presentation</vt:lpstr>
      <vt:lpstr>History</vt:lpstr>
      <vt:lpstr>Why a SoC?</vt:lpstr>
      <vt:lpstr>  Why a SoC?   Gives students skills to address societal problems.  </vt:lpstr>
      <vt:lpstr>  Why a SoC?   Digital is transforming all careers;  being digitally savvy can enhance one’s career.  </vt:lpstr>
      <vt:lpstr>Why a SoC?</vt:lpstr>
      <vt:lpstr> The SoC benefits Wyoming! </vt:lpstr>
      <vt:lpstr>Why a SoC?</vt:lpstr>
      <vt:lpstr>The SoC benefits UW and CC faculty</vt:lpstr>
      <vt:lpstr>Purpose</vt:lpstr>
      <vt:lpstr> Vision for UW's SoC </vt:lpstr>
      <vt:lpstr>PowerPoint Presentation</vt:lpstr>
      <vt:lpstr>Characteristics of the BA and BS programs in computing</vt:lpstr>
      <vt:lpstr>Characteristics of the minors in Computing</vt:lpstr>
      <vt:lpstr>PowerPoint Presentation</vt:lpstr>
      <vt:lpstr>PowerPoint Presentation</vt:lpstr>
      <vt:lpstr>PowerPoint Presentation</vt:lpstr>
      <vt:lpstr>PowerPoint Presentation</vt:lpstr>
      <vt:lpstr>Implementation Timeline</vt:lpstr>
      <vt:lpstr>Initial Outcomes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UW Admin User</dc:creator>
  <cp:lastModifiedBy>Ray Stuart Fertig III</cp:lastModifiedBy>
  <cp:revision>2</cp:revision>
  <cp:lastPrinted>2021-06-09T22:45:49Z</cp:lastPrinted>
  <dcterms:created xsi:type="dcterms:W3CDTF">2010-10-28T14:17:57Z</dcterms:created>
  <dcterms:modified xsi:type="dcterms:W3CDTF">2024-06-12T22:45:25Z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0x0101004224083CE3FAD44F9B2B582F1920CCE0</vt:lpwstr>
  </property>
</Properties>
</file>