
<file path=[Content_Types].xml><?xml version="1.0" encoding="utf-8"?>
<Types xmlns="http://schemas.openxmlformats.org/package/2006/content-types">
  <Override PartName="/ppt/slides/slide29.xml" ContentType="application/vnd.openxmlformats-officedocument.presentationml.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Override PartName="/ppt/notesSlides/notesSlide18.xml" ContentType="application/vnd.openxmlformats-officedocument.presentationml.notesSlide+xml"/>
  <Override PartName="/ppt/notesSlides/notesSlide27.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Default Extension="jpeg" ContentType="image/jpeg"/>
  <Override PartName="/ppt/notesSlides/notesSlide17.xml" ContentType="application/vnd.openxmlformats-officedocument.presentationml.notesSlide+xml"/>
  <Override PartName="/ppt/notesSlides/notesSlide28.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handoutMasters/handoutMaster1.xml" ContentType="application/vnd.openxmlformats-officedocument.presentationml.handoutMaster+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44"/>
  </p:notesMasterIdLst>
  <p:handoutMasterIdLst>
    <p:handoutMasterId r:id="rId45"/>
  </p:handoutMasterIdLst>
  <p:sldIdLst>
    <p:sldId id="256" r:id="rId2"/>
    <p:sldId id="258" r:id="rId3"/>
    <p:sldId id="301" r:id="rId4"/>
    <p:sldId id="340" r:id="rId5"/>
    <p:sldId id="303" r:id="rId6"/>
    <p:sldId id="342" r:id="rId7"/>
    <p:sldId id="304" r:id="rId8"/>
    <p:sldId id="306" r:id="rId9"/>
    <p:sldId id="308" r:id="rId10"/>
    <p:sldId id="309" r:id="rId11"/>
    <p:sldId id="259" r:id="rId12"/>
    <p:sldId id="311" r:id="rId13"/>
    <p:sldId id="312" r:id="rId14"/>
    <p:sldId id="314" r:id="rId15"/>
    <p:sldId id="316" r:id="rId16"/>
    <p:sldId id="318" r:id="rId17"/>
    <p:sldId id="320" r:id="rId18"/>
    <p:sldId id="322" r:id="rId19"/>
    <p:sldId id="337" r:id="rId20"/>
    <p:sldId id="288" r:id="rId21"/>
    <p:sldId id="324" r:id="rId22"/>
    <p:sldId id="333" r:id="rId23"/>
    <p:sldId id="326" r:id="rId24"/>
    <p:sldId id="328" r:id="rId25"/>
    <p:sldId id="329" r:id="rId26"/>
    <p:sldId id="334" r:id="rId27"/>
    <p:sldId id="330" r:id="rId28"/>
    <p:sldId id="291" r:id="rId29"/>
    <p:sldId id="332" r:id="rId30"/>
    <p:sldId id="335" r:id="rId31"/>
    <p:sldId id="293" r:id="rId32"/>
    <p:sldId id="331" r:id="rId33"/>
    <p:sldId id="336" r:id="rId34"/>
    <p:sldId id="295" r:id="rId35"/>
    <p:sldId id="298" r:id="rId36"/>
    <p:sldId id="339" r:id="rId37"/>
    <p:sldId id="338" r:id="rId38"/>
    <p:sldId id="343" r:id="rId39"/>
    <p:sldId id="277" r:id="rId40"/>
    <p:sldId id="278" r:id="rId41"/>
    <p:sldId id="279" r:id="rId42"/>
    <p:sldId id="341" r:id="rId43"/>
  </p:sldIdLst>
  <p:sldSz cx="9144000" cy="6858000" type="screen4x3"/>
  <p:notesSz cx="7019925" cy="9305925"/>
  <p:defaultTextStyle>
    <a:defPPr>
      <a:defRPr lang="en-US"/>
    </a:defPPr>
    <a:lvl1pPr algn="l" rtl="0" eaLnBrk="0" fontAlgn="base" hangingPunct="0">
      <a:spcBef>
        <a:spcPct val="0"/>
      </a:spcBef>
      <a:spcAft>
        <a:spcPct val="0"/>
      </a:spcAft>
      <a:defRPr sz="40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40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40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40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4000" kern="1200">
        <a:solidFill>
          <a:schemeClr val="tx1"/>
        </a:solidFill>
        <a:latin typeface="Times New Roman" pitchFamily="18" charset="0"/>
        <a:ea typeface="+mn-ea"/>
        <a:cs typeface="+mn-cs"/>
      </a:defRPr>
    </a:lvl5pPr>
    <a:lvl6pPr marL="2286000" algn="l" defTabSz="914400" rtl="0" eaLnBrk="1" latinLnBrk="0" hangingPunct="1">
      <a:defRPr sz="4000" kern="1200">
        <a:solidFill>
          <a:schemeClr val="tx1"/>
        </a:solidFill>
        <a:latin typeface="Times New Roman" pitchFamily="18" charset="0"/>
        <a:ea typeface="+mn-ea"/>
        <a:cs typeface="+mn-cs"/>
      </a:defRPr>
    </a:lvl6pPr>
    <a:lvl7pPr marL="2743200" algn="l" defTabSz="914400" rtl="0" eaLnBrk="1" latinLnBrk="0" hangingPunct="1">
      <a:defRPr sz="4000" kern="1200">
        <a:solidFill>
          <a:schemeClr val="tx1"/>
        </a:solidFill>
        <a:latin typeface="Times New Roman" pitchFamily="18" charset="0"/>
        <a:ea typeface="+mn-ea"/>
        <a:cs typeface="+mn-cs"/>
      </a:defRPr>
    </a:lvl7pPr>
    <a:lvl8pPr marL="3200400" algn="l" defTabSz="914400" rtl="0" eaLnBrk="1" latinLnBrk="0" hangingPunct="1">
      <a:defRPr sz="4000" kern="1200">
        <a:solidFill>
          <a:schemeClr val="tx1"/>
        </a:solidFill>
        <a:latin typeface="Times New Roman" pitchFamily="18" charset="0"/>
        <a:ea typeface="+mn-ea"/>
        <a:cs typeface="+mn-cs"/>
      </a:defRPr>
    </a:lvl8pPr>
    <a:lvl9pPr marL="3657600" algn="l" defTabSz="914400" rtl="0" eaLnBrk="1" latinLnBrk="0" hangingPunct="1">
      <a:defRPr sz="40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DD3A9"/>
    <a:srgbClr val="FFFF66"/>
    <a:srgbClr val="FF0066"/>
    <a:srgbClr val="FF505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9558" autoAdjust="0"/>
    <p:restoredTop sz="94660"/>
  </p:normalViewPr>
  <p:slideViewPr>
    <p:cSldViewPr>
      <p:cViewPr>
        <p:scale>
          <a:sx n="66" d="100"/>
          <a:sy n="66" d="100"/>
        </p:scale>
        <p:origin x="-516" y="-12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heme" Target="theme/theme1.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bwMode="auto">
          <a:xfrm>
            <a:off x="0" y="0"/>
            <a:ext cx="3041968" cy="465615"/>
          </a:xfrm>
          <a:prstGeom prst="rect">
            <a:avLst/>
          </a:prstGeom>
          <a:noFill/>
          <a:ln w="9525">
            <a:noFill/>
            <a:miter lim="800000"/>
            <a:headEnd/>
            <a:tailEnd/>
          </a:ln>
          <a:effectLst/>
        </p:spPr>
        <p:txBody>
          <a:bodyPr vert="horz" wrap="square" lIns="92409" tIns="46205" rIns="92409" bIns="46205" numCol="1" anchor="t" anchorCtr="0" compatLnSpc="1">
            <a:prstTxWarp prst="textNoShape">
              <a:avLst/>
            </a:prstTxWarp>
          </a:bodyPr>
          <a:lstStyle>
            <a:lvl1pPr eaLnBrk="1" hangingPunct="1">
              <a:defRPr sz="1200" smtClean="0">
                <a:latin typeface="Arial" charset="0"/>
              </a:defRPr>
            </a:lvl1pPr>
          </a:lstStyle>
          <a:p>
            <a:pPr>
              <a:defRPr/>
            </a:pPr>
            <a:endParaRPr lang="en-US"/>
          </a:p>
        </p:txBody>
      </p:sp>
      <p:sp>
        <p:nvSpPr>
          <p:cNvPr id="9219" name="Rectangle 3"/>
          <p:cNvSpPr>
            <a:spLocks noGrp="1" noChangeArrowheads="1"/>
          </p:cNvSpPr>
          <p:nvPr>
            <p:ph type="dt" sz="quarter" idx="1"/>
          </p:nvPr>
        </p:nvSpPr>
        <p:spPr bwMode="auto">
          <a:xfrm>
            <a:off x="3976333" y="0"/>
            <a:ext cx="3041968" cy="465615"/>
          </a:xfrm>
          <a:prstGeom prst="rect">
            <a:avLst/>
          </a:prstGeom>
          <a:noFill/>
          <a:ln w="9525">
            <a:noFill/>
            <a:miter lim="800000"/>
            <a:headEnd/>
            <a:tailEnd/>
          </a:ln>
          <a:effectLst/>
        </p:spPr>
        <p:txBody>
          <a:bodyPr vert="horz" wrap="square" lIns="92409" tIns="46205" rIns="92409" bIns="46205" numCol="1" anchor="t" anchorCtr="0" compatLnSpc="1">
            <a:prstTxWarp prst="textNoShape">
              <a:avLst/>
            </a:prstTxWarp>
          </a:bodyPr>
          <a:lstStyle>
            <a:lvl1pPr algn="r" eaLnBrk="1" hangingPunct="1">
              <a:defRPr sz="1200" smtClean="0">
                <a:latin typeface="Arial" charset="0"/>
              </a:defRPr>
            </a:lvl1pPr>
          </a:lstStyle>
          <a:p>
            <a:pPr>
              <a:defRPr/>
            </a:pPr>
            <a:endParaRPr lang="en-US"/>
          </a:p>
        </p:txBody>
      </p:sp>
      <p:sp>
        <p:nvSpPr>
          <p:cNvPr id="9220" name="Rectangle 4"/>
          <p:cNvSpPr>
            <a:spLocks noGrp="1" noChangeArrowheads="1"/>
          </p:cNvSpPr>
          <p:nvPr>
            <p:ph type="ftr" sz="quarter" idx="2"/>
          </p:nvPr>
        </p:nvSpPr>
        <p:spPr bwMode="auto">
          <a:xfrm>
            <a:off x="0" y="8838722"/>
            <a:ext cx="3041968" cy="465615"/>
          </a:xfrm>
          <a:prstGeom prst="rect">
            <a:avLst/>
          </a:prstGeom>
          <a:noFill/>
          <a:ln w="9525">
            <a:noFill/>
            <a:miter lim="800000"/>
            <a:headEnd/>
            <a:tailEnd/>
          </a:ln>
          <a:effectLst/>
        </p:spPr>
        <p:txBody>
          <a:bodyPr vert="horz" wrap="square" lIns="92409" tIns="46205" rIns="92409" bIns="46205" numCol="1" anchor="b" anchorCtr="0" compatLnSpc="1">
            <a:prstTxWarp prst="textNoShape">
              <a:avLst/>
            </a:prstTxWarp>
          </a:bodyPr>
          <a:lstStyle>
            <a:lvl1pPr eaLnBrk="1" hangingPunct="1">
              <a:defRPr sz="1200" smtClean="0">
                <a:latin typeface="Arial" charset="0"/>
              </a:defRPr>
            </a:lvl1pPr>
          </a:lstStyle>
          <a:p>
            <a:pPr>
              <a:defRPr/>
            </a:pPr>
            <a:endParaRPr lang="en-US"/>
          </a:p>
        </p:txBody>
      </p:sp>
      <p:sp>
        <p:nvSpPr>
          <p:cNvPr id="9221" name="Rectangle 5"/>
          <p:cNvSpPr>
            <a:spLocks noGrp="1" noChangeArrowheads="1"/>
          </p:cNvSpPr>
          <p:nvPr>
            <p:ph type="sldNum" sz="quarter" idx="3"/>
          </p:nvPr>
        </p:nvSpPr>
        <p:spPr bwMode="auto">
          <a:xfrm>
            <a:off x="3976333" y="8838722"/>
            <a:ext cx="3041968" cy="465615"/>
          </a:xfrm>
          <a:prstGeom prst="rect">
            <a:avLst/>
          </a:prstGeom>
          <a:noFill/>
          <a:ln w="9525">
            <a:noFill/>
            <a:miter lim="800000"/>
            <a:headEnd/>
            <a:tailEnd/>
          </a:ln>
          <a:effectLst/>
        </p:spPr>
        <p:txBody>
          <a:bodyPr vert="horz" wrap="square" lIns="92409" tIns="46205" rIns="92409" bIns="46205" numCol="1" anchor="b" anchorCtr="0" compatLnSpc="1">
            <a:prstTxWarp prst="textNoShape">
              <a:avLst/>
            </a:prstTxWarp>
          </a:bodyPr>
          <a:lstStyle>
            <a:lvl1pPr algn="r" eaLnBrk="1" hangingPunct="1">
              <a:defRPr sz="1200" smtClean="0">
                <a:latin typeface="Arial" charset="0"/>
              </a:defRPr>
            </a:lvl1pPr>
          </a:lstStyle>
          <a:p>
            <a:pPr>
              <a:defRPr/>
            </a:pPr>
            <a:fld id="{7BE50884-6B84-4D9A-8959-65AE3EF62CFD}" type="slidenum">
              <a:rPr lang="en-US"/>
              <a:pPr>
                <a:defRPr/>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9394" name="Rectangle 2"/>
          <p:cNvSpPr>
            <a:spLocks noGrp="1" noChangeArrowheads="1"/>
          </p:cNvSpPr>
          <p:nvPr>
            <p:ph type="hdr" sz="quarter"/>
          </p:nvPr>
        </p:nvSpPr>
        <p:spPr bwMode="auto">
          <a:xfrm>
            <a:off x="0" y="0"/>
            <a:ext cx="3041968" cy="465615"/>
          </a:xfrm>
          <a:prstGeom prst="rect">
            <a:avLst/>
          </a:prstGeom>
          <a:noFill/>
          <a:ln w="9525">
            <a:noFill/>
            <a:miter lim="800000"/>
            <a:headEnd/>
            <a:tailEnd/>
          </a:ln>
          <a:effectLst/>
        </p:spPr>
        <p:txBody>
          <a:bodyPr vert="horz" wrap="square" lIns="92409" tIns="46205" rIns="92409" bIns="46205" numCol="1" anchor="t" anchorCtr="0" compatLnSpc="1">
            <a:prstTxWarp prst="textNoShape">
              <a:avLst/>
            </a:prstTxWarp>
          </a:bodyPr>
          <a:lstStyle>
            <a:lvl1pPr eaLnBrk="1" hangingPunct="1">
              <a:defRPr sz="1200" smtClean="0">
                <a:latin typeface="Arial" charset="0"/>
              </a:defRPr>
            </a:lvl1pPr>
          </a:lstStyle>
          <a:p>
            <a:pPr>
              <a:defRPr/>
            </a:pPr>
            <a:endParaRPr lang="en-US"/>
          </a:p>
        </p:txBody>
      </p:sp>
      <p:sp>
        <p:nvSpPr>
          <p:cNvPr id="59395" name="Rectangle 3"/>
          <p:cNvSpPr>
            <a:spLocks noGrp="1" noChangeArrowheads="1"/>
          </p:cNvSpPr>
          <p:nvPr>
            <p:ph type="dt" idx="1"/>
          </p:nvPr>
        </p:nvSpPr>
        <p:spPr bwMode="auto">
          <a:xfrm>
            <a:off x="3976333" y="0"/>
            <a:ext cx="3041968" cy="465615"/>
          </a:xfrm>
          <a:prstGeom prst="rect">
            <a:avLst/>
          </a:prstGeom>
          <a:noFill/>
          <a:ln w="9525">
            <a:noFill/>
            <a:miter lim="800000"/>
            <a:headEnd/>
            <a:tailEnd/>
          </a:ln>
          <a:effectLst/>
        </p:spPr>
        <p:txBody>
          <a:bodyPr vert="horz" wrap="square" lIns="92409" tIns="46205" rIns="92409" bIns="46205" numCol="1" anchor="t" anchorCtr="0" compatLnSpc="1">
            <a:prstTxWarp prst="textNoShape">
              <a:avLst/>
            </a:prstTxWarp>
          </a:bodyPr>
          <a:lstStyle>
            <a:lvl1pPr algn="r" eaLnBrk="1" hangingPunct="1">
              <a:defRPr sz="1200" smtClean="0">
                <a:latin typeface="Arial" charset="0"/>
              </a:defRPr>
            </a:lvl1pPr>
          </a:lstStyle>
          <a:p>
            <a:pPr>
              <a:defRPr/>
            </a:pPr>
            <a:endParaRPr lang="en-US"/>
          </a:p>
        </p:txBody>
      </p:sp>
      <p:sp>
        <p:nvSpPr>
          <p:cNvPr id="38916" name="Rectangle 4"/>
          <p:cNvSpPr>
            <a:spLocks noGrp="1" noRot="1" noChangeAspect="1" noChangeArrowheads="1" noTextEdit="1"/>
          </p:cNvSpPr>
          <p:nvPr>
            <p:ph type="sldImg" idx="2"/>
          </p:nvPr>
        </p:nvSpPr>
        <p:spPr bwMode="auto">
          <a:xfrm>
            <a:off x="1182688" y="696913"/>
            <a:ext cx="4654550" cy="3490912"/>
          </a:xfrm>
          <a:prstGeom prst="rect">
            <a:avLst/>
          </a:prstGeom>
          <a:noFill/>
          <a:ln w="9525">
            <a:solidFill>
              <a:srgbClr val="000000"/>
            </a:solidFill>
            <a:miter lim="800000"/>
            <a:headEnd/>
            <a:tailEnd/>
          </a:ln>
        </p:spPr>
      </p:sp>
      <p:sp>
        <p:nvSpPr>
          <p:cNvPr id="59397" name="Rectangle 5"/>
          <p:cNvSpPr>
            <a:spLocks noGrp="1" noChangeArrowheads="1"/>
          </p:cNvSpPr>
          <p:nvPr>
            <p:ph type="body" sz="quarter" idx="3"/>
          </p:nvPr>
        </p:nvSpPr>
        <p:spPr bwMode="auto">
          <a:xfrm>
            <a:off x="701993" y="4420950"/>
            <a:ext cx="5615940" cy="4187349"/>
          </a:xfrm>
          <a:prstGeom prst="rect">
            <a:avLst/>
          </a:prstGeom>
          <a:noFill/>
          <a:ln w="9525">
            <a:noFill/>
            <a:miter lim="800000"/>
            <a:headEnd/>
            <a:tailEnd/>
          </a:ln>
          <a:effectLst/>
        </p:spPr>
        <p:txBody>
          <a:bodyPr vert="horz" wrap="square" lIns="92409" tIns="46205" rIns="92409" bIns="46205"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59398" name="Rectangle 6"/>
          <p:cNvSpPr>
            <a:spLocks noGrp="1" noChangeArrowheads="1"/>
          </p:cNvSpPr>
          <p:nvPr>
            <p:ph type="ftr" sz="quarter" idx="4"/>
          </p:nvPr>
        </p:nvSpPr>
        <p:spPr bwMode="auto">
          <a:xfrm>
            <a:off x="0" y="8838722"/>
            <a:ext cx="3041968" cy="465615"/>
          </a:xfrm>
          <a:prstGeom prst="rect">
            <a:avLst/>
          </a:prstGeom>
          <a:noFill/>
          <a:ln w="9525">
            <a:noFill/>
            <a:miter lim="800000"/>
            <a:headEnd/>
            <a:tailEnd/>
          </a:ln>
          <a:effectLst/>
        </p:spPr>
        <p:txBody>
          <a:bodyPr vert="horz" wrap="square" lIns="92409" tIns="46205" rIns="92409" bIns="46205" numCol="1" anchor="b" anchorCtr="0" compatLnSpc="1">
            <a:prstTxWarp prst="textNoShape">
              <a:avLst/>
            </a:prstTxWarp>
          </a:bodyPr>
          <a:lstStyle>
            <a:lvl1pPr eaLnBrk="1" hangingPunct="1">
              <a:defRPr sz="1200" smtClean="0">
                <a:latin typeface="Arial" charset="0"/>
              </a:defRPr>
            </a:lvl1pPr>
          </a:lstStyle>
          <a:p>
            <a:pPr>
              <a:defRPr/>
            </a:pPr>
            <a:endParaRPr lang="en-US"/>
          </a:p>
        </p:txBody>
      </p:sp>
      <p:sp>
        <p:nvSpPr>
          <p:cNvPr id="59399" name="Rectangle 7"/>
          <p:cNvSpPr>
            <a:spLocks noGrp="1" noChangeArrowheads="1"/>
          </p:cNvSpPr>
          <p:nvPr>
            <p:ph type="sldNum" sz="quarter" idx="5"/>
          </p:nvPr>
        </p:nvSpPr>
        <p:spPr bwMode="auto">
          <a:xfrm>
            <a:off x="3976333" y="8838722"/>
            <a:ext cx="3041968" cy="465615"/>
          </a:xfrm>
          <a:prstGeom prst="rect">
            <a:avLst/>
          </a:prstGeom>
          <a:noFill/>
          <a:ln w="9525">
            <a:noFill/>
            <a:miter lim="800000"/>
            <a:headEnd/>
            <a:tailEnd/>
          </a:ln>
          <a:effectLst/>
        </p:spPr>
        <p:txBody>
          <a:bodyPr vert="horz" wrap="square" lIns="92409" tIns="46205" rIns="92409" bIns="46205" numCol="1" anchor="b" anchorCtr="0" compatLnSpc="1">
            <a:prstTxWarp prst="textNoShape">
              <a:avLst/>
            </a:prstTxWarp>
          </a:bodyPr>
          <a:lstStyle>
            <a:lvl1pPr algn="r" eaLnBrk="1" hangingPunct="1">
              <a:defRPr sz="1200" smtClean="0">
                <a:latin typeface="Arial" charset="0"/>
              </a:defRPr>
            </a:lvl1pPr>
          </a:lstStyle>
          <a:p>
            <a:pPr>
              <a:defRPr/>
            </a:pPr>
            <a:fld id="{E0CD911F-E69B-40A1-8954-8F91BB7C70CB}"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7"/>
          <p:cNvSpPr>
            <a:spLocks noGrp="1" noChangeArrowheads="1"/>
          </p:cNvSpPr>
          <p:nvPr>
            <p:ph type="sldNum" sz="quarter" idx="5"/>
          </p:nvPr>
        </p:nvSpPr>
        <p:spPr>
          <a:noFill/>
        </p:spPr>
        <p:txBody>
          <a:bodyPr/>
          <a:lstStyle/>
          <a:p>
            <a:fld id="{D0BB089A-E0A3-4386-91FE-6C024D6C2A4D}" type="slidenum">
              <a:rPr lang="en-US"/>
              <a:pPr/>
              <a:t>1</a:t>
            </a:fld>
            <a:endParaRPr lang="en-US"/>
          </a:p>
        </p:txBody>
      </p:sp>
      <p:sp>
        <p:nvSpPr>
          <p:cNvPr id="39939" name="Rectangle 2"/>
          <p:cNvSpPr>
            <a:spLocks noGrp="1" noRot="1" noChangeAspect="1" noChangeArrowheads="1" noTextEdit="1"/>
          </p:cNvSpPr>
          <p:nvPr>
            <p:ph type="sldImg"/>
          </p:nvPr>
        </p:nvSpPr>
        <p:spPr>
          <a:ln/>
        </p:spPr>
      </p:sp>
      <p:sp>
        <p:nvSpPr>
          <p:cNvPr id="39940" name="Rectangle 3"/>
          <p:cNvSpPr>
            <a:spLocks noGrp="1" noChangeArrowheads="1"/>
          </p:cNvSpPr>
          <p:nvPr>
            <p:ph type="body" idx="1"/>
          </p:nvPr>
        </p:nvSpPr>
        <p:spPr>
          <a:noFill/>
          <a:ln/>
        </p:spPr>
        <p:txBody>
          <a:bodyPr/>
          <a:lstStyle/>
          <a:p>
            <a:pPr eaLnBrk="1" hangingPunct="1"/>
            <a:r>
              <a:rPr lang="en-US" dirty="0" smtClean="0"/>
              <a:t>Whether it be physical, personal, economic, production, stress impacts the lives of farm families. </a:t>
            </a: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a:noFill/>
        </p:spPr>
        <p:txBody>
          <a:bodyPr/>
          <a:lstStyle/>
          <a:p>
            <a:fld id="{C0C137E7-A596-486B-8E71-BCE297E838DE}" type="slidenum">
              <a:rPr lang="en-US"/>
              <a:pPr/>
              <a:t>11</a:t>
            </a:fld>
            <a:endParaRPr lang="en-US"/>
          </a:p>
        </p:txBody>
      </p:sp>
      <p:sp>
        <p:nvSpPr>
          <p:cNvPr id="44035" name="Rectangle 2"/>
          <p:cNvSpPr>
            <a:spLocks noGrp="1" noRot="1" noChangeAspect="1" noChangeArrowheads="1" noTextEdit="1"/>
          </p:cNvSpPr>
          <p:nvPr>
            <p:ph type="sldImg"/>
          </p:nvPr>
        </p:nvSpPr>
        <p:spPr>
          <a:ln/>
        </p:spPr>
      </p:sp>
      <p:sp>
        <p:nvSpPr>
          <p:cNvPr id="44036" name="Rectangle 3"/>
          <p:cNvSpPr>
            <a:spLocks noGrp="1" noChangeArrowheads="1"/>
          </p:cNvSpPr>
          <p:nvPr>
            <p:ph type="body" idx="1"/>
          </p:nvPr>
        </p:nvSpPr>
        <p:spPr>
          <a:noFill/>
          <a:ln/>
        </p:spPr>
        <p:txBody>
          <a:bodyPr/>
          <a:lstStyle/>
          <a:p>
            <a:pPr eaLnBrk="1" hangingPunct="1"/>
            <a:r>
              <a:rPr lang="en-US" smtClean="0"/>
              <a:t>This is well illustrated in the book by Conger and Elder. </a:t>
            </a:r>
          </a:p>
          <a:p>
            <a:pPr eaLnBrk="1" hangingPunct="1"/>
            <a:r>
              <a:rPr lang="en-US" smtClean="0"/>
              <a:t>Economic pressure—loss of income…ability to purchase; low family income…daily expenses; unstable work. This economic pressure leads to:</a:t>
            </a:r>
          </a:p>
          <a:p>
            <a:pPr eaLnBrk="1" hangingPunct="1"/>
            <a:r>
              <a:rPr lang="en-US" smtClean="0"/>
              <a:t>parents’ emotional distress. Depression is common in financial stress. Self confidence decreases, anger increases, or withdrawal occurs.</a:t>
            </a:r>
          </a:p>
          <a:p>
            <a:pPr eaLnBrk="1" hangingPunct="1"/>
            <a:r>
              <a:rPr lang="en-US" smtClean="0"/>
              <a:t>This in turn leads to a deteriorating marital situation. Increased conflict between parents or conflict between parents and children—usually over money. This conflict leads to:</a:t>
            </a:r>
          </a:p>
          <a:p>
            <a:pPr eaLnBrk="1" hangingPunct="1"/>
            <a:r>
              <a:rPr lang="en-US" smtClean="0"/>
              <a:t>Decreased quality of parenting. Less involved, less comforting, less consistent in discipline…often leading to more severe discipline. Which then can lead to:</a:t>
            </a:r>
          </a:p>
          <a:p>
            <a:pPr eaLnBrk="1" hangingPunct="1"/>
            <a:r>
              <a:rPr lang="en-US" smtClean="0"/>
              <a:t>adolescent problems such as delinquency and academics. There can be other consequences such as reduced future aspirations of children.</a:t>
            </a: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Depression means</a:t>
            </a:r>
            <a:r>
              <a:rPr lang="en-US" baseline="0" dirty="0" smtClean="0"/>
              <a:t> different things to different people. Depression can by a symptom (I feel depressed), a sign (he looks depressed) or a diagnosable disorder. Depression is a serious medical condition. I contract to the emotional experiences of stress and mood swings, clinical depression is a persistent mood disorder that interferes with a person’s ability to function. The degree of impairment varies, but even in mild cases, there is significant distress or some interference in social, occupational, or other important areas of functioning. If impairment is severe, the person may lose the ability to function socially or occupationally.</a:t>
            </a:r>
            <a:endParaRPr lang="en-US" dirty="0"/>
          </a:p>
        </p:txBody>
      </p:sp>
      <p:sp>
        <p:nvSpPr>
          <p:cNvPr id="4" name="Slide Number Placeholder 3"/>
          <p:cNvSpPr>
            <a:spLocks noGrp="1"/>
          </p:cNvSpPr>
          <p:nvPr>
            <p:ph type="sldNum" sz="quarter" idx="10"/>
          </p:nvPr>
        </p:nvSpPr>
        <p:spPr/>
        <p:txBody>
          <a:bodyPr/>
          <a:lstStyle/>
          <a:p>
            <a:pPr>
              <a:defRPr/>
            </a:pPr>
            <a:fld id="{E0CD911F-E69B-40A1-8954-8F91BB7C70CB}" type="slidenum">
              <a:rPr lang="en-US" smtClean="0"/>
              <a:pPr>
                <a:defRPr/>
              </a:pPr>
              <a:t>14</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7"/>
          <p:cNvSpPr>
            <a:spLocks noGrp="1" noChangeArrowheads="1"/>
          </p:cNvSpPr>
          <p:nvPr>
            <p:ph type="sldNum" sz="quarter" idx="5"/>
          </p:nvPr>
        </p:nvSpPr>
        <p:spPr>
          <a:noFill/>
        </p:spPr>
        <p:txBody>
          <a:bodyPr/>
          <a:lstStyle/>
          <a:p>
            <a:fld id="{A0E2ED63-9A02-433F-8D5F-941B95C93D44}" type="slidenum">
              <a:rPr lang="en-US"/>
              <a:pPr/>
              <a:t>15</a:t>
            </a:fld>
            <a:endParaRPr lang="en-US"/>
          </a:p>
        </p:txBody>
      </p:sp>
      <p:sp>
        <p:nvSpPr>
          <p:cNvPr id="45059" name="Rectangle 2"/>
          <p:cNvSpPr>
            <a:spLocks noGrp="1" noRot="1" noChangeAspect="1" noChangeArrowheads="1" noTextEdit="1"/>
          </p:cNvSpPr>
          <p:nvPr>
            <p:ph type="sldImg"/>
          </p:nvPr>
        </p:nvSpPr>
        <p:spPr>
          <a:solidFill>
            <a:srgbClr val="FFFFFF"/>
          </a:solidFill>
          <a:ln/>
        </p:spPr>
      </p:sp>
      <p:sp>
        <p:nvSpPr>
          <p:cNvPr id="45060" name="Rectangle 3"/>
          <p:cNvSpPr>
            <a:spLocks noGrp="1" noChangeArrowheads="1"/>
          </p:cNvSpPr>
          <p:nvPr>
            <p:ph type="body" idx="1"/>
          </p:nvPr>
        </p:nvSpPr>
        <p:spPr>
          <a:solidFill>
            <a:srgbClr val="FFFFFF"/>
          </a:solidFill>
          <a:ln>
            <a:solidFill>
              <a:srgbClr val="000000"/>
            </a:solidFill>
          </a:ln>
        </p:spPr>
        <p:txBody>
          <a:bodyPr/>
          <a:lstStyle/>
          <a:p>
            <a:pPr eaLnBrk="1" hangingPunct="1"/>
            <a:endParaRPr lang="en-US" dirty="0" smtClean="0"/>
          </a:p>
          <a:p>
            <a:pPr eaLnBrk="1" hangingPunct="1"/>
            <a:r>
              <a:rPr lang="en-US" dirty="0" smtClean="0"/>
              <a:t>In our society there is unfortunately high rates of depression. Depression is often referred to as the “common cold” of mental illness.  In each year, 10 percent of Americans experience depression. A total of 15-17 % of Americans have experienced clinical depression, and women are especially effected. Two-thirds of those with depression are women. One of five individuals with depression will develop chronic depression. Another unfortunate statistic is that over half of all people suffering from depression go untreated, while 80-90% of individuals who seek help obtain at least partial improvement. Depression can come on for no clear reason, yet is often a response to difficult life changes and circumstances. Because of the nature of the illness, people with depression benefit greatly from the assistance of loved ones in getting treatment.</a:t>
            </a: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Depression</a:t>
            </a:r>
            <a:r>
              <a:rPr lang="en-US" baseline="0" dirty="0" smtClean="0"/>
              <a:t> is almost always caused by a combination of factors. Genetic predisposition, a traumatic event such as loss of child or spouse, psychological factors such as intense grief; intense stress, or a physical illness.</a:t>
            </a:r>
          </a:p>
          <a:p>
            <a:r>
              <a:rPr lang="en-US" baseline="0" dirty="0" smtClean="0"/>
              <a:t>Some people will come out of their depression within weeks or months, and others may experience a fluctuating, chronic form for many years. Some may have only one episode of depression, while others have many.</a:t>
            </a:r>
            <a:endParaRPr lang="en-US" dirty="0"/>
          </a:p>
        </p:txBody>
      </p:sp>
      <p:sp>
        <p:nvSpPr>
          <p:cNvPr id="4" name="Slide Number Placeholder 3"/>
          <p:cNvSpPr>
            <a:spLocks noGrp="1"/>
          </p:cNvSpPr>
          <p:nvPr>
            <p:ph type="sldNum" sz="quarter" idx="10"/>
          </p:nvPr>
        </p:nvSpPr>
        <p:spPr/>
        <p:txBody>
          <a:bodyPr/>
          <a:lstStyle/>
          <a:p>
            <a:pPr>
              <a:defRPr/>
            </a:pPr>
            <a:fld id="{E0CD911F-E69B-40A1-8954-8F91BB7C70CB}" type="slidenum">
              <a:rPr lang="en-US" smtClean="0"/>
              <a:pPr>
                <a:defRPr/>
              </a:pPr>
              <a:t>16</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Summary...common</a:t>
            </a:r>
            <a:r>
              <a:rPr lang="en-US" baseline="0" dirty="0" smtClean="0"/>
              <a:t> symptoms of depression include a sad mood, loss of interest or pleasure in activities that were once enjoyed, change in appetite or weight, difficulty sleeping or oversleeping, feelings of worthlessness, difficulty concentrating, and recurrent thoughts of death or suicide.</a:t>
            </a:r>
          </a:p>
          <a:p>
            <a:r>
              <a:rPr lang="en-US" baseline="0" dirty="0" smtClean="0"/>
              <a:t>[NOTE] Doctors caution about over generalizing all symptoms as associated with depression. They may be symptoms of a physical illness.</a:t>
            </a:r>
            <a:endParaRPr lang="en-US" dirty="0"/>
          </a:p>
        </p:txBody>
      </p:sp>
      <p:sp>
        <p:nvSpPr>
          <p:cNvPr id="4" name="Slide Number Placeholder 3"/>
          <p:cNvSpPr>
            <a:spLocks noGrp="1"/>
          </p:cNvSpPr>
          <p:nvPr>
            <p:ph type="sldNum" sz="quarter" idx="10"/>
          </p:nvPr>
        </p:nvSpPr>
        <p:spPr/>
        <p:txBody>
          <a:bodyPr/>
          <a:lstStyle/>
          <a:p>
            <a:pPr>
              <a:defRPr/>
            </a:pPr>
            <a:fld id="{E0CD911F-E69B-40A1-8954-8F91BB7C70CB}" type="slidenum">
              <a:rPr lang="en-US" smtClean="0"/>
              <a:pPr>
                <a:defRPr/>
              </a:pPr>
              <a:t>18</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Advice for living with and supporting people with depression:</a:t>
            </a:r>
          </a:p>
          <a:p>
            <a:r>
              <a:rPr lang="en-US" dirty="0" smtClean="0"/>
              <a:t>“Depressed people must never be known as people with a mental illness who occasionally can</a:t>
            </a:r>
            <a:r>
              <a:rPr lang="en-US" baseline="0" dirty="0" smtClean="0"/>
              <a:t> live productively in the mainstream. They must be known as productive, vital people who occasionally are afflicted by a mental illness.</a:t>
            </a:r>
            <a:endParaRPr lang="en-US" dirty="0"/>
          </a:p>
        </p:txBody>
      </p:sp>
      <p:sp>
        <p:nvSpPr>
          <p:cNvPr id="4" name="Slide Number Placeholder 3"/>
          <p:cNvSpPr>
            <a:spLocks noGrp="1"/>
          </p:cNvSpPr>
          <p:nvPr>
            <p:ph type="sldNum" sz="quarter" idx="10"/>
          </p:nvPr>
        </p:nvSpPr>
        <p:spPr/>
        <p:txBody>
          <a:bodyPr/>
          <a:lstStyle/>
          <a:p>
            <a:pPr>
              <a:defRPr/>
            </a:pPr>
            <a:fld id="{E0CD911F-E69B-40A1-8954-8F91BB7C70CB}" type="slidenum">
              <a:rPr lang="en-US" smtClean="0"/>
              <a:pPr>
                <a:defRPr/>
              </a:pPr>
              <a:t>19</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7"/>
          <p:cNvSpPr>
            <a:spLocks noGrp="1" noChangeArrowheads="1"/>
          </p:cNvSpPr>
          <p:nvPr>
            <p:ph type="sldNum" sz="quarter" idx="5"/>
          </p:nvPr>
        </p:nvSpPr>
        <p:spPr>
          <a:noFill/>
        </p:spPr>
        <p:txBody>
          <a:bodyPr/>
          <a:lstStyle/>
          <a:p>
            <a:fld id="{D400A531-D790-4F04-A565-3299113721C4}" type="slidenum">
              <a:rPr lang="en-US"/>
              <a:pPr/>
              <a:t>20</a:t>
            </a:fld>
            <a:endParaRPr lang="en-US"/>
          </a:p>
        </p:txBody>
      </p:sp>
      <p:sp>
        <p:nvSpPr>
          <p:cNvPr id="46083" name="Rectangle 2"/>
          <p:cNvSpPr>
            <a:spLocks noGrp="1" noRot="1" noChangeAspect="1" noChangeArrowheads="1" noTextEdit="1"/>
          </p:cNvSpPr>
          <p:nvPr>
            <p:ph type="sldImg"/>
          </p:nvPr>
        </p:nvSpPr>
        <p:spPr>
          <a:ln/>
        </p:spPr>
      </p:sp>
      <p:sp>
        <p:nvSpPr>
          <p:cNvPr id="46084" name="Rectangle 3"/>
          <p:cNvSpPr>
            <a:spLocks noGrp="1" noChangeArrowheads="1"/>
          </p:cNvSpPr>
          <p:nvPr>
            <p:ph type="body" idx="1"/>
          </p:nvPr>
        </p:nvSpPr>
        <p:spPr>
          <a:noFill/>
          <a:ln/>
        </p:spPr>
        <p:txBody>
          <a:bodyPr/>
          <a:lstStyle/>
          <a:p>
            <a:pPr eaLnBrk="1" hangingPunct="1"/>
            <a:r>
              <a:rPr lang="en-US" dirty="0" smtClean="0"/>
              <a:t>A chilling quote…Male depression is complex. And takes a great toll on men. Though women attempt suicide more than men by a 4 to 1 ratio, men complete suicide at a greater rate. Christine </a:t>
            </a:r>
            <a:r>
              <a:rPr lang="en-US" dirty="0" err="1" smtClean="0"/>
              <a:t>Heifner</a:t>
            </a:r>
            <a:r>
              <a:rPr lang="en-US" dirty="0" smtClean="0"/>
              <a:t>, a clinical nurse who specializes in male depression, has found certain characteristics in men who are more likely to develop clinical depression.</a:t>
            </a:r>
          </a:p>
          <a:p>
            <a:pPr eaLnBrk="1" hangingPunct="1">
              <a:buFont typeface="Arial" pitchFamily="34" charset="0"/>
              <a:buChar char="•"/>
            </a:pPr>
            <a:r>
              <a:rPr lang="en-US" dirty="0" smtClean="0"/>
              <a:t> An acceptance of rigid, traditional gender identity roles</a:t>
            </a:r>
          </a:p>
          <a:p>
            <a:pPr eaLnBrk="1" hangingPunct="1">
              <a:buFont typeface="Arial" pitchFamily="34" charset="0"/>
              <a:buChar char="•"/>
            </a:pPr>
            <a:r>
              <a:rPr lang="en-US" dirty="0" smtClean="0"/>
              <a:t> A belief that acceptance by others is dependent on performance</a:t>
            </a:r>
          </a:p>
          <a:p>
            <a:pPr eaLnBrk="1" hangingPunct="1">
              <a:buFont typeface="Arial" pitchFamily="34" charset="0"/>
              <a:buChar char="•"/>
            </a:pPr>
            <a:r>
              <a:rPr lang="en-US" dirty="0" smtClean="0"/>
              <a:t> A lack of connectedness with others (especially with other men)</a:t>
            </a:r>
          </a:p>
          <a:p>
            <a:pPr eaLnBrk="1" hangingPunct="1">
              <a:buFont typeface="Arial" pitchFamily="34" charset="0"/>
              <a:buChar char="•"/>
            </a:pPr>
            <a:r>
              <a:rPr lang="en-US" dirty="0" smtClean="0"/>
              <a:t> A hidden public self (very stoic, very guarded,</a:t>
            </a:r>
            <a:r>
              <a:rPr lang="en-US" baseline="0" dirty="0" smtClean="0"/>
              <a:t> very private)</a:t>
            </a:r>
          </a:p>
          <a:p>
            <a:pPr eaLnBrk="1" hangingPunct="1">
              <a:buFont typeface="Arial" pitchFamily="34" charset="0"/>
              <a:buChar char="•"/>
            </a:pPr>
            <a:r>
              <a:rPr lang="en-US" baseline="0" dirty="0" smtClean="0"/>
              <a:t> A feeling of having no control over their world.</a:t>
            </a:r>
            <a:endParaRPr lang="en-US" dirty="0"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7ED1FCA-3876-4384-B212-58C62711DD45}" type="slidenum">
              <a:rPr lang="en-US"/>
              <a:pPr/>
              <a:t>22</a:t>
            </a:fld>
            <a:endParaRPr lang="en-US"/>
          </a:p>
        </p:txBody>
      </p:sp>
      <p:sp>
        <p:nvSpPr>
          <p:cNvPr id="1143810" name="Rectangle 2"/>
          <p:cNvSpPr>
            <a:spLocks noGrp="1" noRot="1" noChangeAspect="1" noChangeArrowheads="1" noTextEdit="1"/>
          </p:cNvSpPr>
          <p:nvPr>
            <p:ph type="sldImg"/>
          </p:nvPr>
        </p:nvSpPr>
        <p:spPr bwMode="auto">
          <a:xfrm>
            <a:off x="1182688" y="696913"/>
            <a:ext cx="4654550" cy="3490912"/>
          </a:xfrm>
          <a:prstGeom prst="rect">
            <a:avLst/>
          </a:prstGeom>
          <a:solidFill>
            <a:srgbClr val="FFFFFF"/>
          </a:solidFill>
          <a:ln>
            <a:solidFill>
              <a:srgbClr val="000000"/>
            </a:solidFill>
            <a:miter lim="800000"/>
            <a:headEnd/>
            <a:tailEnd/>
          </a:ln>
        </p:spPr>
      </p:sp>
      <p:sp>
        <p:nvSpPr>
          <p:cNvPr id="1143811" name="Rectangle 3"/>
          <p:cNvSpPr>
            <a:spLocks noGrp="1" noChangeArrowheads="1"/>
          </p:cNvSpPr>
          <p:nvPr>
            <p:ph type="body" idx="1"/>
          </p:nvPr>
        </p:nvSpPr>
        <p:spPr bwMode="auto">
          <a:xfrm>
            <a:off x="701993" y="4420315"/>
            <a:ext cx="5615940" cy="4187666"/>
          </a:xfrm>
          <a:prstGeom prst="rect">
            <a:avLst/>
          </a:prstGeom>
          <a:solidFill>
            <a:srgbClr val="FFFFFF"/>
          </a:solidFill>
          <a:ln>
            <a:solidFill>
              <a:srgbClr val="000000"/>
            </a:solidFill>
            <a:miter lim="800000"/>
            <a:headEnd/>
            <a:tailEnd/>
          </a:ln>
        </p:spPr>
        <p:txBody>
          <a:bodyPr/>
          <a:lstStyle/>
          <a:p>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7"/>
          <p:cNvSpPr>
            <a:spLocks noGrp="1" noChangeArrowheads="1"/>
          </p:cNvSpPr>
          <p:nvPr>
            <p:ph type="sldNum" sz="quarter" idx="5"/>
          </p:nvPr>
        </p:nvSpPr>
        <p:spPr>
          <a:noFill/>
        </p:spPr>
        <p:txBody>
          <a:bodyPr/>
          <a:lstStyle/>
          <a:p>
            <a:fld id="{F83776B7-2306-4E62-88F9-33A4F6E1E3E6}" type="slidenum">
              <a:rPr lang="en-US"/>
              <a:pPr/>
              <a:t>23</a:t>
            </a:fld>
            <a:endParaRPr lang="en-US"/>
          </a:p>
        </p:txBody>
      </p:sp>
      <p:sp>
        <p:nvSpPr>
          <p:cNvPr id="47107" name="Rectangle 2"/>
          <p:cNvSpPr>
            <a:spLocks noGrp="1" noRot="1" noChangeAspect="1" noChangeArrowheads="1" noTextEdit="1"/>
          </p:cNvSpPr>
          <p:nvPr>
            <p:ph type="sldImg"/>
          </p:nvPr>
        </p:nvSpPr>
        <p:spPr>
          <a:solidFill>
            <a:srgbClr val="FFFFFF"/>
          </a:solidFill>
          <a:ln/>
        </p:spPr>
      </p:sp>
      <p:sp>
        <p:nvSpPr>
          <p:cNvPr id="47108" name="Rectangle 3"/>
          <p:cNvSpPr>
            <a:spLocks noGrp="1" noChangeArrowheads="1"/>
          </p:cNvSpPr>
          <p:nvPr>
            <p:ph type="body" idx="1"/>
          </p:nvPr>
        </p:nvSpPr>
        <p:spPr>
          <a:solidFill>
            <a:srgbClr val="FFFFFF"/>
          </a:solidFill>
          <a:ln>
            <a:solidFill>
              <a:srgbClr val="000000"/>
            </a:solidFill>
          </a:ln>
        </p:spPr>
        <p:txBody>
          <a:bodyPr/>
          <a:lstStyle/>
          <a:p>
            <a:pPr eaLnBrk="1" hangingPunct="1"/>
            <a:endParaRPr lang="en-US"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7"/>
          <p:cNvSpPr>
            <a:spLocks noGrp="1" noChangeArrowheads="1"/>
          </p:cNvSpPr>
          <p:nvPr>
            <p:ph type="sldNum" sz="quarter" idx="5"/>
          </p:nvPr>
        </p:nvSpPr>
        <p:spPr>
          <a:noFill/>
        </p:spPr>
        <p:txBody>
          <a:bodyPr/>
          <a:lstStyle/>
          <a:p>
            <a:fld id="{90D27E91-6740-48A7-80B8-259C625E8ED3}" type="slidenum">
              <a:rPr lang="en-US"/>
              <a:pPr/>
              <a:t>24</a:t>
            </a:fld>
            <a:endParaRPr lang="en-US"/>
          </a:p>
        </p:txBody>
      </p:sp>
      <p:sp>
        <p:nvSpPr>
          <p:cNvPr id="49155" name="Rectangle 2"/>
          <p:cNvSpPr>
            <a:spLocks noGrp="1" noRot="1" noChangeAspect="1" noChangeArrowheads="1" noTextEdit="1"/>
          </p:cNvSpPr>
          <p:nvPr>
            <p:ph type="sldImg"/>
          </p:nvPr>
        </p:nvSpPr>
        <p:spPr>
          <a:solidFill>
            <a:srgbClr val="FFFFFF"/>
          </a:solidFill>
          <a:ln/>
        </p:spPr>
      </p:sp>
      <p:sp>
        <p:nvSpPr>
          <p:cNvPr id="49156" name="Rectangle 3"/>
          <p:cNvSpPr>
            <a:spLocks noGrp="1" noChangeArrowheads="1"/>
          </p:cNvSpPr>
          <p:nvPr>
            <p:ph type="body" idx="1"/>
          </p:nvPr>
        </p:nvSpPr>
        <p:spPr>
          <a:solidFill>
            <a:srgbClr val="FFFFFF"/>
          </a:solidFill>
          <a:ln>
            <a:solidFill>
              <a:srgbClr val="000000"/>
            </a:solidFill>
          </a:ln>
        </p:spPr>
        <p:txBody>
          <a:bodyPr/>
          <a:lstStyle/>
          <a:p>
            <a:pPr eaLnBrk="1" hangingPunct="1">
              <a:lnSpc>
                <a:spcPct val="80000"/>
              </a:lnSpc>
              <a:buFont typeface="Arial" pitchFamily="34" charset="0"/>
              <a:buChar char="•"/>
            </a:pPr>
            <a:r>
              <a:rPr lang="en-US" sz="1000" dirty="0" smtClean="0"/>
              <a:t>Approximately three out of every four people who eventually kill themselves give some detectable hint ahead of time, whether by less serious attempts or by verbal statements. (The latter are sometimes as direct as can be, e.g., "I'm going to blow my head off," or "If things don't get better in a hurry, you'll be reading about me in the papers.") This is the most dangerous myth because it encourages us to ignore cries for help.</a:t>
            </a:r>
            <a:endParaRPr lang="en-US" sz="1000" b="1" dirty="0" smtClean="0"/>
          </a:p>
          <a:p>
            <a:pPr eaLnBrk="1" hangingPunct="1">
              <a:lnSpc>
                <a:spcPct val="80000"/>
              </a:lnSpc>
              <a:buFont typeface="Arial" pitchFamily="34" charset="0"/>
              <a:buChar char="•"/>
            </a:pPr>
            <a:r>
              <a:rPr lang="en-US" sz="1000" dirty="0" smtClean="0"/>
              <a:t>This is one of the most common of the mistaken assumptions. Many lives have been saved by opening communication on this topic.</a:t>
            </a:r>
            <a:endParaRPr lang="en-US" sz="1000" b="1" dirty="0" smtClean="0"/>
          </a:p>
          <a:p>
            <a:pPr eaLnBrk="1" hangingPunct="1">
              <a:buFont typeface="Arial" pitchFamily="34" charset="0"/>
              <a:buChar char="•"/>
            </a:pPr>
            <a:r>
              <a:rPr lang="en-US" sz="1000" dirty="0" smtClean="0"/>
              <a:t>It remains difficult for some people to believe a person in his or her right mind could commit suicide, but the cultural tradition of rational suicide has already been acknowledged. Psychiatrists disagree on how many suicides are associated with obvious mental disorder, but some of the most qualified researchers and clinicians find that suicide is not invariably related to psychosis.</a:t>
            </a:r>
          </a:p>
          <a:p>
            <a:pPr eaLnBrk="1" hangingPunct="1">
              <a:lnSpc>
                <a:spcPct val="80000"/>
              </a:lnSpc>
              <a:buFont typeface="Arial" pitchFamily="34" charset="0"/>
              <a:buChar char="•"/>
            </a:pPr>
            <a:r>
              <a:rPr lang="en-US" sz="1000" dirty="0" smtClean="0"/>
              <a:t>It is true that more than one person in the same family may commit suicide. Some families do have a suicidal tradition that seems to perpetuate itself. But there is no evidence for a hereditary basis, even in special studies made of identical twins.</a:t>
            </a:r>
            <a:endParaRPr lang="en-US" sz="1000" b="1" dirty="0" smtClean="0"/>
          </a:p>
          <a:p>
            <a:pPr eaLnBrk="1" hangingPunct="1">
              <a:lnSpc>
                <a:spcPct val="80000"/>
              </a:lnSpc>
              <a:buFont typeface="Arial" pitchFamily="34" charset="0"/>
              <a:buChar char="•"/>
            </a:pPr>
            <a:r>
              <a:rPr lang="en-US" sz="1000" dirty="0" smtClean="0"/>
              <a:t>Experienced clinicians have learned the period following an apparent improvement in overall condition is actually one of special danger. Sometimes this is because the client has improved enough to be discharged from a mental hospital and therefore has more opportunity to commit suicide. At other times, it seems related to a recovery of enough energy and volition to take action. Sensitivity and interpersonal support are needed, especially when the person seems to be pulling out of a suicidal crisis.</a:t>
            </a:r>
            <a:endParaRPr lang="en-US" sz="1000" b="1" dirty="0" smtClean="0"/>
          </a:p>
          <a:p>
            <a:pPr eaLnBrk="1" hangingPunct="1">
              <a:lnSpc>
                <a:spcPct val="80000"/>
              </a:lnSpc>
              <a:buFont typeface="Arial" pitchFamily="34" charset="0"/>
              <a:buChar char="•"/>
            </a:pPr>
            <a:r>
              <a:rPr lang="en-US" sz="1000" dirty="0" smtClean="0"/>
              <a:t>Not correct. </a:t>
            </a:r>
            <a:r>
              <a:rPr lang="en-US" sz="1000" dirty="0" smtClean="0"/>
              <a:t>Many people who commit suicide have received some form of medical or psychiatric attention within six months preceding the act. Suicides can and do occur in the hospital itself.</a:t>
            </a:r>
          </a:p>
          <a:p>
            <a:pPr eaLnBrk="1" hangingPunct="1"/>
            <a:endParaRPr lang="en-US" sz="1000" dirty="0"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7"/>
          <p:cNvSpPr>
            <a:spLocks noGrp="1" noChangeArrowheads="1"/>
          </p:cNvSpPr>
          <p:nvPr>
            <p:ph type="sldNum" sz="quarter" idx="5"/>
          </p:nvPr>
        </p:nvSpPr>
        <p:spPr>
          <a:noFill/>
        </p:spPr>
        <p:txBody>
          <a:bodyPr/>
          <a:lstStyle/>
          <a:p>
            <a:fld id="{9D322CC0-300A-4516-85C6-AF4CBB588F66}" type="slidenum">
              <a:rPr lang="en-US"/>
              <a:pPr/>
              <a:t>2</a:t>
            </a:fld>
            <a:endParaRPr lang="en-US"/>
          </a:p>
        </p:txBody>
      </p:sp>
      <p:sp>
        <p:nvSpPr>
          <p:cNvPr id="40963" name="Rectangle 2"/>
          <p:cNvSpPr>
            <a:spLocks noGrp="1" noRot="1" noChangeAspect="1" noChangeArrowheads="1" noTextEdit="1"/>
          </p:cNvSpPr>
          <p:nvPr>
            <p:ph type="sldImg"/>
          </p:nvPr>
        </p:nvSpPr>
        <p:spPr>
          <a:ln/>
        </p:spPr>
      </p:sp>
      <p:sp>
        <p:nvSpPr>
          <p:cNvPr id="40964" name="Rectangle 3"/>
          <p:cNvSpPr>
            <a:spLocks noGrp="1" noChangeArrowheads="1"/>
          </p:cNvSpPr>
          <p:nvPr>
            <p:ph type="body" idx="1"/>
          </p:nvPr>
        </p:nvSpPr>
        <p:spPr>
          <a:noFill/>
          <a:ln/>
        </p:spPr>
        <p:txBody>
          <a:bodyPr/>
          <a:lstStyle/>
          <a:p>
            <a:pPr eaLnBrk="1" hangingPunct="1"/>
            <a:r>
              <a:rPr lang="en-US" dirty="0" smtClean="0"/>
              <a:t>These stressors place farm families at greater risk for depression, anger, thoughts of suicide and physical illness. However, in this presentation I do not want to give the impression that all farmers are stressed</a:t>
            </a:r>
            <a:r>
              <a:rPr lang="en-US" baseline="0" dirty="0" smtClean="0"/>
              <a:t> and are having trouble coping because that certainly isn’t the case.</a:t>
            </a:r>
          </a:p>
          <a:p>
            <a:pPr eaLnBrk="1" hangingPunct="1"/>
            <a:r>
              <a:rPr lang="en-US" baseline="0" dirty="0" smtClean="0"/>
              <a:t>Everyone differs in terms of what is stressful or potentially stressful. What for one farmer might seem to be a catastrophic event may be a minor setback for another.</a:t>
            </a:r>
            <a:endParaRPr lang="en-US" dirty="0"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7"/>
          <p:cNvSpPr>
            <a:spLocks noGrp="1" noChangeArrowheads="1"/>
          </p:cNvSpPr>
          <p:nvPr>
            <p:ph type="sldNum" sz="quarter" idx="5"/>
          </p:nvPr>
        </p:nvSpPr>
        <p:spPr>
          <a:noFill/>
        </p:spPr>
        <p:txBody>
          <a:bodyPr/>
          <a:lstStyle/>
          <a:p>
            <a:fld id="{04D5260F-0AE8-4B3E-AE45-2B75EA3335C7}" type="slidenum">
              <a:rPr lang="en-US"/>
              <a:pPr/>
              <a:t>25</a:t>
            </a:fld>
            <a:endParaRPr lang="en-US"/>
          </a:p>
        </p:txBody>
      </p:sp>
      <p:sp>
        <p:nvSpPr>
          <p:cNvPr id="50179" name="Rectangle 2"/>
          <p:cNvSpPr>
            <a:spLocks noGrp="1" noRot="1" noChangeAspect="1" noChangeArrowheads="1" noTextEdit="1"/>
          </p:cNvSpPr>
          <p:nvPr>
            <p:ph type="sldImg"/>
          </p:nvPr>
        </p:nvSpPr>
        <p:spPr>
          <a:solidFill>
            <a:srgbClr val="FFFFFF"/>
          </a:solidFill>
          <a:ln/>
        </p:spPr>
      </p:sp>
      <p:sp>
        <p:nvSpPr>
          <p:cNvPr id="50180" name="Rectangle 3"/>
          <p:cNvSpPr>
            <a:spLocks noGrp="1" noChangeArrowheads="1"/>
          </p:cNvSpPr>
          <p:nvPr>
            <p:ph type="body" idx="1"/>
          </p:nvPr>
        </p:nvSpPr>
        <p:spPr>
          <a:solidFill>
            <a:srgbClr val="FFFFFF"/>
          </a:solidFill>
          <a:ln>
            <a:solidFill>
              <a:srgbClr val="000000"/>
            </a:solidFill>
          </a:ln>
        </p:spPr>
        <p:txBody>
          <a:bodyPr/>
          <a:lstStyle/>
          <a:p>
            <a:pPr eaLnBrk="1" hangingPunct="1">
              <a:lnSpc>
                <a:spcPct val="80000"/>
              </a:lnSpc>
            </a:pPr>
            <a:r>
              <a:rPr lang="en-US" sz="1000" dirty="0" smtClean="0"/>
              <a:t>Suicidal behavior runs on a continuum; A process during which suicidal people try various ways to reduce their profound emotional pain. Ambivalent, they have contradictory desires to live and to die and the balance between the two shifts back and forth. </a:t>
            </a:r>
          </a:p>
          <a:p>
            <a:pPr eaLnBrk="1" hangingPunct="1">
              <a:lnSpc>
                <a:spcPct val="80000"/>
              </a:lnSpc>
            </a:pPr>
            <a:r>
              <a:rPr lang="en-US" sz="1000" dirty="0" smtClean="0"/>
              <a:t>When signs of suicide are evident, we may have a tendency to back off. Unfortunately, this includes some professional people as well as the general public. Pretending we haven't heard suicidal messages or distancing ourselves from a person who is contemplating self-destruction is hardly a helpful approach.</a:t>
            </a:r>
          </a:p>
          <a:p>
            <a:pPr eaLnBrk="1" hangingPunct="1">
              <a:lnSpc>
                <a:spcPct val="80000"/>
              </a:lnSpc>
            </a:pPr>
            <a:r>
              <a:rPr lang="en-US" sz="1000" dirty="0" smtClean="0"/>
              <a:t>The best approach to take to help a suicidal person depends on the person, who we are and what kind of relationship we have.</a:t>
            </a:r>
            <a:endParaRPr lang="en-US" sz="1000" b="1" dirty="0" smtClean="0"/>
          </a:p>
          <a:p>
            <a:pPr eaLnBrk="1" hangingPunct="1">
              <a:lnSpc>
                <a:spcPct val="80000"/>
              </a:lnSpc>
            </a:pPr>
            <a:r>
              <a:rPr lang="en-US" sz="1000" b="1" dirty="0" smtClean="0"/>
              <a:t>Take the suicidal concern seriously.</a:t>
            </a:r>
            <a:r>
              <a:rPr lang="en-US" sz="1000" dirty="0" smtClean="0"/>
              <a:t> This does not mean panic or an exaggerated, unnatural response. But we know thoughtful musings and threats sometimes do end in fatal attempts, so there is good reason to respect the concern.</a:t>
            </a:r>
            <a:endParaRPr lang="en-US" sz="1000" b="1" dirty="0" smtClean="0"/>
          </a:p>
          <a:p>
            <a:pPr eaLnBrk="1" hangingPunct="1">
              <a:lnSpc>
                <a:spcPct val="80000"/>
              </a:lnSpc>
            </a:pPr>
            <a:r>
              <a:rPr lang="en-US" sz="1000" b="1" dirty="0" smtClean="0"/>
              <a:t>Do not issue a provocation to suicide.</a:t>
            </a:r>
            <a:r>
              <a:rPr lang="en-US" sz="1000" dirty="0" smtClean="0"/>
              <a:t> Strange though it may seem, people sometimes react to the suicidal person in such a way as to provoke or intensify the attempt. Do not be one of those "friends" who dares this person to make good his or her threat or who intimates that he or she is too "chicken" to do so. On a more subtle level, do not belittle his or her concern or troubled state of mind. A belittling response can intensify the need to do something desperate so others will appreciate how bad he or she really feels.</a:t>
            </a:r>
            <a:endParaRPr lang="en-US" sz="1000" b="1" dirty="0" smtClean="0"/>
          </a:p>
          <a:p>
            <a:pPr eaLnBrk="1" hangingPunct="1">
              <a:lnSpc>
                <a:spcPct val="80000"/>
              </a:lnSpc>
            </a:pPr>
            <a:r>
              <a:rPr lang="en-US" sz="1000" b="1" dirty="0" smtClean="0"/>
              <a:t>Go easy on value judgments.</a:t>
            </a:r>
            <a:r>
              <a:rPr lang="en-US" sz="1000" dirty="0" smtClean="0"/>
              <a:t> In most situations, it's not helpful to inject value judgments when a troubled person confides about self-destructive thoughts. Perhaps we feel a need to apply value judgments, but receiving them at this moment is not likely to be perceived as helpful.</a:t>
            </a:r>
            <a:endParaRPr lang="en-US" sz="1000" b="1" dirty="0" smtClean="0"/>
          </a:p>
          <a:p>
            <a:pPr eaLnBrk="1" hangingPunct="1">
              <a:lnSpc>
                <a:spcPct val="80000"/>
              </a:lnSpc>
            </a:pPr>
            <a:r>
              <a:rPr lang="en-US" sz="1000" b="1" dirty="0" smtClean="0"/>
              <a:t>Do not get carried away by the "good reasons" a person has for suicide.</a:t>
            </a:r>
            <a:r>
              <a:rPr lang="en-US" sz="1000" dirty="0" smtClean="0"/>
              <a:t> We may think, "If all of that were going wrong with </a:t>
            </a:r>
            <a:r>
              <a:rPr lang="en-US" sz="1000" i="1" dirty="0" smtClean="0"/>
              <a:t>my</a:t>
            </a:r>
            <a:r>
              <a:rPr lang="en-US" sz="1000" dirty="0" smtClean="0"/>
              <a:t> life, I'd want to kill myself too!" For every person who commits suicide when faced with realistically difficult problems, there are many others who find alternative solutions. It is possible to respect the reasons for the individual's suicide situation without lining up on the side of self-murder. This respectful approach is taken by many of the people who pick up the phone when a crisis hot-line call is put through.</a:t>
            </a:r>
            <a:endParaRPr lang="en-US" sz="1000" b="1" dirty="0" smtClean="0"/>
          </a:p>
          <a:p>
            <a:pPr eaLnBrk="1" hangingPunct="1">
              <a:lnSpc>
                <a:spcPct val="80000"/>
              </a:lnSpc>
            </a:pPr>
            <a:r>
              <a:rPr lang="en-US" sz="1000" b="1" dirty="0" smtClean="0"/>
              <a:t>Listen. </a:t>
            </a:r>
            <a:r>
              <a:rPr lang="en-US" sz="1000" dirty="0" smtClean="0"/>
              <a:t>This is the advice you will get from people who devote themselves to suicide prevention. It is good advice. Listening is not the passive activity it might seem to be. It is an intent, self-giving action that shows the troubled person that you are there. It also is an opportunity for the person to discharge at least some of the tensions that have brought him or her to self-destruction and to sort out other possibilities. </a:t>
            </a:r>
            <a:endParaRPr lang="en-US" sz="1000" b="1" dirty="0" smtClean="0"/>
          </a:p>
          <a:p>
            <a:pPr eaLnBrk="1" hangingPunct="1">
              <a:lnSpc>
                <a:spcPct val="80000"/>
              </a:lnSpc>
            </a:pPr>
            <a:r>
              <a:rPr lang="en-US" sz="1000" b="1" dirty="0" smtClean="0"/>
              <a:t>Take charge and seek professional help.</a:t>
            </a:r>
            <a:r>
              <a:rPr lang="en-US" sz="1000" dirty="0" smtClean="0"/>
              <a:t> Do not worry about invading someone's privacy, even though they try to get you to promise secrecy. This is not a test of friendship but a cry for help. Don't leave it up to them to get help on their own. Make arrangements for professional evaluation and treatment. After you assess the danger, seek professional evaluation and treatment. Get support from family members and friends.</a:t>
            </a:r>
          </a:p>
          <a:p>
            <a:pPr eaLnBrk="1" hangingPunct="1">
              <a:lnSpc>
                <a:spcPct val="80000"/>
              </a:lnSpc>
            </a:pPr>
            <a:r>
              <a:rPr lang="en-US" sz="1000" dirty="0" smtClean="0"/>
              <a:t>If the crisis is acute, call 91l, a hot line, or take the person to a crisis center, hospital emergency room, mental health center, their psychiatrist or family doctor. </a:t>
            </a:r>
            <a:r>
              <a:rPr lang="en-US" sz="1000" b="1" dirty="0" smtClean="0"/>
              <a:t>DO NOT LEAVE THE PERSON ALONE.</a:t>
            </a:r>
          </a:p>
          <a:p>
            <a:pPr eaLnBrk="1" hangingPunct="1">
              <a:lnSpc>
                <a:spcPct val="80000"/>
              </a:lnSpc>
            </a:pPr>
            <a:r>
              <a:rPr lang="en-US" sz="1000" b="1" dirty="0" smtClean="0"/>
              <a:t>Know community resources.</a:t>
            </a:r>
            <a:r>
              <a:rPr lang="en-US" sz="1000" dirty="0" smtClean="0"/>
              <a:t> Who else can help this person? What kind of help might this person find most acceptable? What services are available through local schools, religious groups and mental health centers? Does your community have a crisis-intervention service? If so, how does it operate? Learn about and, if possible, participate in your community's efforts to help those who are in periods of special vulnerability.</a:t>
            </a:r>
          </a:p>
          <a:p>
            <a:pPr eaLnBrk="1" hangingPunct="1">
              <a:lnSpc>
                <a:spcPct val="90000"/>
              </a:lnSpc>
            </a:pPr>
            <a:endParaRPr lang="en-US" dirty="0" smtClean="0"/>
          </a:p>
          <a:p>
            <a:pPr eaLnBrk="1" hangingPunct="1">
              <a:lnSpc>
                <a:spcPct val="90000"/>
              </a:lnSpc>
            </a:pPr>
            <a:endParaRPr lang="en-US" dirty="0"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sz="1200" dirty="0" smtClean="0"/>
              <a:t>If the crisis is acute, call 911, a hot line, or take the person to a crisis center, hospital emergency room, mental health center, their psychiatrist or family doctor. DO NOT LEAVE THE PERSON ALONE.</a:t>
            </a:r>
          </a:p>
          <a:p>
            <a:endParaRPr lang="en-US" dirty="0"/>
          </a:p>
        </p:txBody>
      </p:sp>
      <p:sp>
        <p:nvSpPr>
          <p:cNvPr id="4" name="Slide Number Placeholder 3"/>
          <p:cNvSpPr>
            <a:spLocks noGrp="1"/>
          </p:cNvSpPr>
          <p:nvPr>
            <p:ph type="sldNum" sz="quarter" idx="10"/>
          </p:nvPr>
        </p:nvSpPr>
        <p:spPr/>
        <p:txBody>
          <a:bodyPr/>
          <a:lstStyle/>
          <a:p>
            <a:pPr>
              <a:defRPr/>
            </a:pPr>
            <a:fld id="{E0CD911F-E69B-40A1-8954-8F91BB7C70CB}" type="slidenum">
              <a:rPr lang="en-US" smtClean="0"/>
              <a:pPr>
                <a:defRPr/>
              </a:pPr>
              <a:t>26</a:t>
            </a:fld>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a:spLocks noGrp="1" noChangeArrowheads="1"/>
          </p:cNvSpPr>
          <p:nvPr>
            <p:ph type="sldNum" sz="quarter" idx="5"/>
          </p:nvPr>
        </p:nvSpPr>
        <p:spPr>
          <a:noFill/>
        </p:spPr>
        <p:txBody>
          <a:bodyPr/>
          <a:lstStyle/>
          <a:p>
            <a:fld id="{684928C7-ABCE-4385-861B-09BDF7A74C69}" type="slidenum">
              <a:rPr lang="en-US"/>
              <a:pPr/>
              <a:t>27</a:t>
            </a:fld>
            <a:endParaRPr lang="en-US"/>
          </a:p>
        </p:txBody>
      </p:sp>
      <p:sp>
        <p:nvSpPr>
          <p:cNvPr id="51203" name="Rectangle 2"/>
          <p:cNvSpPr>
            <a:spLocks noGrp="1" noRot="1" noChangeAspect="1" noChangeArrowheads="1" noTextEdit="1"/>
          </p:cNvSpPr>
          <p:nvPr>
            <p:ph type="sldImg"/>
          </p:nvPr>
        </p:nvSpPr>
        <p:spPr>
          <a:ln/>
        </p:spPr>
      </p:sp>
      <p:sp>
        <p:nvSpPr>
          <p:cNvPr id="51204" name="Rectangle 3"/>
          <p:cNvSpPr>
            <a:spLocks noGrp="1" noChangeArrowheads="1"/>
          </p:cNvSpPr>
          <p:nvPr>
            <p:ph type="body" idx="1"/>
          </p:nvPr>
        </p:nvSpPr>
        <p:spPr>
          <a:noFill/>
          <a:ln/>
        </p:spPr>
        <p:txBody>
          <a:bodyPr/>
          <a:lstStyle/>
          <a:p>
            <a:pPr eaLnBrk="1" hangingPunct="1"/>
            <a:r>
              <a:rPr lang="en-US" smtClean="0"/>
              <a:t>Men’s upbringing—what does it mean to be ‘a man’? We learn from parents, peers, teachers, mentors. Gender identity = men are told to be independent, strong, self-reliant, powerful and emotionally restrained, e.g., the John Wayne type. This view of masculinity causes many men to hesitate to seek help because it appears to be a sign of weakness, vulnerability, incompetence. </a:t>
            </a:r>
          </a:p>
          <a:p>
            <a:pPr eaLnBrk="1" hangingPunct="1"/>
            <a:r>
              <a:rPr lang="en-US" smtClean="0"/>
              <a:t>Traditional Counseling—focuses on developing a sense of self-awareness and sharing our feelings with another. And, to admit you have a problem. (Reflect versus give you my #$%^ opinion). Men are taught to hide our feelings and discussions of problems should be at an intellectual, not emotional, level.</a:t>
            </a: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During</a:t>
            </a:r>
            <a:r>
              <a:rPr lang="en-US" baseline="0" dirty="0" smtClean="0"/>
              <a:t> the farm crisis in Iowa, we conducted a survey on farm stress with 484 farmers. One of the questions we asked was, “how do you deal with all the difficult issues in farming?”  Here is the rankings of coping behaviors.</a:t>
            </a:r>
          </a:p>
          <a:p>
            <a:r>
              <a:rPr lang="en-US" baseline="0" dirty="0" smtClean="0"/>
              <a:t>The results show that farm families use a variety of techniques.</a:t>
            </a:r>
          </a:p>
          <a:p>
            <a:pPr>
              <a:buFont typeface="Arial" pitchFamily="34" charset="0"/>
              <a:buChar char="•"/>
            </a:pPr>
            <a:r>
              <a:rPr lang="en-US" baseline="0" dirty="0" smtClean="0"/>
              <a:t> Family members have a strong spiritual faith and maintain flexibility and a positive attitude.</a:t>
            </a:r>
          </a:p>
          <a:p>
            <a:pPr>
              <a:buFont typeface="Arial" pitchFamily="34" charset="0"/>
              <a:buChar char="•"/>
            </a:pPr>
            <a:r>
              <a:rPr lang="en-US" baseline="0" dirty="0" smtClean="0"/>
              <a:t> Family members also engage in physical activities and fun to help reduce the tensions that build up.</a:t>
            </a:r>
          </a:p>
          <a:p>
            <a:pPr>
              <a:buFont typeface="Arial" pitchFamily="34" charset="0"/>
              <a:buChar char="•"/>
            </a:pPr>
            <a:r>
              <a:rPr lang="en-US" baseline="0" dirty="0" smtClean="0"/>
              <a:t> Talking with immediate family, as well as friends, other relatives, and professional is also another source used to help cope.</a:t>
            </a:r>
          </a:p>
          <a:p>
            <a:pPr>
              <a:buFont typeface="Arial" pitchFamily="34" charset="0"/>
              <a:buNone/>
            </a:pPr>
            <a:endParaRPr lang="en-US" dirty="0"/>
          </a:p>
        </p:txBody>
      </p:sp>
      <p:sp>
        <p:nvSpPr>
          <p:cNvPr id="4" name="Slide Number Placeholder 3"/>
          <p:cNvSpPr>
            <a:spLocks noGrp="1"/>
          </p:cNvSpPr>
          <p:nvPr>
            <p:ph type="sldNum" sz="quarter" idx="10"/>
          </p:nvPr>
        </p:nvSpPr>
        <p:spPr/>
        <p:txBody>
          <a:bodyPr/>
          <a:lstStyle/>
          <a:p>
            <a:pPr>
              <a:defRPr/>
            </a:pPr>
            <a:fld id="{E0CD911F-E69B-40A1-8954-8F91BB7C70CB}" type="slidenum">
              <a:rPr lang="en-US" smtClean="0"/>
              <a:pPr>
                <a:defRPr/>
              </a:pPr>
              <a:t>32</a:t>
            </a:fld>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aseline="0" dirty="0" smtClean="0"/>
              <a:t>In this study the researchers interviewed business managers. They asked the respondents to check if they experienced a variety of stress symptoms such as anxiety, high blood pressure, sweaty palms and many other symptoms. They also asked the managers to identify which type of coping strategies they used in dealing with stress. What they found is that those with the fewest identified stress symptoms were more likely to use the first four; while those with higher identified stress symptoms utilized the bottom 4. </a:t>
            </a:r>
          </a:p>
          <a:p>
            <a:r>
              <a:rPr lang="en-US" baseline="0" dirty="0" smtClean="0"/>
              <a:t>And the point...though most of these strategies are effective as short term release from a stress event, the goal of successfully coping with stress and healthful living should be to develop long term protection.</a:t>
            </a:r>
            <a:endParaRPr lang="en-US" dirty="0"/>
          </a:p>
        </p:txBody>
      </p:sp>
      <p:sp>
        <p:nvSpPr>
          <p:cNvPr id="4" name="Slide Number Placeholder 3"/>
          <p:cNvSpPr>
            <a:spLocks noGrp="1"/>
          </p:cNvSpPr>
          <p:nvPr>
            <p:ph type="sldNum" sz="quarter" idx="10"/>
          </p:nvPr>
        </p:nvSpPr>
        <p:spPr/>
        <p:txBody>
          <a:bodyPr/>
          <a:lstStyle/>
          <a:p>
            <a:pPr>
              <a:defRPr/>
            </a:pPr>
            <a:fld id="{E0CD911F-E69B-40A1-8954-8F91BB7C70CB}" type="slidenum">
              <a:rPr lang="en-US" smtClean="0"/>
              <a:pPr>
                <a:defRPr/>
              </a:pPr>
              <a:t>33</a:t>
            </a:fld>
            <a:endParaRPr 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7"/>
          <p:cNvSpPr>
            <a:spLocks noGrp="1" noChangeArrowheads="1"/>
          </p:cNvSpPr>
          <p:nvPr>
            <p:ph type="sldNum" sz="quarter" idx="5"/>
          </p:nvPr>
        </p:nvSpPr>
        <p:spPr>
          <a:noFill/>
        </p:spPr>
        <p:txBody>
          <a:bodyPr/>
          <a:lstStyle/>
          <a:p>
            <a:fld id="{1AF57641-D51E-400B-B3AC-BB707A334481}" type="slidenum">
              <a:rPr lang="en-US"/>
              <a:pPr/>
              <a:t>34</a:t>
            </a:fld>
            <a:endParaRPr lang="en-US"/>
          </a:p>
        </p:txBody>
      </p:sp>
      <p:sp>
        <p:nvSpPr>
          <p:cNvPr id="53251" name="Rectangle 2"/>
          <p:cNvSpPr>
            <a:spLocks noGrp="1" noRot="1" noChangeAspect="1" noChangeArrowheads="1" noTextEdit="1"/>
          </p:cNvSpPr>
          <p:nvPr>
            <p:ph type="sldImg"/>
          </p:nvPr>
        </p:nvSpPr>
        <p:spPr>
          <a:ln/>
        </p:spPr>
      </p:sp>
      <p:sp>
        <p:nvSpPr>
          <p:cNvPr id="53252" name="Rectangle 3"/>
          <p:cNvSpPr>
            <a:spLocks noGrp="1" noChangeArrowheads="1"/>
          </p:cNvSpPr>
          <p:nvPr>
            <p:ph type="body" idx="1"/>
          </p:nvPr>
        </p:nvSpPr>
        <p:spPr>
          <a:noFill/>
          <a:ln/>
        </p:spPr>
        <p:txBody>
          <a:bodyPr/>
          <a:lstStyle/>
          <a:p>
            <a:pPr eaLnBrk="1" hangingPunct="1">
              <a:buFontTx/>
              <a:buChar char="•"/>
            </a:pPr>
            <a:r>
              <a:rPr lang="en-US" dirty="0" smtClean="0"/>
              <a:t>They have prepared themselves to survive. They have determined ahead of time how best to cope. “What if?” Are we helping the families we work with to think through—what if?</a:t>
            </a:r>
          </a:p>
          <a:p>
            <a:pPr eaLnBrk="1" hangingPunct="1">
              <a:buFontTx/>
              <a:buChar char="•"/>
            </a:pPr>
            <a:r>
              <a:rPr lang="en-US" dirty="0" smtClean="0"/>
              <a:t>They have previous successful experiences in meeting crisis. They have faced problems before and succeeded. Are we helping families call upon past learning and experiences to face this crisis?</a:t>
            </a:r>
          </a:p>
          <a:p>
            <a:pPr eaLnBrk="1" hangingPunct="1">
              <a:buFontTx/>
              <a:buChar char="•"/>
            </a:pPr>
            <a:r>
              <a:rPr lang="en-US" dirty="0" smtClean="0"/>
              <a:t>They have a greater reservoir of coping skills. What are the strengths/resources family have? Can we help them identify?</a:t>
            </a:r>
          </a:p>
          <a:p>
            <a:pPr eaLnBrk="1" hangingPunct="1">
              <a:buFontTx/>
              <a:buChar char="•"/>
            </a:pPr>
            <a:r>
              <a:rPr lang="en-US" dirty="0" smtClean="0"/>
              <a:t>They work together as a team. There is stress in not being included in dealing with stressful events. As we develop strategies in coping with crises, are we ignoring any family members?</a:t>
            </a:r>
          </a:p>
          <a:p>
            <a:pPr eaLnBrk="1" hangingPunct="1">
              <a:buFontTx/>
              <a:buChar char="•"/>
            </a:pPr>
            <a:r>
              <a:rPr lang="en-US" dirty="0" smtClean="0"/>
              <a:t>They expect to recover. They have a hopeful outlook and they work through the grief process. Are we helping families understand and work through the grief cycle? It is okay to be scared.</a:t>
            </a:r>
          </a:p>
          <a:p>
            <a:pPr eaLnBrk="1" hangingPunct="1">
              <a:buFontTx/>
              <a:buChar char="•"/>
            </a:pPr>
            <a:r>
              <a:rPr lang="en-US" dirty="0" smtClean="0"/>
              <a:t>They take advantage of recovery resources. Do you know the available community and service-provider resources for those families we work with. Keep them connected—don’t allow them to fall through the cracks.</a:t>
            </a: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7"/>
          <p:cNvSpPr>
            <a:spLocks noGrp="1" noChangeArrowheads="1"/>
          </p:cNvSpPr>
          <p:nvPr>
            <p:ph type="sldNum" sz="quarter" idx="5"/>
          </p:nvPr>
        </p:nvSpPr>
        <p:spPr>
          <a:noFill/>
        </p:spPr>
        <p:txBody>
          <a:bodyPr/>
          <a:lstStyle/>
          <a:p>
            <a:fld id="{601C7687-0DE6-4264-9CB1-189D06582808}" type="slidenum">
              <a:rPr lang="en-US"/>
              <a:pPr/>
              <a:t>39</a:t>
            </a:fld>
            <a:endParaRPr lang="en-US"/>
          </a:p>
        </p:txBody>
      </p:sp>
      <p:sp>
        <p:nvSpPr>
          <p:cNvPr id="55299" name="Rectangle 2"/>
          <p:cNvSpPr>
            <a:spLocks noGrp="1" noRot="1" noChangeAspect="1" noChangeArrowheads="1" noTextEdit="1"/>
          </p:cNvSpPr>
          <p:nvPr>
            <p:ph type="sldImg"/>
          </p:nvPr>
        </p:nvSpPr>
        <p:spPr>
          <a:ln/>
        </p:spPr>
      </p:sp>
      <p:sp>
        <p:nvSpPr>
          <p:cNvPr id="55300" name="Rectangle 3"/>
          <p:cNvSpPr>
            <a:spLocks noGrp="1" noChangeArrowheads="1"/>
          </p:cNvSpPr>
          <p:nvPr>
            <p:ph type="body" idx="1"/>
          </p:nvPr>
        </p:nvSpPr>
        <p:spPr>
          <a:noFill/>
          <a:ln/>
        </p:spPr>
        <p:txBody>
          <a:bodyPr/>
          <a:lstStyle/>
          <a:p>
            <a:pPr eaLnBrk="1" hangingPunct="1"/>
            <a:r>
              <a:rPr lang="en-US" dirty="0" smtClean="0"/>
              <a:t>These beliefs come from readings about farm families, authors who write about farm families </a:t>
            </a:r>
            <a:r>
              <a:rPr lang="en-US" dirty="0" smtClean="0"/>
              <a:t>(Mike </a:t>
            </a:r>
            <a:r>
              <a:rPr lang="en-US" dirty="0" err="1" smtClean="0"/>
              <a:t>Rosmann</a:t>
            </a:r>
            <a:r>
              <a:rPr lang="en-US" dirty="0" smtClean="0"/>
              <a:t>, </a:t>
            </a:r>
            <a:r>
              <a:rPr lang="en-US" dirty="0" smtClean="0"/>
              <a:t>Ron Hanson), and from my personal experience as a cancer survivor:</a:t>
            </a:r>
          </a:p>
          <a:p>
            <a:pPr eaLnBrk="1" hangingPunct="1">
              <a:buFontTx/>
              <a:buChar char="•"/>
            </a:pPr>
            <a:r>
              <a:rPr lang="en-US" dirty="0" smtClean="0"/>
              <a:t>Refuse to be the victim—Who I am is not determined by markets, weather, money, or other factors. My identity is secure regardless of the circumstance. I can’t control the crisis; but I can control my attitude toward it. I am of value because I’m walking the face of the earth.</a:t>
            </a:r>
          </a:p>
          <a:p>
            <a:pPr eaLnBrk="1" hangingPunct="1">
              <a:buFontTx/>
              <a:buChar char="•"/>
            </a:pPr>
            <a:r>
              <a:rPr lang="en-US" dirty="0" smtClean="0"/>
              <a:t>Believe that life is significant and has purpose—There are things that I can accomplish and that is unique to me. I can fix anything…I can create beautiful quilts…I have raised good children.  I have…strong support, strong family, strong friends; I am…a person of faith, pride, courage; I can…take charge, solve problems, see the value in my situation.</a:t>
            </a: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7"/>
          <p:cNvSpPr>
            <a:spLocks noGrp="1" noChangeArrowheads="1"/>
          </p:cNvSpPr>
          <p:nvPr>
            <p:ph type="sldNum" sz="quarter" idx="5"/>
          </p:nvPr>
        </p:nvSpPr>
        <p:spPr>
          <a:noFill/>
        </p:spPr>
        <p:txBody>
          <a:bodyPr/>
          <a:lstStyle/>
          <a:p>
            <a:fld id="{182BF840-BBE2-4868-B0C0-CDFB981D7164}" type="slidenum">
              <a:rPr lang="en-US"/>
              <a:pPr/>
              <a:t>40</a:t>
            </a:fld>
            <a:endParaRPr lang="en-US"/>
          </a:p>
        </p:txBody>
      </p:sp>
      <p:sp>
        <p:nvSpPr>
          <p:cNvPr id="56323" name="Rectangle 2"/>
          <p:cNvSpPr>
            <a:spLocks noGrp="1" noRot="1" noChangeAspect="1" noChangeArrowheads="1" noTextEdit="1"/>
          </p:cNvSpPr>
          <p:nvPr>
            <p:ph type="sldImg"/>
          </p:nvPr>
        </p:nvSpPr>
        <p:spPr>
          <a:ln/>
        </p:spPr>
      </p:sp>
      <p:sp>
        <p:nvSpPr>
          <p:cNvPr id="56324" name="Rectangle 3"/>
          <p:cNvSpPr>
            <a:spLocks noGrp="1" noChangeArrowheads="1"/>
          </p:cNvSpPr>
          <p:nvPr>
            <p:ph type="body" idx="1"/>
          </p:nvPr>
        </p:nvSpPr>
        <p:spPr>
          <a:noFill/>
          <a:ln/>
        </p:spPr>
        <p:txBody>
          <a:bodyPr/>
          <a:lstStyle/>
          <a:p>
            <a:pPr eaLnBrk="1" hangingPunct="1">
              <a:buFontTx/>
              <a:buChar char="•"/>
            </a:pPr>
            <a:r>
              <a:rPr lang="en-US" dirty="0" smtClean="0"/>
              <a:t>Embrace the Crisis—Why would someone want to embrace a crisis? Because you will learn how strong you are and how strong you can be. Realize you may never be the same person after the crisis…but if you so choose, you will be stronger. Obstacles may exact a toll—but it builds resolve to persevere. A farm or personal crisis is no match for a rancher focused on the future.</a:t>
            </a:r>
          </a:p>
          <a:p>
            <a:pPr eaLnBrk="1" hangingPunct="1">
              <a:buFontTx/>
              <a:buChar char="•"/>
            </a:pPr>
            <a:r>
              <a:rPr lang="en-US" dirty="0" smtClean="0"/>
              <a:t>Believe that others share my troubles and my hope—knowing that other </a:t>
            </a:r>
            <a:r>
              <a:rPr lang="en-US" dirty="0" err="1" smtClean="0"/>
              <a:t>ag</a:t>
            </a:r>
            <a:r>
              <a:rPr lang="en-US" dirty="0" smtClean="0"/>
              <a:t>. families may be facing a similar situation and persevering keeps us from feeling isolated. Ranching can be solitary, but reaching out to others keeps us connected. Resilient families don’t go it alone—they don’t even try.</a:t>
            </a:r>
          </a:p>
          <a:p>
            <a:pPr eaLnBrk="1" hangingPunct="1">
              <a:buFontTx/>
              <a:buChar char="•"/>
            </a:pPr>
            <a:r>
              <a:rPr lang="en-US" dirty="0" smtClean="0"/>
              <a:t>Believe the future is worth seeing—There is a reason this is happening and my job is to figure out why. I tell myself, I will get through this; I will survive. Tomorrow is promising in so many ways—I must believe I’ll be there to see it.</a:t>
            </a: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7"/>
          <p:cNvSpPr>
            <a:spLocks noGrp="1" noChangeArrowheads="1"/>
          </p:cNvSpPr>
          <p:nvPr>
            <p:ph type="sldNum" sz="quarter" idx="5"/>
          </p:nvPr>
        </p:nvSpPr>
        <p:spPr>
          <a:noFill/>
        </p:spPr>
        <p:txBody>
          <a:bodyPr/>
          <a:lstStyle/>
          <a:p>
            <a:fld id="{CD989656-5EA9-45F9-9F71-D35198A7E9AB}" type="slidenum">
              <a:rPr lang="en-US"/>
              <a:pPr/>
              <a:t>41</a:t>
            </a:fld>
            <a:endParaRPr lang="en-US"/>
          </a:p>
        </p:txBody>
      </p:sp>
      <p:sp>
        <p:nvSpPr>
          <p:cNvPr id="57347" name="Rectangle 2"/>
          <p:cNvSpPr>
            <a:spLocks noGrp="1" noRot="1" noChangeAspect="1" noChangeArrowheads="1" noTextEdit="1"/>
          </p:cNvSpPr>
          <p:nvPr>
            <p:ph type="sldImg"/>
          </p:nvPr>
        </p:nvSpPr>
        <p:spPr>
          <a:ln/>
        </p:spPr>
      </p:sp>
      <p:sp>
        <p:nvSpPr>
          <p:cNvPr id="57348" name="Rectangle 3"/>
          <p:cNvSpPr>
            <a:spLocks noGrp="1" noChangeArrowheads="1"/>
          </p:cNvSpPr>
          <p:nvPr>
            <p:ph type="body" idx="1"/>
          </p:nvPr>
        </p:nvSpPr>
        <p:spPr>
          <a:noFill/>
          <a:ln/>
        </p:spPr>
        <p:txBody>
          <a:bodyPr/>
          <a:lstStyle/>
          <a:p>
            <a:pPr eaLnBrk="1" hangingPunct="1"/>
            <a:r>
              <a:rPr lang="en-US" dirty="0" smtClean="0"/>
              <a:t>I want to end with a quote that I think expresses the strength and resilience of </a:t>
            </a:r>
            <a:r>
              <a:rPr lang="en-US" dirty="0" err="1" smtClean="0"/>
              <a:t>ag</a:t>
            </a:r>
            <a:r>
              <a:rPr lang="en-US" dirty="0" smtClean="0"/>
              <a:t>. families and the people in them. It comes from a Wyoming rancher who lost her first husband @ 28; lost her son when he was 18; and was diagnosed with cancer last year. I asked her how do you keep going—how do you persevere? And here’s what she told me…………………..</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Today we’ll talk about...   In addition to these topics I’ll provide information on how financial stress may affect families and children.</a:t>
            </a:r>
            <a:r>
              <a:rPr lang="en-US" baseline="0" dirty="0" smtClean="0"/>
              <a:t> I’ll also provide examples of techniques farmers have reported works for them in handling stress.</a:t>
            </a:r>
            <a:endParaRPr lang="en-US" dirty="0"/>
          </a:p>
        </p:txBody>
      </p:sp>
      <p:sp>
        <p:nvSpPr>
          <p:cNvPr id="4" name="Slide Number Placeholder 3"/>
          <p:cNvSpPr>
            <a:spLocks noGrp="1"/>
          </p:cNvSpPr>
          <p:nvPr>
            <p:ph type="sldNum" sz="quarter" idx="10"/>
          </p:nvPr>
        </p:nvSpPr>
        <p:spPr/>
        <p:txBody>
          <a:bodyPr/>
          <a:lstStyle/>
          <a:p>
            <a:pPr>
              <a:defRPr/>
            </a:pPr>
            <a:fld id="{E0CD911F-E69B-40A1-8954-8F91BB7C70CB}" type="slidenum">
              <a:rPr lang="en-US" smtClean="0"/>
              <a:pPr>
                <a:defRPr/>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Some of the information in this</a:t>
            </a:r>
            <a:r>
              <a:rPr lang="en-US" baseline="0" dirty="0" smtClean="0"/>
              <a:t> presentation comes from Drs. </a:t>
            </a:r>
            <a:r>
              <a:rPr lang="en-US" baseline="0" dirty="0" err="1" smtClean="0"/>
              <a:t>Fetsch</a:t>
            </a:r>
            <a:r>
              <a:rPr lang="en-US" baseline="0" dirty="0" smtClean="0"/>
              <a:t> and </a:t>
            </a:r>
            <a:r>
              <a:rPr lang="en-US" baseline="0" dirty="0" err="1" smtClean="0"/>
              <a:t>Rosmann</a:t>
            </a:r>
            <a:r>
              <a:rPr lang="en-US" baseline="0" dirty="0" smtClean="0"/>
              <a:t>. I wish to acknowledge the contribution of these colleagues.</a:t>
            </a:r>
            <a:endParaRPr lang="en-US" dirty="0"/>
          </a:p>
        </p:txBody>
      </p:sp>
      <p:sp>
        <p:nvSpPr>
          <p:cNvPr id="4" name="Slide Number Placeholder 3"/>
          <p:cNvSpPr>
            <a:spLocks noGrp="1"/>
          </p:cNvSpPr>
          <p:nvPr>
            <p:ph type="sldNum" sz="quarter" idx="10"/>
          </p:nvPr>
        </p:nvSpPr>
        <p:spPr/>
        <p:txBody>
          <a:bodyPr/>
          <a:lstStyle/>
          <a:p>
            <a:pPr>
              <a:defRPr/>
            </a:pPr>
            <a:fld id="{E0CD911F-E69B-40A1-8954-8F91BB7C70CB}" type="slidenum">
              <a:rPr lang="en-US" smtClean="0"/>
              <a:pPr>
                <a:defRPr/>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Stress is the body’s physical and psychological response to anything perceived as overwhelming. In</a:t>
            </a:r>
            <a:r>
              <a:rPr lang="en-US" baseline="0" dirty="0" smtClean="0"/>
              <a:t> other words, stress can be described as a result of life’s demands and the perception (accurate or inaccurate) that </a:t>
            </a:r>
            <a:r>
              <a:rPr lang="en-US" baseline="0" dirty="0" smtClean="0"/>
              <a:t>one lacks </a:t>
            </a:r>
            <a:r>
              <a:rPr lang="en-US" baseline="0" dirty="0" smtClean="0"/>
              <a:t>the resources to meet them.</a:t>
            </a:r>
          </a:p>
          <a:p>
            <a:r>
              <a:rPr lang="en-US" baseline="0" dirty="0" smtClean="0"/>
              <a:t>Stress is a natural part of life. Each person thrives on certain amounts, but too much and some would say too little will limit effectiveness. The idea is to find an optimal level of stress—the balance at which you are most motivated.</a:t>
            </a:r>
            <a:endParaRPr lang="en-US" dirty="0"/>
          </a:p>
        </p:txBody>
      </p:sp>
      <p:sp>
        <p:nvSpPr>
          <p:cNvPr id="4" name="Slide Number Placeholder 3"/>
          <p:cNvSpPr>
            <a:spLocks noGrp="1"/>
          </p:cNvSpPr>
          <p:nvPr>
            <p:ph type="sldNum" sz="quarter" idx="10"/>
          </p:nvPr>
        </p:nvSpPr>
        <p:spPr/>
        <p:txBody>
          <a:bodyPr/>
          <a:lstStyle/>
          <a:p>
            <a:pPr>
              <a:defRPr/>
            </a:pPr>
            <a:fld id="{E0CD911F-E69B-40A1-8954-8F91BB7C70CB}" type="slidenum">
              <a:rPr lang="en-US" smtClean="0"/>
              <a:pPr>
                <a:defRPr/>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Farming and ranching, while not without many benefits, presents challenges unique to the profession. As a business they are subject to the fluctuations of the market, with high prices for things like gasoline, diesel, fertilizer, equipment, and land, and low compensation for crop and livestock outputs. Financial threats to the family farming business not only mean the loss of a business, but often also loss of a home and way of life. Threats to the farm can come in the form of financial stress, but can also be in the form of natural disasters, such as with the case of the </a:t>
            </a:r>
            <a:r>
              <a:rPr lang="en-US" dirty="0" smtClean="0"/>
              <a:t>floods in North</a:t>
            </a:r>
            <a:r>
              <a:rPr lang="en-US" baseline="0" dirty="0" smtClean="0"/>
              <a:t> Dakota</a:t>
            </a:r>
            <a:r>
              <a:rPr lang="en-US" dirty="0" smtClean="0"/>
              <a:t>. </a:t>
            </a:r>
            <a:r>
              <a:rPr lang="en-US" dirty="0" smtClean="0"/>
              <a:t>Exposure to disasters is unfortunately quite common; an estimated 6-7% of the U.S. population are exposed to disaster or trauma yearly (</a:t>
            </a:r>
            <a:r>
              <a:rPr lang="en-US" dirty="0" err="1" smtClean="0"/>
              <a:t>Ursano</a:t>
            </a:r>
            <a:r>
              <a:rPr lang="en-US" dirty="0" smtClean="0"/>
              <a:t>, Fullerton, &amp; McCaughey, 1994.). Farming and ranching are also dangerous occupations in terms of accidents leading to death, disability, or extended leave from work for recuperation. Common physical ailments like back, knee, joint, or hearing problems, arthritis, amputations, paralysis, or cognitive challenges can also prevent optimal functioning on the farm or ranch. The combination of these factors, often coupled with isolation, can lead to stress, anger, depression, and suicidal thinking. </a:t>
            </a:r>
          </a:p>
          <a:p>
            <a:r>
              <a:rPr lang="en-US" dirty="0" smtClean="0"/>
              <a:t>	</a:t>
            </a:r>
            <a:endParaRPr lang="en-US" dirty="0"/>
          </a:p>
        </p:txBody>
      </p:sp>
      <p:sp>
        <p:nvSpPr>
          <p:cNvPr id="4" name="Slide Number Placeholder 3"/>
          <p:cNvSpPr>
            <a:spLocks noGrp="1"/>
          </p:cNvSpPr>
          <p:nvPr>
            <p:ph type="sldNum" sz="quarter" idx="10"/>
          </p:nvPr>
        </p:nvSpPr>
        <p:spPr/>
        <p:txBody>
          <a:bodyPr/>
          <a:lstStyle/>
          <a:p>
            <a:pPr>
              <a:defRPr/>
            </a:pPr>
            <a:fld id="{E0CD911F-E69B-40A1-8954-8F91BB7C70CB}" type="slidenum">
              <a:rPr lang="en-US" smtClean="0"/>
              <a:pPr>
                <a:defRPr/>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Excessive stress in life interferes with personal relationships.</a:t>
            </a:r>
          </a:p>
          <a:p>
            <a:r>
              <a:rPr lang="en-US" dirty="0" smtClean="0"/>
              <a:t>Can waste your</a:t>
            </a:r>
            <a:r>
              <a:rPr lang="en-US" baseline="0" dirty="0" smtClean="0"/>
              <a:t> vitality and deplete personal energy.</a:t>
            </a:r>
          </a:p>
          <a:p>
            <a:r>
              <a:rPr lang="en-US" baseline="0" dirty="0" smtClean="0"/>
              <a:t>You can become negatively influenced in your attitudes and feelings about yourself.</a:t>
            </a:r>
          </a:p>
          <a:p>
            <a:r>
              <a:rPr lang="en-US" baseline="0" dirty="0" smtClean="0"/>
              <a:t>It can lead to physical, stress-related ailments like migraine headaches, ulcers, high blood pressure, and cardiovascular disease.</a:t>
            </a:r>
          </a:p>
          <a:p>
            <a:r>
              <a:rPr lang="en-US" baseline="0" dirty="0" smtClean="0"/>
              <a:t>What causes stress?  FEAR can cause stress, UNCERTAINTY can cause stress, ATTITUDES can cause stress, and CHANGE can cause stress.</a:t>
            </a:r>
          </a:p>
        </p:txBody>
      </p:sp>
      <p:sp>
        <p:nvSpPr>
          <p:cNvPr id="4" name="Slide Number Placeholder 3"/>
          <p:cNvSpPr>
            <a:spLocks noGrp="1"/>
          </p:cNvSpPr>
          <p:nvPr>
            <p:ph type="sldNum" sz="quarter" idx="10"/>
          </p:nvPr>
        </p:nvSpPr>
        <p:spPr/>
        <p:txBody>
          <a:bodyPr/>
          <a:lstStyle/>
          <a:p>
            <a:pPr>
              <a:defRPr/>
            </a:pPr>
            <a:fld id="{E0CD911F-E69B-40A1-8954-8F91BB7C70CB}" type="slidenum">
              <a:rPr lang="en-US" smtClean="0"/>
              <a:pPr>
                <a:defRPr/>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7"/>
          <p:cNvSpPr>
            <a:spLocks noGrp="1" noChangeArrowheads="1"/>
          </p:cNvSpPr>
          <p:nvPr>
            <p:ph type="sldNum" sz="quarter" idx="5"/>
          </p:nvPr>
        </p:nvSpPr>
        <p:spPr>
          <a:noFill/>
        </p:spPr>
        <p:txBody>
          <a:bodyPr/>
          <a:lstStyle/>
          <a:p>
            <a:fld id="{B12C04EB-D2C1-4E13-8609-614BE5BF3F0E}" type="slidenum">
              <a:rPr lang="en-US"/>
              <a:pPr/>
              <a:t>8</a:t>
            </a:fld>
            <a:endParaRPr lang="en-US"/>
          </a:p>
        </p:txBody>
      </p:sp>
      <p:sp>
        <p:nvSpPr>
          <p:cNvPr id="41987" name="Rectangle 2"/>
          <p:cNvSpPr>
            <a:spLocks noGrp="1" noRot="1" noChangeAspect="1" noChangeArrowheads="1" noTextEdit="1"/>
          </p:cNvSpPr>
          <p:nvPr>
            <p:ph type="sldImg"/>
          </p:nvPr>
        </p:nvSpPr>
        <p:spPr>
          <a:solidFill>
            <a:srgbClr val="FFFFFF"/>
          </a:solidFill>
          <a:ln/>
        </p:spPr>
      </p:sp>
      <p:sp>
        <p:nvSpPr>
          <p:cNvPr id="41988" name="Rectangle 3"/>
          <p:cNvSpPr>
            <a:spLocks noGrp="1" noChangeArrowheads="1"/>
          </p:cNvSpPr>
          <p:nvPr>
            <p:ph type="body" idx="1"/>
          </p:nvPr>
        </p:nvSpPr>
        <p:spPr>
          <a:solidFill>
            <a:srgbClr val="FFFFFF"/>
          </a:solidFill>
          <a:ln>
            <a:solidFill>
              <a:srgbClr val="000000"/>
            </a:solidFill>
          </a:ln>
        </p:spPr>
        <p:txBody>
          <a:bodyPr/>
          <a:lstStyle/>
          <a:p>
            <a:pPr eaLnBrk="1" hangingPunct="1"/>
            <a:r>
              <a:rPr lang="en-US" dirty="0" smtClean="0"/>
              <a:t>Farm owners are known to have one of the most stressful occupations. In fact, farm owners rate among the top 12 occupations for stress-related illnesses. This stress puts farmers and ranchers at risk for illness, accidents, and marital and family problems. In fact, those with primary employment in agriculture are at the highest risk for fatalities and disability from injuries. This is on top of the normal stress that the general population has. </a:t>
            </a:r>
            <a:r>
              <a:rPr lang="en-US" sz="900" dirty="0" smtClean="0"/>
              <a:t>According to the National Health Interview Survey, 75 percent of the general population suffers at least “some stress” every two weeks, and half of those experience moderate or high levels during the same time period. </a:t>
            </a:r>
          </a:p>
          <a:p>
            <a:pPr eaLnBrk="1" hangingPunct="1"/>
            <a:endParaRPr lang="en-US" dirty="0"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You can access this useful</a:t>
            </a:r>
            <a:r>
              <a:rPr lang="en-US" baseline="0" dirty="0" smtClean="0"/>
              <a:t> checklist and referral guide for the URL listed on the slide.</a:t>
            </a:r>
            <a:endParaRPr lang="en-US" dirty="0"/>
          </a:p>
        </p:txBody>
      </p:sp>
      <p:sp>
        <p:nvSpPr>
          <p:cNvPr id="4" name="Slide Number Placeholder 3"/>
          <p:cNvSpPr>
            <a:spLocks noGrp="1"/>
          </p:cNvSpPr>
          <p:nvPr>
            <p:ph type="sldNum" sz="quarter" idx="10"/>
          </p:nvPr>
        </p:nvSpPr>
        <p:spPr/>
        <p:txBody>
          <a:bodyPr/>
          <a:lstStyle/>
          <a:p>
            <a:pPr>
              <a:defRPr/>
            </a:pPr>
            <a:fld id="{E0CD911F-E69B-40A1-8954-8F91BB7C70CB}" type="slidenum">
              <a:rPr lang="en-US" smtClean="0"/>
              <a:pPr>
                <a:defRPr/>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6350" y="20638"/>
            <a:ext cx="9144000" cy="6858000"/>
            <a:chOff x="0" y="0"/>
            <a:chExt cx="5760" cy="4320"/>
          </a:xfrm>
        </p:grpSpPr>
        <p:sp>
          <p:nvSpPr>
            <p:cNvPr id="5" name="Freeform 3"/>
            <p:cNvSpPr>
              <a:spLocks/>
            </p:cNvSpPr>
            <p:nvPr/>
          </p:nvSpPr>
          <p:spPr bwMode="hidden">
            <a:xfrm>
              <a:off x="0" y="3072"/>
              <a:ext cx="5760" cy="1248"/>
            </a:xfrm>
            <a:custGeom>
              <a:avLst/>
              <a:gdLst/>
              <a:ahLst/>
              <a:cxnLst>
                <a:cxn ang="0">
                  <a:pos x="6027" y="2296"/>
                </a:cxn>
                <a:cxn ang="0">
                  <a:pos x="0" y="2296"/>
                </a:cxn>
                <a:cxn ang="0">
                  <a:pos x="0" y="0"/>
                </a:cxn>
                <a:cxn ang="0">
                  <a:pos x="6027" y="0"/>
                </a:cxn>
                <a:cxn ang="0">
                  <a:pos x="6027" y="2296"/>
                </a:cxn>
                <a:cxn ang="0">
                  <a:pos x="6027" y="2296"/>
                </a:cxn>
              </a:cxnLst>
              <a:rect l="0" t="0" r="r" b="b"/>
              <a:pathLst>
                <a:path w="6027" h="2296">
                  <a:moveTo>
                    <a:pt x="6027" y="2296"/>
                  </a:moveTo>
                  <a:lnTo>
                    <a:pt x="0" y="2296"/>
                  </a:lnTo>
                  <a:lnTo>
                    <a:pt x="0" y="0"/>
                  </a:lnTo>
                  <a:lnTo>
                    <a:pt x="6027" y="0"/>
                  </a:lnTo>
                  <a:lnTo>
                    <a:pt x="6027" y="2296"/>
                  </a:lnTo>
                  <a:lnTo>
                    <a:pt x="6027" y="2296"/>
                  </a:lnTo>
                  <a:close/>
                </a:path>
              </a:pathLst>
            </a:custGeom>
            <a:gradFill rotWithShape="0">
              <a:gsLst>
                <a:gs pos="0">
                  <a:schemeClr val="bg1"/>
                </a:gs>
                <a:gs pos="100000">
                  <a:schemeClr val="accent2"/>
                </a:gs>
              </a:gsLst>
              <a:lin ang="5400000" scaled="1"/>
            </a:gradFill>
            <a:ln w="9525">
              <a:noFill/>
              <a:round/>
              <a:headEnd/>
              <a:tailEnd/>
            </a:ln>
          </p:spPr>
          <p:txBody>
            <a:bodyPr/>
            <a:lstStyle/>
            <a:p>
              <a:pPr>
                <a:defRPr/>
              </a:pPr>
              <a:endParaRPr lang="en-US"/>
            </a:p>
          </p:txBody>
        </p:sp>
        <p:sp>
          <p:nvSpPr>
            <p:cNvPr id="6" name="Freeform 4"/>
            <p:cNvSpPr>
              <a:spLocks/>
            </p:cNvSpPr>
            <p:nvPr/>
          </p:nvSpPr>
          <p:spPr bwMode="hidden">
            <a:xfrm>
              <a:off x="0" y="0"/>
              <a:ext cx="5760" cy="3072"/>
            </a:xfrm>
            <a:custGeom>
              <a:avLst/>
              <a:gdLst/>
              <a:ahLst/>
              <a:cxnLst>
                <a:cxn ang="0">
                  <a:pos x="6027" y="2296"/>
                </a:cxn>
                <a:cxn ang="0">
                  <a:pos x="0" y="2296"/>
                </a:cxn>
                <a:cxn ang="0">
                  <a:pos x="0" y="0"/>
                </a:cxn>
                <a:cxn ang="0">
                  <a:pos x="6027" y="0"/>
                </a:cxn>
                <a:cxn ang="0">
                  <a:pos x="6027" y="2296"/>
                </a:cxn>
                <a:cxn ang="0">
                  <a:pos x="6027" y="2296"/>
                </a:cxn>
              </a:cxnLst>
              <a:rect l="0" t="0" r="r" b="b"/>
              <a:pathLst>
                <a:path w="6027" h="2296">
                  <a:moveTo>
                    <a:pt x="6027" y="2296"/>
                  </a:moveTo>
                  <a:lnTo>
                    <a:pt x="0" y="2296"/>
                  </a:lnTo>
                  <a:lnTo>
                    <a:pt x="0" y="0"/>
                  </a:lnTo>
                  <a:lnTo>
                    <a:pt x="6027" y="0"/>
                  </a:lnTo>
                  <a:lnTo>
                    <a:pt x="6027" y="2296"/>
                  </a:lnTo>
                  <a:lnTo>
                    <a:pt x="6027" y="2296"/>
                  </a:lnTo>
                  <a:close/>
                </a:path>
              </a:pathLst>
            </a:custGeom>
            <a:gradFill rotWithShape="0">
              <a:gsLst>
                <a:gs pos="0">
                  <a:schemeClr val="bg1">
                    <a:gamma/>
                    <a:shade val="46275"/>
                    <a:invGamma/>
                  </a:schemeClr>
                </a:gs>
                <a:gs pos="100000">
                  <a:schemeClr val="bg1"/>
                </a:gs>
              </a:gsLst>
              <a:lin ang="5400000" scaled="1"/>
            </a:gradFill>
            <a:ln w="9525">
              <a:noFill/>
              <a:round/>
              <a:headEnd/>
              <a:tailEnd/>
            </a:ln>
          </p:spPr>
          <p:txBody>
            <a:bodyPr/>
            <a:lstStyle/>
            <a:p>
              <a:pPr>
                <a:defRPr/>
              </a:pPr>
              <a:endParaRPr lang="en-US"/>
            </a:p>
          </p:txBody>
        </p:sp>
      </p:grpSp>
      <p:sp>
        <p:nvSpPr>
          <p:cNvPr id="7" name="Freeform 5"/>
          <p:cNvSpPr>
            <a:spLocks/>
          </p:cNvSpPr>
          <p:nvPr/>
        </p:nvSpPr>
        <p:spPr bwMode="hidden">
          <a:xfrm>
            <a:off x="6242050" y="6269038"/>
            <a:ext cx="2895600" cy="609600"/>
          </a:xfrm>
          <a:custGeom>
            <a:avLst/>
            <a:gdLst/>
            <a:ahLst/>
            <a:cxnLst>
              <a:cxn ang="0">
                <a:pos x="5748" y="246"/>
              </a:cxn>
              <a:cxn ang="0">
                <a:pos x="0" y="246"/>
              </a:cxn>
              <a:cxn ang="0">
                <a:pos x="0" y="0"/>
              </a:cxn>
              <a:cxn ang="0">
                <a:pos x="5748" y="0"/>
              </a:cxn>
              <a:cxn ang="0">
                <a:pos x="5748" y="246"/>
              </a:cxn>
              <a:cxn ang="0">
                <a:pos x="5748" y="246"/>
              </a:cxn>
            </a:cxnLst>
            <a:rect l="0" t="0" r="r" b="b"/>
            <a:pathLst>
              <a:path w="5748" h="246">
                <a:moveTo>
                  <a:pt x="5748" y="246"/>
                </a:moveTo>
                <a:lnTo>
                  <a:pt x="0" y="246"/>
                </a:lnTo>
                <a:lnTo>
                  <a:pt x="0" y="0"/>
                </a:lnTo>
                <a:lnTo>
                  <a:pt x="5748" y="0"/>
                </a:lnTo>
                <a:lnTo>
                  <a:pt x="5748" y="246"/>
                </a:lnTo>
                <a:lnTo>
                  <a:pt x="5748" y="246"/>
                </a:lnTo>
                <a:close/>
              </a:path>
            </a:pathLst>
          </a:custGeom>
          <a:gradFill rotWithShape="0">
            <a:gsLst>
              <a:gs pos="0">
                <a:schemeClr val="bg1"/>
              </a:gs>
              <a:gs pos="100000">
                <a:schemeClr val="hlink"/>
              </a:gs>
            </a:gsLst>
            <a:lin ang="18900000" scaled="1"/>
          </a:gradFill>
          <a:ln w="9525">
            <a:noFill/>
            <a:round/>
            <a:headEnd/>
            <a:tailEnd/>
          </a:ln>
        </p:spPr>
        <p:txBody>
          <a:bodyPr/>
          <a:lstStyle/>
          <a:p>
            <a:pPr>
              <a:defRPr/>
            </a:pPr>
            <a:endParaRPr lang="en-US"/>
          </a:p>
        </p:txBody>
      </p:sp>
      <p:grpSp>
        <p:nvGrpSpPr>
          <p:cNvPr id="8" name="Group 6"/>
          <p:cNvGrpSpPr>
            <a:grpSpLocks/>
          </p:cNvGrpSpPr>
          <p:nvPr/>
        </p:nvGrpSpPr>
        <p:grpSpPr bwMode="auto">
          <a:xfrm>
            <a:off x="-1588" y="6034088"/>
            <a:ext cx="7845426" cy="850900"/>
            <a:chOff x="0" y="3792"/>
            <a:chExt cx="4942" cy="536"/>
          </a:xfrm>
        </p:grpSpPr>
        <p:sp>
          <p:nvSpPr>
            <p:cNvPr id="9" name="Freeform 7"/>
            <p:cNvSpPr>
              <a:spLocks/>
            </p:cNvSpPr>
            <p:nvPr userDrawn="1"/>
          </p:nvSpPr>
          <p:spPr bwMode="ltGray">
            <a:xfrm>
              <a:off x="1488" y="3792"/>
              <a:ext cx="3240" cy="536"/>
            </a:xfrm>
            <a:custGeom>
              <a:avLst/>
              <a:gdLst/>
              <a:ahLst/>
              <a:cxnLst>
                <a:cxn ang="0">
                  <a:pos x="3132" y="469"/>
                </a:cxn>
                <a:cxn ang="0">
                  <a:pos x="2995" y="395"/>
                </a:cxn>
                <a:cxn ang="0">
                  <a:pos x="2911" y="375"/>
                </a:cxn>
                <a:cxn ang="0">
                  <a:pos x="2678" y="228"/>
                </a:cxn>
                <a:cxn ang="0">
                  <a:pos x="2553" y="74"/>
                </a:cxn>
                <a:cxn ang="0">
                  <a:pos x="2457" y="7"/>
                </a:cxn>
                <a:cxn ang="0">
                  <a:pos x="2403" y="47"/>
                </a:cxn>
                <a:cxn ang="0">
                  <a:pos x="2289" y="74"/>
                </a:cxn>
                <a:cxn ang="0">
                  <a:pos x="2134" y="74"/>
                </a:cxn>
                <a:cxn ang="0">
                  <a:pos x="2044" y="128"/>
                </a:cxn>
                <a:cxn ang="0">
                  <a:pos x="1775" y="222"/>
                </a:cxn>
                <a:cxn ang="0">
                  <a:pos x="1602" y="181"/>
                </a:cxn>
                <a:cxn ang="0">
                  <a:pos x="1560" y="101"/>
                </a:cxn>
                <a:cxn ang="0">
                  <a:pos x="1542" y="87"/>
                </a:cxn>
                <a:cxn ang="0">
                  <a:pos x="1446" y="60"/>
                </a:cxn>
                <a:cxn ang="0">
                  <a:pos x="1375" y="74"/>
                </a:cxn>
                <a:cxn ang="0">
                  <a:pos x="1309" y="87"/>
                </a:cxn>
                <a:cxn ang="0">
                  <a:pos x="1243" y="13"/>
                </a:cxn>
                <a:cxn ang="0">
                  <a:pos x="1225" y="0"/>
                </a:cxn>
                <a:cxn ang="0">
                  <a:pos x="1189" y="0"/>
                </a:cxn>
                <a:cxn ang="0">
                  <a:pos x="1106" y="34"/>
                </a:cxn>
                <a:cxn ang="0">
                  <a:pos x="1106" y="34"/>
                </a:cxn>
                <a:cxn ang="0">
                  <a:pos x="1094" y="40"/>
                </a:cxn>
                <a:cxn ang="0">
                  <a:pos x="1070" y="54"/>
                </a:cxn>
                <a:cxn ang="0">
                  <a:pos x="1034" y="74"/>
                </a:cxn>
                <a:cxn ang="0">
                  <a:pos x="1004" y="74"/>
                </a:cxn>
                <a:cxn ang="0">
                  <a:pos x="986" y="74"/>
                </a:cxn>
                <a:cxn ang="0">
                  <a:pos x="956" y="81"/>
                </a:cxn>
                <a:cxn ang="0">
                  <a:pos x="920" y="94"/>
                </a:cxn>
                <a:cxn ang="0">
                  <a:pos x="884" y="107"/>
                </a:cxn>
                <a:cxn ang="0">
                  <a:pos x="843" y="128"/>
                </a:cxn>
                <a:cxn ang="0">
                  <a:pos x="813" y="141"/>
                </a:cxn>
                <a:cxn ang="0">
                  <a:pos x="789" y="148"/>
                </a:cxn>
                <a:cxn ang="0">
                  <a:pos x="783" y="154"/>
                </a:cxn>
                <a:cxn ang="0">
                  <a:pos x="556" y="228"/>
                </a:cxn>
                <a:cxn ang="0">
                  <a:pos x="394" y="294"/>
                </a:cxn>
                <a:cxn ang="0">
                  <a:pos x="107" y="462"/>
                </a:cxn>
                <a:cxn ang="0">
                  <a:pos x="0" y="536"/>
                </a:cxn>
                <a:cxn ang="0">
                  <a:pos x="3240" y="536"/>
                </a:cxn>
                <a:cxn ang="0">
                  <a:pos x="3132" y="469"/>
                </a:cxn>
                <a:cxn ang="0">
                  <a:pos x="3132" y="469"/>
                </a:cxn>
              </a:cxnLst>
              <a:rect l="0" t="0" r="r" b="b"/>
              <a:pathLst>
                <a:path w="3240" h="536">
                  <a:moveTo>
                    <a:pt x="3132" y="469"/>
                  </a:moveTo>
                  <a:lnTo>
                    <a:pt x="2995" y="395"/>
                  </a:lnTo>
                  <a:lnTo>
                    <a:pt x="2911" y="375"/>
                  </a:lnTo>
                  <a:lnTo>
                    <a:pt x="2678" y="228"/>
                  </a:lnTo>
                  <a:lnTo>
                    <a:pt x="2553" y="74"/>
                  </a:lnTo>
                  <a:lnTo>
                    <a:pt x="2457" y="7"/>
                  </a:lnTo>
                  <a:lnTo>
                    <a:pt x="2403" y="47"/>
                  </a:lnTo>
                  <a:lnTo>
                    <a:pt x="2289" y="74"/>
                  </a:lnTo>
                  <a:lnTo>
                    <a:pt x="2134" y="74"/>
                  </a:lnTo>
                  <a:lnTo>
                    <a:pt x="2044" y="128"/>
                  </a:lnTo>
                  <a:lnTo>
                    <a:pt x="1775" y="222"/>
                  </a:lnTo>
                  <a:lnTo>
                    <a:pt x="1602" y="181"/>
                  </a:lnTo>
                  <a:lnTo>
                    <a:pt x="1560" y="101"/>
                  </a:lnTo>
                  <a:lnTo>
                    <a:pt x="1542" y="87"/>
                  </a:lnTo>
                  <a:lnTo>
                    <a:pt x="1446" y="60"/>
                  </a:lnTo>
                  <a:lnTo>
                    <a:pt x="1375" y="74"/>
                  </a:lnTo>
                  <a:lnTo>
                    <a:pt x="1309" y="87"/>
                  </a:lnTo>
                  <a:lnTo>
                    <a:pt x="1243" y="13"/>
                  </a:lnTo>
                  <a:lnTo>
                    <a:pt x="1225" y="0"/>
                  </a:lnTo>
                  <a:lnTo>
                    <a:pt x="1189" y="0"/>
                  </a:lnTo>
                  <a:lnTo>
                    <a:pt x="1106" y="34"/>
                  </a:lnTo>
                  <a:lnTo>
                    <a:pt x="1106" y="34"/>
                  </a:lnTo>
                  <a:lnTo>
                    <a:pt x="1094" y="40"/>
                  </a:lnTo>
                  <a:lnTo>
                    <a:pt x="1070" y="54"/>
                  </a:lnTo>
                  <a:lnTo>
                    <a:pt x="1034" y="74"/>
                  </a:lnTo>
                  <a:lnTo>
                    <a:pt x="1004" y="74"/>
                  </a:lnTo>
                  <a:lnTo>
                    <a:pt x="986" y="74"/>
                  </a:lnTo>
                  <a:lnTo>
                    <a:pt x="956" y="81"/>
                  </a:lnTo>
                  <a:lnTo>
                    <a:pt x="920" y="94"/>
                  </a:lnTo>
                  <a:lnTo>
                    <a:pt x="884" y="107"/>
                  </a:lnTo>
                  <a:lnTo>
                    <a:pt x="843" y="128"/>
                  </a:lnTo>
                  <a:lnTo>
                    <a:pt x="813" y="141"/>
                  </a:lnTo>
                  <a:lnTo>
                    <a:pt x="789" y="148"/>
                  </a:lnTo>
                  <a:lnTo>
                    <a:pt x="783" y="154"/>
                  </a:lnTo>
                  <a:lnTo>
                    <a:pt x="556" y="228"/>
                  </a:lnTo>
                  <a:lnTo>
                    <a:pt x="394" y="294"/>
                  </a:lnTo>
                  <a:lnTo>
                    <a:pt x="107" y="462"/>
                  </a:lnTo>
                  <a:lnTo>
                    <a:pt x="0" y="536"/>
                  </a:lnTo>
                  <a:lnTo>
                    <a:pt x="3240" y="536"/>
                  </a:lnTo>
                  <a:lnTo>
                    <a:pt x="3132" y="469"/>
                  </a:lnTo>
                  <a:lnTo>
                    <a:pt x="3132" y="469"/>
                  </a:lnTo>
                  <a:close/>
                </a:path>
              </a:pathLst>
            </a:custGeom>
            <a:gradFill rotWithShape="0">
              <a:gsLst>
                <a:gs pos="0">
                  <a:schemeClr val="bg2">
                    <a:gamma/>
                    <a:tint val="66667"/>
                    <a:invGamma/>
                  </a:schemeClr>
                </a:gs>
                <a:gs pos="100000">
                  <a:schemeClr val="bg2"/>
                </a:gs>
              </a:gsLst>
              <a:lin ang="5400000" scaled="1"/>
            </a:gradFill>
            <a:ln w="9525">
              <a:noFill/>
              <a:round/>
              <a:headEnd/>
              <a:tailEnd/>
            </a:ln>
          </p:spPr>
          <p:txBody>
            <a:bodyPr/>
            <a:lstStyle/>
            <a:p>
              <a:pPr>
                <a:defRPr/>
              </a:pPr>
              <a:endParaRPr lang="en-US"/>
            </a:p>
          </p:txBody>
        </p:sp>
        <p:grpSp>
          <p:nvGrpSpPr>
            <p:cNvPr id="10" name="Group 8"/>
            <p:cNvGrpSpPr>
              <a:grpSpLocks/>
            </p:cNvGrpSpPr>
            <p:nvPr userDrawn="1"/>
          </p:nvGrpSpPr>
          <p:grpSpPr bwMode="auto">
            <a:xfrm>
              <a:off x="2486" y="3792"/>
              <a:ext cx="2456" cy="536"/>
              <a:chOff x="2486" y="3792"/>
              <a:chExt cx="2456" cy="536"/>
            </a:xfrm>
          </p:grpSpPr>
          <p:sp>
            <p:nvSpPr>
              <p:cNvPr id="12" name="Freeform 9"/>
              <p:cNvSpPr>
                <a:spLocks/>
              </p:cNvSpPr>
              <p:nvPr userDrawn="1"/>
            </p:nvSpPr>
            <p:spPr bwMode="ltGray">
              <a:xfrm>
                <a:off x="3948" y="3799"/>
                <a:ext cx="994" cy="529"/>
              </a:xfrm>
              <a:custGeom>
                <a:avLst/>
                <a:gdLst/>
                <a:ahLst/>
                <a:cxnLst>
                  <a:cxn ang="0">
                    <a:pos x="636" y="373"/>
                  </a:cxn>
                  <a:cxn ang="0">
                    <a:pos x="495" y="370"/>
                  </a:cxn>
                  <a:cxn ang="0">
                    <a:pos x="280" y="249"/>
                  </a:cxn>
                  <a:cxn ang="0">
                    <a:pos x="127" y="66"/>
                  </a:cxn>
                  <a:cxn ang="0">
                    <a:pos x="0" y="0"/>
                  </a:cxn>
                  <a:cxn ang="0">
                    <a:pos x="22" y="26"/>
                  </a:cxn>
                  <a:cxn ang="0">
                    <a:pos x="0" y="65"/>
                  </a:cxn>
                  <a:cxn ang="0">
                    <a:pos x="30" y="119"/>
                  </a:cxn>
                  <a:cxn ang="0">
                    <a:pos x="75" y="243"/>
                  </a:cxn>
                  <a:cxn ang="0">
                    <a:pos x="45" y="422"/>
                  </a:cxn>
                  <a:cxn ang="0">
                    <a:pos x="200" y="329"/>
                  </a:cxn>
                  <a:cxn ang="0">
                    <a:pos x="592" y="527"/>
                  </a:cxn>
                  <a:cxn ang="0">
                    <a:pos x="994" y="529"/>
                  </a:cxn>
                  <a:cxn ang="0">
                    <a:pos x="828" y="473"/>
                  </a:cxn>
                  <a:cxn ang="0">
                    <a:pos x="636" y="373"/>
                  </a:cxn>
                </a:cxnLst>
                <a:rect l="0" t="0" r="r" b="b"/>
                <a:pathLst>
                  <a:path w="994" h="529">
                    <a:moveTo>
                      <a:pt x="636" y="373"/>
                    </a:moveTo>
                    <a:lnTo>
                      <a:pt x="495" y="370"/>
                    </a:lnTo>
                    <a:lnTo>
                      <a:pt x="280" y="249"/>
                    </a:lnTo>
                    <a:lnTo>
                      <a:pt x="127" y="66"/>
                    </a:lnTo>
                    <a:lnTo>
                      <a:pt x="0" y="0"/>
                    </a:lnTo>
                    <a:lnTo>
                      <a:pt x="22" y="26"/>
                    </a:lnTo>
                    <a:lnTo>
                      <a:pt x="0" y="65"/>
                    </a:lnTo>
                    <a:lnTo>
                      <a:pt x="30" y="119"/>
                    </a:lnTo>
                    <a:lnTo>
                      <a:pt x="75" y="243"/>
                    </a:lnTo>
                    <a:lnTo>
                      <a:pt x="45" y="422"/>
                    </a:lnTo>
                    <a:lnTo>
                      <a:pt x="200" y="329"/>
                    </a:lnTo>
                    <a:lnTo>
                      <a:pt x="592" y="527"/>
                    </a:lnTo>
                    <a:lnTo>
                      <a:pt x="994" y="529"/>
                    </a:lnTo>
                    <a:lnTo>
                      <a:pt x="828" y="473"/>
                    </a:lnTo>
                    <a:lnTo>
                      <a:pt x="636" y="373"/>
                    </a:lnTo>
                    <a:close/>
                  </a:path>
                </a:pathLst>
              </a:custGeom>
              <a:solidFill>
                <a:schemeClr val="bg2"/>
              </a:solidFill>
              <a:ln w="9525">
                <a:noFill/>
                <a:round/>
                <a:headEnd/>
                <a:tailEnd/>
              </a:ln>
            </p:spPr>
            <p:txBody>
              <a:bodyPr/>
              <a:lstStyle/>
              <a:p>
                <a:pPr>
                  <a:defRPr/>
                </a:pPr>
                <a:endParaRPr lang="en-US"/>
              </a:p>
            </p:txBody>
          </p:sp>
          <p:sp>
            <p:nvSpPr>
              <p:cNvPr id="13" name="Freeform 10"/>
              <p:cNvSpPr>
                <a:spLocks/>
              </p:cNvSpPr>
              <p:nvPr userDrawn="1"/>
            </p:nvSpPr>
            <p:spPr bwMode="ltGray">
              <a:xfrm>
                <a:off x="2677" y="3792"/>
                <a:ext cx="186" cy="395"/>
              </a:xfrm>
              <a:custGeom>
                <a:avLst/>
                <a:gdLst/>
                <a:ahLst/>
                <a:cxnLst>
                  <a:cxn ang="0">
                    <a:pos x="36" y="0"/>
                  </a:cxn>
                  <a:cxn ang="0">
                    <a:pos x="54" y="18"/>
                  </a:cxn>
                  <a:cxn ang="0">
                    <a:pos x="24" y="30"/>
                  </a:cxn>
                  <a:cxn ang="0">
                    <a:pos x="18" y="66"/>
                  </a:cxn>
                  <a:cxn ang="0">
                    <a:pos x="42" y="114"/>
                  </a:cxn>
                  <a:cxn ang="0">
                    <a:pos x="48" y="162"/>
                  </a:cxn>
                  <a:cxn ang="0">
                    <a:pos x="0" y="353"/>
                  </a:cxn>
                  <a:cxn ang="0">
                    <a:pos x="54" y="233"/>
                  </a:cxn>
                  <a:cxn ang="0">
                    <a:pos x="84" y="216"/>
                  </a:cxn>
                  <a:cxn ang="0">
                    <a:pos x="126" y="126"/>
                  </a:cxn>
                  <a:cxn ang="0">
                    <a:pos x="144" y="120"/>
                  </a:cxn>
                  <a:cxn ang="0">
                    <a:pos x="144" y="90"/>
                  </a:cxn>
                  <a:cxn ang="0">
                    <a:pos x="186" y="66"/>
                  </a:cxn>
                  <a:cxn ang="0">
                    <a:pos x="162" y="60"/>
                  </a:cxn>
                  <a:cxn ang="0">
                    <a:pos x="36" y="0"/>
                  </a:cxn>
                  <a:cxn ang="0">
                    <a:pos x="36" y="0"/>
                  </a:cxn>
                </a:cxnLst>
                <a:rect l="0" t="0" r="r" b="b"/>
                <a:pathLst>
                  <a:path w="186" h="353">
                    <a:moveTo>
                      <a:pt x="36" y="0"/>
                    </a:moveTo>
                    <a:lnTo>
                      <a:pt x="54" y="18"/>
                    </a:lnTo>
                    <a:lnTo>
                      <a:pt x="24" y="30"/>
                    </a:lnTo>
                    <a:lnTo>
                      <a:pt x="18" y="66"/>
                    </a:lnTo>
                    <a:lnTo>
                      <a:pt x="42" y="114"/>
                    </a:lnTo>
                    <a:lnTo>
                      <a:pt x="48" y="162"/>
                    </a:lnTo>
                    <a:lnTo>
                      <a:pt x="0" y="353"/>
                    </a:lnTo>
                    <a:lnTo>
                      <a:pt x="54" y="233"/>
                    </a:lnTo>
                    <a:lnTo>
                      <a:pt x="84" y="216"/>
                    </a:lnTo>
                    <a:lnTo>
                      <a:pt x="126" y="126"/>
                    </a:lnTo>
                    <a:lnTo>
                      <a:pt x="144" y="120"/>
                    </a:lnTo>
                    <a:lnTo>
                      <a:pt x="144" y="90"/>
                    </a:lnTo>
                    <a:lnTo>
                      <a:pt x="186" y="66"/>
                    </a:lnTo>
                    <a:lnTo>
                      <a:pt x="162" y="60"/>
                    </a:lnTo>
                    <a:lnTo>
                      <a:pt x="36" y="0"/>
                    </a:lnTo>
                    <a:lnTo>
                      <a:pt x="36" y="0"/>
                    </a:lnTo>
                    <a:close/>
                  </a:path>
                </a:pathLst>
              </a:custGeom>
              <a:solidFill>
                <a:schemeClr val="bg2"/>
              </a:solidFill>
              <a:ln w="9525">
                <a:noFill/>
                <a:round/>
                <a:headEnd/>
                <a:tailEnd/>
              </a:ln>
            </p:spPr>
            <p:txBody>
              <a:bodyPr/>
              <a:lstStyle/>
              <a:p>
                <a:pPr>
                  <a:defRPr/>
                </a:pPr>
                <a:endParaRPr lang="en-US"/>
              </a:p>
            </p:txBody>
          </p:sp>
          <p:sp>
            <p:nvSpPr>
              <p:cNvPr id="14" name="Freeform 11"/>
              <p:cNvSpPr>
                <a:spLocks/>
              </p:cNvSpPr>
              <p:nvPr userDrawn="1"/>
            </p:nvSpPr>
            <p:spPr bwMode="ltGray">
              <a:xfrm>
                <a:off x="3030" y="3893"/>
                <a:ext cx="378" cy="271"/>
              </a:xfrm>
              <a:custGeom>
                <a:avLst/>
                <a:gdLst/>
                <a:ahLst/>
                <a:cxnLst>
                  <a:cxn ang="0">
                    <a:pos x="18" y="0"/>
                  </a:cxn>
                  <a:cxn ang="0">
                    <a:pos x="12" y="13"/>
                  </a:cxn>
                  <a:cxn ang="0">
                    <a:pos x="0" y="40"/>
                  </a:cxn>
                  <a:cxn ang="0">
                    <a:pos x="60" y="121"/>
                  </a:cxn>
                  <a:cxn ang="0">
                    <a:pos x="310" y="271"/>
                  </a:cxn>
                  <a:cxn ang="0">
                    <a:pos x="290" y="139"/>
                  </a:cxn>
                  <a:cxn ang="0">
                    <a:pos x="378" y="76"/>
                  </a:cxn>
                  <a:cxn ang="0">
                    <a:pos x="251" y="94"/>
                  </a:cxn>
                  <a:cxn ang="0">
                    <a:pos x="90" y="54"/>
                  </a:cxn>
                  <a:cxn ang="0">
                    <a:pos x="18" y="0"/>
                  </a:cxn>
                  <a:cxn ang="0">
                    <a:pos x="18" y="0"/>
                  </a:cxn>
                </a:cxnLst>
                <a:rect l="0" t="0" r="r" b="b"/>
                <a:pathLst>
                  <a:path w="378" h="271">
                    <a:moveTo>
                      <a:pt x="18" y="0"/>
                    </a:moveTo>
                    <a:lnTo>
                      <a:pt x="12" y="13"/>
                    </a:lnTo>
                    <a:lnTo>
                      <a:pt x="0" y="40"/>
                    </a:lnTo>
                    <a:lnTo>
                      <a:pt x="60" y="121"/>
                    </a:lnTo>
                    <a:lnTo>
                      <a:pt x="310" y="271"/>
                    </a:lnTo>
                    <a:lnTo>
                      <a:pt x="290" y="139"/>
                    </a:lnTo>
                    <a:lnTo>
                      <a:pt x="378" y="76"/>
                    </a:lnTo>
                    <a:lnTo>
                      <a:pt x="251" y="94"/>
                    </a:lnTo>
                    <a:lnTo>
                      <a:pt x="90" y="54"/>
                    </a:lnTo>
                    <a:lnTo>
                      <a:pt x="18" y="0"/>
                    </a:lnTo>
                    <a:lnTo>
                      <a:pt x="18" y="0"/>
                    </a:lnTo>
                    <a:close/>
                  </a:path>
                </a:pathLst>
              </a:custGeom>
              <a:solidFill>
                <a:schemeClr val="bg2"/>
              </a:solidFill>
              <a:ln w="9525">
                <a:noFill/>
                <a:round/>
                <a:headEnd/>
                <a:tailEnd/>
              </a:ln>
            </p:spPr>
            <p:txBody>
              <a:bodyPr/>
              <a:lstStyle/>
              <a:p>
                <a:pPr>
                  <a:defRPr/>
                </a:pPr>
                <a:endParaRPr lang="en-US"/>
              </a:p>
            </p:txBody>
          </p:sp>
          <p:sp>
            <p:nvSpPr>
              <p:cNvPr id="15" name="Freeform 12"/>
              <p:cNvSpPr>
                <a:spLocks/>
              </p:cNvSpPr>
              <p:nvPr userDrawn="1"/>
            </p:nvSpPr>
            <p:spPr bwMode="ltGray">
              <a:xfrm>
                <a:off x="3628" y="3866"/>
                <a:ext cx="155" cy="74"/>
              </a:xfrm>
              <a:custGeom>
                <a:avLst/>
                <a:gdLst/>
                <a:ahLst/>
                <a:cxnLst>
                  <a:cxn ang="0">
                    <a:pos x="114" y="0"/>
                  </a:cxn>
                  <a:cxn ang="0">
                    <a:pos x="0" y="0"/>
                  </a:cxn>
                  <a:cxn ang="0">
                    <a:pos x="0" y="0"/>
                  </a:cxn>
                  <a:cxn ang="0">
                    <a:pos x="6" y="6"/>
                  </a:cxn>
                  <a:cxn ang="0">
                    <a:pos x="6" y="18"/>
                  </a:cxn>
                  <a:cxn ang="0">
                    <a:pos x="0" y="24"/>
                  </a:cxn>
                  <a:cxn ang="0">
                    <a:pos x="78" y="60"/>
                  </a:cxn>
                  <a:cxn ang="0">
                    <a:pos x="96" y="42"/>
                  </a:cxn>
                  <a:cxn ang="0">
                    <a:pos x="155" y="66"/>
                  </a:cxn>
                  <a:cxn ang="0">
                    <a:pos x="126" y="24"/>
                  </a:cxn>
                  <a:cxn ang="0">
                    <a:pos x="149" y="0"/>
                  </a:cxn>
                  <a:cxn ang="0">
                    <a:pos x="114" y="0"/>
                  </a:cxn>
                  <a:cxn ang="0">
                    <a:pos x="114" y="0"/>
                  </a:cxn>
                </a:cxnLst>
                <a:rect l="0" t="0" r="r" b="b"/>
                <a:pathLst>
                  <a:path w="155" h="66">
                    <a:moveTo>
                      <a:pt x="114" y="0"/>
                    </a:moveTo>
                    <a:lnTo>
                      <a:pt x="0" y="0"/>
                    </a:lnTo>
                    <a:lnTo>
                      <a:pt x="0" y="0"/>
                    </a:lnTo>
                    <a:lnTo>
                      <a:pt x="6" y="6"/>
                    </a:lnTo>
                    <a:lnTo>
                      <a:pt x="6" y="18"/>
                    </a:lnTo>
                    <a:lnTo>
                      <a:pt x="0" y="24"/>
                    </a:lnTo>
                    <a:lnTo>
                      <a:pt x="78" y="60"/>
                    </a:lnTo>
                    <a:lnTo>
                      <a:pt x="96" y="42"/>
                    </a:lnTo>
                    <a:lnTo>
                      <a:pt x="155" y="66"/>
                    </a:lnTo>
                    <a:lnTo>
                      <a:pt x="126" y="24"/>
                    </a:lnTo>
                    <a:lnTo>
                      <a:pt x="149" y="0"/>
                    </a:lnTo>
                    <a:lnTo>
                      <a:pt x="114" y="0"/>
                    </a:lnTo>
                    <a:lnTo>
                      <a:pt x="114" y="0"/>
                    </a:lnTo>
                    <a:close/>
                  </a:path>
                </a:pathLst>
              </a:custGeom>
              <a:solidFill>
                <a:schemeClr val="bg2"/>
              </a:solidFill>
              <a:ln w="9525">
                <a:noFill/>
                <a:round/>
                <a:headEnd/>
                <a:tailEnd/>
              </a:ln>
            </p:spPr>
            <p:txBody>
              <a:bodyPr/>
              <a:lstStyle/>
              <a:p>
                <a:pPr>
                  <a:defRPr/>
                </a:pPr>
                <a:endParaRPr lang="en-US"/>
              </a:p>
            </p:txBody>
          </p:sp>
          <p:sp>
            <p:nvSpPr>
              <p:cNvPr id="16" name="Freeform 13"/>
              <p:cNvSpPr>
                <a:spLocks/>
              </p:cNvSpPr>
              <p:nvPr userDrawn="1"/>
            </p:nvSpPr>
            <p:spPr bwMode="ltGray">
              <a:xfrm>
                <a:off x="2486" y="3859"/>
                <a:ext cx="42" cy="81"/>
              </a:xfrm>
              <a:custGeom>
                <a:avLst/>
                <a:gdLst/>
                <a:ahLst/>
                <a:cxnLst>
                  <a:cxn ang="0">
                    <a:pos x="6" y="36"/>
                  </a:cxn>
                  <a:cxn ang="0">
                    <a:pos x="0" y="18"/>
                  </a:cxn>
                  <a:cxn ang="0">
                    <a:pos x="12" y="6"/>
                  </a:cxn>
                  <a:cxn ang="0">
                    <a:pos x="0" y="6"/>
                  </a:cxn>
                  <a:cxn ang="0">
                    <a:pos x="12" y="6"/>
                  </a:cxn>
                  <a:cxn ang="0">
                    <a:pos x="24" y="6"/>
                  </a:cxn>
                  <a:cxn ang="0">
                    <a:pos x="36" y="6"/>
                  </a:cxn>
                  <a:cxn ang="0">
                    <a:pos x="42" y="0"/>
                  </a:cxn>
                  <a:cxn ang="0">
                    <a:pos x="30" y="18"/>
                  </a:cxn>
                  <a:cxn ang="0">
                    <a:pos x="42" y="48"/>
                  </a:cxn>
                  <a:cxn ang="0">
                    <a:pos x="12" y="72"/>
                  </a:cxn>
                  <a:cxn ang="0">
                    <a:pos x="6" y="36"/>
                  </a:cxn>
                  <a:cxn ang="0">
                    <a:pos x="6" y="36"/>
                  </a:cxn>
                </a:cxnLst>
                <a:rect l="0" t="0" r="r" b="b"/>
                <a:pathLst>
                  <a:path w="42" h="72">
                    <a:moveTo>
                      <a:pt x="6" y="36"/>
                    </a:moveTo>
                    <a:lnTo>
                      <a:pt x="0" y="18"/>
                    </a:lnTo>
                    <a:lnTo>
                      <a:pt x="12" y="6"/>
                    </a:lnTo>
                    <a:lnTo>
                      <a:pt x="0" y="6"/>
                    </a:lnTo>
                    <a:lnTo>
                      <a:pt x="12" y="6"/>
                    </a:lnTo>
                    <a:lnTo>
                      <a:pt x="24" y="6"/>
                    </a:lnTo>
                    <a:lnTo>
                      <a:pt x="36" y="6"/>
                    </a:lnTo>
                    <a:lnTo>
                      <a:pt x="42" y="0"/>
                    </a:lnTo>
                    <a:lnTo>
                      <a:pt x="30" y="18"/>
                    </a:lnTo>
                    <a:lnTo>
                      <a:pt x="42" y="48"/>
                    </a:lnTo>
                    <a:lnTo>
                      <a:pt x="12" y="72"/>
                    </a:lnTo>
                    <a:lnTo>
                      <a:pt x="6" y="36"/>
                    </a:lnTo>
                    <a:lnTo>
                      <a:pt x="6" y="36"/>
                    </a:lnTo>
                    <a:close/>
                  </a:path>
                </a:pathLst>
              </a:custGeom>
              <a:solidFill>
                <a:schemeClr val="bg2"/>
              </a:solidFill>
              <a:ln w="9525">
                <a:noFill/>
                <a:round/>
                <a:headEnd/>
                <a:tailEnd/>
              </a:ln>
            </p:spPr>
            <p:txBody>
              <a:bodyPr/>
              <a:lstStyle/>
              <a:p>
                <a:pPr>
                  <a:defRPr/>
                </a:pPr>
                <a:endParaRPr lang="en-US"/>
              </a:p>
            </p:txBody>
          </p:sp>
        </p:grpSp>
        <p:sp>
          <p:nvSpPr>
            <p:cNvPr id="11" name="Freeform 14"/>
            <p:cNvSpPr>
              <a:spLocks/>
            </p:cNvSpPr>
            <p:nvPr userDrawn="1"/>
          </p:nvSpPr>
          <p:spPr bwMode="ltGray">
            <a:xfrm>
              <a:off x="0" y="3792"/>
              <a:ext cx="3976" cy="535"/>
            </a:xfrm>
            <a:custGeom>
              <a:avLst/>
              <a:gdLst/>
              <a:ahLst/>
              <a:cxnLst>
                <a:cxn ang="0">
                  <a:pos x="3976" y="527"/>
                </a:cxn>
                <a:cxn ang="0">
                  <a:pos x="3970" y="527"/>
                </a:cxn>
                <a:cxn ang="0">
                  <a:pos x="3844" y="509"/>
                </a:cxn>
                <a:cxn ang="0">
                  <a:pos x="2487" y="305"/>
                </a:cxn>
                <a:cxn ang="0">
                  <a:pos x="2039" y="36"/>
                </a:cxn>
                <a:cxn ang="0">
                  <a:pos x="1907" y="24"/>
                </a:cxn>
                <a:cxn ang="0">
                  <a:pos x="1883" y="54"/>
                </a:cxn>
                <a:cxn ang="0">
                  <a:pos x="1859" y="54"/>
                </a:cxn>
                <a:cxn ang="0">
                  <a:pos x="1830" y="30"/>
                </a:cxn>
                <a:cxn ang="0">
                  <a:pos x="1704" y="102"/>
                </a:cxn>
                <a:cxn ang="0">
                  <a:pos x="1608" y="126"/>
                </a:cxn>
                <a:cxn ang="0">
                  <a:pos x="1561" y="132"/>
                </a:cxn>
                <a:cxn ang="0">
                  <a:pos x="1495" y="102"/>
                </a:cxn>
                <a:cxn ang="0">
                  <a:pos x="1357" y="126"/>
                </a:cxn>
                <a:cxn ang="0">
                  <a:pos x="1285" y="24"/>
                </a:cxn>
                <a:cxn ang="0">
                  <a:pos x="1280" y="18"/>
                </a:cxn>
                <a:cxn ang="0">
                  <a:pos x="1262" y="12"/>
                </a:cxn>
                <a:cxn ang="0">
                  <a:pos x="1238" y="6"/>
                </a:cxn>
                <a:cxn ang="0">
                  <a:pos x="1220" y="0"/>
                </a:cxn>
                <a:cxn ang="0">
                  <a:pos x="1196" y="0"/>
                </a:cxn>
                <a:cxn ang="0">
                  <a:pos x="1166" y="0"/>
                </a:cxn>
                <a:cxn ang="0">
                  <a:pos x="1142" y="0"/>
                </a:cxn>
                <a:cxn ang="0">
                  <a:pos x="1136" y="0"/>
                </a:cxn>
                <a:cxn ang="0">
                  <a:pos x="1130" y="0"/>
                </a:cxn>
                <a:cxn ang="0">
                  <a:pos x="1124" y="6"/>
                </a:cxn>
                <a:cxn ang="0">
                  <a:pos x="1118" y="12"/>
                </a:cxn>
                <a:cxn ang="0">
                  <a:pos x="1100" y="18"/>
                </a:cxn>
                <a:cxn ang="0">
                  <a:pos x="1088" y="18"/>
                </a:cxn>
                <a:cxn ang="0">
                  <a:pos x="1070" y="24"/>
                </a:cxn>
                <a:cxn ang="0">
                  <a:pos x="1052" y="30"/>
                </a:cxn>
                <a:cxn ang="0">
                  <a:pos x="1034" y="36"/>
                </a:cxn>
                <a:cxn ang="0">
                  <a:pos x="1028" y="42"/>
                </a:cxn>
                <a:cxn ang="0">
                  <a:pos x="969" y="60"/>
                </a:cxn>
                <a:cxn ang="0">
                  <a:pos x="921" y="72"/>
                </a:cxn>
                <a:cxn ang="0">
                  <a:pos x="855" y="48"/>
                </a:cxn>
                <a:cxn ang="0">
                  <a:pos x="825" y="48"/>
                </a:cxn>
                <a:cxn ang="0">
                  <a:pos x="759" y="72"/>
                </a:cxn>
                <a:cxn ang="0">
                  <a:pos x="735" y="72"/>
                </a:cxn>
                <a:cxn ang="0">
                  <a:pos x="706" y="60"/>
                </a:cxn>
                <a:cxn ang="0">
                  <a:pos x="640" y="60"/>
                </a:cxn>
                <a:cxn ang="0">
                  <a:pos x="544" y="72"/>
                </a:cxn>
                <a:cxn ang="0">
                  <a:pos x="389" y="18"/>
                </a:cxn>
                <a:cxn ang="0">
                  <a:pos x="323" y="60"/>
                </a:cxn>
                <a:cxn ang="0">
                  <a:pos x="317" y="60"/>
                </a:cxn>
                <a:cxn ang="0">
                  <a:pos x="305" y="72"/>
                </a:cxn>
                <a:cxn ang="0">
                  <a:pos x="287" y="78"/>
                </a:cxn>
                <a:cxn ang="0">
                  <a:pos x="263" y="90"/>
                </a:cxn>
                <a:cxn ang="0">
                  <a:pos x="203" y="120"/>
                </a:cxn>
                <a:cxn ang="0">
                  <a:pos x="149" y="150"/>
                </a:cxn>
                <a:cxn ang="0">
                  <a:pos x="78" y="168"/>
                </a:cxn>
                <a:cxn ang="0">
                  <a:pos x="0" y="180"/>
                </a:cxn>
                <a:cxn ang="0">
                  <a:pos x="0" y="527"/>
                </a:cxn>
                <a:cxn ang="0">
                  <a:pos x="1010" y="527"/>
                </a:cxn>
                <a:cxn ang="0">
                  <a:pos x="3725" y="527"/>
                </a:cxn>
                <a:cxn ang="0">
                  <a:pos x="3976" y="527"/>
                </a:cxn>
                <a:cxn ang="0">
                  <a:pos x="3976" y="527"/>
                </a:cxn>
              </a:cxnLst>
              <a:rect l="0" t="0" r="r" b="b"/>
              <a:pathLst>
                <a:path w="3976" h="527">
                  <a:moveTo>
                    <a:pt x="3976" y="527"/>
                  </a:moveTo>
                  <a:lnTo>
                    <a:pt x="3970" y="527"/>
                  </a:lnTo>
                  <a:lnTo>
                    <a:pt x="3844" y="509"/>
                  </a:lnTo>
                  <a:lnTo>
                    <a:pt x="2487" y="305"/>
                  </a:lnTo>
                  <a:lnTo>
                    <a:pt x="2039" y="36"/>
                  </a:lnTo>
                  <a:lnTo>
                    <a:pt x="1907" y="24"/>
                  </a:lnTo>
                  <a:lnTo>
                    <a:pt x="1883" y="54"/>
                  </a:lnTo>
                  <a:lnTo>
                    <a:pt x="1859" y="54"/>
                  </a:lnTo>
                  <a:lnTo>
                    <a:pt x="1830" y="30"/>
                  </a:lnTo>
                  <a:lnTo>
                    <a:pt x="1704" y="102"/>
                  </a:lnTo>
                  <a:lnTo>
                    <a:pt x="1608" y="126"/>
                  </a:lnTo>
                  <a:lnTo>
                    <a:pt x="1561" y="132"/>
                  </a:lnTo>
                  <a:lnTo>
                    <a:pt x="1495" y="102"/>
                  </a:lnTo>
                  <a:lnTo>
                    <a:pt x="1357" y="126"/>
                  </a:lnTo>
                  <a:lnTo>
                    <a:pt x="1285" y="24"/>
                  </a:lnTo>
                  <a:lnTo>
                    <a:pt x="1280" y="18"/>
                  </a:lnTo>
                  <a:lnTo>
                    <a:pt x="1262" y="12"/>
                  </a:lnTo>
                  <a:lnTo>
                    <a:pt x="1238" y="6"/>
                  </a:lnTo>
                  <a:lnTo>
                    <a:pt x="1220" y="0"/>
                  </a:lnTo>
                  <a:lnTo>
                    <a:pt x="1196" y="0"/>
                  </a:lnTo>
                  <a:lnTo>
                    <a:pt x="1166" y="0"/>
                  </a:lnTo>
                  <a:lnTo>
                    <a:pt x="1142" y="0"/>
                  </a:lnTo>
                  <a:lnTo>
                    <a:pt x="1136" y="0"/>
                  </a:lnTo>
                  <a:lnTo>
                    <a:pt x="1130" y="0"/>
                  </a:lnTo>
                  <a:lnTo>
                    <a:pt x="1124" y="6"/>
                  </a:lnTo>
                  <a:lnTo>
                    <a:pt x="1118" y="12"/>
                  </a:lnTo>
                  <a:lnTo>
                    <a:pt x="1100" y="18"/>
                  </a:lnTo>
                  <a:lnTo>
                    <a:pt x="1088" y="18"/>
                  </a:lnTo>
                  <a:lnTo>
                    <a:pt x="1070" y="24"/>
                  </a:lnTo>
                  <a:lnTo>
                    <a:pt x="1052" y="30"/>
                  </a:lnTo>
                  <a:lnTo>
                    <a:pt x="1034" y="36"/>
                  </a:lnTo>
                  <a:lnTo>
                    <a:pt x="1028" y="42"/>
                  </a:lnTo>
                  <a:lnTo>
                    <a:pt x="969" y="60"/>
                  </a:lnTo>
                  <a:lnTo>
                    <a:pt x="921" y="72"/>
                  </a:lnTo>
                  <a:lnTo>
                    <a:pt x="855" y="48"/>
                  </a:lnTo>
                  <a:lnTo>
                    <a:pt x="825" y="48"/>
                  </a:lnTo>
                  <a:lnTo>
                    <a:pt x="759" y="72"/>
                  </a:lnTo>
                  <a:lnTo>
                    <a:pt x="735" y="72"/>
                  </a:lnTo>
                  <a:lnTo>
                    <a:pt x="706" y="60"/>
                  </a:lnTo>
                  <a:lnTo>
                    <a:pt x="640" y="60"/>
                  </a:lnTo>
                  <a:lnTo>
                    <a:pt x="544" y="72"/>
                  </a:lnTo>
                  <a:lnTo>
                    <a:pt x="389" y="18"/>
                  </a:lnTo>
                  <a:lnTo>
                    <a:pt x="323" y="60"/>
                  </a:lnTo>
                  <a:lnTo>
                    <a:pt x="317" y="60"/>
                  </a:lnTo>
                  <a:lnTo>
                    <a:pt x="305" y="72"/>
                  </a:lnTo>
                  <a:lnTo>
                    <a:pt x="287" y="78"/>
                  </a:lnTo>
                  <a:lnTo>
                    <a:pt x="263" y="90"/>
                  </a:lnTo>
                  <a:lnTo>
                    <a:pt x="203" y="120"/>
                  </a:lnTo>
                  <a:lnTo>
                    <a:pt x="149" y="150"/>
                  </a:lnTo>
                  <a:lnTo>
                    <a:pt x="78" y="168"/>
                  </a:lnTo>
                  <a:lnTo>
                    <a:pt x="0" y="180"/>
                  </a:lnTo>
                  <a:lnTo>
                    <a:pt x="0" y="527"/>
                  </a:lnTo>
                  <a:lnTo>
                    <a:pt x="1010" y="527"/>
                  </a:lnTo>
                  <a:lnTo>
                    <a:pt x="3725" y="527"/>
                  </a:lnTo>
                  <a:lnTo>
                    <a:pt x="3976" y="527"/>
                  </a:lnTo>
                  <a:lnTo>
                    <a:pt x="3976" y="527"/>
                  </a:lnTo>
                  <a:close/>
                </a:path>
              </a:pathLst>
            </a:custGeom>
            <a:gradFill rotWithShape="0">
              <a:gsLst>
                <a:gs pos="0">
                  <a:schemeClr val="bg2">
                    <a:gamma/>
                    <a:tint val="75686"/>
                    <a:invGamma/>
                  </a:schemeClr>
                </a:gs>
                <a:gs pos="100000">
                  <a:schemeClr val="bg2"/>
                </a:gs>
              </a:gsLst>
              <a:lin ang="5400000" scaled="1"/>
            </a:gradFill>
            <a:ln w="9525">
              <a:noFill/>
              <a:round/>
              <a:headEnd/>
              <a:tailEnd/>
            </a:ln>
          </p:spPr>
          <p:txBody>
            <a:bodyPr/>
            <a:lstStyle/>
            <a:p>
              <a:pPr>
                <a:defRPr/>
              </a:pPr>
              <a:endParaRPr lang="en-US"/>
            </a:p>
          </p:txBody>
        </p:sp>
      </p:grpSp>
      <p:grpSp>
        <p:nvGrpSpPr>
          <p:cNvPr id="17" name="Group 15"/>
          <p:cNvGrpSpPr>
            <a:grpSpLocks/>
          </p:cNvGrpSpPr>
          <p:nvPr/>
        </p:nvGrpSpPr>
        <p:grpSpPr bwMode="auto">
          <a:xfrm>
            <a:off x="627063" y="6021388"/>
            <a:ext cx="5684837" cy="849312"/>
            <a:chOff x="395" y="3793"/>
            <a:chExt cx="3581" cy="535"/>
          </a:xfrm>
        </p:grpSpPr>
        <p:sp>
          <p:nvSpPr>
            <p:cNvPr id="18" name="Freeform 16"/>
            <p:cNvSpPr>
              <a:spLocks/>
            </p:cNvSpPr>
            <p:nvPr userDrawn="1"/>
          </p:nvSpPr>
          <p:spPr bwMode="auto">
            <a:xfrm>
              <a:off x="1196" y="3793"/>
              <a:ext cx="365" cy="291"/>
            </a:xfrm>
            <a:custGeom>
              <a:avLst/>
              <a:gdLst/>
              <a:ahLst/>
              <a:cxnLst>
                <a:cxn ang="0">
                  <a:pos x="24" y="24"/>
                </a:cxn>
                <a:cxn ang="0">
                  <a:pos x="0" y="60"/>
                </a:cxn>
                <a:cxn ang="0">
                  <a:pos x="66" y="108"/>
                </a:cxn>
                <a:cxn ang="0">
                  <a:pos x="143" y="180"/>
                </a:cxn>
                <a:cxn ang="0">
                  <a:pos x="191" y="168"/>
                </a:cxn>
                <a:cxn ang="0">
                  <a:pos x="341" y="287"/>
                </a:cxn>
                <a:cxn ang="0">
                  <a:pos x="305" y="174"/>
                </a:cxn>
                <a:cxn ang="0">
                  <a:pos x="365" y="132"/>
                </a:cxn>
                <a:cxn ang="0">
                  <a:pos x="359" y="126"/>
                </a:cxn>
                <a:cxn ang="0">
                  <a:pos x="335" y="114"/>
                </a:cxn>
                <a:cxn ang="0">
                  <a:pos x="299" y="90"/>
                </a:cxn>
                <a:cxn ang="0">
                  <a:pos x="257" y="72"/>
                </a:cxn>
                <a:cxn ang="0">
                  <a:pos x="215" y="54"/>
                </a:cxn>
                <a:cxn ang="0">
                  <a:pos x="173" y="36"/>
                </a:cxn>
                <a:cxn ang="0">
                  <a:pos x="143" y="24"/>
                </a:cxn>
                <a:cxn ang="0">
                  <a:pos x="131" y="18"/>
                </a:cxn>
                <a:cxn ang="0">
                  <a:pos x="107" y="18"/>
                </a:cxn>
                <a:cxn ang="0">
                  <a:pos x="95" y="18"/>
                </a:cxn>
                <a:cxn ang="0">
                  <a:pos x="72" y="12"/>
                </a:cxn>
                <a:cxn ang="0">
                  <a:pos x="66" y="12"/>
                </a:cxn>
                <a:cxn ang="0">
                  <a:pos x="54" y="6"/>
                </a:cxn>
                <a:cxn ang="0">
                  <a:pos x="42" y="0"/>
                </a:cxn>
                <a:cxn ang="0">
                  <a:pos x="30" y="0"/>
                </a:cxn>
                <a:cxn ang="0">
                  <a:pos x="24" y="24"/>
                </a:cxn>
                <a:cxn ang="0">
                  <a:pos x="24" y="24"/>
                </a:cxn>
              </a:cxnLst>
              <a:rect l="0" t="0" r="r" b="b"/>
              <a:pathLst>
                <a:path w="365" h="287">
                  <a:moveTo>
                    <a:pt x="24" y="24"/>
                  </a:moveTo>
                  <a:lnTo>
                    <a:pt x="0" y="60"/>
                  </a:lnTo>
                  <a:lnTo>
                    <a:pt x="66" y="108"/>
                  </a:lnTo>
                  <a:lnTo>
                    <a:pt x="143" y="180"/>
                  </a:lnTo>
                  <a:lnTo>
                    <a:pt x="191" y="168"/>
                  </a:lnTo>
                  <a:lnTo>
                    <a:pt x="341" y="287"/>
                  </a:lnTo>
                  <a:lnTo>
                    <a:pt x="305" y="174"/>
                  </a:lnTo>
                  <a:lnTo>
                    <a:pt x="365" y="132"/>
                  </a:lnTo>
                  <a:lnTo>
                    <a:pt x="359" y="126"/>
                  </a:lnTo>
                  <a:lnTo>
                    <a:pt x="335" y="114"/>
                  </a:lnTo>
                  <a:lnTo>
                    <a:pt x="299" y="90"/>
                  </a:lnTo>
                  <a:lnTo>
                    <a:pt x="257" y="72"/>
                  </a:lnTo>
                  <a:lnTo>
                    <a:pt x="215" y="54"/>
                  </a:lnTo>
                  <a:lnTo>
                    <a:pt x="173" y="36"/>
                  </a:lnTo>
                  <a:lnTo>
                    <a:pt x="143" y="24"/>
                  </a:lnTo>
                  <a:lnTo>
                    <a:pt x="131" y="18"/>
                  </a:lnTo>
                  <a:lnTo>
                    <a:pt x="107" y="18"/>
                  </a:lnTo>
                  <a:lnTo>
                    <a:pt x="95" y="18"/>
                  </a:lnTo>
                  <a:lnTo>
                    <a:pt x="72" y="12"/>
                  </a:lnTo>
                  <a:lnTo>
                    <a:pt x="66" y="12"/>
                  </a:lnTo>
                  <a:lnTo>
                    <a:pt x="54" y="6"/>
                  </a:lnTo>
                  <a:lnTo>
                    <a:pt x="42" y="0"/>
                  </a:lnTo>
                  <a:lnTo>
                    <a:pt x="30" y="0"/>
                  </a:lnTo>
                  <a:lnTo>
                    <a:pt x="24" y="24"/>
                  </a:lnTo>
                  <a:lnTo>
                    <a:pt x="24" y="24"/>
                  </a:lnTo>
                  <a:close/>
                </a:path>
              </a:pathLst>
            </a:custGeom>
            <a:solidFill>
              <a:schemeClr val="bg2"/>
            </a:solidFill>
            <a:ln w="9525">
              <a:noFill/>
              <a:round/>
              <a:headEnd/>
              <a:tailEnd/>
            </a:ln>
          </p:spPr>
          <p:txBody>
            <a:bodyPr/>
            <a:lstStyle/>
            <a:p>
              <a:pPr>
                <a:defRPr/>
              </a:pPr>
              <a:endParaRPr lang="en-US"/>
            </a:p>
          </p:txBody>
        </p:sp>
        <p:sp>
          <p:nvSpPr>
            <p:cNvPr id="19" name="Freeform 17"/>
            <p:cNvSpPr>
              <a:spLocks/>
            </p:cNvSpPr>
            <p:nvPr userDrawn="1"/>
          </p:nvSpPr>
          <p:spPr bwMode="auto">
            <a:xfrm>
              <a:off x="1943" y="3829"/>
              <a:ext cx="2033" cy="499"/>
            </a:xfrm>
            <a:custGeom>
              <a:avLst/>
              <a:gdLst/>
              <a:ahLst/>
              <a:cxnLst>
                <a:cxn ang="0">
                  <a:pos x="186" y="18"/>
                </a:cxn>
                <a:cxn ang="0">
                  <a:pos x="138" y="6"/>
                </a:cxn>
                <a:cxn ang="0">
                  <a:pos x="96" y="0"/>
                </a:cxn>
                <a:cxn ang="0">
                  <a:pos x="36" y="0"/>
                </a:cxn>
                <a:cxn ang="0">
                  <a:pos x="12" y="25"/>
                </a:cxn>
                <a:cxn ang="0">
                  <a:pos x="0" y="128"/>
                </a:cxn>
                <a:cxn ang="0">
                  <a:pos x="60" y="104"/>
                </a:cxn>
                <a:cxn ang="0">
                  <a:pos x="90" y="134"/>
                </a:cxn>
                <a:cxn ang="0">
                  <a:pos x="150" y="153"/>
                </a:cxn>
                <a:cxn ang="0">
                  <a:pos x="209" y="273"/>
                </a:cxn>
                <a:cxn ang="0">
                  <a:pos x="401" y="359"/>
                </a:cxn>
                <a:cxn ang="0">
                  <a:pos x="777" y="359"/>
                </a:cxn>
                <a:cxn ang="0">
                  <a:pos x="2033" y="499"/>
                </a:cxn>
                <a:cxn ang="0">
                  <a:pos x="2033" y="499"/>
                </a:cxn>
                <a:cxn ang="0">
                  <a:pos x="1991" y="493"/>
                </a:cxn>
                <a:cxn ang="0">
                  <a:pos x="676" y="243"/>
                </a:cxn>
                <a:cxn ang="0">
                  <a:pos x="514" y="159"/>
                </a:cxn>
                <a:cxn ang="0">
                  <a:pos x="425" y="110"/>
                </a:cxn>
                <a:cxn ang="0">
                  <a:pos x="365" y="92"/>
                </a:cxn>
                <a:cxn ang="0">
                  <a:pos x="281" y="61"/>
                </a:cxn>
                <a:cxn ang="0">
                  <a:pos x="186" y="18"/>
                </a:cxn>
                <a:cxn ang="0">
                  <a:pos x="186" y="18"/>
                </a:cxn>
              </a:cxnLst>
              <a:rect l="0" t="0" r="r" b="b"/>
              <a:pathLst>
                <a:path w="2033" h="499">
                  <a:moveTo>
                    <a:pt x="186" y="18"/>
                  </a:moveTo>
                  <a:lnTo>
                    <a:pt x="138" y="6"/>
                  </a:lnTo>
                  <a:lnTo>
                    <a:pt x="96" y="0"/>
                  </a:lnTo>
                  <a:lnTo>
                    <a:pt x="36" y="0"/>
                  </a:lnTo>
                  <a:lnTo>
                    <a:pt x="12" y="25"/>
                  </a:lnTo>
                  <a:lnTo>
                    <a:pt x="0" y="128"/>
                  </a:lnTo>
                  <a:lnTo>
                    <a:pt x="60" y="104"/>
                  </a:lnTo>
                  <a:lnTo>
                    <a:pt x="90" y="134"/>
                  </a:lnTo>
                  <a:lnTo>
                    <a:pt x="150" y="153"/>
                  </a:lnTo>
                  <a:lnTo>
                    <a:pt x="209" y="273"/>
                  </a:lnTo>
                  <a:lnTo>
                    <a:pt x="401" y="359"/>
                  </a:lnTo>
                  <a:lnTo>
                    <a:pt x="777" y="359"/>
                  </a:lnTo>
                  <a:lnTo>
                    <a:pt x="2033" y="499"/>
                  </a:lnTo>
                  <a:lnTo>
                    <a:pt x="2033" y="499"/>
                  </a:lnTo>
                  <a:lnTo>
                    <a:pt x="1991" y="493"/>
                  </a:lnTo>
                  <a:lnTo>
                    <a:pt x="676" y="243"/>
                  </a:lnTo>
                  <a:lnTo>
                    <a:pt x="514" y="159"/>
                  </a:lnTo>
                  <a:lnTo>
                    <a:pt x="425" y="110"/>
                  </a:lnTo>
                  <a:lnTo>
                    <a:pt x="365" y="92"/>
                  </a:lnTo>
                  <a:lnTo>
                    <a:pt x="281" y="61"/>
                  </a:lnTo>
                  <a:lnTo>
                    <a:pt x="186" y="18"/>
                  </a:lnTo>
                  <a:lnTo>
                    <a:pt x="186" y="18"/>
                  </a:lnTo>
                  <a:close/>
                </a:path>
              </a:pathLst>
            </a:custGeom>
            <a:solidFill>
              <a:schemeClr val="bg2"/>
            </a:solidFill>
            <a:ln w="9525">
              <a:noFill/>
              <a:round/>
              <a:headEnd/>
              <a:tailEnd/>
            </a:ln>
          </p:spPr>
          <p:txBody>
            <a:bodyPr/>
            <a:lstStyle/>
            <a:p>
              <a:pPr>
                <a:defRPr/>
              </a:pPr>
              <a:endParaRPr lang="en-US"/>
            </a:p>
          </p:txBody>
        </p:sp>
        <p:sp>
          <p:nvSpPr>
            <p:cNvPr id="20" name="Freeform 18"/>
            <p:cNvSpPr>
              <a:spLocks/>
            </p:cNvSpPr>
            <p:nvPr userDrawn="1"/>
          </p:nvSpPr>
          <p:spPr bwMode="auto">
            <a:xfrm>
              <a:off x="1830" y="3823"/>
              <a:ext cx="71" cy="61"/>
            </a:xfrm>
            <a:custGeom>
              <a:avLst/>
              <a:gdLst/>
              <a:ahLst/>
              <a:cxnLst>
                <a:cxn ang="0">
                  <a:pos x="0" y="18"/>
                </a:cxn>
                <a:cxn ang="0">
                  <a:pos x="6" y="18"/>
                </a:cxn>
                <a:cxn ang="0">
                  <a:pos x="12" y="12"/>
                </a:cxn>
                <a:cxn ang="0">
                  <a:pos x="6" y="6"/>
                </a:cxn>
                <a:cxn ang="0">
                  <a:pos x="0" y="0"/>
                </a:cxn>
                <a:cxn ang="0">
                  <a:pos x="29" y="18"/>
                </a:cxn>
                <a:cxn ang="0">
                  <a:pos x="53" y="18"/>
                </a:cxn>
                <a:cxn ang="0">
                  <a:pos x="59" y="30"/>
                </a:cxn>
                <a:cxn ang="0">
                  <a:pos x="65" y="42"/>
                </a:cxn>
                <a:cxn ang="0">
                  <a:pos x="71" y="54"/>
                </a:cxn>
                <a:cxn ang="0">
                  <a:pos x="71" y="60"/>
                </a:cxn>
                <a:cxn ang="0">
                  <a:pos x="59" y="54"/>
                </a:cxn>
                <a:cxn ang="0">
                  <a:pos x="47" y="42"/>
                </a:cxn>
                <a:cxn ang="0">
                  <a:pos x="23" y="30"/>
                </a:cxn>
                <a:cxn ang="0">
                  <a:pos x="23" y="36"/>
                </a:cxn>
                <a:cxn ang="0">
                  <a:pos x="18" y="42"/>
                </a:cxn>
                <a:cxn ang="0">
                  <a:pos x="12" y="48"/>
                </a:cxn>
                <a:cxn ang="0">
                  <a:pos x="6" y="48"/>
                </a:cxn>
                <a:cxn ang="0">
                  <a:pos x="6" y="48"/>
                </a:cxn>
                <a:cxn ang="0">
                  <a:pos x="6" y="36"/>
                </a:cxn>
                <a:cxn ang="0">
                  <a:pos x="0" y="18"/>
                </a:cxn>
                <a:cxn ang="0">
                  <a:pos x="0" y="18"/>
                </a:cxn>
              </a:cxnLst>
              <a:rect l="0" t="0" r="r" b="b"/>
              <a:pathLst>
                <a:path w="71" h="60">
                  <a:moveTo>
                    <a:pt x="0" y="18"/>
                  </a:moveTo>
                  <a:lnTo>
                    <a:pt x="6" y="18"/>
                  </a:lnTo>
                  <a:lnTo>
                    <a:pt x="12" y="12"/>
                  </a:lnTo>
                  <a:lnTo>
                    <a:pt x="6" y="6"/>
                  </a:lnTo>
                  <a:lnTo>
                    <a:pt x="0" y="0"/>
                  </a:lnTo>
                  <a:lnTo>
                    <a:pt x="29" y="18"/>
                  </a:lnTo>
                  <a:lnTo>
                    <a:pt x="53" y="18"/>
                  </a:lnTo>
                  <a:lnTo>
                    <a:pt x="59" y="30"/>
                  </a:lnTo>
                  <a:lnTo>
                    <a:pt x="65" y="42"/>
                  </a:lnTo>
                  <a:lnTo>
                    <a:pt x="71" y="54"/>
                  </a:lnTo>
                  <a:lnTo>
                    <a:pt x="71" y="60"/>
                  </a:lnTo>
                  <a:lnTo>
                    <a:pt x="59" y="54"/>
                  </a:lnTo>
                  <a:lnTo>
                    <a:pt x="47" y="42"/>
                  </a:lnTo>
                  <a:lnTo>
                    <a:pt x="23" y="30"/>
                  </a:lnTo>
                  <a:lnTo>
                    <a:pt x="23" y="36"/>
                  </a:lnTo>
                  <a:lnTo>
                    <a:pt x="18" y="42"/>
                  </a:lnTo>
                  <a:lnTo>
                    <a:pt x="12" y="48"/>
                  </a:lnTo>
                  <a:lnTo>
                    <a:pt x="6" y="48"/>
                  </a:lnTo>
                  <a:lnTo>
                    <a:pt x="6" y="48"/>
                  </a:lnTo>
                  <a:lnTo>
                    <a:pt x="6" y="36"/>
                  </a:lnTo>
                  <a:lnTo>
                    <a:pt x="0" y="18"/>
                  </a:lnTo>
                  <a:lnTo>
                    <a:pt x="0" y="18"/>
                  </a:lnTo>
                  <a:close/>
                </a:path>
              </a:pathLst>
            </a:custGeom>
            <a:solidFill>
              <a:schemeClr val="bg2"/>
            </a:solidFill>
            <a:ln w="9525">
              <a:noFill/>
              <a:round/>
              <a:headEnd/>
              <a:tailEnd/>
            </a:ln>
          </p:spPr>
          <p:txBody>
            <a:bodyPr/>
            <a:lstStyle/>
            <a:p>
              <a:pPr>
                <a:defRPr/>
              </a:pPr>
              <a:endParaRPr lang="en-US"/>
            </a:p>
          </p:txBody>
        </p:sp>
        <p:sp>
          <p:nvSpPr>
            <p:cNvPr id="21" name="Freeform 19"/>
            <p:cNvSpPr>
              <a:spLocks/>
            </p:cNvSpPr>
            <p:nvPr userDrawn="1"/>
          </p:nvSpPr>
          <p:spPr bwMode="auto">
            <a:xfrm>
              <a:off x="855" y="3842"/>
              <a:ext cx="161" cy="164"/>
            </a:xfrm>
            <a:custGeom>
              <a:avLst/>
              <a:gdLst/>
              <a:ahLst/>
              <a:cxnLst>
                <a:cxn ang="0">
                  <a:pos x="30" y="0"/>
                </a:cxn>
                <a:cxn ang="0">
                  <a:pos x="48" y="6"/>
                </a:cxn>
                <a:cxn ang="0">
                  <a:pos x="72" y="6"/>
                </a:cxn>
                <a:cxn ang="0">
                  <a:pos x="114" y="12"/>
                </a:cxn>
                <a:cxn ang="0">
                  <a:pos x="96" y="54"/>
                </a:cxn>
                <a:cxn ang="0">
                  <a:pos x="96" y="60"/>
                </a:cxn>
                <a:cxn ang="0">
                  <a:pos x="102" y="72"/>
                </a:cxn>
                <a:cxn ang="0">
                  <a:pos x="108" y="84"/>
                </a:cxn>
                <a:cxn ang="0">
                  <a:pos x="120" y="96"/>
                </a:cxn>
                <a:cxn ang="0">
                  <a:pos x="143" y="114"/>
                </a:cxn>
                <a:cxn ang="0">
                  <a:pos x="155" y="138"/>
                </a:cxn>
                <a:cxn ang="0">
                  <a:pos x="161" y="156"/>
                </a:cxn>
                <a:cxn ang="0">
                  <a:pos x="161" y="162"/>
                </a:cxn>
                <a:cxn ang="0">
                  <a:pos x="96" y="102"/>
                </a:cxn>
                <a:cxn ang="0">
                  <a:pos x="30" y="54"/>
                </a:cxn>
                <a:cxn ang="0">
                  <a:pos x="0" y="0"/>
                </a:cxn>
                <a:cxn ang="0">
                  <a:pos x="30" y="0"/>
                </a:cxn>
                <a:cxn ang="0">
                  <a:pos x="30" y="0"/>
                </a:cxn>
              </a:cxnLst>
              <a:rect l="0" t="0" r="r" b="b"/>
              <a:pathLst>
                <a:path w="161" h="162">
                  <a:moveTo>
                    <a:pt x="30" y="0"/>
                  </a:moveTo>
                  <a:lnTo>
                    <a:pt x="48" y="6"/>
                  </a:lnTo>
                  <a:lnTo>
                    <a:pt x="72" y="6"/>
                  </a:lnTo>
                  <a:lnTo>
                    <a:pt x="114" y="12"/>
                  </a:lnTo>
                  <a:lnTo>
                    <a:pt x="96" y="54"/>
                  </a:lnTo>
                  <a:lnTo>
                    <a:pt x="96" y="60"/>
                  </a:lnTo>
                  <a:lnTo>
                    <a:pt x="102" y="72"/>
                  </a:lnTo>
                  <a:lnTo>
                    <a:pt x="108" y="84"/>
                  </a:lnTo>
                  <a:lnTo>
                    <a:pt x="120" y="96"/>
                  </a:lnTo>
                  <a:lnTo>
                    <a:pt x="143" y="114"/>
                  </a:lnTo>
                  <a:lnTo>
                    <a:pt x="155" y="138"/>
                  </a:lnTo>
                  <a:lnTo>
                    <a:pt x="161" y="156"/>
                  </a:lnTo>
                  <a:lnTo>
                    <a:pt x="161" y="162"/>
                  </a:lnTo>
                  <a:lnTo>
                    <a:pt x="96" y="102"/>
                  </a:lnTo>
                  <a:lnTo>
                    <a:pt x="30" y="54"/>
                  </a:lnTo>
                  <a:lnTo>
                    <a:pt x="0" y="0"/>
                  </a:lnTo>
                  <a:lnTo>
                    <a:pt x="30" y="0"/>
                  </a:lnTo>
                  <a:lnTo>
                    <a:pt x="30" y="0"/>
                  </a:lnTo>
                  <a:close/>
                </a:path>
              </a:pathLst>
            </a:custGeom>
            <a:solidFill>
              <a:schemeClr val="bg2"/>
            </a:solidFill>
            <a:ln w="9525">
              <a:noFill/>
              <a:round/>
              <a:headEnd/>
              <a:tailEnd/>
            </a:ln>
          </p:spPr>
          <p:txBody>
            <a:bodyPr/>
            <a:lstStyle/>
            <a:p>
              <a:pPr>
                <a:defRPr/>
              </a:pPr>
              <a:endParaRPr lang="en-US"/>
            </a:p>
          </p:txBody>
        </p:sp>
        <p:sp>
          <p:nvSpPr>
            <p:cNvPr id="22" name="Freeform 20"/>
            <p:cNvSpPr>
              <a:spLocks/>
            </p:cNvSpPr>
            <p:nvPr userDrawn="1"/>
          </p:nvSpPr>
          <p:spPr bwMode="auto">
            <a:xfrm>
              <a:off x="706" y="3854"/>
              <a:ext cx="59" cy="61"/>
            </a:xfrm>
            <a:custGeom>
              <a:avLst/>
              <a:gdLst/>
              <a:ahLst/>
              <a:cxnLst>
                <a:cxn ang="0">
                  <a:pos x="59" y="6"/>
                </a:cxn>
                <a:cxn ang="0">
                  <a:pos x="41" y="30"/>
                </a:cxn>
                <a:cxn ang="0">
                  <a:pos x="41" y="36"/>
                </a:cxn>
                <a:cxn ang="0">
                  <a:pos x="47" y="42"/>
                </a:cxn>
                <a:cxn ang="0">
                  <a:pos x="53" y="54"/>
                </a:cxn>
                <a:cxn ang="0">
                  <a:pos x="53" y="60"/>
                </a:cxn>
                <a:cxn ang="0">
                  <a:pos x="47" y="54"/>
                </a:cxn>
                <a:cxn ang="0">
                  <a:pos x="35" y="48"/>
                </a:cxn>
                <a:cxn ang="0">
                  <a:pos x="23" y="36"/>
                </a:cxn>
                <a:cxn ang="0">
                  <a:pos x="17" y="30"/>
                </a:cxn>
                <a:cxn ang="0">
                  <a:pos x="0" y="0"/>
                </a:cxn>
                <a:cxn ang="0">
                  <a:pos x="59" y="6"/>
                </a:cxn>
                <a:cxn ang="0">
                  <a:pos x="59" y="6"/>
                </a:cxn>
              </a:cxnLst>
              <a:rect l="0" t="0" r="r" b="b"/>
              <a:pathLst>
                <a:path w="59" h="60">
                  <a:moveTo>
                    <a:pt x="59" y="6"/>
                  </a:moveTo>
                  <a:lnTo>
                    <a:pt x="41" y="30"/>
                  </a:lnTo>
                  <a:lnTo>
                    <a:pt x="41" y="36"/>
                  </a:lnTo>
                  <a:lnTo>
                    <a:pt x="47" y="42"/>
                  </a:lnTo>
                  <a:lnTo>
                    <a:pt x="53" y="54"/>
                  </a:lnTo>
                  <a:lnTo>
                    <a:pt x="53" y="60"/>
                  </a:lnTo>
                  <a:lnTo>
                    <a:pt x="47" y="54"/>
                  </a:lnTo>
                  <a:lnTo>
                    <a:pt x="35" y="48"/>
                  </a:lnTo>
                  <a:lnTo>
                    <a:pt x="23" y="36"/>
                  </a:lnTo>
                  <a:lnTo>
                    <a:pt x="17" y="30"/>
                  </a:lnTo>
                  <a:lnTo>
                    <a:pt x="0" y="0"/>
                  </a:lnTo>
                  <a:lnTo>
                    <a:pt x="59" y="6"/>
                  </a:lnTo>
                  <a:lnTo>
                    <a:pt x="59" y="6"/>
                  </a:lnTo>
                  <a:close/>
                </a:path>
              </a:pathLst>
            </a:custGeom>
            <a:solidFill>
              <a:schemeClr val="bg2"/>
            </a:solidFill>
            <a:ln w="9525">
              <a:noFill/>
              <a:round/>
              <a:headEnd/>
              <a:tailEnd/>
            </a:ln>
          </p:spPr>
          <p:txBody>
            <a:bodyPr/>
            <a:lstStyle/>
            <a:p>
              <a:pPr>
                <a:defRPr/>
              </a:pPr>
              <a:endParaRPr lang="en-US"/>
            </a:p>
          </p:txBody>
        </p:sp>
        <p:sp>
          <p:nvSpPr>
            <p:cNvPr id="23" name="Freeform 21"/>
            <p:cNvSpPr>
              <a:spLocks/>
            </p:cNvSpPr>
            <p:nvPr userDrawn="1"/>
          </p:nvSpPr>
          <p:spPr bwMode="auto">
            <a:xfrm>
              <a:off x="395" y="3811"/>
              <a:ext cx="245" cy="207"/>
            </a:xfrm>
            <a:custGeom>
              <a:avLst/>
              <a:gdLst/>
              <a:ahLst/>
              <a:cxnLst>
                <a:cxn ang="0">
                  <a:pos x="233" y="36"/>
                </a:cxn>
                <a:cxn ang="0">
                  <a:pos x="245" y="42"/>
                </a:cxn>
                <a:cxn ang="0">
                  <a:pos x="209" y="84"/>
                </a:cxn>
                <a:cxn ang="0">
                  <a:pos x="143" y="132"/>
                </a:cxn>
                <a:cxn ang="0">
                  <a:pos x="167" y="156"/>
                </a:cxn>
                <a:cxn ang="0">
                  <a:pos x="179" y="204"/>
                </a:cxn>
                <a:cxn ang="0">
                  <a:pos x="77" y="132"/>
                </a:cxn>
                <a:cxn ang="0">
                  <a:pos x="47" y="84"/>
                </a:cxn>
                <a:cxn ang="0">
                  <a:pos x="89" y="66"/>
                </a:cxn>
                <a:cxn ang="0">
                  <a:pos x="59" y="36"/>
                </a:cxn>
                <a:cxn ang="0">
                  <a:pos x="0" y="12"/>
                </a:cxn>
                <a:cxn ang="0">
                  <a:pos x="0" y="0"/>
                </a:cxn>
                <a:cxn ang="0">
                  <a:pos x="6" y="0"/>
                </a:cxn>
                <a:cxn ang="0">
                  <a:pos x="12" y="0"/>
                </a:cxn>
                <a:cxn ang="0">
                  <a:pos x="47" y="6"/>
                </a:cxn>
                <a:cxn ang="0">
                  <a:pos x="77" y="6"/>
                </a:cxn>
                <a:cxn ang="0">
                  <a:pos x="83" y="6"/>
                </a:cxn>
                <a:cxn ang="0">
                  <a:pos x="89" y="6"/>
                </a:cxn>
                <a:cxn ang="0">
                  <a:pos x="101" y="12"/>
                </a:cxn>
                <a:cxn ang="0">
                  <a:pos x="125" y="12"/>
                </a:cxn>
                <a:cxn ang="0">
                  <a:pos x="143" y="18"/>
                </a:cxn>
                <a:cxn ang="0">
                  <a:pos x="149" y="18"/>
                </a:cxn>
                <a:cxn ang="0">
                  <a:pos x="149" y="18"/>
                </a:cxn>
                <a:cxn ang="0">
                  <a:pos x="203" y="24"/>
                </a:cxn>
                <a:cxn ang="0">
                  <a:pos x="233" y="36"/>
                </a:cxn>
                <a:cxn ang="0">
                  <a:pos x="233" y="36"/>
                </a:cxn>
              </a:cxnLst>
              <a:rect l="0" t="0" r="r" b="b"/>
              <a:pathLst>
                <a:path w="245" h="204">
                  <a:moveTo>
                    <a:pt x="233" y="36"/>
                  </a:moveTo>
                  <a:lnTo>
                    <a:pt x="245" y="42"/>
                  </a:lnTo>
                  <a:lnTo>
                    <a:pt x="209" y="84"/>
                  </a:lnTo>
                  <a:lnTo>
                    <a:pt x="143" y="132"/>
                  </a:lnTo>
                  <a:lnTo>
                    <a:pt x="167" y="156"/>
                  </a:lnTo>
                  <a:lnTo>
                    <a:pt x="179" y="204"/>
                  </a:lnTo>
                  <a:lnTo>
                    <a:pt x="77" y="132"/>
                  </a:lnTo>
                  <a:lnTo>
                    <a:pt x="47" y="84"/>
                  </a:lnTo>
                  <a:lnTo>
                    <a:pt x="89" y="66"/>
                  </a:lnTo>
                  <a:lnTo>
                    <a:pt x="59" y="36"/>
                  </a:lnTo>
                  <a:lnTo>
                    <a:pt x="0" y="12"/>
                  </a:lnTo>
                  <a:lnTo>
                    <a:pt x="0" y="0"/>
                  </a:lnTo>
                  <a:lnTo>
                    <a:pt x="6" y="0"/>
                  </a:lnTo>
                  <a:lnTo>
                    <a:pt x="12" y="0"/>
                  </a:lnTo>
                  <a:lnTo>
                    <a:pt x="47" y="6"/>
                  </a:lnTo>
                  <a:lnTo>
                    <a:pt x="77" y="6"/>
                  </a:lnTo>
                  <a:lnTo>
                    <a:pt x="83" y="6"/>
                  </a:lnTo>
                  <a:lnTo>
                    <a:pt x="89" y="6"/>
                  </a:lnTo>
                  <a:lnTo>
                    <a:pt x="101" y="12"/>
                  </a:lnTo>
                  <a:lnTo>
                    <a:pt x="125" y="12"/>
                  </a:lnTo>
                  <a:lnTo>
                    <a:pt x="143" y="18"/>
                  </a:lnTo>
                  <a:lnTo>
                    <a:pt x="149" y="18"/>
                  </a:lnTo>
                  <a:lnTo>
                    <a:pt x="149" y="18"/>
                  </a:lnTo>
                  <a:lnTo>
                    <a:pt x="203" y="24"/>
                  </a:lnTo>
                  <a:lnTo>
                    <a:pt x="233" y="36"/>
                  </a:lnTo>
                  <a:lnTo>
                    <a:pt x="233" y="36"/>
                  </a:lnTo>
                  <a:close/>
                </a:path>
              </a:pathLst>
            </a:custGeom>
            <a:solidFill>
              <a:schemeClr val="bg2"/>
            </a:solidFill>
            <a:ln w="9525">
              <a:noFill/>
              <a:round/>
              <a:headEnd/>
              <a:tailEnd/>
            </a:ln>
          </p:spPr>
          <p:txBody>
            <a:bodyPr/>
            <a:lstStyle/>
            <a:p>
              <a:pPr>
                <a:defRPr/>
              </a:pPr>
              <a:endParaRPr lang="en-US"/>
            </a:p>
          </p:txBody>
        </p:sp>
      </p:grpSp>
      <p:sp>
        <p:nvSpPr>
          <p:cNvPr id="6166" name="Rectangle 22"/>
          <p:cNvSpPr>
            <a:spLocks noGrp="1" noChangeArrowheads="1"/>
          </p:cNvSpPr>
          <p:nvPr>
            <p:ph type="ctrTitle" sz="quarter"/>
          </p:nvPr>
        </p:nvSpPr>
        <p:spPr>
          <a:xfrm>
            <a:off x="457200" y="1447800"/>
            <a:ext cx="8229600" cy="1736725"/>
          </a:xfrm>
        </p:spPr>
        <p:txBody>
          <a:bodyPr/>
          <a:lstStyle>
            <a:lvl1pPr>
              <a:defRPr sz="5400"/>
            </a:lvl1pPr>
          </a:lstStyle>
          <a:p>
            <a:r>
              <a:rPr lang="en-US"/>
              <a:t>Click to edit Master title style</a:t>
            </a:r>
          </a:p>
        </p:txBody>
      </p:sp>
      <p:sp>
        <p:nvSpPr>
          <p:cNvPr id="6167" name="Rectangle 23"/>
          <p:cNvSpPr>
            <a:spLocks noGrp="1" noChangeArrowheads="1"/>
          </p:cNvSpPr>
          <p:nvPr>
            <p:ph type="subTitle" sz="quarter" idx="1"/>
          </p:nvPr>
        </p:nvSpPr>
        <p:spPr>
          <a:xfrm>
            <a:off x="1371600" y="3429000"/>
            <a:ext cx="6400800" cy="1752600"/>
          </a:xfrm>
        </p:spPr>
        <p:txBody>
          <a:bodyPr/>
          <a:lstStyle>
            <a:lvl1pPr marL="0" indent="0" algn="ctr">
              <a:buFontTx/>
              <a:buNone/>
              <a:defRPr>
                <a:effectLst>
                  <a:outerShdw blurRad="38100" dist="38100" dir="2700000" algn="tl">
                    <a:srgbClr val="000000"/>
                  </a:outerShdw>
                </a:effectLst>
              </a:defRPr>
            </a:lvl1pPr>
          </a:lstStyle>
          <a:p>
            <a:r>
              <a:rPr lang="en-US"/>
              <a:t>Click to edit Master subtitle style</a:t>
            </a:r>
          </a:p>
        </p:txBody>
      </p:sp>
      <p:sp>
        <p:nvSpPr>
          <p:cNvPr id="24" name="Rectangle 24"/>
          <p:cNvSpPr>
            <a:spLocks noGrp="1" noChangeArrowheads="1"/>
          </p:cNvSpPr>
          <p:nvPr>
            <p:ph type="dt" sz="quarter" idx="10"/>
          </p:nvPr>
        </p:nvSpPr>
        <p:spPr/>
        <p:txBody>
          <a:bodyPr/>
          <a:lstStyle>
            <a:lvl1pPr>
              <a:defRPr smtClean="0"/>
            </a:lvl1pPr>
          </a:lstStyle>
          <a:p>
            <a:pPr>
              <a:defRPr/>
            </a:pPr>
            <a:endParaRPr lang="en-US"/>
          </a:p>
        </p:txBody>
      </p:sp>
      <p:sp>
        <p:nvSpPr>
          <p:cNvPr id="25" name="Rectangle 25"/>
          <p:cNvSpPr>
            <a:spLocks noGrp="1" noChangeArrowheads="1"/>
          </p:cNvSpPr>
          <p:nvPr>
            <p:ph type="sldNum" sz="quarter" idx="11"/>
          </p:nvPr>
        </p:nvSpPr>
        <p:spPr/>
        <p:txBody>
          <a:bodyPr/>
          <a:lstStyle>
            <a:lvl1pPr>
              <a:defRPr smtClean="0"/>
            </a:lvl1pPr>
          </a:lstStyle>
          <a:p>
            <a:pPr>
              <a:defRPr/>
            </a:pPr>
            <a:fld id="{A57D1378-1C92-4840-A680-0D4833EF19F9}" type="slidenum">
              <a:rPr lang="en-US"/>
              <a:pPr>
                <a:defRPr/>
              </a:pPr>
              <a:t>‹#›</a:t>
            </a:fld>
            <a:endParaRPr lang="en-US"/>
          </a:p>
        </p:txBody>
      </p:sp>
      <p:sp>
        <p:nvSpPr>
          <p:cNvPr id="26" name="Rectangle 26"/>
          <p:cNvSpPr>
            <a:spLocks noGrp="1" noChangeArrowheads="1"/>
          </p:cNvSpPr>
          <p:nvPr>
            <p:ph type="ftr" sz="quarter" idx="12"/>
          </p:nvPr>
        </p:nvSpPr>
        <p:spPr/>
        <p:txBody>
          <a:bodyPr/>
          <a:lstStyle>
            <a:lvl1pPr>
              <a:defRPr smtClean="0"/>
            </a:lvl1pPr>
          </a:lstStyle>
          <a:p>
            <a:pPr>
              <a:defRPr/>
            </a:pP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24"/>
          <p:cNvSpPr>
            <a:spLocks noGrp="1" noChangeArrowheads="1"/>
          </p:cNvSpPr>
          <p:nvPr>
            <p:ph type="dt" sz="half" idx="10"/>
          </p:nvPr>
        </p:nvSpPr>
        <p:spPr>
          <a:ln/>
        </p:spPr>
        <p:txBody>
          <a:bodyPr/>
          <a:lstStyle>
            <a:lvl1pPr>
              <a:defRPr/>
            </a:lvl1pPr>
          </a:lstStyle>
          <a:p>
            <a:pPr>
              <a:defRPr/>
            </a:pPr>
            <a:endParaRPr lang="en-US"/>
          </a:p>
        </p:txBody>
      </p:sp>
      <p:sp>
        <p:nvSpPr>
          <p:cNvPr id="5" name="Rectangle 25"/>
          <p:cNvSpPr>
            <a:spLocks noGrp="1" noChangeArrowheads="1"/>
          </p:cNvSpPr>
          <p:nvPr>
            <p:ph type="ftr" sz="quarter" idx="11"/>
          </p:nvPr>
        </p:nvSpPr>
        <p:spPr>
          <a:ln/>
        </p:spPr>
        <p:txBody>
          <a:bodyPr/>
          <a:lstStyle>
            <a:lvl1pPr>
              <a:defRPr/>
            </a:lvl1pPr>
          </a:lstStyle>
          <a:p>
            <a:pPr>
              <a:defRPr/>
            </a:pPr>
            <a:endParaRPr lang="en-US"/>
          </a:p>
        </p:txBody>
      </p:sp>
      <p:sp>
        <p:nvSpPr>
          <p:cNvPr id="6" name="Rectangle 26"/>
          <p:cNvSpPr>
            <a:spLocks noGrp="1" noChangeArrowheads="1"/>
          </p:cNvSpPr>
          <p:nvPr>
            <p:ph type="sldNum" sz="quarter" idx="12"/>
          </p:nvPr>
        </p:nvSpPr>
        <p:spPr>
          <a:ln/>
        </p:spPr>
        <p:txBody>
          <a:bodyPr/>
          <a:lstStyle>
            <a:lvl1pPr>
              <a:defRPr/>
            </a:lvl1pPr>
          </a:lstStyle>
          <a:p>
            <a:pPr>
              <a:defRPr/>
            </a:pPr>
            <a:fld id="{26ACD3C9-4C39-44C3-AF34-36B7E2659298}"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28600"/>
            <a:ext cx="2057400" cy="5867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28600"/>
            <a:ext cx="6019800" cy="5867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24"/>
          <p:cNvSpPr>
            <a:spLocks noGrp="1" noChangeArrowheads="1"/>
          </p:cNvSpPr>
          <p:nvPr>
            <p:ph type="dt" sz="half" idx="10"/>
          </p:nvPr>
        </p:nvSpPr>
        <p:spPr>
          <a:ln/>
        </p:spPr>
        <p:txBody>
          <a:bodyPr/>
          <a:lstStyle>
            <a:lvl1pPr>
              <a:defRPr/>
            </a:lvl1pPr>
          </a:lstStyle>
          <a:p>
            <a:pPr>
              <a:defRPr/>
            </a:pPr>
            <a:endParaRPr lang="en-US"/>
          </a:p>
        </p:txBody>
      </p:sp>
      <p:sp>
        <p:nvSpPr>
          <p:cNvPr id="5" name="Rectangle 25"/>
          <p:cNvSpPr>
            <a:spLocks noGrp="1" noChangeArrowheads="1"/>
          </p:cNvSpPr>
          <p:nvPr>
            <p:ph type="ftr" sz="quarter" idx="11"/>
          </p:nvPr>
        </p:nvSpPr>
        <p:spPr>
          <a:ln/>
        </p:spPr>
        <p:txBody>
          <a:bodyPr/>
          <a:lstStyle>
            <a:lvl1pPr>
              <a:defRPr/>
            </a:lvl1pPr>
          </a:lstStyle>
          <a:p>
            <a:pPr>
              <a:defRPr/>
            </a:pPr>
            <a:endParaRPr lang="en-US"/>
          </a:p>
        </p:txBody>
      </p:sp>
      <p:sp>
        <p:nvSpPr>
          <p:cNvPr id="6" name="Rectangle 26"/>
          <p:cNvSpPr>
            <a:spLocks noGrp="1" noChangeArrowheads="1"/>
          </p:cNvSpPr>
          <p:nvPr>
            <p:ph type="sldNum" sz="quarter" idx="12"/>
          </p:nvPr>
        </p:nvSpPr>
        <p:spPr>
          <a:ln/>
        </p:spPr>
        <p:txBody>
          <a:bodyPr/>
          <a:lstStyle>
            <a:lvl1pPr>
              <a:defRPr/>
            </a:lvl1pPr>
          </a:lstStyle>
          <a:p>
            <a:pPr>
              <a:defRPr/>
            </a:pPr>
            <a:fld id="{D01F353A-5D0C-47AD-BC81-E7DD9BF67D6E}"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TwoObj">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4038600" cy="4495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48200" y="1600200"/>
            <a:ext cx="4038600" cy="21717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4648200" y="3924300"/>
            <a:ext cx="4038600" cy="21717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Rectangle 24"/>
          <p:cNvSpPr>
            <a:spLocks noGrp="1" noChangeArrowheads="1"/>
          </p:cNvSpPr>
          <p:nvPr>
            <p:ph type="dt" sz="half" idx="10"/>
          </p:nvPr>
        </p:nvSpPr>
        <p:spPr>
          <a:ln/>
        </p:spPr>
        <p:txBody>
          <a:bodyPr/>
          <a:lstStyle>
            <a:lvl1pPr>
              <a:defRPr/>
            </a:lvl1pPr>
          </a:lstStyle>
          <a:p>
            <a:pPr>
              <a:defRPr/>
            </a:pPr>
            <a:endParaRPr lang="en-US"/>
          </a:p>
        </p:txBody>
      </p:sp>
      <p:sp>
        <p:nvSpPr>
          <p:cNvPr id="7" name="Rectangle 25"/>
          <p:cNvSpPr>
            <a:spLocks noGrp="1" noChangeArrowheads="1"/>
          </p:cNvSpPr>
          <p:nvPr>
            <p:ph type="ftr" sz="quarter" idx="11"/>
          </p:nvPr>
        </p:nvSpPr>
        <p:spPr>
          <a:ln/>
        </p:spPr>
        <p:txBody>
          <a:bodyPr/>
          <a:lstStyle>
            <a:lvl1pPr>
              <a:defRPr/>
            </a:lvl1pPr>
          </a:lstStyle>
          <a:p>
            <a:pPr>
              <a:defRPr/>
            </a:pPr>
            <a:endParaRPr lang="en-US"/>
          </a:p>
        </p:txBody>
      </p:sp>
      <p:sp>
        <p:nvSpPr>
          <p:cNvPr id="8" name="Rectangle 26"/>
          <p:cNvSpPr>
            <a:spLocks noGrp="1" noChangeArrowheads="1"/>
          </p:cNvSpPr>
          <p:nvPr>
            <p:ph type="sldNum" sz="quarter" idx="12"/>
          </p:nvPr>
        </p:nvSpPr>
        <p:spPr>
          <a:ln/>
        </p:spPr>
        <p:txBody>
          <a:bodyPr/>
          <a:lstStyle>
            <a:lvl1pPr>
              <a:defRPr/>
            </a:lvl1pPr>
          </a:lstStyle>
          <a:p>
            <a:pPr>
              <a:defRPr/>
            </a:pPr>
            <a:fld id="{5299AE06-3698-4FBC-948E-7DBDB916490C}"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24"/>
          <p:cNvSpPr>
            <a:spLocks noGrp="1" noChangeArrowheads="1"/>
          </p:cNvSpPr>
          <p:nvPr>
            <p:ph type="dt" sz="half" idx="10"/>
          </p:nvPr>
        </p:nvSpPr>
        <p:spPr>
          <a:ln/>
        </p:spPr>
        <p:txBody>
          <a:bodyPr/>
          <a:lstStyle>
            <a:lvl1pPr>
              <a:defRPr/>
            </a:lvl1pPr>
          </a:lstStyle>
          <a:p>
            <a:pPr>
              <a:defRPr/>
            </a:pPr>
            <a:endParaRPr lang="en-US"/>
          </a:p>
        </p:txBody>
      </p:sp>
      <p:sp>
        <p:nvSpPr>
          <p:cNvPr id="5" name="Rectangle 25"/>
          <p:cNvSpPr>
            <a:spLocks noGrp="1" noChangeArrowheads="1"/>
          </p:cNvSpPr>
          <p:nvPr>
            <p:ph type="ftr" sz="quarter" idx="11"/>
          </p:nvPr>
        </p:nvSpPr>
        <p:spPr>
          <a:ln/>
        </p:spPr>
        <p:txBody>
          <a:bodyPr/>
          <a:lstStyle>
            <a:lvl1pPr>
              <a:defRPr/>
            </a:lvl1pPr>
          </a:lstStyle>
          <a:p>
            <a:pPr>
              <a:defRPr/>
            </a:pPr>
            <a:endParaRPr lang="en-US"/>
          </a:p>
        </p:txBody>
      </p:sp>
      <p:sp>
        <p:nvSpPr>
          <p:cNvPr id="6" name="Rectangle 26"/>
          <p:cNvSpPr>
            <a:spLocks noGrp="1" noChangeArrowheads="1"/>
          </p:cNvSpPr>
          <p:nvPr>
            <p:ph type="sldNum" sz="quarter" idx="12"/>
          </p:nvPr>
        </p:nvSpPr>
        <p:spPr>
          <a:ln/>
        </p:spPr>
        <p:txBody>
          <a:bodyPr/>
          <a:lstStyle>
            <a:lvl1pPr>
              <a:defRPr/>
            </a:lvl1pPr>
          </a:lstStyle>
          <a:p>
            <a:pPr>
              <a:defRPr/>
            </a:pPr>
            <a:fld id="{11CB6000-53D5-464B-8868-B9DB966EEF88}"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24"/>
          <p:cNvSpPr>
            <a:spLocks noGrp="1" noChangeArrowheads="1"/>
          </p:cNvSpPr>
          <p:nvPr>
            <p:ph type="dt" sz="half" idx="10"/>
          </p:nvPr>
        </p:nvSpPr>
        <p:spPr>
          <a:ln/>
        </p:spPr>
        <p:txBody>
          <a:bodyPr/>
          <a:lstStyle>
            <a:lvl1pPr>
              <a:defRPr/>
            </a:lvl1pPr>
          </a:lstStyle>
          <a:p>
            <a:pPr>
              <a:defRPr/>
            </a:pPr>
            <a:endParaRPr lang="en-US"/>
          </a:p>
        </p:txBody>
      </p:sp>
      <p:sp>
        <p:nvSpPr>
          <p:cNvPr id="5" name="Rectangle 25"/>
          <p:cNvSpPr>
            <a:spLocks noGrp="1" noChangeArrowheads="1"/>
          </p:cNvSpPr>
          <p:nvPr>
            <p:ph type="ftr" sz="quarter" idx="11"/>
          </p:nvPr>
        </p:nvSpPr>
        <p:spPr>
          <a:ln/>
        </p:spPr>
        <p:txBody>
          <a:bodyPr/>
          <a:lstStyle>
            <a:lvl1pPr>
              <a:defRPr/>
            </a:lvl1pPr>
          </a:lstStyle>
          <a:p>
            <a:pPr>
              <a:defRPr/>
            </a:pPr>
            <a:endParaRPr lang="en-US"/>
          </a:p>
        </p:txBody>
      </p:sp>
      <p:sp>
        <p:nvSpPr>
          <p:cNvPr id="6" name="Rectangle 26"/>
          <p:cNvSpPr>
            <a:spLocks noGrp="1" noChangeArrowheads="1"/>
          </p:cNvSpPr>
          <p:nvPr>
            <p:ph type="sldNum" sz="quarter" idx="12"/>
          </p:nvPr>
        </p:nvSpPr>
        <p:spPr>
          <a:ln/>
        </p:spPr>
        <p:txBody>
          <a:bodyPr/>
          <a:lstStyle>
            <a:lvl1pPr>
              <a:defRPr/>
            </a:lvl1pPr>
          </a:lstStyle>
          <a:p>
            <a:pPr>
              <a:defRPr/>
            </a:pPr>
            <a:fld id="{F92719B4-B3B7-4A1D-A68B-B1119B2C6A56}"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24"/>
          <p:cNvSpPr>
            <a:spLocks noGrp="1" noChangeArrowheads="1"/>
          </p:cNvSpPr>
          <p:nvPr>
            <p:ph type="dt" sz="half" idx="10"/>
          </p:nvPr>
        </p:nvSpPr>
        <p:spPr>
          <a:ln/>
        </p:spPr>
        <p:txBody>
          <a:bodyPr/>
          <a:lstStyle>
            <a:lvl1pPr>
              <a:defRPr/>
            </a:lvl1pPr>
          </a:lstStyle>
          <a:p>
            <a:pPr>
              <a:defRPr/>
            </a:pPr>
            <a:endParaRPr lang="en-US"/>
          </a:p>
        </p:txBody>
      </p:sp>
      <p:sp>
        <p:nvSpPr>
          <p:cNvPr id="6" name="Rectangle 25"/>
          <p:cNvSpPr>
            <a:spLocks noGrp="1" noChangeArrowheads="1"/>
          </p:cNvSpPr>
          <p:nvPr>
            <p:ph type="ftr" sz="quarter" idx="11"/>
          </p:nvPr>
        </p:nvSpPr>
        <p:spPr>
          <a:ln/>
        </p:spPr>
        <p:txBody>
          <a:bodyPr/>
          <a:lstStyle>
            <a:lvl1pPr>
              <a:defRPr/>
            </a:lvl1pPr>
          </a:lstStyle>
          <a:p>
            <a:pPr>
              <a:defRPr/>
            </a:pPr>
            <a:endParaRPr lang="en-US"/>
          </a:p>
        </p:txBody>
      </p:sp>
      <p:sp>
        <p:nvSpPr>
          <p:cNvPr id="7" name="Rectangle 26"/>
          <p:cNvSpPr>
            <a:spLocks noGrp="1" noChangeArrowheads="1"/>
          </p:cNvSpPr>
          <p:nvPr>
            <p:ph type="sldNum" sz="quarter" idx="12"/>
          </p:nvPr>
        </p:nvSpPr>
        <p:spPr>
          <a:ln/>
        </p:spPr>
        <p:txBody>
          <a:bodyPr/>
          <a:lstStyle>
            <a:lvl1pPr>
              <a:defRPr/>
            </a:lvl1pPr>
          </a:lstStyle>
          <a:p>
            <a:pPr>
              <a:defRPr/>
            </a:pPr>
            <a:fld id="{9722FFAF-A196-4E1C-BD6C-B0D3FC416AE4}"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24"/>
          <p:cNvSpPr>
            <a:spLocks noGrp="1" noChangeArrowheads="1"/>
          </p:cNvSpPr>
          <p:nvPr>
            <p:ph type="dt" sz="half" idx="10"/>
          </p:nvPr>
        </p:nvSpPr>
        <p:spPr>
          <a:ln/>
        </p:spPr>
        <p:txBody>
          <a:bodyPr/>
          <a:lstStyle>
            <a:lvl1pPr>
              <a:defRPr/>
            </a:lvl1pPr>
          </a:lstStyle>
          <a:p>
            <a:pPr>
              <a:defRPr/>
            </a:pPr>
            <a:endParaRPr lang="en-US"/>
          </a:p>
        </p:txBody>
      </p:sp>
      <p:sp>
        <p:nvSpPr>
          <p:cNvPr id="8" name="Rectangle 25"/>
          <p:cNvSpPr>
            <a:spLocks noGrp="1" noChangeArrowheads="1"/>
          </p:cNvSpPr>
          <p:nvPr>
            <p:ph type="ftr" sz="quarter" idx="11"/>
          </p:nvPr>
        </p:nvSpPr>
        <p:spPr>
          <a:ln/>
        </p:spPr>
        <p:txBody>
          <a:bodyPr/>
          <a:lstStyle>
            <a:lvl1pPr>
              <a:defRPr/>
            </a:lvl1pPr>
          </a:lstStyle>
          <a:p>
            <a:pPr>
              <a:defRPr/>
            </a:pPr>
            <a:endParaRPr lang="en-US"/>
          </a:p>
        </p:txBody>
      </p:sp>
      <p:sp>
        <p:nvSpPr>
          <p:cNvPr id="9" name="Rectangle 26"/>
          <p:cNvSpPr>
            <a:spLocks noGrp="1" noChangeArrowheads="1"/>
          </p:cNvSpPr>
          <p:nvPr>
            <p:ph type="sldNum" sz="quarter" idx="12"/>
          </p:nvPr>
        </p:nvSpPr>
        <p:spPr>
          <a:ln/>
        </p:spPr>
        <p:txBody>
          <a:bodyPr/>
          <a:lstStyle>
            <a:lvl1pPr>
              <a:defRPr/>
            </a:lvl1pPr>
          </a:lstStyle>
          <a:p>
            <a:pPr>
              <a:defRPr/>
            </a:pPr>
            <a:fld id="{5E6E7F0B-28B0-47AF-AF95-23BD3E76A6EE}"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24"/>
          <p:cNvSpPr>
            <a:spLocks noGrp="1" noChangeArrowheads="1"/>
          </p:cNvSpPr>
          <p:nvPr>
            <p:ph type="dt" sz="half" idx="10"/>
          </p:nvPr>
        </p:nvSpPr>
        <p:spPr>
          <a:ln/>
        </p:spPr>
        <p:txBody>
          <a:bodyPr/>
          <a:lstStyle>
            <a:lvl1pPr>
              <a:defRPr/>
            </a:lvl1pPr>
          </a:lstStyle>
          <a:p>
            <a:pPr>
              <a:defRPr/>
            </a:pPr>
            <a:endParaRPr lang="en-US"/>
          </a:p>
        </p:txBody>
      </p:sp>
      <p:sp>
        <p:nvSpPr>
          <p:cNvPr id="4" name="Rectangle 25"/>
          <p:cNvSpPr>
            <a:spLocks noGrp="1" noChangeArrowheads="1"/>
          </p:cNvSpPr>
          <p:nvPr>
            <p:ph type="ftr" sz="quarter" idx="11"/>
          </p:nvPr>
        </p:nvSpPr>
        <p:spPr>
          <a:ln/>
        </p:spPr>
        <p:txBody>
          <a:bodyPr/>
          <a:lstStyle>
            <a:lvl1pPr>
              <a:defRPr/>
            </a:lvl1pPr>
          </a:lstStyle>
          <a:p>
            <a:pPr>
              <a:defRPr/>
            </a:pPr>
            <a:endParaRPr lang="en-US"/>
          </a:p>
        </p:txBody>
      </p:sp>
      <p:sp>
        <p:nvSpPr>
          <p:cNvPr id="5" name="Rectangle 26"/>
          <p:cNvSpPr>
            <a:spLocks noGrp="1" noChangeArrowheads="1"/>
          </p:cNvSpPr>
          <p:nvPr>
            <p:ph type="sldNum" sz="quarter" idx="12"/>
          </p:nvPr>
        </p:nvSpPr>
        <p:spPr>
          <a:ln/>
        </p:spPr>
        <p:txBody>
          <a:bodyPr/>
          <a:lstStyle>
            <a:lvl1pPr>
              <a:defRPr/>
            </a:lvl1pPr>
          </a:lstStyle>
          <a:p>
            <a:pPr>
              <a:defRPr/>
            </a:pPr>
            <a:fld id="{BA65DC9B-8C9D-4FDF-B882-518979689B4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24"/>
          <p:cNvSpPr>
            <a:spLocks noGrp="1" noChangeArrowheads="1"/>
          </p:cNvSpPr>
          <p:nvPr>
            <p:ph type="dt" sz="half" idx="10"/>
          </p:nvPr>
        </p:nvSpPr>
        <p:spPr>
          <a:ln/>
        </p:spPr>
        <p:txBody>
          <a:bodyPr/>
          <a:lstStyle>
            <a:lvl1pPr>
              <a:defRPr/>
            </a:lvl1pPr>
          </a:lstStyle>
          <a:p>
            <a:pPr>
              <a:defRPr/>
            </a:pPr>
            <a:endParaRPr lang="en-US"/>
          </a:p>
        </p:txBody>
      </p:sp>
      <p:sp>
        <p:nvSpPr>
          <p:cNvPr id="3" name="Rectangle 25"/>
          <p:cNvSpPr>
            <a:spLocks noGrp="1" noChangeArrowheads="1"/>
          </p:cNvSpPr>
          <p:nvPr>
            <p:ph type="ftr" sz="quarter" idx="11"/>
          </p:nvPr>
        </p:nvSpPr>
        <p:spPr>
          <a:ln/>
        </p:spPr>
        <p:txBody>
          <a:bodyPr/>
          <a:lstStyle>
            <a:lvl1pPr>
              <a:defRPr/>
            </a:lvl1pPr>
          </a:lstStyle>
          <a:p>
            <a:pPr>
              <a:defRPr/>
            </a:pPr>
            <a:endParaRPr lang="en-US"/>
          </a:p>
        </p:txBody>
      </p:sp>
      <p:sp>
        <p:nvSpPr>
          <p:cNvPr id="4" name="Rectangle 26"/>
          <p:cNvSpPr>
            <a:spLocks noGrp="1" noChangeArrowheads="1"/>
          </p:cNvSpPr>
          <p:nvPr>
            <p:ph type="sldNum" sz="quarter" idx="12"/>
          </p:nvPr>
        </p:nvSpPr>
        <p:spPr>
          <a:ln/>
        </p:spPr>
        <p:txBody>
          <a:bodyPr/>
          <a:lstStyle>
            <a:lvl1pPr>
              <a:defRPr/>
            </a:lvl1pPr>
          </a:lstStyle>
          <a:p>
            <a:pPr>
              <a:defRPr/>
            </a:pPr>
            <a:fld id="{414F2CE9-AF56-4A70-8981-702EC96BEF3A}"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24"/>
          <p:cNvSpPr>
            <a:spLocks noGrp="1" noChangeArrowheads="1"/>
          </p:cNvSpPr>
          <p:nvPr>
            <p:ph type="dt" sz="half" idx="10"/>
          </p:nvPr>
        </p:nvSpPr>
        <p:spPr>
          <a:ln/>
        </p:spPr>
        <p:txBody>
          <a:bodyPr/>
          <a:lstStyle>
            <a:lvl1pPr>
              <a:defRPr/>
            </a:lvl1pPr>
          </a:lstStyle>
          <a:p>
            <a:pPr>
              <a:defRPr/>
            </a:pPr>
            <a:endParaRPr lang="en-US"/>
          </a:p>
        </p:txBody>
      </p:sp>
      <p:sp>
        <p:nvSpPr>
          <p:cNvPr id="6" name="Rectangle 25"/>
          <p:cNvSpPr>
            <a:spLocks noGrp="1" noChangeArrowheads="1"/>
          </p:cNvSpPr>
          <p:nvPr>
            <p:ph type="ftr" sz="quarter" idx="11"/>
          </p:nvPr>
        </p:nvSpPr>
        <p:spPr>
          <a:ln/>
        </p:spPr>
        <p:txBody>
          <a:bodyPr/>
          <a:lstStyle>
            <a:lvl1pPr>
              <a:defRPr/>
            </a:lvl1pPr>
          </a:lstStyle>
          <a:p>
            <a:pPr>
              <a:defRPr/>
            </a:pPr>
            <a:endParaRPr lang="en-US"/>
          </a:p>
        </p:txBody>
      </p:sp>
      <p:sp>
        <p:nvSpPr>
          <p:cNvPr id="7" name="Rectangle 26"/>
          <p:cNvSpPr>
            <a:spLocks noGrp="1" noChangeArrowheads="1"/>
          </p:cNvSpPr>
          <p:nvPr>
            <p:ph type="sldNum" sz="quarter" idx="12"/>
          </p:nvPr>
        </p:nvSpPr>
        <p:spPr>
          <a:ln/>
        </p:spPr>
        <p:txBody>
          <a:bodyPr/>
          <a:lstStyle>
            <a:lvl1pPr>
              <a:defRPr/>
            </a:lvl1pPr>
          </a:lstStyle>
          <a:p>
            <a:pPr>
              <a:defRPr/>
            </a:pPr>
            <a:fld id="{1E38515D-B237-4E0F-99B7-CB86A8EA0F6A}"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24"/>
          <p:cNvSpPr>
            <a:spLocks noGrp="1" noChangeArrowheads="1"/>
          </p:cNvSpPr>
          <p:nvPr>
            <p:ph type="dt" sz="half" idx="10"/>
          </p:nvPr>
        </p:nvSpPr>
        <p:spPr>
          <a:ln/>
        </p:spPr>
        <p:txBody>
          <a:bodyPr/>
          <a:lstStyle>
            <a:lvl1pPr>
              <a:defRPr/>
            </a:lvl1pPr>
          </a:lstStyle>
          <a:p>
            <a:pPr>
              <a:defRPr/>
            </a:pPr>
            <a:endParaRPr lang="en-US"/>
          </a:p>
        </p:txBody>
      </p:sp>
      <p:sp>
        <p:nvSpPr>
          <p:cNvPr id="6" name="Rectangle 25"/>
          <p:cNvSpPr>
            <a:spLocks noGrp="1" noChangeArrowheads="1"/>
          </p:cNvSpPr>
          <p:nvPr>
            <p:ph type="ftr" sz="quarter" idx="11"/>
          </p:nvPr>
        </p:nvSpPr>
        <p:spPr>
          <a:ln/>
        </p:spPr>
        <p:txBody>
          <a:bodyPr/>
          <a:lstStyle>
            <a:lvl1pPr>
              <a:defRPr/>
            </a:lvl1pPr>
          </a:lstStyle>
          <a:p>
            <a:pPr>
              <a:defRPr/>
            </a:pPr>
            <a:endParaRPr lang="en-US"/>
          </a:p>
        </p:txBody>
      </p:sp>
      <p:sp>
        <p:nvSpPr>
          <p:cNvPr id="7" name="Rectangle 26"/>
          <p:cNvSpPr>
            <a:spLocks noGrp="1" noChangeArrowheads="1"/>
          </p:cNvSpPr>
          <p:nvPr>
            <p:ph type="sldNum" sz="quarter" idx="12"/>
          </p:nvPr>
        </p:nvSpPr>
        <p:spPr>
          <a:ln/>
        </p:spPr>
        <p:txBody>
          <a:bodyPr/>
          <a:lstStyle>
            <a:lvl1pPr>
              <a:defRPr/>
            </a:lvl1pPr>
          </a:lstStyle>
          <a:p>
            <a:pPr>
              <a:defRPr/>
            </a:pPr>
            <a:fld id="{D5645D82-FF83-4BAD-B14F-F809496D13F8}"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1026" name="Group 2"/>
          <p:cNvGrpSpPr>
            <a:grpSpLocks/>
          </p:cNvGrpSpPr>
          <p:nvPr/>
        </p:nvGrpSpPr>
        <p:grpSpPr bwMode="auto">
          <a:xfrm>
            <a:off x="0" y="0"/>
            <a:ext cx="9144000" cy="6858000"/>
            <a:chOff x="0" y="0"/>
            <a:chExt cx="5760" cy="4320"/>
          </a:xfrm>
        </p:grpSpPr>
        <p:sp>
          <p:nvSpPr>
            <p:cNvPr id="5123" name="Freeform 3"/>
            <p:cNvSpPr>
              <a:spLocks/>
            </p:cNvSpPr>
            <p:nvPr/>
          </p:nvSpPr>
          <p:spPr bwMode="hidden">
            <a:xfrm>
              <a:off x="0" y="3072"/>
              <a:ext cx="5760" cy="1248"/>
            </a:xfrm>
            <a:custGeom>
              <a:avLst/>
              <a:gdLst/>
              <a:ahLst/>
              <a:cxnLst>
                <a:cxn ang="0">
                  <a:pos x="6027" y="2296"/>
                </a:cxn>
                <a:cxn ang="0">
                  <a:pos x="0" y="2296"/>
                </a:cxn>
                <a:cxn ang="0">
                  <a:pos x="0" y="0"/>
                </a:cxn>
                <a:cxn ang="0">
                  <a:pos x="6027" y="0"/>
                </a:cxn>
                <a:cxn ang="0">
                  <a:pos x="6027" y="2296"/>
                </a:cxn>
                <a:cxn ang="0">
                  <a:pos x="6027" y="2296"/>
                </a:cxn>
              </a:cxnLst>
              <a:rect l="0" t="0" r="r" b="b"/>
              <a:pathLst>
                <a:path w="6027" h="2296">
                  <a:moveTo>
                    <a:pt x="6027" y="2296"/>
                  </a:moveTo>
                  <a:lnTo>
                    <a:pt x="0" y="2296"/>
                  </a:lnTo>
                  <a:lnTo>
                    <a:pt x="0" y="0"/>
                  </a:lnTo>
                  <a:lnTo>
                    <a:pt x="6027" y="0"/>
                  </a:lnTo>
                  <a:lnTo>
                    <a:pt x="6027" y="2296"/>
                  </a:lnTo>
                  <a:lnTo>
                    <a:pt x="6027" y="2296"/>
                  </a:lnTo>
                  <a:close/>
                </a:path>
              </a:pathLst>
            </a:custGeom>
            <a:gradFill rotWithShape="0">
              <a:gsLst>
                <a:gs pos="0">
                  <a:schemeClr val="bg1"/>
                </a:gs>
                <a:gs pos="100000">
                  <a:schemeClr val="accent2"/>
                </a:gs>
              </a:gsLst>
              <a:lin ang="5400000" scaled="1"/>
            </a:gradFill>
            <a:ln w="9525">
              <a:noFill/>
              <a:round/>
              <a:headEnd/>
              <a:tailEnd/>
            </a:ln>
          </p:spPr>
          <p:txBody>
            <a:bodyPr/>
            <a:lstStyle/>
            <a:p>
              <a:pPr>
                <a:defRPr/>
              </a:pPr>
              <a:endParaRPr lang="en-US"/>
            </a:p>
          </p:txBody>
        </p:sp>
        <p:sp>
          <p:nvSpPr>
            <p:cNvPr id="5124" name="Freeform 4"/>
            <p:cNvSpPr>
              <a:spLocks/>
            </p:cNvSpPr>
            <p:nvPr/>
          </p:nvSpPr>
          <p:spPr bwMode="hidden">
            <a:xfrm>
              <a:off x="0" y="0"/>
              <a:ext cx="5760" cy="3072"/>
            </a:xfrm>
            <a:custGeom>
              <a:avLst/>
              <a:gdLst/>
              <a:ahLst/>
              <a:cxnLst>
                <a:cxn ang="0">
                  <a:pos x="6027" y="2296"/>
                </a:cxn>
                <a:cxn ang="0">
                  <a:pos x="0" y="2296"/>
                </a:cxn>
                <a:cxn ang="0">
                  <a:pos x="0" y="0"/>
                </a:cxn>
                <a:cxn ang="0">
                  <a:pos x="6027" y="0"/>
                </a:cxn>
                <a:cxn ang="0">
                  <a:pos x="6027" y="2296"/>
                </a:cxn>
                <a:cxn ang="0">
                  <a:pos x="6027" y="2296"/>
                </a:cxn>
              </a:cxnLst>
              <a:rect l="0" t="0" r="r" b="b"/>
              <a:pathLst>
                <a:path w="6027" h="2296">
                  <a:moveTo>
                    <a:pt x="6027" y="2296"/>
                  </a:moveTo>
                  <a:lnTo>
                    <a:pt x="0" y="2296"/>
                  </a:lnTo>
                  <a:lnTo>
                    <a:pt x="0" y="0"/>
                  </a:lnTo>
                  <a:lnTo>
                    <a:pt x="6027" y="0"/>
                  </a:lnTo>
                  <a:lnTo>
                    <a:pt x="6027" y="2296"/>
                  </a:lnTo>
                  <a:lnTo>
                    <a:pt x="6027" y="2296"/>
                  </a:lnTo>
                  <a:close/>
                </a:path>
              </a:pathLst>
            </a:custGeom>
            <a:gradFill rotWithShape="0">
              <a:gsLst>
                <a:gs pos="0">
                  <a:schemeClr val="bg1">
                    <a:gamma/>
                    <a:shade val="46275"/>
                    <a:invGamma/>
                  </a:schemeClr>
                </a:gs>
                <a:gs pos="100000">
                  <a:schemeClr val="bg1"/>
                </a:gs>
              </a:gsLst>
              <a:lin ang="5400000" scaled="1"/>
            </a:gradFill>
            <a:ln w="9525">
              <a:noFill/>
              <a:round/>
              <a:headEnd/>
              <a:tailEnd/>
            </a:ln>
          </p:spPr>
          <p:txBody>
            <a:bodyPr/>
            <a:lstStyle/>
            <a:p>
              <a:pPr>
                <a:defRPr/>
              </a:pPr>
              <a:endParaRPr lang="en-US"/>
            </a:p>
          </p:txBody>
        </p:sp>
      </p:grpSp>
      <p:sp>
        <p:nvSpPr>
          <p:cNvPr id="5125" name="Freeform 5"/>
          <p:cNvSpPr>
            <a:spLocks/>
          </p:cNvSpPr>
          <p:nvPr/>
        </p:nvSpPr>
        <p:spPr bwMode="hidden">
          <a:xfrm>
            <a:off x="6248400" y="6262688"/>
            <a:ext cx="2895600" cy="609600"/>
          </a:xfrm>
          <a:custGeom>
            <a:avLst/>
            <a:gdLst/>
            <a:ahLst/>
            <a:cxnLst>
              <a:cxn ang="0">
                <a:pos x="5748" y="246"/>
              </a:cxn>
              <a:cxn ang="0">
                <a:pos x="0" y="246"/>
              </a:cxn>
              <a:cxn ang="0">
                <a:pos x="0" y="0"/>
              </a:cxn>
              <a:cxn ang="0">
                <a:pos x="5748" y="0"/>
              </a:cxn>
              <a:cxn ang="0">
                <a:pos x="5748" y="246"/>
              </a:cxn>
              <a:cxn ang="0">
                <a:pos x="5748" y="246"/>
              </a:cxn>
            </a:cxnLst>
            <a:rect l="0" t="0" r="r" b="b"/>
            <a:pathLst>
              <a:path w="5748" h="246">
                <a:moveTo>
                  <a:pt x="5748" y="246"/>
                </a:moveTo>
                <a:lnTo>
                  <a:pt x="0" y="246"/>
                </a:lnTo>
                <a:lnTo>
                  <a:pt x="0" y="0"/>
                </a:lnTo>
                <a:lnTo>
                  <a:pt x="5748" y="0"/>
                </a:lnTo>
                <a:lnTo>
                  <a:pt x="5748" y="246"/>
                </a:lnTo>
                <a:lnTo>
                  <a:pt x="5748" y="246"/>
                </a:lnTo>
                <a:close/>
              </a:path>
            </a:pathLst>
          </a:custGeom>
          <a:gradFill rotWithShape="0">
            <a:gsLst>
              <a:gs pos="0">
                <a:schemeClr val="bg1"/>
              </a:gs>
              <a:gs pos="100000">
                <a:schemeClr val="hlink"/>
              </a:gs>
            </a:gsLst>
            <a:lin ang="18900000" scaled="1"/>
          </a:gradFill>
          <a:ln w="9525">
            <a:noFill/>
            <a:round/>
            <a:headEnd/>
            <a:tailEnd/>
          </a:ln>
        </p:spPr>
        <p:txBody>
          <a:bodyPr/>
          <a:lstStyle/>
          <a:p>
            <a:pPr>
              <a:defRPr/>
            </a:pPr>
            <a:endParaRPr lang="en-US"/>
          </a:p>
        </p:txBody>
      </p:sp>
      <p:grpSp>
        <p:nvGrpSpPr>
          <p:cNvPr id="1028" name="Group 6"/>
          <p:cNvGrpSpPr>
            <a:grpSpLocks/>
          </p:cNvGrpSpPr>
          <p:nvPr/>
        </p:nvGrpSpPr>
        <p:grpSpPr bwMode="auto">
          <a:xfrm>
            <a:off x="0" y="6019800"/>
            <a:ext cx="7848600" cy="857250"/>
            <a:chOff x="0" y="3792"/>
            <a:chExt cx="4944" cy="540"/>
          </a:xfrm>
        </p:grpSpPr>
        <p:sp>
          <p:nvSpPr>
            <p:cNvPr id="5127" name="Freeform 7"/>
            <p:cNvSpPr>
              <a:spLocks/>
            </p:cNvSpPr>
            <p:nvPr userDrawn="1"/>
          </p:nvSpPr>
          <p:spPr bwMode="ltGray">
            <a:xfrm>
              <a:off x="1488" y="3792"/>
              <a:ext cx="3240" cy="536"/>
            </a:xfrm>
            <a:custGeom>
              <a:avLst/>
              <a:gdLst/>
              <a:ahLst/>
              <a:cxnLst>
                <a:cxn ang="0">
                  <a:pos x="3132" y="469"/>
                </a:cxn>
                <a:cxn ang="0">
                  <a:pos x="2995" y="395"/>
                </a:cxn>
                <a:cxn ang="0">
                  <a:pos x="2911" y="375"/>
                </a:cxn>
                <a:cxn ang="0">
                  <a:pos x="2678" y="228"/>
                </a:cxn>
                <a:cxn ang="0">
                  <a:pos x="2553" y="74"/>
                </a:cxn>
                <a:cxn ang="0">
                  <a:pos x="2457" y="7"/>
                </a:cxn>
                <a:cxn ang="0">
                  <a:pos x="2403" y="47"/>
                </a:cxn>
                <a:cxn ang="0">
                  <a:pos x="2289" y="74"/>
                </a:cxn>
                <a:cxn ang="0">
                  <a:pos x="2134" y="74"/>
                </a:cxn>
                <a:cxn ang="0">
                  <a:pos x="2044" y="128"/>
                </a:cxn>
                <a:cxn ang="0">
                  <a:pos x="1775" y="222"/>
                </a:cxn>
                <a:cxn ang="0">
                  <a:pos x="1602" y="181"/>
                </a:cxn>
                <a:cxn ang="0">
                  <a:pos x="1560" y="101"/>
                </a:cxn>
                <a:cxn ang="0">
                  <a:pos x="1542" y="87"/>
                </a:cxn>
                <a:cxn ang="0">
                  <a:pos x="1446" y="60"/>
                </a:cxn>
                <a:cxn ang="0">
                  <a:pos x="1375" y="74"/>
                </a:cxn>
                <a:cxn ang="0">
                  <a:pos x="1309" y="87"/>
                </a:cxn>
                <a:cxn ang="0">
                  <a:pos x="1243" y="13"/>
                </a:cxn>
                <a:cxn ang="0">
                  <a:pos x="1225" y="0"/>
                </a:cxn>
                <a:cxn ang="0">
                  <a:pos x="1189" y="0"/>
                </a:cxn>
                <a:cxn ang="0">
                  <a:pos x="1106" y="34"/>
                </a:cxn>
                <a:cxn ang="0">
                  <a:pos x="1106" y="34"/>
                </a:cxn>
                <a:cxn ang="0">
                  <a:pos x="1094" y="40"/>
                </a:cxn>
                <a:cxn ang="0">
                  <a:pos x="1070" y="54"/>
                </a:cxn>
                <a:cxn ang="0">
                  <a:pos x="1034" y="74"/>
                </a:cxn>
                <a:cxn ang="0">
                  <a:pos x="1004" y="74"/>
                </a:cxn>
                <a:cxn ang="0">
                  <a:pos x="986" y="74"/>
                </a:cxn>
                <a:cxn ang="0">
                  <a:pos x="956" y="81"/>
                </a:cxn>
                <a:cxn ang="0">
                  <a:pos x="920" y="94"/>
                </a:cxn>
                <a:cxn ang="0">
                  <a:pos x="884" y="107"/>
                </a:cxn>
                <a:cxn ang="0">
                  <a:pos x="843" y="128"/>
                </a:cxn>
                <a:cxn ang="0">
                  <a:pos x="813" y="141"/>
                </a:cxn>
                <a:cxn ang="0">
                  <a:pos x="789" y="148"/>
                </a:cxn>
                <a:cxn ang="0">
                  <a:pos x="783" y="154"/>
                </a:cxn>
                <a:cxn ang="0">
                  <a:pos x="556" y="228"/>
                </a:cxn>
                <a:cxn ang="0">
                  <a:pos x="394" y="294"/>
                </a:cxn>
                <a:cxn ang="0">
                  <a:pos x="107" y="462"/>
                </a:cxn>
                <a:cxn ang="0">
                  <a:pos x="0" y="536"/>
                </a:cxn>
                <a:cxn ang="0">
                  <a:pos x="3240" y="536"/>
                </a:cxn>
                <a:cxn ang="0">
                  <a:pos x="3132" y="469"/>
                </a:cxn>
                <a:cxn ang="0">
                  <a:pos x="3132" y="469"/>
                </a:cxn>
              </a:cxnLst>
              <a:rect l="0" t="0" r="r" b="b"/>
              <a:pathLst>
                <a:path w="3240" h="536">
                  <a:moveTo>
                    <a:pt x="3132" y="469"/>
                  </a:moveTo>
                  <a:lnTo>
                    <a:pt x="2995" y="395"/>
                  </a:lnTo>
                  <a:lnTo>
                    <a:pt x="2911" y="375"/>
                  </a:lnTo>
                  <a:lnTo>
                    <a:pt x="2678" y="228"/>
                  </a:lnTo>
                  <a:lnTo>
                    <a:pt x="2553" y="74"/>
                  </a:lnTo>
                  <a:lnTo>
                    <a:pt x="2457" y="7"/>
                  </a:lnTo>
                  <a:lnTo>
                    <a:pt x="2403" y="47"/>
                  </a:lnTo>
                  <a:lnTo>
                    <a:pt x="2289" y="74"/>
                  </a:lnTo>
                  <a:lnTo>
                    <a:pt x="2134" y="74"/>
                  </a:lnTo>
                  <a:lnTo>
                    <a:pt x="2044" y="128"/>
                  </a:lnTo>
                  <a:lnTo>
                    <a:pt x="1775" y="222"/>
                  </a:lnTo>
                  <a:lnTo>
                    <a:pt x="1602" y="181"/>
                  </a:lnTo>
                  <a:lnTo>
                    <a:pt x="1560" y="101"/>
                  </a:lnTo>
                  <a:lnTo>
                    <a:pt x="1542" y="87"/>
                  </a:lnTo>
                  <a:lnTo>
                    <a:pt x="1446" y="60"/>
                  </a:lnTo>
                  <a:lnTo>
                    <a:pt x="1375" y="74"/>
                  </a:lnTo>
                  <a:lnTo>
                    <a:pt x="1309" y="87"/>
                  </a:lnTo>
                  <a:lnTo>
                    <a:pt x="1243" y="13"/>
                  </a:lnTo>
                  <a:lnTo>
                    <a:pt x="1225" y="0"/>
                  </a:lnTo>
                  <a:lnTo>
                    <a:pt x="1189" y="0"/>
                  </a:lnTo>
                  <a:lnTo>
                    <a:pt x="1106" y="34"/>
                  </a:lnTo>
                  <a:lnTo>
                    <a:pt x="1106" y="34"/>
                  </a:lnTo>
                  <a:lnTo>
                    <a:pt x="1094" y="40"/>
                  </a:lnTo>
                  <a:lnTo>
                    <a:pt x="1070" y="54"/>
                  </a:lnTo>
                  <a:lnTo>
                    <a:pt x="1034" y="74"/>
                  </a:lnTo>
                  <a:lnTo>
                    <a:pt x="1004" y="74"/>
                  </a:lnTo>
                  <a:lnTo>
                    <a:pt x="986" y="74"/>
                  </a:lnTo>
                  <a:lnTo>
                    <a:pt x="956" y="81"/>
                  </a:lnTo>
                  <a:lnTo>
                    <a:pt x="920" y="94"/>
                  </a:lnTo>
                  <a:lnTo>
                    <a:pt x="884" y="107"/>
                  </a:lnTo>
                  <a:lnTo>
                    <a:pt x="843" y="128"/>
                  </a:lnTo>
                  <a:lnTo>
                    <a:pt x="813" y="141"/>
                  </a:lnTo>
                  <a:lnTo>
                    <a:pt x="789" y="148"/>
                  </a:lnTo>
                  <a:lnTo>
                    <a:pt x="783" y="154"/>
                  </a:lnTo>
                  <a:lnTo>
                    <a:pt x="556" y="228"/>
                  </a:lnTo>
                  <a:lnTo>
                    <a:pt x="394" y="294"/>
                  </a:lnTo>
                  <a:lnTo>
                    <a:pt x="107" y="462"/>
                  </a:lnTo>
                  <a:lnTo>
                    <a:pt x="0" y="536"/>
                  </a:lnTo>
                  <a:lnTo>
                    <a:pt x="3240" y="536"/>
                  </a:lnTo>
                  <a:lnTo>
                    <a:pt x="3132" y="469"/>
                  </a:lnTo>
                  <a:lnTo>
                    <a:pt x="3132" y="469"/>
                  </a:lnTo>
                  <a:close/>
                </a:path>
              </a:pathLst>
            </a:custGeom>
            <a:gradFill rotWithShape="0">
              <a:gsLst>
                <a:gs pos="0">
                  <a:schemeClr val="bg2">
                    <a:gamma/>
                    <a:tint val="66667"/>
                    <a:invGamma/>
                  </a:schemeClr>
                </a:gs>
                <a:gs pos="100000">
                  <a:schemeClr val="bg2"/>
                </a:gs>
              </a:gsLst>
              <a:lin ang="5400000" scaled="1"/>
            </a:gradFill>
            <a:ln w="9525">
              <a:noFill/>
              <a:round/>
              <a:headEnd/>
              <a:tailEnd/>
            </a:ln>
          </p:spPr>
          <p:txBody>
            <a:bodyPr/>
            <a:lstStyle/>
            <a:p>
              <a:pPr>
                <a:defRPr/>
              </a:pPr>
              <a:endParaRPr lang="en-US"/>
            </a:p>
          </p:txBody>
        </p:sp>
        <p:grpSp>
          <p:nvGrpSpPr>
            <p:cNvPr id="1042" name="Group 8"/>
            <p:cNvGrpSpPr>
              <a:grpSpLocks/>
            </p:cNvGrpSpPr>
            <p:nvPr userDrawn="1"/>
          </p:nvGrpSpPr>
          <p:grpSpPr bwMode="auto">
            <a:xfrm>
              <a:off x="2486" y="3792"/>
              <a:ext cx="2458" cy="540"/>
              <a:chOff x="2486" y="3792"/>
              <a:chExt cx="2458" cy="540"/>
            </a:xfrm>
          </p:grpSpPr>
          <p:sp>
            <p:nvSpPr>
              <p:cNvPr id="5129" name="Freeform 9"/>
              <p:cNvSpPr>
                <a:spLocks/>
              </p:cNvSpPr>
              <p:nvPr userDrawn="1"/>
            </p:nvSpPr>
            <p:spPr bwMode="ltGray">
              <a:xfrm>
                <a:off x="3948" y="3799"/>
                <a:ext cx="996" cy="533"/>
              </a:xfrm>
              <a:custGeom>
                <a:avLst/>
                <a:gdLst/>
                <a:ahLst/>
                <a:cxnLst>
                  <a:cxn ang="0">
                    <a:pos x="636" y="373"/>
                  </a:cxn>
                  <a:cxn ang="0">
                    <a:pos x="495" y="370"/>
                  </a:cxn>
                  <a:cxn ang="0">
                    <a:pos x="280" y="249"/>
                  </a:cxn>
                  <a:cxn ang="0">
                    <a:pos x="127" y="66"/>
                  </a:cxn>
                  <a:cxn ang="0">
                    <a:pos x="0" y="0"/>
                  </a:cxn>
                  <a:cxn ang="0">
                    <a:pos x="22" y="26"/>
                  </a:cxn>
                  <a:cxn ang="0">
                    <a:pos x="0" y="65"/>
                  </a:cxn>
                  <a:cxn ang="0">
                    <a:pos x="30" y="119"/>
                  </a:cxn>
                  <a:cxn ang="0">
                    <a:pos x="75" y="243"/>
                  </a:cxn>
                  <a:cxn ang="0">
                    <a:pos x="45" y="422"/>
                  </a:cxn>
                  <a:cxn ang="0">
                    <a:pos x="200" y="329"/>
                  </a:cxn>
                  <a:cxn ang="0">
                    <a:pos x="612" y="533"/>
                  </a:cxn>
                  <a:cxn ang="0">
                    <a:pos x="996" y="529"/>
                  </a:cxn>
                  <a:cxn ang="0">
                    <a:pos x="828" y="473"/>
                  </a:cxn>
                  <a:cxn ang="0">
                    <a:pos x="636" y="373"/>
                  </a:cxn>
                </a:cxnLst>
                <a:rect l="0" t="0" r="r" b="b"/>
                <a:pathLst>
                  <a:path w="996" h="533">
                    <a:moveTo>
                      <a:pt x="636" y="373"/>
                    </a:moveTo>
                    <a:lnTo>
                      <a:pt x="495" y="370"/>
                    </a:lnTo>
                    <a:lnTo>
                      <a:pt x="280" y="249"/>
                    </a:lnTo>
                    <a:lnTo>
                      <a:pt x="127" y="66"/>
                    </a:lnTo>
                    <a:lnTo>
                      <a:pt x="0" y="0"/>
                    </a:lnTo>
                    <a:lnTo>
                      <a:pt x="22" y="26"/>
                    </a:lnTo>
                    <a:lnTo>
                      <a:pt x="0" y="65"/>
                    </a:lnTo>
                    <a:lnTo>
                      <a:pt x="30" y="119"/>
                    </a:lnTo>
                    <a:lnTo>
                      <a:pt x="75" y="243"/>
                    </a:lnTo>
                    <a:lnTo>
                      <a:pt x="45" y="422"/>
                    </a:lnTo>
                    <a:lnTo>
                      <a:pt x="200" y="329"/>
                    </a:lnTo>
                    <a:lnTo>
                      <a:pt x="612" y="533"/>
                    </a:lnTo>
                    <a:lnTo>
                      <a:pt x="996" y="529"/>
                    </a:lnTo>
                    <a:lnTo>
                      <a:pt x="828" y="473"/>
                    </a:lnTo>
                    <a:lnTo>
                      <a:pt x="636" y="373"/>
                    </a:lnTo>
                    <a:close/>
                  </a:path>
                </a:pathLst>
              </a:custGeom>
              <a:solidFill>
                <a:schemeClr val="bg2"/>
              </a:solidFill>
              <a:ln w="9525">
                <a:noFill/>
                <a:round/>
                <a:headEnd/>
                <a:tailEnd/>
              </a:ln>
            </p:spPr>
            <p:txBody>
              <a:bodyPr/>
              <a:lstStyle/>
              <a:p>
                <a:pPr>
                  <a:defRPr/>
                </a:pPr>
                <a:endParaRPr lang="en-US"/>
              </a:p>
            </p:txBody>
          </p:sp>
          <p:sp>
            <p:nvSpPr>
              <p:cNvPr id="5130" name="Freeform 10"/>
              <p:cNvSpPr>
                <a:spLocks/>
              </p:cNvSpPr>
              <p:nvPr userDrawn="1"/>
            </p:nvSpPr>
            <p:spPr bwMode="ltGray">
              <a:xfrm>
                <a:off x="2677" y="3792"/>
                <a:ext cx="186" cy="395"/>
              </a:xfrm>
              <a:custGeom>
                <a:avLst/>
                <a:gdLst/>
                <a:ahLst/>
                <a:cxnLst>
                  <a:cxn ang="0">
                    <a:pos x="36" y="0"/>
                  </a:cxn>
                  <a:cxn ang="0">
                    <a:pos x="54" y="18"/>
                  </a:cxn>
                  <a:cxn ang="0">
                    <a:pos x="24" y="30"/>
                  </a:cxn>
                  <a:cxn ang="0">
                    <a:pos x="18" y="66"/>
                  </a:cxn>
                  <a:cxn ang="0">
                    <a:pos x="42" y="114"/>
                  </a:cxn>
                  <a:cxn ang="0">
                    <a:pos x="48" y="162"/>
                  </a:cxn>
                  <a:cxn ang="0">
                    <a:pos x="0" y="353"/>
                  </a:cxn>
                  <a:cxn ang="0">
                    <a:pos x="54" y="233"/>
                  </a:cxn>
                  <a:cxn ang="0">
                    <a:pos x="84" y="216"/>
                  </a:cxn>
                  <a:cxn ang="0">
                    <a:pos x="126" y="126"/>
                  </a:cxn>
                  <a:cxn ang="0">
                    <a:pos x="144" y="120"/>
                  </a:cxn>
                  <a:cxn ang="0">
                    <a:pos x="144" y="90"/>
                  </a:cxn>
                  <a:cxn ang="0">
                    <a:pos x="186" y="66"/>
                  </a:cxn>
                  <a:cxn ang="0">
                    <a:pos x="162" y="60"/>
                  </a:cxn>
                  <a:cxn ang="0">
                    <a:pos x="36" y="0"/>
                  </a:cxn>
                  <a:cxn ang="0">
                    <a:pos x="36" y="0"/>
                  </a:cxn>
                </a:cxnLst>
                <a:rect l="0" t="0" r="r" b="b"/>
                <a:pathLst>
                  <a:path w="186" h="353">
                    <a:moveTo>
                      <a:pt x="36" y="0"/>
                    </a:moveTo>
                    <a:lnTo>
                      <a:pt x="54" y="18"/>
                    </a:lnTo>
                    <a:lnTo>
                      <a:pt x="24" y="30"/>
                    </a:lnTo>
                    <a:lnTo>
                      <a:pt x="18" y="66"/>
                    </a:lnTo>
                    <a:lnTo>
                      <a:pt x="42" y="114"/>
                    </a:lnTo>
                    <a:lnTo>
                      <a:pt x="48" y="162"/>
                    </a:lnTo>
                    <a:lnTo>
                      <a:pt x="0" y="353"/>
                    </a:lnTo>
                    <a:lnTo>
                      <a:pt x="54" y="233"/>
                    </a:lnTo>
                    <a:lnTo>
                      <a:pt x="84" y="216"/>
                    </a:lnTo>
                    <a:lnTo>
                      <a:pt x="126" y="126"/>
                    </a:lnTo>
                    <a:lnTo>
                      <a:pt x="144" y="120"/>
                    </a:lnTo>
                    <a:lnTo>
                      <a:pt x="144" y="90"/>
                    </a:lnTo>
                    <a:lnTo>
                      <a:pt x="186" y="66"/>
                    </a:lnTo>
                    <a:lnTo>
                      <a:pt x="162" y="60"/>
                    </a:lnTo>
                    <a:lnTo>
                      <a:pt x="36" y="0"/>
                    </a:lnTo>
                    <a:lnTo>
                      <a:pt x="36" y="0"/>
                    </a:lnTo>
                    <a:close/>
                  </a:path>
                </a:pathLst>
              </a:custGeom>
              <a:solidFill>
                <a:schemeClr val="bg2"/>
              </a:solidFill>
              <a:ln w="9525">
                <a:noFill/>
                <a:round/>
                <a:headEnd/>
                <a:tailEnd/>
              </a:ln>
            </p:spPr>
            <p:txBody>
              <a:bodyPr/>
              <a:lstStyle/>
              <a:p>
                <a:pPr>
                  <a:defRPr/>
                </a:pPr>
                <a:endParaRPr lang="en-US"/>
              </a:p>
            </p:txBody>
          </p:sp>
          <p:sp>
            <p:nvSpPr>
              <p:cNvPr id="5131" name="Freeform 11"/>
              <p:cNvSpPr>
                <a:spLocks/>
              </p:cNvSpPr>
              <p:nvPr userDrawn="1"/>
            </p:nvSpPr>
            <p:spPr bwMode="ltGray">
              <a:xfrm>
                <a:off x="3030" y="3893"/>
                <a:ext cx="378" cy="271"/>
              </a:xfrm>
              <a:custGeom>
                <a:avLst/>
                <a:gdLst/>
                <a:ahLst/>
                <a:cxnLst>
                  <a:cxn ang="0">
                    <a:pos x="18" y="0"/>
                  </a:cxn>
                  <a:cxn ang="0">
                    <a:pos x="12" y="13"/>
                  </a:cxn>
                  <a:cxn ang="0">
                    <a:pos x="0" y="40"/>
                  </a:cxn>
                  <a:cxn ang="0">
                    <a:pos x="60" y="121"/>
                  </a:cxn>
                  <a:cxn ang="0">
                    <a:pos x="310" y="271"/>
                  </a:cxn>
                  <a:cxn ang="0">
                    <a:pos x="290" y="139"/>
                  </a:cxn>
                  <a:cxn ang="0">
                    <a:pos x="378" y="76"/>
                  </a:cxn>
                  <a:cxn ang="0">
                    <a:pos x="251" y="94"/>
                  </a:cxn>
                  <a:cxn ang="0">
                    <a:pos x="90" y="54"/>
                  </a:cxn>
                  <a:cxn ang="0">
                    <a:pos x="18" y="0"/>
                  </a:cxn>
                  <a:cxn ang="0">
                    <a:pos x="18" y="0"/>
                  </a:cxn>
                </a:cxnLst>
                <a:rect l="0" t="0" r="r" b="b"/>
                <a:pathLst>
                  <a:path w="378" h="271">
                    <a:moveTo>
                      <a:pt x="18" y="0"/>
                    </a:moveTo>
                    <a:lnTo>
                      <a:pt x="12" y="13"/>
                    </a:lnTo>
                    <a:lnTo>
                      <a:pt x="0" y="40"/>
                    </a:lnTo>
                    <a:lnTo>
                      <a:pt x="60" y="121"/>
                    </a:lnTo>
                    <a:lnTo>
                      <a:pt x="310" y="271"/>
                    </a:lnTo>
                    <a:lnTo>
                      <a:pt x="290" y="139"/>
                    </a:lnTo>
                    <a:lnTo>
                      <a:pt x="378" y="76"/>
                    </a:lnTo>
                    <a:lnTo>
                      <a:pt x="251" y="94"/>
                    </a:lnTo>
                    <a:lnTo>
                      <a:pt x="90" y="54"/>
                    </a:lnTo>
                    <a:lnTo>
                      <a:pt x="18" y="0"/>
                    </a:lnTo>
                    <a:lnTo>
                      <a:pt x="18" y="0"/>
                    </a:lnTo>
                    <a:close/>
                  </a:path>
                </a:pathLst>
              </a:custGeom>
              <a:solidFill>
                <a:schemeClr val="bg2"/>
              </a:solidFill>
              <a:ln w="9525">
                <a:noFill/>
                <a:round/>
                <a:headEnd/>
                <a:tailEnd/>
              </a:ln>
            </p:spPr>
            <p:txBody>
              <a:bodyPr/>
              <a:lstStyle/>
              <a:p>
                <a:pPr>
                  <a:defRPr/>
                </a:pPr>
                <a:endParaRPr lang="en-US"/>
              </a:p>
            </p:txBody>
          </p:sp>
          <p:sp>
            <p:nvSpPr>
              <p:cNvPr id="5132" name="Freeform 12"/>
              <p:cNvSpPr>
                <a:spLocks/>
              </p:cNvSpPr>
              <p:nvPr userDrawn="1"/>
            </p:nvSpPr>
            <p:spPr bwMode="ltGray">
              <a:xfrm>
                <a:off x="3628" y="3866"/>
                <a:ext cx="155" cy="74"/>
              </a:xfrm>
              <a:custGeom>
                <a:avLst/>
                <a:gdLst/>
                <a:ahLst/>
                <a:cxnLst>
                  <a:cxn ang="0">
                    <a:pos x="114" y="0"/>
                  </a:cxn>
                  <a:cxn ang="0">
                    <a:pos x="0" y="0"/>
                  </a:cxn>
                  <a:cxn ang="0">
                    <a:pos x="0" y="0"/>
                  </a:cxn>
                  <a:cxn ang="0">
                    <a:pos x="6" y="6"/>
                  </a:cxn>
                  <a:cxn ang="0">
                    <a:pos x="6" y="18"/>
                  </a:cxn>
                  <a:cxn ang="0">
                    <a:pos x="0" y="24"/>
                  </a:cxn>
                  <a:cxn ang="0">
                    <a:pos x="78" y="60"/>
                  </a:cxn>
                  <a:cxn ang="0">
                    <a:pos x="96" y="42"/>
                  </a:cxn>
                  <a:cxn ang="0">
                    <a:pos x="155" y="66"/>
                  </a:cxn>
                  <a:cxn ang="0">
                    <a:pos x="126" y="24"/>
                  </a:cxn>
                  <a:cxn ang="0">
                    <a:pos x="149" y="0"/>
                  </a:cxn>
                  <a:cxn ang="0">
                    <a:pos x="114" y="0"/>
                  </a:cxn>
                  <a:cxn ang="0">
                    <a:pos x="114" y="0"/>
                  </a:cxn>
                </a:cxnLst>
                <a:rect l="0" t="0" r="r" b="b"/>
                <a:pathLst>
                  <a:path w="155" h="66">
                    <a:moveTo>
                      <a:pt x="114" y="0"/>
                    </a:moveTo>
                    <a:lnTo>
                      <a:pt x="0" y="0"/>
                    </a:lnTo>
                    <a:lnTo>
                      <a:pt x="0" y="0"/>
                    </a:lnTo>
                    <a:lnTo>
                      <a:pt x="6" y="6"/>
                    </a:lnTo>
                    <a:lnTo>
                      <a:pt x="6" y="18"/>
                    </a:lnTo>
                    <a:lnTo>
                      <a:pt x="0" y="24"/>
                    </a:lnTo>
                    <a:lnTo>
                      <a:pt x="78" y="60"/>
                    </a:lnTo>
                    <a:lnTo>
                      <a:pt x="96" y="42"/>
                    </a:lnTo>
                    <a:lnTo>
                      <a:pt x="155" y="66"/>
                    </a:lnTo>
                    <a:lnTo>
                      <a:pt x="126" y="24"/>
                    </a:lnTo>
                    <a:lnTo>
                      <a:pt x="149" y="0"/>
                    </a:lnTo>
                    <a:lnTo>
                      <a:pt x="114" y="0"/>
                    </a:lnTo>
                    <a:lnTo>
                      <a:pt x="114" y="0"/>
                    </a:lnTo>
                    <a:close/>
                  </a:path>
                </a:pathLst>
              </a:custGeom>
              <a:solidFill>
                <a:schemeClr val="bg2"/>
              </a:solidFill>
              <a:ln w="9525">
                <a:noFill/>
                <a:round/>
                <a:headEnd/>
                <a:tailEnd/>
              </a:ln>
            </p:spPr>
            <p:txBody>
              <a:bodyPr/>
              <a:lstStyle/>
              <a:p>
                <a:pPr>
                  <a:defRPr/>
                </a:pPr>
                <a:endParaRPr lang="en-US"/>
              </a:p>
            </p:txBody>
          </p:sp>
          <p:sp>
            <p:nvSpPr>
              <p:cNvPr id="5133" name="Freeform 13"/>
              <p:cNvSpPr>
                <a:spLocks/>
              </p:cNvSpPr>
              <p:nvPr userDrawn="1"/>
            </p:nvSpPr>
            <p:spPr bwMode="ltGray">
              <a:xfrm>
                <a:off x="2486" y="3859"/>
                <a:ext cx="42" cy="81"/>
              </a:xfrm>
              <a:custGeom>
                <a:avLst/>
                <a:gdLst/>
                <a:ahLst/>
                <a:cxnLst>
                  <a:cxn ang="0">
                    <a:pos x="6" y="36"/>
                  </a:cxn>
                  <a:cxn ang="0">
                    <a:pos x="0" y="18"/>
                  </a:cxn>
                  <a:cxn ang="0">
                    <a:pos x="12" y="6"/>
                  </a:cxn>
                  <a:cxn ang="0">
                    <a:pos x="0" y="6"/>
                  </a:cxn>
                  <a:cxn ang="0">
                    <a:pos x="12" y="6"/>
                  </a:cxn>
                  <a:cxn ang="0">
                    <a:pos x="24" y="6"/>
                  </a:cxn>
                  <a:cxn ang="0">
                    <a:pos x="36" y="6"/>
                  </a:cxn>
                  <a:cxn ang="0">
                    <a:pos x="42" y="0"/>
                  </a:cxn>
                  <a:cxn ang="0">
                    <a:pos x="30" y="18"/>
                  </a:cxn>
                  <a:cxn ang="0">
                    <a:pos x="42" y="48"/>
                  </a:cxn>
                  <a:cxn ang="0">
                    <a:pos x="12" y="72"/>
                  </a:cxn>
                  <a:cxn ang="0">
                    <a:pos x="6" y="36"/>
                  </a:cxn>
                  <a:cxn ang="0">
                    <a:pos x="6" y="36"/>
                  </a:cxn>
                </a:cxnLst>
                <a:rect l="0" t="0" r="r" b="b"/>
                <a:pathLst>
                  <a:path w="42" h="72">
                    <a:moveTo>
                      <a:pt x="6" y="36"/>
                    </a:moveTo>
                    <a:lnTo>
                      <a:pt x="0" y="18"/>
                    </a:lnTo>
                    <a:lnTo>
                      <a:pt x="12" y="6"/>
                    </a:lnTo>
                    <a:lnTo>
                      <a:pt x="0" y="6"/>
                    </a:lnTo>
                    <a:lnTo>
                      <a:pt x="12" y="6"/>
                    </a:lnTo>
                    <a:lnTo>
                      <a:pt x="24" y="6"/>
                    </a:lnTo>
                    <a:lnTo>
                      <a:pt x="36" y="6"/>
                    </a:lnTo>
                    <a:lnTo>
                      <a:pt x="42" y="0"/>
                    </a:lnTo>
                    <a:lnTo>
                      <a:pt x="30" y="18"/>
                    </a:lnTo>
                    <a:lnTo>
                      <a:pt x="42" y="48"/>
                    </a:lnTo>
                    <a:lnTo>
                      <a:pt x="12" y="72"/>
                    </a:lnTo>
                    <a:lnTo>
                      <a:pt x="6" y="36"/>
                    </a:lnTo>
                    <a:lnTo>
                      <a:pt x="6" y="36"/>
                    </a:lnTo>
                    <a:close/>
                  </a:path>
                </a:pathLst>
              </a:custGeom>
              <a:solidFill>
                <a:schemeClr val="bg2"/>
              </a:solidFill>
              <a:ln w="9525">
                <a:noFill/>
                <a:round/>
                <a:headEnd/>
                <a:tailEnd/>
              </a:ln>
            </p:spPr>
            <p:txBody>
              <a:bodyPr/>
              <a:lstStyle/>
              <a:p>
                <a:pPr>
                  <a:defRPr/>
                </a:pPr>
                <a:endParaRPr lang="en-US"/>
              </a:p>
            </p:txBody>
          </p:sp>
        </p:grpSp>
        <p:sp>
          <p:nvSpPr>
            <p:cNvPr id="5134" name="Freeform 14"/>
            <p:cNvSpPr>
              <a:spLocks/>
            </p:cNvSpPr>
            <p:nvPr userDrawn="1"/>
          </p:nvSpPr>
          <p:spPr bwMode="ltGray">
            <a:xfrm>
              <a:off x="0" y="3792"/>
              <a:ext cx="3976" cy="535"/>
            </a:xfrm>
            <a:custGeom>
              <a:avLst/>
              <a:gdLst/>
              <a:ahLst/>
              <a:cxnLst>
                <a:cxn ang="0">
                  <a:pos x="3976" y="527"/>
                </a:cxn>
                <a:cxn ang="0">
                  <a:pos x="3970" y="527"/>
                </a:cxn>
                <a:cxn ang="0">
                  <a:pos x="3844" y="509"/>
                </a:cxn>
                <a:cxn ang="0">
                  <a:pos x="2487" y="305"/>
                </a:cxn>
                <a:cxn ang="0">
                  <a:pos x="2039" y="36"/>
                </a:cxn>
                <a:cxn ang="0">
                  <a:pos x="1907" y="24"/>
                </a:cxn>
                <a:cxn ang="0">
                  <a:pos x="1883" y="54"/>
                </a:cxn>
                <a:cxn ang="0">
                  <a:pos x="1859" y="54"/>
                </a:cxn>
                <a:cxn ang="0">
                  <a:pos x="1830" y="30"/>
                </a:cxn>
                <a:cxn ang="0">
                  <a:pos x="1704" y="102"/>
                </a:cxn>
                <a:cxn ang="0">
                  <a:pos x="1608" y="126"/>
                </a:cxn>
                <a:cxn ang="0">
                  <a:pos x="1561" y="132"/>
                </a:cxn>
                <a:cxn ang="0">
                  <a:pos x="1495" y="102"/>
                </a:cxn>
                <a:cxn ang="0">
                  <a:pos x="1357" y="126"/>
                </a:cxn>
                <a:cxn ang="0">
                  <a:pos x="1285" y="24"/>
                </a:cxn>
                <a:cxn ang="0">
                  <a:pos x="1280" y="18"/>
                </a:cxn>
                <a:cxn ang="0">
                  <a:pos x="1262" y="12"/>
                </a:cxn>
                <a:cxn ang="0">
                  <a:pos x="1238" y="6"/>
                </a:cxn>
                <a:cxn ang="0">
                  <a:pos x="1220" y="0"/>
                </a:cxn>
                <a:cxn ang="0">
                  <a:pos x="1196" y="0"/>
                </a:cxn>
                <a:cxn ang="0">
                  <a:pos x="1166" y="0"/>
                </a:cxn>
                <a:cxn ang="0">
                  <a:pos x="1142" y="0"/>
                </a:cxn>
                <a:cxn ang="0">
                  <a:pos x="1136" y="0"/>
                </a:cxn>
                <a:cxn ang="0">
                  <a:pos x="1130" y="0"/>
                </a:cxn>
                <a:cxn ang="0">
                  <a:pos x="1124" y="6"/>
                </a:cxn>
                <a:cxn ang="0">
                  <a:pos x="1118" y="12"/>
                </a:cxn>
                <a:cxn ang="0">
                  <a:pos x="1100" y="18"/>
                </a:cxn>
                <a:cxn ang="0">
                  <a:pos x="1088" y="18"/>
                </a:cxn>
                <a:cxn ang="0">
                  <a:pos x="1070" y="24"/>
                </a:cxn>
                <a:cxn ang="0">
                  <a:pos x="1052" y="30"/>
                </a:cxn>
                <a:cxn ang="0">
                  <a:pos x="1034" y="36"/>
                </a:cxn>
                <a:cxn ang="0">
                  <a:pos x="1028" y="42"/>
                </a:cxn>
                <a:cxn ang="0">
                  <a:pos x="969" y="60"/>
                </a:cxn>
                <a:cxn ang="0">
                  <a:pos x="921" y="72"/>
                </a:cxn>
                <a:cxn ang="0">
                  <a:pos x="855" y="48"/>
                </a:cxn>
                <a:cxn ang="0">
                  <a:pos x="825" y="48"/>
                </a:cxn>
                <a:cxn ang="0">
                  <a:pos x="759" y="72"/>
                </a:cxn>
                <a:cxn ang="0">
                  <a:pos x="735" y="72"/>
                </a:cxn>
                <a:cxn ang="0">
                  <a:pos x="706" y="60"/>
                </a:cxn>
                <a:cxn ang="0">
                  <a:pos x="640" y="60"/>
                </a:cxn>
                <a:cxn ang="0">
                  <a:pos x="544" y="72"/>
                </a:cxn>
                <a:cxn ang="0">
                  <a:pos x="389" y="18"/>
                </a:cxn>
                <a:cxn ang="0">
                  <a:pos x="323" y="60"/>
                </a:cxn>
                <a:cxn ang="0">
                  <a:pos x="317" y="60"/>
                </a:cxn>
                <a:cxn ang="0">
                  <a:pos x="305" y="72"/>
                </a:cxn>
                <a:cxn ang="0">
                  <a:pos x="287" y="78"/>
                </a:cxn>
                <a:cxn ang="0">
                  <a:pos x="263" y="90"/>
                </a:cxn>
                <a:cxn ang="0">
                  <a:pos x="203" y="120"/>
                </a:cxn>
                <a:cxn ang="0">
                  <a:pos x="149" y="150"/>
                </a:cxn>
                <a:cxn ang="0">
                  <a:pos x="78" y="168"/>
                </a:cxn>
                <a:cxn ang="0">
                  <a:pos x="0" y="180"/>
                </a:cxn>
                <a:cxn ang="0">
                  <a:pos x="0" y="527"/>
                </a:cxn>
                <a:cxn ang="0">
                  <a:pos x="1010" y="527"/>
                </a:cxn>
                <a:cxn ang="0">
                  <a:pos x="3725" y="527"/>
                </a:cxn>
                <a:cxn ang="0">
                  <a:pos x="3976" y="527"/>
                </a:cxn>
                <a:cxn ang="0">
                  <a:pos x="3976" y="527"/>
                </a:cxn>
              </a:cxnLst>
              <a:rect l="0" t="0" r="r" b="b"/>
              <a:pathLst>
                <a:path w="3976" h="527">
                  <a:moveTo>
                    <a:pt x="3976" y="527"/>
                  </a:moveTo>
                  <a:lnTo>
                    <a:pt x="3970" y="527"/>
                  </a:lnTo>
                  <a:lnTo>
                    <a:pt x="3844" y="509"/>
                  </a:lnTo>
                  <a:lnTo>
                    <a:pt x="2487" y="305"/>
                  </a:lnTo>
                  <a:lnTo>
                    <a:pt x="2039" y="36"/>
                  </a:lnTo>
                  <a:lnTo>
                    <a:pt x="1907" y="24"/>
                  </a:lnTo>
                  <a:lnTo>
                    <a:pt x="1883" y="54"/>
                  </a:lnTo>
                  <a:lnTo>
                    <a:pt x="1859" y="54"/>
                  </a:lnTo>
                  <a:lnTo>
                    <a:pt x="1830" y="30"/>
                  </a:lnTo>
                  <a:lnTo>
                    <a:pt x="1704" y="102"/>
                  </a:lnTo>
                  <a:lnTo>
                    <a:pt x="1608" y="126"/>
                  </a:lnTo>
                  <a:lnTo>
                    <a:pt x="1561" y="132"/>
                  </a:lnTo>
                  <a:lnTo>
                    <a:pt x="1495" y="102"/>
                  </a:lnTo>
                  <a:lnTo>
                    <a:pt x="1357" y="126"/>
                  </a:lnTo>
                  <a:lnTo>
                    <a:pt x="1285" y="24"/>
                  </a:lnTo>
                  <a:lnTo>
                    <a:pt x="1280" y="18"/>
                  </a:lnTo>
                  <a:lnTo>
                    <a:pt x="1262" y="12"/>
                  </a:lnTo>
                  <a:lnTo>
                    <a:pt x="1238" y="6"/>
                  </a:lnTo>
                  <a:lnTo>
                    <a:pt x="1220" y="0"/>
                  </a:lnTo>
                  <a:lnTo>
                    <a:pt x="1196" y="0"/>
                  </a:lnTo>
                  <a:lnTo>
                    <a:pt x="1166" y="0"/>
                  </a:lnTo>
                  <a:lnTo>
                    <a:pt x="1142" y="0"/>
                  </a:lnTo>
                  <a:lnTo>
                    <a:pt x="1136" y="0"/>
                  </a:lnTo>
                  <a:lnTo>
                    <a:pt x="1130" y="0"/>
                  </a:lnTo>
                  <a:lnTo>
                    <a:pt x="1124" y="6"/>
                  </a:lnTo>
                  <a:lnTo>
                    <a:pt x="1118" y="12"/>
                  </a:lnTo>
                  <a:lnTo>
                    <a:pt x="1100" y="18"/>
                  </a:lnTo>
                  <a:lnTo>
                    <a:pt x="1088" y="18"/>
                  </a:lnTo>
                  <a:lnTo>
                    <a:pt x="1070" y="24"/>
                  </a:lnTo>
                  <a:lnTo>
                    <a:pt x="1052" y="30"/>
                  </a:lnTo>
                  <a:lnTo>
                    <a:pt x="1034" y="36"/>
                  </a:lnTo>
                  <a:lnTo>
                    <a:pt x="1028" y="42"/>
                  </a:lnTo>
                  <a:lnTo>
                    <a:pt x="969" y="60"/>
                  </a:lnTo>
                  <a:lnTo>
                    <a:pt x="921" y="72"/>
                  </a:lnTo>
                  <a:lnTo>
                    <a:pt x="855" y="48"/>
                  </a:lnTo>
                  <a:lnTo>
                    <a:pt x="825" y="48"/>
                  </a:lnTo>
                  <a:lnTo>
                    <a:pt x="759" y="72"/>
                  </a:lnTo>
                  <a:lnTo>
                    <a:pt x="735" y="72"/>
                  </a:lnTo>
                  <a:lnTo>
                    <a:pt x="706" y="60"/>
                  </a:lnTo>
                  <a:lnTo>
                    <a:pt x="640" y="60"/>
                  </a:lnTo>
                  <a:lnTo>
                    <a:pt x="544" y="72"/>
                  </a:lnTo>
                  <a:lnTo>
                    <a:pt x="389" y="18"/>
                  </a:lnTo>
                  <a:lnTo>
                    <a:pt x="323" y="60"/>
                  </a:lnTo>
                  <a:lnTo>
                    <a:pt x="317" y="60"/>
                  </a:lnTo>
                  <a:lnTo>
                    <a:pt x="305" y="72"/>
                  </a:lnTo>
                  <a:lnTo>
                    <a:pt x="287" y="78"/>
                  </a:lnTo>
                  <a:lnTo>
                    <a:pt x="263" y="90"/>
                  </a:lnTo>
                  <a:lnTo>
                    <a:pt x="203" y="120"/>
                  </a:lnTo>
                  <a:lnTo>
                    <a:pt x="149" y="150"/>
                  </a:lnTo>
                  <a:lnTo>
                    <a:pt x="78" y="168"/>
                  </a:lnTo>
                  <a:lnTo>
                    <a:pt x="0" y="180"/>
                  </a:lnTo>
                  <a:lnTo>
                    <a:pt x="0" y="527"/>
                  </a:lnTo>
                  <a:lnTo>
                    <a:pt x="1010" y="527"/>
                  </a:lnTo>
                  <a:lnTo>
                    <a:pt x="3725" y="527"/>
                  </a:lnTo>
                  <a:lnTo>
                    <a:pt x="3976" y="527"/>
                  </a:lnTo>
                  <a:lnTo>
                    <a:pt x="3976" y="527"/>
                  </a:lnTo>
                  <a:close/>
                </a:path>
              </a:pathLst>
            </a:custGeom>
            <a:gradFill rotWithShape="0">
              <a:gsLst>
                <a:gs pos="0">
                  <a:schemeClr val="bg2">
                    <a:gamma/>
                    <a:tint val="75686"/>
                    <a:invGamma/>
                  </a:schemeClr>
                </a:gs>
                <a:gs pos="100000">
                  <a:schemeClr val="bg2"/>
                </a:gs>
              </a:gsLst>
              <a:lin ang="5400000" scaled="1"/>
            </a:gradFill>
            <a:ln w="9525">
              <a:noFill/>
              <a:round/>
              <a:headEnd/>
              <a:tailEnd/>
            </a:ln>
          </p:spPr>
          <p:txBody>
            <a:bodyPr/>
            <a:lstStyle/>
            <a:p>
              <a:pPr>
                <a:defRPr/>
              </a:pPr>
              <a:endParaRPr lang="en-US"/>
            </a:p>
          </p:txBody>
        </p:sp>
      </p:grpSp>
      <p:grpSp>
        <p:nvGrpSpPr>
          <p:cNvPr id="1029" name="Group 15"/>
          <p:cNvGrpSpPr>
            <a:grpSpLocks/>
          </p:cNvGrpSpPr>
          <p:nvPr/>
        </p:nvGrpSpPr>
        <p:grpSpPr bwMode="auto">
          <a:xfrm>
            <a:off x="627063" y="6021388"/>
            <a:ext cx="5684837" cy="849312"/>
            <a:chOff x="395" y="3793"/>
            <a:chExt cx="3581" cy="535"/>
          </a:xfrm>
        </p:grpSpPr>
        <p:sp>
          <p:nvSpPr>
            <p:cNvPr id="5136" name="Freeform 16"/>
            <p:cNvSpPr>
              <a:spLocks/>
            </p:cNvSpPr>
            <p:nvPr/>
          </p:nvSpPr>
          <p:spPr bwMode="auto">
            <a:xfrm>
              <a:off x="1196" y="3793"/>
              <a:ext cx="365" cy="291"/>
            </a:xfrm>
            <a:custGeom>
              <a:avLst/>
              <a:gdLst/>
              <a:ahLst/>
              <a:cxnLst>
                <a:cxn ang="0">
                  <a:pos x="24" y="24"/>
                </a:cxn>
                <a:cxn ang="0">
                  <a:pos x="0" y="60"/>
                </a:cxn>
                <a:cxn ang="0">
                  <a:pos x="66" y="108"/>
                </a:cxn>
                <a:cxn ang="0">
                  <a:pos x="143" y="180"/>
                </a:cxn>
                <a:cxn ang="0">
                  <a:pos x="191" y="168"/>
                </a:cxn>
                <a:cxn ang="0">
                  <a:pos x="341" y="287"/>
                </a:cxn>
                <a:cxn ang="0">
                  <a:pos x="305" y="174"/>
                </a:cxn>
                <a:cxn ang="0">
                  <a:pos x="365" y="132"/>
                </a:cxn>
                <a:cxn ang="0">
                  <a:pos x="359" y="126"/>
                </a:cxn>
                <a:cxn ang="0">
                  <a:pos x="335" y="114"/>
                </a:cxn>
                <a:cxn ang="0">
                  <a:pos x="299" y="90"/>
                </a:cxn>
                <a:cxn ang="0">
                  <a:pos x="257" y="72"/>
                </a:cxn>
                <a:cxn ang="0">
                  <a:pos x="215" y="54"/>
                </a:cxn>
                <a:cxn ang="0">
                  <a:pos x="173" y="36"/>
                </a:cxn>
                <a:cxn ang="0">
                  <a:pos x="143" y="24"/>
                </a:cxn>
                <a:cxn ang="0">
                  <a:pos x="131" y="18"/>
                </a:cxn>
                <a:cxn ang="0">
                  <a:pos x="107" y="18"/>
                </a:cxn>
                <a:cxn ang="0">
                  <a:pos x="95" y="18"/>
                </a:cxn>
                <a:cxn ang="0">
                  <a:pos x="72" y="12"/>
                </a:cxn>
                <a:cxn ang="0">
                  <a:pos x="66" y="12"/>
                </a:cxn>
                <a:cxn ang="0">
                  <a:pos x="54" y="6"/>
                </a:cxn>
                <a:cxn ang="0">
                  <a:pos x="42" y="0"/>
                </a:cxn>
                <a:cxn ang="0">
                  <a:pos x="30" y="0"/>
                </a:cxn>
                <a:cxn ang="0">
                  <a:pos x="24" y="24"/>
                </a:cxn>
                <a:cxn ang="0">
                  <a:pos x="24" y="24"/>
                </a:cxn>
              </a:cxnLst>
              <a:rect l="0" t="0" r="r" b="b"/>
              <a:pathLst>
                <a:path w="365" h="287">
                  <a:moveTo>
                    <a:pt x="24" y="24"/>
                  </a:moveTo>
                  <a:lnTo>
                    <a:pt x="0" y="60"/>
                  </a:lnTo>
                  <a:lnTo>
                    <a:pt x="66" y="108"/>
                  </a:lnTo>
                  <a:lnTo>
                    <a:pt x="143" y="180"/>
                  </a:lnTo>
                  <a:lnTo>
                    <a:pt x="191" y="168"/>
                  </a:lnTo>
                  <a:lnTo>
                    <a:pt x="341" y="287"/>
                  </a:lnTo>
                  <a:lnTo>
                    <a:pt x="305" y="174"/>
                  </a:lnTo>
                  <a:lnTo>
                    <a:pt x="365" y="132"/>
                  </a:lnTo>
                  <a:lnTo>
                    <a:pt x="359" y="126"/>
                  </a:lnTo>
                  <a:lnTo>
                    <a:pt x="335" y="114"/>
                  </a:lnTo>
                  <a:lnTo>
                    <a:pt x="299" y="90"/>
                  </a:lnTo>
                  <a:lnTo>
                    <a:pt x="257" y="72"/>
                  </a:lnTo>
                  <a:lnTo>
                    <a:pt x="215" y="54"/>
                  </a:lnTo>
                  <a:lnTo>
                    <a:pt x="173" y="36"/>
                  </a:lnTo>
                  <a:lnTo>
                    <a:pt x="143" y="24"/>
                  </a:lnTo>
                  <a:lnTo>
                    <a:pt x="131" y="18"/>
                  </a:lnTo>
                  <a:lnTo>
                    <a:pt x="107" y="18"/>
                  </a:lnTo>
                  <a:lnTo>
                    <a:pt x="95" y="18"/>
                  </a:lnTo>
                  <a:lnTo>
                    <a:pt x="72" y="12"/>
                  </a:lnTo>
                  <a:lnTo>
                    <a:pt x="66" y="12"/>
                  </a:lnTo>
                  <a:lnTo>
                    <a:pt x="54" y="6"/>
                  </a:lnTo>
                  <a:lnTo>
                    <a:pt x="42" y="0"/>
                  </a:lnTo>
                  <a:lnTo>
                    <a:pt x="30" y="0"/>
                  </a:lnTo>
                  <a:lnTo>
                    <a:pt x="24" y="24"/>
                  </a:lnTo>
                  <a:lnTo>
                    <a:pt x="24" y="24"/>
                  </a:lnTo>
                  <a:close/>
                </a:path>
              </a:pathLst>
            </a:custGeom>
            <a:solidFill>
              <a:schemeClr val="bg2"/>
            </a:solidFill>
            <a:ln w="9525">
              <a:noFill/>
              <a:round/>
              <a:headEnd/>
              <a:tailEnd/>
            </a:ln>
          </p:spPr>
          <p:txBody>
            <a:bodyPr/>
            <a:lstStyle/>
            <a:p>
              <a:pPr>
                <a:defRPr/>
              </a:pPr>
              <a:endParaRPr lang="en-US"/>
            </a:p>
          </p:txBody>
        </p:sp>
        <p:sp>
          <p:nvSpPr>
            <p:cNvPr id="5137" name="Freeform 17"/>
            <p:cNvSpPr>
              <a:spLocks/>
            </p:cNvSpPr>
            <p:nvPr/>
          </p:nvSpPr>
          <p:spPr bwMode="auto">
            <a:xfrm>
              <a:off x="1943" y="3829"/>
              <a:ext cx="2033" cy="499"/>
            </a:xfrm>
            <a:custGeom>
              <a:avLst/>
              <a:gdLst/>
              <a:ahLst/>
              <a:cxnLst>
                <a:cxn ang="0">
                  <a:pos x="186" y="18"/>
                </a:cxn>
                <a:cxn ang="0">
                  <a:pos x="138" y="6"/>
                </a:cxn>
                <a:cxn ang="0">
                  <a:pos x="96" y="0"/>
                </a:cxn>
                <a:cxn ang="0">
                  <a:pos x="36" y="0"/>
                </a:cxn>
                <a:cxn ang="0">
                  <a:pos x="12" y="25"/>
                </a:cxn>
                <a:cxn ang="0">
                  <a:pos x="0" y="128"/>
                </a:cxn>
                <a:cxn ang="0">
                  <a:pos x="60" y="104"/>
                </a:cxn>
                <a:cxn ang="0">
                  <a:pos x="90" y="134"/>
                </a:cxn>
                <a:cxn ang="0">
                  <a:pos x="150" y="153"/>
                </a:cxn>
                <a:cxn ang="0">
                  <a:pos x="209" y="273"/>
                </a:cxn>
                <a:cxn ang="0">
                  <a:pos x="401" y="359"/>
                </a:cxn>
                <a:cxn ang="0">
                  <a:pos x="777" y="359"/>
                </a:cxn>
                <a:cxn ang="0">
                  <a:pos x="2033" y="499"/>
                </a:cxn>
                <a:cxn ang="0">
                  <a:pos x="2033" y="499"/>
                </a:cxn>
                <a:cxn ang="0">
                  <a:pos x="1991" y="493"/>
                </a:cxn>
                <a:cxn ang="0">
                  <a:pos x="676" y="243"/>
                </a:cxn>
                <a:cxn ang="0">
                  <a:pos x="514" y="159"/>
                </a:cxn>
                <a:cxn ang="0">
                  <a:pos x="425" y="110"/>
                </a:cxn>
                <a:cxn ang="0">
                  <a:pos x="365" y="92"/>
                </a:cxn>
                <a:cxn ang="0">
                  <a:pos x="281" y="61"/>
                </a:cxn>
                <a:cxn ang="0">
                  <a:pos x="186" y="18"/>
                </a:cxn>
                <a:cxn ang="0">
                  <a:pos x="186" y="18"/>
                </a:cxn>
              </a:cxnLst>
              <a:rect l="0" t="0" r="r" b="b"/>
              <a:pathLst>
                <a:path w="2033" h="499">
                  <a:moveTo>
                    <a:pt x="186" y="18"/>
                  </a:moveTo>
                  <a:lnTo>
                    <a:pt x="138" y="6"/>
                  </a:lnTo>
                  <a:lnTo>
                    <a:pt x="96" y="0"/>
                  </a:lnTo>
                  <a:lnTo>
                    <a:pt x="36" y="0"/>
                  </a:lnTo>
                  <a:lnTo>
                    <a:pt x="12" y="25"/>
                  </a:lnTo>
                  <a:lnTo>
                    <a:pt x="0" y="128"/>
                  </a:lnTo>
                  <a:lnTo>
                    <a:pt x="60" y="104"/>
                  </a:lnTo>
                  <a:lnTo>
                    <a:pt x="90" y="134"/>
                  </a:lnTo>
                  <a:lnTo>
                    <a:pt x="150" y="153"/>
                  </a:lnTo>
                  <a:lnTo>
                    <a:pt x="209" y="273"/>
                  </a:lnTo>
                  <a:lnTo>
                    <a:pt x="401" y="359"/>
                  </a:lnTo>
                  <a:lnTo>
                    <a:pt x="777" y="359"/>
                  </a:lnTo>
                  <a:lnTo>
                    <a:pt x="2033" y="499"/>
                  </a:lnTo>
                  <a:lnTo>
                    <a:pt x="2033" y="499"/>
                  </a:lnTo>
                  <a:lnTo>
                    <a:pt x="1991" y="493"/>
                  </a:lnTo>
                  <a:lnTo>
                    <a:pt x="676" y="243"/>
                  </a:lnTo>
                  <a:lnTo>
                    <a:pt x="514" y="159"/>
                  </a:lnTo>
                  <a:lnTo>
                    <a:pt x="425" y="110"/>
                  </a:lnTo>
                  <a:lnTo>
                    <a:pt x="365" y="92"/>
                  </a:lnTo>
                  <a:lnTo>
                    <a:pt x="281" y="61"/>
                  </a:lnTo>
                  <a:lnTo>
                    <a:pt x="186" y="18"/>
                  </a:lnTo>
                  <a:lnTo>
                    <a:pt x="186" y="18"/>
                  </a:lnTo>
                  <a:close/>
                </a:path>
              </a:pathLst>
            </a:custGeom>
            <a:solidFill>
              <a:schemeClr val="bg2"/>
            </a:solidFill>
            <a:ln w="9525">
              <a:noFill/>
              <a:round/>
              <a:headEnd/>
              <a:tailEnd/>
            </a:ln>
          </p:spPr>
          <p:txBody>
            <a:bodyPr/>
            <a:lstStyle/>
            <a:p>
              <a:pPr>
                <a:defRPr/>
              </a:pPr>
              <a:endParaRPr lang="en-US"/>
            </a:p>
          </p:txBody>
        </p:sp>
        <p:sp>
          <p:nvSpPr>
            <p:cNvPr id="5138" name="Freeform 18"/>
            <p:cNvSpPr>
              <a:spLocks/>
            </p:cNvSpPr>
            <p:nvPr/>
          </p:nvSpPr>
          <p:spPr bwMode="auto">
            <a:xfrm>
              <a:off x="1830" y="3823"/>
              <a:ext cx="71" cy="61"/>
            </a:xfrm>
            <a:custGeom>
              <a:avLst/>
              <a:gdLst/>
              <a:ahLst/>
              <a:cxnLst>
                <a:cxn ang="0">
                  <a:pos x="0" y="18"/>
                </a:cxn>
                <a:cxn ang="0">
                  <a:pos x="6" y="18"/>
                </a:cxn>
                <a:cxn ang="0">
                  <a:pos x="12" y="12"/>
                </a:cxn>
                <a:cxn ang="0">
                  <a:pos x="6" y="6"/>
                </a:cxn>
                <a:cxn ang="0">
                  <a:pos x="0" y="0"/>
                </a:cxn>
                <a:cxn ang="0">
                  <a:pos x="29" y="18"/>
                </a:cxn>
                <a:cxn ang="0">
                  <a:pos x="53" y="18"/>
                </a:cxn>
                <a:cxn ang="0">
                  <a:pos x="59" y="30"/>
                </a:cxn>
                <a:cxn ang="0">
                  <a:pos x="65" y="42"/>
                </a:cxn>
                <a:cxn ang="0">
                  <a:pos x="71" y="54"/>
                </a:cxn>
                <a:cxn ang="0">
                  <a:pos x="71" y="60"/>
                </a:cxn>
                <a:cxn ang="0">
                  <a:pos x="59" y="54"/>
                </a:cxn>
                <a:cxn ang="0">
                  <a:pos x="47" y="42"/>
                </a:cxn>
                <a:cxn ang="0">
                  <a:pos x="23" y="30"/>
                </a:cxn>
                <a:cxn ang="0">
                  <a:pos x="23" y="36"/>
                </a:cxn>
                <a:cxn ang="0">
                  <a:pos x="18" y="42"/>
                </a:cxn>
                <a:cxn ang="0">
                  <a:pos x="12" y="48"/>
                </a:cxn>
                <a:cxn ang="0">
                  <a:pos x="6" y="48"/>
                </a:cxn>
                <a:cxn ang="0">
                  <a:pos x="6" y="48"/>
                </a:cxn>
                <a:cxn ang="0">
                  <a:pos x="6" y="36"/>
                </a:cxn>
                <a:cxn ang="0">
                  <a:pos x="0" y="18"/>
                </a:cxn>
                <a:cxn ang="0">
                  <a:pos x="0" y="18"/>
                </a:cxn>
              </a:cxnLst>
              <a:rect l="0" t="0" r="r" b="b"/>
              <a:pathLst>
                <a:path w="71" h="60">
                  <a:moveTo>
                    <a:pt x="0" y="18"/>
                  </a:moveTo>
                  <a:lnTo>
                    <a:pt x="6" y="18"/>
                  </a:lnTo>
                  <a:lnTo>
                    <a:pt x="12" y="12"/>
                  </a:lnTo>
                  <a:lnTo>
                    <a:pt x="6" y="6"/>
                  </a:lnTo>
                  <a:lnTo>
                    <a:pt x="0" y="0"/>
                  </a:lnTo>
                  <a:lnTo>
                    <a:pt x="29" y="18"/>
                  </a:lnTo>
                  <a:lnTo>
                    <a:pt x="53" y="18"/>
                  </a:lnTo>
                  <a:lnTo>
                    <a:pt x="59" y="30"/>
                  </a:lnTo>
                  <a:lnTo>
                    <a:pt x="65" y="42"/>
                  </a:lnTo>
                  <a:lnTo>
                    <a:pt x="71" y="54"/>
                  </a:lnTo>
                  <a:lnTo>
                    <a:pt x="71" y="60"/>
                  </a:lnTo>
                  <a:lnTo>
                    <a:pt x="59" y="54"/>
                  </a:lnTo>
                  <a:lnTo>
                    <a:pt x="47" y="42"/>
                  </a:lnTo>
                  <a:lnTo>
                    <a:pt x="23" y="30"/>
                  </a:lnTo>
                  <a:lnTo>
                    <a:pt x="23" y="36"/>
                  </a:lnTo>
                  <a:lnTo>
                    <a:pt x="18" y="42"/>
                  </a:lnTo>
                  <a:lnTo>
                    <a:pt x="12" y="48"/>
                  </a:lnTo>
                  <a:lnTo>
                    <a:pt x="6" y="48"/>
                  </a:lnTo>
                  <a:lnTo>
                    <a:pt x="6" y="48"/>
                  </a:lnTo>
                  <a:lnTo>
                    <a:pt x="6" y="36"/>
                  </a:lnTo>
                  <a:lnTo>
                    <a:pt x="0" y="18"/>
                  </a:lnTo>
                  <a:lnTo>
                    <a:pt x="0" y="18"/>
                  </a:lnTo>
                  <a:close/>
                </a:path>
              </a:pathLst>
            </a:custGeom>
            <a:solidFill>
              <a:schemeClr val="bg2"/>
            </a:solidFill>
            <a:ln w="9525">
              <a:noFill/>
              <a:round/>
              <a:headEnd/>
              <a:tailEnd/>
            </a:ln>
          </p:spPr>
          <p:txBody>
            <a:bodyPr/>
            <a:lstStyle/>
            <a:p>
              <a:pPr>
                <a:defRPr/>
              </a:pPr>
              <a:endParaRPr lang="en-US"/>
            </a:p>
          </p:txBody>
        </p:sp>
        <p:sp>
          <p:nvSpPr>
            <p:cNvPr id="5139" name="Freeform 19"/>
            <p:cNvSpPr>
              <a:spLocks/>
            </p:cNvSpPr>
            <p:nvPr/>
          </p:nvSpPr>
          <p:spPr bwMode="auto">
            <a:xfrm>
              <a:off x="855" y="3842"/>
              <a:ext cx="161" cy="164"/>
            </a:xfrm>
            <a:custGeom>
              <a:avLst/>
              <a:gdLst/>
              <a:ahLst/>
              <a:cxnLst>
                <a:cxn ang="0">
                  <a:pos x="30" y="0"/>
                </a:cxn>
                <a:cxn ang="0">
                  <a:pos x="48" y="6"/>
                </a:cxn>
                <a:cxn ang="0">
                  <a:pos x="72" y="6"/>
                </a:cxn>
                <a:cxn ang="0">
                  <a:pos x="114" y="12"/>
                </a:cxn>
                <a:cxn ang="0">
                  <a:pos x="96" y="54"/>
                </a:cxn>
                <a:cxn ang="0">
                  <a:pos x="96" y="60"/>
                </a:cxn>
                <a:cxn ang="0">
                  <a:pos x="102" y="72"/>
                </a:cxn>
                <a:cxn ang="0">
                  <a:pos x="108" y="84"/>
                </a:cxn>
                <a:cxn ang="0">
                  <a:pos x="120" y="96"/>
                </a:cxn>
                <a:cxn ang="0">
                  <a:pos x="143" y="114"/>
                </a:cxn>
                <a:cxn ang="0">
                  <a:pos x="155" y="138"/>
                </a:cxn>
                <a:cxn ang="0">
                  <a:pos x="161" y="156"/>
                </a:cxn>
                <a:cxn ang="0">
                  <a:pos x="161" y="162"/>
                </a:cxn>
                <a:cxn ang="0">
                  <a:pos x="96" y="102"/>
                </a:cxn>
                <a:cxn ang="0">
                  <a:pos x="30" y="54"/>
                </a:cxn>
                <a:cxn ang="0">
                  <a:pos x="0" y="0"/>
                </a:cxn>
                <a:cxn ang="0">
                  <a:pos x="30" y="0"/>
                </a:cxn>
                <a:cxn ang="0">
                  <a:pos x="30" y="0"/>
                </a:cxn>
              </a:cxnLst>
              <a:rect l="0" t="0" r="r" b="b"/>
              <a:pathLst>
                <a:path w="161" h="162">
                  <a:moveTo>
                    <a:pt x="30" y="0"/>
                  </a:moveTo>
                  <a:lnTo>
                    <a:pt x="48" y="6"/>
                  </a:lnTo>
                  <a:lnTo>
                    <a:pt x="72" y="6"/>
                  </a:lnTo>
                  <a:lnTo>
                    <a:pt x="114" y="12"/>
                  </a:lnTo>
                  <a:lnTo>
                    <a:pt x="96" y="54"/>
                  </a:lnTo>
                  <a:lnTo>
                    <a:pt x="96" y="60"/>
                  </a:lnTo>
                  <a:lnTo>
                    <a:pt x="102" y="72"/>
                  </a:lnTo>
                  <a:lnTo>
                    <a:pt x="108" y="84"/>
                  </a:lnTo>
                  <a:lnTo>
                    <a:pt x="120" y="96"/>
                  </a:lnTo>
                  <a:lnTo>
                    <a:pt x="143" y="114"/>
                  </a:lnTo>
                  <a:lnTo>
                    <a:pt x="155" y="138"/>
                  </a:lnTo>
                  <a:lnTo>
                    <a:pt x="161" y="156"/>
                  </a:lnTo>
                  <a:lnTo>
                    <a:pt x="161" y="162"/>
                  </a:lnTo>
                  <a:lnTo>
                    <a:pt x="96" y="102"/>
                  </a:lnTo>
                  <a:lnTo>
                    <a:pt x="30" y="54"/>
                  </a:lnTo>
                  <a:lnTo>
                    <a:pt x="0" y="0"/>
                  </a:lnTo>
                  <a:lnTo>
                    <a:pt x="30" y="0"/>
                  </a:lnTo>
                  <a:lnTo>
                    <a:pt x="30" y="0"/>
                  </a:lnTo>
                  <a:close/>
                </a:path>
              </a:pathLst>
            </a:custGeom>
            <a:solidFill>
              <a:schemeClr val="bg2"/>
            </a:solidFill>
            <a:ln w="9525">
              <a:noFill/>
              <a:round/>
              <a:headEnd/>
              <a:tailEnd/>
            </a:ln>
          </p:spPr>
          <p:txBody>
            <a:bodyPr/>
            <a:lstStyle/>
            <a:p>
              <a:pPr>
                <a:defRPr/>
              </a:pPr>
              <a:endParaRPr lang="en-US"/>
            </a:p>
          </p:txBody>
        </p:sp>
        <p:sp>
          <p:nvSpPr>
            <p:cNvPr id="5140" name="Freeform 20"/>
            <p:cNvSpPr>
              <a:spLocks/>
            </p:cNvSpPr>
            <p:nvPr/>
          </p:nvSpPr>
          <p:spPr bwMode="auto">
            <a:xfrm>
              <a:off x="706" y="3854"/>
              <a:ext cx="59" cy="61"/>
            </a:xfrm>
            <a:custGeom>
              <a:avLst/>
              <a:gdLst/>
              <a:ahLst/>
              <a:cxnLst>
                <a:cxn ang="0">
                  <a:pos x="59" y="6"/>
                </a:cxn>
                <a:cxn ang="0">
                  <a:pos x="41" y="30"/>
                </a:cxn>
                <a:cxn ang="0">
                  <a:pos x="41" y="36"/>
                </a:cxn>
                <a:cxn ang="0">
                  <a:pos x="47" y="42"/>
                </a:cxn>
                <a:cxn ang="0">
                  <a:pos x="53" y="54"/>
                </a:cxn>
                <a:cxn ang="0">
                  <a:pos x="53" y="60"/>
                </a:cxn>
                <a:cxn ang="0">
                  <a:pos x="47" y="54"/>
                </a:cxn>
                <a:cxn ang="0">
                  <a:pos x="35" y="48"/>
                </a:cxn>
                <a:cxn ang="0">
                  <a:pos x="23" y="36"/>
                </a:cxn>
                <a:cxn ang="0">
                  <a:pos x="17" y="30"/>
                </a:cxn>
                <a:cxn ang="0">
                  <a:pos x="0" y="0"/>
                </a:cxn>
                <a:cxn ang="0">
                  <a:pos x="59" y="6"/>
                </a:cxn>
                <a:cxn ang="0">
                  <a:pos x="59" y="6"/>
                </a:cxn>
              </a:cxnLst>
              <a:rect l="0" t="0" r="r" b="b"/>
              <a:pathLst>
                <a:path w="59" h="60">
                  <a:moveTo>
                    <a:pt x="59" y="6"/>
                  </a:moveTo>
                  <a:lnTo>
                    <a:pt x="41" y="30"/>
                  </a:lnTo>
                  <a:lnTo>
                    <a:pt x="41" y="36"/>
                  </a:lnTo>
                  <a:lnTo>
                    <a:pt x="47" y="42"/>
                  </a:lnTo>
                  <a:lnTo>
                    <a:pt x="53" y="54"/>
                  </a:lnTo>
                  <a:lnTo>
                    <a:pt x="53" y="60"/>
                  </a:lnTo>
                  <a:lnTo>
                    <a:pt x="47" y="54"/>
                  </a:lnTo>
                  <a:lnTo>
                    <a:pt x="35" y="48"/>
                  </a:lnTo>
                  <a:lnTo>
                    <a:pt x="23" y="36"/>
                  </a:lnTo>
                  <a:lnTo>
                    <a:pt x="17" y="30"/>
                  </a:lnTo>
                  <a:lnTo>
                    <a:pt x="0" y="0"/>
                  </a:lnTo>
                  <a:lnTo>
                    <a:pt x="59" y="6"/>
                  </a:lnTo>
                  <a:lnTo>
                    <a:pt x="59" y="6"/>
                  </a:lnTo>
                  <a:close/>
                </a:path>
              </a:pathLst>
            </a:custGeom>
            <a:solidFill>
              <a:schemeClr val="bg2"/>
            </a:solidFill>
            <a:ln w="9525">
              <a:noFill/>
              <a:round/>
              <a:headEnd/>
              <a:tailEnd/>
            </a:ln>
          </p:spPr>
          <p:txBody>
            <a:bodyPr/>
            <a:lstStyle/>
            <a:p>
              <a:pPr>
                <a:defRPr/>
              </a:pPr>
              <a:endParaRPr lang="en-US"/>
            </a:p>
          </p:txBody>
        </p:sp>
        <p:sp>
          <p:nvSpPr>
            <p:cNvPr id="5141" name="Freeform 21"/>
            <p:cNvSpPr>
              <a:spLocks/>
            </p:cNvSpPr>
            <p:nvPr/>
          </p:nvSpPr>
          <p:spPr bwMode="auto">
            <a:xfrm>
              <a:off x="395" y="3811"/>
              <a:ext cx="245" cy="207"/>
            </a:xfrm>
            <a:custGeom>
              <a:avLst/>
              <a:gdLst/>
              <a:ahLst/>
              <a:cxnLst>
                <a:cxn ang="0">
                  <a:pos x="233" y="36"/>
                </a:cxn>
                <a:cxn ang="0">
                  <a:pos x="245" y="42"/>
                </a:cxn>
                <a:cxn ang="0">
                  <a:pos x="209" y="84"/>
                </a:cxn>
                <a:cxn ang="0">
                  <a:pos x="143" y="132"/>
                </a:cxn>
                <a:cxn ang="0">
                  <a:pos x="167" y="156"/>
                </a:cxn>
                <a:cxn ang="0">
                  <a:pos x="179" y="204"/>
                </a:cxn>
                <a:cxn ang="0">
                  <a:pos x="77" y="132"/>
                </a:cxn>
                <a:cxn ang="0">
                  <a:pos x="47" y="84"/>
                </a:cxn>
                <a:cxn ang="0">
                  <a:pos x="89" y="66"/>
                </a:cxn>
                <a:cxn ang="0">
                  <a:pos x="59" y="36"/>
                </a:cxn>
                <a:cxn ang="0">
                  <a:pos x="0" y="12"/>
                </a:cxn>
                <a:cxn ang="0">
                  <a:pos x="0" y="0"/>
                </a:cxn>
                <a:cxn ang="0">
                  <a:pos x="6" y="0"/>
                </a:cxn>
                <a:cxn ang="0">
                  <a:pos x="12" y="0"/>
                </a:cxn>
                <a:cxn ang="0">
                  <a:pos x="47" y="6"/>
                </a:cxn>
                <a:cxn ang="0">
                  <a:pos x="77" y="6"/>
                </a:cxn>
                <a:cxn ang="0">
                  <a:pos x="83" y="6"/>
                </a:cxn>
                <a:cxn ang="0">
                  <a:pos x="89" y="6"/>
                </a:cxn>
                <a:cxn ang="0">
                  <a:pos x="101" y="12"/>
                </a:cxn>
                <a:cxn ang="0">
                  <a:pos x="125" y="12"/>
                </a:cxn>
                <a:cxn ang="0">
                  <a:pos x="143" y="18"/>
                </a:cxn>
                <a:cxn ang="0">
                  <a:pos x="149" y="18"/>
                </a:cxn>
                <a:cxn ang="0">
                  <a:pos x="149" y="18"/>
                </a:cxn>
                <a:cxn ang="0">
                  <a:pos x="203" y="24"/>
                </a:cxn>
                <a:cxn ang="0">
                  <a:pos x="233" y="36"/>
                </a:cxn>
                <a:cxn ang="0">
                  <a:pos x="233" y="36"/>
                </a:cxn>
              </a:cxnLst>
              <a:rect l="0" t="0" r="r" b="b"/>
              <a:pathLst>
                <a:path w="245" h="204">
                  <a:moveTo>
                    <a:pt x="233" y="36"/>
                  </a:moveTo>
                  <a:lnTo>
                    <a:pt x="245" y="42"/>
                  </a:lnTo>
                  <a:lnTo>
                    <a:pt x="209" y="84"/>
                  </a:lnTo>
                  <a:lnTo>
                    <a:pt x="143" y="132"/>
                  </a:lnTo>
                  <a:lnTo>
                    <a:pt x="167" y="156"/>
                  </a:lnTo>
                  <a:lnTo>
                    <a:pt x="179" y="204"/>
                  </a:lnTo>
                  <a:lnTo>
                    <a:pt x="77" y="132"/>
                  </a:lnTo>
                  <a:lnTo>
                    <a:pt x="47" y="84"/>
                  </a:lnTo>
                  <a:lnTo>
                    <a:pt x="89" y="66"/>
                  </a:lnTo>
                  <a:lnTo>
                    <a:pt x="59" y="36"/>
                  </a:lnTo>
                  <a:lnTo>
                    <a:pt x="0" y="12"/>
                  </a:lnTo>
                  <a:lnTo>
                    <a:pt x="0" y="0"/>
                  </a:lnTo>
                  <a:lnTo>
                    <a:pt x="6" y="0"/>
                  </a:lnTo>
                  <a:lnTo>
                    <a:pt x="12" y="0"/>
                  </a:lnTo>
                  <a:lnTo>
                    <a:pt x="47" y="6"/>
                  </a:lnTo>
                  <a:lnTo>
                    <a:pt x="77" y="6"/>
                  </a:lnTo>
                  <a:lnTo>
                    <a:pt x="83" y="6"/>
                  </a:lnTo>
                  <a:lnTo>
                    <a:pt x="89" y="6"/>
                  </a:lnTo>
                  <a:lnTo>
                    <a:pt x="101" y="12"/>
                  </a:lnTo>
                  <a:lnTo>
                    <a:pt x="125" y="12"/>
                  </a:lnTo>
                  <a:lnTo>
                    <a:pt x="143" y="18"/>
                  </a:lnTo>
                  <a:lnTo>
                    <a:pt x="149" y="18"/>
                  </a:lnTo>
                  <a:lnTo>
                    <a:pt x="149" y="18"/>
                  </a:lnTo>
                  <a:lnTo>
                    <a:pt x="203" y="24"/>
                  </a:lnTo>
                  <a:lnTo>
                    <a:pt x="233" y="36"/>
                  </a:lnTo>
                  <a:lnTo>
                    <a:pt x="233" y="36"/>
                  </a:lnTo>
                  <a:close/>
                </a:path>
              </a:pathLst>
            </a:custGeom>
            <a:solidFill>
              <a:schemeClr val="bg2"/>
            </a:solidFill>
            <a:ln w="9525">
              <a:noFill/>
              <a:round/>
              <a:headEnd/>
              <a:tailEnd/>
            </a:ln>
          </p:spPr>
          <p:txBody>
            <a:bodyPr/>
            <a:lstStyle/>
            <a:p>
              <a:pPr>
                <a:defRPr/>
              </a:pPr>
              <a:endParaRPr lang="en-US"/>
            </a:p>
          </p:txBody>
        </p:sp>
      </p:grpSp>
      <p:sp>
        <p:nvSpPr>
          <p:cNvPr id="5142" name="Rectangle 22"/>
          <p:cNvSpPr>
            <a:spLocks noGrp="1" noChangeArrowheads="1"/>
          </p:cNvSpPr>
          <p:nvPr>
            <p:ph type="title"/>
          </p:nvPr>
        </p:nvSpPr>
        <p:spPr bwMode="auto">
          <a:xfrm>
            <a:off x="457200" y="228600"/>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31" name="Rectangle 23"/>
          <p:cNvSpPr>
            <a:spLocks noGrp="1" noChangeArrowheads="1"/>
          </p:cNvSpPr>
          <p:nvPr>
            <p:ph type="body" idx="1"/>
          </p:nvPr>
        </p:nvSpPr>
        <p:spPr bwMode="auto">
          <a:xfrm>
            <a:off x="457200" y="1600200"/>
            <a:ext cx="8229600" cy="4495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5144" name="Rectangle 24"/>
          <p:cNvSpPr>
            <a:spLocks noGrp="1" noChangeArrowheads="1"/>
          </p:cNvSpPr>
          <p:nvPr>
            <p:ph type="dt" sz="half" idx="2"/>
          </p:nvPr>
        </p:nvSpPr>
        <p:spPr bwMode="auto">
          <a:xfrm>
            <a:off x="457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smtClean="0">
                <a:effectLst>
                  <a:outerShdw blurRad="38100" dist="38100" dir="2700000" algn="tl">
                    <a:srgbClr val="000000"/>
                  </a:outerShdw>
                </a:effectLst>
                <a:latin typeface="+mn-lt"/>
              </a:defRPr>
            </a:lvl1pPr>
          </a:lstStyle>
          <a:p>
            <a:pPr>
              <a:defRPr/>
            </a:pPr>
            <a:endParaRPr lang="en-US"/>
          </a:p>
        </p:txBody>
      </p:sp>
      <p:sp>
        <p:nvSpPr>
          <p:cNvPr id="5145" name="Rectangle 2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eaLnBrk="1" hangingPunct="1">
              <a:defRPr sz="1200" smtClean="0">
                <a:effectLst>
                  <a:outerShdw blurRad="38100" dist="38100" dir="2700000" algn="tl">
                    <a:srgbClr val="000000"/>
                  </a:outerShdw>
                </a:effectLst>
                <a:latin typeface="+mn-lt"/>
              </a:defRPr>
            </a:lvl1pPr>
          </a:lstStyle>
          <a:p>
            <a:pPr>
              <a:defRPr/>
            </a:pPr>
            <a:endParaRPr lang="en-US"/>
          </a:p>
        </p:txBody>
      </p:sp>
      <p:sp>
        <p:nvSpPr>
          <p:cNvPr id="5146" name="Rectangle 26"/>
          <p:cNvSpPr>
            <a:spLocks noGrp="1" noChangeArrowheads="1"/>
          </p:cNvSpPr>
          <p:nvPr>
            <p:ph type="sldNum" sz="quarter" idx="4"/>
          </p:nvPr>
        </p:nvSpPr>
        <p:spPr bwMode="auto">
          <a:xfrm>
            <a:off x="6553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smtClean="0">
                <a:effectLst>
                  <a:outerShdw blurRad="38100" dist="38100" dir="2700000" algn="tl">
                    <a:srgbClr val="000000"/>
                  </a:outerShdw>
                </a:effectLst>
                <a:latin typeface="+mn-lt"/>
              </a:defRPr>
            </a:lvl1pPr>
          </a:lstStyle>
          <a:p>
            <a:pPr>
              <a:defRPr/>
            </a:pPr>
            <a:fld id="{3DFF82F6-2FDD-48A0-86E9-C2E11B00EC90}" type="slidenum">
              <a:rPr lang="en-US"/>
              <a:pPr>
                <a:defRPr/>
              </a:pPr>
              <a:t>‹#›</a:t>
            </a:fld>
            <a:endParaRPr lang="en-US"/>
          </a:p>
        </p:txBody>
      </p:sp>
    </p:spTree>
  </p:cSld>
  <p:clrMap bg1="dk1" tx1="lt1" bg2="dk2" tx2="lt2" accent1="accent1" accent2="accent2" accent3="accent3" accent4="accent4" accent5="accent5" accent6="accent6" hlink="hlink" folHlink="folHlink"/>
  <p:sldLayoutIdLst>
    <p:sldLayoutId id="2147483674"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Lst>
  <p:timing>
    <p:tnLst>
      <p:par>
        <p:cTn id="1" dur="indefinite" restart="never" nodeType="tmRoot"/>
      </p:par>
    </p:tnLst>
  </p:timing>
  <p:txStyles>
    <p:titleStyle>
      <a:lvl1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2pPr>
      <a:lvl3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3pPr>
      <a:lvl4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4pPr>
      <a:lvl5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5pPr>
      <a:lvl6pPr marL="4572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6pPr>
      <a:lvl7pPr marL="9144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7pPr>
      <a:lvl8pPr marL="13716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8pPr>
      <a:lvl9pPr marL="18288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9pPr>
    </p:titleStyle>
    <p:bodyStyle>
      <a:lvl1pPr marL="342900" indent="-342900" algn="l" rtl="0" eaLnBrk="0" fontAlgn="base" hangingPunct="0">
        <a:spcBef>
          <a:spcPct val="20000"/>
        </a:spcBef>
        <a:spcAft>
          <a:spcPct val="0"/>
        </a:spcAft>
        <a:buClr>
          <a:schemeClr val="tx2"/>
        </a:buClr>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lr>
          <a:schemeClr val="tx2"/>
        </a:buClr>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lr>
          <a:schemeClr val="tx2"/>
        </a:buClr>
        <a:buChar char="•"/>
        <a:defRPr sz="2000">
          <a:solidFill>
            <a:schemeClr val="tx1"/>
          </a:solidFill>
          <a:latin typeface="+mn-lt"/>
        </a:defRPr>
      </a:lvl5pPr>
      <a:lvl6pPr marL="2514600" indent="-228600" algn="l" rtl="0" fontAlgn="base">
        <a:spcBef>
          <a:spcPct val="20000"/>
        </a:spcBef>
        <a:spcAft>
          <a:spcPct val="0"/>
        </a:spcAft>
        <a:buClr>
          <a:schemeClr val="tx2"/>
        </a:buClr>
        <a:buChar char="•"/>
        <a:defRPr sz="2000">
          <a:solidFill>
            <a:schemeClr val="tx1"/>
          </a:solidFill>
          <a:latin typeface="+mn-lt"/>
        </a:defRPr>
      </a:lvl6pPr>
      <a:lvl7pPr marL="2971800" indent="-228600" algn="l" rtl="0" fontAlgn="base">
        <a:spcBef>
          <a:spcPct val="20000"/>
        </a:spcBef>
        <a:spcAft>
          <a:spcPct val="0"/>
        </a:spcAft>
        <a:buClr>
          <a:schemeClr val="tx2"/>
        </a:buClr>
        <a:buChar char="•"/>
        <a:defRPr sz="2000">
          <a:solidFill>
            <a:schemeClr val="tx1"/>
          </a:solidFill>
          <a:latin typeface="+mn-lt"/>
        </a:defRPr>
      </a:lvl7pPr>
      <a:lvl8pPr marL="3429000" indent="-228600" algn="l" rtl="0" fontAlgn="base">
        <a:spcBef>
          <a:spcPct val="20000"/>
        </a:spcBef>
        <a:spcAft>
          <a:spcPct val="0"/>
        </a:spcAft>
        <a:buClr>
          <a:schemeClr val="tx2"/>
        </a:buClr>
        <a:buChar char="•"/>
        <a:defRPr sz="2000">
          <a:solidFill>
            <a:schemeClr val="tx1"/>
          </a:solidFill>
          <a:latin typeface="+mn-lt"/>
        </a:defRPr>
      </a:lvl8pPr>
      <a:lvl9pPr marL="3886200" indent="-228600" algn="l" rtl="0" fontAlgn="base">
        <a:spcBef>
          <a:spcPct val="20000"/>
        </a:spcBef>
        <a:spcAft>
          <a:spcPct val="0"/>
        </a:spcAft>
        <a:buClr>
          <a:schemeClr val="tx2"/>
        </a:buClr>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8" Type="http://schemas.openxmlformats.org/officeDocument/2006/relationships/hyperlink" Target="http://www.uwyo.edu/CES/PUBS/B1134.pdf" TargetMode="External"/><Relationship Id="rId3" Type="http://schemas.openxmlformats.org/officeDocument/2006/relationships/hyperlink" Target="http://www.uwyo.edu/CES/PUBS/B-1103.pdf" TargetMode="External"/><Relationship Id="rId7" Type="http://schemas.openxmlformats.org/officeDocument/2006/relationships/hyperlink" Target="http://www.uwyo.edu/ces/PUBS/B-1117.pdf" TargetMode="External"/><Relationship Id="rId2" Type="http://schemas.openxmlformats.org/officeDocument/2006/relationships/image" Target="../media/image4.png"/><Relationship Id="rId1" Type="http://schemas.openxmlformats.org/officeDocument/2006/relationships/slideLayout" Target="../slideLayouts/slideLayout7.xml"/><Relationship Id="rId6" Type="http://schemas.openxmlformats.org/officeDocument/2006/relationships/hyperlink" Target="http://www.uwyo.edu/CES/PUBS/B-1113.pdf" TargetMode="External"/><Relationship Id="rId5" Type="http://schemas.openxmlformats.org/officeDocument/2006/relationships/hyperlink" Target="http://www.uwyo.edu/CES/PUBS/B-1105.pdf" TargetMode="External"/><Relationship Id="rId4" Type="http://schemas.openxmlformats.org/officeDocument/2006/relationships/hyperlink" Target="http://www.uwyo.edu/CES/PUBS/B1104.pdf" TargetMode="External"/></Relationships>
</file>

<file path=ppt/slides/_rels/slide36.xml.rels><?xml version="1.0" encoding="UTF-8" standalone="yes"?>
<Relationships xmlns="http://schemas.openxmlformats.org/package/2006/relationships"><Relationship Id="rId3" Type="http://schemas.openxmlformats.org/officeDocument/2006/relationships/hyperlink" Target="http://ces.uwyo.edu/PUBS/B1124-2.pdf" TargetMode="External"/><Relationship Id="rId7" Type="http://schemas.openxmlformats.org/officeDocument/2006/relationships/hyperlink" Target="http://ces.uwyo.edu/PUBS/B1124-6.pdf" TargetMode="External"/><Relationship Id="rId2" Type="http://schemas.openxmlformats.org/officeDocument/2006/relationships/hyperlink" Target="http://ces.uwyo.edu/PUBS/B1124-1.pdf" TargetMode="External"/><Relationship Id="rId1" Type="http://schemas.openxmlformats.org/officeDocument/2006/relationships/slideLayout" Target="../slideLayouts/slideLayout7.xml"/><Relationship Id="rId6" Type="http://schemas.openxmlformats.org/officeDocument/2006/relationships/hyperlink" Target="http://ces.uwyo.edu/PUBS/B1124-5.pdf" TargetMode="External"/><Relationship Id="rId5" Type="http://schemas.openxmlformats.org/officeDocument/2006/relationships/hyperlink" Target="http://ces.uwyo.edu/PUBS/B1124-4.pdf" TargetMode="External"/><Relationship Id="rId4" Type="http://schemas.openxmlformats.org/officeDocument/2006/relationships/hyperlink" Target="http://ces.uwyo.edu/PUBS/B1124-3.pdf" TargetMode="External"/></Relationships>
</file>

<file path=ppt/slides/_rels/slide37.xml.rels><?xml version="1.0" encoding="UTF-8" standalone="yes"?>
<Relationships xmlns="http://schemas.openxmlformats.org/package/2006/relationships"><Relationship Id="rId3" Type="http://schemas.openxmlformats.org/officeDocument/2006/relationships/hyperlink" Target="http://ces.ncsu.edu/depts/fcs/Family.html" TargetMode="External"/><Relationship Id="rId2" Type="http://schemas.openxmlformats.org/officeDocument/2006/relationships/hyperlink" Target="http://ext.colostate.edu/pubs/pubs.html" TargetMode="External"/><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 Box 4"/>
          <p:cNvSpPr txBox="1">
            <a:spLocks noChangeArrowheads="1"/>
          </p:cNvSpPr>
          <p:nvPr/>
        </p:nvSpPr>
        <p:spPr bwMode="auto">
          <a:xfrm>
            <a:off x="714375" y="530225"/>
            <a:ext cx="6600825" cy="5816600"/>
          </a:xfrm>
          <a:prstGeom prst="rect">
            <a:avLst/>
          </a:prstGeom>
          <a:noFill/>
          <a:ln w="9525">
            <a:noFill/>
            <a:miter lim="800000"/>
            <a:headEnd/>
            <a:tailEnd/>
          </a:ln>
        </p:spPr>
        <p:txBody>
          <a:bodyPr>
            <a:spAutoFit/>
          </a:bodyPr>
          <a:lstStyle/>
          <a:p>
            <a:pPr algn="ctr" eaLnBrk="1" hangingPunct="1"/>
            <a:r>
              <a:rPr lang="en-US" b="1" dirty="0">
                <a:solidFill>
                  <a:schemeClr val="tx2"/>
                </a:solidFill>
                <a:effectLst>
                  <a:outerShdw blurRad="38100" dist="38100" dir="2700000" algn="tl">
                    <a:srgbClr val="000000">
                      <a:alpha val="43137"/>
                    </a:srgbClr>
                  </a:outerShdw>
                </a:effectLst>
              </a:rPr>
              <a:t>Managing Tough Times</a:t>
            </a:r>
          </a:p>
          <a:p>
            <a:pPr algn="ctr" eaLnBrk="1" hangingPunct="1"/>
            <a:r>
              <a:rPr lang="en-US" b="1" dirty="0">
                <a:solidFill>
                  <a:schemeClr val="tx2"/>
                </a:solidFill>
                <a:effectLst>
                  <a:outerShdw blurRad="38100" dist="38100" dir="2700000" algn="tl">
                    <a:srgbClr val="000000">
                      <a:alpha val="43137"/>
                    </a:srgbClr>
                  </a:outerShdw>
                </a:effectLst>
              </a:rPr>
              <a:t>in Agriculture</a:t>
            </a:r>
          </a:p>
          <a:p>
            <a:pPr algn="ctr" eaLnBrk="1" hangingPunct="1"/>
            <a:endParaRPr lang="en-US" sz="2800" b="1" dirty="0"/>
          </a:p>
          <a:p>
            <a:pPr algn="ctr" eaLnBrk="1" hangingPunct="1"/>
            <a:endParaRPr lang="en-US" sz="2800" b="1" dirty="0"/>
          </a:p>
          <a:p>
            <a:pPr algn="ctr" eaLnBrk="1" hangingPunct="1"/>
            <a:r>
              <a:rPr lang="en-US" sz="2800" b="1" dirty="0"/>
              <a:t>Randy R. Weigel, Ph.D.</a:t>
            </a:r>
          </a:p>
          <a:p>
            <a:pPr algn="ctr" eaLnBrk="1" hangingPunct="1"/>
            <a:r>
              <a:rPr lang="en-US" sz="2800" b="1" dirty="0"/>
              <a:t>University of Wyoming</a:t>
            </a:r>
          </a:p>
          <a:p>
            <a:pPr algn="ctr" eaLnBrk="1" hangingPunct="1"/>
            <a:endParaRPr lang="en-US" sz="2800" b="1" dirty="0"/>
          </a:p>
          <a:p>
            <a:pPr algn="ctr" eaLnBrk="1" hangingPunct="1"/>
            <a:endParaRPr lang="en-US" sz="3200" b="1" i="1" dirty="0"/>
          </a:p>
          <a:p>
            <a:pPr algn="ctr" eaLnBrk="1" hangingPunct="1"/>
            <a:r>
              <a:rPr lang="en-US" sz="3600" b="1" dirty="0"/>
              <a:t>Mastering the Dairy Business</a:t>
            </a:r>
          </a:p>
          <a:p>
            <a:pPr algn="ctr" eaLnBrk="1" hangingPunct="1"/>
            <a:r>
              <a:rPr lang="en-US" sz="2000" b="1" dirty="0"/>
              <a:t>April 8, 2009</a:t>
            </a:r>
          </a:p>
          <a:p>
            <a:pPr algn="ctr" eaLnBrk="1" hangingPunct="1"/>
            <a:endParaRPr lang="en-US" sz="3200" b="1" i="1" dirty="0"/>
          </a:p>
          <a:p>
            <a:pPr algn="ctr" eaLnBrk="1" hangingPunct="1"/>
            <a:endParaRPr lang="en-US" sz="3200" i="1"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3"/>
          <p:cNvSpPr>
            <a:spLocks noChangeArrowheads="1"/>
          </p:cNvSpPr>
          <p:nvPr/>
        </p:nvSpPr>
        <p:spPr bwMode="auto">
          <a:xfrm>
            <a:off x="609600" y="533400"/>
            <a:ext cx="8077200" cy="4708525"/>
          </a:xfrm>
          <a:prstGeom prst="rect">
            <a:avLst/>
          </a:prstGeom>
          <a:noFill/>
          <a:ln w="9525">
            <a:noFill/>
            <a:miter lim="800000"/>
            <a:headEnd/>
            <a:tailEnd/>
          </a:ln>
        </p:spPr>
        <p:txBody>
          <a:bodyPr>
            <a:spAutoFit/>
          </a:bodyPr>
          <a:lstStyle/>
          <a:p>
            <a:pPr algn="ctr"/>
            <a:r>
              <a:rPr lang="en-US" sz="4800" dirty="0">
                <a:solidFill>
                  <a:schemeClr val="tx2"/>
                </a:solidFill>
                <a:effectLst>
                  <a:outerShdw blurRad="38100" dist="38100" dir="2700000" algn="tl">
                    <a:srgbClr val="000000">
                      <a:alpha val="43137"/>
                    </a:srgbClr>
                  </a:outerShdw>
                </a:effectLst>
              </a:rPr>
              <a:t>What are signs of farm stress?</a:t>
            </a:r>
          </a:p>
          <a:p>
            <a:endParaRPr lang="en-US" sz="3600" dirty="0"/>
          </a:p>
          <a:p>
            <a:pPr>
              <a:buFont typeface="Wingdings" pitchFamily="2" charset="2"/>
              <a:buChar char="Ø"/>
            </a:pPr>
            <a:r>
              <a:rPr lang="en-US" sz="3600" dirty="0"/>
              <a:t> Change in routines</a:t>
            </a:r>
          </a:p>
          <a:p>
            <a:pPr>
              <a:buFont typeface="Wingdings" pitchFamily="2" charset="2"/>
              <a:buChar char="Ø"/>
            </a:pPr>
            <a:r>
              <a:rPr lang="en-US" sz="3600" dirty="0"/>
              <a:t> Increase in illnesses</a:t>
            </a:r>
          </a:p>
          <a:p>
            <a:pPr>
              <a:buFont typeface="Wingdings" pitchFamily="2" charset="2"/>
              <a:buChar char="Ø"/>
            </a:pPr>
            <a:r>
              <a:rPr lang="en-US" sz="3600" dirty="0"/>
              <a:t> Appearance of farmstead declines</a:t>
            </a:r>
          </a:p>
          <a:p>
            <a:pPr>
              <a:buFont typeface="Wingdings" pitchFamily="2" charset="2"/>
              <a:buChar char="Ø"/>
            </a:pPr>
            <a:r>
              <a:rPr lang="en-US" sz="3600" dirty="0"/>
              <a:t> Care of livestock declines</a:t>
            </a:r>
          </a:p>
          <a:p>
            <a:pPr>
              <a:buFont typeface="Wingdings" pitchFamily="2" charset="2"/>
              <a:buChar char="Ø"/>
            </a:pPr>
            <a:r>
              <a:rPr lang="en-US" sz="3600" dirty="0"/>
              <a:t> Increase in farm accidents</a:t>
            </a:r>
          </a:p>
          <a:p>
            <a:pPr>
              <a:buFont typeface="Wingdings" pitchFamily="2" charset="2"/>
              <a:buChar char="Ø"/>
            </a:pPr>
            <a:r>
              <a:rPr lang="en-US" sz="3600" dirty="0"/>
              <a:t> Children show signs of stress</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AutoShape 2"/>
          <p:cNvSpPr>
            <a:spLocks noChangeArrowheads="1"/>
          </p:cNvSpPr>
          <p:nvPr/>
        </p:nvSpPr>
        <p:spPr bwMode="auto">
          <a:xfrm>
            <a:off x="4572000" y="2590800"/>
            <a:ext cx="485775" cy="2667000"/>
          </a:xfrm>
          <a:prstGeom prst="downArrow">
            <a:avLst>
              <a:gd name="adj1" fmla="val 50000"/>
              <a:gd name="adj2" fmla="val 137255"/>
            </a:avLst>
          </a:prstGeom>
          <a:solidFill>
            <a:schemeClr val="accent1"/>
          </a:solidFill>
          <a:ln w="9525">
            <a:solidFill>
              <a:schemeClr val="tx1"/>
            </a:solidFill>
            <a:miter lim="800000"/>
            <a:headEnd/>
            <a:tailEnd/>
          </a:ln>
        </p:spPr>
        <p:txBody>
          <a:bodyPr wrap="none" anchor="ctr"/>
          <a:lstStyle/>
          <a:p>
            <a:endParaRPr lang="en-US"/>
          </a:p>
        </p:txBody>
      </p:sp>
      <p:sp>
        <p:nvSpPr>
          <p:cNvPr id="12291" name="Text Box 3"/>
          <p:cNvSpPr txBox="1">
            <a:spLocks noChangeArrowheads="1"/>
          </p:cNvSpPr>
          <p:nvPr/>
        </p:nvSpPr>
        <p:spPr bwMode="auto">
          <a:xfrm>
            <a:off x="822325" y="533400"/>
            <a:ext cx="6142038" cy="1920875"/>
          </a:xfrm>
          <a:prstGeom prst="rect">
            <a:avLst/>
          </a:prstGeom>
          <a:noFill/>
          <a:ln w="9525">
            <a:noFill/>
            <a:miter lim="800000"/>
            <a:headEnd/>
            <a:tailEnd/>
          </a:ln>
        </p:spPr>
        <p:txBody>
          <a:bodyPr>
            <a:spAutoFit/>
          </a:bodyPr>
          <a:lstStyle/>
          <a:p>
            <a:pPr eaLnBrk="1" hangingPunct="1"/>
            <a:r>
              <a:rPr lang="en-US" dirty="0">
                <a:solidFill>
                  <a:schemeClr val="tx2"/>
                </a:solidFill>
                <a:effectLst>
                  <a:outerShdw blurRad="38100" dist="38100" dir="2700000" algn="tl">
                    <a:srgbClr val="000000">
                      <a:alpha val="43137"/>
                    </a:srgbClr>
                  </a:outerShdw>
                </a:effectLst>
              </a:rPr>
              <a:t>Impact of Financial Stress on</a:t>
            </a:r>
          </a:p>
          <a:p>
            <a:pPr eaLnBrk="1" hangingPunct="1"/>
            <a:r>
              <a:rPr lang="en-US" dirty="0">
                <a:solidFill>
                  <a:schemeClr val="tx2"/>
                </a:solidFill>
                <a:effectLst>
                  <a:outerShdw blurRad="38100" dist="38100" dir="2700000" algn="tl">
                    <a:srgbClr val="000000">
                      <a:alpha val="43137"/>
                    </a:srgbClr>
                  </a:outerShdw>
                </a:effectLst>
              </a:rPr>
              <a:t>Families</a:t>
            </a:r>
          </a:p>
          <a:p>
            <a:pPr eaLnBrk="1" hangingPunct="1"/>
            <a:endParaRPr lang="en-US" dirty="0"/>
          </a:p>
        </p:txBody>
      </p:sp>
      <p:sp>
        <p:nvSpPr>
          <p:cNvPr id="12292" name="Text Box 4"/>
          <p:cNvSpPr txBox="1">
            <a:spLocks noChangeArrowheads="1"/>
          </p:cNvSpPr>
          <p:nvPr/>
        </p:nvSpPr>
        <p:spPr bwMode="auto">
          <a:xfrm>
            <a:off x="2195513" y="1600200"/>
            <a:ext cx="5075237" cy="3378200"/>
          </a:xfrm>
          <a:prstGeom prst="rect">
            <a:avLst/>
          </a:prstGeom>
          <a:noFill/>
          <a:ln w="9525">
            <a:noFill/>
            <a:miter lim="800000"/>
            <a:headEnd/>
            <a:tailEnd/>
          </a:ln>
        </p:spPr>
        <p:txBody>
          <a:bodyPr>
            <a:spAutoFit/>
          </a:bodyPr>
          <a:lstStyle/>
          <a:p>
            <a:pPr algn="ctr" eaLnBrk="1" hangingPunct="1"/>
            <a:r>
              <a:rPr lang="en-US" sz="2400"/>
              <a:t>Economic Pressure</a:t>
            </a:r>
          </a:p>
          <a:p>
            <a:pPr algn="ctr" eaLnBrk="1" hangingPunct="1"/>
            <a:endParaRPr lang="en-US" sz="2400"/>
          </a:p>
          <a:p>
            <a:pPr algn="ctr" eaLnBrk="1" hangingPunct="1"/>
            <a:r>
              <a:rPr lang="en-US" sz="2400"/>
              <a:t>Parent’s Emotional Distress</a:t>
            </a:r>
          </a:p>
          <a:p>
            <a:pPr algn="ctr" eaLnBrk="1" hangingPunct="1"/>
            <a:endParaRPr lang="en-US" sz="2400"/>
          </a:p>
          <a:p>
            <a:pPr algn="ctr" eaLnBrk="1" hangingPunct="1"/>
            <a:r>
              <a:rPr lang="en-US" sz="2400"/>
              <a:t>Deteriorating Marital Relations</a:t>
            </a:r>
          </a:p>
          <a:p>
            <a:pPr algn="ctr" eaLnBrk="1" hangingPunct="1"/>
            <a:endParaRPr lang="en-US" sz="2400"/>
          </a:p>
          <a:p>
            <a:pPr algn="ctr" eaLnBrk="1" hangingPunct="1"/>
            <a:r>
              <a:rPr lang="en-US" sz="2400"/>
              <a:t>Decreased Quality of Parenting</a:t>
            </a:r>
          </a:p>
          <a:p>
            <a:pPr algn="ctr" eaLnBrk="1" hangingPunct="1"/>
            <a:endParaRPr lang="en-US" sz="2400"/>
          </a:p>
          <a:p>
            <a:pPr algn="ctr" eaLnBrk="1" hangingPunct="1"/>
            <a:r>
              <a:rPr lang="en-US" sz="2400"/>
              <a:t>Adolescent Maladjustment</a:t>
            </a:r>
          </a:p>
        </p:txBody>
      </p:sp>
      <p:sp>
        <p:nvSpPr>
          <p:cNvPr id="12293" name="Text Box 6"/>
          <p:cNvSpPr txBox="1">
            <a:spLocks noChangeArrowheads="1"/>
          </p:cNvSpPr>
          <p:nvPr/>
        </p:nvSpPr>
        <p:spPr bwMode="auto">
          <a:xfrm>
            <a:off x="517525" y="5448300"/>
            <a:ext cx="8350250" cy="641350"/>
          </a:xfrm>
          <a:prstGeom prst="rect">
            <a:avLst/>
          </a:prstGeom>
          <a:noFill/>
          <a:ln w="9525">
            <a:noFill/>
            <a:miter lim="800000"/>
            <a:headEnd/>
            <a:tailEnd/>
          </a:ln>
        </p:spPr>
        <p:txBody>
          <a:bodyPr wrap="none">
            <a:spAutoFit/>
          </a:bodyPr>
          <a:lstStyle/>
          <a:p>
            <a:r>
              <a:rPr lang="en-US" sz="1800"/>
              <a:t>Conger, R., &amp; Elder, G.  (1994).  </a:t>
            </a:r>
            <a:r>
              <a:rPr lang="en-US" sz="1800" i="1"/>
              <a:t>Families in troubled times: Adapting to change in rural</a:t>
            </a:r>
          </a:p>
          <a:p>
            <a:r>
              <a:rPr lang="en-US" sz="1800" i="1"/>
              <a:t>America. </a:t>
            </a:r>
            <a:r>
              <a:rPr lang="en-US" sz="1800"/>
              <a:t>New York: A. de Gruyter. </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1"/>
          <p:cNvSpPr>
            <a:spLocks noChangeArrowheads="1"/>
          </p:cNvSpPr>
          <p:nvPr/>
        </p:nvSpPr>
        <p:spPr bwMode="auto">
          <a:xfrm>
            <a:off x="685800" y="762000"/>
            <a:ext cx="6781800" cy="4400550"/>
          </a:xfrm>
          <a:prstGeom prst="rect">
            <a:avLst/>
          </a:prstGeom>
          <a:noFill/>
          <a:ln w="9525">
            <a:noFill/>
            <a:miter lim="800000"/>
            <a:headEnd/>
            <a:tailEnd/>
          </a:ln>
        </p:spPr>
        <p:txBody>
          <a:bodyPr>
            <a:spAutoFit/>
          </a:bodyPr>
          <a:lstStyle/>
          <a:p>
            <a:pPr eaLnBrk="1" hangingPunct="1"/>
            <a:r>
              <a:rPr lang="en-US" dirty="0">
                <a:solidFill>
                  <a:schemeClr val="tx2"/>
                </a:solidFill>
                <a:effectLst>
                  <a:outerShdw blurRad="38100" dist="38100" dir="2700000" algn="tl">
                    <a:srgbClr val="000000">
                      <a:alpha val="43137"/>
                    </a:srgbClr>
                  </a:outerShdw>
                </a:effectLst>
              </a:rPr>
              <a:t>Impact of Financial Stress on</a:t>
            </a:r>
          </a:p>
          <a:p>
            <a:pPr eaLnBrk="1" hangingPunct="1"/>
            <a:r>
              <a:rPr lang="en-US" dirty="0">
                <a:solidFill>
                  <a:schemeClr val="tx2"/>
                </a:solidFill>
                <a:effectLst>
                  <a:outerShdw blurRad="38100" dist="38100" dir="2700000" algn="tl">
                    <a:srgbClr val="000000">
                      <a:alpha val="43137"/>
                    </a:srgbClr>
                  </a:outerShdw>
                </a:effectLst>
              </a:rPr>
              <a:t>Children and Youth</a:t>
            </a:r>
          </a:p>
          <a:p>
            <a:pPr eaLnBrk="1" hangingPunct="1"/>
            <a:endParaRPr lang="en-US" dirty="0"/>
          </a:p>
          <a:p>
            <a:pPr eaLnBrk="1" hangingPunct="1">
              <a:buFont typeface="Wingdings" pitchFamily="2" charset="2"/>
              <a:buChar char="Ø"/>
            </a:pPr>
            <a:r>
              <a:rPr lang="en-US" sz="3200" dirty="0"/>
              <a:t> loss of hope</a:t>
            </a:r>
          </a:p>
          <a:p>
            <a:pPr eaLnBrk="1" hangingPunct="1">
              <a:buFont typeface="Wingdings" pitchFamily="2" charset="2"/>
              <a:buChar char="Ø"/>
            </a:pPr>
            <a:r>
              <a:rPr lang="en-US" sz="3200" dirty="0"/>
              <a:t> afraid of what will happen to them</a:t>
            </a:r>
          </a:p>
          <a:p>
            <a:pPr eaLnBrk="1" hangingPunct="1">
              <a:buFont typeface="Wingdings" pitchFamily="2" charset="2"/>
              <a:buChar char="Ø"/>
            </a:pPr>
            <a:r>
              <a:rPr lang="en-US" sz="3200" dirty="0"/>
              <a:t> loss of peer status</a:t>
            </a:r>
          </a:p>
          <a:p>
            <a:pPr eaLnBrk="1" hangingPunct="1">
              <a:buFont typeface="Wingdings" pitchFamily="2" charset="2"/>
              <a:buChar char="Ø"/>
            </a:pPr>
            <a:r>
              <a:rPr lang="en-US" sz="3200" dirty="0"/>
              <a:t> decrease in academic performance</a:t>
            </a:r>
          </a:p>
          <a:p>
            <a:pPr eaLnBrk="1" hangingPunct="1">
              <a:buFont typeface="Wingdings" pitchFamily="2" charset="2"/>
              <a:buChar char="Ø"/>
            </a:pPr>
            <a:r>
              <a:rPr lang="en-US" sz="3200" dirty="0"/>
              <a:t> feeling of isolation from parents</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extBox 1"/>
          <p:cNvSpPr txBox="1">
            <a:spLocks noChangeArrowheads="1"/>
          </p:cNvSpPr>
          <p:nvPr/>
        </p:nvSpPr>
        <p:spPr bwMode="auto">
          <a:xfrm>
            <a:off x="2133600" y="762000"/>
            <a:ext cx="5033963" cy="4339650"/>
          </a:xfrm>
          <a:prstGeom prst="rect">
            <a:avLst/>
          </a:prstGeom>
          <a:noFill/>
          <a:ln w="9525">
            <a:noFill/>
            <a:miter lim="800000"/>
            <a:headEnd/>
            <a:tailEnd/>
          </a:ln>
        </p:spPr>
        <p:txBody>
          <a:bodyPr wrap="square">
            <a:spAutoFit/>
          </a:bodyPr>
          <a:lstStyle/>
          <a:p>
            <a:pPr algn="ctr"/>
            <a:r>
              <a:rPr lang="en-US" sz="4800" dirty="0">
                <a:solidFill>
                  <a:schemeClr val="tx2"/>
                </a:solidFill>
                <a:effectLst>
                  <a:outerShdw blurRad="38100" dist="38100" dir="2700000" algn="tl">
                    <a:srgbClr val="000000">
                      <a:alpha val="43137"/>
                    </a:srgbClr>
                  </a:outerShdw>
                </a:effectLst>
              </a:rPr>
              <a:t>Stress Signals</a:t>
            </a:r>
          </a:p>
          <a:p>
            <a:pPr algn="ctr"/>
            <a:endParaRPr lang="en-US" sz="4800" dirty="0"/>
          </a:p>
          <a:p>
            <a:pPr algn="ctr"/>
            <a:r>
              <a:rPr lang="en-US" sz="3600" dirty="0"/>
              <a:t>Young Children</a:t>
            </a:r>
          </a:p>
          <a:p>
            <a:pPr algn="ctr"/>
            <a:endParaRPr lang="en-US" sz="3600" dirty="0"/>
          </a:p>
          <a:p>
            <a:pPr algn="ctr"/>
            <a:r>
              <a:rPr lang="en-US" sz="3600" dirty="0"/>
              <a:t>School-age Children</a:t>
            </a:r>
          </a:p>
          <a:p>
            <a:pPr algn="ctr"/>
            <a:endParaRPr lang="en-US" sz="3600" dirty="0"/>
          </a:p>
          <a:p>
            <a:pPr algn="ctr"/>
            <a:r>
              <a:rPr lang="en-US" sz="3600" dirty="0"/>
              <a:t>Adolescents</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3554" name="Rectangle 2"/>
          <p:cNvSpPr>
            <a:spLocks noGrp="1" noChangeArrowheads="1"/>
          </p:cNvSpPr>
          <p:nvPr>
            <p:ph type="ctrTitle"/>
          </p:nvPr>
        </p:nvSpPr>
        <p:spPr/>
        <p:txBody>
          <a:bodyPr/>
          <a:lstStyle/>
          <a:p>
            <a:pPr eaLnBrk="1" hangingPunct="1">
              <a:defRPr/>
            </a:pPr>
            <a:r>
              <a:rPr lang="en-US" smtClean="0"/>
              <a:t>Depression</a:t>
            </a:r>
          </a:p>
        </p:txBody>
      </p:sp>
      <p:sp>
        <p:nvSpPr>
          <p:cNvPr id="1303555" name="Rectangle 3"/>
          <p:cNvSpPr>
            <a:spLocks noGrp="1" noChangeArrowheads="1"/>
          </p:cNvSpPr>
          <p:nvPr>
            <p:ph type="subTitle" idx="1"/>
          </p:nvPr>
        </p:nvSpPr>
        <p:spPr/>
        <p:txBody>
          <a:bodyPr/>
          <a:lstStyle/>
          <a:p>
            <a:pPr eaLnBrk="1" hangingPunct="1">
              <a:defRPr/>
            </a:pPr>
            <a:r>
              <a:rPr lang="en-US" smtClean="0"/>
              <a:t>A Common Reaction to Tough Times</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8210" name="Rectangle 2"/>
          <p:cNvSpPr>
            <a:spLocks noGrp="1" noChangeArrowheads="1"/>
          </p:cNvSpPr>
          <p:nvPr>
            <p:ph type="title"/>
          </p:nvPr>
        </p:nvSpPr>
        <p:spPr/>
        <p:txBody>
          <a:bodyPr/>
          <a:lstStyle/>
          <a:p>
            <a:pPr eaLnBrk="1" hangingPunct="1">
              <a:defRPr/>
            </a:pPr>
            <a:r>
              <a:rPr lang="en-US" smtClean="0"/>
              <a:t>Rates of Depression</a:t>
            </a:r>
          </a:p>
        </p:txBody>
      </p:sp>
      <p:sp>
        <p:nvSpPr>
          <p:cNvPr id="16387" name="Rectangle 3"/>
          <p:cNvSpPr>
            <a:spLocks noGrp="1" noChangeArrowheads="1"/>
          </p:cNvSpPr>
          <p:nvPr>
            <p:ph type="body" idx="1"/>
          </p:nvPr>
        </p:nvSpPr>
        <p:spPr>
          <a:xfrm>
            <a:off x="533400" y="1295400"/>
            <a:ext cx="8229600" cy="4267200"/>
          </a:xfrm>
          <a:noFill/>
        </p:spPr>
        <p:txBody>
          <a:bodyPr/>
          <a:lstStyle/>
          <a:p>
            <a:pPr eaLnBrk="1" hangingPunct="1">
              <a:lnSpc>
                <a:spcPct val="80000"/>
              </a:lnSpc>
            </a:pPr>
            <a:r>
              <a:rPr lang="en-US" sz="3500" smtClean="0"/>
              <a:t>10% of Americans experience depression each year</a:t>
            </a:r>
          </a:p>
          <a:p>
            <a:pPr eaLnBrk="1" hangingPunct="1">
              <a:lnSpc>
                <a:spcPct val="80000"/>
              </a:lnSpc>
            </a:pPr>
            <a:r>
              <a:rPr lang="en-US" sz="3500" smtClean="0"/>
              <a:t>15-17% experience clinical depression</a:t>
            </a:r>
          </a:p>
          <a:p>
            <a:pPr eaLnBrk="1" hangingPunct="1">
              <a:lnSpc>
                <a:spcPct val="80000"/>
              </a:lnSpc>
            </a:pPr>
            <a:r>
              <a:rPr lang="en-US" sz="3500" smtClean="0"/>
              <a:t>Two-thirds women</a:t>
            </a:r>
          </a:p>
          <a:p>
            <a:pPr eaLnBrk="1" hangingPunct="1">
              <a:lnSpc>
                <a:spcPct val="80000"/>
              </a:lnSpc>
            </a:pPr>
            <a:r>
              <a:rPr lang="en-US" sz="3500" smtClean="0"/>
              <a:t>One of five chronically depressed</a:t>
            </a:r>
          </a:p>
          <a:p>
            <a:pPr eaLnBrk="1" hangingPunct="1">
              <a:lnSpc>
                <a:spcPct val="80000"/>
              </a:lnSpc>
            </a:pPr>
            <a:r>
              <a:rPr lang="en-US" sz="3500" smtClean="0"/>
              <a:t>50-65% untreated</a:t>
            </a:r>
          </a:p>
          <a:p>
            <a:pPr eaLnBrk="1" hangingPunct="1">
              <a:lnSpc>
                <a:spcPct val="80000"/>
              </a:lnSpc>
            </a:pPr>
            <a:r>
              <a:rPr lang="en-US" sz="3500" smtClean="0"/>
              <a:t>High rates of improvement with treatment</a:t>
            </a:r>
            <a:endParaRPr lang="en-US" sz="2400" smtClean="0"/>
          </a:p>
        </p:txBody>
      </p:sp>
      <p:sp>
        <p:nvSpPr>
          <p:cNvPr id="16388" name="Rectangle 4"/>
          <p:cNvSpPr>
            <a:spLocks noChangeArrowheads="1"/>
          </p:cNvSpPr>
          <p:nvPr/>
        </p:nvSpPr>
        <p:spPr bwMode="auto">
          <a:xfrm>
            <a:off x="381000" y="6262688"/>
            <a:ext cx="7748588" cy="442912"/>
          </a:xfrm>
          <a:prstGeom prst="rect">
            <a:avLst/>
          </a:prstGeom>
          <a:noFill/>
          <a:ln w="9525">
            <a:noFill/>
            <a:miter lim="800000"/>
            <a:headEnd/>
            <a:tailEnd/>
          </a:ln>
        </p:spPr>
        <p:txBody>
          <a:bodyPr wrap="none">
            <a:spAutoFit/>
          </a:bodyPr>
          <a:lstStyle/>
          <a:p>
            <a:pPr eaLnBrk="1" hangingPunct="1">
              <a:spcBef>
                <a:spcPct val="30000"/>
              </a:spcBef>
            </a:pPr>
            <a:r>
              <a:rPr lang="en-US" sz="1000">
                <a:latin typeface="Arial" charset="0"/>
              </a:rPr>
              <a:t>Barber, C. E. (June 22, 2006). </a:t>
            </a:r>
            <a:r>
              <a:rPr lang="en-US" sz="1000" i="1">
                <a:latin typeface="Arial" charset="0"/>
              </a:rPr>
              <a:t>Clinical depression in later life.</a:t>
            </a:r>
            <a:r>
              <a:rPr lang="en-US" sz="1000">
                <a:latin typeface="Arial" charset="0"/>
              </a:rPr>
              <a:t> Colorado State University, Cooperative Extension Fact Sheet No. 10.251.</a:t>
            </a:r>
          </a:p>
          <a:p>
            <a:pPr eaLnBrk="1" hangingPunct="1">
              <a:spcBef>
                <a:spcPct val="30000"/>
              </a:spcBef>
            </a:pPr>
            <a:r>
              <a:rPr lang="en-US" sz="1000">
                <a:latin typeface="Arial" charset="0"/>
              </a:rPr>
              <a:t>Retrieved March 26, 2007, from http://www.ext.colostate.edu/pubs/consumer/10251.html</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1282" name="Rectangle 2"/>
          <p:cNvSpPr>
            <a:spLocks noGrp="1" noChangeArrowheads="1"/>
          </p:cNvSpPr>
          <p:nvPr>
            <p:ph type="title"/>
          </p:nvPr>
        </p:nvSpPr>
        <p:spPr/>
        <p:txBody>
          <a:bodyPr/>
          <a:lstStyle/>
          <a:p>
            <a:pPr eaLnBrk="1" hangingPunct="1">
              <a:defRPr/>
            </a:pPr>
            <a:r>
              <a:rPr lang="en-US" sz="3600" b="1" smtClean="0"/>
              <a:t>What are signs of depression?</a:t>
            </a:r>
          </a:p>
        </p:txBody>
      </p:sp>
      <p:sp>
        <p:nvSpPr>
          <p:cNvPr id="17411" name="Rectangle 3"/>
          <p:cNvSpPr>
            <a:spLocks noGrp="1" noChangeArrowheads="1"/>
          </p:cNvSpPr>
          <p:nvPr>
            <p:ph type="body" idx="1"/>
          </p:nvPr>
        </p:nvSpPr>
        <p:spPr>
          <a:xfrm>
            <a:off x="304800" y="1219200"/>
            <a:ext cx="8229600" cy="4530725"/>
          </a:xfrm>
        </p:spPr>
        <p:txBody>
          <a:bodyPr/>
          <a:lstStyle/>
          <a:p>
            <a:pPr eaLnBrk="1" hangingPunct="1">
              <a:lnSpc>
                <a:spcPct val="90000"/>
              </a:lnSpc>
            </a:pPr>
            <a:r>
              <a:rPr lang="en-US" dirty="0" smtClean="0"/>
              <a:t>Appearance</a:t>
            </a:r>
          </a:p>
          <a:p>
            <a:pPr eaLnBrk="1" hangingPunct="1">
              <a:lnSpc>
                <a:spcPct val="90000"/>
              </a:lnSpc>
              <a:buFont typeface="Arial" pitchFamily="34" charset="0"/>
              <a:buChar char="•"/>
            </a:pPr>
            <a:r>
              <a:rPr lang="en-US" dirty="0" smtClean="0"/>
              <a:t>Negative </a:t>
            </a:r>
            <a:r>
              <a:rPr lang="en-US" dirty="0" smtClean="0"/>
              <a:t>thinking</a:t>
            </a:r>
          </a:p>
          <a:p>
            <a:pPr eaLnBrk="1" hangingPunct="1">
              <a:lnSpc>
                <a:spcPct val="90000"/>
              </a:lnSpc>
            </a:pPr>
            <a:r>
              <a:rPr lang="en-US" dirty="0" smtClean="0"/>
              <a:t>Reduced activity and pleasure in usual activities</a:t>
            </a:r>
          </a:p>
          <a:p>
            <a:pPr eaLnBrk="1" hangingPunct="1">
              <a:lnSpc>
                <a:spcPct val="90000"/>
              </a:lnSpc>
            </a:pPr>
            <a:r>
              <a:rPr lang="en-US" dirty="0" smtClean="0"/>
              <a:t>People problems</a:t>
            </a:r>
          </a:p>
          <a:p>
            <a:pPr eaLnBrk="1" hangingPunct="1">
              <a:lnSpc>
                <a:spcPct val="90000"/>
              </a:lnSpc>
            </a:pPr>
            <a:r>
              <a:rPr lang="en-US" dirty="0" smtClean="0"/>
              <a:t>Physical problems</a:t>
            </a:r>
          </a:p>
          <a:p>
            <a:pPr eaLnBrk="1" hangingPunct="1">
              <a:lnSpc>
                <a:spcPct val="90000"/>
              </a:lnSpc>
            </a:pPr>
            <a:r>
              <a:rPr lang="en-US" dirty="0" smtClean="0"/>
              <a:t>Guilt and low self-esteem</a:t>
            </a:r>
          </a:p>
        </p:txBody>
      </p:sp>
      <p:sp>
        <p:nvSpPr>
          <p:cNvPr id="17412" name="Rectangle 4"/>
          <p:cNvSpPr>
            <a:spLocks noChangeArrowheads="1"/>
          </p:cNvSpPr>
          <p:nvPr/>
        </p:nvSpPr>
        <p:spPr bwMode="auto">
          <a:xfrm>
            <a:off x="381000" y="5913438"/>
            <a:ext cx="8089900" cy="442912"/>
          </a:xfrm>
          <a:prstGeom prst="rect">
            <a:avLst/>
          </a:prstGeom>
          <a:noFill/>
          <a:ln w="9525">
            <a:noFill/>
            <a:miter lim="800000"/>
            <a:headEnd/>
            <a:tailEnd/>
          </a:ln>
        </p:spPr>
        <p:txBody>
          <a:bodyPr wrap="none">
            <a:spAutoFit/>
          </a:bodyPr>
          <a:lstStyle/>
          <a:p>
            <a:pPr eaLnBrk="1" hangingPunct="1">
              <a:spcBef>
                <a:spcPct val="30000"/>
              </a:spcBef>
            </a:pPr>
            <a:r>
              <a:rPr lang="en-US" sz="1000">
                <a:latin typeface="Arial" charset="0"/>
              </a:rPr>
              <a:t>Fetsch, R. J. (June 22, 2006). </a:t>
            </a:r>
            <a:r>
              <a:rPr lang="en-US" sz="1000" i="1">
                <a:latin typeface="Arial" charset="0"/>
              </a:rPr>
              <a:t>Managing stress during tough times.</a:t>
            </a:r>
            <a:r>
              <a:rPr lang="en-US" sz="1000">
                <a:latin typeface="Arial" charset="0"/>
              </a:rPr>
              <a:t> Colorado State University, Cooperative Extension Fact Sheet No. 10.255. </a:t>
            </a:r>
          </a:p>
          <a:p>
            <a:pPr eaLnBrk="1" hangingPunct="1">
              <a:spcBef>
                <a:spcPct val="30000"/>
              </a:spcBef>
            </a:pPr>
            <a:r>
              <a:rPr lang="en-US" sz="1000">
                <a:latin typeface="Arial" charset="0"/>
              </a:rPr>
              <a:t>Retrieved March26, 2007, from http://www.ext.colostate.edu/pubs/consumer/10255.html </a:t>
            </a:r>
          </a:p>
        </p:txBody>
      </p:sp>
      <p:sp>
        <p:nvSpPr>
          <p:cNvPr id="17413" name="Rectangle 5"/>
          <p:cNvSpPr>
            <a:spLocks noChangeArrowheads="1"/>
          </p:cNvSpPr>
          <p:nvPr/>
        </p:nvSpPr>
        <p:spPr bwMode="auto">
          <a:xfrm>
            <a:off x="396875" y="6370638"/>
            <a:ext cx="7783513" cy="442912"/>
          </a:xfrm>
          <a:prstGeom prst="rect">
            <a:avLst/>
          </a:prstGeom>
          <a:noFill/>
          <a:ln w="9525">
            <a:noFill/>
            <a:miter lim="800000"/>
            <a:headEnd/>
            <a:tailEnd/>
          </a:ln>
        </p:spPr>
        <p:txBody>
          <a:bodyPr wrap="none">
            <a:spAutoFit/>
          </a:bodyPr>
          <a:lstStyle/>
          <a:p>
            <a:pPr eaLnBrk="1" hangingPunct="1">
              <a:spcBef>
                <a:spcPct val="30000"/>
              </a:spcBef>
            </a:pPr>
            <a:r>
              <a:rPr lang="en-US" sz="1000">
                <a:latin typeface="Arial" charset="0"/>
              </a:rPr>
              <a:t>Barber, C. E. (June 22, 2006). </a:t>
            </a:r>
            <a:r>
              <a:rPr lang="en-US" sz="1000" i="1">
                <a:latin typeface="Arial" charset="0"/>
              </a:rPr>
              <a:t>Clinical depression in later life.</a:t>
            </a:r>
            <a:r>
              <a:rPr lang="en-US" sz="1000">
                <a:latin typeface="Arial" charset="0"/>
              </a:rPr>
              <a:t> Colorado State University, Cooperative Extension Fact Sheet No. 10.251. </a:t>
            </a:r>
          </a:p>
          <a:p>
            <a:pPr eaLnBrk="1" hangingPunct="1">
              <a:spcBef>
                <a:spcPct val="30000"/>
              </a:spcBef>
            </a:pPr>
            <a:r>
              <a:rPr lang="en-US" sz="1000">
                <a:latin typeface="Arial" charset="0"/>
              </a:rPr>
              <a:t>Retrieved March 26, 2007, from http://www.ext.colostate.edu/pubs/consumer/10251.html</a:t>
            </a:r>
          </a:p>
        </p:txBody>
      </p:sp>
      <p:sp>
        <p:nvSpPr>
          <p:cNvPr id="17414" name="Rectangle 6"/>
          <p:cNvSpPr>
            <a:spLocks noChangeArrowheads="1"/>
          </p:cNvSpPr>
          <p:nvPr/>
        </p:nvSpPr>
        <p:spPr bwMode="auto">
          <a:xfrm>
            <a:off x="381000" y="5456238"/>
            <a:ext cx="6791325" cy="442912"/>
          </a:xfrm>
          <a:prstGeom prst="rect">
            <a:avLst/>
          </a:prstGeom>
          <a:noFill/>
          <a:ln w="9525">
            <a:noFill/>
            <a:miter lim="800000"/>
            <a:headEnd/>
            <a:tailEnd/>
          </a:ln>
        </p:spPr>
        <p:txBody>
          <a:bodyPr wrap="none">
            <a:spAutoFit/>
          </a:bodyPr>
          <a:lstStyle/>
          <a:p>
            <a:pPr eaLnBrk="1" hangingPunct="1">
              <a:spcBef>
                <a:spcPct val="30000"/>
              </a:spcBef>
            </a:pPr>
            <a:r>
              <a:rPr lang="en-US" sz="1000">
                <a:latin typeface="Arial" charset="0"/>
              </a:rPr>
              <a:t>American Psychiatric Association. (2000). </a:t>
            </a:r>
            <a:r>
              <a:rPr lang="en-US" sz="1000" i="1">
                <a:latin typeface="Arial" charset="0"/>
              </a:rPr>
              <a:t>Diagnostic and statistical manual of mental disorders</a:t>
            </a:r>
            <a:r>
              <a:rPr lang="en-US" sz="1000">
                <a:latin typeface="Arial" charset="0"/>
              </a:rPr>
              <a:t> (4</a:t>
            </a:r>
            <a:r>
              <a:rPr lang="en-US" sz="1000" baseline="30000">
                <a:latin typeface="Arial" charset="0"/>
              </a:rPr>
              <a:t>th</a:t>
            </a:r>
            <a:r>
              <a:rPr lang="en-US" sz="1000">
                <a:latin typeface="Arial" charset="0"/>
              </a:rPr>
              <a:t> ed., text revision). </a:t>
            </a:r>
          </a:p>
          <a:p>
            <a:pPr eaLnBrk="1" hangingPunct="1">
              <a:spcBef>
                <a:spcPct val="30000"/>
              </a:spcBef>
            </a:pPr>
            <a:r>
              <a:rPr lang="en-US" sz="1000">
                <a:latin typeface="Arial" charset="0"/>
              </a:rPr>
              <a:t>Washington, DC: American Psychiatric Association.</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2306" name="Rectangle 2"/>
          <p:cNvSpPr>
            <a:spLocks noGrp="1" noChangeArrowheads="1"/>
          </p:cNvSpPr>
          <p:nvPr>
            <p:ph type="title"/>
          </p:nvPr>
        </p:nvSpPr>
        <p:spPr/>
        <p:txBody>
          <a:bodyPr/>
          <a:lstStyle/>
          <a:p>
            <a:pPr eaLnBrk="1" hangingPunct="1">
              <a:defRPr/>
            </a:pPr>
            <a:r>
              <a:rPr lang="en-US" sz="3600" b="1" smtClean="0"/>
              <a:t>What are signs of depression?</a:t>
            </a:r>
          </a:p>
        </p:txBody>
      </p:sp>
      <p:sp>
        <p:nvSpPr>
          <p:cNvPr id="18435" name="Rectangle 3"/>
          <p:cNvSpPr>
            <a:spLocks noGrp="1" noChangeArrowheads="1"/>
          </p:cNvSpPr>
          <p:nvPr>
            <p:ph type="body" idx="1"/>
          </p:nvPr>
        </p:nvSpPr>
        <p:spPr>
          <a:xfrm>
            <a:off x="457200" y="1219200"/>
            <a:ext cx="8229600" cy="4530725"/>
          </a:xfrm>
        </p:spPr>
        <p:txBody>
          <a:bodyPr/>
          <a:lstStyle/>
          <a:p>
            <a:pPr eaLnBrk="1" hangingPunct="1"/>
            <a:r>
              <a:rPr lang="en-US" dirty="0" smtClean="0"/>
              <a:t>Sadness</a:t>
            </a:r>
          </a:p>
          <a:p>
            <a:pPr eaLnBrk="1" hangingPunct="1"/>
            <a:r>
              <a:rPr lang="en-US" dirty="0" smtClean="0"/>
              <a:t>Inability to experience genuine pleasure</a:t>
            </a:r>
          </a:p>
          <a:p>
            <a:pPr eaLnBrk="1" hangingPunct="1"/>
            <a:r>
              <a:rPr lang="en-US" dirty="0" smtClean="0"/>
              <a:t>Significant weight loss (not due to dieting) or gain (5% of body weight/month)</a:t>
            </a:r>
          </a:p>
          <a:p>
            <a:pPr eaLnBrk="1" hangingPunct="1"/>
            <a:r>
              <a:rPr lang="en-US" dirty="0" smtClean="0"/>
              <a:t>Excessive sleep and/or middle or late night insomnia</a:t>
            </a:r>
          </a:p>
          <a:p>
            <a:pPr eaLnBrk="1" hangingPunct="1"/>
            <a:r>
              <a:rPr lang="en-US" dirty="0" smtClean="0"/>
              <a:t>Feeling lethargic or agitated</a:t>
            </a:r>
          </a:p>
          <a:p>
            <a:pPr eaLnBrk="1" hangingPunct="1">
              <a:buNone/>
            </a:pPr>
            <a:endParaRPr lang="en-US" dirty="0" smtClean="0"/>
          </a:p>
          <a:p>
            <a:pPr eaLnBrk="1" hangingPunct="1">
              <a:buFontTx/>
              <a:buNone/>
            </a:pPr>
            <a:endParaRPr lang="en-US" sz="1800" dirty="0" smtClean="0"/>
          </a:p>
        </p:txBody>
      </p:sp>
      <p:sp>
        <p:nvSpPr>
          <p:cNvPr id="18436" name="Rectangle 4"/>
          <p:cNvSpPr>
            <a:spLocks noChangeArrowheads="1"/>
          </p:cNvSpPr>
          <p:nvPr/>
        </p:nvSpPr>
        <p:spPr bwMode="auto">
          <a:xfrm>
            <a:off x="0" y="6392863"/>
            <a:ext cx="8439150" cy="395287"/>
          </a:xfrm>
          <a:prstGeom prst="rect">
            <a:avLst/>
          </a:prstGeom>
          <a:noFill/>
          <a:ln w="9525">
            <a:noFill/>
            <a:miter lim="800000"/>
            <a:headEnd/>
            <a:tailEnd/>
          </a:ln>
        </p:spPr>
        <p:txBody>
          <a:bodyPr wrap="none">
            <a:spAutoFit/>
          </a:bodyPr>
          <a:lstStyle/>
          <a:p>
            <a:pPr lvl="1" eaLnBrk="1" hangingPunct="1">
              <a:lnSpc>
                <a:spcPct val="90000"/>
              </a:lnSpc>
              <a:spcBef>
                <a:spcPct val="20000"/>
              </a:spcBef>
            </a:pPr>
            <a:r>
              <a:rPr lang="en-US" sz="1000">
                <a:latin typeface="Arial" charset="0"/>
              </a:rPr>
              <a:t>Adapted from Rosmann, M. R. (2002, September 9).  </a:t>
            </a:r>
            <a:r>
              <a:rPr lang="en-US" sz="1000" i="1">
                <a:latin typeface="Arial" charset="0"/>
              </a:rPr>
              <a:t>Weathering tough times: Responding to farmers, ranchers and rural businesspersons </a:t>
            </a:r>
          </a:p>
          <a:p>
            <a:pPr lvl="1" eaLnBrk="1" hangingPunct="1">
              <a:lnSpc>
                <a:spcPct val="90000"/>
              </a:lnSpc>
              <a:spcBef>
                <a:spcPct val="20000"/>
              </a:spcBef>
            </a:pPr>
            <a:r>
              <a:rPr lang="en-US" sz="1000">
                <a:latin typeface="Arial" charset="0"/>
              </a:rPr>
              <a:t>[Satellite Video Conference].  Available from http://www.panhandle.unl.edu/tough_times</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3330" name="Rectangle 2"/>
          <p:cNvSpPr>
            <a:spLocks noGrp="1" noChangeArrowheads="1"/>
          </p:cNvSpPr>
          <p:nvPr>
            <p:ph type="title"/>
          </p:nvPr>
        </p:nvSpPr>
        <p:spPr/>
        <p:txBody>
          <a:bodyPr/>
          <a:lstStyle/>
          <a:p>
            <a:pPr eaLnBrk="1" hangingPunct="1">
              <a:defRPr/>
            </a:pPr>
            <a:r>
              <a:rPr lang="en-US" sz="3600" b="1" smtClean="0"/>
              <a:t>What are signs of depression?</a:t>
            </a:r>
          </a:p>
        </p:txBody>
      </p:sp>
      <p:sp>
        <p:nvSpPr>
          <p:cNvPr id="19459" name="Rectangle 3"/>
          <p:cNvSpPr>
            <a:spLocks noGrp="1" noChangeArrowheads="1"/>
          </p:cNvSpPr>
          <p:nvPr>
            <p:ph type="body" idx="1"/>
          </p:nvPr>
        </p:nvSpPr>
        <p:spPr>
          <a:xfrm>
            <a:off x="381000" y="1828800"/>
            <a:ext cx="8229600" cy="4530725"/>
          </a:xfrm>
        </p:spPr>
        <p:txBody>
          <a:bodyPr/>
          <a:lstStyle/>
          <a:p>
            <a:pPr eaLnBrk="1" hangingPunct="1"/>
            <a:r>
              <a:rPr lang="en-US" dirty="0" smtClean="0"/>
              <a:t>Loss of energy</a:t>
            </a:r>
          </a:p>
          <a:p>
            <a:pPr eaLnBrk="1" hangingPunct="1"/>
            <a:r>
              <a:rPr lang="en-US" dirty="0" smtClean="0"/>
              <a:t>Lack of future orientation</a:t>
            </a:r>
          </a:p>
          <a:p>
            <a:pPr eaLnBrk="1" hangingPunct="1"/>
            <a:r>
              <a:rPr lang="en-US" dirty="0" smtClean="0"/>
              <a:t>Feeling </a:t>
            </a:r>
            <a:r>
              <a:rPr lang="en-US" dirty="0" smtClean="0"/>
              <a:t>worthless</a:t>
            </a:r>
            <a:endParaRPr lang="en-US" dirty="0" smtClean="0"/>
          </a:p>
          <a:p>
            <a:pPr eaLnBrk="1" hangingPunct="1"/>
            <a:r>
              <a:rPr lang="en-US" dirty="0" smtClean="0"/>
              <a:t>Inability to concentrate</a:t>
            </a:r>
          </a:p>
          <a:p>
            <a:pPr eaLnBrk="1" hangingPunct="1">
              <a:buFont typeface="Arial" pitchFamily="34" charset="0"/>
              <a:buChar char="•"/>
            </a:pPr>
            <a:r>
              <a:rPr lang="en-US" dirty="0" smtClean="0"/>
              <a:t>Recurrent </a:t>
            </a:r>
            <a:r>
              <a:rPr lang="en-US" dirty="0" smtClean="0"/>
              <a:t>thoughts of suicide</a:t>
            </a:r>
          </a:p>
        </p:txBody>
      </p:sp>
      <p:sp>
        <p:nvSpPr>
          <p:cNvPr id="19460" name="Rectangle 4"/>
          <p:cNvSpPr>
            <a:spLocks noChangeArrowheads="1"/>
          </p:cNvSpPr>
          <p:nvPr/>
        </p:nvSpPr>
        <p:spPr bwMode="auto">
          <a:xfrm>
            <a:off x="0" y="6392863"/>
            <a:ext cx="8439150" cy="395287"/>
          </a:xfrm>
          <a:prstGeom prst="rect">
            <a:avLst/>
          </a:prstGeom>
          <a:noFill/>
          <a:ln w="9525">
            <a:noFill/>
            <a:miter lim="800000"/>
            <a:headEnd/>
            <a:tailEnd/>
          </a:ln>
        </p:spPr>
        <p:txBody>
          <a:bodyPr wrap="none">
            <a:spAutoFit/>
          </a:bodyPr>
          <a:lstStyle/>
          <a:p>
            <a:pPr lvl="1" eaLnBrk="1" hangingPunct="1">
              <a:lnSpc>
                <a:spcPct val="90000"/>
              </a:lnSpc>
              <a:spcBef>
                <a:spcPct val="20000"/>
              </a:spcBef>
            </a:pPr>
            <a:r>
              <a:rPr lang="en-US" sz="1000">
                <a:latin typeface="Arial" charset="0"/>
              </a:rPr>
              <a:t>Adapted from Rosmann, M. R. (2002, September 9).  </a:t>
            </a:r>
            <a:r>
              <a:rPr lang="en-US" sz="1000" i="1">
                <a:latin typeface="Arial" charset="0"/>
              </a:rPr>
              <a:t>Weathering tough times: Responding to farmers, ranchers and rural businesspersons </a:t>
            </a:r>
          </a:p>
          <a:p>
            <a:pPr lvl="1" eaLnBrk="1" hangingPunct="1">
              <a:lnSpc>
                <a:spcPct val="90000"/>
              </a:lnSpc>
              <a:spcBef>
                <a:spcPct val="20000"/>
              </a:spcBef>
            </a:pPr>
            <a:r>
              <a:rPr lang="en-US" sz="1000">
                <a:latin typeface="Arial" charset="0"/>
              </a:rPr>
              <a:t>[Satellite Video Conference].  Available from http://www.panhandle.unl.edu/tough_times</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body" idx="1"/>
          </p:nvPr>
        </p:nvSpPr>
        <p:spPr>
          <a:xfrm>
            <a:off x="457200" y="2182813"/>
            <a:ext cx="8229600" cy="2528887"/>
          </a:xfrm>
        </p:spPr>
        <p:txBody>
          <a:bodyPr/>
          <a:lstStyle/>
          <a:p>
            <a:pPr algn="ctr" eaLnBrk="1" hangingPunct="1">
              <a:buFontTx/>
              <a:buNone/>
            </a:pPr>
            <a:r>
              <a:rPr lang="en-US" sz="3600" b="1" dirty="0" smtClean="0">
                <a:latin typeface="Times New Roman" pitchFamily="18" charset="0"/>
                <a:cs typeface="Times New Roman" pitchFamily="18" charset="0"/>
              </a:rPr>
              <a:t>Reference: </a:t>
            </a:r>
          </a:p>
          <a:p>
            <a:pPr algn="ctr" eaLnBrk="1" hangingPunct="1">
              <a:buFontTx/>
              <a:buNone/>
            </a:pPr>
            <a:r>
              <a:rPr lang="en-US" sz="3600" b="1" dirty="0" smtClean="0">
                <a:latin typeface="Times New Roman" pitchFamily="18" charset="0"/>
                <a:cs typeface="Times New Roman" pitchFamily="18" charset="0"/>
              </a:rPr>
              <a:t>Farm and Ranch Family Stress and Depression: A Checklist and Guide for Making Referrals</a:t>
            </a:r>
          </a:p>
        </p:txBody>
      </p:sp>
      <p:sp>
        <p:nvSpPr>
          <p:cNvPr id="9219" name="TextBox 2"/>
          <p:cNvSpPr txBox="1">
            <a:spLocks noChangeArrowheads="1"/>
          </p:cNvSpPr>
          <p:nvPr/>
        </p:nvSpPr>
        <p:spPr bwMode="auto">
          <a:xfrm>
            <a:off x="457200" y="457200"/>
            <a:ext cx="7924800" cy="1569660"/>
          </a:xfrm>
          <a:prstGeom prst="rect">
            <a:avLst/>
          </a:prstGeom>
          <a:noFill/>
          <a:ln w="9525">
            <a:noFill/>
            <a:miter lim="800000"/>
            <a:headEnd/>
            <a:tailEnd/>
          </a:ln>
        </p:spPr>
        <p:txBody>
          <a:bodyPr wrap="square">
            <a:spAutoFit/>
          </a:bodyPr>
          <a:lstStyle/>
          <a:p>
            <a:pPr algn="ctr"/>
            <a:r>
              <a:rPr lang="en-US" sz="4800" dirty="0">
                <a:solidFill>
                  <a:schemeClr val="tx2"/>
                </a:solidFill>
                <a:effectLst>
                  <a:outerShdw blurRad="38100" dist="38100" dir="2700000" algn="tl">
                    <a:srgbClr val="000000">
                      <a:alpha val="43137"/>
                    </a:srgbClr>
                  </a:outerShdw>
                </a:effectLst>
              </a:rPr>
              <a:t>What are signs of </a:t>
            </a:r>
            <a:r>
              <a:rPr lang="en-US" sz="4800" dirty="0" smtClean="0">
                <a:solidFill>
                  <a:schemeClr val="tx2"/>
                </a:solidFill>
                <a:effectLst>
                  <a:outerShdw blurRad="38100" dist="38100" dir="2700000" algn="tl">
                    <a:srgbClr val="000000">
                      <a:alpha val="43137"/>
                    </a:srgbClr>
                  </a:outerShdw>
                </a:effectLst>
              </a:rPr>
              <a:t>farm stress and depression checklist? </a:t>
            </a:r>
            <a:endParaRPr lang="en-US" sz="4800" dirty="0">
              <a:solidFill>
                <a:schemeClr val="tx2"/>
              </a:solidFill>
              <a:effectLst>
                <a:outerShdw blurRad="38100" dist="38100" dir="2700000" algn="tl">
                  <a:srgbClr val="000000">
                    <a:alpha val="43137"/>
                  </a:srgbClr>
                </a:outerShdw>
              </a:effectLst>
            </a:endParaRPr>
          </a:p>
        </p:txBody>
      </p:sp>
      <p:sp>
        <p:nvSpPr>
          <p:cNvPr id="9220" name="Rectangle 3"/>
          <p:cNvSpPr>
            <a:spLocks noChangeArrowheads="1"/>
          </p:cNvSpPr>
          <p:nvPr/>
        </p:nvSpPr>
        <p:spPr bwMode="auto">
          <a:xfrm>
            <a:off x="609600" y="4800600"/>
            <a:ext cx="7772400" cy="461963"/>
          </a:xfrm>
          <a:prstGeom prst="rect">
            <a:avLst/>
          </a:prstGeom>
          <a:noFill/>
          <a:ln w="9525">
            <a:noFill/>
            <a:miter lim="800000"/>
            <a:headEnd/>
            <a:tailEnd/>
          </a:ln>
        </p:spPr>
        <p:txBody>
          <a:bodyPr>
            <a:spAutoFit/>
          </a:bodyPr>
          <a:lstStyle/>
          <a:p>
            <a:r>
              <a:rPr lang="en-US" sz="2400"/>
              <a:t>http://ces.uwyo.edu/LIFE/Ranchers_reacting_to_disaster.htm</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ext Box 4"/>
          <p:cNvSpPr txBox="1">
            <a:spLocks noChangeArrowheads="1"/>
          </p:cNvSpPr>
          <p:nvPr/>
        </p:nvSpPr>
        <p:spPr bwMode="auto">
          <a:xfrm>
            <a:off x="304800" y="781050"/>
            <a:ext cx="8534400" cy="4905375"/>
          </a:xfrm>
          <a:prstGeom prst="rect">
            <a:avLst/>
          </a:prstGeom>
          <a:noFill/>
          <a:ln w="9525">
            <a:noFill/>
            <a:miter lim="800000"/>
            <a:headEnd/>
            <a:tailEnd/>
          </a:ln>
        </p:spPr>
        <p:txBody>
          <a:bodyPr>
            <a:spAutoFit/>
          </a:bodyPr>
          <a:lstStyle/>
          <a:p>
            <a:r>
              <a:rPr lang="en-US" sz="3200" i="1"/>
              <a:t>Studies during the 1980’s and 1990’s found the</a:t>
            </a:r>
          </a:p>
          <a:p>
            <a:r>
              <a:rPr lang="en-US" sz="3200" i="1"/>
              <a:t>impact of the farm crisis and economic hardship</a:t>
            </a:r>
          </a:p>
          <a:p>
            <a:r>
              <a:rPr lang="en-US" sz="3200" i="1"/>
              <a:t>triggered personal and social pathologies including high levels of stress-related illnesses, hypertension and psychiatric disorders, depression, diminished life satisfaction, marital discord, alcoholism, and even suicide.</a:t>
            </a:r>
          </a:p>
          <a:p>
            <a:endParaRPr lang="en-US" sz="3200" i="1"/>
          </a:p>
          <a:p>
            <a:r>
              <a:rPr lang="en-US" sz="2000"/>
              <a:t>Ortega, S., Johnson, D., Beeson, P., &amp; Craft, B.  (1994).  The farm crisis and</a:t>
            </a:r>
          </a:p>
          <a:p>
            <a:r>
              <a:rPr lang="en-US" sz="2000"/>
              <a:t>   mental health: A longitudinal study of the 1980s.  </a:t>
            </a:r>
            <a:r>
              <a:rPr lang="en-US" sz="2000" i="1"/>
              <a:t>Rural Sociology, 59</a:t>
            </a:r>
            <a:r>
              <a:rPr lang="en-US" sz="2000"/>
              <a:t>(4), 598-      619.</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ext Box 4"/>
          <p:cNvSpPr txBox="1">
            <a:spLocks noChangeArrowheads="1"/>
          </p:cNvSpPr>
          <p:nvPr/>
        </p:nvSpPr>
        <p:spPr bwMode="auto">
          <a:xfrm>
            <a:off x="225425" y="733425"/>
            <a:ext cx="7943850" cy="3627438"/>
          </a:xfrm>
          <a:prstGeom prst="rect">
            <a:avLst/>
          </a:prstGeom>
          <a:noFill/>
          <a:ln w="9525">
            <a:noFill/>
            <a:miter lim="800000"/>
            <a:headEnd/>
            <a:tailEnd/>
          </a:ln>
        </p:spPr>
        <p:txBody>
          <a:bodyPr wrap="none">
            <a:spAutoFit/>
          </a:bodyPr>
          <a:lstStyle/>
          <a:p>
            <a:pPr algn="ctr"/>
            <a:r>
              <a:rPr lang="en-US" sz="4800" dirty="0">
                <a:solidFill>
                  <a:schemeClr val="tx2"/>
                </a:solidFill>
                <a:effectLst>
                  <a:outerShdw blurRad="38100" dist="38100" dir="2700000" algn="tl">
                    <a:srgbClr val="000000">
                      <a:alpha val="43137"/>
                    </a:srgbClr>
                  </a:outerShdw>
                </a:effectLst>
              </a:rPr>
              <a:t>Men and Depression</a:t>
            </a:r>
          </a:p>
          <a:p>
            <a:pPr algn="ctr"/>
            <a:endParaRPr lang="en-US" sz="4800" dirty="0"/>
          </a:p>
          <a:p>
            <a:pPr algn="ctr"/>
            <a:endParaRPr lang="en-US" sz="4800" dirty="0"/>
          </a:p>
          <a:p>
            <a:pPr algn="ctr"/>
            <a:r>
              <a:rPr lang="en-US" sz="4400" i="1" dirty="0"/>
              <a:t>“Men would rather kill themselves</a:t>
            </a:r>
          </a:p>
          <a:p>
            <a:pPr algn="ctr"/>
            <a:r>
              <a:rPr lang="en-US" sz="4400" i="1" dirty="0"/>
              <a:t>than admit they are depressed”</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4578" name="Rectangle 2"/>
          <p:cNvSpPr>
            <a:spLocks noGrp="1" noChangeArrowheads="1"/>
          </p:cNvSpPr>
          <p:nvPr>
            <p:ph type="ctrTitle"/>
          </p:nvPr>
        </p:nvSpPr>
        <p:spPr/>
        <p:txBody>
          <a:bodyPr/>
          <a:lstStyle/>
          <a:p>
            <a:pPr eaLnBrk="1" hangingPunct="1">
              <a:defRPr/>
            </a:pPr>
            <a:r>
              <a:rPr lang="en-US" smtClean="0"/>
              <a:t>Suicidal Thinking</a:t>
            </a:r>
            <a:br>
              <a:rPr lang="en-US" smtClean="0"/>
            </a:br>
            <a:r>
              <a:rPr lang="en-US" smtClean="0"/>
              <a:t>&amp; Suicide</a:t>
            </a:r>
          </a:p>
        </p:txBody>
      </p:sp>
      <p:sp>
        <p:nvSpPr>
          <p:cNvPr id="1304579" name="Rectangle 3"/>
          <p:cNvSpPr>
            <a:spLocks noGrp="1" noChangeArrowheads="1"/>
          </p:cNvSpPr>
          <p:nvPr>
            <p:ph type="subTitle" idx="1"/>
          </p:nvPr>
        </p:nvSpPr>
        <p:spPr/>
        <p:txBody>
          <a:bodyPr/>
          <a:lstStyle/>
          <a:p>
            <a:pPr eaLnBrk="1" hangingPunct="1">
              <a:defRPr/>
            </a:pPr>
            <a:r>
              <a:rPr lang="en-US" smtClean="0"/>
              <a:t>An Uncommon Reaction </a:t>
            </a:r>
          </a:p>
          <a:p>
            <a:pPr eaLnBrk="1" hangingPunct="1">
              <a:defRPr/>
            </a:pPr>
            <a:r>
              <a:rPr lang="en-US" smtClean="0"/>
              <a:t>to Tough Times</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2786" name="Rectangle 2"/>
          <p:cNvSpPr>
            <a:spLocks noGrp="1" noChangeArrowheads="1"/>
          </p:cNvSpPr>
          <p:nvPr>
            <p:ph type="title"/>
          </p:nvPr>
        </p:nvSpPr>
        <p:spPr/>
        <p:txBody>
          <a:bodyPr/>
          <a:lstStyle/>
          <a:p>
            <a:r>
              <a:rPr lang="en-US"/>
              <a:t>Suicide in the United States</a:t>
            </a:r>
          </a:p>
        </p:txBody>
      </p:sp>
      <p:sp>
        <p:nvSpPr>
          <p:cNvPr id="1142787" name="Rectangle 3"/>
          <p:cNvSpPr>
            <a:spLocks noGrp="1" noChangeArrowheads="1"/>
          </p:cNvSpPr>
          <p:nvPr>
            <p:ph type="body" idx="1"/>
          </p:nvPr>
        </p:nvSpPr>
        <p:spPr>
          <a:xfrm>
            <a:off x="457200" y="1600200"/>
            <a:ext cx="8229600" cy="3705225"/>
          </a:xfrm>
          <a:noFill/>
        </p:spPr>
        <p:txBody>
          <a:bodyPr/>
          <a:lstStyle/>
          <a:p>
            <a:pPr>
              <a:lnSpc>
                <a:spcPct val="80000"/>
              </a:lnSpc>
            </a:pPr>
            <a:r>
              <a:rPr lang="en-US" sz="2800" dirty="0" smtClean="0"/>
              <a:t>Every day, 80 Americans die from a fatal suicide act. </a:t>
            </a:r>
          </a:p>
          <a:p>
            <a:pPr>
              <a:lnSpc>
                <a:spcPct val="80000"/>
              </a:lnSpc>
            </a:pPr>
            <a:r>
              <a:rPr lang="en-US" sz="2800" dirty="0" smtClean="0"/>
              <a:t>Every day, approximately 2000 Americans suffer a nonfatal suicide act.</a:t>
            </a:r>
            <a:endParaRPr lang="en-US" sz="2800" dirty="0"/>
          </a:p>
          <a:p>
            <a:pPr>
              <a:lnSpc>
                <a:spcPct val="80000"/>
              </a:lnSpc>
            </a:pPr>
            <a:r>
              <a:rPr lang="en-US" sz="2800" dirty="0" smtClean="0"/>
              <a:t>Suicide </a:t>
            </a:r>
            <a:r>
              <a:rPr lang="en-US" sz="2800" dirty="0"/>
              <a:t>is the 11</a:t>
            </a:r>
            <a:r>
              <a:rPr lang="en-US" sz="2800" baseline="30000" dirty="0"/>
              <a:t>th</a:t>
            </a:r>
            <a:r>
              <a:rPr lang="en-US" sz="2800" dirty="0"/>
              <a:t> ranked cause of death. </a:t>
            </a:r>
          </a:p>
          <a:p>
            <a:pPr>
              <a:lnSpc>
                <a:spcPct val="80000"/>
              </a:lnSpc>
            </a:pPr>
            <a:r>
              <a:rPr lang="en-US" sz="2800" dirty="0" smtClean="0"/>
              <a:t>Four males die by suicide for each female suicide death.</a:t>
            </a:r>
          </a:p>
          <a:p>
            <a:pPr>
              <a:lnSpc>
                <a:spcPct val="80000"/>
              </a:lnSpc>
            </a:pPr>
            <a:r>
              <a:rPr lang="en-US" sz="2800" dirty="0" smtClean="0"/>
              <a:t>Eighty percent of all firearm suicide deaths are white males.</a:t>
            </a:r>
            <a:endParaRPr lang="en-US" sz="2800" dirty="0"/>
          </a:p>
          <a:p>
            <a:pPr>
              <a:lnSpc>
                <a:spcPct val="80000"/>
              </a:lnSpc>
            </a:pPr>
            <a:endParaRPr lang="en-US" sz="2400" dirty="0"/>
          </a:p>
        </p:txBody>
      </p:sp>
      <p:sp>
        <p:nvSpPr>
          <p:cNvPr id="1142788" name="Rectangle 4"/>
          <p:cNvSpPr>
            <a:spLocks noChangeArrowheads="1"/>
          </p:cNvSpPr>
          <p:nvPr/>
        </p:nvSpPr>
        <p:spPr bwMode="auto">
          <a:xfrm>
            <a:off x="414338" y="5729288"/>
            <a:ext cx="6415087" cy="442912"/>
          </a:xfrm>
          <a:prstGeom prst="rect">
            <a:avLst/>
          </a:prstGeom>
          <a:noFill/>
          <a:ln w="9525">
            <a:noFill/>
            <a:miter lim="800000"/>
            <a:headEnd/>
            <a:tailEnd/>
          </a:ln>
          <a:effectLst/>
        </p:spPr>
        <p:txBody>
          <a:bodyPr wrap="none">
            <a:spAutoFit/>
          </a:bodyPr>
          <a:lstStyle/>
          <a:p>
            <a:pPr eaLnBrk="1" hangingPunct="1">
              <a:spcBef>
                <a:spcPct val="30000"/>
              </a:spcBef>
            </a:pPr>
            <a:r>
              <a:rPr lang="en-US" sz="1000">
                <a:latin typeface="Arial" charset="0"/>
              </a:rPr>
              <a:t>Barber, C. E. (June 22. 2006). </a:t>
            </a:r>
            <a:r>
              <a:rPr lang="en-US" sz="1000" i="1">
                <a:latin typeface="Arial" charset="0"/>
              </a:rPr>
              <a:t>Suicide in later life.</a:t>
            </a:r>
            <a:r>
              <a:rPr lang="en-US" sz="1000">
                <a:latin typeface="Arial" charset="0"/>
              </a:rPr>
              <a:t> Colorado State University. Cooperative Extension Fact Sheet</a:t>
            </a:r>
          </a:p>
          <a:p>
            <a:pPr eaLnBrk="1" hangingPunct="1">
              <a:spcBef>
                <a:spcPct val="30000"/>
              </a:spcBef>
            </a:pPr>
            <a:r>
              <a:rPr lang="en-US" sz="1000">
                <a:latin typeface="Arial" charset="0"/>
              </a:rPr>
              <a:t>No. 10.252. Retrieved March 26, 2007, from http://www.ext.colostate.edu/pubs/consumer/10252.html. </a:t>
            </a:r>
          </a:p>
        </p:txBody>
      </p:sp>
      <p:sp>
        <p:nvSpPr>
          <p:cNvPr id="1142789" name="Rectangle 5"/>
          <p:cNvSpPr>
            <a:spLocks noChangeArrowheads="1"/>
          </p:cNvSpPr>
          <p:nvPr/>
        </p:nvSpPr>
        <p:spPr bwMode="auto">
          <a:xfrm>
            <a:off x="381000" y="6172200"/>
            <a:ext cx="8177213" cy="442913"/>
          </a:xfrm>
          <a:prstGeom prst="rect">
            <a:avLst/>
          </a:prstGeom>
          <a:noFill/>
          <a:ln w="9525">
            <a:noFill/>
            <a:miter lim="800000"/>
            <a:headEnd/>
            <a:tailEnd/>
          </a:ln>
          <a:effectLst/>
        </p:spPr>
        <p:txBody>
          <a:bodyPr wrap="none">
            <a:spAutoFit/>
          </a:bodyPr>
          <a:lstStyle/>
          <a:p>
            <a:pPr eaLnBrk="1" hangingPunct="1">
              <a:spcBef>
                <a:spcPct val="30000"/>
              </a:spcBef>
            </a:pPr>
            <a:r>
              <a:rPr lang="en-US" sz="1000">
                <a:latin typeface="Arial" charset="0"/>
              </a:rPr>
              <a:t>McIntosh, J.L. (2006, December 16). </a:t>
            </a:r>
            <a:r>
              <a:rPr lang="en-US" sz="1000" i="1">
                <a:latin typeface="Arial" charset="0"/>
              </a:rPr>
              <a:t>2004 official final data.</a:t>
            </a:r>
            <a:r>
              <a:rPr lang="en-US" sz="1000">
                <a:latin typeface="Arial" charset="0"/>
              </a:rPr>
              <a:t> Retrieved April 23, 2007, from The American Association of Suicidology Web Site: </a:t>
            </a:r>
          </a:p>
          <a:p>
            <a:pPr eaLnBrk="1" hangingPunct="1">
              <a:spcBef>
                <a:spcPct val="30000"/>
              </a:spcBef>
            </a:pPr>
            <a:r>
              <a:rPr lang="en-US" sz="1000">
                <a:latin typeface="Arial" charset="0"/>
              </a:rPr>
              <a:t>http://www.suicidology.org/associations/1045/files/2004datapgs.pdf.</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882" name="Rectangle 2"/>
          <p:cNvSpPr>
            <a:spLocks noGrp="1" noChangeArrowheads="1"/>
          </p:cNvSpPr>
          <p:nvPr>
            <p:ph type="title"/>
          </p:nvPr>
        </p:nvSpPr>
        <p:spPr/>
        <p:txBody>
          <a:bodyPr/>
          <a:lstStyle/>
          <a:p>
            <a:pPr eaLnBrk="1" hangingPunct="1">
              <a:defRPr/>
            </a:pPr>
            <a:r>
              <a:rPr lang="en-US" smtClean="0"/>
              <a:t> Suicide Warning Signs</a:t>
            </a:r>
          </a:p>
        </p:txBody>
      </p:sp>
      <p:sp>
        <p:nvSpPr>
          <p:cNvPr id="22531" name="Rectangle 3"/>
          <p:cNvSpPr>
            <a:spLocks noGrp="1" noChangeArrowheads="1"/>
          </p:cNvSpPr>
          <p:nvPr>
            <p:ph type="body" idx="1"/>
          </p:nvPr>
        </p:nvSpPr>
        <p:spPr>
          <a:xfrm>
            <a:off x="533400" y="1295400"/>
            <a:ext cx="8229600" cy="4302125"/>
          </a:xfrm>
          <a:noFill/>
        </p:spPr>
        <p:txBody>
          <a:bodyPr/>
          <a:lstStyle/>
          <a:p>
            <a:pPr eaLnBrk="1" hangingPunct="1">
              <a:lnSpc>
                <a:spcPct val="80000"/>
              </a:lnSpc>
            </a:pPr>
            <a:r>
              <a:rPr lang="en-US" sz="2000" dirty="0" smtClean="0"/>
              <a:t>Withdrawing from family or friends </a:t>
            </a:r>
          </a:p>
          <a:p>
            <a:pPr eaLnBrk="1" hangingPunct="1">
              <a:lnSpc>
                <a:spcPct val="80000"/>
              </a:lnSpc>
            </a:pPr>
            <a:r>
              <a:rPr lang="en-US" sz="2000" dirty="0" smtClean="0"/>
              <a:t>Talking about death or suicide and/or preoccupation with death </a:t>
            </a:r>
          </a:p>
          <a:p>
            <a:pPr eaLnBrk="1" hangingPunct="1">
              <a:lnSpc>
                <a:spcPct val="80000"/>
              </a:lnSpc>
            </a:pPr>
            <a:r>
              <a:rPr lang="en-US" sz="2000" dirty="0" smtClean="0"/>
              <a:t>Statements about hopelessness, helplessness or worthlessness </a:t>
            </a:r>
          </a:p>
          <a:p>
            <a:pPr eaLnBrk="1" hangingPunct="1">
              <a:lnSpc>
                <a:spcPct val="80000"/>
              </a:lnSpc>
            </a:pPr>
            <a:r>
              <a:rPr lang="en-US" sz="2000" dirty="0" smtClean="0"/>
              <a:t>Loss of interest in things one cares about</a:t>
            </a:r>
          </a:p>
          <a:p>
            <a:pPr eaLnBrk="1" hangingPunct="1">
              <a:lnSpc>
                <a:spcPct val="80000"/>
              </a:lnSpc>
            </a:pPr>
            <a:r>
              <a:rPr lang="en-US" sz="2000" dirty="0" smtClean="0"/>
              <a:t>Substance </a:t>
            </a:r>
            <a:r>
              <a:rPr lang="en-US" sz="2000" dirty="0" smtClean="0"/>
              <a:t>abuse </a:t>
            </a:r>
          </a:p>
          <a:p>
            <a:pPr eaLnBrk="1" hangingPunct="1">
              <a:lnSpc>
                <a:spcPct val="80000"/>
              </a:lnSpc>
            </a:pPr>
            <a:r>
              <a:rPr lang="en-US" sz="2000" dirty="0" smtClean="0"/>
              <a:t>Disturbances in eating and sleeping patterns </a:t>
            </a:r>
          </a:p>
          <a:p>
            <a:pPr eaLnBrk="1" hangingPunct="1">
              <a:lnSpc>
                <a:spcPct val="80000"/>
              </a:lnSpc>
            </a:pPr>
            <a:r>
              <a:rPr lang="en-US" sz="2000" dirty="0" smtClean="0"/>
              <a:t>Irritability, rage, increased crying, anxiety and panic attacks </a:t>
            </a:r>
          </a:p>
          <a:p>
            <a:pPr eaLnBrk="1" hangingPunct="1">
              <a:lnSpc>
                <a:spcPct val="80000"/>
              </a:lnSpc>
            </a:pPr>
            <a:r>
              <a:rPr lang="en-US" sz="2000" dirty="0" smtClean="0"/>
              <a:t>Making arrangements -- setting one's affairs in order </a:t>
            </a:r>
          </a:p>
          <a:p>
            <a:pPr eaLnBrk="1" hangingPunct="1">
              <a:lnSpc>
                <a:spcPct val="80000"/>
              </a:lnSpc>
            </a:pPr>
            <a:r>
              <a:rPr lang="en-US" sz="2000" dirty="0" smtClean="0"/>
              <a:t>Giving away prized possessions </a:t>
            </a:r>
          </a:p>
          <a:p>
            <a:pPr eaLnBrk="1" hangingPunct="1">
              <a:lnSpc>
                <a:spcPct val="80000"/>
              </a:lnSpc>
            </a:pPr>
            <a:r>
              <a:rPr lang="en-US" sz="2000" dirty="0" smtClean="0"/>
              <a:t>Abusing drugs or alcohol</a:t>
            </a:r>
          </a:p>
          <a:p>
            <a:pPr eaLnBrk="1" hangingPunct="1">
              <a:lnSpc>
                <a:spcPct val="80000"/>
              </a:lnSpc>
            </a:pPr>
            <a:r>
              <a:rPr lang="en-US" sz="2000" dirty="0" smtClean="0"/>
              <a:t>Mood changes</a:t>
            </a:r>
          </a:p>
          <a:p>
            <a:pPr eaLnBrk="1" hangingPunct="1">
              <a:lnSpc>
                <a:spcPct val="80000"/>
              </a:lnSpc>
            </a:pPr>
            <a:r>
              <a:rPr lang="en-US" sz="2000" dirty="0" smtClean="0"/>
              <a:t>No sense of purpose</a:t>
            </a:r>
          </a:p>
        </p:txBody>
      </p:sp>
      <p:sp>
        <p:nvSpPr>
          <p:cNvPr id="22532" name="Rectangle 4"/>
          <p:cNvSpPr>
            <a:spLocks noChangeArrowheads="1"/>
          </p:cNvSpPr>
          <p:nvPr/>
        </p:nvSpPr>
        <p:spPr bwMode="auto">
          <a:xfrm>
            <a:off x="414338" y="6197600"/>
            <a:ext cx="6415087" cy="442913"/>
          </a:xfrm>
          <a:prstGeom prst="rect">
            <a:avLst/>
          </a:prstGeom>
          <a:noFill/>
          <a:ln w="9525">
            <a:noFill/>
            <a:miter lim="800000"/>
            <a:headEnd/>
            <a:tailEnd/>
          </a:ln>
        </p:spPr>
        <p:txBody>
          <a:bodyPr wrap="none">
            <a:spAutoFit/>
          </a:bodyPr>
          <a:lstStyle/>
          <a:p>
            <a:pPr eaLnBrk="1" hangingPunct="1">
              <a:spcBef>
                <a:spcPct val="30000"/>
              </a:spcBef>
            </a:pPr>
            <a:r>
              <a:rPr lang="en-US" sz="1000">
                <a:latin typeface="Arial" charset="0"/>
              </a:rPr>
              <a:t>Barber, C. E. (June 22. 2006). </a:t>
            </a:r>
            <a:r>
              <a:rPr lang="en-US" sz="1000" i="1">
                <a:latin typeface="Arial" charset="0"/>
              </a:rPr>
              <a:t>Suicide in later life.</a:t>
            </a:r>
            <a:r>
              <a:rPr lang="en-US" sz="1000">
                <a:latin typeface="Arial" charset="0"/>
              </a:rPr>
              <a:t> Colorado State University. Cooperative Extension Fact Sheet</a:t>
            </a:r>
          </a:p>
          <a:p>
            <a:pPr eaLnBrk="1" hangingPunct="1">
              <a:spcBef>
                <a:spcPct val="30000"/>
              </a:spcBef>
            </a:pPr>
            <a:r>
              <a:rPr lang="en-US" sz="1000">
                <a:latin typeface="Arial" charset="0"/>
              </a:rPr>
              <a:t>No. 10.252. Retrieved March 26, 2007, from http://www.ext.colostate.edu/pubs/consumer/10252.html. </a:t>
            </a:r>
          </a:p>
        </p:txBody>
      </p:sp>
      <p:sp>
        <p:nvSpPr>
          <p:cNvPr id="22533" name="Rectangle 5"/>
          <p:cNvSpPr>
            <a:spLocks noChangeArrowheads="1"/>
          </p:cNvSpPr>
          <p:nvPr/>
        </p:nvSpPr>
        <p:spPr bwMode="auto">
          <a:xfrm>
            <a:off x="381000" y="5715000"/>
            <a:ext cx="8199438" cy="442913"/>
          </a:xfrm>
          <a:prstGeom prst="rect">
            <a:avLst/>
          </a:prstGeom>
          <a:noFill/>
          <a:ln w="9525">
            <a:noFill/>
            <a:miter lim="800000"/>
            <a:headEnd/>
            <a:tailEnd/>
          </a:ln>
        </p:spPr>
        <p:txBody>
          <a:bodyPr wrap="none">
            <a:spAutoFit/>
          </a:bodyPr>
          <a:lstStyle/>
          <a:p>
            <a:pPr eaLnBrk="1" hangingPunct="1">
              <a:spcBef>
                <a:spcPct val="30000"/>
              </a:spcBef>
            </a:pPr>
            <a:r>
              <a:rPr lang="en-US" sz="1000">
                <a:latin typeface="Arial" charset="0"/>
              </a:rPr>
              <a:t>American Association of Suicidology. (2006, December 16). </a:t>
            </a:r>
            <a:r>
              <a:rPr lang="en-US" sz="1000" i="1">
                <a:latin typeface="Arial" charset="0"/>
              </a:rPr>
              <a:t>2004 official final data.</a:t>
            </a:r>
            <a:r>
              <a:rPr lang="en-US" sz="1000">
                <a:latin typeface="Arial" charset="0"/>
              </a:rPr>
              <a:t> Retrieved April 23, 2007, from The American Association of </a:t>
            </a:r>
          </a:p>
          <a:p>
            <a:pPr eaLnBrk="1" hangingPunct="1">
              <a:spcBef>
                <a:spcPct val="30000"/>
              </a:spcBef>
            </a:pPr>
            <a:r>
              <a:rPr lang="en-US" sz="1000">
                <a:latin typeface="Arial" charset="0"/>
              </a:rPr>
              <a:t>Suicidology Web Site: http://www.suicidology.org/associations/1045/files/Understanding.pdf. </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0978" name="Rectangle 2"/>
          <p:cNvSpPr>
            <a:spLocks noGrp="1" noChangeArrowheads="1"/>
          </p:cNvSpPr>
          <p:nvPr>
            <p:ph type="title"/>
          </p:nvPr>
        </p:nvSpPr>
        <p:spPr/>
        <p:txBody>
          <a:bodyPr/>
          <a:lstStyle/>
          <a:p>
            <a:pPr eaLnBrk="1" hangingPunct="1">
              <a:defRPr/>
            </a:pPr>
            <a:r>
              <a:rPr lang="en-US" dirty="0" smtClean="0"/>
              <a:t>Six Myths About Suicide</a:t>
            </a:r>
          </a:p>
        </p:txBody>
      </p:sp>
      <p:sp>
        <p:nvSpPr>
          <p:cNvPr id="24579" name="Rectangle 3"/>
          <p:cNvSpPr>
            <a:spLocks noGrp="1" noChangeArrowheads="1"/>
          </p:cNvSpPr>
          <p:nvPr>
            <p:ph type="body" idx="1"/>
          </p:nvPr>
        </p:nvSpPr>
        <p:spPr>
          <a:xfrm>
            <a:off x="381000" y="1371600"/>
            <a:ext cx="8229600" cy="3733800"/>
          </a:xfrm>
          <a:noFill/>
        </p:spPr>
        <p:txBody>
          <a:bodyPr/>
          <a:lstStyle/>
          <a:p>
            <a:pPr eaLnBrk="1" hangingPunct="1">
              <a:lnSpc>
                <a:spcPct val="80000"/>
              </a:lnSpc>
            </a:pPr>
            <a:r>
              <a:rPr lang="en-US" sz="2400" smtClean="0"/>
              <a:t>A person who talks about suicide will not actually take his or her own life. </a:t>
            </a:r>
          </a:p>
          <a:p>
            <a:pPr eaLnBrk="1" hangingPunct="1">
              <a:lnSpc>
                <a:spcPct val="80000"/>
              </a:lnSpc>
            </a:pPr>
            <a:r>
              <a:rPr lang="en-US" sz="2400" smtClean="0"/>
              <a:t>Asking people about suicide will put that thought in their minds and encourage suicide attempts. </a:t>
            </a:r>
          </a:p>
          <a:p>
            <a:pPr eaLnBrk="1" hangingPunct="1">
              <a:lnSpc>
                <a:spcPct val="80000"/>
              </a:lnSpc>
            </a:pPr>
            <a:r>
              <a:rPr lang="en-US" sz="2400" smtClean="0"/>
              <a:t>Only crazy or insane people commit suicide. </a:t>
            </a:r>
          </a:p>
          <a:p>
            <a:pPr eaLnBrk="1" hangingPunct="1">
              <a:lnSpc>
                <a:spcPct val="80000"/>
              </a:lnSpc>
            </a:pPr>
            <a:r>
              <a:rPr lang="en-US" sz="2400" smtClean="0"/>
              <a:t>Suicidal tendencies are inherited. </a:t>
            </a:r>
          </a:p>
          <a:p>
            <a:pPr eaLnBrk="1" hangingPunct="1">
              <a:lnSpc>
                <a:spcPct val="80000"/>
              </a:lnSpc>
            </a:pPr>
            <a:r>
              <a:rPr lang="en-US" sz="2400" smtClean="0"/>
              <a:t>When a suicidal person shows improvement, the danger is over. </a:t>
            </a:r>
          </a:p>
          <a:p>
            <a:pPr eaLnBrk="1" hangingPunct="1">
              <a:lnSpc>
                <a:spcPct val="80000"/>
              </a:lnSpc>
            </a:pPr>
            <a:r>
              <a:rPr lang="en-US" sz="2400" smtClean="0"/>
              <a:t>People who are under a physician's care or who are hospitalized are not suicidal risks.</a:t>
            </a:r>
            <a:r>
              <a:rPr lang="en-US" sz="2200" smtClean="0"/>
              <a:t> </a:t>
            </a:r>
          </a:p>
        </p:txBody>
      </p:sp>
      <p:sp>
        <p:nvSpPr>
          <p:cNvPr id="24580" name="Rectangle 4"/>
          <p:cNvSpPr>
            <a:spLocks noChangeArrowheads="1"/>
          </p:cNvSpPr>
          <p:nvPr/>
        </p:nvSpPr>
        <p:spPr bwMode="auto">
          <a:xfrm>
            <a:off x="457200" y="5410200"/>
            <a:ext cx="7689850" cy="512763"/>
          </a:xfrm>
          <a:prstGeom prst="rect">
            <a:avLst/>
          </a:prstGeom>
          <a:noFill/>
          <a:ln w="9525">
            <a:noFill/>
            <a:miter lim="800000"/>
            <a:headEnd/>
            <a:tailEnd/>
          </a:ln>
        </p:spPr>
        <p:txBody>
          <a:bodyPr wrap="none">
            <a:spAutoFit/>
          </a:bodyPr>
          <a:lstStyle/>
          <a:p>
            <a:pPr eaLnBrk="1" hangingPunct="1">
              <a:spcBef>
                <a:spcPct val="30000"/>
              </a:spcBef>
            </a:pPr>
            <a:r>
              <a:rPr lang="en-US" sz="1200">
                <a:latin typeface="Arial" charset="0"/>
              </a:rPr>
              <a:t>Barber, C. E. (June 22. 2006). </a:t>
            </a:r>
            <a:r>
              <a:rPr lang="en-US" sz="1200" i="1">
                <a:latin typeface="Arial" charset="0"/>
              </a:rPr>
              <a:t>Suicide in later life.</a:t>
            </a:r>
            <a:r>
              <a:rPr lang="en-US" sz="1200">
                <a:latin typeface="Arial" charset="0"/>
              </a:rPr>
              <a:t> Colorado State University. Cooperative Extension Fact Sheet</a:t>
            </a:r>
          </a:p>
          <a:p>
            <a:pPr eaLnBrk="1" hangingPunct="1">
              <a:spcBef>
                <a:spcPct val="30000"/>
              </a:spcBef>
            </a:pPr>
            <a:r>
              <a:rPr lang="en-US" sz="1200">
                <a:latin typeface="Arial" charset="0"/>
              </a:rPr>
              <a:t>No. 10.252. Retrieved March 26, 2007, from http://www.ext.colostate.edu/pubs/consumer/10252.html. </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3026" name="Rectangle 2"/>
          <p:cNvSpPr>
            <a:spLocks noGrp="1" noChangeArrowheads="1"/>
          </p:cNvSpPr>
          <p:nvPr>
            <p:ph type="title"/>
          </p:nvPr>
        </p:nvSpPr>
        <p:spPr/>
        <p:txBody>
          <a:bodyPr/>
          <a:lstStyle/>
          <a:p>
            <a:pPr eaLnBrk="1" hangingPunct="1">
              <a:defRPr/>
            </a:pPr>
            <a:r>
              <a:rPr lang="en-US" dirty="0" smtClean="0"/>
              <a:t>Suicide: </a:t>
            </a:r>
            <a:r>
              <a:rPr lang="en-US" sz="3900" dirty="0" smtClean="0"/>
              <a:t>How to respond</a:t>
            </a:r>
          </a:p>
        </p:txBody>
      </p:sp>
      <p:sp>
        <p:nvSpPr>
          <p:cNvPr id="25603" name="Rectangle 3"/>
          <p:cNvSpPr>
            <a:spLocks noGrp="1" noChangeArrowheads="1"/>
          </p:cNvSpPr>
          <p:nvPr>
            <p:ph type="body" idx="1"/>
          </p:nvPr>
        </p:nvSpPr>
        <p:spPr>
          <a:xfrm>
            <a:off x="457200" y="1143000"/>
            <a:ext cx="8229600" cy="4724400"/>
          </a:xfrm>
          <a:noFill/>
        </p:spPr>
        <p:txBody>
          <a:bodyPr/>
          <a:lstStyle/>
          <a:p>
            <a:pPr eaLnBrk="1" hangingPunct="1">
              <a:lnSpc>
                <a:spcPct val="80000"/>
              </a:lnSpc>
            </a:pPr>
            <a:endParaRPr lang="en-US" sz="2000" dirty="0" smtClean="0"/>
          </a:p>
          <a:p>
            <a:pPr eaLnBrk="1" hangingPunct="1">
              <a:lnSpc>
                <a:spcPct val="80000"/>
              </a:lnSpc>
            </a:pPr>
            <a:endParaRPr lang="en-US" sz="2000" dirty="0" smtClean="0"/>
          </a:p>
          <a:p>
            <a:pPr eaLnBrk="1" hangingPunct="1">
              <a:lnSpc>
                <a:spcPct val="80000"/>
              </a:lnSpc>
            </a:pPr>
            <a:r>
              <a:rPr lang="en-US" sz="2000" dirty="0" smtClean="0"/>
              <a:t>The </a:t>
            </a:r>
            <a:r>
              <a:rPr lang="en-US" sz="2000" dirty="0" smtClean="0"/>
              <a:t>best approach to take to help a suicidal person depends on the person, who we are and what kind of relationship we have.</a:t>
            </a:r>
            <a:endParaRPr lang="en-US" sz="2000" b="1" dirty="0" smtClean="0"/>
          </a:p>
          <a:p>
            <a:pPr eaLnBrk="1" hangingPunct="1">
              <a:lnSpc>
                <a:spcPct val="80000"/>
              </a:lnSpc>
            </a:pPr>
            <a:r>
              <a:rPr lang="en-US" sz="2000" dirty="0" smtClean="0"/>
              <a:t>Recognize ambivalence and need to heal emotional pain.</a:t>
            </a:r>
          </a:p>
          <a:p>
            <a:pPr eaLnBrk="1" hangingPunct="1">
              <a:lnSpc>
                <a:spcPct val="80000"/>
              </a:lnSpc>
            </a:pPr>
            <a:r>
              <a:rPr lang="en-US" sz="2000" dirty="0" smtClean="0"/>
              <a:t>Take the suicidal concern seriously. </a:t>
            </a:r>
          </a:p>
          <a:p>
            <a:pPr eaLnBrk="1" hangingPunct="1">
              <a:lnSpc>
                <a:spcPct val="80000"/>
              </a:lnSpc>
            </a:pPr>
            <a:r>
              <a:rPr lang="en-US" sz="2000" dirty="0" smtClean="0"/>
              <a:t>Be direct in discussing suicidal thoughts.</a:t>
            </a:r>
          </a:p>
          <a:p>
            <a:pPr eaLnBrk="1" hangingPunct="1">
              <a:lnSpc>
                <a:spcPct val="80000"/>
              </a:lnSpc>
            </a:pPr>
            <a:r>
              <a:rPr lang="en-US" sz="2000" dirty="0" smtClean="0"/>
              <a:t>Don’t dare him/her to do it.</a:t>
            </a:r>
          </a:p>
          <a:p>
            <a:pPr eaLnBrk="1" hangingPunct="1">
              <a:lnSpc>
                <a:spcPct val="80000"/>
              </a:lnSpc>
            </a:pPr>
            <a:r>
              <a:rPr lang="en-US" sz="2000" dirty="0" smtClean="0"/>
              <a:t>Be nonjudgmental.</a:t>
            </a:r>
          </a:p>
          <a:p>
            <a:pPr eaLnBrk="1" hangingPunct="1">
              <a:lnSpc>
                <a:spcPct val="80000"/>
              </a:lnSpc>
            </a:pPr>
            <a:r>
              <a:rPr lang="en-US" sz="2000" dirty="0" smtClean="0"/>
              <a:t>Listen and empathize. </a:t>
            </a:r>
          </a:p>
          <a:p>
            <a:pPr eaLnBrk="1" hangingPunct="1">
              <a:lnSpc>
                <a:spcPct val="80000"/>
              </a:lnSpc>
            </a:pPr>
            <a:r>
              <a:rPr lang="en-US" sz="2000" dirty="0" smtClean="0"/>
              <a:t>Don’t be sworn to secrecy.</a:t>
            </a:r>
          </a:p>
          <a:p>
            <a:pPr eaLnBrk="1" hangingPunct="1">
              <a:lnSpc>
                <a:spcPct val="80000"/>
              </a:lnSpc>
            </a:pPr>
            <a:r>
              <a:rPr lang="en-US" sz="2000" dirty="0" smtClean="0"/>
              <a:t>Take charge and seek professional help. </a:t>
            </a:r>
          </a:p>
          <a:p>
            <a:pPr eaLnBrk="1" hangingPunct="1">
              <a:lnSpc>
                <a:spcPct val="80000"/>
              </a:lnSpc>
              <a:buNone/>
            </a:pPr>
            <a:endParaRPr lang="en-US" sz="2000" dirty="0" smtClean="0"/>
          </a:p>
        </p:txBody>
      </p:sp>
      <p:sp>
        <p:nvSpPr>
          <p:cNvPr id="25604" name="Rectangle 4"/>
          <p:cNvSpPr>
            <a:spLocks noChangeArrowheads="1"/>
          </p:cNvSpPr>
          <p:nvPr/>
        </p:nvSpPr>
        <p:spPr bwMode="auto">
          <a:xfrm>
            <a:off x="533400" y="5562600"/>
            <a:ext cx="7689850" cy="512763"/>
          </a:xfrm>
          <a:prstGeom prst="rect">
            <a:avLst/>
          </a:prstGeom>
          <a:noFill/>
          <a:ln w="9525">
            <a:noFill/>
            <a:miter lim="800000"/>
            <a:headEnd/>
            <a:tailEnd/>
          </a:ln>
        </p:spPr>
        <p:txBody>
          <a:bodyPr wrap="none">
            <a:spAutoFit/>
          </a:bodyPr>
          <a:lstStyle/>
          <a:p>
            <a:pPr eaLnBrk="1" hangingPunct="1">
              <a:spcBef>
                <a:spcPct val="30000"/>
              </a:spcBef>
            </a:pPr>
            <a:r>
              <a:rPr lang="en-US" sz="1200">
                <a:latin typeface="Arial" charset="0"/>
              </a:rPr>
              <a:t>Barber, C. E. (June 22. 2006). </a:t>
            </a:r>
            <a:r>
              <a:rPr lang="en-US" sz="1200" i="1">
                <a:latin typeface="Arial" charset="0"/>
              </a:rPr>
              <a:t>Suicide in later life.</a:t>
            </a:r>
            <a:r>
              <a:rPr lang="en-US" sz="1200">
                <a:latin typeface="Arial" charset="0"/>
              </a:rPr>
              <a:t> Colorado State University. Cooperative Extension Fact Sheet</a:t>
            </a:r>
          </a:p>
          <a:p>
            <a:pPr eaLnBrk="1" hangingPunct="1">
              <a:spcBef>
                <a:spcPct val="30000"/>
              </a:spcBef>
            </a:pPr>
            <a:r>
              <a:rPr lang="en-US" sz="1200">
                <a:latin typeface="Arial" charset="0"/>
              </a:rPr>
              <a:t>No. 10.252. Retrieved March 26, 2007, from http://www.ext.colostate.edu/pubs/consumer/10252.html. </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28600" y="304800"/>
            <a:ext cx="8534400" cy="6186309"/>
          </a:xfrm>
          <a:prstGeom prst="rect">
            <a:avLst/>
          </a:prstGeom>
        </p:spPr>
        <p:txBody>
          <a:bodyPr wrap="square">
            <a:spAutoFit/>
          </a:bodyPr>
          <a:lstStyle/>
          <a:p>
            <a:pPr algn="ctr"/>
            <a:r>
              <a:rPr lang="en-US" sz="4400" dirty="0" smtClean="0">
                <a:solidFill>
                  <a:schemeClr val="tx2"/>
                </a:solidFill>
                <a:effectLst>
                  <a:outerShdw blurRad="38100" dist="38100" dir="2700000" algn="tl">
                    <a:srgbClr val="000000">
                      <a:alpha val="43137"/>
                    </a:srgbClr>
                  </a:outerShdw>
                </a:effectLst>
                <a:latin typeface="+mj-lt"/>
              </a:rPr>
              <a:t>Suicide: How to respond</a:t>
            </a:r>
          </a:p>
          <a:p>
            <a:endParaRPr lang="en-US" sz="3600" i="1" dirty="0" smtClean="0">
              <a:cs typeface="Times New Roman" pitchFamily="18" charset="0"/>
            </a:endParaRPr>
          </a:p>
          <a:p>
            <a:r>
              <a:rPr lang="en-US" sz="3200" i="1" dirty="0" smtClean="0">
                <a:cs typeface="Times New Roman" pitchFamily="18" charset="0"/>
              </a:rPr>
              <a:t>If a person has the intent, and the means to complete the plan, that individual should be assessed as high risk and not be left alone. A helping professional should be contacted immediately.</a:t>
            </a:r>
          </a:p>
          <a:p>
            <a:endParaRPr lang="en-US" sz="3200" i="1" dirty="0" smtClean="0">
              <a:cs typeface="Times New Roman" pitchFamily="18" charset="0"/>
            </a:endParaRPr>
          </a:p>
          <a:p>
            <a:r>
              <a:rPr lang="en-US" sz="2800" b="1" dirty="0" smtClean="0">
                <a:cs typeface="Times New Roman" pitchFamily="18" charset="0"/>
              </a:rPr>
              <a:t>1-800-SUICIDE</a:t>
            </a:r>
          </a:p>
          <a:p>
            <a:endParaRPr lang="en-US" sz="2400" dirty="0" smtClean="0">
              <a:cs typeface="Times New Roman" pitchFamily="18" charset="0"/>
            </a:endParaRPr>
          </a:p>
          <a:p>
            <a:r>
              <a:rPr lang="en-US" sz="2400" dirty="0" smtClean="0">
                <a:cs typeface="Times New Roman" pitchFamily="18" charset="0"/>
              </a:rPr>
              <a:t>National Suicide Prevention Lifeline</a:t>
            </a:r>
          </a:p>
          <a:p>
            <a:r>
              <a:rPr lang="en-US" sz="2400" dirty="0" smtClean="0">
                <a:cs typeface="Times New Roman" pitchFamily="18" charset="0"/>
              </a:rPr>
              <a:t>http://suicidepreventionlifeline.org/</a:t>
            </a:r>
            <a:endParaRPr lang="en-US" sz="2400" dirty="0">
              <a:cs typeface="Times New Roman" pitchFamily="18" charset="0"/>
            </a:endParaRPr>
          </a:p>
          <a:p>
            <a:endParaRPr lang="en-US" sz="2400" dirty="0">
              <a:cs typeface="Times New Roman" pitchFamily="18" charset="0"/>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ext Box 4"/>
          <p:cNvSpPr txBox="1">
            <a:spLocks noChangeArrowheads="1"/>
          </p:cNvSpPr>
          <p:nvPr/>
        </p:nvSpPr>
        <p:spPr bwMode="auto">
          <a:xfrm>
            <a:off x="1066800" y="758825"/>
            <a:ext cx="7162800" cy="5153025"/>
          </a:xfrm>
          <a:prstGeom prst="rect">
            <a:avLst/>
          </a:prstGeom>
          <a:noFill/>
          <a:ln w="9525">
            <a:noFill/>
            <a:miter lim="800000"/>
            <a:headEnd/>
            <a:tailEnd/>
          </a:ln>
        </p:spPr>
        <p:txBody>
          <a:bodyPr>
            <a:spAutoFit/>
          </a:bodyPr>
          <a:lstStyle/>
          <a:p>
            <a:pPr algn="ctr"/>
            <a:r>
              <a:rPr lang="en-US" sz="4800" dirty="0">
                <a:solidFill>
                  <a:schemeClr val="tx2"/>
                </a:solidFill>
                <a:effectLst>
                  <a:outerShdw blurRad="38100" dist="38100" dir="2700000" algn="tl">
                    <a:srgbClr val="000000">
                      <a:alpha val="43137"/>
                    </a:srgbClr>
                  </a:outerShdw>
                </a:effectLst>
              </a:rPr>
              <a:t>Men Seeking Help</a:t>
            </a:r>
          </a:p>
          <a:p>
            <a:endParaRPr lang="en-US" sz="4800" dirty="0"/>
          </a:p>
          <a:p>
            <a:r>
              <a:rPr lang="en-US" i="1" dirty="0"/>
              <a:t>“Where do Cowboys go to Cry?”</a:t>
            </a:r>
          </a:p>
          <a:p>
            <a:endParaRPr lang="en-US" i="1" dirty="0"/>
          </a:p>
          <a:p>
            <a:endParaRPr lang="en-US" dirty="0"/>
          </a:p>
          <a:p>
            <a:r>
              <a:rPr lang="en-US" dirty="0"/>
              <a:t>* </a:t>
            </a:r>
            <a:r>
              <a:rPr lang="en-US" u="sng" dirty="0"/>
              <a:t>Men’s Upbringing</a:t>
            </a:r>
          </a:p>
          <a:p>
            <a:r>
              <a:rPr lang="en-US" dirty="0"/>
              <a:t>* </a:t>
            </a:r>
            <a:r>
              <a:rPr lang="en-US" u="sng" dirty="0"/>
              <a:t>Traditional Counseling</a:t>
            </a:r>
            <a:endParaRPr lang="en-US" dirty="0"/>
          </a:p>
          <a:p>
            <a:pPr algn="ctr"/>
            <a:endParaRPr lang="en-US" sz="3600" dirty="0"/>
          </a:p>
        </p:txBody>
      </p:sp>
      <p:sp>
        <p:nvSpPr>
          <p:cNvPr id="4" name="Rectangle 3"/>
          <p:cNvSpPr/>
          <p:nvPr/>
        </p:nvSpPr>
        <p:spPr>
          <a:xfrm>
            <a:off x="228600" y="5638800"/>
            <a:ext cx="8382000" cy="646331"/>
          </a:xfrm>
          <a:prstGeom prst="rect">
            <a:avLst/>
          </a:prstGeom>
        </p:spPr>
        <p:txBody>
          <a:bodyPr wrap="square">
            <a:spAutoFit/>
          </a:bodyPr>
          <a:lstStyle/>
          <a:p>
            <a:pPr lvl="0"/>
            <a:r>
              <a:rPr lang="en-US" sz="1200" dirty="0" smtClean="0">
                <a:solidFill>
                  <a:srgbClr val="FFFFFF"/>
                </a:solidFill>
              </a:rPr>
              <a:t>Weigel, R. R. (2003). Why ranchers and farmers are reluctant to seek counseling</a:t>
            </a:r>
          </a:p>
          <a:p>
            <a:pPr lvl="0"/>
            <a:r>
              <a:rPr lang="en-US" sz="1200" dirty="0" smtClean="0">
                <a:solidFill>
                  <a:srgbClr val="FFFFFF"/>
                </a:solidFill>
              </a:rPr>
              <a:t>and how family practitioners can help. </a:t>
            </a:r>
            <a:r>
              <a:rPr lang="en-US" sz="1200" i="1" dirty="0" smtClean="0">
                <a:solidFill>
                  <a:srgbClr val="FFFFFF"/>
                </a:solidFill>
              </a:rPr>
              <a:t>The Forum for Family and Consumer Issues, 8(2). On-line: </a:t>
            </a:r>
            <a:r>
              <a:rPr lang="en-US" sz="1200" dirty="0" smtClean="0">
                <a:solidFill>
                  <a:srgbClr val="FFFFFF"/>
                </a:solidFill>
              </a:rPr>
              <a:t>http://www.ces.ncsu.edu/depts/fcs/pub/8(2)/weigel.html.</a:t>
            </a: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ext Box 4"/>
          <p:cNvSpPr txBox="1">
            <a:spLocks noChangeArrowheads="1"/>
          </p:cNvSpPr>
          <p:nvPr/>
        </p:nvSpPr>
        <p:spPr bwMode="auto">
          <a:xfrm>
            <a:off x="284163" y="228600"/>
            <a:ext cx="8064500" cy="6556375"/>
          </a:xfrm>
          <a:prstGeom prst="rect">
            <a:avLst/>
          </a:prstGeom>
          <a:noFill/>
          <a:ln w="9525">
            <a:noFill/>
            <a:miter lim="800000"/>
            <a:headEnd/>
            <a:tailEnd/>
          </a:ln>
        </p:spPr>
        <p:txBody>
          <a:bodyPr>
            <a:spAutoFit/>
          </a:bodyPr>
          <a:lstStyle/>
          <a:p>
            <a:r>
              <a:rPr lang="en-US" sz="4400" dirty="0">
                <a:solidFill>
                  <a:schemeClr val="tx2"/>
                </a:solidFill>
                <a:effectLst>
                  <a:outerShdw blurRad="38100" dist="38100" dir="2700000" algn="tl">
                    <a:srgbClr val="000000">
                      <a:alpha val="43137"/>
                    </a:srgbClr>
                  </a:outerShdw>
                </a:effectLst>
              </a:rPr>
              <a:t>Ag. Families’ Reluctance to Seek</a:t>
            </a:r>
          </a:p>
          <a:p>
            <a:r>
              <a:rPr lang="en-US" sz="4400" dirty="0">
                <a:solidFill>
                  <a:schemeClr val="tx2"/>
                </a:solidFill>
                <a:effectLst>
                  <a:outerShdw blurRad="38100" dist="38100" dir="2700000" algn="tl">
                    <a:srgbClr val="000000">
                      <a:alpha val="43137"/>
                    </a:srgbClr>
                  </a:outerShdw>
                </a:effectLst>
              </a:rPr>
              <a:t>Help </a:t>
            </a:r>
          </a:p>
          <a:p>
            <a:endParaRPr lang="en-US" sz="4400" dirty="0"/>
          </a:p>
          <a:p>
            <a:r>
              <a:rPr lang="en-US" sz="3200" dirty="0"/>
              <a:t>* reputation			* lack of knowledge</a:t>
            </a:r>
          </a:p>
          <a:p>
            <a:endParaRPr lang="en-US" sz="3200" dirty="0"/>
          </a:p>
          <a:p>
            <a:r>
              <a:rPr lang="en-US" sz="3200" dirty="0"/>
              <a:t>* solve own problems		* upbringing</a:t>
            </a:r>
          </a:p>
          <a:p>
            <a:endParaRPr lang="en-US" sz="3200" dirty="0"/>
          </a:p>
          <a:p>
            <a:r>
              <a:rPr lang="en-US" sz="3200" dirty="0"/>
              <a:t>* perceived as lazy		* perceived as ill</a:t>
            </a:r>
          </a:p>
          <a:p>
            <a:endParaRPr lang="en-US" sz="3200" dirty="0"/>
          </a:p>
          <a:p>
            <a:r>
              <a:rPr lang="en-US" sz="3200" dirty="0"/>
              <a:t>* distrust of help		* pride</a:t>
            </a:r>
          </a:p>
          <a:p>
            <a:endParaRPr lang="en-US" sz="3200" dirty="0"/>
          </a:p>
          <a:p>
            <a:endParaRPr lang="en-US" sz="3200" dirty="0">
              <a:latin typeface="Cooper Black" pitchFamily="18" charset="0"/>
            </a:endParaRP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ext Box 2"/>
          <p:cNvSpPr txBox="1">
            <a:spLocks noChangeArrowheads="1"/>
          </p:cNvSpPr>
          <p:nvPr/>
        </p:nvSpPr>
        <p:spPr bwMode="auto">
          <a:xfrm>
            <a:off x="414338" y="685800"/>
            <a:ext cx="8348662" cy="5026025"/>
          </a:xfrm>
          <a:prstGeom prst="rect">
            <a:avLst/>
          </a:prstGeom>
          <a:noFill/>
          <a:ln w="9525">
            <a:noFill/>
            <a:miter lim="800000"/>
            <a:headEnd/>
            <a:tailEnd/>
          </a:ln>
        </p:spPr>
        <p:txBody>
          <a:bodyPr>
            <a:spAutoFit/>
          </a:bodyPr>
          <a:lstStyle/>
          <a:p>
            <a:pPr algn="ctr"/>
            <a:r>
              <a:rPr lang="en-US" dirty="0">
                <a:solidFill>
                  <a:schemeClr val="tx2"/>
                </a:solidFill>
                <a:effectLst>
                  <a:outerShdw blurRad="38100" dist="38100" dir="2700000" algn="tl">
                    <a:srgbClr val="000000">
                      <a:alpha val="43137"/>
                    </a:srgbClr>
                  </a:outerShdw>
                </a:effectLst>
                <a:latin typeface="Arial" charset="0"/>
              </a:rPr>
              <a:t>When </a:t>
            </a:r>
            <a:r>
              <a:rPr lang="en-US" dirty="0" smtClean="0">
                <a:solidFill>
                  <a:schemeClr val="tx2"/>
                </a:solidFill>
                <a:effectLst>
                  <a:outerShdw blurRad="38100" dist="38100" dir="2700000" algn="tl">
                    <a:srgbClr val="000000">
                      <a:alpha val="43137"/>
                    </a:srgbClr>
                  </a:outerShdw>
                </a:effectLst>
                <a:latin typeface="Arial" charset="0"/>
              </a:rPr>
              <a:t>Farmers/Ranchers</a:t>
            </a:r>
            <a:endParaRPr lang="en-US" dirty="0">
              <a:solidFill>
                <a:schemeClr val="tx2"/>
              </a:solidFill>
              <a:effectLst>
                <a:outerShdw blurRad="38100" dist="38100" dir="2700000" algn="tl">
                  <a:srgbClr val="000000">
                    <a:alpha val="43137"/>
                  </a:srgbClr>
                </a:outerShdw>
              </a:effectLst>
              <a:latin typeface="Arial" charset="0"/>
            </a:endParaRPr>
          </a:p>
          <a:p>
            <a:pPr algn="ctr"/>
            <a:r>
              <a:rPr lang="en-US" dirty="0">
                <a:solidFill>
                  <a:schemeClr val="tx2"/>
                </a:solidFill>
                <a:effectLst>
                  <a:outerShdw blurRad="38100" dist="38100" dir="2700000" algn="tl">
                    <a:srgbClr val="000000">
                      <a:alpha val="43137"/>
                    </a:srgbClr>
                  </a:outerShdw>
                </a:effectLst>
                <a:latin typeface="Arial" charset="0"/>
              </a:rPr>
              <a:t>Seek Help:</a:t>
            </a:r>
          </a:p>
          <a:p>
            <a:endParaRPr lang="en-US" dirty="0"/>
          </a:p>
          <a:p>
            <a:pPr>
              <a:buFontTx/>
              <a:buChar char="•"/>
            </a:pPr>
            <a:r>
              <a:rPr lang="en-US" sz="3200" dirty="0"/>
              <a:t> Minimize mental health jargon</a:t>
            </a:r>
          </a:p>
          <a:p>
            <a:pPr>
              <a:buFontTx/>
              <a:buChar char="•"/>
            </a:pPr>
            <a:r>
              <a:rPr lang="en-US" sz="3200" dirty="0"/>
              <a:t> Speak in terms ranchers &amp; farmers relate to</a:t>
            </a:r>
          </a:p>
          <a:p>
            <a:pPr>
              <a:buFontTx/>
              <a:buChar char="•"/>
            </a:pPr>
            <a:r>
              <a:rPr lang="en-US" sz="3200" dirty="0"/>
              <a:t> Realize that they seek the status-quo</a:t>
            </a:r>
          </a:p>
          <a:p>
            <a:pPr>
              <a:buFontTx/>
              <a:buChar char="•"/>
            </a:pPr>
            <a:r>
              <a:rPr lang="en-US" sz="3200" dirty="0"/>
              <a:t> Know that they view STRESS as an</a:t>
            </a:r>
          </a:p>
          <a:p>
            <a:r>
              <a:rPr lang="en-US" sz="3200" dirty="0"/>
              <a:t>  agricultural issue, not a personal issue</a:t>
            </a:r>
          </a:p>
          <a:p>
            <a:pPr>
              <a:buFontTx/>
              <a:buChar char="•"/>
            </a:pPr>
            <a:r>
              <a:rPr lang="en-US" sz="3200" dirty="0"/>
              <a:t> Know that ranching/farming is not a job</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5362" name="Rectangle 1026"/>
          <p:cNvSpPr>
            <a:spLocks noGrp="1" noChangeArrowheads="1"/>
          </p:cNvSpPr>
          <p:nvPr>
            <p:ph type="ctrTitle"/>
          </p:nvPr>
        </p:nvSpPr>
        <p:spPr>
          <a:xfrm>
            <a:off x="381000" y="533400"/>
            <a:ext cx="8229600" cy="1736725"/>
          </a:xfrm>
        </p:spPr>
        <p:txBody>
          <a:bodyPr/>
          <a:lstStyle/>
          <a:p>
            <a:pPr eaLnBrk="1" hangingPunct="1">
              <a:defRPr/>
            </a:pPr>
            <a:r>
              <a:rPr lang="en-US" sz="4400" dirty="0" smtClean="0">
                <a:latin typeface="Times New Roman" pitchFamily="18" charset="0"/>
                <a:cs typeface="Times New Roman" pitchFamily="18" charset="0"/>
              </a:rPr>
              <a:t>We’ll Talk Today about 3 Different Responses</a:t>
            </a:r>
            <a:br>
              <a:rPr lang="en-US" sz="4400" dirty="0" smtClean="0">
                <a:latin typeface="Times New Roman" pitchFamily="18" charset="0"/>
                <a:cs typeface="Times New Roman" pitchFamily="18" charset="0"/>
              </a:rPr>
            </a:br>
            <a:r>
              <a:rPr lang="en-US" sz="4400" dirty="0" smtClean="0">
                <a:latin typeface="Times New Roman" pitchFamily="18" charset="0"/>
                <a:cs typeface="Times New Roman" pitchFamily="18" charset="0"/>
              </a:rPr>
              <a:t>to Tough Times</a:t>
            </a:r>
          </a:p>
        </p:txBody>
      </p:sp>
      <p:sp>
        <p:nvSpPr>
          <p:cNvPr id="1295363" name="Rectangle 1027"/>
          <p:cNvSpPr>
            <a:spLocks noGrp="1" noChangeArrowheads="1"/>
          </p:cNvSpPr>
          <p:nvPr>
            <p:ph type="subTitle" idx="1"/>
          </p:nvPr>
        </p:nvSpPr>
        <p:spPr>
          <a:xfrm>
            <a:off x="1371600" y="2514600"/>
            <a:ext cx="6400800" cy="3429000"/>
          </a:xfrm>
        </p:spPr>
        <p:txBody>
          <a:bodyPr/>
          <a:lstStyle/>
          <a:p>
            <a:pPr eaLnBrk="1" hangingPunct="1">
              <a:defRPr/>
            </a:pPr>
            <a:r>
              <a:rPr lang="en-US" dirty="0" smtClean="0"/>
              <a:t>High Levels of:</a:t>
            </a:r>
          </a:p>
          <a:p>
            <a:pPr eaLnBrk="1" hangingPunct="1">
              <a:defRPr/>
            </a:pPr>
            <a:r>
              <a:rPr lang="en-US" dirty="0" smtClean="0"/>
              <a:t>Stress </a:t>
            </a:r>
          </a:p>
          <a:p>
            <a:pPr eaLnBrk="1" hangingPunct="1">
              <a:defRPr/>
            </a:pPr>
            <a:r>
              <a:rPr lang="en-US" dirty="0" smtClean="0"/>
              <a:t>Depression</a:t>
            </a:r>
          </a:p>
          <a:p>
            <a:pPr eaLnBrk="1" hangingPunct="1">
              <a:defRPr/>
            </a:pPr>
            <a:r>
              <a:rPr lang="en-US" dirty="0" smtClean="0"/>
              <a:t>Suicidal Thinking</a:t>
            </a:r>
          </a:p>
          <a:p>
            <a:pPr eaLnBrk="1" hangingPunct="1">
              <a:defRPr/>
            </a:pPr>
            <a:r>
              <a:rPr lang="en-US" dirty="0" smtClean="0"/>
              <a:t>&amp;What to do about it.</a:t>
            </a:r>
          </a:p>
          <a:p>
            <a:pPr eaLnBrk="1" hangingPunct="1">
              <a:defRPr/>
            </a:pPr>
            <a:endParaRPr lang="en-US" dirty="0" smtClean="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9570" name="Text Box 2"/>
          <p:cNvSpPr txBox="1">
            <a:spLocks noChangeArrowheads="1"/>
          </p:cNvSpPr>
          <p:nvPr/>
        </p:nvSpPr>
        <p:spPr bwMode="auto">
          <a:xfrm>
            <a:off x="762000" y="1063625"/>
            <a:ext cx="8382000" cy="4154984"/>
          </a:xfrm>
          <a:prstGeom prst="rect">
            <a:avLst/>
          </a:prstGeom>
          <a:noFill/>
          <a:ln w="9525">
            <a:noFill/>
            <a:miter lim="800000"/>
            <a:headEnd/>
            <a:tailEnd/>
          </a:ln>
          <a:effectLst/>
        </p:spPr>
        <p:txBody>
          <a:bodyPr>
            <a:spAutoFit/>
          </a:bodyPr>
          <a:lstStyle/>
          <a:p>
            <a:r>
              <a:rPr lang="en-US" sz="3200" i="1" dirty="0"/>
              <a:t>“ For many men, being a </a:t>
            </a:r>
            <a:r>
              <a:rPr lang="en-US" sz="3200" i="1" dirty="0" smtClean="0"/>
              <a:t>farmer or rancher is </a:t>
            </a:r>
            <a:r>
              <a:rPr lang="en-US" sz="3200" i="1" dirty="0"/>
              <a:t>a very complex </a:t>
            </a:r>
            <a:r>
              <a:rPr lang="en-US" sz="3200" i="1" dirty="0" smtClean="0"/>
              <a:t>psychological, sociological</a:t>
            </a:r>
            <a:r>
              <a:rPr lang="en-US" sz="3200" i="1" dirty="0"/>
              <a:t>, and some would say, </a:t>
            </a:r>
            <a:r>
              <a:rPr lang="en-US" sz="3200" i="1" dirty="0" smtClean="0"/>
              <a:t>spiritual </a:t>
            </a:r>
            <a:r>
              <a:rPr lang="en-US" sz="3200" i="1" dirty="0"/>
              <a:t>connection. </a:t>
            </a:r>
            <a:r>
              <a:rPr lang="en-US" sz="3200" i="1" dirty="0" smtClean="0"/>
              <a:t>Farming and ranching is </a:t>
            </a:r>
            <a:r>
              <a:rPr lang="en-US" sz="3200" i="1" dirty="0"/>
              <a:t>a way of life, a profession, a</a:t>
            </a:r>
          </a:p>
          <a:p>
            <a:r>
              <a:rPr lang="en-US" sz="3200" i="1" dirty="0"/>
              <a:t>covenant with the land, and a commitment </a:t>
            </a:r>
          </a:p>
          <a:p>
            <a:r>
              <a:rPr lang="en-US" sz="3200" i="1" dirty="0"/>
              <a:t>to the future.”</a:t>
            </a:r>
          </a:p>
          <a:p>
            <a:endParaRPr lang="en-US" sz="3200" i="1" dirty="0"/>
          </a:p>
          <a:p>
            <a:r>
              <a:rPr lang="en-US" sz="2000" i="1" dirty="0"/>
              <a:t>		</a:t>
            </a:r>
            <a:r>
              <a:rPr lang="en-US" sz="2000" dirty="0"/>
              <a:t>Beeson, P. (1999).</a:t>
            </a:r>
            <a:r>
              <a:rPr lang="en-US" sz="2000" i="1" dirty="0"/>
              <a:t>  Farm crisis and mental health 				summit: A summary of findings.  </a:t>
            </a: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ext Box 2"/>
          <p:cNvSpPr txBox="1">
            <a:spLocks noChangeArrowheads="1"/>
          </p:cNvSpPr>
          <p:nvPr/>
        </p:nvSpPr>
        <p:spPr bwMode="auto">
          <a:xfrm>
            <a:off x="1431925" y="838200"/>
            <a:ext cx="6686550" cy="4543425"/>
          </a:xfrm>
          <a:prstGeom prst="rect">
            <a:avLst/>
          </a:prstGeom>
          <a:noFill/>
          <a:ln w="9525">
            <a:noFill/>
            <a:miter lim="800000"/>
            <a:headEnd/>
            <a:tailEnd/>
          </a:ln>
        </p:spPr>
        <p:txBody>
          <a:bodyPr>
            <a:spAutoFit/>
          </a:bodyPr>
          <a:lstStyle/>
          <a:p>
            <a:pPr eaLnBrk="1" hangingPunct="1"/>
            <a:r>
              <a:rPr lang="en-US" sz="4800" b="1" i="1"/>
              <a:t>“Going for help beats the</a:t>
            </a:r>
          </a:p>
          <a:p>
            <a:pPr eaLnBrk="1" hangingPunct="1"/>
            <a:r>
              <a:rPr lang="en-US" sz="4800" b="1" i="1"/>
              <a:t>hell out of the hell the </a:t>
            </a:r>
          </a:p>
          <a:p>
            <a:pPr eaLnBrk="1" hangingPunct="1"/>
            <a:r>
              <a:rPr lang="en-US" sz="4800" b="1" i="1"/>
              <a:t>family goes through after</a:t>
            </a:r>
          </a:p>
          <a:p>
            <a:pPr eaLnBrk="1" hangingPunct="1"/>
            <a:r>
              <a:rPr lang="en-US" sz="4800" b="1" i="1"/>
              <a:t>a family member commits</a:t>
            </a:r>
          </a:p>
          <a:p>
            <a:pPr eaLnBrk="1" hangingPunct="1"/>
            <a:r>
              <a:rPr lang="en-US" sz="4800" b="1" i="1"/>
              <a:t>suicide or homicide.”</a:t>
            </a:r>
          </a:p>
          <a:p>
            <a:pPr eaLnBrk="1" hangingPunct="1"/>
            <a:r>
              <a:rPr lang="en-US" sz="3200"/>
              <a:t>			   </a:t>
            </a:r>
            <a:r>
              <a:rPr lang="en-US" sz="2000"/>
              <a:t>Robert J. Fetsch</a:t>
            </a:r>
          </a:p>
          <a:p>
            <a:pPr eaLnBrk="1" hangingPunct="1"/>
            <a:r>
              <a:rPr lang="en-US" sz="2000"/>
              <a:t>			     Family Therapist</a:t>
            </a: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extBox 1"/>
          <p:cNvSpPr txBox="1">
            <a:spLocks noChangeArrowheads="1"/>
          </p:cNvSpPr>
          <p:nvPr/>
        </p:nvSpPr>
        <p:spPr bwMode="auto">
          <a:xfrm>
            <a:off x="228600" y="457200"/>
            <a:ext cx="8686800" cy="6370975"/>
          </a:xfrm>
          <a:prstGeom prst="rect">
            <a:avLst/>
          </a:prstGeom>
          <a:noFill/>
          <a:ln w="9525">
            <a:noFill/>
            <a:miter lim="800000"/>
            <a:headEnd/>
            <a:tailEnd/>
          </a:ln>
        </p:spPr>
        <p:txBody>
          <a:bodyPr wrap="square">
            <a:spAutoFit/>
          </a:bodyPr>
          <a:lstStyle/>
          <a:p>
            <a:pPr algn="ctr"/>
            <a:r>
              <a:rPr lang="en-US" sz="4400" dirty="0">
                <a:solidFill>
                  <a:schemeClr val="tx2"/>
                </a:solidFill>
                <a:effectLst>
                  <a:outerShdw blurRad="38100" dist="38100" dir="2700000" algn="tl">
                    <a:srgbClr val="000000">
                      <a:alpha val="43137"/>
                    </a:srgbClr>
                  </a:outerShdw>
                </a:effectLst>
              </a:rPr>
              <a:t>Coping Strategies of </a:t>
            </a:r>
            <a:r>
              <a:rPr lang="en-US" sz="4400" dirty="0" smtClean="0">
                <a:solidFill>
                  <a:schemeClr val="tx2"/>
                </a:solidFill>
                <a:effectLst>
                  <a:outerShdw blurRad="38100" dist="38100" dir="2700000" algn="tl">
                    <a:srgbClr val="000000">
                      <a:alpha val="43137"/>
                    </a:srgbClr>
                  </a:outerShdw>
                </a:effectLst>
              </a:rPr>
              <a:t>Farmers</a:t>
            </a:r>
          </a:p>
          <a:p>
            <a:endParaRPr lang="en-US" sz="4400" dirty="0">
              <a:solidFill>
                <a:schemeClr val="tx2"/>
              </a:solidFill>
              <a:effectLst>
                <a:outerShdw blurRad="38100" dist="38100" dir="2700000" algn="tl">
                  <a:srgbClr val="000000">
                    <a:alpha val="43137"/>
                  </a:srgbClr>
                </a:outerShdw>
              </a:effectLst>
            </a:endParaRPr>
          </a:p>
          <a:p>
            <a:pPr marL="514350" indent="-514350">
              <a:buFont typeface="+mj-lt"/>
              <a:buAutoNum type="arabicPeriod"/>
            </a:pPr>
            <a:r>
              <a:rPr lang="en-US" sz="3200" dirty="0" smtClean="0"/>
              <a:t>Spiritual beliefs	2. Encourage each other</a:t>
            </a:r>
          </a:p>
          <a:p>
            <a:pPr marL="514350" indent="-514350">
              <a:buAutoNum type="arabicPeriod" startAt="3"/>
            </a:pPr>
            <a:r>
              <a:rPr lang="en-US" sz="3200" dirty="0" smtClean="0"/>
              <a:t>Flexibility		4. Analyze the problem</a:t>
            </a:r>
          </a:p>
          <a:p>
            <a:pPr marL="514350" indent="-514350">
              <a:buAutoNum type="arabicPeriod" startAt="5"/>
            </a:pPr>
            <a:r>
              <a:rPr lang="en-US" sz="3200" dirty="0" smtClean="0"/>
              <a:t>Relaxation		6. Diversionary activity</a:t>
            </a:r>
          </a:p>
          <a:p>
            <a:pPr marL="514350" indent="-514350">
              <a:buAutoNum type="arabicPeriod" startAt="7"/>
            </a:pPr>
            <a:r>
              <a:rPr lang="en-US" sz="3200" dirty="0" smtClean="0"/>
              <a:t>Just accept it		8. Do something physical</a:t>
            </a:r>
          </a:p>
          <a:p>
            <a:pPr marL="514350" indent="-514350">
              <a:buAutoNum type="arabicPeriod" startAt="9"/>
            </a:pPr>
            <a:r>
              <a:rPr lang="en-US" sz="3200" dirty="0" smtClean="0"/>
              <a:t>Talk to someone	10. Seek professional help</a:t>
            </a:r>
          </a:p>
          <a:p>
            <a:pPr marL="514350" indent="-514350">
              <a:buAutoNum type="arabicPeriod" startAt="9"/>
            </a:pPr>
            <a:endParaRPr lang="en-US" sz="3200" dirty="0"/>
          </a:p>
          <a:p>
            <a:pPr marL="514350" indent="-514350"/>
            <a:endParaRPr lang="en-US" sz="3200" dirty="0" smtClean="0"/>
          </a:p>
          <a:p>
            <a:pPr marL="514350" indent="-514350"/>
            <a:r>
              <a:rPr lang="en-US" sz="1200" dirty="0" smtClean="0"/>
              <a:t>Weigel, R., and Weigel, D. (1987).  </a:t>
            </a:r>
            <a:r>
              <a:rPr lang="en-US" sz="1200" i="1" dirty="0" smtClean="0"/>
              <a:t>Keeping Peace on the Farm: Two –generation farm families </a:t>
            </a:r>
            <a:r>
              <a:rPr lang="en-US" sz="3200" i="1" dirty="0" smtClean="0"/>
              <a:t>.</a:t>
            </a:r>
            <a:r>
              <a:rPr lang="en-US" sz="3200" dirty="0" smtClean="0"/>
              <a:t> </a:t>
            </a:r>
            <a:r>
              <a:rPr lang="en-US" sz="1200" dirty="0" smtClean="0"/>
              <a:t>Iowa State University</a:t>
            </a:r>
            <a:endParaRPr lang="en-US" sz="3200" i="1" dirty="0" smtClean="0"/>
          </a:p>
          <a:p>
            <a:endParaRPr lang="en-US" sz="3200" dirty="0">
              <a:solidFill>
                <a:schemeClr val="tx2"/>
              </a:solidFill>
            </a:endParaRPr>
          </a:p>
          <a:p>
            <a:endParaRPr lang="en-US" sz="3200"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09600" y="533401"/>
            <a:ext cx="8305800" cy="6555641"/>
          </a:xfrm>
          <a:prstGeom prst="rect">
            <a:avLst/>
          </a:prstGeom>
        </p:spPr>
        <p:txBody>
          <a:bodyPr wrap="square">
            <a:spAutoFit/>
          </a:bodyPr>
          <a:lstStyle/>
          <a:p>
            <a:pPr algn="ctr"/>
            <a:r>
              <a:rPr lang="en-US" sz="4400" dirty="0" smtClean="0">
                <a:solidFill>
                  <a:schemeClr val="tx2"/>
                </a:solidFill>
                <a:effectLst>
                  <a:outerShdw blurRad="38100" dist="38100" dir="2700000" algn="tl">
                    <a:srgbClr val="000000">
                      <a:alpha val="43137"/>
                    </a:srgbClr>
                  </a:outerShdw>
                </a:effectLst>
              </a:rPr>
              <a:t>Successful Coping Strategies</a:t>
            </a:r>
          </a:p>
          <a:p>
            <a:pPr algn="ctr"/>
            <a:endParaRPr lang="en-US" dirty="0">
              <a:solidFill>
                <a:schemeClr val="tx2"/>
              </a:solidFill>
              <a:effectLst>
                <a:outerShdw blurRad="38100" dist="38100" dir="2700000" algn="tl">
                  <a:srgbClr val="000000">
                    <a:alpha val="43137"/>
                  </a:srgbClr>
                </a:outerShdw>
              </a:effectLst>
            </a:endParaRPr>
          </a:p>
          <a:p>
            <a:pPr marL="514350" indent="-514350">
              <a:buFont typeface="+mj-lt"/>
              <a:buAutoNum type="arabicPeriod"/>
            </a:pPr>
            <a:r>
              <a:rPr lang="en-US" sz="2800" dirty="0" smtClean="0"/>
              <a:t>Build resistance through healthy lifestyle</a:t>
            </a:r>
          </a:p>
          <a:p>
            <a:pPr marL="514350" indent="-514350">
              <a:buFont typeface="+mj-lt"/>
              <a:buAutoNum type="arabicPeriod"/>
            </a:pPr>
            <a:r>
              <a:rPr lang="en-US" sz="2800" dirty="0" smtClean="0"/>
              <a:t>Separate work and non-work life</a:t>
            </a:r>
          </a:p>
          <a:p>
            <a:pPr marL="514350" indent="-514350">
              <a:buFont typeface="+mj-lt"/>
              <a:buAutoNum type="arabicPeriod"/>
            </a:pPr>
            <a:r>
              <a:rPr lang="en-US" sz="2800" dirty="0" smtClean="0"/>
              <a:t>Engage in regular physical exercise</a:t>
            </a:r>
          </a:p>
          <a:p>
            <a:pPr marL="514350" indent="-514350">
              <a:buFont typeface="+mj-lt"/>
              <a:buAutoNum type="arabicPeriod"/>
            </a:pPr>
            <a:r>
              <a:rPr lang="en-US" sz="2800" dirty="0" smtClean="0"/>
              <a:t>Relax or meditate</a:t>
            </a:r>
          </a:p>
          <a:p>
            <a:pPr marL="514350" indent="-514350">
              <a:buFont typeface="+mj-lt"/>
              <a:buAutoNum type="arabicPeriod"/>
            </a:pPr>
            <a:r>
              <a:rPr lang="en-US" sz="2800" dirty="0" smtClean="0"/>
              <a:t>Talk it out with others</a:t>
            </a:r>
          </a:p>
          <a:p>
            <a:pPr marL="514350" indent="-514350">
              <a:buFont typeface="+mj-lt"/>
              <a:buAutoNum type="arabicPeriod"/>
            </a:pPr>
            <a:r>
              <a:rPr lang="en-US" sz="2800" dirty="0" smtClean="0"/>
              <a:t>Work harder</a:t>
            </a:r>
          </a:p>
          <a:p>
            <a:pPr marL="514350" indent="-514350">
              <a:buFont typeface="+mj-lt"/>
              <a:buAutoNum type="arabicPeriod"/>
            </a:pPr>
            <a:r>
              <a:rPr lang="en-US" sz="2800" dirty="0" smtClean="0"/>
              <a:t>Change strategy of attack on work</a:t>
            </a:r>
          </a:p>
          <a:p>
            <a:pPr marL="514350" indent="-514350">
              <a:buFont typeface="+mj-lt"/>
              <a:buAutoNum type="arabicPeriod"/>
            </a:pPr>
            <a:r>
              <a:rPr lang="en-US" sz="2800" dirty="0" smtClean="0"/>
              <a:t>Accept the situation</a:t>
            </a:r>
          </a:p>
          <a:p>
            <a:pPr marL="514350" indent="-514350">
              <a:buFont typeface="+mj-lt"/>
              <a:buAutoNum type="arabicPeriod"/>
            </a:pPr>
            <a:endParaRPr lang="en-US" sz="2800" dirty="0"/>
          </a:p>
          <a:p>
            <a:pPr marL="514350" indent="-514350"/>
            <a:r>
              <a:rPr lang="en-US" sz="1200" dirty="0" smtClean="0"/>
              <a:t>Howard, J.H. (1985).  </a:t>
            </a:r>
            <a:r>
              <a:rPr lang="en-US" sz="1200" i="1" dirty="0" smtClean="0"/>
              <a:t>Coping with Job Tension: Effective and Ineffective Methods</a:t>
            </a:r>
            <a:r>
              <a:rPr lang="en-US" sz="1200" dirty="0" smtClean="0"/>
              <a:t>. Public Personnel Management.</a:t>
            </a:r>
          </a:p>
          <a:p>
            <a:pPr marL="514350" indent="-514350">
              <a:buFont typeface="+mj-lt"/>
              <a:buAutoNum type="arabicPeriod"/>
            </a:pPr>
            <a:endParaRPr lang="en-US" sz="2800" dirty="0" smtClean="0"/>
          </a:p>
          <a:p>
            <a:pPr marL="514350" indent="-514350">
              <a:buFont typeface="+mj-lt"/>
              <a:buAutoNum type="arabicPeriod"/>
            </a:pPr>
            <a:endParaRPr lang="en-US" sz="2800" dirty="0" smtClean="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ext Box 2"/>
          <p:cNvSpPr txBox="1">
            <a:spLocks noChangeArrowheads="1"/>
          </p:cNvSpPr>
          <p:nvPr/>
        </p:nvSpPr>
        <p:spPr bwMode="auto">
          <a:xfrm>
            <a:off x="669925" y="404813"/>
            <a:ext cx="5645150" cy="4667250"/>
          </a:xfrm>
          <a:prstGeom prst="rect">
            <a:avLst/>
          </a:prstGeom>
          <a:noFill/>
          <a:ln w="9525">
            <a:noFill/>
            <a:miter lim="800000"/>
            <a:headEnd/>
            <a:tailEnd/>
          </a:ln>
        </p:spPr>
        <p:txBody>
          <a:bodyPr wrap="none">
            <a:spAutoFit/>
          </a:bodyPr>
          <a:lstStyle/>
          <a:p>
            <a:r>
              <a:rPr lang="en-US" sz="4400" dirty="0">
                <a:solidFill>
                  <a:schemeClr val="tx2"/>
                </a:solidFill>
                <a:effectLst>
                  <a:outerShdw blurRad="38100" dist="38100" dir="2700000" algn="tl">
                    <a:srgbClr val="000000">
                      <a:alpha val="43137"/>
                    </a:srgbClr>
                  </a:outerShdw>
                </a:effectLst>
              </a:rPr>
              <a:t>Strategies for Resilience</a:t>
            </a:r>
          </a:p>
          <a:p>
            <a:endParaRPr lang="en-US" dirty="0"/>
          </a:p>
          <a:p>
            <a:pPr>
              <a:buFontTx/>
              <a:buChar char="•"/>
            </a:pPr>
            <a:r>
              <a:rPr lang="en-US" sz="3600" dirty="0"/>
              <a:t>  </a:t>
            </a:r>
            <a:r>
              <a:rPr lang="en-US" sz="3600" b="1" dirty="0"/>
              <a:t>Preparing &amp; Anticipating</a:t>
            </a:r>
          </a:p>
          <a:p>
            <a:pPr>
              <a:buFontTx/>
              <a:buChar char="•"/>
            </a:pPr>
            <a:r>
              <a:rPr lang="en-US" sz="3600" b="1" dirty="0"/>
              <a:t>  Previous Success</a:t>
            </a:r>
          </a:p>
          <a:p>
            <a:pPr>
              <a:buFontTx/>
              <a:buChar char="•"/>
            </a:pPr>
            <a:r>
              <a:rPr lang="en-US" sz="3600" b="1" dirty="0"/>
              <a:t>  Greater Use of Resources</a:t>
            </a:r>
          </a:p>
          <a:p>
            <a:pPr>
              <a:buFontTx/>
              <a:buChar char="•"/>
            </a:pPr>
            <a:r>
              <a:rPr lang="en-US" sz="3600" b="1" dirty="0"/>
              <a:t>  Uniting as a Family</a:t>
            </a:r>
          </a:p>
          <a:p>
            <a:pPr>
              <a:buFontTx/>
              <a:buChar char="•"/>
            </a:pPr>
            <a:r>
              <a:rPr lang="en-US" sz="3600" b="1" dirty="0"/>
              <a:t>  Expect to Recover</a:t>
            </a:r>
          </a:p>
          <a:p>
            <a:pPr>
              <a:buFontTx/>
              <a:buChar char="•"/>
            </a:pPr>
            <a:r>
              <a:rPr lang="en-US" sz="3600" b="1" dirty="0"/>
              <a:t>  Take Advantage of Help</a:t>
            </a:r>
            <a:endParaRPr lang="en-US" sz="3600" dirty="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4818" name="Picture 2" descr="Export_Wizard-1"/>
          <p:cNvPicPr>
            <a:picLocks noChangeAspect="1" noChangeArrowheads="1"/>
          </p:cNvPicPr>
          <p:nvPr/>
        </p:nvPicPr>
        <p:blipFill>
          <a:blip r:embed="rId2"/>
          <a:srcRect/>
          <a:stretch>
            <a:fillRect/>
          </a:stretch>
        </p:blipFill>
        <p:spPr bwMode="auto">
          <a:xfrm>
            <a:off x="1066800" y="304800"/>
            <a:ext cx="6705600" cy="1828800"/>
          </a:xfrm>
          <a:prstGeom prst="rect">
            <a:avLst/>
          </a:prstGeom>
          <a:noFill/>
          <a:ln w="9525">
            <a:noFill/>
            <a:miter lim="800000"/>
            <a:headEnd/>
            <a:tailEnd/>
          </a:ln>
        </p:spPr>
      </p:pic>
      <p:sp>
        <p:nvSpPr>
          <p:cNvPr id="34819" name="Rectangle 3"/>
          <p:cNvSpPr>
            <a:spLocks noChangeArrowheads="1"/>
          </p:cNvSpPr>
          <p:nvPr/>
        </p:nvSpPr>
        <p:spPr bwMode="auto">
          <a:xfrm>
            <a:off x="304800" y="5257800"/>
            <a:ext cx="8305800" cy="646331"/>
          </a:xfrm>
          <a:prstGeom prst="rect">
            <a:avLst/>
          </a:prstGeom>
          <a:noFill/>
          <a:ln w="9525">
            <a:noFill/>
            <a:miter lim="800000"/>
            <a:headEnd/>
            <a:tailEnd/>
          </a:ln>
        </p:spPr>
        <p:txBody>
          <a:bodyPr wrap="square">
            <a:spAutoFit/>
          </a:bodyPr>
          <a:lstStyle/>
          <a:p>
            <a:r>
              <a:rPr lang="en-US" sz="1800" b="1" dirty="0" smtClean="0">
                <a:solidFill>
                  <a:srgbClr val="002060"/>
                </a:solidFill>
              </a:rPr>
              <a:t>http://ces.uwyo.edu/LIFE/Personal_Nature_Main.htm</a:t>
            </a:r>
          </a:p>
          <a:p>
            <a:endParaRPr lang="en-US" sz="1800" b="1" dirty="0"/>
          </a:p>
        </p:txBody>
      </p:sp>
      <p:sp>
        <p:nvSpPr>
          <p:cNvPr id="34820" name="Rectangle 4"/>
          <p:cNvSpPr>
            <a:spLocks noChangeArrowheads="1"/>
          </p:cNvSpPr>
          <p:nvPr/>
        </p:nvSpPr>
        <p:spPr bwMode="auto">
          <a:xfrm>
            <a:off x="-1974850" y="1371600"/>
            <a:ext cx="13095288" cy="4431983"/>
          </a:xfrm>
          <a:prstGeom prst="rect">
            <a:avLst/>
          </a:prstGeom>
          <a:noFill/>
          <a:ln w="9525">
            <a:noFill/>
            <a:miter lim="800000"/>
            <a:headEnd/>
            <a:tailEnd/>
          </a:ln>
        </p:spPr>
        <p:txBody>
          <a:bodyPr anchor="ctr">
            <a:spAutoFit/>
          </a:bodyPr>
          <a:lstStyle/>
          <a:p>
            <a:pPr algn="ctr"/>
            <a:endParaRPr lang="en-US" dirty="0"/>
          </a:p>
          <a:p>
            <a:pPr algn="ctr"/>
            <a:r>
              <a:rPr lang="en-US" sz="2400" b="1" dirty="0"/>
              <a:t>Recovering from Natural Disasters </a:t>
            </a:r>
            <a:r>
              <a:rPr lang="en-US" sz="2400" b="1" dirty="0">
                <a:hlinkClick r:id="rId3"/>
              </a:rPr>
              <a:t>B-1103</a:t>
            </a:r>
            <a:r>
              <a:rPr lang="en-US" sz="2400" b="1" dirty="0"/>
              <a:t> </a:t>
            </a:r>
          </a:p>
          <a:p>
            <a:pPr algn="ctr"/>
            <a:r>
              <a:rPr lang="en-US" sz="2400" b="1" dirty="0">
                <a:solidFill>
                  <a:srgbClr val="002060"/>
                </a:solidFill>
              </a:rPr>
              <a:t>Men and Depression </a:t>
            </a:r>
            <a:r>
              <a:rPr lang="en-US" sz="2400" b="1" dirty="0">
                <a:solidFill>
                  <a:srgbClr val="002060"/>
                </a:solidFill>
                <a:hlinkClick r:id="rId4"/>
              </a:rPr>
              <a:t>B-1104</a:t>
            </a:r>
            <a:r>
              <a:rPr lang="en-US" sz="2400" b="1" dirty="0">
                <a:solidFill>
                  <a:srgbClr val="002060"/>
                </a:solidFill>
              </a:rPr>
              <a:t> </a:t>
            </a:r>
          </a:p>
          <a:p>
            <a:pPr algn="ctr"/>
            <a:r>
              <a:rPr lang="en-US" sz="2400" b="1" dirty="0"/>
              <a:t>Agriculture and Skin Cancer: What You Should Know </a:t>
            </a:r>
            <a:r>
              <a:rPr lang="en-US" sz="2400" b="1" dirty="0">
                <a:hlinkClick r:id="rId5"/>
              </a:rPr>
              <a:t>B-1105</a:t>
            </a:r>
            <a:r>
              <a:rPr lang="en-US" sz="2400" b="1" dirty="0"/>
              <a:t> </a:t>
            </a:r>
          </a:p>
          <a:p>
            <a:pPr algn="ctr"/>
            <a:r>
              <a:rPr lang="en-US" sz="2400" b="1" dirty="0"/>
              <a:t>Lenders and Angry Customers </a:t>
            </a:r>
            <a:r>
              <a:rPr lang="en-US" sz="2400" b="1" dirty="0">
                <a:hlinkClick r:id="rId6"/>
              </a:rPr>
              <a:t>B-1113</a:t>
            </a:r>
            <a:r>
              <a:rPr lang="en-US" sz="2400" b="1" dirty="0"/>
              <a:t> </a:t>
            </a:r>
          </a:p>
          <a:p>
            <a:pPr algn="ctr"/>
            <a:r>
              <a:rPr lang="en-US" sz="2400" b="1" dirty="0">
                <a:solidFill>
                  <a:srgbClr val="002060"/>
                </a:solidFill>
              </a:rPr>
              <a:t>Surviving Tragedy </a:t>
            </a:r>
            <a:r>
              <a:rPr lang="en-US" sz="2400" b="1" dirty="0">
                <a:solidFill>
                  <a:srgbClr val="002060"/>
                </a:solidFill>
                <a:hlinkClick r:id="rId7"/>
              </a:rPr>
              <a:t>B-1117</a:t>
            </a:r>
            <a:r>
              <a:rPr lang="en-US" sz="2400" b="1" dirty="0">
                <a:solidFill>
                  <a:srgbClr val="002060"/>
                </a:solidFill>
              </a:rPr>
              <a:t> </a:t>
            </a:r>
          </a:p>
          <a:p>
            <a:pPr algn="ctr"/>
            <a:r>
              <a:rPr lang="en-US" sz="2400" b="1" dirty="0">
                <a:solidFill>
                  <a:srgbClr val="002060"/>
                </a:solidFill>
              </a:rPr>
              <a:t>Men Seeking Help </a:t>
            </a:r>
            <a:r>
              <a:rPr lang="en-US" sz="2400" b="1" dirty="0">
                <a:solidFill>
                  <a:srgbClr val="002060"/>
                </a:solidFill>
                <a:hlinkClick r:id="rId8"/>
              </a:rPr>
              <a:t>B-1134</a:t>
            </a:r>
            <a:r>
              <a:rPr lang="en-US" b="1" dirty="0">
                <a:solidFill>
                  <a:srgbClr val="002060"/>
                </a:solidFill>
              </a:rPr>
              <a:t> </a:t>
            </a:r>
            <a:endParaRPr lang="en-US" b="1" dirty="0" smtClean="0">
              <a:solidFill>
                <a:srgbClr val="002060"/>
              </a:solidFill>
            </a:endParaRPr>
          </a:p>
          <a:p>
            <a:pPr algn="ctr"/>
            <a:r>
              <a:rPr lang="en-US" sz="2400" b="1" dirty="0" smtClean="0">
                <a:solidFill>
                  <a:srgbClr val="002060"/>
                </a:solidFill>
              </a:rPr>
              <a:t>Suicide: What Leads People to Kill Themselves? </a:t>
            </a:r>
            <a:r>
              <a:rPr lang="en-US" sz="2400" b="1" u="sng" dirty="0" smtClean="0">
                <a:solidFill>
                  <a:srgbClr val="FDD3A9"/>
                </a:solidFill>
              </a:rPr>
              <a:t>B-1182</a:t>
            </a:r>
          </a:p>
          <a:p>
            <a:pPr algn="ctr"/>
            <a:endParaRPr lang="en-US" dirty="0"/>
          </a:p>
          <a:p>
            <a:pPr algn="ctr"/>
            <a:endParaRPr lang="en-US" sz="1800" dirty="0">
              <a:latin typeface="Arial" charset="0"/>
            </a:endParaRP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ChangeArrowheads="1"/>
          </p:cNvSpPr>
          <p:nvPr/>
        </p:nvSpPr>
        <p:spPr bwMode="auto">
          <a:xfrm>
            <a:off x="838200" y="533400"/>
            <a:ext cx="7543800" cy="655564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3200" b="1" i="0" u="none" strike="noStrike" cap="none" normalizeH="0" baseline="0" dirty="0" smtClean="0">
                <a:ln>
                  <a:noFill/>
                </a:ln>
                <a:solidFill>
                  <a:schemeClr val="tx2"/>
                </a:solidFill>
                <a:effectLst>
                  <a:outerShdw blurRad="38100" dist="38100" dir="2700000" algn="tl">
                    <a:srgbClr val="000000">
                      <a:alpha val="43137"/>
                    </a:srgbClr>
                  </a:outerShdw>
                </a:effectLst>
                <a:latin typeface="Arial" pitchFamily="34" charset="0"/>
                <a:ea typeface="Times New Roman" pitchFamily="18" charset="0"/>
                <a:cs typeface="Arial" pitchFamily="34" charset="0"/>
              </a:rPr>
              <a:t>Agricultural Producers and Stress Series</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3200" b="0" i="0" u="none" strike="noStrike" cap="none" normalizeH="0" baseline="0" dirty="0" smtClean="0">
                <a:ln>
                  <a:noFill/>
                </a:ln>
                <a:solidFill>
                  <a:schemeClr val="tx2"/>
                </a:solidFill>
                <a:effectLst>
                  <a:outerShdw blurRad="38100" dist="38100" dir="2700000" algn="tl">
                    <a:srgbClr val="000000">
                      <a:alpha val="43137"/>
                    </a:srgbClr>
                  </a:outerShdw>
                </a:effectLst>
                <a:latin typeface="Times New (W1)" pitchFamily="18" charset="0"/>
                <a:ea typeface="Times New Roman" pitchFamily="18" charset="0"/>
                <a:cs typeface="Times New Roman" pitchFamily="18" charset="0"/>
              </a:rPr>
              <a:t> </a:t>
            </a:r>
            <a:endParaRPr kumimoji="0" lang="en-US" sz="3200" b="0" i="0" u="none" strike="noStrike" cap="none" normalizeH="0" baseline="0" dirty="0" smtClean="0">
              <a:ln>
                <a:noFill/>
              </a:ln>
              <a:solidFill>
                <a:schemeClr val="tx2"/>
              </a:solidFill>
              <a:effectLst>
                <a:outerShdw blurRad="38100" dist="38100" dir="2700000" algn="tl">
                  <a:srgbClr val="000000">
                    <a:alpha val="43137"/>
                  </a:srgbClr>
                </a:outerShdw>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1" i="0" u="none" strike="noStrike" cap="none" normalizeH="0" baseline="0" dirty="0" smtClean="0">
              <a:ln>
                <a:noFill/>
              </a:ln>
              <a:solidFill>
                <a:srgbClr val="0000FF"/>
              </a:solidFill>
              <a:effectLst/>
              <a:latin typeface="Arial" pitchFamily="34" charset="0"/>
              <a:ea typeface="Times New Roman" pitchFamily="18" charset="0"/>
              <a:cs typeface="Arial" pitchFamily="34" charset="0"/>
              <a:hlinkClick r:id="rId2"/>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800" b="1" i="0" u="none" strike="noStrike" cap="none" normalizeH="0" baseline="0" dirty="0" smtClean="0">
                <a:ln>
                  <a:noFill/>
                </a:ln>
                <a:solidFill>
                  <a:srgbClr val="0000FF"/>
                </a:solidFill>
                <a:effectLst/>
                <a:latin typeface="Arial" pitchFamily="34" charset="0"/>
                <a:ea typeface="Times New Roman" pitchFamily="18" charset="0"/>
                <a:cs typeface="Arial" pitchFamily="34" charset="0"/>
                <a:hlinkClick r:id="rId2"/>
              </a:rPr>
              <a:t>B-1124.1</a:t>
            </a:r>
            <a:r>
              <a:rPr kumimoji="0" lang="en-US" sz="18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Agricultural Producers and Stress: The Importance of a Healthy Attitude</a:t>
            </a:r>
            <a:r>
              <a:rPr kumimoji="0" lang="en-US" sz="1800" b="1" i="0" u="none" strike="noStrike" cap="none" normalizeH="0" baseline="0" dirty="0" smtClean="0">
                <a:ln>
                  <a:noFill/>
                </a:ln>
                <a:solidFill>
                  <a:schemeClr val="tx1"/>
                </a:solidFill>
                <a:effectLst/>
                <a:latin typeface="Times New (W1)" pitchFamily="18" charset="0"/>
                <a:ea typeface="Times New Roman" pitchFamily="18" charset="0"/>
                <a:cs typeface="Times New Roman" pitchFamily="18" charset="0"/>
              </a:rPr>
              <a:t> </a:t>
            </a:r>
            <a:br>
              <a:rPr kumimoji="0" lang="en-US" sz="1800" b="1" i="0" u="none" strike="noStrike" cap="none" normalizeH="0" baseline="0" dirty="0" smtClean="0">
                <a:ln>
                  <a:noFill/>
                </a:ln>
                <a:solidFill>
                  <a:schemeClr val="tx1"/>
                </a:solidFill>
                <a:effectLst/>
                <a:latin typeface="Times New (W1)" pitchFamily="18" charset="0"/>
                <a:ea typeface="Times New Roman" pitchFamily="18" charset="0"/>
                <a:cs typeface="Times New Roman" pitchFamily="18" charset="0"/>
              </a:rPr>
            </a:br>
            <a:r>
              <a:rPr kumimoji="0" lang="en-US" sz="1800" b="1" i="0" u="none" strike="noStrike" cap="none" normalizeH="0" baseline="0" dirty="0" smtClean="0">
                <a:ln>
                  <a:noFill/>
                </a:ln>
                <a:solidFill>
                  <a:srgbClr val="0000FF"/>
                </a:solidFill>
                <a:effectLst/>
                <a:latin typeface="Arial" pitchFamily="34" charset="0"/>
                <a:ea typeface="Times New Roman" pitchFamily="18" charset="0"/>
                <a:cs typeface="Arial" pitchFamily="34" charset="0"/>
                <a:hlinkClick r:id="rId3"/>
              </a:rPr>
              <a:t>B-1124.2</a:t>
            </a:r>
            <a:r>
              <a:rPr kumimoji="0" lang="en-US" sz="18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Agricultural Producers and Stress: When Do You Need a Counselor?</a:t>
            </a:r>
            <a:r>
              <a:rPr kumimoji="0" lang="en-US" sz="1800" b="1" i="0" u="none" strike="noStrike" cap="none" normalizeH="0" baseline="0" dirty="0" smtClean="0">
                <a:ln>
                  <a:noFill/>
                </a:ln>
                <a:solidFill>
                  <a:schemeClr val="tx1"/>
                </a:solidFill>
                <a:effectLst/>
                <a:latin typeface="Times New (W1)" pitchFamily="18" charset="0"/>
                <a:ea typeface="Times New Roman" pitchFamily="18" charset="0"/>
                <a:cs typeface="Times New Roman" pitchFamily="18" charset="0"/>
              </a:rPr>
              <a:t> </a:t>
            </a:r>
            <a:br>
              <a:rPr kumimoji="0" lang="en-US" sz="1800" b="1" i="0" u="none" strike="noStrike" cap="none" normalizeH="0" baseline="0" dirty="0" smtClean="0">
                <a:ln>
                  <a:noFill/>
                </a:ln>
                <a:solidFill>
                  <a:schemeClr val="tx1"/>
                </a:solidFill>
                <a:effectLst/>
                <a:latin typeface="Times New (W1)" pitchFamily="18" charset="0"/>
                <a:ea typeface="Times New Roman" pitchFamily="18" charset="0"/>
                <a:cs typeface="Times New Roman" pitchFamily="18" charset="0"/>
              </a:rPr>
            </a:br>
            <a:r>
              <a:rPr kumimoji="0" lang="en-US" sz="1800" b="1" i="0" u="none" strike="noStrike" cap="none" normalizeH="0" baseline="0" dirty="0" smtClean="0">
                <a:ln>
                  <a:noFill/>
                </a:ln>
                <a:solidFill>
                  <a:srgbClr val="0000FF"/>
                </a:solidFill>
                <a:effectLst/>
                <a:latin typeface="Arial" pitchFamily="34" charset="0"/>
                <a:ea typeface="Times New Roman" pitchFamily="18" charset="0"/>
                <a:cs typeface="Arial" pitchFamily="34" charset="0"/>
                <a:hlinkClick r:id="rId4"/>
              </a:rPr>
              <a:t>B-1124.3</a:t>
            </a:r>
            <a:r>
              <a:rPr kumimoji="0" lang="en-US" sz="18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Agricultural Producers and Stress: Eating and Activity for Health and Pleasure</a:t>
            </a:r>
            <a:r>
              <a:rPr kumimoji="0" lang="en-US" sz="1800" b="1" i="0" u="none" strike="noStrike" cap="none" normalizeH="0" baseline="0" dirty="0" smtClean="0">
                <a:ln>
                  <a:noFill/>
                </a:ln>
                <a:solidFill>
                  <a:schemeClr val="tx1"/>
                </a:solidFill>
                <a:effectLst/>
                <a:latin typeface="Times New (W1)" pitchFamily="18" charset="0"/>
                <a:ea typeface="Times New Roman" pitchFamily="18" charset="0"/>
                <a:cs typeface="Times New Roman" pitchFamily="18" charset="0"/>
              </a:rPr>
              <a:t> </a:t>
            </a:r>
            <a:br>
              <a:rPr kumimoji="0" lang="en-US" sz="1800" b="1" i="0" u="none" strike="noStrike" cap="none" normalizeH="0" baseline="0" dirty="0" smtClean="0">
                <a:ln>
                  <a:noFill/>
                </a:ln>
                <a:solidFill>
                  <a:schemeClr val="tx1"/>
                </a:solidFill>
                <a:effectLst/>
                <a:latin typeface="Times New (W1)" pitchFamily="18" charset="0"/>
                <a:ea typeface="Times New Roman" pitchFamily="18" charset="0"/>
                <a:cs typeface="Times New Roman" pitchFamily="18" charset="0"/>
              </a:rPr>
            </a:br>
            <a:r>
              <a:rPr kumimoji="0" lang="en-US" sz="1800" b="1" i="0" u="none" strike="noStrike" cap="none" normalizeH="0" baseline="0" dirty="0" smtClean="0">
                <a:ln>
                  <a:noFill/>
                </a:ln>
                <a:solidFill>
                  <a:srgbClr val="0000FF"/>
                </a:solidFill>
                <a:effectLst/>
                <a:latin typeface="Arial" pitchFamily="34" charset="0"/>
                <a:ea typeface="Times New Roman" pitchFamily="18" charset="0"/>
                <a:cs typeface="Arial" pitchFamily="34" charset="0"/>
                <a:hlinkClick r:id="rId5"/>
              </a:rPr>
              <a:t>B-1124.4</a:t>
            </a:r>
            <a:r>
              <a:rPr kumimoji="0" lang="en-US" sz="18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Agricultural Producers and Stress: Identifying Stress on the Ranch and Farm</a:t>
            </a:r>
            <a:r>
              <a:rPr kumimoji="0" lang="en-US" sz="1800" b="1" i="0" u="none" strike="noStrike" cap="none" normalizeH="0" baseline="0" dirty="0" smtClean="0">
                <a:ln>
                  <a:noFill/>
                </a:ln>
                <a:solidFill>
                  <a:schemeClr val="tx1"/>
                </a:solidFill>
                <a:effectLst/>
                <a:latin typeface="Times New (W1)" pitchFamily="18" charset="0"/>
                <a:ea typeface="Times New Roman" pitchFamily="18" charset="0"/>
                <a:cs typeface="Times New Roman" pitchFamily="18" charset="0"/>
              </a:rPr>
              <a:t> </a:t>
            </a:r>
            <a:br>
              <a:rPr kumimoji="0" lang="en-US" sz="1800" b="1" i="0" u="none" strike="noStrike" cap="none" normalizeH="0" baseline="0" dirty="0" smtClean="0">
                <a:ln>
                  <a:noFill/>
                </a:ln>
                <a:solidFill>
                  <a:schemeClr val="tx1"/>
                </a:solidFill>
                <a:effectLst/>
                <a:latin typeface="Times New (W1)" pitchFamily="18" charset="0"/>
                <a:ea typeface="Times New Roman" pitchFamily="18" charset="0"/>
                <a:cs typeface="Times New Roman" pitchFamily="18" charset="0"/>
              </a:rPr>
            </a:br>
            <a:r>
              <a:rPr kumimoji="0" lang="en-US" sz="1800" b="1" i="0" u="none" strike="noStrike" cap="none" normalizeH="0" baseline="0" dirty="0" smtClean="0">
                <a:ln>
                  <a:noFill/>
                </a:ln>
                <a:solidFill>
                  <a:srgbClr val="0000FF"/>
                </a:solidFill>
                <a:effectLst/>
                <a:latin typeface="Arial" pitchFamily="34" charset="0"/>
                <a:ea typeface="Times New Roman" pitchFamily="18" charset="0"/>
                <a:cs typeface="Arial" pitchFamily="34" charset="0"/>
                <a:hlinkClick r:id="rId6"/>
              </a:rPr>
              <a:t>B-1124.5</a:t>
            </a:r>
            <a:r>
              <a:rPr kumimoji="0" lang="en-US" sz="18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Agricultural Producers and Stress: Learning to Relax</a:t>
            </a:r>
            <a:r>
              <a:rPr kumimoji="0" lang="en-US" sz="1800" b="1" i="0" u="none" strike="noStrike" cap="none" normalizeH="0" baseline="0" dirty="0" smtClean="0">
                <a:ln>
                  <a:noFill/>
                </a:ln>
                <a:solidFill>
                  <a:schemeClr val="tx1"/>
                </a:solidFill>
                <a:effectLst/>
                <a:latin typeface="Times New (W1)" pitchFamily="18" charset="0"/>
                <a:ea typeface="Times New Roman" pitchFamily="18" charset="0"/>
                <a:cs typeface="Times New Roman" pitchFamily="18" charset="0"/>
              </a:rPr>
              <a:t> </a:t>
            </a:r>
            <a:br>
              <a:rPr kumimoji="0" lang="en-US" sz="1800" b="1" i="0" u="none" strike="noStrike" cap="none" normalizeH="0" baseline="0" dirty="0" smtClean="0">
                <a:ln>
                  <a:noFill/>
                </a:ln>
                <a:solidFill>
                  <a:schemeClr val="tx1"/>
                </a:solidFill>
                <a:effectLst/>
                <a:latin typeface="Times New (W1)" pitchFamily="18" charset="0"/>
                <a:ea typeface="Times New Roman" pitchFamily="18" charset="0"/>
                <a:cs typeface="Times New Roman" pitchFamily="18" charset="0"/>
              </a:rPr>
            </a:br>
            <a:r>
              <a:rPr kumimoji="0" lang="en-US" sz="1800" b="1" i="0" u="none" strike="noStrike" cap="none" normalizeH="0" baseline="0" dirty="0" smtClean="0">
                <a:ln>
                  <a:noFill/>
                </a:ln>
                <a:solidFill>
                  <a:srgbClr val="0000FF"/>
                </a:solidFill>
                <a:effectLst/>
                <a:latin typeface="Arial" pitchFamily="34" charset="0"/>
                <a:ea typeface="Times New Roman" pitchFamily="18" charset="0"/>
                <a:cs typeface="Arial" pitchFamily="34" charset="0"/>
                <a:hlinkClick r:id="rId7"/>
              </a:rPr>
              <a:t>B-1124.6</a:t>
            </a:r>
            <a:r>
              <a:rPr kumimoji="0" lang="en-US" sz="18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Agricultural Producers and Stress: Finding Your Team of Experts</a:t>
            </a:r>
            <a:r>
              <a:rPr kumimoji="0" lang="en-US" sz="1800" b="1" i="0" u="none" strike="noStrike" cap="none" normalizeH="0" baseline="0" dirty="0" smtClean="0">
                <a:ln>
                  <a:noFill/>
                </a:ln>
                <a:solidFill>
                  <a:schemeClr val="tx1"/>
                </a:solidFill>
                <a:effectLst/>
                <a:latin typeface="Times New (W1)" pitchFamily="18" charset="0"/>
                <a:ea typeface="Times New Roman" pitchFamily="18" charset="0"/>
                <a:cs typeface="Times New Roman" pitchFamily="18" charset="0"/>
              </a:rPr>
              <a:t> </a:t>
            </a:r>
          </a:p>
          <a:p>
            <a:endParaRPr lang="en-US" sz="1800" b="1" dirty="0" smtClean="0"/>
          </a:p>
          <a:p>
            <a:r>
              <a:rPr lang="en-US" sz="1800" b="1" dirty="0" smtClean="0">
                <a:solidFill>
                  <a:srgbClr val="002060"/>
                </a:solidFill>
              </a:rPr>
              <a:t>http://ces.uwyo.edu/LIFE/Stress_Series.html</a:t>
            </a:r>
          </a:p>
          <a:p>
            <a:endParaRPr lang="en-US" sz="1800" b="1" dirty="0" smtClean="0"/>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1" i="0" u="none" strike="noStrike" cap="none" normalizeH="0" baseline="0" dirty="0" smtClean="0">
              <a:ln>
                <a:noFill/>
              </a:ln>
              <a:solidFill>
                <a:schemeClr val="tx1"/>
              </a:solidFill>
              <a:effectLst/>
              <a:latin typeface="Times New (W1)" pitchFamily="18" charset="0"/>
              <a:ea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lang="en-US" sz="1800" b="1" dirty="0">
              <a:latin typeface="Times New (W1)"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1" i="0" u="none" strike="noStrike" cap="none" normalizeH="0" baseline="0" dirty="0" smtClean="0">
              <a:ln>
                <a:noFill/>
              </a:ln>
              <a:solidFill>
                <a:schemeClr val="tx1"/>
              </a:solidFill>
              <a:effectLst/>
              <a:latin typeface="Arial" pitchFamily="34" charset="0"/>
            </a:endParaRP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04800" y="152400"/>
            <a:ext cx="8009674" cy="6740307"/>
          </a:xfrm>
          <a:prstGeom prst="rect">
            <a:avLst/>
          </a:prstGeom>
          <a:noFill/>
        </p:spPr>
        <p:txBody>
          <a:bodyPr wrap="square" rtlCol="0">
            <a:spAutoFit/>
          </a:bodyPr>
          <a:lstStyle/>
          <a:p>
            <a:pPr algn="ctr"/>
            <a:r>
              <a:rPr lang="en-US" dirty="0" smtClean="0">
                <a:solidFill>
                  <a:schemeClr val="tx2"/>
                </a:solidFill>
                <a:effectLst>
                  <a:outerShdw blurRad="38100" dist="38100" dir="2700000" algn="tl">
                    <a:srgbClr val="000000">
                      <a:alpha val="43137"/>
                    </a:srgbClr>
                  </a:outerShdw>
                </a:effectLst>
              </a:rPr>
              <a:t>Online Resources from Land-Grant</a:t>
            </a:r>
          </a:p>
          <a:p>
            <a:pPr algn="ctr"/>
            <a:r>
              <a:rPr lang="en-US" dirty="0" smtClean="0">
                <a:solidFill>
                  <a:schemeClr val="tx2"/>
                </a:solidFill>
                <a:effectLst>
                  <a:outerShdw blurRad="38100" dist="38100" dir="2700000" algn="tl">
                    <a:srgbClr val="000000">
                      <a:alpha val="43137"/>
                    </a:srgbClr>
                  </a:outerShdw>
                </a:effectLst>
              </a:rPr>
              <a:t>Universities</a:t>
            </a:r>
          </a:p>
          <a:p>
            <a:pPr>
              <a:buFont typeface="Wingdings" pitchFamily="2" charset="2"/>
              <a:buChar char="Ø"/>
            </a:pPr>
            <a:r>
              <a:rPr lang="en-US" sz="2800" dirty="0" smtClean="0"/>
              <a:t>Anger, managing stress, living through transitions Colorado State Extension </a:t>
            </a:r>
            <a:r>
              <a:rPr lang="en-US" sz="2000" dirty="0" smtClean="0"/>
              <a:t> </a:t>
            </a:r>
          </a:p>
          <a:p>
            <a:r>
              <a:rPr lang="en-US" sz="2000" dirty="0" smtClean="0">
                <a:hlinkClick r:id="rId2"/>
              </a:rPr>
              <a:t>http://</a:t>
            </a:r>
            <a:r>
              <a:rPr lang="en-US" sz="2000" u="sng" dirty="0" smtClean="0">
                <a:solidFill>
                  <a:srgbClr val="FDD3A9"/>
                </a:solidFill>
                <a:hlinkClick r:id="rId2"/>
              </a:rPr>
              <a:t>ext.colostate.edu/pubs/pubs.html</a:t>
            </a:r>
            <a:r>
              <a:rPr lang="en-US" sz="2000" u="sng" dirty="0" smtClean="0">
                <a:solidFill>
                  <a:srgbClr val="FDD3A9"/>
                </a:solidFill>
              </a:rPr>
              <a:t> #consumer</a:t>
            </a:r>
          </a:p>
          <a:p>
            <a:pPr>
              <a:buFont typeface="Wingdings" pitchFamily="2" charset="2"/>
              <a:buChar char="Ø"/>
            </a:pPr>
            <a:r>
              <a:rPr lang="en-US" sz="2000" dirty="0"/>
              <a:t> </a:t>
            </a:r>
            <a:r>
              <a:rPr lang="en-US" sz="2800" dirty="0" smtClean="0"/>
              <a:t>Family communication </a:t>
            </a:r>
          </a:p>
          <a:p>
            <a:r>
              <a:rPr lang="en-US" sz="2800" dirty="0" smtClean="0"/>
              <a:t>North Carolina State Extension</a:t>
            </a:r>
          </a:p>
          <a:p>
            <a:r>
              <a:rPr lang="en-US" sz="2000" u="sng" dirty="0" smtClean="0">
                <a:solidFill>
                  <a:srgbClr val="FDD3A9"/>
                </a:solidFill>
                <a:hlinkClick r:id="rId3"/>
              </a:rPr>
              <a:t>http://ces.ncsu.edu/depts/fcs/Family.html</a:t>
            </a:r>
            <a:endParaRPr lang="en-US" sz="2000" u="sng" dirty="0" smtClean="0">
              <a:solidFill>
                <a:srgbClr val="FDD3A9"/>
              </a:solidFill>
            </a:endParaRPr>
          </a:p>
          <a:p>
            <a:pPr>
              <a:buFont typeface="Wingdings" pitchFamily="2" charset="2"/>
              <a:buChar char="Ø"/>
            </a:pPr>
            <a:r>
              <a:rPr lang="en-US" sz="2800" dirty="0"/>
              <a:t> </a:t>
            </a:r>
            <a:r>
              <a:rPr lang="en-US" sz="2800" dirty="0" smtClean="0"/>
              <a:t>Taking care of self</a:t>
            </a:r>
          </a:p>
          <a:p>
            <a:r>
              <a:rPr lang="en-US" sz="2800" dirty="0" smtClean="0"/>
              <a:t>University of Minnesota Extension</a:t>
            </a:r>
          </a:p>
          <a:p>
            <a:r>
              <a:rPr lang="en-US" sz="2000" u="sng" dirty="0" smtClean="0">
                <a:solidFill>
                  <a:srgbClr val="FDD3A9"/>
                </a:solidFill>
              </a:rPr>
              <a:t>http://www.extension.umn.edu/ResourceManagement/toughtimes.html</a:t>
            </a:r>
          </a:p>
          <a:p>
            <a:pPr>
              <a:buFont typeface="Wingdings" pitchFamily="2" charset="2"/>
              <a:buChar char="Ø"/>
            </a:pPr>
            <a:r>
              <a:rPr lang="en-US" sz="2800" dirty="0" smtClean="0"/>
              <a:t> Recovering from disaster</a:t>
            </a:r>
          </a:p>
          <a:p>
            <a:r>
              <a:rPr lang="en-US" sz="2800" dirty="0" smtClean="0"/>
              <a:t>North Carolina State Extension</a:t>
            </a:r>
          </a:p>
          <a:p>
            <a:r>
              <a:rPr lang="en-US" sz="2000" u="sng" dirty="0" smtClean="0">
                <a:solidFill>
                  <a:srgbClr val="FDD3A9"/>
                </a:solidFill>
              </a:rPr>
              <a:t>http://ces.ncsu.edu/disaster/factsheets/stress.html</a:t>
            </a:r>
          </a:p>
          <a:p>
            <a:pPr algn="ctr"/>
            <a:endParaRPr lang="en-US"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28600" y="990600"/>
            <a:ext cx="8229600" cy="7048083"/>
          </a:xfrm>
          <a:prstGeom prst="rect">
            <a:avLst/>
          </a:prstGeom>
          <a:noFill/>
        </p:spPr>
        <p:txBody>
          <a:bodyPr wrap="square" rtlCol="0">
            <a:spAutoFit/>
          </a:bodyPr>
          <a:lstStyle/>
          <a:p>
            <a:pPr algn="ctr"/>
            <a:r>
              <a:rPr lang="en-US" sz="4400" dirty="0" smtClean="0">
                <a:solidFill>
                  <a:schemeClr val="tx2"/>
                </a:solidFill>
                <a:effectLst>
                  <a:outerShdw blurRad="38100" dist="38100" dir="2700000" algn="tl">
                    <a:srgbClr val="000000">
                      <a:alpha val="43137"/>
                    </a:srgbClr>
                  </a:outerShdw>
                </a:effectLst>
              </a:rPr>
              <a:t>How to Get Copies of These Resources </a:t>
            </a:r>
          </a:p>
          <a:p>
            <a:endParaRPr lang="en-US" sz="3200" dirty="0" smtClean="0">
              <a:solidFill>
                <a:schemeClr val="tx2"/>
              </a:solidFill>
              <a:effectLst>
                <a:outerShdw blurRad="38100" dist="38100" dir="2700000" algn="tl">
                  <a:srgbClr val="000000">
                    <a:alpha val="43137"/>
                  </a:srgbClr>
                </a:outerShdw>
              </a:effectLst>
            </a:endParaRPr>
          </a:p>
          <a:p>
            <a:pPr>
              <a:buFont typeface="Wingdings" pitchFamily="2" charset="2"/>
              <a:buChar char="Ø"/>
            </a:pPr>
            <a:r>
              <a:rPr lang="en-US" sz="3200" dirty="0" smtClean="0"/>
              <a:t> Online</a:t>
            </a:r>
          </a:p>
          <a:p>
            <a:pPr>
              <a:buFont typeface="Wingdings" pitchFamily="2" charset="2"/>
              <a:buChar char="Ø"/>
            </a:pPr>
            <a:endParaRPr lang="en-US" sz="3200" dirty="0" smtClean="0"/>
          </a:p>
          <a:p>
            <a:pPr>
              <a:buFont typeface="Wingdings" pitchFamily="2" charset="2"/>
              <a:buChar char="Ø"/>
            </a:pPr>
            <a:r>
              <a:rPr lang="en-US" sz="3200" dirty="0" smtClean="0"/>
              <a:t> Center for Dairy Excellence</a:t>
            </a:r>
          </a:p>
          <a:p>
            <a:pPr>
              <a:buFont typeface="Wingdings" pitchFamily="2" charset="2"/>
              <a:buChar char="Ø"/>
            </a:pPr>
            <a:endParaRPr lang="en-US" sz="3200" dirty="0" smtClean="0"/>
          </a:p>
          <a:p>
            <a:pPr>
              <a:buFont typeface="Wingdings" pitchFamily="2" charset="2"/>
              <a:buChar char="Ø"/>
            </a:pPr>
            <a:r>
              <a:rPr lang="en-US" sz="3200" dirty="0" smtClean="0"/>
              <a:t> Randy R. Weigel  (307) 766-4186  weig@uwyo.edu</a:t>
            </a:r>
          </a:p>
          <a:p>
            <a:pPr>
              <a:buFont typeface="Wingdings" pitchFamily="2" charset="2"/>
              <a:buChar char="Ø"/>
            </a:pPr>
            <a:endParaRPr lang="en-US" sz="3200" dirty="0" smtClean="0"/>
          </a:p>
          <a:p>
            <a:pPr>
              <a:buFont typeface="Wingdings" pitchFamily="2" charset="2"/>
              <a:buChar char="Ø"/>
            </a:pPr>
            <a:endParaRPr lang="en-US" sz="3200" dirty="0" smtClean="0"/>
          </a:p>
          <a:p>
            <a:endParaRPr lang="en-US" sz="4400" dirty="0" smtClean="0">
              <a:effectLst>
                <a:outerShdw blurRad="38100" dist="38100" dir="2700000" algn="tl">
                  <a:srgbClr val="000000">
                    <a:alpha val="43137"/>
                  </a:srgbClr>
                </a:outerShdw>
              </a:effectLst>
            </a:endParaRPr>
          </a:p>
          <a:p>
            <a:endParaRPr lang="en-US" sz="3200"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ext Box 2"/>
          <p:cNvSpPr txBox="1">
            <a:spLocks noChangeArrowheads="1"/>
          </p:cNvSpPr>
          <p:nvPr/>
        </p:nvSpPr>
        <p:spPr bwMode="auto">
          <a:xfrm>
            <a:off x="914400" y="1066800"/>
            <a:ext cx="8150225" cy="5386090"/>
          </a:xfrm>
          <a:prstGeom prst="rect">
            <a:avLst/>
          </a:prstGeom>
          <a:noFill/>
          <a:ln w="9525">
            <a:noFill/>
            <a:miter lim="800000"/>
            <a:headEnd/>
            <a:tailEnd/>
          </a:ln>
        </p:spPr>
        <p:txBody>
          <a:bodyPr>
            <a:spAutoFit/>
          </a:bodyPr>
          <a:lstStyle/>
          <a:p>
            <a:pPr marL="457200" indent="-457200" eaLnBrk="1" hangingPunct="1"/>
            <a:r>
              <a:rPr lang="en-US" sz="4400" dirty="0">
                <a:solidFill>
                  <a:schemeClr val="tx2"/>
                </a:solidFill>
                <a:effectLst>
                  <a:outerShdw blurRad="38100" dist="38100" dir="2700000" algn="tl">
                    <a:srgbClr val="000000">
                      <a:alpha val="43137"/>
                    </a:srgbClr>
                  </a:outerShdw>
                </a:effectLst>
              </a:rPr>
              <a:t>Vital Beliefs for the Future</a:t>
            </a:r>
          </a:p>
          <a:p>
            <a:pPr marL="457200" indent="-457200" eaLnBrk="1" hangingPunct="1"/>
            <a:endParaRPr lang="en-US" sz="4400" dirty="0"/>
          </a:p>
          <a:p>
            <a:pPr marL="457200" indent="-457200" eaLnBrk="1" hangingPunct="1"/>
            <a:r>
              <a:rPr lang="en-US" sz="4400" i="1" dirty="0"/>
              <a:t>* “Refuse to be the victim”</a:t>
            </a:r>
          </a:p>
          <a:p>
            <a:pPr marL="457200" indent="-457200" eaLnBrk="1" hangingPunct="1"/>
            <a:endParaRPr lang="en-US" sz="4400" i="1" dirty="0"/>
          </a:p>
          <a:p>
            <a:pPr marL="457200" indent="-457200" eaLnBrk="1" hangingPunct="1"/>
            <a:r>
              <a:rPr lang="en-US" sz="4400" i="1" dirty="0"/>
              <a:t>* “Believe that life is significant </a:t>
            </a:r>
          </a:p>
          <a:p>
            <a:pPr marL="457200" indent="-457200" eaLnBrk="1" hangingPunct="1"/>
            <a:r>
              <a:rPr lang="en-US" sz="4400" i="1" dirty="0"/>
              <a:t>   and has purpose.”</a:t>
            </a:r>
          </a:p>
          <a:p>
            <a:pPr marL="457200" indent="-457200" eaLnBrk="1" hangingPunct="1"/>
            <a:endParaRPr lang="en-US" sz="4400" b="1" dirty="0"/>
          </a:p>
          <a:p>
            <a:pPr marL="457200" indent="-457200" eaLnBrk="1" hangingPunct="1"/>
            <a:endParaRPr lang="en-US" sz="3600" b="1"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85800" y="304800"/>
            <a:ext cx="7696200" cy="6432530"/>
          </a:xfrm>
          <a:prstGeom prst="rect">
            <a:avLst/>
          </a:prstGeom>
          <a:noFill/>
        </p:spPr>
        <p:txBody>
          <a:bodyPr wrap="square" rtlCol="0">
            <a:spAutoFit/>
          </a:bodyPr>
          <a:lstStyle/>
          <a:p>
            <a:pPr algn="ctr"/>
            <a:r>
              <a:rPr lang="en-US" sz="4400" dirty="0" smtClean="0">
                <a:solidFill>
                  <a:schemeClr val="tx2"/>
                </a:solidFill>
                <a:effectLst>
                  <a:outerShdw blurRad="38100" dist="38100" dir="2700000" algn="tl">
                    <a:srgbClr val="000000">
                      <a:alpha val="43137"/>
                    </a:srgbClr>
                  </a:outerShdw>
                </a:effectLst>
              </a:rPr>
              <a:t>Acknowledgements</a:t>
            </a:r>
          </a:p>
          <a:p>
            <a:pPr algn="ctr"/>
            <a:endParaRPr lang="en-US" sz="3600" dirty="0" smtClean="0">
              <a:solidFill>
                <a:schemeClr val="tx2"/>
              </a:solidFill>
              <a:effectLst>
                <a:outerShdw blurRad="38100" dist="38100" dir="2700000" algn="tl">
                  <a:srgbClr val="000000">
                    <a:alpha val="43137"/>
                  </a:srgbClr>
                </a:outerShdw>
              </a:effectLst>
            </a:endParaRPr>
          </a:p>
          <a:p>
            <a:pPr algn="ctr"/>
            <a:r>
              <a:rPr lang="en-US" sz="3600" dirty="0" smtClean="0">
                <a:effectLst>
                  <a:outerShdw blurRad="38100" dist="38100" dir="2700000" algn="tl">
                    <a:srgbClr val="000000">
                      <a:alpha val="43137"/>
                    </a:srgbClr>
                  </a:outerShdw>
                </a:effectLst>
              </a:rPr>
              <a:t>Robert J. </a:t>
            </a:r>
            <a:r>
              <a:rPr lang="en-US" sz="3600" dirty="0" err="1" smtClean="0">
                <a:effectLst>
                  <a:outerShdw blurRad="38100" dist="38100" dir="2700000" algn="tl">
                    <a:srgbClr val="000000">
                      <a:alpha val="43137"/>
                    </a:srgbClr>
                  </a:outerShdw>
                </a:effectLst>
              </a:rPr>
              <a:t>Fetsch</a:t>
            </a:r>
            <a:r>
              <a:rPr lang="en-US" sz="3600" dirty="0" smtClean="0">
                <a:effectLst>
                  <a:outerShdw blurRad="38100" dist="38100" dir="2700000" algn="tl">
                    <a:srgbClr val="000000">
                      <a:alpha val="43137"/>
                    </a:srgbClr>
                  </a:outerShdw>
                </a:effectLst>
              </a:rPr>
              <a:t>, Ph.D.</a:t>
            </a:r>
          </a:p>
          <a:p>
            <a:pPr algn="ctr"/>
            <a:r>
              <a:rPr lang="en-US" sz="3600" dirty="0" smtClean="0">
                <a:effectLst>
                  <a:outerShdw blurRad="38100" dist="38100" dir="2700000" algn="tl">
                    <a:srgbClr val="000000">
                      <a:alpha val="43137"/>
                    </a:srgbClr>
                  </a:outerShdw>
                </a:effectLst>
              </a:rPr>
              <a:t>Professor and Extension Specialist</a:t>
            </a:r>
          </a:p>
          <a:p>
            <a:pPr algn="ctr"/>
            <a:r>
              <a:rPr lang="en-US" sz="3600" dirty="0" smtClean="0">
                <a:effectLst>
                  <a:outerShdw blurRad="38100" dist="38100" dir="2700000" algn="tl">
                    <a:srgbClr val="000000">
                      <a:alpha val="43137"/>
                    </a:srgbClr>
                  </a:outerShdw>
                </a:effectLst>
              </a:rPr>
              <a:t>Colorado State University</a:t>
            </a:r>
          </a:p>
          <a:p>
            <a:pPr algn="ctr"/>
            <a:endParaRPr lang="en-US" sz="3600" dirty="0">
              <a:effectLst>
                <a:outerShdw blurRad="38100" dist="38100" dir="2700000" algn="tl">
                  <a:srgbClr val="000000">
                    <a:alpha val="43137"/>
                  </a:srgbClr>
                </a:outerShdw>
              </a:effectLst>
            </a:endParaRPr>
          </a:p>
          <a:p>
            <a:pPr algn="ctr"/>
            <a:r>
              <a:rPr lang="en-US" sz="3600" dirty="0" smtClean="0">
                <a:effectLst>
                  <a:outerShdw blurRad="38100" dist="38100" dir="2700000" algn="tl">
                    <a:srgbClr val="000000">
                      <a:alpha val="43137"/>
                    </a:srgbClr>
                  </a:outerShdw>
                </a:effectLst>
              </a:rPr>
              <a:t>Michael R. </a:t>
            </a:r>
            <a:r>
              <a:rPr lang="en-US" sz="3600" dirty="0" err="1" smtClean="0">
                <a:effectLst>
                  <a:outerShdw blurRad="38100" dist="38100" dir="2700000" algn="tl">
                    <a:srgbClr val="000000">
                      <a:alpha val="43137"/>
                    </a:srgbClr>
                  </a:outerShdw>
                </a:effectLst>
              </a:rPr>
              <a:t>Rosmann</a:t>
            </a:r>
            <a:r>
              <a:rPr lang="en-US" sz="3600" dirty="0" smtClean="0">
                <a:effectLst>
                  <a:outerShdw blurRad="38100" dist="38100" dir="2700000" algn="tl">
                    <a:srgbClr val="000000">
                      <a:alpha val="43137"/>
                    </a:srgbClr>
                  </a:outerShdw>
                </a:effectLst>
              </a:rPr>
              <a:t>, PhD.</a:t>
            </a:r>
          </a:p>
          <a:p>
            <a:pPr algn="ctr"/>
            <a:r>
              <a:rPr lang="en-US" sz="3600" dirty="0" smtClean="0">
                <a:effectLst>
                  <a:outerShdw blurRad="38100" dist="38100" dir="2700000" algn="tl">
                    <a:srgbClr val="000000">
                      <a:alpha val="43137"/>
                    </a:srgbClr>
                  </a:outerShdw>
                </a:effectLst>
              </a:rPr>
              <a:t>Executive Director</a:t>
            </a:r>
          </a:p>
          <a:p>
            <a:pPr algn="ctr"/>
            <a:r>
              <a:rPr lang="en-US" sz="3600" dirty="0" err="1" smtClean="0">
                <a:effectLst>
                  <a:outerShdw blurRad="38100" dist="38100" dir="2700000" algn="tl">
                    <a:srgbClr val="000000">
                      <a:alpha val="43137"/>
                    </a:srgbClr>
                  </a:outerShdw>
                </a:effectLst>
              </a:rPr>
              <a:t>AgriWellness</a:t>
            </a:r>
            <a:endParaRPr lang="en-US" sz="3600" dirty="0" smtClean="0">
              <a:effectLst>
                <a:outerShdw blurRad="38100" dist="38100" dir="2700000" algn="tl">
                  <a:srgbClr val="000000">
                    <a:alpha val="43137"/>
                  </a:srgbClr>
                </a:outerShdw>
              </a:effectLst>
            </a:endParaRPr>
          </a:p>
          <a:p>
            <a:pPr algn="ctr"/>
            <a:endParaRPr lang="en-US" sz="3600" dirty="0">
              <a:effectLst>
                <a:outerShdw blurRad="38100" dist="38100" dir="2700000" algn="tl">
                  <a:srgbClr val="000000">
                    <a:alpha val="43137"/>
                  </a:srgbClr>
                </a:outerShdw>
              </a:effectLst>
            </a:endParaRPr>
          </a:p>
          <a:p>
            <a:pPr algn="ctr"/>
            <a:endParaRPr lang="en-US" sz="4400"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ext Box 2"/>
          <p:cNvSpPr txBox="1">
            <a:spLocks noChangeArrowheads="1"/>
          </p:cNvSpPr>
          <p:nvPr/>
        </p:nvSpPr>
        <p:spPr bwMode="auto">
          <a:xfrm>
            <a:off x="685800" y="228600"/>
            <a:ext cx="7916863" cy="5762625"/>
          </a:xfrm>
          <a:prstGeom prst="rect">
            <a:avLst/>
          </a:prstGeom>
          <a:noFill/>
          <a:ln w="9525">
            <a:noFill/>
            <a:miter lim="800000"/>
            <a:headEnd/>
            <a:tailEnd/>
          </a:ln>
        </p:spPr>
        <p:txBody>
          <a:bodyPr>
            <a:spAutoFit/>
          </a:bodyPr>
          <a:lstStyle/>
          <a:p>
            <a:pPr algn="ctr" eaLnBrk="1" hangingPunct="1"/>
            <a:r>
              <a:rPr lang="en-US" sz="4800" dirty="0">
                <a:solidFill>
                  <a:schemeClr val="tx2"/>
                </a:solidFill>
                <a:effectLst>
                  <a:outerShdw blurRad="38100" dist="38100" dir="2700000" algn="tl">
                    <a:srgbClr val="000000">
                      <a:alpha val="43137"/>
                    </a:srgbClr>
                  </a:outerShdw>
                </a:effectLst>
              </a:rPr>
              <a:t>Vital Beliefs (cont.)</a:t>
            </a:r>
          </a:p>
          <a:p>
            <a:pPr eaLnBrk="1" hangingPunct="1"/>
            <a:endParaRPr lang="en-US" sz="4800" dirty="0"/>
          </a:p>
          <a:p>
            <a:pPr eaLnBrk="1" hangingPunct="1"/>
            <a:r>
              <a:rPr lang="en-US" i="1" dirty="0"/>
              <a:t>* “Embrace the crisis”</a:t>
            </a:r>
            <a:endParaRPr lang="en-US" sz="3600" i="1" dirty="0"/>
          </a:p>
          <a:p>
            <a:pPr eaLnBrk="1" hangingPunct="1"/>
            <a:endParaRPr lang="en-US" sz="3600" i="1" dirty="0"/>
          </a:p>
          <a:p>
            <a:pPr eaLnBrk="1" hangingPunct="1"/>
            <a:r>
              <a:rPr lang="en-US" i="1" dirty="0"/>
              <a:t>* “Believe that others share my</a:t>
            </a:r>
          </a:p>
          <a:p>
            <a:pPr eaLnBrk="1" hangingPunct="1"/>
            <a:r>
              <a:rPr lang="en-US" i="1" dirty="0"/>
              <a:t>   troubles and my hope.”</a:t>
            </a:r>
          </a:p>
          <a:p>
            <a:pPr eaLnBrk="1" hangingPunct="1"/>
            <a:endParaRPr lang="en-US" i="1" dirty="0"/>
          </a:p>
          <a:p>
            <a:pPr eaLnBrk="1" hangingPunct="1"/>
            <a:r>
              <a:rPr lang="en-US" i="1" dirty="0"/>
              <a:t>* “Believe the future is worth</a:t>
            </a:r>
          </a:p>
          <a:p>
            <a:pPr eaLnBrk="1" hangingPunct="1"/>
            <a:r>
              <a:rPr lang="en-US" i="1" dirty="0"/>
              <a:t>   seeing.”</a:t>
            </a:r>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ext Box 2"/>
          <p:cNvSpPr txBox="1">
            <a:spLocks noChangeArrowheads="1"/>
          </p:cNvSpPr>
          <p:nvPr/>
        </p:nvSpPr>
        <p:spPr bwMode="auto">
          <a:xfrm>
            <a:off x="1066800" y="1143000"/>
            <a:ext cx="8132763" cy="4116388"/>
          </a:xfrm>
          <a:prstGeom prst="rect">
            <a:avLst/>
          </a:prstGeom>
          <a:noFill/>
          <a:ln w="9525">
            <a:noFill/>
            <a:miter lim="800000"/>
            <a:headEnd/>
            <a:tailEnd/>
          </a:ln>
        </p:spPr>
        <p:txBody>
          <a:bodyPr>
            <a:spAutoFit/>
          </a:bodyPr>
          <a:lstStyle/>
          <a:p>
            <a:pPr eaLnBrk="1" hangingPunct="1"/>
            <a:r>
              <a:rPr lang="en-US" sz="4800" i="1"/>
              <a:t>“Anyone can give up…</a:t>
            </a:r>
          </a:p>
          <a:p>
            <a:pPr eaLnBrk="1" hangingPunct="1"/>
            <a:endParaRPr lang="en-US" sz="4800" i="1"/>
          </a:p>
          <a:p>
            <a:pPr eaLnBrk="1" hangingPunct="1"/>
            <a:r>
              <a:rPr lang="en-US" sz="4800" i="1"/>
              <a:t>But only the strong will</a:t>
            </a:r>
          </a:p>
          <a:p>
            <a:pPr eaLnBrk="1" hangingPunct="1"/>
            <a:r>
              <a:rPr lang="en-US" sz="4800" i="1"/>
              <a:t>continue to battle.”</a:t>
            </a:r>
          </a:p>
          <a:p>
            <a:pPr eaLnBrk="1" hangingPunct="1"/>
            <a:r>
              <a:rPr lang="en-US" sz="4800" i="1"/>
              <a:t>			</a:t>
            </a:r>
            <a:endParaRPr lang="en-US" sz="2400"/>
          </a:p>
          <a:p>
            <a:pPr eaLnBrk="1" hangingPunct="1"/>
            <a:r>
              <a:rPr lang="en-US" sz="2400"/>
              <a:t>				Rancher &amp; Cancer Survivor</a:t>
            </a:r>
            <a:endParaRPr lang="en-US" sz="4800" i="1"/>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7890" name="Picture 2" descr="monsanjuan"/>
          <p:cNvPicPr>
            <a:picLocks noChangeAspect="1" noChangeArrowheads="1"/>
          </p:cNvPicPr>
          <p:nvPr/>
        </p:nvPicPr>
        <p:blipFill>
          <a:blip r:embed="rId2"/>
          <a:srcRect/>
          <a:stretch>
            <a:fillRect/>
          </a:stretch>
        </p:blipFill>
        <p:spPr bwMode="auto">
          <a:xfrm>
            <a:off x="-6172200" y="-2209800"/>
            <a:ext cx="19507200" cy="14630400"/>
          </a:xfrm>
          <a:prstGeom prst="rect">
            <a:avLst/>
          </a:prstGeom>
          <a:noFill/>
        </p:spPr>
      </p:pic>
      <p:sp>
        <p:nvSpPr>
          <p:cNvPr id="5" name="Rectangle 4"/>
          <p:cNvSpPr/>
          <p:nvPr/>
        </p:nvSpPr>
        <p:spPr>
          <a:xfrm>
            <a:off x="609599" y="3428999"/>
            <a:ext cx="9058251" cy="1200329"/>
          </a:xfrm>
          <a:prstGeom prst="rect">
            <a:avLst/>
          </a:prstGeom>
          <a:noFill/>
        </p:spPr>
        <p:txBody>
          <a:bodyPr wrap="square" lIns="91440" tIns="45720" rIns="91440" bIns="45720">
            <a:spAutoFit/>
            <a:scene3d>
              <a:camera prst="orthographicFront"/>
              <a:lightRig rig="brightRoom" dir="t"/>
            </a:scene3d>
            <a:sp3d contourW="6350" prstMaterial="plastic">
              <a:bevelT w="20320" h="20320" prst="angle"/>
              <a:contourClr>
                <a:schemeClr val="accent1">
                  <a:tint val="100000"/>
                  <a:shade val="100000"/>
                  <a:hueMod val="100000"/>
                  <a:satMod val="100000"/>
                </a:schemeClr>
              </a:contourClr>
            </a:sp3d>
          </a:bodyPr>
          <a:lstStyle/>
          <a:p>
            <a:pPr algn="ctr"/>
            <a:r>
              <a:rPr lang="en-US" sz="7200" b="1" cap="all" dirty="0" smtClean="0">
                <a:ln/>
                <a:solidFill>
                  <a:schemeClr val="accent2">
                    <a:lumMod val="25000"/>
                  </a:schemeClr>
                </a:solidFill>
                <a:effectLst>
                  <a:outerShdw blurRad="19685" dist="12700" dir="5400000" algn="tl" rotWithShape="0">
                    <a:schemeClr val="accent1">
                      <a:satMod val="130000"/>
                      <a:alpha val="60000"/>
                    </a:schemeClr>
                  </a:outerShdw>
                  <a:reflection blurRad="10000" stA="55000" endPos="48000" dist="500" dir="5400000" sy="-100000" algn="bl" rotWithShape="0"/>
                </a:effectLst>
              </a:rPr>
              <a:t>Thank You!</a:t>
            </a:r>
            <a:endParaRPr lang="en-US" sz="7200" b="1" cap="all" dirty="0">
              <a:ln/>
              <a:solidFill>
                <a:schemeClr val="accent2">
                  <a:lumMod val="25000"/>
                </a:schemeClr>
              </a:solidFill>
              <a:effectLst>
                <a:outerShdw blurRad="19685" dist="12700" dir="5400000" algn="tl" rotWithShape="0">
                  <a:schemeClr val="accent1">
                    <a:satMod val="130000"/>
                    <a:alpha val="60000"/>
                  </a:schemeClr>
                </a:outerShdw>
                <a:reflection blurRad="10000" stA="55000" endPos="48000" dist="500" dir="5400000" sy="-100000" algn="bl" rotWithShape="0"/>
              </a:effectLst>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301506" name="Rectangle 2"/>
          <p:cNvSpPr>
            <a:spLocks noGrp="1" noChangeArrowheads="1"/>
          </p:cNvSpPr>
          <p:nvPr>
            <p:ph type="title"/>
          </p:nvPr>
        </p:nvSpPr>
        <p:spPr/>
        <p:txBody>
          <a:bodyPr/>
          <a:lstStyle/>
          <a:p>
            <a:pPr eaLnBrk="1" hangingPunct="1">
              <a:defRPr/>
            </a:pPr>
            <a:r>
              <a:rPr lang="en-US" sz="4800" dirty="0" smtClean="0">
                <a:latin typeface="Times New Roman" pitchFamily="18" charset="0"/>
                <a:cs typeface="Times New Roman" pitchFamily="18" charset="0"/>
              </a:rPr>
              <a:t>What is Stress?</a:t>
            </a:r>
          </a:p>
        </p:txBody>
      </p:sp>
      <p:sp>
        <p:nvSpPr>
          <p:cNvPr id="6147" name="Rectangle 3"/>
          <p:cNvSpPr>
            <a:spLocks noGrp="1" noChangeArrowheads="1"/>
          </p:cNvSpPr>
          <p:nvPr>
            <p:ph type="body" sz="half" idx="1"/>
          </p:nvPr>
        </p:nvSpPr>
        <p:spPr>
          <a:xfrm>
            <a:off x="457200" y="1600200"/>
            <a:ext cx="4033838" cy="4495800"/>
          </a:xfrm>
        </p:spPr>
        <p:txBody>
          <a:bodyPr/>
          <a:lstStyle/>
          <a:p>
            <a:pPr eaLnBrk="1" hangingPunct="1">
              <a:lnSpc>
                <a:spcPct val="90000"/>
              </a:lnSpc>
            </a:pPr>
            <a:r>
              <a:rPr lang="en-US" sz="2800" smtClean="0"/>
              <a:t>Stress is a response to a perceived threat.</a:t>
            </a:r>
          </a:p>
          <a:p>
            <a:pPr eaLnBrk="1" hangingPunct="1">
              <a:lnSpc>
                <a:spcPct val="90000"/>
              </a:lnSpc>
            </a:pPr>
            <a:r>
              <a:rPr lang="en-US" sz="2800" smtClean="0"/>
              <a:t>If two people experience the same threat, one might get stressed and the other might not.  </a:t>
            </a:r>
          </a:p>
          <a:p>
            <a:pPr eaLnBrk="1" hangingPunct="1">
              <a:lnSpc>
                <a:spcPct val="90000"/>
              </a:lnSpc>
            </a:pPr>
            <a:r>
              <a:rPr lang="en-US" sz="2800" smtClean="0"/>
              <a:t>Is all stress bad?</a:t>
            </a:r>
          </a:p>
          <a:p>
            <a:pPr eaLnBrk="1" hangingPunct="1">
              <a:lnSpc>
                <a:spcPct val="90000"/>
              </a:lnSpc>
            </a:pPr>
            <a:endParaRPr lang="en-US" sz="2800" smtClean="0"/>
          </a:p>
        </p:txBody>
      </p:sp>
      <p:pic>
        <p:nvPicPr>
          <p:cNvPr id="6148" name="Picture 4" descr="BD19758_[1]"/>
          <p:cNvPicPr>
            <a:picLocks noChangeAspect="1" noChangeArrowheads="1"/>
          </p:cNvPicPr>
          <p:nvPr/>
        </p:nvPicPr>
        <p:blipFill>
          <a:blip r:embed="rId3"/>
          <a:srcRect/>
          <a:stretch>
            <a:fillRect/>
          </a:stretch>
        </p:blipFill>
        <p:spPr bwMode="auto">
          <a:xfrm>
            <a:off x="4876800" y="2133600"/>
            <a:ext cx="3733800" cy="3322638"/>
          </a:xfrm>
          <a:prstGeom prst="rect">
            <a:avLst/>
          </a:prstGeom>
          <a:noFill/>
          <a:ln w="9525">
            <a:noFill/>
            <a:miter lim="800000"/>
            <a:headEnd/>
            <a:tailEnd/>
          </a:ln>
        </p:spPr>
      </p:pic>
      <p:sp>
        <p:nvSpPr>
          <p:cNvPr id="6149" name="Text Box 5"/>
          <p:cNvSpPr txBox="1">
            <a:spLocks noChangeArrowheads="1"/>
          </p:cNvSpPr>
          <p:nvPr/>
        </p:nvSpPr>
        <p:spPr bwMode="auto">
          <a:xfrm>
            <a:off x="6499225" y="3200400"/>
            <a:ext cx="184150" cy="457200"/>
          </a:xfrm>
          <a:prstGeom prst="rect">
            <a:avLst/>
          </a:prstGeom>
          <a:noFill/>
          <a:ln w="12700">
            <a:noFill/>
            <a:miter lim="800000"/>
            <a:headEnd type="none" w="sm" len="sm"/>
            <a:tailEnd type="none" w="sm" len="sm"/>
          </a:ln>
        </p:spPr>
        <p:txBody>
          <a:bodyPr>
            <a:spAutoFit/>
          </a:bodyPr>
          <a:lstStyle/>
          <a:p>
            <a:pPr>
              <a:spcBef>
                <a:spcPct val="50000"/>
              </a:spcBef>
            </a:pPr>
            <a:endParaRPr lang="en-US" sz="2400"/>
          </a:p>
        </p:txBody>
      </p:sp>
      <p:sp>
        <p:nvSpPr>
          <p:cNvPr id="6150" name="Text Box 6"/>
          <p:cNvSpPr txBox="1">
            <a:spLocks noChangeArrowheads="1"/>
          </p:cNvSpPr>
          <p:nvPr/>
        </p:nvSpPr>
        <p:spPr bwMode="auto">
          <a:xfrm>
            <a:off x="6553200" y="3276600"/>
            <a:ext cx="1447800" cy="457200"/>
          </a:xfrm>
          <a:prstGeom prst="rect">
            <a:avLst/>
          </a:prstGeom>
          <a:noFill/>
          <a:ln w="12700">
            <a:noFill/>
            <a:miter lim="800000"/>
            <a:headEnd type="none" w="sm" len="sm"/>
            <a:tailEnd type="none" w="sm" len="sm"/>
          </a:ln>
        </p:spPr>
        <p:txBody>
          <a:bodyPr>
            <a:spAutoFit/>
          </a:bodyPr>
          <a:lstStyle/>
          <a:p>
            <a:pPr>
              <a:spcBef>
                <a:spcPct val="50000"/>
              </a:spcBef>
            </a:pPr>
            <a:r>
              <a:rPr lang="en-US" sz="2400">
                <a:solidFill>
                  <a:schemeClr val="hlink"/>
                </a:solidFill>
              </a:rPr>
              <a:t>STRESS</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0" y="762000"/>
            <a:ext cx="9741724" cy="830997"/>
          </a:xfrm>
          <a:prstGeom prst="rect">
            <a:avLst/>
          </a:prstGeom>
          <a:noFill/>
        </p:spPr>
        <p:txBody>
          <a:bodyPr wrap="square" rtlCol="0">
            <a:spAutoFit/>
          </a:bodyPr>
          <a:lstStyle/>
          <a:p>
            <a:pPr algn="ctr"/>
            <a:r>
              <a:rPr lang="en-US" sz="4800" dirty="0" smtClean="0">
                <a:solidFill>
                  <a:schemeClr val="tx2"/>
                </a:solidFill>
                <a:effectLst>
                  <a:outerShdw blurRad="38100" dist="38100" dir="2700000" algn="tl">
                    <a:srgbClr val="000000">
                      <a:alpha val="43137"/>
                    </a:srgbClr>
                  </a:outerShdw>
                </a:effectLst>
              </a:rPr>
              <a:t>What About Farm Stress?</a:t>
            </a:r>
            <a:endParaRPr lang="en-US" sz="4800" dirty="0">
              <a:solidFill>
                <a:schemeClr val="tx2"/>
              </a:solidFill>
              <a:effectLst>
                <a:outerShdw blurRad="38100" dist="38100" dir="2700000" algn="tl">
                  <a:srgbClr val="000000">
                    <a:alpha val="43137"/>
                  </a:srgbClr>
                </a:outerShdw>
              </a:effectLst>
            </a:endParaRPr>
          </a:p>
        </p:txBody>
      </p:sp>
      <p:pic>
        <p:nvPicPr>
          <p:cNvPr id="65538" name="Picture 2" descr="http://www.wyorange.net/images/stress.jpg"/>
          <p:cNvPicPr>
            <a:picLocks noChangeAspect="1" noChangeArrowheads="1"/>
          </p:cNvPicPr>
          <p:nvPr/>
        </p:nvPicPr>
        <p:blipFill>
          <a:blip r:embed="rId3"/>
          <a:srcRect/>
          <a:stretch>
            <a:fillRect/>
          </a:stretch>
        </p:blipFill>
        <p:spPr bwMode="auto">
          <a:xfrm>
            <a:off x="3200400" y="2514600"/>
            <a:ext cx="2819400" cy="3156045"/>
          </a:xfrm>
          <a:prstGeom prst="rect">
            <a:avLst/>
          </a:prstGeom>
          <a:noFill/>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838200" y="304800"/>
            <a:ext cx="7154863" cy="2800767"/>
          </a:xfrm>
          <a:prstGeom prst="rect">
            <a:avLst/>
          </a:prstGeom>
          <a:noFill/>
        </p:spPr>
        <p:txBody>
          <a:bodyPr>
            <a:spAutoFit/>
          </a:bodyPr>
          <a:lstStyle/>
          <a:p>
            <a:pPr algn="ctr">
              <a:defRPr/>
            </a:pPr>
            <a:r>
              <a:rPr lang="en-US" sz="4800" dirty="0" smtClean="0">
                <a:solidFill>
                  <a:schemeClr val="tx2"/>
                </a:solidFill>
                <a:effectLst>
                  <a:outerShdw blurRad="38100" dist="38100" dir="2700000" algn="tl">
                    <a:srgbClr val="000000">
                      <a:alpha val="43137"/>
                    </a:srgbClr>
                  </a:outerShdw>
                </a:effectLst>
                <a:cs typeface="Times New Roman" pitchFamily="18" charset="0"/>
              </a:rPr>
              <a:t>Why Be Concerned About </a:t>
            </a:r>
            <a:r>
              <a:rPr lang="en-US" sz="4800" dirty="0">
                <a:solidFill>
                  <a:schemeClr val="tx2"/>
                </a:solidFill>
                <a:effectLst>
                  <a:outerShdw blurRad="38100" dist="38100" dir="2700000" algn="tl">
                    <a:srgbClr val="000000">
                      <a:alpha val="43137"/>
                    </a:srgbClr>
                  </a:outerShdw>
                </a:effectLst>
                <a:cs typeface="Times New Roman" pitchFamily="18" charset="0"/>
              </a:rPr>
              <a:t>Stress?</a:t>
            </a:r>
          </a:p>
          <a:p>
            <a:pPr algn="ctr">
              <a:defRPr/>
            </a:pPr>
            <a:endParaRPr lang="en-US" sz="4400" dirty="0">
              <a:latin typeface="+mj-lt"/>
            </a:endParaRPr>
          </a:p>
          <a:p>
            <a:pPr>
              <a:defRPr/>
            </a:pPr>
            <a:endParaRPr lang="en-US" sz="3600" dirty="0">
              <a:latin typeface="+mj-lt"/>
            </a:endParaRPr>
          </a:p>
        </p:txBody>
      </p:sp>
      <p:pic>
        <p:nvPicPr>
          <p:cNvPr id="59394" name="Picture 2" descr="http://sites.google.com/site/survivingtrouble/_/rsrc/1234276089174/Home/budget%20stress.jpg"/>
          <p:cNvPicPr>
            <a:picLocks noChangeAspect="1" noChangeArrowheads="1"/>
          </p:cNvPicPr>
          <p:nvPr/>
        </p:nvPicPr>
        <p:blipFill>
          <a:blip r:embed="rId3"/>
          <a:srcRect/>
          <a:stretch>
            <a:fillRect/>
          </a:stretch>
        </p:blipFill>
        <p:spPr bwMode="auto">
          <a:xfrm>
            <a:off x="2895600" y="2209800"/>
            <a:ext cx="2809875" cy="3876675"/>
          </a:xfrm>
          <a:prstGeom prst="rect">
            <a:avLst/>
          </a:prstGeom>
          <a:noFill/>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7778" name="Rectangle 2"/>
          <p:cNvSpPr>
            <a:spLocks noGrp="1" noChangeArrowheads="1"/>
          </p:cNvSpPr>
          <p:nvPr>
            <p:ph type="title"/>
          </p:nvPr>
        </p:nvSpPr>
        <p:spPr/>
        <p:txBody>
          <a:bodyPr/>
          <a:lstStyle/>
          <a:p>
            <a:pPr eaLnBrk="1" hangingPunct="1">
              <a:defRPr/>
            </a:pPr>
            <a:r>
              <a:rPr lang="en-US" dirty="0" smtClean="0">
                <a:latin typeface="Times New Roman" pitchFamily="18" charset="0"/>
                <a:cs typeface="Times New Roman" pitchFamily="18" charset="0"/>
              </a:rPr>
              <a:t>Stress: Incidence of Stress in Farming and Ranching</a:t>
            </a:r>
          </a:p>
        </p:txBody>
      </p:sp>
      <p:sp>
        <p:nvSpPr>
          <p:cNvPr id="8195" name="Rectangle 3"/>
          <p:cNvSpPr>
            <a:spLocks noGrp="1" noChangeArrowheads="1"/>
          </p:cNvSpPr>
          <p:nvPr>
            <p:ph type="body" idx="1"/>
          </p:nvPr>
        </p:nvSpPr>
        <p:spPr>
          <a:xfrm>
            <a:off x="457200" y="1600200"/>
            <a:ext cx="8229600" cy="3581400"/>
          </a:xfrm>
        </p:spPr>
        <p:txBody>
          <a:bodyPr/>
          <a:lstStyle/>
          <a:p>
            <a:pPr eaLnBrk="1" hangingPunct="1"/>
            <a:r>
              <a:rPr lang="en-US" sz="2400" smtClean="0"/>
              <a:t>Farm owners were among the top 12 occupations with a significant incidence of stress-related illnesses</a:t>
            </a:r>
          </a:p>
          <a:p>
            <a:pPr eaLnBrk="1" hangingPunct="1"/>
            <a:r>
              <a:rPr lang="en-US" sz="2400" smtClean="0"/>
              <a:t>People with primary employment in agriculture have the highest risk for disabling injuries and fatalities</a:t>
            </a:r>
          </a:p>
          <a:p>
            <a:pPr eaLnBrk="1" hangingPunct="1"/>
            <a:r>
              <a:rPr lang="en-US" sz="2400" smtClean="0"/>
              <a:t>According to the National Health Interview Survey, 75 percent of the general population suffers at least “some stress” every two weeks, and half of those experience moderate or high levels during the same time period.</a:t>
            </a:r>
            <a:r>
              <a:rPr lang="en-US" sz="2800" smtClean="0"/>
              <a:t> </a:t>
            </a:r>
          </a:p>
          <a:p>
            <a:pPr eaLnBrk="1" hangingPunct="1"/>
            <a:endParaRPr lang="en-US" sz="2800" smtClean="0"/>
          </a:p>
        </p:txBody>
      </p:sp>
      <p:sp>
        <p:nvSpPr>
          <p:cNvPr id="8196" name="Rectangle 4"/>
          <p:cNvSpPr>
            <a:spLocks noChangeArrowheads="1"/>
          </p:cNvSpPr>
          <p:nvPr/>
        </p:nvSpPr>
        <p:spPr bwMode="auto">
          <a:xfrm>
            <a:off x="304800" y="5659438"/>
            <a:ext cx="8461375" cy="512762"/>
          </a:xfrm>
          <a:prstGeom prst="rect">
            <a:avLst/>
          </a:prstGeom>
          <a:noFill/>
          <a:ln w="9525">
            <a:noFill/>
            <a:miter lim="800000"/>
            <a:headEnd/>
            <a:tailEnd/>
          </a:ln>
        </p:spPr>
        <p:txBody>
          <a:bodyPr wrap="none">
            <a:spAutoFit/>
          </a:bodyPr>
          <a:lstStyle/>
          <a:p>
            <a:pPr eaLnBrk="1" hangingPunct="1">
              <a:spcBef>
                <a:spcPct val="30000"/>
              </a:spcBef>
            </a:pPr>
            <a:r>
              <a:rPr lang="en-US" sz="1200">
                <a:latin typeface="Arial" charset="0"/>
              </a:rPr>
              <a:t>Fetsch, R. J. (July 22, 2005). </a:t>
            </a:r>
            <a:r>
              <a:rPr lang="en-US" sz="1200" i="1">
                <a:latin typeface="Arial" charset="0"/>
              </a:rPr>
              <a:t>Farming, ranching: Health hazard or opportunity?</a:t>
            </a:r>
            <a:r>
              <a:rPr lang="en-US" sz="1200">
                <a:latin typeface="Arial" charset="0"/>
              </a:rPr>
              <a:t> Colorado State University, Cooperative </a:t>
            </a:r>
          </a:p>
          <a:p>
            <a:pPr eaLnBrk="1" hangingPunct="1">
              <a:spcBef>
                <a:spcPct val="30000"/>
              </a:spcBef>
            </a:pPr>
            <a:r>
              <a:rPr lang="en-US" sz="1200">
                <a:latin typeface="Arial" charset="0"/>
              </a:rPr>
              <a:t>Extension Fact Sheet No. 10.201. Retrieved March 26, 2007 from http://www.ext.colostate.edu/pubs/consumer/10201.html </a:t>
            </a:r>
          </a:p>
        </p:txBody>
      </p:sp>
      <p:sp>
        <p:nvSpPr>
          <p:cNvPr id="8197" name="Rectangle 5"/>
          <p:cNvSpPr>
            <a:spLocks noChangeArrowheads="1"/>
          </p:cNvSpPr>
          <p:nvPr/>
        </p:nvSpPr>
        <p:spPr bwMode="auto">
          <a:xfrm>
            <a:off x="304800" y="6191250"/>
            <a:ext cx="8516938" cy="477838"/>
          </a:xfrm>
          <a:prstGeom prst="rect">
            <a:avLst/>
          </a:prstGeom>
          <a:noFill/>
          <a:ln w="9525">
            <a:noFill/>
            <a:miter lim="800000"/>
            <a:headEnd/>
            <a:tailEnd/>
          </a:ln>
        </p:spPr>
        <p:txBody>
          <a:bodyPr wrap="none">
            <a:spAutoFit/>
          </a:bodyPr>
          <a:lstStyle/>
          <a:p>
            <a:pPr eaLnBrk="1" hangingPunct="1">
              <a:lnSpc>
                <a:spcPct val="90000"/>
              </a:lnSpc>
              <a:spcBef>
                <a:spcPct val="30000"/>
              </a:spcBef>
            </a:pPr>
            <a:r>
              <a:rPr lang="en-US" sz="1200">
                <a:latin typeface="Arial" charset="0"/>
              </a:rPr>
              <a:t>Fetsch, R. J. (April 28, 2005). </a:t>
            </a:r>
            <a:r>
              <a:rPr lang="en-US" sz="1200" i="1">
                <a:latin typeface="Arial" charset="0"/>
              </a:rPr>
              <a:t>Transitions and changes: Who copes well?</a:t>
            </a:r>
            <a:r>
              <a:rPr lang="en-US" sz="1200">
                <a:latin typeface="Arial" charset="0"/>
              </a:rPr>
              <a:t> Colorado State University. Cooperative Extension </a:t>
            </a:r>
          </a:p>
          <a:p>
            <a:pPr eaLnBrk="1" hangingPunct="1">
              <a:lnSpc>
                <a:spcPct val="90000"/>
              </a:lnSpc>
              <a:spcBef>
                <a:spcPct val="30000"/>
              </a:spcBef>
            </a:pPr>
            <a:r>
              <a:rPr lang="en-US" sz="1200">
                <a:latin typeface="Arial" charset="0"/>
              </a:rPr>
              <a:t>Fact Sheet No. 10.215. Retrieved March 26, 2007, from http://www.ext.colostate.edu/pubs/consumer/10215.html</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body" idx="1"/>
          </p:nvPr>
        </p:nvSpPr>
        <p:spPr>
          <a:xfrm>
            <a:off x="457200" y="2182813"/>
            <a:ext cx="8229600" cy="2528887"/>
          </a:xfrm>
        </p:spPr>
        <p:txBody>
          <a:bodyPr/>
          <a:lstStyle/>
          <a:p>
            <a:pPr algn="ctr" eaLnBrk="1" hangingPunct="1">
              <a:buFontTx/>
              <a:buNone/>
            </a:pPr>
            <a:r>
              <a:rPr lang="en-US" sz="3600" b="1" smtClean="0">
                <a:latin typeface="Times New Roman" pitchFamily="18" charset="0"/>
                <a:cs typeface="Times New Roman" pitchFamily="18" charset="0"/>
              </a:rPr>
              <a:t>Reference: </a:t>
            </a:r>
          </a:p>
          <a:p>
            <a:pPr algn="ctr" eaLnBrk="1" hangingPunct="1">
              <a:buFontTx/>
              <a:buNone/>
            </a:pPr>
            <a:r>
              <a:rPr lang="en-US" sz="3600" b="1" smtClean="0">
                <a:latin typeface="Times New Roman" pitchFamily="18" charset="0"/>
                <a:cs typeface="Times New Roman" pitchFamily="18" charset="0"/>
              </a:rPr>
              <a:t>Farm and Ranch Family Stress and Depression: A Checklist and Guide for Making Referrals</a:t>
            </a:r>
          </a:p>
        </p:txBody>
      </p:sp>
      <p:sp>
        <p:nvSpPr>
          <p:cNvPr id="9219" name="TextBox 2"/>
          <p:cNvSpPr txBox="1">
            <a:spLocks noChangeArrowheads="1"/>
          </p:cNvSpPr>
          <p:nvPr/>
        </p:nvSpPr>
        <p:spPr bwMode="auto">
          <a:xfrm>
            <a:off x="457200" y="914400"/>
            <a:ext cx="7924800" cy="830263"/>
          </a:xfrm>
          <a:prstGeom prst="rect">
            <a:avLst/>
          </a:prstGeom>
          <a:noFill/>
          <a:ln w="9525">
            <a:noFill/>
            <a:miter lim="800000"/>
            <a:headEnd/>
            <a:tailEnd/>
          </a:ln>
        </p:spPr>
        <p:txBody>
          <a:bodyPr>
            <a:spAutoFit/>
          </a:bodyPr>
          <a:lstStyle/>
          <a:p>
            <a:pPr algn="ctr"/>
            <a:r>
              <a:rPr lang="en-US" sz="4800" dirty="0">
                <a:solidFill>
                  <a:schemeClr val="tx2"/>
                </a:solidFill>
                <a:effectLst>
                  <a:outerShdw blurRad="38100" dist="38100" dir="2700000" algn="tl">
                    <a:srgbClr val="000000">
                      <a:alpha val="43137"/>
                    </a:srgbClr>
                  </a:outerShdw>
                </a:effectLst>
              </a:rPr>
              <a:t>What are signs of farm stress? </a:t>
            </a:r>
          </a:p>
        </p:txBody>
      </p:sp>
      <p:sp>
        <p:nvSpPr>
          <p:cNvPr id="9220" name="Rectangle 3"/>
          <p:cNvSpPr>
            <a:spLocks noChangeArrowheads="1"/>
          </p:cNvSpPr>
          <p:nvPr/>
        </p:nvSpPr>
        <p:spPr bwMode="auto">
          <a:xfrm>
            <a:off x="609600" y="4800600"/>
            <a:ext cx="7772400" cy="461963"/>
          </a:xfrm>
          <a:prstGeom prst="rect">
            <a:avLst/>
          </a:prstGeom>
          <a:noFill/>
          <a:ln w="9525">
            <a:noFill/>
            <a:miter lim="800000"/>
            <a:headEnd/>
            <a:tailEnd/>
          </a:ln>
        </p:spPr>
        <p:txBody>
          <a:bodyPr>
            <a:spAutoFit/>
          </a:bodyPr>
          <a:lstStyle/>
          <a:p>
            <a:r>
              <a:rPr lang="en-US" sz="2400"/>
              <a:t>http://ces.uwyo.edu/LIFE/Ranchers_reacting_to_disaster.htm</a:t>
            </a:r>
          </a:p>
        </p:txBody>
      </p:sp>
    </p:spTree>
  </p:cSld>
  <p:clrMapOvr>
    <a:masterClrMapping/>
  </p:clrMapOvr>
</p:sld>
</file>

<file path=ppt/theme/theme1.xml><?xml version="1.0" encoding="utf-8"?>
<a:theme xmlns:a="http://schemas.openxmlformats.org/drawingml/2006/main" name="Mountain Top">
  <a:themeElements>
    <a:clrScheme name="Mountain Top 6">
      <a:dk1>
        <a:srgbClr val="809296"/>
      </a:dk1>
      <a:lt1>
        <a:srgbClr val="FFFFFF"/>
      </a:lt1>
      <a:dk2>
        <a:srgbClr val="6699FF"/>
      </a:dk2>
      <a:lt2>
        <a:srgbClr val="B3EDFF"/>
      </a:lt2>
      <a:accent1>
        <a:srgbClr val="FF9933"/>
      </a:accent1>
      <a:accent2>
        <a:srgbClr val="FFAA99"/>
      </a:accent2>
      <a:accent3>
        <a:srgbClr val="B8CAFF"/>
      </a:accent3>
      <a:accent4>
        <a:srgbClr val="DADADA"/>
      </a:accent4>
      <a:accent5>
        <a:srgbClr val="FFCAAD"/>
      </a:accent5>
      <a:accent6>
        <a:srgbClr val="E79A8A"/>
      </a:accent6>
      <a:hlink>
        <a:srgbClr val="FFCFAB"/>
      </a:hlink>
      <a:folHlink>
        <a:srgbClr val="CC9900"/>
      </a:folHlink>
    </a:clrScheme>
    <a:fontScheme name="Mountain Top">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40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40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Mountain Top 1">
        <a:dk1>
          <a:srgbClr val="4C3A1C"/>
        </a:dk1>
        <a:lt1>
          <a:srgbClr val="FFFFFF"/>
        </a:lt1>
        <a:dk2>
          <a:srgbClr val="993300"/>
        </a:dk2>
        <a:lt2>
          <a:srgbClr val="CCAA00"/>
        </a:lt2>
        <a:accent1>
          <a:srgbClr val="FF3300"/>
        </a:accent1>
        <a:accent2>
          <a:srgbClr val="9E6600"/>
        </a:accent2>
        <a:accent3>
          <a:srgbClr val="CAADAA"/>
        </a:accent3>
        <a:accent4>
          <a:srgbClr val="DADADA"/>
        </a:accent4>
        <a:accent5>
          <a:srgbClr val="FFADAA"/>
        </a:accent5>
        <a:accent6>
          <a:srgbClr val="8F5C00"/>
        </a:accent6>
        <a:hlink>
          <a:srgbClr val="FFCC00"/>
        </a:hlink>
        <a:folHlink>
          <a:srgbClr val="F7DC97"/>
        </a:folHlink>
      </a:clrScheme>
      <a:clrMap bg1="dk2" tx1="lt1" bg2="dk1" tx2="lt2" accent1="accent1" accent2="accent2" accent3="accent3" accent4="accent4" accent5="accent5" accent6="accent6" hlink="hlink" folHlink="folHlink"/>
    </a:extraClrScheme>
    <a:extraClrScheme>
      <a:clrScheme name="Mountain Top 2">
        <a:dk1>
          <a:srgbClr val="3D0058"/>
        </a:dk1>
        <a:lt1>
          <a:srgbClr val="FFFFFF"/>
        </a:lt1>
        <a:dk2>
          <a:srgbClr val="9188B0"/>
        </a:dk2>
        <a:lt2>
          <a:srgbClr val="DDE0DC"/>
        </a:lt2>
        <a:accent1>
          <a:srgbClr val="FFCC00"/>
        </a:accent1>
        <a:accent2>
          <a:srgbClr val="4C3D78"/>
        </a:accent2>
        <a:accent3>
          <a:srgbClr val="C7C3D4"/>
        </a:accent3>
        <a:accent4>
          <a:srgbClr val="DADADA"/>
        </a:accent4>
        <a:accent5>
          <a:srgbClr val="FFE2AA"/>
        </a:accent5>
        <a:accent6>
          <a:srgbClr val="44366C"/>
        </a:accent6>
        <a:hlink>
          <a:srgbClr val="743D78"/>
        </a:hlink>
        <a:folHlink>
          <a:srgbClr val="CC9900"/>
        </a:folHlink>
      </a:clrScheme>
      <a:clrMap bg1="dk2" tx1="lt1" bg2="dk1" tx2="lt2" accent1="accent1" accent2="accent2" accent3="accent3" accent4="accent4" accent5="accent5" accent6="accent6" hlink="hlink" folHlink="folHlink"/>
    </a:extraClrScheme>
    <a:extraClrScheme>
      <a:clrScheme name="Mountain Top 3">
        <a:dk1>
          <a:srgbClr val="10104C"/>
        </a:dk1>
        <a:lt1>
          <a:srgbClr val="FFFFFF"/>
        </a:lt1>
        <a:dk2>
          <a:srgbClr val="003366"/>
        </a:dk2>
        <a:lt2>
          <a:srgbClr val="C6CCD4"/>
        </a:lt2>
        <a:accent1>
          <a:srgbClr val="33CCFF"/>
        </a:accent1>
        <a:accent2>
          <a:srgbClr val="5B5B8D"/>
        </a:accent2>
        <a:accent3>
          <a:srgbClr val="AAADB8"/>
        </a:accent3>
        <a:accent4>
          <a:srgbClr val="DADADA"/>
        </a:accent4>
        <a:accent5>
          <a:srgbClr val="ADE2FF"/>
        </a:accent5>
        <a:accent6>
          <a:srgbClr val="52527F"/>
        </a:accent6>
        <a:hlink>
          <a:srgbClr val="4529AB"/>
        </a:hlink>
        <a:folHlink>
          <a:srgbClr val="00CC99"/>
        </a:folHlink>
      </a:clrScheme>
      <a:clrMap bg1="dk2" tx1="lt1" bg2="dk1" tx2="lt2" accent1="accent1" accent2="accent2" accent3="accent3" accent4="accent4" accent5="accent5" accent6="accent6" hlink="hlink" folHlink="folHlink"/>
    </a:extraClrScheme>
    <a:extraClrScheme>
      <a:clrScheme name="Mountain Top 4">
        <a:dk1>
          <a:srgbClr val="B0C8CA"/>
        </a:dk1>
        <a:lt1>
          <a:srgbClr val="FFFFFF"/>
        </a:lt1>
        <a:dk2>
          <a:srgbClr val="000099"/>
        </a:dk2>
        <a:lt2>
          <a:srgbClr val="FFFFFF"/>
        </a:lt2>
        <a:accent1>
          <a:srgbClr val="89C4FF"/>
        </a:accent1>
        <a:accent2>
          <a:srgbClr val="00008C"/>
        </a:accent2>
        <a:accent3>
          <a:srgbClr val="AAAACA"/>
        </a:accent3>
        <a:accent4>
          <a:srgbClr val="DADADA"/>
        </a:accent4>
        <a:accent5>
          <a:srgbClr val="C4DEFF"/>
        </a:accent5>
        <a:accent6>
          <a:srgbClr val="00007E"/>
        </a:accent6>
        <a:hlink>
          <a:srgbClr val="6666FF"/>
        </a:hlink>
        <a:folHlink>
          <a:srgbClr val="C0C0C0"/>
        </a:folHlink>
      </a:clrScheme>
      <a:clrMap bg1="dk2" tx1="lt1" bg2="dk1" tx2="lt2" accent1="accent1" accent2="accent2" accent3="accent3" accent4="accent4" accent5="accent5" accent6="accent6" hlink="hlink" folHlink="folHlink"/>
    </a:extraClrScheme>
    <a:extraClrScheme>
      <a:clrScheme name="Mountain Top 5">
        <a:dk1>
          <a:srgbClr val="463416"/>
        </a:dk1>
        <a:lt1>
          <a:srgbClr val="FFFFFF"/>
        </a:lt1>
        <a:dk2>
          <a:srgbClr val="003399"/>
        </a:dk2>
        <a:lt2>
          <a:srgbClr val="E3E3FF"/>
        </a:lt2>
        <a:accent1>
          <a:srgbClr val="3399FF"/>
        </a:accent1>
        <a:accent2>
          <a:srgbClr val="33CCCC"/>
        </a:accent2>
        <a:accent3>
          <a:srgbClr val="AAADCA"/>
        </a:accent3>
        <a:accent4>
          <a:srgbClr val="DADADA"/>
        </a:accent4>
        <a:accent5>
          <a:srgbClr val="ADCAFF"/>
        </a:accent5>
        <a:accent6>
          <a:srgbClr val="2DB9B9"/>
        </a:accent6>
        <a:hlink>
          <a:srgbClr val="00FFCC"/>
        </a:hlink>
        <a:folHlink>
          <a:srgbClr val="808000"/>
        </a:folHlink>
      </a:clrScheme>
      <a:clrMap bg1="dk2" tx1="lt1" bg2="dk1" tx2="lt2" accent1="accent1" accent2="accent2" accent3="accent3" accent4="accent4" accent5="accent5" accent6="accent6" hlink="hlink" folHlink="folHlink"/>
    </a:extraClrScheme>
    <a:extraClrScheme>
      <a:clrScheme name="Mountain Top 6">
        <a:dk1>
          <a:srgbClr val="809296"/>
        </a:dk1>
        <a:lt1>
          <a:srgbClr val="FFFFFF"/>
        </a:lt1>
        <a:dk2>
          <a:srgbClr val="6699FF"/>
        </a:dk2>
        <a:lt2>
          <a:srgbClr val="B3EDFF"/>
        </a:lt2>
        <a:accent1>
          <a:srgbClr val="FF9933"/>
        </a:accent1>
        <a:accent2>
          <a:srgbClr val="FFAA99"/>
        </a:accent2>
        <a:accent3>
          <a:srgbClr val="B8CAFF"/>
        </a:accent3>
        <a:accent4>
          <a:srgbClr val="DADADA"/>
        </a:accent4>
        <a:accent5>
          <a:srgbClr val="FFCAAD"/>
        </a:accent5>
        <a:accent6>
          <a:srgbClr val="E79A8A"/>
        </a:accent6>
        <a:hlink>
          <a:srgbClr val="FFCFAB"/>
        </a:hlink>
        <a:folHlink>
          <a:srgbClr val="CC9900"/>
        </a:folHlink>
      </a:clrScheme>
      <a:clrMap bg1="dk2" tx1="lt1" bg2="dk1" tx2="lt2" accent1="accent1" accent2="accent2" accent3="accent3" accent4="accent4" accent5="accent5" accent6="accent6" hlink="hlink" folHlink="folHlink"/>
    </a:extraClrScheme>
    <a:extraClrScheme>
      <a:clrScheme name="Mountain Top 7">
        <a:dk1>
          <a:srgbClr val="006666"/>
        </a:dk1>
        <a:lt1>
          <a:srgbClr val="FFFFFF"/>
        </a:lt1>
        <a:dk2>
          <a:srgbClr val="85D1E3"/>
        </a:dk2>
        <a:lt2>
          <a:srgbClr val="CCFFFF"/>
        </a:lt2>
        <a:accent1>
          <a:srgbClr val="FFCC00"/>
        </a:accent1>
        <a:accent2>
          <a:srgbClr val="00CC99"/>
        </a:accent2>
        <a:accent3>
          <a:srgbClr val="C2E5EF"/>
        </a:accent3>
        <a:accent4>
          <a:srgbClr val="DADADA"/>
        </a:accent4>
        <a:accent5>
          <a:srgbClr val="FFE2AA"/>
        </a:accent5>
        <a:accent6>
          <a:srgbClr val="00B98A"/>
        </a:accent6>
        <a:hlink>
          <a:srgbClr val="0099FF"/>
        </a:hlink>
        <a:folHlink>
          <a:srgbClr val="6600CC"/>
        </a:folHlink>
      </a:clrScheme>
      <a:clrMap bg1="dk2" tx1="lt1" bg2="dk1" tx2="lt2" accent1="accent1" accent2="accent2" accent3="accent3" accent4="accent4" accent5="accent5" accent6="accent6" hlink="hlink" folHlink="folHlink"/>
    </a:extraClrScheme>
    <a:extraClrScheme>
      <a:clrScheme name="Mountain Top 8">
        <a:dk1>
          <a:srgbClr val="404B3D"/>
        </a:dk1>
        <a:lt1>
          <a:srgbClr val="FFFFFF"/>
        </a:lt1>
        <a:dk2>
          <a:srgbClr val="A7A491"/>
        </a:dk2>
        <a:lt2>
          <a:srgbClr val="CCD0CA"/>
        </a:lt2>
        <a:accent1>
          <a:srgbClr val="33CCCC"/>
        </a:accent1>
        <a:accent2>
          <a:srgbClr val="004E4C"/>
        </a:accent2>
        <a:accent3>
          <a:srgbClr val="D0CFC7"/>
        </a:accent3>
        <a:accent4>
          <a:srgbClr val="DADADA"/>
        </a:accent4>
        <a:accent5>
          <a:srgbClr val="ADE2E2"/>
        </a:accent5>
        <a:accent6>
          <a:srgbClr val="004644"/>
        </a:accent6>
        <a:hlink>
          <a:srgbClr val="477781"/>
        </a:hlink>
        <a:folHlink>
          <a:srgbClr val="85CC74"/>
        </a:folHlink>
      </a:clrScheme>
      <a:clrMap bg1="dk2" tx1="lt1" bg2="dk1" tx2="lt2" accent1="accent1" accent2="accent2" accent3="accent3" accent4="accent4" accent5="accent5" accent6="accent6" hlink="hlink" folHlink="folHlink"/>
    </a:extraClrScheme>
    <a:extraClrScheme>
      <a:clrScheme name="Mountain Top 9">
        <a:dk1>
          <a:srgbClr val="000000"/>
        </a:dk1>
        <a:lt1>
          <a:srgbClr val="FFFFFF"/>
        </a:lt1>
        <a:dk2>
          <a:srgbClr val="FFFFAF"/>
        </a:dk2>
        <a:lt2>
          <a:srgbClr val="676597"/>
        </a:lt2>
        <a:accent1>
          <a:srgbClr val="66CCFF"/>
        </a:accent1>
        <a:accent2>
          <a:srgbClr val="CCECFF"/>
        </a:accent2>
        <a:accent3>
          <a:srgbClr val="FFFFFF"/>
        </a:accent3>
        <a:accent4>
          <a:srgbClr val="000000"/>
        </a:accent4>
        <a:accent5>
          <a:srgbClr val="B8E2FF"/>
        </a:accent5>
        <a:accent6>
          <a:srgbClr val="B9D6E7"/>
        </a:accent6>
        <a:hlink>
          <a:srgbClr val="6600CC"/>
        </a:hlink>
        <a:folHlink>
          <a:srgbClr val="008080"/>
        </a:folHlink>
      </a:clrScheme>
      <a:clrMap bg1="lt1" tx1="dk1" bg2="lt2" tx2="dk2" accent1="accent1" accent2="accent2" accent3="accent3" accent4="accent4" accent5="accent5" accent6="accent6" hlink="hlink" folHlink="folHlink"/>
    </a:extraClrScheme>
    <a:extraClrScheme>
      <a:clrScheme name="Mountain Top 10">
        <a:dk1>
          <a:srgbClr val="809296"/>
        </a:dk1>
        <a:lt1>
          <a:srgbClr val="FFFFFF"/>
        </a:lt1>
        <a:dk2>
          <a:srgbClr val="6699FF"/>
        </a:dk2>
        <a:lt2>
          <a:srgbClr val="B3EDFF"/>
        </a:lt2>
        <a:accent1>
          <a:srgbClr val="FF9933"/>
        </a:accent1>
        <a:accent2>
          <a:srgbClr val="FFAA99"/>
        </a:accent2>
        <a:accent3>
          <a:srgbClr val="B8CAFF"/>
        </a:accent3>
        <a:accent4>
          <a:srgbClr val="DADADA"/>
        </a:accent4>
        <a:accent5>
          <a:srgbClr val="FFCAAD"/>
        </a:accent5>
        <a:accent6>
          <a:srgbClr val="E79A8A"/>
        </a:accent6>
        <a:hlink>
          <a:srgbClr val="E76197"/>
        </a:hlink>
        <a:folHlink>
          <a:srgbClr val="CC990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Mountain Top</Template>
  <TotalTime>1522</TotalTime>
  <Words>5545</Words>
  <Application>Microsoft PowerPoint</Application>
  <PresentationFormat>On-screen Show (4:3)</PresentationFormat>
  <Paragraphs>432</Paragraphs>
  <Slides>42</Slides>
  <Notes>28</Notes>
  <HiddenSlides>0</HiddenSlides>
  <MMClips>0</MMClips>
  <ScaleCrop>false</ScaleCrop>
  <HeadingPairs>
    <vt:vector size="4" baseType="variant">
      <vt:variant>
        <vt:lpstr>Theme</vt:lpstr>
      </vt:variant>
      <vt:variant>
        <vt:i4>1</vt:i4>
      </vt:variant>
      <vt:variant>
        <vt:lpstr>Slide Titles</vt:lpstr>
      </vt:variant>
      <vt:variant>
        <vt:i4>42</vt:i4>
      </vt:variant>
    </vt:vector>
  </HeadingPairs>
  <TitlesOfParts>
    <vt:vector size="43" baseType="lpstr">
      <vt:lpstr>Mountain Top</vt:lpstr>
      <vt:lpstr>Slide 1</vt:lpstr>
      <vt:lpstr>Slide 2</vt:lpstr>
      <vt:lpstr>We’ll Talk Today about 3 Different Responses to Tough Times</vt:lpstr>
      <vt:lpstr>Slide 4</vt:lpstr>
      <vt:lpstr>What is Stress?</vt:lpstr>
      <vt:lpstr>Slide 6</vt:lpstr>
      <vt:lpstr>Slide 7</vt:lpstr>
      <vt:lpstr>Stress: Incidence of Stress in Farming and Ranching</vt:lpstr>
      <vt:lpstr>Slide 9</vt:lpstr>
      <vt:lpstr>Slide 10</vt:lpstr>
      <vt:lpstr>Slide 11</vt:lpstr>
      <vt:lpstr>Slide 12</vt:lpstr>
      <vt:lpstr>Slide 13</vt:lpstr>
      <vt:lpstr>Depression</vt:lpstr>
      <vt:lpstr>Rates of Depression</vt:lpstr>
      <vt:lpstr>What are signs of depression?</vt:lpstr>
      <vt:lpstr>What are signs of depression?</vt:lpstr>
      <vt:lpstr>What are signs of depression?</vt:lpstr>
      <vt:lpstr>Slide 19</vt:lpstr>
      <vt:lpstr>Slide 20</vt:lpstr>
      <vt:lpstr>Suicidal Thinking &amp; Suicide</vt:lpstr>
      <vt:lpstr>Suicide in the United States</vt:lpstr>
      <vt:lpstr> Suicide Warning Signs</vt:lpstr>
      <vt:lpstr>Six Myths About Suicide</vt:lpstr>
      <vt:lpstr>Suicide: How to respond</vt:lpstr>
      <vt:lpstr>Slide 26</vt:lpstr>
      <vt:lpstr>Slide 27</vt:lpstr>
      <vt:lpstr>Slide 28</vt:lpstr>
      <vt:lpstr>Slide 29</vt:lpstr>
      <vt:lpstr>Slide 30</vt:lpstr>
      <vt:lpstr>Slide 31</vt:lpstr>
      <vt:lpstr>Slide 32</vt:lpstr>
      <vt:lpstr>Slide 33</vt:lpstr>
      <vt:lpstr>Slide 34</vt:lpstr>
      <vt:lpstr>Slide 35</vt:lpstr>
      <vt:lpstr>Slide 36</vt:lpstr>
      <vt:lpstr>Slide 37</vt:lpstr>
      <vt:lpstr>Slide 38</vt:lpstr>
      <vt:lpstr>Slide 39</vt:lpstr>
      <vt:lpstr>Slide 40</vt:lpstr>
      <vt:lpstr>Slide 41</vt:lpstr>
      <vt:lpstr>Slide 42</vt:lpstr>
    </vt:vector>
  </TitlesOfParts>
  <Company>University of Wyoming - CES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Randy Weigel</dc:creator>
  <cp:lastModifiedBy>Randolph Weigel</cp:lastModifiedBy>
  <cp:revision>114</cp:revision>
  <dcterms:created xsi:type="dcterms:W3CDTF">2003-07-07T20:57:44Z</dcterms:created>
  <dcterms:modified xsi:type="dcterms:W3CDTF">2009-04-01T15:17:24Z</dcterms:modified>
</cp:coreProperties>
</file>