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65" r:id="rId3"/>
    <p:sldId id="257" r:id="rId4"/>
    <p:sldId id="258" r:id="rId5"/>
    <p:sldId id="259" r:id="rId6"/>
    <p:sldId id="264" r:id="rId7"/>
    <p:sldId id="260" r:id="rId8"/>
    <p:sldId id="261" r:id="rId9"/>
    <p:sldId id="263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068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285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452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059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14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101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226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989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685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29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466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5/5/2021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227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uccessfulagiletransformation.com/the-essential-skill-you-need-to-become-the-effective-coach-you-want-to-be-psychological-flexibility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ft.vanderbilt.edu/guides-sub-pages/blooms-taxonomy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/3.0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78CC48C-9275-4EFA-9B84-8E818500B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DC4D19-08B5-45B2-8E07-B2CE0A5661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1604" y="4553712"/>
            <a:ext cx="10908792" cy="1069848"/>
          </a:xfrm>
        </p:spPr>
        <p:txBody>
          <a:bodyPr anchor="ctr">
            <a:normAutofit/>
          </a:bodyPr>
          <a:lstStyle/>
          <a:p>
            <a:pPr algn="ctr"/>
            <a:r>
              <a:rPr lang="en-US" sz="6000"/>
              <a:t>Just Ask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65A06D-AFAA-4DE7-8A5C-360A3BB8D8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5678424"/>
            <a:ext cx="10908792" cy="548640"/>
          </a:xfrm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badi" panose="020B0604020104020204" pitchFamily="34" charset="0"/>
              </a:rPr>
              <a:t>Mollie Hand’s Lesson adapted from FYE 2021 Conference session </a:t>
            </a:r>
            <a:br>
              <a:rPr lang="en-US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badi" panose="020B0604020104020204" pitchFamily="34" charset="0"/>
              </a:rPr>
            </a:br>
            <a:r>
              <a:rPr lang="en-US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badi" panose="020B0604020104020204" pitchFamily="34" charset="0"/>
              </a:rPr>
              <a:t>by Kyle </a:t>
            </a:r>
            <a:r>
              <a:rPr lang="en-US" sz="1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badi" panose="020B0604020104020204" pitchFamily="34" charset="0"/>
              </a:rPr>
              <a:t>Heys</a:t>
            </a:r>
            <a:r>
              <a:rPr lang="en-US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badi" panose="020B0604020104020204" pitchFamily="34" charset="0"/>
              </a:rPr>
              <a:t> and </a:t>
            </a:r>
            <a:r>
              <a:rPr lang="en-US" sz="1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badi" panose="020B0604020104020204" pitchFamily="34" charset="0"/>
              </a:rPr>
              <a:t>Jericha</a:t>
            </a:r>
            <a:r>
              <a:rPr lang="en-US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en-US" sz="1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badi" panose="020B0604020104020204" pitchFamily="34" charset="0"/>
              </a:rPr>
              <a:t>Scharphorn</a:t>
            </a:r>
            <a:r>
              <a:rPr lang="en-US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badi" panose="020B0604020104020204" pitchFamily="34" charset="0"/>
              </a:rPr>
              <a:t>, Calvin University, February 2021</a:t>
            </a:r>
          </a:p>
        </p:txBody>
      </p:sp>
      <p:pic>
        <p:nvPicPr>
          <p:cNvPr id="4" name="Picture 3" descr="Magnifying glass on clear background">
            <a:extLst>
              <a:ext uri="{FF2B5EF4-FFF2-40B4-BE49-F238E27FC236}">
                <a16:creationId xmlns:a16="http://schemas.microsoft.com/office/drawing/2014/main" id="{9CF4B781-2425-457B-9563-69649BD013D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111" b="33318"/>
          <a:stretch/>
        </p:blipFill>
        <p:spPr>
          <a:xfrm>
            <a:off x="20" y="10"/>
            <a:ext cx="12191979" cy="4196972"/>
          </a:xfrm>
          <a:custGeom>
            <a:avLst/>
            <a:gdLst/>
            <a:ahLst/>
            <a:cxnLst/>
            <a:rect l="l" t="t" r="r" b="b"/>
            <a:pathLst>
              <a:path w="12191999" h="4196982">
                <a:moveTo>
                  <a:pt x="0" y="0"/>
                </a:moveTo>
                <a:lnTo>
                  <a:pt x="12191999" y="0"/>
                </a:lnTo>
                <a:lnTo>
                  <a:pt x="12191999" y="4170459"/>
                </a:lnTo>
                <a:lnTo>
                  <a:pt x="11986461" y="4175111"/>
                </a:lnTo>
                <a:cubicBezTo>
                  <a:pt x="11912297" y="4174136"/>
                  <a:pt x="11838168" y="4170508"/>
                  <a:pt x="11764214" y="4164231"/>
                </a:cubicBezTo>
                <a:cubicBezTo>
                  <a:pt x="11656850" y="4156227"/>
                  <a:pt x="11548596" y="4145173"/>
                  <a:pt x="11441995" y="4165502"/>
                </a:cubicBezTo>
                <a:cubicBezTo>
                  <a:pt x="11324975" y="4187991"/>
                  <a:pt x="11208081" y="4188118"/>
                  <a:pt x="11090044" y="4182401"/>
                </a:cubicBezTo>
                <a:cubicBezTo>
                  <a:pt x="10989160" y="4177573"/>
                  <a:pt x="10888657" y="4152161"/>
                  <a:pt x="10787011" y="4178970"/>
                </a:cubicBezTo>
                <a:cubicBezTo>
                  <a:pt x="10776897" y="4180444"/>
                  <a:pt x="10766592" y="4180012"/>
                  <a:pt x="10756643" y="4177700"/>
                </a:cubicBezTo>
                <a:cubicBezTo>
                  <a:pt x="10645468" y="4162326"/>
                  <a:pt x="10533530" y="4174904"/>
                  <a:pt x="10421973" y="4170584"/>
                </a:cubicBezTo>
                <a:cubicBezTo>
                  <a:pt x="10370515" y="4168551"/>
                  <a:pt x="10318040" y="4169695"/>
                  <a:pt x="10267216" y="4164231"/>
                </a:cubicBezTo>
                <a:cubicBezTo>
                  <a:pt x="10150577" y="4151780"/>
                  <a:pt x="10034192" y="4145173"/>
                  <a:pt x="9918824" y="4174523"/>
                </a:cubicBezTo>
                <a:cubicBezTo>
                  <a:pt x="9885153" y="4182439"/>
                  <a:pt x="9850745" y="4186695"/>
                  <a:pt x="9816160" y="4187229"/>
                </a:cubicBezTo>
                <a:cubicBezTo>
                  <a:pt x="9703206" y="4191295"/>
                  <a:pt x="9590632" y="4183544"/>
                  <a:pt x="9478059" y="4177191"/>
                </a:cubicBezTo>
                <a:cubicBezTo>
                  <a:pt x="9399918" y="4172744"/>
                  <a:pt x="9321904" y="4163088"/>
                  <a:pt x="9243637" y="4171220"/>
                </a:cubicBezTo>
                <a:cubicBezTo>
                  <a:pt x="9198150" y="4175921"/>
                  <a:pt x="9152282" y="4175921"/>
                  <a:pt x="9106795" y="4171220"/>
                </a:cubicBezTo>
                <a:cubicBezTo>
                  <a:pt x="9022962" y="4161398"/>
                  <a:pt x="8938380" y="4159568"/>
                  <a:pt x="8854204" y="4165756"/>
                </a:cubicBezTo>
                <a:cubicBezTo>
                  <a:pt x="8728543" y="4176556"/>
                  <a:pt x="8603010" y="4185577"/>
                  <a:pt x="8476969" y="4168424"/>
                </a:cubicBezTo>
                <a:cubicBezTo>
                  <a:pt x="8405486" y="4157192"/>
                  <a:pt x="8332808" y="4155871"/>
                  <a:pt x="8260970" y="4164486"/>
                </a:cubicBezTo>
                <a:cubicBezTo>
                  <a:pt x="8089823" y="4188500"/>
                  <a:pt x="7918295" y="4180749"/>
                  <a:pt x="7746767" y="4170839"/>
                </a:cubicBezTo>
                <a:cubicBezTo>
                  <a:pt x="7632160" y="4164104"/>
                  <a:pt x="7517046" y="4151780"/>
                  <a:pt x="7402693" y="4168043"/>
                </a:cubicBezTo>
                <a:cubicBezTo>
                  <a:pt x="7256831" y="4188372"/>
                  <a:pt x="7110841" y="4181638"/>
                  <a:pt x="6964597" y="4175667"/>
                </a:cubicBezTo>
                <a:cubicBezTo>
                  <a:pt x="6857233" y="4171220"/>
                  <a:pt x="6749742" y="4157751"/>
                  <a:pt x="6642124" y="4174396"/>
                </a:cubicBezTo>
                <a:cubicBezTo>
                  <a:pt x="6631045" y="4175908"/>
                  <a:pt x="6619775" y="4174777"/>
                  <a:pt x="6609216" y="4171093"/>
                </a:cubicBezTo>
                <a:cubicBezTo>
                  <a:pt x="6568379" y="4157650"/>
                  <a:pt x="6524595" y="4155846"/>
                  <a:pt x="6482793" y="4165883"/>
                </a:cubicBezTo>
                <a:cubicBezTo>
                  <a:pt x="6405669" y="4182782"/>
                  <a:pt x="6328672" y="4190151"/>
                  <a:pt x="6250150" y="4174777"/>
                </a:cubicBezTo>
                <a:cubicBezTo>
                  <a:pt x="6217254" y="4167891"/>
                  <a:pt x="6183521" y="4165883"/>
                  <a:pt x="6150028" y="4168806"/>
                </a:cubicBezTo>
                <a:cubicBezTo>
                  <a:pt x="6020175" y="4181766"/>
                  <a:pt x="5890068" y="4176683"/>
                  <a:pt x="5760087" y="4174142"/>
                </a:cubicBezTo>
                <a:cubicBezTo>
                  <a:pt x="5521345" y="4169695"/>
                  <a:pt x="5282477" y="4174142"/>
                  <a:pt x="5044242" y="4151399"/>
                </a:cubicBezTo>
                <a:cubicBezTo>
                  <a:pt x="4979506" y="4145237"/>
                  <a:pt x="4914326" y="4141297"/>
                  <a:pt x="4849272" y="4142076"/>
                </a:cubicBezTo>
                <a:cubicBezTo>
                  <a:pt x="4784218" y="4142854"/>
                  <a:pt x="4719291" y="4148349"/>
                  <a:pt x="4655063" y="4161055"/>
                </a:cubicBezTo>
                <a:cubicBezTo>
                  <a:pt x="4447578" y="4201332"/>
                  <a:pt x="4239457" y="4203874"/>
                  <a:pt x="4029811" y="4187610"/>
                </a:cubicBezTo>
                <a:cubicBezTo>
                  <a:pt x="3943792" y="4180876"/>
                  <a:pt x="3857774" y="4169695"/>
                  <a:pt x="3771375" y="4171855"/>
                </a:cubicBezTo>
                <a:cubicBezTo>
                  <a:pt x="3623225" y="4175794"/>
                  <a:pt x="3474948" y="4167789"/>
                  <a:pt x="3326672" y="4169822"/>
                </a:cubicBezTo>
                <a:cubicBezTo>
                  <a:pt x="3322669" y="4170394"/>
                  <a:pt x="3318578" y="4169860"/>
                  <a:pt x="3314855" y="4168297"/>
                </a:cubicBezTo>
                <a:cubicBezTo>
                  <a:pt x="3278008" y="4143013"/>
                  <a:pt x="3237604" y="4152796"/>
                  <a:pt x="3199487" y="4159403"/>
                </a:cubicBezTo>
                <a:cubicBezTo>
                  <a:pt x="3072810" y="4181384"/>
                  <a:pt x="2946260" y="4192184"/>
                  <a:pt x="2817550" y="4175158"/>
                </a:cubicBezTo>
                <a:cubicBezTo>
                  <a:pt x="2694647" y="4157332"/>
                  <a:pt x="2569990" y="4155109"/>
                  <a:pt x="2446541" y="4168551"/>
                </a:cubicBezTo>
                <a:cubicBezTo>
                  <a:pt x="2276791" y="4188372"/>
                  <a:pt x="2107677" y="4184179"/>
                  <a:pt x="1938308" y="4168551"/>
                </a:cubicBezTo>
                <a:cubicBezTo>
                  <a:pt x="1869570" y="4162199"/>
                  <a:pt x="1799815" y="4151399"/>
                  <a:pt x="1731712" y="4167281"/>
                </a:cubicBezTo>
                <a:cubicBezTo>
                  <a:pt x="1647854" y="4186721"/>
                  <a:pt x="1564250" y="4180368"/>
                  <a:pt x="1480137" y="4176048"/>
                </a:cubicBezTo>
                <a:cubicBezTo>
                  <a:pt x="1373663" y="4170457"/>
                  <a:pt x="1267442" y="4154321"/>
                  <a:pt x="1160586" y="4167027"/>
                </a:cubicBezTo>
                <a:cubicBezTo>
                  <a:pt x="1111161" y="4172871"/>
                  <a:pt x="1062116" y="4182147"/>
                  <a:pt x="1012055" y="4179733"/>
                </a:cubicBezTo>
                <a:cubicBezTo>
                  <a:pt x="873562" y="4173380"/>
                  <a:pt x="735196" y="4165883"/>
                  <a:pt x="596449" y="4167027"/>
                </a:cubicBezTo>
                <a:cubicBezTo>
                  <a:pt x="538383" y="4167408"/>
                  <a:pt x="480699" y="4169314"/>
                  <a:pt x="422887" y="4173507"/>
                </a:cubicBezTo>
                <a:cubicBezTo>
                  <a:pt x="315015" y="4181384"/>
                  <a:pt x="207524" y="4170711"/>
                  <a:pt x="100033" y="4166900"/>
                </a:cubicBezTo>
                <a:lnTo>
                  <a:pt x="0" y="417138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7819222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EDBE5-5169-492D-B38F-5C11743D8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DAC28-9583-4D80-AAB7-2ED741610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badi" panose="020B0604020104020204" pitchFamily="34" charset="0"/>
              </a:rPr>
              <a:t>What did you learn?</a:t>
            </a:r>
          </a:p>
          <a:p>
            <a:r>
              <a:rPr lang="en-US" dirty="0">
                <a:latin typeface="Abadi" panose="020B0604020104020204" pitchFamily="34" charset="0"/>
              </a:rPr>
              <a:t>How did it feel to ask questions?</a:t>
            </a:r>
          </a:p>
          <a:p>
            <a:r>
              <a:rPr lang="en-US" dirty="0">
                <a:latin typeface="Abadi" panose="020B0604020104020204" pitchFamily="34" charset="0"/>
              </a:rPr>
              <a:t>Why is asking questions important?</a:t>
            </a:r>
          </a:p>
          <a:p>
            <a:r>
              <a:rPr lang="en-US" dirty="0">
                <a:latin typeface="Abadi" panose="020B0604020104020204" pitchFamily="34" charset="0"/>
              </a:rPr>
              <a:t>How can you use this skill in other classes?</a:t>
            </a:r>
          </a:p>
        </p:txBody>
      </p:sp>
    </p:spTree>
    <p:extLst>
      <p:ext uri="{BB962C8B-B14F-4D97-AF65-F5344CB8AC3E}">
        <p14:creationId xmlns:p14="http://schemas.microsoft.com/office/powerpoint/2010/main" val="4287098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03407-B816-469C-8510-1462A7558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Pre-Party Survey (done before class)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E472C-7807-425C-8331-70B253F6E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Abadi" panose="020B0604020104020204" pitchFamily="34" charset="0"/>
              </a:rPr>
              <a:t>As honestly as possible, rate each question based on the following scale: 0-never; 1-rarely; 2-sometimes; 3-often; 4-almost always</a:t>
            </a:r>
          </a:p>
          <a:p>
            <a:pPr marL="0" indent="0">
              <a:buNone/>
            </a:pPr>
            <a:r>
              <a:rPr lang="en-US" dirty="0">
                <a:latin typeface="Abadi" panose="020B0604020104020204" pitchFamily="34" charset="0"/>
              </a:rPr>
              <a:t>How often do you …</a:t>
            </a:r>
          </a:p>
          <a:p>
            <a:pPr marL="514350" indent="-514350">
              <a:buAutoNum type="arabicPeriod"/>
            </a:pPr>
            <a:r>
              <a:rPr lang="en-US" dirty="0">
                <a:latin typeface="Abadi" panose="020B0604020104020204" pitchFamily="34" charset="0"/>
              </a:rPr>
              <a:t>Ask questions in class?</a:t>
            </a:r>
          </a:p>
          <a:p>
            <a:pPr marL="514350" indent="-514350">
              <a:buAutoNum type="arabicPeriod"/>
            </a:pPr>
            <a:r>
              <a:rPr lang="en-US" dirty="0">
                <a:latin typeface="Abadi" panose="020B0604020104020204" pitchFamily="34" charset="0"/>
              </a:rPr>
              <a:t>Ask questions of a professor outside of class?</a:t>
            </a:r>
          </a:p>
          <a:p>
            <a:pPr marL="514350" indent="-514350">
              <a:buAutoNum type="arabicPeriod"/>
            </a:pPr>
            <a:r>
              <a:rPr lang="en-US" dirty="0">
                <a:latin typeface="Abadi" panose="020B0604020104020204" pitchFamily="34" charset="0"/>
              </a:rPr>
              <a:t>Ask questions with a peer?</a:t>
            </a:r>
          </a:p>
          <a:p>
            <a:pPr marL="514350" indent="-514350">
              <a:buAutoNum type="arabicPeriod"/>
            </a:pPr>
            <a:r>
              <a:rPr lang="en-US" dirty="0">
                <a:latin typeface="Abadi" panose="020B0604020104020204" pitchFamily="34" charset="0"/>
              </a:rPr>
              <a:t>Write questions to engage a reading?</a:t>
            </a:r>
          </a:p>
          <a:p>
            <a:pPr marL="514350" indent="-514350">
              <a:buAutoNum type="arabicPeriod"/>
            </a:pPr>
            <a:r>
              <a:rPr lang="en-US" dirty="0">
                <a:latin typeface="Abadi" panose="020B0604020104020204" pitchFamily="34" charset="0"/>
              </a:rPr>
              <a:t>Write questions to engage notes?</a:t>
            </a:r>
          </a:p>
          <a:p>
            <a:pPr marL="514350" indent="-514350">
              <a:buAutoNum type="arabicPeriod"/>
            </a:pPr>
            <a:r>
              <a:rPr lang="en-US" dirty="0">
                <a:latin typeface="Abadi" panose="020B0604020104020204" pitchFamily="34" charset="0"/>
              </a:rPr>
              <a:t>Use questions to quiz myself?</a:t>
            </a:r>
          </a:p>
        </p:txBody>
      </p:sp>
    </p:spTree>
    <p:extLst>
      <p:ext uri="{BB962C8B-B14F-4D97-AF65-F5344CB8AC3E}">
        <p14:creationId xmlns:p14="http://schemas.microsoft.com/office/powerpoint/2010/main" val="1967093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E714A-5B97-4139-AF72-F3EDB58A5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Road 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FD8D2-CF47-40FD-BB4F-215F1AD14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b="0" i="1" u="none" strike="noStrike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badi" panose="020B0604020104020204" pitchFamily="34" charset="0"/>
              </a:rPr>
              <a:t>You can tell whether a [person] is clever by [their] answers. You can tell whether a [person] is wise by [their] questions. - Naguib Mahfouz</a:t>
            </a:r>
          </a:p>
          <a:p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badi" panose="020B0604020104020204" pitchFamily="34" charset="0"/>
              </a:rPr>
              <a:t>Value of Asking Questions</a:t>
            </a:r>
          </a:p>
          <a:p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badi" panose="020B0604020104020204" pitchFamily="34" charset="0"/>
              </a:rPr>
              <a:t>Question Formulation Technique: Produce; Question Focus; Categorize; Prioritize; Next Step; Reflect</a:t>
            </a:r>
          </a:p>
          <a:p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badi" panose="020B0604020104020204" pitchFamily="34" charset="0"/>
              </a:rPr>
              <a:t>Ways to Use Questions</a:t>
            </a:r>
          </a:p>
          <a:p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badi" panose="020B0604020104020204" pitchFamily="34" charset="0"/>
              </a:rPr>
              <a:t>Assessment of Questions</a:t>
            </a:r>
          </a:p>
          <a:p>
            <a:pPr marL="0" indent="0">
              <a:buNone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260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BC34-DDAE-4B59-9B46-1F1D64C95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Minute Quick Write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AA8AC-0B15-4333-8042-9C0693323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>
                <a:latin typeface="Abadi" panose="020B0604020104020204" pitchFamily="34" charset="0"/>
              </a:rPr>
              <a:t>Write as many questions as you can about today’s topic: asking questions (FOCUS). You have two minutes to write your questions (PRODUCE).</a:t>
            </a:r>
          </a:p>
          <a:p>
            <a:pPr marL="0" indent="0">
              <a:buNone/>
            </a:pPr>
            <a:r>
              <a:rPr lang="en-US" dirty="0">
                <a:latin typeface="Abadi" panose="020B0604020104020204" pitchFamily="34" charset="0"/>
              </a:rPr>
              <a:t>Rules:</a:t>
            </a:r>
          </a:p>
          <a:p>
            <a:pPr marL="514350" indent="-514350">
              <a:buAutoNum type="arabicPeriod"/>
            </a:pPr>
            <a:r>
              <a:rPr lang="en-US" dirty="0">
                <a:latin typeface="Abadi" panose="020B0604020104020204" pitchFamily="34" charset="0"/>
              </a:rPr>
              <a:t>Write as many questions as you can possibly think of.</a:t>
            </a:r>
          </a:p>
          <a:p>
            <a:pPr marL="514350" indent="-514350">
              <a:buAutoNum type="arabicPeriod"/>
            </a:pPr>
            <a:r>
              <a:rPr lang="en-US" dirty="0">
                <a:latin typeface="Abadi" panose="020B0604020104020204" pitchFamily="34" charset="0"/>
              </a:rPr>
              <a:t>Don’t stop to discuss, ponder, or judge your questions – just keep writing.</a:t>
            </a:r>
          </a:p>
          <a:p>
            <a:pPr marL="514350" indent="-514350">
              <a:buAutoNum type="arabicPeriod"/>
            </a:pPr>
            <a:r>
              <a:rPr lang="en-US" dirty="0">
                <a:latin typeface="Abadi" panose="020B0604020104020204" pitchFamily="34" charset="0"/>
              </a:rPr>
              <a:t>Write down exactly how you came up with it in first formulation. No need to rewrite or worry about spelling, etc.</a:t>
            </a:r>
          </a:p>
          <a:p>
            <a:pPr marL="514350" indent="-514350">
              <a:buAutoNum type="arabicPeriod"/>
            </a:pPr>
            <a:r>
              <a:rPr lang="en-US" dirty="0">
                <a:latin typeface="Abadi" panose="020B0604020104020204" pitchFamily="34" charset="0"/>
              </a:rPr>
              <a:t>If a statement comes to mind, turn it into a question.</a:t>
            </a:r>
          </a:p>
        </p:txBody>
      </p:sp>
    </p:spTree>
    <p:extLst>
      <p:ext uri="{BB962C8B-B14F-4D97-AF65-F5344CB8AC3E}">
        <p14:creationId xmlns:p14="http://schemas.microsoft.com/office/powerpoint/2010/main" val="2369521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2D2B266D-3625-4584-A5C3-7D3F672CF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A close up of a map&#10;&#10;Description automatically generated">
            <a:extLst>
              <a:ext uri="{FF2B5EF4-FFF2-40B4-BE49-F238E27FC236}">
                <a16:creationId xmlns:a16="http://schemas.microsoft.com/office/drawing/2014/main" id="{8B8E91DF-8206-4919-97A5-6FD003C15BE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16293"/>
          <a:stretch/>
        </p:blipFill>
        <p:spPr bwMode="auto">
          <a:xfrm>
            <a:off x="180279" y="161490"/>
            <a:ext cx="11827082" cy="6534092"/>
          </a:xfrm>
          <a:custGeom>
            <a:avLst/>
            <a:gdLst/>
            <a:ahLst/>
            <a:cxnLst/>
            <a:rect l="l" t="t" r="r" b="b"/>
            <a:pathLst>
              <a:path w="11827082" h="6534092">
                <a:moveTo>
                  <a:pt x="6610089" y="5"/>
                </a:moveTo>
                <a:cubicBezTo>
                  <a:pt x="6763993" y="-277"/>
                  <a:pt x="6862741" y="14300"/>
                  <a:pt x="6956523" y="21390"/>
                </a:cubicBezTo>
                <a:cubicBezTo>
                  <a:pt x="7271939" y="-12207"/>
                  <a:pt x="7581352" y="149"/>
                  <a:pt x="7768349" y="21390"/>
                </a:cubicBezTo>
                <a:lnTo>
                  <a:pt x="7831642" y="23688"/>
                </a:lnTo>
                <a:lnTo>
                  <a:pt x="7886307" y="21390"/>
                </a:lnTo>
                <a:cubicBezTo>
                  <a:pt x="7951978" y="17798"/>
                  <a:pt x="8007622" y="16567"/>
                  <a:pt x="8057445" y="16600"/>
                </a:cubicBezTo>
                <a:lnTo>
                  <a:pt x="8096254" y="17396"/>
                </a:lnTo>
                <a:lnTo>
                  <a:pt x="8199591" y="12947"/>
                </a:lnTo>
                <a:cubicBezTo>
                  <a:pt x="8247971" y="12558"/>
                  <a:pt x="8296272" y="14617"/>
                  <a:pt x="8344260" y="21390"/>
                </a:cubicBezTo>
                <a:lnTo>
                  <a:pt x="8355505" y="22738"/>
                </a:lnTo>
                <a:lnTo>
                  <a:pt x="8462217" y="21390"/>
                </a:lnTo>
                <a:cubicBezTo>
                  <a:pt x="8567700" y="16869"/>
                  <a:pt x="8666620" y="17239"/>
                  <a:pt x="8761697" y="18554"/>
                </a:cubicBezTo>
                <a:lnTo>
                  <a:pt x="8808871" y="19038"/>
                </a:lnTo>
                <a:lnTo>
                  <a:pt x="8941246" y="13930"/>
                </a:lnTo>
                <a:cubicBezTo>
                  <a:pt x="9040199" y="10800"/>
                  <a:pt x="9149474" y="10157"/>
                  <a:pt x="9260166" y="21390"/>
                </a:cubicBezTo>
                <a:lnTo>
                  <a:pt x="9339613" y="26448"/>
                </a:lnTo>
                <a:lnTo>
                  <a:pt x="9432845" y="28493"/>
                </a:lnTo>
                <a:cubicBezTo>
                  <a:pt x="9587011" y="31230"/>
                  <a:pt x="9744909" y="31599"/>
                  <a:pt x="9849954" y="21390"/>
                </a:cubicBezTo>
                <a:cubicBezTo>
                  <a:pt x="10060044" y="972"/>
                  <a:pt x="10204432" y="2657"/>
                  <a:pt x="10425865" y="21390"/>
                </a:cubicBezTo>
                <a:lnTo>
                  <a:pt x="10477895" y="25158"/>
                </a:lnTo>
                <a:lnTo>
                  <a:pt x="10566351" y="27751"/>
                </a:lnTo>
                <a:cubicBezTo>
                  <a:pt x="10727031" y="32755"/>
                  <a:pt x="10877889" y="35639"/>
                  <a:pt x="11001775" y="21390"/>
                </a:cubicBezTo>
                <a:cubicBezTo>
                  <a:pt x="11249546" y="-7108"/>
                  <a:pt x="11434553" y="12510"/>
                  <a:pt x="11813601" y="21390"/>
                </a:cubicBezTo>
                <a:cubicBezTo>
                  <a:pt x="11817928" y="208271"/>
                  <a:pt x="11818867" y="336567"/>
                  <a:pt x="11813601" y="475847"/>
                </a:cubicBezTo>
                <a:cubicBezTo>
                  <a:pt x="11808335" y="615127"/>
                  <a:pt x="11845853" y="1008651"/>
                  <a:pt x="11813601" y="1254916"/>
                </a:cubicBezTo>
                <a:cubicBezTo>
                  <a:pt x="11809570" y="1285699"/>
                  <a:pt x="11806768" y="1314174"/>
                  <a:pt x="11804923" y="1340777"/>
                </a:cubicBezTo>
                <a:lnTo>
                  <a:pt x="11803652" y="1373115"/>
                </a:lnTo>
                <a:lnTo>
                  <a:pt x="11804560" y="1395572"/>
                </a:lnTo>
                <a:cubicBezTo>
                  <a:pt x="11806656" y="1431340"/>
                  <a:pt x="11809600" y="1470662"/>
                  <a:pt x="11813601" y="1514605"/>
                </a:cubicBezTo>
                <a:cubicBezTo>
                  <a:pt x="11829606" y="1690380"/>
                  <a:pt x="11822955" y="1813845"/>
                  <a:pt x="11815628" y="1920902"/>
                </a:cubicBezTo>
                <a:lnTo>
                  <a:pt x="11811346" y="1995660"/>
                </a:lnTo>
                <a:lnTo>
                  <a:pt x="11813868" y="2104640"/>
                </a:lnTo>
                <a:lnTo>
                  <a:pt x="11817197" y="2264365"/>
                </a:lnTo>
                <a:lnTo>
                  <a:pt x="11821465" y="2306631"/>
                </a:lnTo>
                <a:cubicBezTo>
                  <a:pt x="11835170" y="2477814"/>
                  <a:pt x="11818400" y="2578773"/>
                  <a:pt x="11813601" y="2683208"/>
                </a:cubicBezTo>
                <a:cubicBezTo>
                  <a:pt x="11809487" y="2772725"/>
                  <a:pt x="11816027" y="2930030"/>
                  <a:pt x="11816192" y="3070653"/>
                </a:cubicBezTo>
                <a:lnTo>
                  <a:pt x="11813610" y="3202145"/>
                </a:lnTo>
                <a:lnTo>
                  <a:pt x="11813601" y="3267510"/>
                </a:lnTo>
                <a:cubicBezTo>
                  <a:pt x="11811419" y="3587194"/>
                  <a:pt x="11813535" y="3497122"/>
                  <a:pt x="11813601" y="3721967"/>
                </a:cubicBezTo>
                <a:cubicBezTo>
                  <a:pt x="11813617" y="3778178"/>
                  <a:pt x="11814293" y="3835214"/>
                  <a:pt x="11815131" y="3894088"/>
                </a:cubicBezTo>
                <a:lnTo>
                  <a:pt x="11816203" y="3972593"/>
                </a:lnTo>
                <a:lnTo>
                  <a:pt x="11816265" y="3973919"/>
                </a:lnTo>
                <a:cubicBezTo>
                  <a:pt x="11819902" y="4062998"/>
                  <a:pt x="11819694" y="4122248"/>
                  <a:pt x="11818174" y="4171327"/>
                </a:cubicBezTo>
                <a:lnTo>
                  <a:pt x="11817878" y="4178488"/>
                </a:lnTo>
                <a:lnTo>
                  <a:pt x="11818118" y="4277530"/>
                </a:lnTo>
                <a:cubicBezTo>
                  <a:pt x="11817612" y="4347824"/>
                  <a:pt x="11816272" y="4421987"/>
                  <a:pt x="11813601" y="4501036"/>
                </a:cubicBezTo>
                <a:cubicBezTo>
                  <a:pt x="11824398" y="4779554"/>
                  <a:pt x="11834923" y="4895505"/>
                  <a:pt x="11813601" y="5020415"/>
                </a:cubicBezTo>
                <a:cubicBezTo>
                  <a:pt x="11808270" y="5051643"/>
                  <a:pt x="11804885" y="5094410"/>
                  <a:pt x="11802984" y="5145366"/>
                </a:cubicBezTo>
                <a:lnTo>
                  <a:pt x="11802805" y="5153576"/>
                </a:lnTo>
                <a:lnTo>
                  <a:pt x="11813601" y="5280104"/>
                </a:lnTo>
                <a:cubicBezTo>
                  <a:pt x="11848339" y="5545832"/>
                  <a:pt x="11803810" y="5568088"/>
                  <a:pt x="11813601" y="5734561"/>
                </a:cubicBezTo>
                <a:cubicBezTo>
                  <a:pt x="11814825" y="5755370"/>
                  <a:pt x="11815354" y="5777180"/>
                  <a:pt x="11815391" y="5800160"/>
                </a:cubicBezTo>
                <a:lnTo>
                  <a:pt x="11814403" y="5861994"/>
                </a:lnTo>
                <a:lnTo>
                  <a:pt x="11814897" y="5940552"/>
                </a:lnTo>
                <a:cubicBezTo>
                  <a:pt x="11813455" y="6007961"/>
                  <a:pt x="11810716" y="6074118"/>
                  <a:pt x="11808410" y="6139030"/>
                </a:cubicBezTo>
                <a:lnTo>
                  <a:pt x="11805249" y="6294204"/>
                </a:lnTo>
                <a:lnTo>
                  <a:pt x="11806853" y="6377232"/>
                </a:lnTo>
                <a:lnTo>
                  <a:pt x="11813601" y="6513630"/>
                </a:lnTo>
                <a:cubicBezTo>
                  <a:pt x="11755932" y="6520071"/>
                  <a:pt x="11702085" y="6522123"/>
                  <a:pt x="11651008" y="6521869"/>
                </a:cubicBezTo>
                <a:lnTo>
                  <a:pt x="11606878" y="6520178"/>
                </a:lnTo>
                <a:lnTo>
                  <a:pt x="11480359" y="6526470"/>
                </a:lnTo>
                <a:cubicBezTo>
                  <a:pt x="11411497" y="6529079"/>
                  <a:pt x="11340067" y="6529281"/>
                  <a:pt x="11235913" y="6522672"/>
                </a:cubicBezTo>
                <a:lnTo>
                  <a:pt x="11167376" y="6517338"/>
                </a:lnTo>
                <a:lnTo>
                  <a:pt x="11118099" y="6519937"/>
                </a:lnTo>
                <a:cubicBezTo>
                  <a:pt x="11008080" y="6519923"/>
                  <a:pt x="10918905" y="6505169"/>
                  <a:pt x="10779737" y="6513630"/>
                </a:cubicBezTo>
                <a:lnTo>
                  <a:pt x="10756340" y="6513513"/>
                </a:lnTo>
                <a:lnTo>
                  <a:pt x="10748952" y="6514346"/>
                </a:lnTo>
                <a:cubicBezTo>
                  <a:pt x="10725838" y="6516206"/>
                  <a:pt x="10699773" y="6516641"/>
                  <a:pt x="10661780" y="6513630"/>
                </a:cubicBezTo>
                <a:lnTo>
                  <a:pt x="10643067" y="6512943"/>
                </a:lnTo>
                <a:lnTo>
                  <a:pt x="10627638" y="6512866"/>
                </a:lnTo>
                <a:lnTo>
                  <a:pt x="10598539" y="6511309"/>
                </a:lnTo>
                <a:lnTo>
                  <a:pt x="10590670" y="6511020"/>
                </a:lnTo>
                <a:cubicBezTo>
                  <a:pt x="10422654" y="6509230"/>
                  <a:pt x="10114537" y="6525711"/>
                  <a:pt x="9930443" y="6519069"/>
                </a:cubicBezTo>
                <a:lnTo>
                  <a:pt x="9908887" y="6517613"/>
                </a:lnTo>
                <a:lnTo>
                  <a:pt x="9697150" y="6531900"/>
                </a:lnTo>
                <a:cubicBezTo>
                  <a:pt x="9438634" y="6540253"/>
                  <a:pt x="9217380" y="6522684"/>
                  <a:pt x="9038128" y="6513630"/>
                </a:cubicBezTo>
                <a:lnTo>
                  <a:pt x="8901719" y="6509665"/>
                </a:lnTo>
                <a:lnTo>
                  <a:pt x="8766922" y="6512046"/>
                </a:lnTo>
                <a:cubicBezTo>
                  <a:pt x="8694433" y="6513288"/>
                  <a:pt x="8629372" y="6514112"/>
                  <a:pt x="8580175" y="6513630"/>
                </a:cubicBezTo>
                <a:lnTo>
                  <a:pt x="8571277" y="6513524"/>
                </a:lnTo>
                <a:lnTo>
                  <a:pt x="8462217" y="6513630"/>
                </a:lnTo>
                <a:cubicBezTo>
                  <a:pt x="8225188" y="6509968"/>
                  <a:pt x="7780127" y="6525503"/>
                  <a:pt x="7532434" y="6513630"/>
                </a:cubicBezTo>
                <a:lnTo>
                  <a:pt x="7448622" y="6511320"/>
                </a:lnTo>
                <a:lnTo>
                  <a:pt x="7428354" y="6513630"/>
                </a:lnTo>
                <a:cubicBezTo>
                  <a:pt x="7293248" y="6538560"/>
                  <a:pt x="7186080" y="6533261"/>
                  <a:pt x="7078782" y="6523679"/>
                </a:cubicBezTo>
                <a:lnTo>
                  <a:pt x="6973169" y="6513887"/>
                </a:lnTo>
                <a:lnTo>
                  <a:pt x="6954249" y="6514033"/>
                </a:lnTo>
                <a:cubicBezTo>
                  <a:pt x="6918701" y="6514123"/>
                  <a:pt x="6880374" y="6514018"/>
                  <a:pt x="6838566" y="6513630"/>
                </a:cubicBezTo>
                <a:lnTo>
                  <a:pt x="6790865" y="6514652"/>
                </a:lnTo>
                <a:lnTo>
                  <a:pt x="6717520" y="6518204"/>
                </a:lnTo>
                <a:lnTo>
                  <a:pt x="6690736" y="6516798"/>
                </a:lnTo>
                <a:lnTo>
                  <a:pt x="6604647" y="6518643"/>
                </a:lnTo>
                <a:cubicBezTo>
                  <a:pt x="6383546" y="6528740"/>
                  <a:pt x="6188571" y="6547337"/>
                  <a:pt x="5908782" y="6513630"/>
                </a:cubicBezTo>
                <a:lnTo>
                  <a:pt x="5827432" y="6506155"/>
                </a:lnTo>
                <a:lnTo>
                  <a:pt x="5818169" y="6505897"/>
                </a:lnTo>
                <a:cubicBezTo>
                  <a:pt x="5656134" y="6501940"/>
                  <a:pt x="5476891" y="6500561"/>
                  <a:pt x="5360626" y="6513630"/>
                </a:cubicBezTo>
                <a:cubicBezTo>
                  <a:pt x="5244362" y="6526700"/>
                  <a:pt x="5155294" y="6523407"/>
                  <a:pt x="5082581" y="6518492"/>
                </a:cubicBezTo>
                <a:lnTo>
                  <a:pt x="5011539" y="6513612"/>
                </a:lnTo>
                <a:lnTo>
                  <a:pt x="4978999" y="6513630"/>
                </a:lnTo>
                <a:lnTo>
                  <a:pt x="4947560" y="6512597"/>
                </a:lnTo>
                <a:lnTo>
                  <a:pt x="4902673" y="6513630"/>
                </a:lnTo>
                <a:cubicBezTo>
                  <a:pt x="4851834" y="6520217"/>
                  <a:pt x="4795188" y="6523001"/>
                  <a:pt x="4737076" y="6522747"/>
                </a:cubicBezTo>
                <a:lnTo>
                  <a:pt x="4649328" y="6518160"/>
                </a:lnTo>
                <a:lnTo>
                  <a:pt x="4624935" y="6519597"/>
                </a:lnTo>
                <a:cubicBezTo>
                  <a:pt x="4598495" y="6519851"/>
                  <a:pt x="4566987" y="6518389"/>
                  <a:pt x="4521046" y="6513630"/>
                </a:cubicBezTo>
                <a:lnTo>
                  <a:pt x="4456833" y="6510131"/>
                </a:lnTo>
                <a:lnTo>
                  <a:pt x="4343538" y="6512337"/>
                </a:lnTo>
                <a:cubicBezTo>
                  <a:pt x="4260681" y="6514690"/>
                  <a:pt x="4174545" y="6517475"/>
                  <a:pt x="4104725" y="6513630"/>
                </a:cubicBezTo>
                <a:cubicBezTo>
                  <a:pt x="3965085" y="6505941"/>
                  <a:pt x="3802107" y="6535988"/>
                  <a:pt x="3528815" y="6513630"/>
                </a:cubicBezTo>
                <a:lnTo>
                  <a:pt x="3407613" y="6504978"/>
                </a:lnTo>
                <a:lnTo>
                  <a:pt x="3251268" y="6513630"/>
                </a:lnTo>
                <a:cubicBezTo>
                  <a:pt x="3103602" y="6529652"/>
                  <a:pt x="3004932" y="6519904"/>
                  <a:pt x="2867035" y="6513929"/>
                </a:cubicBezTo>
                <a:lnTo>
                  <a:pt x="2840124" y="6513045"/>
                </a:lnTo>
                <a:lnTo>
                  <a:pt x="2834946" y="6513630"/>
                </a:lnTo>
                <a:cubicBezTo>
                  <a:pt x="2691933" y="6538293"/>
                  <a:pt x="2614008" y="6529004"/>
                  <a:pt x="2502859" y="6520536"/>
                </a:cubicBezTo>
                <a:lnTo>
                  <a:pt x="2442001" y="6517197"/>
                </a:lnTo>
                <a:lnTo>
                  <a:pt x="2438245" y="6517313"/>
                </a:lnTo>
                <a:cubicBezTo>
                  <a:pt x="2401807" y="6517985"/>
                  <a:pt x="2368299" y="6518156"/>
                  <a:pt x="2336678" y="6517988"/>
                </a:cubicBezTo>
                <a:lnTo>
                  <a:pt x="2185932" y="6514754"/>
                </a:lnTo>
                <a:lnTo>
                  <a:pt x="1960620" y="6520062"/>
                </a:lnTo>
                <a:cubicBezTo>
                  <a:pt x="1876521" y="6521810"/>
                  <a:pt x="1788378" y="6523022"/>
                  <a:pt x="1701155" y="6522387"/>
                </a:cubicBezTo>
                <a:lnTo>
                  <a:pt x="1589271" y="6518529"/>
                </a:lnTo>
                <a:lnTo>
                  <a:pt x="1539168" y="6519829"/>
                </a:lnTo>
                <a:cubicBezTo>
                  <a:pt x="1395291" y="6522782"/>
                  <a:pt x="1407110" y="6517174"/>
                  <a:pt x="1287620" y="6513630"/>
                </a:cubicBezTo>
                <a:cubicBezTo>
                  <a:pt x="1168131" y="6510087"/>
                  <a:pt x="1041230" y="6513238"/>
                  <a:pt x="932033" y="6514000"/>
                </a:cubicBezTo>
                <a:lnTo>
                  <a:pt x="918750" y="6513952"/>
                </a:lnTo>
                <a:lnTo>
                  <a:pt x="858917" y="6514806"/>
                </a:lnTo>
                <a:cubicBezTo>
                  <a:pt x="826932" y="6514879"/>
                  <a:pt x="792070" y="6514545"/>
                  <a:pt x="753341" y="6513630"/>
                </a:cubicBezTo>
                <a:cubicBezTo>
                  <a:pt x="443511" y="6506311"/>
                  <a:pt x="354936" y="6524642"/>
                  <a:pt x="17841" y="6513630"/>
                </a:cubicBezTo>
                <a:cubicBezTo>
                  <a:pt x="-956" y="6342673"/>
                  <a:pt x="-10467" y="6012653"/>
                  <a:pt x="17841" y="5799484"/>
                </a:cubicBezTo>
                <a:lnTo>
                  <a:pt x="19845" y="5756408"/>
                </a:lnTo>
                <a:lnTo>
                  <a:pt x="17841" y="5734561"/>
                </a:lnTo>
                <a:cubicBezTo>
                  <a:pt x="13149" y="5695472"/>
                  <a:pt x="12578" y="5648752"/>
                  <a:pt x="13918" y="5598323"/>
                </a:cubicBezTo>
                <a:lnTo>
                  <a:pt x="18180" y="5508699"/>
                </a:lnTo>
                <a:lnTo>
                  <a:pt x="16493" y="5477760"/>
                </a:lnTo>
                <a:cubicBezTo>
                  <a:pt x="8966" y="5369709"/>
                  <a:pt x="1889" y="5260695"/>
                  <a:pt x="17841" y="5150260"/>
                </a:cubicBezTo>
                <a:cubicBezTo>
                  <a:pt x="-3463" y="5038150"/>
                  <a:pt x="-2139" y="4857473"/>
                  <a:pt x="6850" y="4650409"/>
                </a:cubicBezTo>
                <a:lnTo>
                  <a:pt x="14633" y="4498670"/>
                </a:lnTo>
                <a:lnTo>
                  <a:pt x="14494" y="4495758"/>
                </a:lnTo>
                <a:cubicBezTo>
                  <a:pt x="12245" y="4421472"/>
                  <a:pt x="13025" y="4335511"/>
                  <a:pt x="14442" y="4243130"/>
                </a:cubicBezTo>
                <a:lnTo>
                  <a:pt x="16801" y="4091152"/>
                </a:lnTo>
                <a:lnTo>
                  <a:pt x="13537" y="4018512"/>
                </a:lnTo>
                <a:lnTo>
                  <a:pt x="17696" y="3920163"/>
                </a:lnTo>
                <a:lnTo>
                  <a:pt x="17841" y="3851812"/>
                </a:lnTo>
                <a:cubicBezTo>
                  <a:pt x="15571" y="3651484"/>
                  <a:pt x="26219" y="3546077"/>
                  <a:pt x="24551" y="3386181"/>
                </a:cubicBezTo>
                <a:lnTo>
                  <a:pt x="24397" y="3379573"/>
                </a:lnTo>
                <a:lnTo>
                  <a:pt x="22173" y="3327681"/>
                </a:lnTo>
                <a:cubicBezTo>
                  <a:pt x="20895" y="3304536"/>
                  <a:pt x="19446" y="3284181"/>
                  <a:pt x="17841" y="3267510"/>
                </a:cubicBezTo>
                <a:cubicBezTo>
                  <a:pt x="8213" y="3167488"/>
                  <a:pt x="-3113" y="2984082"/>
                  <a:pt x="3931" y="2799801"/>
                </a:cubicBezTo>
                <a:lnTo>
                  <a:pt x="4125" y="2797274"/>
                </a:lnTo>
                <a:lnTo>
                  <a:pt x="3717" y="2776150"/>
                </a:lnTo>
                <a:cubicBezTo>
                  <a:pt x="3237" y="2640023"/>
                  <a:pt x="7465" y="2516197"/>
                  <a:pt x="17841" y="2423520"/>
                </a:cubicBezTo>
                <a:cubicBezTo>
                  <a:pt x="20435" y="2400350"/>
                  <a:pt x="22069" y="2375698"/>
                  <a:pt x="22982" y="2349684"/>
                </a:cubicBezTo>
                <a:lnTo>
                  <a:pt x="23157" y="2331991"/>
                </a:lnTo>
                <a:lnTo>
                  <a:pt x="21648" y="2290240"/>
                </a:lnTo>
                <a:cubicBezTo>
                  <a:pt x="18695" y="2240502"/>
                  <a:pt x="15426" y="2193755"/>
                  <a:pt x="14054" y="2150784"/>
                </a:cubicBezTo>
                <a:lnTo>
                  <a:pt x="17291" y="2050968"/>
                </a:lnTo>
                <a:lnTo>
                  <a:pt x="12351" y="1872365"/>
                </a:lnTo>
                <a:cubicBezTo>
                  <a:pt x="11665" y="1799113"/>
                  <a:pt x="12859" y="1722821"/>
                  <a:pt x="17841" y="1644450"/>
                </a:cubicBezTo>
                <a:lnTo>
                  <a:pt x="21169" y="1569934"/>
                </a:lnTo>
                <a:lnTo>
                  <a:pt x="20488" y="1547698"/>
                </a:lnTo>
                <a:cubicBezTo>
                  <a:pt x="19568" y="1516527"/>
                  <a:pt x="18663" y="1483900"/>
                  <a:pt x="17841" y="1449683"/>
                </a:cubicBezTo>
                <a:cubicBezTo>
                  <a:pt x="11271" y="1175953"/>
                  <a:pt x="1415" y="1152151"/>
                  <a:pt x="17841" y="995226"/>
                </a:cubicBezTo>
                <a:lnTo>
                  <a:pt x="19885" y="968921"/>
                </a:lnTo>
                <a:lnTo>
                  <a:pt x="17841" y="930304"/>
                </a:lnTo>
                <a:cubicBezTo>
                  <a:pt x="7442" y="768208"/>
                  <a:pt x="7865" y="285783"/>
                  <a:pt x="17841" y="21390"/>
                </a:cubicBezTo>
                <a:cubicBezTo>
                  <a:pt x="147136" y="10433"/>
                  <a:pt x="296588" y="9602"/>
                  <a:pt x="440468" y="11925"/>
                </a:cubicBezTo>
                <a:lnTo>
                  <a:pt x="473966" y="12726"/>
                </a:lnTo>
                <a:lnTo>
                  <a:pt x="478805" y="12539"/>
                </a:lnTo>
                <a:lnTo>
                  <a:pt x="484496" y="12977"/>
                </a:lnTo>
                <a:lnTo>
                  <a:pt x="648894" y="16905"/>
                </a:lnTo>
                <a:cubicBezTo>
                  <a:pt x="714833" y="18773"/>
                  <a:pt x="776163" y="20559"/>
                  <a:pt x="829667" y="21390"/>
                </a:cubicBezTo>
                <a:lnTo>
                  <a:pt x="916694" y="22693"/>
                </a:lnTo>
                <a:lnTo>
                  <a:pt x="933747" y="21390"/>
                </a:lnTo>
                <a:cubicBezTo>
                  <a:pt x="1086511" y="12604"/>
                  <a:pt x="1591110" y="15003"/>
                  <a:pt x="1863531" y="21390"/>
                </a:cubicBezTo>
                <a:lnTo>
                  <a:pt x="1920387" y="22646"/>
                </a:lnTo>
                <a:lnTo>
                  <a:pt x="2054705" y="24358"/>
                </a:lnTo>
                <a:cubicBezTo>
                  <a:pt x="2107717" y="24456"/>
                  <a:pt x="2161143" y="23719"/>
                  <a:pt x="2217404" y="21390"/>
                </a:cubicBezTo>
                <a:cubicBezTo>
                  <a:pt x="2442445" y="12073"/>
                  <a:pt x="2732199" y="18194"/>
                  <a:pt x="2911273" y="21390"/>
                </a:cubicBezTo>
                <a:lnTo>
                  <a:pt x="3023675" y="20799"/>
                </a:lnTo>
                <a:lnTo>
                  <a:pt x="3093869" y="15816"/>
                </a:lnTo>
                <a:cubicBezTo>
                  <a:pt x="3182922" y="11551"/>
                  <a:pt x="3301373" y="10993"/>
                  <a:pt x="3429365" y="12165"/>
                </a:cubicBezTo>
                <a:lnTo>
                  <a:pt x="3575555" y="14425"/>
                </a:lnTo>
                <a:lnTo>
                  <a:pt x="3605772" y="13210"/>
                </a:lnTo>
                <a:cubicBezTo>
                  <a:pt x="3774503" y="6974"/>
                  <a:pt x="3960371" y="3465"/>
                  <a:pt x="4063093" y="21390"/>
                </a:cubicBezTo>
                <a:lnTo>
                  <a:pt x="4088792" y="24677"/>
                </a:lnTo>
                <a:lnTo>
                  <a:pt x="4129769" y="25744"/>
                </a:lnTo>
                <a:cubicBezTo>
                  <a:pt x="4269845" y="29597"/>
                  <a:pt x="4297423" y="30995"/>
                  <a:pt x="4403088" y="21390"/>
                </a:cubicBezTo>
                <a:cubicBezTo>
                  <a:pt x="4473592" y="10814"/>
                  <a:pt x="4858406" y="-6032"/>
                  <a:pt x="5096956" y="21390"/>
                </a:cubicBezTo>
                <a:lnTo>
                  <a:pt x="5251798" y="27914"/>
                </a:lnTo>
                <a:lnTo>
                  <a:pt x="5332872" y="21390"/>
                </a:lnTo>
                <a:cubicBezTo>
                  <a:pt x="5422885" y="11295"/>
                  <a:pt x="5502187" y="8863"/>
                  <a:pt x="5576462" y="10240"/>
                </a:cubicBezTo>
                <a:lnTo>
                  <a:pt x="5700011" y="17015"/>
                </a:lnTo>
                <a:lnTo>
                  <a:pt x="5761151" y="15143"/>
                </a:lnTo>
                <a:cubicBezTo>
                  <a:pt x="5846776" y="14123"/>
                  <a:pt x="5935566" y="15403"/>
                  <a:pt x="6026740" y="21390"/>
                </a:cubicBezTo>
                <a:lnTo>
                  <a:pt x="6161088" y="29209"/>
                </a:lnTo>
                <a:lnTo>
                  <a:pt x="6262655" y="21390"/>
                </a:lnTo>
                <a:cubicBezTo>
                  <a:pt x="6405549" y="5694"/>
                  <a:pt x="6517747" y="175"/>
                  <a:pt x="6610089" y="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934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2CA30-2598-43D2-9D52-021CD50AF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don’t we ask questions?</a:t>
            </a:r>
          </a:p>
        </p:txBody>
      </p:sp>
      <p:pic>
        <p:nvPicPr>
          <p:cNvPr id="9" name="Picture 8" descr="An elephant in a room&#10;&#10;Description automatically generated with medium confidence">
            <a:extLst>
              <a:ext uri="{FF2B5EF4-FFF2-40B4-BE49-F238E27FC236}">
                <a16:creationId xmlns:a16="http://schemas.microsoft.com/office/drawing/2014/main" id="{D448B338-4A86-4C6E-B02B-889299E118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146040" y="1977514"/>
            <a:ext cx="6760968" cy="451536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2AD100F-3816-485E-B992-45A2C6C0A75E}"/>
              </a:ext>
            </a:extLst>
          </p:cNvPr>
          <p:cNvSpPr txBox="1"/>
          <p:nvPr/>
        </p:nvSpPr>
        <p:spPr>
          <a:xfrm>
            <a:off x="2146040" y="6593688"/>
            <a:ext cx="676096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s://www.successfulagiletransformation.com/the-essential-skill-you-need-to-become-the-effective-coach-you-want-to-be-psychological-flexibility/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-sa/3.0/"/>
              </a:rPr>
              <a:t>CC BY-SA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780523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D4D7EF34-F5D6-4EEE-B300-AC9E90603B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396343" y="1847836"/>
            <a:ext cx="8444690" cy="444527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4D56CCC-6B39-44A7-B885-4F40A9777DA3}"/>
              </a:ext>
            </a:extLst>
          </p:cNvPr>
          <p:cNvSpPr txBox="1"/>
          <p:nvPr/>
        </p:nvSpPr>
        <p:spPr>
          <a:xfrm>
            <a:off x="3396343" y="6404294"/>
            <a:ext cx="84446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s://cft.vanderbilt.edu/guides-sub-pages/blooms-taxonomy/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-nc/3.0/"/>
              </a:rPr>
              <a:t>CC BY-NC</a:t>
            </a:r>
            <a:endParaRPr lang="en-US" sz="9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A6A81E-30C1-4BBE-A6D8-457487B50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Categorize and Analyze your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C1FCB-FA7B-4A9D-8FE3-84F73D933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4072"/>
            <a:ext cx="10515600" cy="4147271"/>
          </a:xfrm>
        </p:spPr>
        <p:txBody>
          <a:bodyPr/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Open questions 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Abadi" panose="020B0604020104020204" pitchFamily="34" charset="0"/>
              </a:rPr>
              <a:t>	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(many words, divergent answers)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vs. </a:t>
            </a:r>
          </a:p>
          <a:p>
            <a:pPr fontAlgn="base">
              <a:spcBef>
                <a:spcPts val="0"/>
              </a:spcBef>
            </a:pPr>
            <a:r>
              <a:rPr lang="en-US" sz="1800" dirty="0">
                <a:solidFill>
                  <a:srgbClr val="000000"/>
                </a:solidFill>
                <a:latin typeface="Abadi" panose="020B0604020104020204" pitchFamily="34" charset="0"/>
              </a:rPr>
              <a:t>Closed questions </a:t>
            </a:r>
          </a:p>
          <a:p>
            <a:pPr marL="0" indent="0" fontAlgn="base"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Abadi" panose="020B0604020104020204" pitchFamily="34" charset="0"/>
              </a:rPr>
              <a:t>	(one word, convergent answers)</a:t>
            </a:r>
          </a:p>
          <a:p>
            <a:pPr fontAlgn="base">
              <a:spcBef>
                <a:spcPts val="0"/>
              </a:spcBef>
            </a:pPr>
            <a:endParaRPr lang="en-US" sz="1800" dirty="0">
              <a:solidFill>
                <a:srgbClr val="000000"/>
              </a:solidFill>
              <a:latin typeface="Abadi" panose="020B0604020104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b="0" i="0" u="none" strike="noStrike" dirty="0">
              <a:solidFill>
                <a:srgbClr val="F81B02"/>
              </a:solidFill>
              <a:effectLst/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579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05ED4-3900-41D2-BBF6-BD6A0DF46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EF244-DF2A-47D5-9778-DBFB5019A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badi" panose="020B0604020104020204" pitchFamily="34" charset="0"/>
              </a:rPr>
              <a:t>What are the three questions you want to ask to better understand the FOCUS (asking questions)?</a:t>
            </a:r>
          </a:p>
        </p:txBody>
      </p:sp>
    </p:spTree>
    <p:extLst>
      <p:ext uri="{BB962C8B-B14F-4D97-AF65-F5344CB8AC3E}">
        <p14:creationId xmlns:p14="http://schemas.microsoft.com/office/powerpoint/2010/main" val="3819258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ADC38-0F25-4507-A198-C7C08BB65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Ways to Use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C8D0C8-C00E-4D7A-9BBD-AF27F9F11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Clarify ideas</a:t>
            </a:r>
            <a:endParaRPr lang="en-US" sz="1800" b="0" i="0" u="none" strike="noStrike" dirty="0">
              <a:solidFill>
                <a:srgbClr val="F81B02"/>
              </a:solidFill>
              <a:effectLst/>
              <a:latin typeface="Abadi" panose="020B0604020104020204" pitchFamily="34" charset="0"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Build connections</a:t>
            </a:r>
            <a:endParaRPr lang="en-US" sz="1800" b="0" i="0" u="none" strike="noStrike" dirty="0">
              <a:solidFill>
                <a:srgbClr val="F81B02"/>
              </a:solidFill>
              <a:effectLst/>
              <a:latin typeface="Abadi" panose="020B0604020104020204" pitchFamily="34" charset="0"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Seek resources</a:t>
            </a:r>
            <a:endParaRPr lang="en-US" sz="1800" b="0" i="0" u="none" strike="noStrike" dirty="0">
              <a:solidFill>
                <a:srgbClr val="F81B02"/>
              </a:solidFill>
              <a:effectLst/>
              <a:latin typeface="Abadi" panose="020B0604020104020204" pitchFamily="34" charset="0"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Understand assignments  or readings (transparent assignments)</a:t>
            </a:r>
            <a:endParaRPr lang="en-US" sz="1800" b="0" i="0" u="none" strike="noStrike" dirty="0">
              <a:solidFill>
                <a:srgbClr val="F81B02"/>
              </a:solidFill>
              <a:effectLst/>
              <a:latin typeface="Abadi" panose="020B0604020104020204" pitchFamily="34" charset="0"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Strengthen notetaking</a:t>
            </a:r>
            <a:endParaRPr lang="en-US" sz="1800" b="0" i="0" u="none" strike="noStrike" dirty="0">
              <a:solidFill>
                <a:srgbClr val="F81B02"/>
              </a:solidFill>
              <a:effectLst/>
              <a:latin typeface="Abadi" panose="020B0604020104020204" pitchFamily="34" charset="0"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Retrieval practice</a:t>
            </a:r>
            <a:endParaRPr lang="en-US" sz="1800" b="0" i="0" u="none" strike="noStrike" dirty="0">
              <a:solidFill>
                <a:srgbClr val="F81B02"/>
              </a:solidFill>
              <a:effectLst/>
              <a:latin typeface="Abadi" panose="020B0604020104020204" pitchFamily="34" charset="0"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Discuss concepts</a:t>
            </a:r>
            <a:endParaRPr lang="en-US" sz="1800" b="0" i="0" u="none" strike="noStrike" dirty="0">
              <a:solidFill>
                <a:srgbClr val="F81B02"/>
              </a:solidFill>
              <a:effectLst/>
              <a:latin typeface="Abadi" panose="020B0604020104020204" pitchFamily="34" charset="0"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Research Further</a:t>
            </a:r>
            <a:endParaRPr lang="en-US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385332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RegularSeedRightStep">
      <a:dk1>
        <a:srgbClr val="000000"/>
      </a:dk1>
      <a:lt1>
        <a:srgbClr val="FFFFFF"/>
      </a:lt1>
      <a:dk2>
        <a:srgbClr val="312A1C"/>
      </a:dk2>
      <a:lt2>
        <a:srgbClr val="F0F1F3"/>
      </a:lt2>
      <a:accent1>
        <a:srgbClr val="CC982A"/>
      </a:accent1>
      <a:accent2>
        <a:srgbClr val="9AA917"/>
      </a:accent2>
      <a:accent3>
        <a:srgbClr val="69B225"/>
      </a:accent3>
      <a:accent4>
        <a:srgbClr val="25B91A"/>
      </a:accent4>
      <a:accent5>
        <a:srgbClr val="26BA5A"/>
      </a:accent5>
      <a:accent6>
        <a:srgbClr val="19B590"/>
      </a:accent6>
      <a:hlink>
        <a:srgbClr val="4C72C3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389</Words>
  <Application>Microsoft Office PowerPoint</Application>
  <PresentationFormat>Widescreen</PresentationFormat>
  <Paragraphs>49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Abadi</vt:lpstr>
      <vt:lpstr>Arial</vt:lpstr>
      <vt:lpstr>Modern Love</vt:lpstr>
      <vt:lpstr>The Hand</vt:lpstr>
      <vt:lpstr>SketchyVTI</vt:lpstr>
      <vt:lpstr>Just Ask</vt:lpstr>
      <vt:lpstr>Pre-Party Survey (done before class)</vt:lpstr>
      <vt:lpstr>Road Map</vt:lpstr>
      <vt:lpstr>2 Minute Quick Write</vt:lpstr>
      <vt:lpstr>PowerPoint Presentation</vt:lpstr>
      <vt:lpstr>Why don’t we ask questions?</vt:lpstr>
      <vt:lpstr>Categorize and Analyze your Questions</vt:lpstr>
      <vt:lpstr>Prioritize</vt:lpstr>
      <vt:lpstr>Ways to Use Questions</vt:lpstr>
      <vt:lpstr>Reflect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 Ask</dc:title>
  <dc:creator>Mollie Roselle Hand</dc:creator>
  <cp:lastModifiedBy>Mollie Roselle Hand</cp:lastModifiedBy>
  <cp:revision>3</cp:revision>
  <dcterms:created xsi:type="dcterms:W3CDTF">2021-05-05T18:28:21Z</dcterms:created>
  <dcterms:modified xsi:type="dcterms:W3CDTF">2021-05-05T18:53:52Z</dcterms:modified>
</cp:coreProperties>
</file>