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5" r:id="rId3"/>
    <p:sldId id="257" r:id="rId4"/>
    <p:sldId id="258" r:id="rId5"/>
    <p:sldId id="259" r:id="rId6"/>
    <p:sldId id="264" r:id="rId7"/>
    <p:sldId id="260" r:id="rId8"/>
    <p:sldId id="261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6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285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52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59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1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0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22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98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68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2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66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227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ccessfulagiletransformation.com/the-essential-skill-you-need-to-become-the-effective-coach-you-want-to-be-psychological-flexibility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ft.vanderbilt.edu/guides-sub-pages/blooms-taxonomy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78CC48C-9275-4EFA-9B84-8E818500B9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DC4D19-08B5-45B2-8E07-B2CE0A566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604" y="4553712"/>
            <a:ext cx="10908792" cy="1069848"/>
          </a:xfrm>
        </p:spPr>
        <p:txBody>
          <a:bodyPr anchor="ctr">
            <a:normAutofit/>
          </a:bodyPr>
          <a:lstStyle/>
          <a:p>
            <a:pPr algn="ctr"/>
            <a:r>
              <a:rPr lang="en-US" sz="6000"/>
              <a:t>Just Ask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5A06D-AFAA-4DE7-8A5C-360A3BB8D8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5678424"/>
            <a:ext cx="10908792" cy="548640"/>
          </a:xfrm>
        </p:spPr>
        <p:txBody>
          <a:bodyPr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  <a:t>Mollie Hand’s Lesson adapted from FYE 2021 Conference session </a:t>
            </a:r>
            <a:b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</a:b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  <a:t>by Kyle </a:t>
            </a:r>
            <a:r>
              <a:rPr lang="en-US" sz="1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  <a:t>Heys</a:t>
            </a: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  <a:t> and </a:t>
            </a:r>
            <a:r>
              <a:rPr lang="en-US" sz="1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  <a:t>Jericha</a:t>
            </a: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  <a:t> </a:t>
            </a:r>
            <a:r>
              <a:rPr lang="en-US" sz="1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  <a:t>Scharphorn</a:t>
            </a:r>
            <a:r>
              <a:rPr lang="en-US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  <a:t>, Calvin University, February 2021</a:t>
            </a:r>
          </a:p>
        </p:txBody>
      </p:sp>
      <p:pic>
        <p:nvPicPr>
          <p:cNvPr id="4" name="Picture 3" descr="Magnifying glass on clear background">
            <a:extLst>
              <a:ext uri="{FF2B5EF4-FFF2-40B4-BE49-F238E27FC236}">
                <a16:creationId xmlns:a16="http://schemas.microsoft.com/office/drawing/2014/main" id="{9CF4B781-2425-457B-9563-69649BD013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111" b="33318"/>
          <a:stretch/>
        </p:blipFill>
        <p:spPr>
          <a:xfrm>
            <a:off x="20" y="10"/>
            <a:ext cx="12191979" cy="4196972"/>
          </a:xfrm>
          <a:custGeom>
            <a:avLst/>
            <a:gdLst/>
            <a:ahLst/>
            <a:cxnLst/>
            <a:rect l="l" t="t" r="r" b="b"/>
            <a:pathLst>
              <a:path w="12191999" h="4196982">
                <a:moveTo>
                  <a:pt x="0" y="0"/>
                </a:moveTo>
                <a:lnTo>
                  <a:pt x="12191999" y="0"/>
                </a:lnTo>
                <a:lnTo>
                  <a:pt x="12191999" y="4170459"/>
                </a:lnTo>
                <a:lnTo>
                  <a:pt x="11986461" y="4175111"/>
                </a:lnTo>
                <a:cubicBezTo>
                  <a:pt x="11912297" y="4174136"/>
                  <a:pt x="11838168" y="4170508"/>
                  <a:pt x="11764214" y="4164231"/>
                </a:cubicBezTo>
                <a:cubicBezTo>
                  <a:pt x="11656850" y="4156227"/>
                  <a:pt x="11548596" y="4145173"/>
                  <a:pt x="11441995" y="4165502"/>
                </a:cubicBezTo>
                <a:cubicBezTo>
                  <a:pt x="11324975" y="4187991"/>
                  <a:pt x="11208081" y="4188118"/>
                  <a:pt x="11090044" y="4182401"/>
                </a:cubicBezTo>
                <a:cubicBezTo>
                  <a:pt x="10989160" y="4177573"/>
                  <a:pt x="10888657" y="4152161"/>
                  <a:pt x="10787011" y="4178970"/>
                </a:cubicBezTo>
                <a:cubicBezTo>
                  <a:pt x="10776897" y="4180444"/>
                  <a:pt x="10766592" y="4180012"/>
                  <a:pt x="10756643" y="4177700"/>
                </a:cubicBezTo>
                <a:cubicBezTo>
                  <a:pt x="10645468" y="4162326"/>
                  <a:pt x="10533530" y="4174904"/>
                  <a:pt x="10421973" y="4170584"/>
                </a:cubicBezTo>
                <a:cubicBezTo>
                  <a:pt x="10370515" y="4168551"/>
                  <a:pt x="10318040" y="4169695"/>
                  <a:pt x="10267216" y="4164231"/>
                </a:cubicBezTo>
                <a:cubicBezTo>
                  <a:pt x="10150577" y="4151780"/>
                  <a:pt x="10034192" y="4145173"/>
                  <a:pt x="9918824" y="4174523"/>
                </a:cubicBezTo>
                <a:cubicBezTo>
                  <a:pt x="9885153" y="4182439"/>
                  <a:pt x="9850745" y="4186695"/>
                  <a:pt x="9816160" y="4187229"/>
                </a:cubicBezTo>
                <a:cubicBezTo>
                  <a:pt x="9703206" y="4191295"/>
                  <a:pt x="9590632" y="4183544"/>
                  <a:pt x="9478059" y="4177191"/>
                </a:cubicBezTo>
                <a:cubicBezTo>
                  <a:pt x="9399918" y="4172744"/>
                  <a:pt x="9321904" y="4163088"/>
                  <a:pt x="9243637" y="4171220"/>
                </a:cubicBezTo>
                <a:cubicBezTo>
                  <a:pt x="9198150" y="4175921"/>
                  <a:pt x="9152282" y="4175921"/>
                  <a:pt x="9106795" y="4171220"/>
                </a:cubicBezTo>
                <a:cubicBezTo>
                  <a:pt x="9022962" y="4161398"/>
                  <a:pt x="8938380" y="4159568"/>
                  <a:pt x="8854204" y="4165756"/>
                </a:cubicBezTo>
                <a:cubicBezTo>
                  <a:pt x="8728543" y="4176556"/>
                  <a:pt x="8603010" y="4185577"/>
                  <a:pt x="8476969" y="4168424"/>
                </a:cubicBezTo>
                <a:cubicBezTo>
                  <a:pt x="8405486" y="4157192"/>
                  <a:pt x="8332808" y="4155871"/>
                  <a:pt x="8260970" y="4164486"/>
                </a:cubicBezTo>
                <a:cubicBezTo>
                  <a:pt x="8089823" y="4188500"/>
                  <a:pt x="7918295" y="4180749"/>
                  <a:pt x="7746767" y="4170839"/>
                </a:cubicBezTo>
                <a:cubicBezTo>
                  <a:pt x="7632160" y="4164104"/>
                  <a:pt x="7517046" y="4151780"/>
                  <a:pt x="7402693" y="4168043"/>
                </a:cubicBezTo>
                <a:cubicBezTo>
                  <a:pt x="7256831" y="4188372"/>
                  <a:pt x="7110841" y="4181638"/>
                  <a:pt x="6964597" y="4175667"/>
                </a:cubicBezTo>
                <a:cubicBezTo>
                  <a:pt x="6857233" y="4171220"/>
                  <a:pt x="6749742" y="4157751"/>
                  <a:pt x="6642124" y="4174396"/>
                </a:cubicBezTo>
                <a:cubicBezTo>
                  <a:pt x="6631045" y="4175908"/>
                  <a:pt x="6619775" y="4174777"/>
                  <a:pt x="6609216" y="4171093"/>
                </a:cubicBezTo>
                <a:cubicBezTo>
                  <a:pt x="6568379" y="4157650"/>
                  <a:pt x="6524595" y="4155846"/>
                  <a:pt x="6482793" y="4165883"/>
                </a:cubicBezTo>
                <a:cubicBezTo>
                  <a:pt x="6405669" y="4182782"/>
                  <a:pt x="6328672" y="4190151"/>
                  <a:pt x="6250150" y="4174777"/>
                </a:cubicBezTo>
                <a:cubicBezTo>
                  <a:pt x="6217254" y="4167891"/>
                  <a:pt x="6183521" y="4165883"/>
                  <a:pt x="6150028" y="4168806"/>
                </a:cubicBezTo>
                <a:cubicBezTo>
                  <a:pt x="6020175" y="4181766"/>
                  <a:pt x="5890068" y="4176683"/>
                  <a:pt x="5760087" y="4174142"/>
                </a:cubicBezTo>
                <a:cubicBezTo>
                  <a:pt x="5521345" y="4169695"/>
                  <a:pt x="5282477" y="4174142"/>
                  <a:pt x="5044242" y="4151399"/>
                </a:cubicBezTo>
                <a:cubicBezTo>
                  <a:pt x="4979506" y="4145237"/>
                  <a:pt x="4914326" y="4141297"/>
                  <a:pt x="4849272" y="4142076"/>
                </a:cubicBezTo>
                <a:cubicBezTo>
                  <a:pt x="4784218" y="4142854"/>
                  <a:pt x="4719291" y="4148349"/>
                  <a:pt x="4655063" y="4161055"/>
                </a:cubicBezTo>
                <a:cubicBezTo>
                  <a:pt x="4447578" y="4201332"/>
                  <a:pt x="4239457" y="4203874"/>
                  <a:pt x="4029811" y="4187610"/>
                </a:cubicBezTo>
                <a:cubicBezTo>
                  <a:pt x="3943792" y="4180876"/>
                  <a:pt x="3857774" y="4169695"/>
                  <a:pt x="3771375" y="4171855"/>
                </a:cubicBezTo>
                <a:cubicBezTo>
                  <a:pt x="3623225" y="4175794"/>
                  <a:pt x="3474948" y="4167789"/>
                  <a:pt x="3326672" y="4169822"/>
                </a:cubicBezTo>
                <a:cubicBezTo>
                  <a:pt x="3322669" y="4170394"/>
                  <a:pt x="3318578" y="4169860"/>
                  <a:pt x="3314855" y="4168297"/>
                </a:cubicBezTo>
                <a:cubicBezTo>
                  <a:pt x="3278008" y="4143013"/>
                  <a:pt x="3237604" y="4152796"/>
                  <a:pt x="3199487" y="4159403"/>
                </a:cubicBezTo>
                <a:cubicBezTo>
                  <a:pt x="3072810" y="4181384"/>
                  <a:pt x="2946260" y="4192184"/>
                  <a:pt x="2817550" y="4175158"/>
                </a:cubicBezTo>
                <a:cubicBezTo>
                  <a:pt x="2694647" y="4157332"/>
                  <a:pt x="2569990" y="4155109"/>
                  <a:pt x="2446541" y="4168551"/>
                </a:cubicBezTo>
                <a:cubicBezTo>
                  <a:pt x="2276791" y="4188372"/>
                  <a:pt x="2107677" y="4184179"/>
                  <a:pt x="1938308" y="4168551"/>
                </a:cubicBezTo>
                <a:cubicBezTo>
                  <a:pt x="1869570" y="4162199"/>
                  <a:pt x="1799815" y="4151399"/>
                  <a:pt x="1731712" y="4167281"/>
                </a:cubicBezTo>
                <a:cubicBezTo>
                  <a:pt x="1647854" y="4186721"/>
                  <a:pt x="1564250" y="4180368"/>
                  <a:pt x="1480137" y="4176048"/>
                </a:cubicBezTo>
                <a:cubicBezTo>
                  <a:pt x="1373663" y="4170457"/>
                  <a:pt x="1267442" y="4154321"/>
                  <a:pt x="1160586" y="4167027"/>
                </a:cubicBezTo>
                <a:cubicBezTo>
                  <a:pt x="1111161" y="4172871"/>
                  <a:pt x="1062116" y="4182147"/>
                  <a:pt x="1012055" y="4179733"/>
                </a:cubicBezTo>
                <a:cubicBezTo>
                  <a:pt x="873562" y="4173380"/>
                  <a:pt x="735196" y="4165883"/>
                  <a:pt x="596449" y="4167027"/>
                </a:cubicBezTo>
                <a:cubicBezTo>
                  <a:pt x="538383" y="4167408"/>
                  <a:pt x="480699" y="4169314"/>
                  <a:pt x="422887" y="4173507"/>
                </a:cubicBezTo>
                <a:cubicBezTo>
                  <a:pt x="315015" y="4181384"/>
                  <a:pt x="207524" y="4170711"/>
                  <a:pt x="100033" y="4166900"/>
                </a:cubicBezTo>
                <a:lnTo>
                  <a:pt x="0" y="417138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819222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EDBE5-5169-492D-B38F-5C11743D8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DAC28-9583-4D80-AAB7-2ED741610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badi" panose="020B0604020104020204" pitchFamily="34" charset="0"/>
              </a:rPr>
              <a:t>What did you learn?</a:t>
            </a:r>
          </a:p>
          <a:p>
            <a:r>
              <a:rPr lang="en-US" dirty="0">
                <a:latin typeface="Abadi" panose="020B0604020104020204" pitchFamily="34" charset="0"/>
              </a:rPr>
              <a:t>How did it feel to ask questions?</a:t>
            </a:r>
          </a:p>
          <a:p>
            <a:r>
              <a:rPr lang="en-US" dirty="0">
                <a:latin typeface="Abadi" panose="020B0604020104020204" pitchFamily="34" charset="0"/>
              </a:rPr>
              <a:t>Why is asking questions important?</a:t>
            </a:r>
          </a:p>
          <a:p>
            <a:r>
              <a:rPr lang="en-US" dirty="0">
                <a:latin typeface="Abadi" panose="020B0604020104020204" pitchFamily="34" charset="0"/>
              </a:rPr>
              <a:t>How can you use this skill in other classes?</a:t>
            </a:r>
          </a:p>
        </p:txBody>
      </p:sp>
    </p:spTree>
    <p:extLst>
      <p:ext uri="{BB962C8B-B14F-4D97-AF65-F5344CB8AC3E}">
        <p14:creationId xmlns:p14="http://schemas.microsoft.com/office/powerpoint/2010/main" val="4287098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03407-B816-469C-8510-1462A755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Pre-Party Survey (done before class)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E472C-7807-425C-8331-70B253F6E4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Abadi" panose="020B0604020104020204" pitchFamily="34" charset="0"/>
              </a:rPr>
              <a:t>As honestly as possible, rate each question based on the following scale: 0-never; 1-rarely; 2-sometimes; 3-often; 4-almost always</a:t>
            </a:r>
          </a:p>
          <a:p>
            <a:pPr marL="0" indent="0">
              <a:buNone/>
            </a:pPr>
            <a:r>
              <a:rPr lang="en-US" dirty="0">
                <a:latin typeface="Abadi" panose="020B0604020104020204" pitchFamily="34" charset="0"/>
              </a:rPr>
              <a:t>How often do you …</a:t>
            </a:r>
          </a:p>
          <a:p>
            <a:pPr marL="514350" indent="-51435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Ask questions in class?</a:t>
            </a:r>
          </a:p>
          <a:p>
            <a:pPr marL="514350" indent="-51435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Ask questions of a professor outside of class?</a:t>
            </a:r>
          </a:p>
          <a:p>
            <a:pPr marL="514350" indent="-51435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Ask questions with a peer?</a:t>
            </a:r>
          </a:p>
          <a:p>
            <a:pPr marL="514350" indent="-51435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Write questions to engage a reading?</a:t>
            </a:r>
          </a:p>
          <a:p>
            <a:pPr marL="514350" indent="-51435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Write questions to engage notes?</a:t>
            </a:r>
          </a:p>
          <a:p>
            <a:pPr marL="514350" indent="-51435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Use questions to quiz myself?</a:t>
            </a:r>
          </a:p>
        </p:txBody>
      </p:sp>
    </p:spTree>
    <p:extLst>
      <p:ext uri="{BB962C8B-B14F-4D97-AF65-F5344CB8AC3E}">
        <p14:creationId xmlns:p14="http://schemas.microsoft.com/office/powerpoint/2010/main" val="1967093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E714A-5B97-4139-AF72-F3EDB58A5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Road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FD8D2-CF47-40FD-BB4F-215F1AD14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0" i="1" u="none" strike="noStrike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badi" panose="020B0604020104020204" pitchFamily="34" charset="0"/>
              </a:rPr>
              <a:t>You can tell whether a [person] is clever by [their] answers. You can tell whether a [person] is wise by [their] questions. - Naguib Mahfouz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  <a:t>Value of Asking Questions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  <a:t>Question Formulation Technique: Produce; Question Focus; Categorize; Prioritize; Next Step; Reflect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  <a:t>Ways to Use Questions</a:t>
            </a:r>
          </a:p>
          <a:p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Abadi" panose="020B0604020104020204" pitchFamily="34" charset="0"/>
              </a:rPr>
              <a:t>Assessment of Questions</a:t>
            </a:r>
          </a:p>
          <a:p>
            <a:pPr marL="0" indent="0">
              <a:buNone/>
            </a:pP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26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BC34-DDAE-4B59-9B46-1F1D64C95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Minute Quick Write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AA8AC-0B15-4333-8042-9C0693323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Abadi" panose="020B0604020104020204" pitchFamily="34" charset="0"/>
              </a:rPr>
              <a:t>Write as many questions as you can about today’s topic: asking questions (FOCUS). You have two minutes to write your questions (PRODUCE).</a:t>
            </a:r>
          </a:p>
          <a:p>
            <a:pPr marL="0" indent="0">
              <a:buNone/>
            </a:pPr>
            <a:r>
              <a:rPr lang="en-US" dirty="0">
                <a:latin typeface="Abadi" panose="020B0604020104020204" pitchFamily="34" charset="0"/>
              </a:rPr>
              <a:t>Rules:</a:t>
            </a:r>
          </a:p>
          <a:p>
            <a:pPr marL="514350" indent="-51435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Write as many questions as you can possibly think of.</a:t>
            </a:r>
          </a:p>
          <a:p>
            <a:pPr marL="514350" indent="-51435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Don’t stop to discuss, ponder, or judge your questions – just keep writing.</a:t>
            </a:r>
          </a:p>
          <a:p>
            <a:pPr marL="514350" indent="-51435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Write down exactly how you came up with it in first formulation. No need to rewrite or worry about spelling, etc.</a:t>
            </a:r>
          </a:p>
          <a:p>
            <a:pPr marL="514350" indent="-514350">
              <a:buAutoNum type="arabicPeriod"/>
            </a:pPr>
            <a:r>
              <a:rPr lang="en-US" dirty="0">
                <a:latin typeface="Abadi" panose="020B0604020104020204" pitchFamily="34" charset="0"/>
              </a:rPr>
              <a:t>If a statement comes to mind, turn it into a question.</a:t>
            </a:r>
          </a:p>
        </p:txBody>
      </p:sp>
    </p:spTree>
    <p:extLst>
      <p:ext uri="{BB962C8B-B14F-4D97-AF65-F5344CB8AC3E}">
        <p14:creationId xmlns:p14="http://schemas.microsoft.com/office/powerpoint/2010/main" val="236952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8B8E91DF-8206-4919-97A5-6FD003C15B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6293"/>
          <a:stretch/>
        </p:blipFill>
        <p:spPr bwMode="auto"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934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2CA30-2598-43D2-9D52-021CD50A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don’t we ask questions?</a:t>
            </a:r>
          </a:p>
        </p:txBody>
      </p:sp>
      <p:pic>
        <p:nvPicPr>
          <p:cNvPr id="9" name="Picture 8" descr="An elephant in a room&#10;&#10;Description automatically generated with medium confidence">
            <a:extLst>
              <a:ext uri="{FF2B5EF4-FFF2-40B4-BE49-F238E27FC236}">
                <a16:creationId xmlns:a16="http://schemas.microsoft.com/office/drawing/2014/main" id="{D448B338-4A86-4C6E-B02B-889299E118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146040" y="1977514"/>
            <a:ext cx="6760968" cy="45153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2AD100F-3816-485E-B992-45A2C6C0A75E}"/>
              </a:ext>
            </a:extLst>
          </p:cNvPr>
          <p:cNvSpPr txBox="1"/>
          <p:nvPr/>
        </p:nvSpPr>
        <p:spPr>
          <a:xfrm>
            <a:off x="2146040" y="6593688"/>
            <a:ext cx="67609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successfulagiletransformation.com/the-essential-skill-you-need-to-become-the-effective-coach-you-want-to-be-psychological-flexibility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780523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D4D7EF34-F5D6-4EEE-B300-AC9E90603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96343" y="1847836"/>
            <a:ext cx="8444690" cy="44452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D56CCC-6B39-44A7-B885-4F40A9777DA3}"/>
              </a:ext>
            </a:extLst>
          </p:cNvPr>
          <p:cNvSpPr txBox="1"/>
          <p:nvPr/>
        </p:nvSpPr>
        <p:spPr>
          <a:xfrm>
            <a:off x="3396343" y="6404294"/>
            <a:ext cx="84446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cft.vanderbilt.edu/guides-sub-pages/blooms-taxonomy/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A6A81E-30C1-4BBE-A6D8-457487B5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Categorize and Analyze your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C1FCB-FA7B-4A9D-8FE3-84F73D933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4072"/>
            <a:ext cx="10515600" cy="4147271"/>
          </a:xfrm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Open questions 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Abadi" panose="020B0604020104020204" pitchFamily="34" charset="0"/>
              </a:rPr>
              <a:t>	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(many words, divergent answers)</a:t>
            </a:r>
          </a:p>
          <a:p>
            <a:pPr marL="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vs. </a:t>
            </a:r>
          </a:p>
          <a:p>
            <a:pPr fontAlgn="base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  <a:latin typeface="Abadi" panose="020B0604020104020204" pitchFamily="34" charset="0"/>
              </a:rPr>
              <a:t>Closed questions </a:t>
            </a:r>
          </a:p>
          <a:p>
            <a:pPr marL="0" indent="0" fontAlgn="base">
              <a:spcBef>
                <a:spcPts val="0"/>
              </a:spcBef>
              <a:buNone/>
            </a:pPr>
            <a:r>
              <a:rPr lang="en-US" sz="1800" dirty="0">
                <a:solidFill>
                  <a:srgbClr val="000000"/>
                </a:solidFill>
                <a:latin typeface="Abadi" panose="020B0604020104020204" pitchFamily="34" charset="0"/>
              </a:rPr>
              <a:t>	(one word, convergent answers)</a:t>
            </a:r>
          </a:p>
          <a:p>
            <a:pPr fontAlgn="base">
              <a:spcBef>
                <a:spcPts val="0"/>
              </a:spcBef>
            </a:pPr>
            <a:endParaRPr lang="en-US" sz="1800" dirty="0">
              <a:solidFill>
                <a:srgbClr val="000000"/>
              </a:solidFill>
              <a:latin typeface="Abadi" panose="020B0604020104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F81B02"/>
              </a:solidFill>
              <a:effectLst/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57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05ED4-3900-41D2-BBF6-BD6A0DF46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Prioritize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EF244-DF2A-47D5-9778-DBFB5019A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badi" panose="020B0604020104020204" pitchFamily="34" charset="0"/>
              </a:rPr>
              <a:t>What are the three questions you want to ask to better understand the FOCUS (asking questions)?</a:t>
            </a:r>
          </a:p>
        </p:txBody>
      </p:sp>
    </p:spTree>
    <p:extLst>
      <p:ext uri="{BB962C8B-B14F-4D97-AF65-F5344CB8AC3E}">
        <p14:creationId xmlns:p14="http://schemas.microsoft.com/office/powerpoint/2010/main" val="3819258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ADC38-0F25-4507-A198-C7C08BB65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Use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C8D0C8-C00E-4D7A-9BBD-AF27F9F118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Clarify ideas</a:t>
            </a:r>
            <a:endParaRPr lang="en-US" sz="1800" b="0" i="0" u="none" strike="noStrike" dirty="0">
              <a:solidFill>
                <a:srgbClr val="F81B02"/>
              </a:solidFill>
              <a:effectLst/>
              <a:latin typeface="Abadi" panose="020B0604020104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Build connections</a:t>
            </a:r>
            <a:endParaRPr lang="en-US" sz="1800" b="0" i="0" u="none" strike="noStrike" dirty="0">
              <a:solidFill>
                <a:srgbClr val="F81B02"/>
              </a:solidFill>
              <a:effectLst/>
              <a:latin typeface="Abadi" panose="020B0604020104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Seek resources</a:t>
            </a:r>
            <a:endParaRPr lang="en-US" sz="1800" b="0" i="0" u="none" strike="noStrike" dirty="0">
              <a:solidFill>
                <a:srgbClr val="F81B02"/>
              </a:solidFill>
              <a:effectLst/>
              <a:latin typeface="Abadi" panose="020B0604020104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Understand assignments  or readings (transparent assignments)</a:t>
            </a:r>
            <a:endParaRPr lang="en-US" sz="1800" b="0" i="0" u="none" strike="noStrike" dirty="0">
              <a:solidFill>
                <a:srgbClr val="F81B02"/>
              </a:solidFill>
              <a:effectLst/>
              <a:latin typeface="Abadi" panose="020B0604020104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Strengthen notetaking</a:t>
            </a:r>
            <a:endParaRPr lang="en-US" sz="1800" b="0" i="0" u="none" strike="noStrike" dirty="0">
              <a:solidFill>
                <a:srgbClr val="F81B02"/>
              </a:solidFill>
              <a:effectLst/>
              <a:latin typeface="Abadi" panose="020B0604020104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Retrieval practice</a:t>
            </a:r>
            <a:endParaRPr lang="en-US" sz="1800" b="0" i="0" u="none" strike="noStrike" dirty="0">
              <a:solidFill>
                <a:srgbClr val="F81B02"/>
              </a:solidFill>
              <a:effectLst/>
              <a:latin typeface="Abadi" panose="020B0604020104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Discuss concepts</a:t>
            </a:r>
            <a:endParaRPr lang="en-US" sz="1800" b="0" i="0" u="none" strike="noStrike" dirty="0">
              <a:solidFill>
                <a:srgbClr val="F81B02"/>
              </a:solidFill>
              <a:effectLst/>
              <a:latin typeface="Abadi" panose="020B0604020104020204" pitchFamily="34" charset="0"/>
            </a:endParaRPr>
          </a:p>
          <a:p>
            <a:pPr rtl="0" fontAlgn="base"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badi" panose="020B0604020104020204" pitchFamily="34" charset="0"/>
              </a:rPr>
              <a:t>Research Further</a:t>
            </a:r>
            <a:endParaRPr lang="en-US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38533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RegularSeedRightStep">
      <a:dk1>
        <a:srgbClr val="000000"/>
      </a:dk1>
      <a:lt1>
        <a:srgbClr val="FFFFFF"/>
      </a:lt1>
      <a:dk2>
        <a:srgbClr val="312A1C"/>
      </a:dk2>
      <a:lt2>
        <a:srgbClr val="F0F1F3"/>
      </a:lt2>
      <a:accent1>
        <a:srgbClr val="CC982A"/>
      </a:accent1>
      <a:accent2>
        <a:srgbClr val="9AA917"/>
      </a:accent2>
      <a:accent3>
        <a:srgbClr val="69B225"/>
      </a:accent3>
      <a:accent4>
        <a:srgbClr val="25B91A"/>
      </a:accent4>
      <a:accent5>
        <a:srgbClr val="26BA5A"/>
      </a:accent5>
      <a:accent6>
        <a:srgbClr val="19B590"/>
      </a:accent6>
      <a:hlink>
        <a:srgbClr val="4C72C3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389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Abadi</vt:lpstr>
      <vt:lpstr>Arial</vt:lpstr>
      <vt:lpstr>Modern Love</vt:lpstr>
      <vt:lpstr>The Hand</vt:lpstr>
      <vt:lpstr>SketchyVTI</vt:lpstr>
      <vt:lpstr>Just Ask</vt:lpstr>
      <vt:lpstr>Pre-Party Survey (done before class)</vt:lpstr>
      <vt:lpstr>Road Map</vt:lpstr>
      <vt:lpstr>2 Minute Quick Write</vt:lpstr>
      <vt:lpstr>PowerPoint Presentation</vt:lpstr>
      <vt:lpstr>Why don’t we ask questions?</vt:lpstr>
      <vt:lpstr>Categorize and Analyze your Questions</vt:lpstr>
      <vt:lpstr>Prioritize</vt:lpstr>
      <vt:lpstr>Ways to Use Questions</vt:lpstr>
      <vt:lpstr>Reflect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Just Ask</dc:title>
  <dc:creator>Mollie Roselle Hand</dc:creator>
  <cp:lastModifiedBy>Mollie Roselle Hand</cp:lastModifiedBy>
  <cp:revision>3</cp:revision>
  <dcterms:created xsi:type="dcterms:W3CDTF">2021-05-05T18:28:21Z</dcterms:created>
  <dcterms:modified xsi:type="dcterms:W3CDTF">2021-05-05T18:53:52Z</dcterms:modified>
</cp:coreProperties>
</file>