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54" r:id="rId3"/>
    <p:sldId id="266" r:id="rId4"/>
    <p:sldId id="351" r:id="rId5"/>
    <p:sldId id="269" r:id="rId6"/>
    <p:sldId id="286" r:id="rId7"/>
    <p:sldId id="274" r:id="rId8"/>
    <p:sldId id="349" r:id="rId9"/>
    <p:sldId id="287" r:id="rId10"/>
    <p:sldId id="275" r:id="rId11"/>
    <p:sldId id="277" r:id="rId12"/>
    <p:sldId id="279" r:id="rId13"/>
    <p:sldId id="278" r:id="rId14"/>
    <p:sldId id="276" r:id="rId15"/>
    <p:sldId id="280" r:id="rId16"/>
    <p:sldId id="281" r:id="rId17"/>
    <p:sldId id="282" r:id="rId18"/>
    <p:sldId id="283" r:id="rId19"/>
    <p:sldId id="284" r:id="rId20"/>
    <p:sldId id="285" r:id="rId21"/>
    <p:sldId id="348" r:id="rId22"/>
    <p:sldId id="262" r:id="rId23"/>
    <p:sldId id="267" r:id="rId24"/>
    <p:sldId id="353" r:id="rId25"/>
    <p:sldId id="257" r:id="rId26"/>
    <p:sldId id="307" r:id="rId27"/>
    <p:sldId id="308" r:id="rId28"/>
    <p:sldId id="319" r:id="rId29"/>
    <p:sldId id="352" r:id="rId30"/>
    <p:sldId id="309" r:id="rId31"/>
    <p:sldId id="310" r:id="rId32"/>
    <p:sldId id="342" r:id="rId33"/>
    <p:sldId id="311" r:id="rId34"/>
    <p:sldId id="322" r:id="rId35"/>
    <p:sldId id="320" r:id="rId36"/>
    <p:sldId id="341" r:id="rId37"/>
    <p:sldId id="313" r:id="rId38"/>
    <p:sldId id="316" r:id="rId39"/>
    <p:sldId id="321" r:id="rId40"/>
    <p:sldId id="314" r:id="rId41"/>
    <p:sldId id="323" r:id="rId42"/>
    <p:sldId id="324" r:id="rId43"/>
    <p:sldId id="315" r:id="rId44"/>
    <p:sldId id="317" r:id="rId45"/>
    <p:sldId id="318" r:id="rId46"/>
    <p:sldId id="350" r:id="rId47"/>
    <p:sldId id="301" r:id="rId48"/>
    <p:sldId id="328" r:id="rId49"/>
    <p:sldId id="340" r:id="rId50"/>
    <p:sldId id="325" r:id="rId51"/>
    <p:sldId id="326" r:id="rId52"/>
    <p:sldId id="327" r:id="rId53"/>
    <p:sldId id="329" r:id="rId54"/>
    <p:sldId id="330" r:id="rId55"/>
    <p:sldId id="332" r:id="rId56"/>
    <p:sldId id="331" r:id="rId57"/>
    <p:sldId id="339" r:id="rId58"/>
    <p:sldId id="343" r:id="rId59"/>
    <p:sldId id="333" r:id="rId60"/>
    <p:sldId id="334" r:id="rId61"/>
    <p:sldId id="335" r:id="rId62"/>
    <p:sldId id="291" r:id="rId63"/>
    <p:sldId id="292" r:id="rId64"/>
    <p:sldId id="293" r:id="rId65"/>
    <p:sldId id="336" r:id="rId66"/>
    <p:sldId id="338" r:id="rId67"/>
    <p:sldId id="347" r:id="rId68"/>
    <p:sldId id="294" r:id="rId69"/>
    <p:sldId id="295" r:id="rId70"/>
    <p:sldId id="302" r:id="rId71"/>
    <p:sldId id="305" r:id="rId72"/>
    <p:sldId id="304" r:id="rId73"/>
    <p:sldId id="303" r:id="rId74"/>
    <p:sldId id="296" r:id="rId75"/>
    <p:sldId id="344" r:id="rId76"/>
    <p:sldId id="297" r:id="rId77"/>
    <p:sldId id="306" r:id="rId78"/>
    <p:sldId id="298" r:id="rId79"/>
    <p:sldId id="346" r:id="rId80"/>
    <p:sldId id="345" r:id="rId81"/>
    <p:sldId id="299" r:id="rId82"/>
    <p:sldId id="300" r:id="rId8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CCFF"/>
    <a:srgbClr val="66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CAE586-A671-414F-9280-51DE9BB65654}" v="35" dt="2026-01-29T23:10:03.10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114" y="1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presProps" Target="pres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tableStyles" Target="tableStyles.xml"/><Relationship Id="rId61" Type="http://schemas.openxmlformats.org/officeDocument/2006/relationships/slide" Target="slides/slide60.xml"/><Relationship Id="rId82" Type="http://schemas.openxmlformats.org/officeDocument/2006/relationships/slide" Target="slides/slide81.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ata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svg"/><Relationship Id="rId1" Type="http://schemas.openxmlformats.org/officeDocument/2006/relationships/image" Target="../media/image22.png"/><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diagrams/_rels/drawing1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svg"/><Relationship Id="rId1" Type="http://schemas.openxmlformats.org/officeDocument/2006/relationships/image" Target="../media/image45.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svg"/><Relationship Id="rId1" Type="http://schemas.openxmlformats.org/officeDocument/2006/relationships/image" Target="../media/image32.png"/><Relationship Id="rId4" Type="http://schemas.openxmlformats.org/officeDocument/2006/relationships/image" Target="../media/image35.svg"/></Relationships>
</file>

<file path=ppt/diagrams/colors1.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icontext_accent3_2">
  <dgm:title val=""/>
  <dgm:desc val=""/>
  <dgm:catLst>
    <dgm:cat type="accent3" pri="13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dgm:fillClrLst>
    <dgm:linClrLst meth="repeat">
      <a:schemeClr val="lt1">
        <a:alpha val="0"/>
      </a:schemeClr>
    </dgm:linClrLst>
    <dgm:effectClrLst/>
    <dgm:txLinClrLst/>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04B66D-2CC9-4BB0-BE8D-6AEFD073ECD9}"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EE05753B-CAC8-4B63-929F-4E313A795590}">
      <dgm:prSet custT="1"/>
      <dgm:spPr/>
      <dgm:t>
        <a:bodyPr/>
        <a:lstStyle/>
        <a:p>
          <a:pPr>
            <a:lnSpc>
              <a:spcPct val="100000"/>
            </a:lnSpc>
            <a:defRPr b="1"/>
          </a:pPr>
          <a:r>
            <a:rPr lang="en-US" sz="1800" dirty="0"/>
            <a:t>Goals</a:t>
          </a:r>
        </a:p>
      </dgm:t>
    </dgm:pt>
    <dgm:pt modelId="{D23B7699-A544-4358-A6F6-5592EE03FD5E}" type="parTrans" cxnId="{CFADBF39-50D5-4D08-9476-199076097F6C}">
      <dgm:prSet/>
      <dgm:spPr/>
      <dgm:t>
        <a:bodyPr/>
        <a:lstStyle/>
        <a:p>
          <a:endParaRPr lang="en-US"/>
        </a:p>
      </dgm:t>
    </dgm:pt>
    <dgm:pt modelId="{9A3A417E-F3DC-4FBC-BAA3-9B45AE1B0469}" type="sibTrans" cxnId="{CFADBF39-50D5-4D08-9476-199076097F6C}">
      <dgm:prSet/>
      <dgm:spPr/>
      <dgm:t>
        <a:bodyPr/>
        <a:lstStyle/>
        <a:p>
          <a:endParaRPr lang="en-US"/>
        </a:p>
      </dgm:t>
    </dgm:pt>
    <dgm:pt modelId="{C1D45D6A-6370-4FBA-9685-B12977BD5F5F}">
      <dgm:prSet custT="1"/>
      <dgm:spPr/>
      <dgm:t>
        <a:bodyPr/>
        <a:lstStyle/>
        <a:p>
          <a:pPr>
            <a:lnSpc>
              <a:spcPct val="100000"/>
            </a:lnSpc>
          </a:pPr>
          <a:r>
            <a:rPr lang="en-US" sz="1800" dirty="0"/>
            <a:t>Understand how teachers in Jambi experience teaching English</a:t>
          </a:r>
        </a:p>
      </dgm:t>
    </dgm:pt>
    <dgm:pt modelId="{14E2A186-9AA6-477B-AAEA-E26B61BCBF71}" type="parTrans" cxnId="{3A7A238C-8BC4-4CC1-95C6-91F4A1567169}">
      <dgm:prSet/>
      <dgm:spPr/>
      <dgm:t>
        <a:bodyPr/>
        <a:lstStyle/>
        <a:p>
          <a:endParaRPr lang="en-US"/>
        </a:p>
      </dgm:t>
    </dgm:pt>
    <dgm:pt modelId="{70A99829-BB24-4EC3-8DB2-9B6D9FBF4283}" type="sibTrans" cxnId="{3A7A238C-8BC4-4CC1-95C6-91F4A1567169}">
      <dgm:prSet/>
      <dgm:spPr/>
      <dgm:t>
        <a:bodyPr/>
        <a:lstStyle/>
        <a:p>
          <a:endParaRPr lang="en-US"/>
        </a:p>
      </dgm:t>
    </dgm:pt>
    <dgm:pt modelId="{16680520-0D54-48CE-BA70-5F21BAFB2481}">
      <dgm:prSet custT="1"/>
      <dgm:spPr/>
      <dgm:t>
        <a:bodyPr/>
        <a:lstStyle/>
        <a:p>
          <a:pPr>
            <a:lnSpc>
              <a:spcPct val="100000"/>
            </a:lnSpc>
          </a:pPr>
          <a:r>
            <a:rPr lang="en-US" sz="1800" dirty="0"/>
            <a:t>Explore classroom approaches, daily practices, and cultural contexts</a:t>
          </a:r>
        </a:p>
      </dgm:t>
    </dgm:pt>
    <dgm:pt modelId="{B75420F0-B18C-49F4-BAF1-DD3163B1B279}" type="parTrans" cxnId="{C464038A-E4CD-4D1D-B705-127C3EB1E18A}">
      <dgm:prSet/>
      <dgm:spPr/>
      <dgm:t>
        <a:bodyPr/>
        <a:lstStyle/>
        <a:p>
          <a:endParaRPr lang="en-US"/>
        </a:p>
      </dgm:t>
    </dgm:pt>
    <dgm:pt modelId="{EBD87BB1-074D-42F1-8285-3A9A88241E85}" type="sibTrans" cxnId="{C464038A-E4CD-4D1D-B705-127C3EB1E18A}">
      <dgm:prSet/>
      <dgm:spPr/>
      <dgm:t>
        <a:bodyPr/>
        <a:lstStyle/>
        <a:p>
          <a:endParaRPr lang="en-US"/>
        </a:p>
      </dgm:t>
    </dgm:pt>
    <dgm:pt modelId="{22C2BE97-3FAB-4CA6-8C02-417897873A35}">
      <dgm:prSet custT="1"/>
      <dgm:spPr/>
      <dgm:t>
        <a:bodyPr/>
        <a:lstStyle/>
        <a:p>
          <a:pPr>
            <a:lnSpc>
              <a:spcPct val="100000"/>
            </a:lnSpc>
            <a:defRPr b="1"/>
          </a:pPr>
          <a:r>
            <a:rPr lang="en-US" sz="1800" dirty="0"/>
            <a:t>Introductions</a:t>
          </a:r>
        </a:p>
      </dgm:t>
    </dgm:pt>
    <dgm:pt modelId="{AE6734F7-1405-46C1-8DD2-18D1E690CD83}" type="parTrans" cxnId="{AE35D84F-9B59-465A-8193-075C54B68BAE}">
      <dgm:prSet/>
      <dgm:spPr/>
      <dgm:t>
        <a:bodyPr/>
        <a:lstStyle/>
        <a:p>
          <a:endParaRPr lang="en-US"/>
        </a:p>
      </dgm:t>
    </dgm:pt>
    <dgm:pt modelId="{75175115-A8FB-4786-83F4-F8FB101D7ED7}" type="sibTrans" cxnId="{AE35D84F-9B59-465A-8193-075C54B68BAE}">
      <dgm:prSet/>
      <dgm:spPr/>
      <dgm:t>
        <a:bodyPr/>
        <a:lstStyle/>
        <a:p>
          <a:endParaRPr lang="en-US"/>
        </a:p>
      </dgm:t>
    </dgm:pt>
    <dgm:pt modelId="{32F1DFEE-D94F-4CDE-AE2A-4AEAF81224F8}">
      <dgm:prSet custT="1"/>
      <dgm:spPr/>
      <dgm:t>
        <a:bodyPr/>
        <a:lstStyle/>
        <a:p>
          <a:pPr>
            <a:lnSpc>
              <a:spcPct val="100000"/>
            </a:lnSpc>
          </a:pPr>
          <a:r>
            <a:rPr lang="en-US" sz="1800" b="1" dirty="0"/>
            <a:t>Name</a:t>
          </a:r>
        </a:p>
      </dgm:t>
    </dgm:pt>
    <dgm:pt modelId="{979CB1DF-7476-4DBF-B34D-276688672AA6}" type="parTrans" cxnId="{3F73F354-D490-4F9F-892D-1813A5264EF0}">
      <dgm:prSet/>
      <dgm:spPr/>
      <dgm:t>
        <a:bodyPr/>
        <a:lstStyle/>
        <a:p>
          <a:endParaRPr lang="en-US"/>
        </a:p>
      </dgm:t>
    </dgm:pt>
    <dgm:pt modelId="{4313366E-C676-4789-8BC8-ED81DA6EA0CD}" type="sibTrans" cxnId="{3F73F354-D490-4F9F-892D-1813A5264EF0}">
      <dgm:prSet/>
      <dgm:spPr/>
      <dgm:t>
        <a:bodyPr/>
        <a:lstStyle/>
        <a:p>
          <a:endParaRPr lang="en-US"/>
        </a:p>
      </dgm:t>
    </dgm:pt>
    <dgm:pt modelId="{0594AB46-C75F-478E-8D31-6EE0AB1BC6E5}">
      <dgm:prSet custT="1"/>
      <dgm:spPr/>
      <dgm:t>
        <a:bodyPr/>
        <a:lstStyle/>
        <a:p>
          <a:pPr>
            <a:lnSpc>
              <a:spcPct val="100000"/>
            </a:lnSpc>
          </a:pPr>
          <a:r>
            <a:rPr lang="en-US" sz="1800" b="1" dirty="0"/>
            <a:t>Level you teach</a:t>
          </a:r>
        </a:p>
      </dgm:t>
    </dgm:pt>
    <dgm:pt modelId="{94D5FDA0-7ABD-4D37-89AC-F9BCED389C90}" type="parTrans" cxnId="{DB933FD4-8177-4840-B465-FE60BC2ED66C}">
      <dgm:prSet/>
      <dgm:spPr/>
      <dgm:t>
        <a:bodyPr/>
        <a:lstStyle/>
        <a:p>
          <a:endParaRPr lang="en-US"/>
        </a:p>
      </dgm:t>
    </dgm:pt>
    <dgm:pt modelId="{69D9ECE7-FF49-43B3-9E22-0614FF5E5EF7}" type="sibTrans" cxnId="{DB933FD4-8177-4840-B465-FE60BC2ED66C}">
      <dgm:prSet/>
      <dgm:spPr/>
      <dgm:t>
        <a:bodyPr/>
        <a:lstStyle/>
        <a:p>
          <a:endParaRPr lang="en-US"/>
        </a:p>
      </dgm:t>
    </dgm:pt>
    <dgm:pt modelId="{B752C5F5-901B-4CF9-B27C-0D81E9EE834B}">
      <dgm:prSet custT="1"/>
      <dgm:spPr/>
      <dgm:t>
        <a:bodyPr/>
        <a:lstStyle/>
        <a:p>
          <a:pPr>
            <a:lnSpc>
              <a:spcPct val="100000"/>
            </a:lnSpc>
          </a:pPr>
          <a:r>
            <a:rPr lang="en-US" sz="1800" b="1" dirty="0"/>
            <a:t>One challenge and one joy in teaching</a:t>
          </a:r>
        </a:p>
      </dgm:t>
    </dgm:pt>
    <dgm:pt modelId="{DB700C2C-0EC8-4E63-A677-9200B6E77B63}" type="parTrans" cxnId="{4AF4AEA2-63F5-48B2-A782-E02B730BE404}">
      <dgm:prSet/>
      <dgm:spPr/>
      <dgm:t>
        <a:bodyPr/>
        <a:lstStyle/>
        <a:p>
          <a:endParaRPr lang="en-US"/>
        </a:p>
      </dgm:t>
    </dgm:pt>
    <dgm:pt modelId="{EDA01045-A4CE-49B2-A80A-B1301AF58578}" type="sibTrans" cxnId="{4AF4AEA2-63F5-48B2-A782-E02B730BE404}">
      <dgm:prSet/>
      <dgm:spPr/>
      <dgm:t>
        <a:bodyPr/>
        <a:lstStyle/>
        <a:p>
          <a:endParaRPr lang="en-US"/>
        </a:p>
      </dgm:t>
    </dgm:pt>
    <dgm:pt modelId="{3319CD89-9D36-4302-B18C-FE1A1300799F}">
      <dgm:prSet custT="1"/>
      <dgm:spPr/>
      <dgm:t>
        <a:bodyPr/>
        <a:lstStyle/>
        <a:p>
          <a:pPr>
            <a:lnSpc>
              <a:spcPct val="100000"/>
            </a:lnSpc>
          </a:pPr>
          <a:r>
            <a:rPr lang="en-US" sz="1800" b="1" dirty="0"/>
            <a:t>Describe your English classroom in 3 words!</a:t>
          </a:r>
        </a:p>
      </dgm:t>
    </dgm:pt>
    <dgm:pt modelId="{3CBC5B3D-B87C-4889-AF0C-313E215CF027}" type="parTrans" cxnId="{5DD97361-E2F8-4A85-8CD3-8B8B2292071C}">
      <dgm:prSet/>
      <dgm:spPr/>
      <dgm:t>
        <a:bodyPr/>
        <a:lstStyle/>
        <a:p>
          <a:endParaRPr lang="en-US"/>
        </a:p>
      </dgm:t>
    </dgm:pt>
    <dgm:pt modelId="{ABE2FDE1-E3C0-48C7-96F4-3659E84EAE8F}" type="sibTrans" cxnId="{5DD97361-E2F8-4A85-8CD3-8B8B2292071C}">
      <dgm:prSet/>
      <dgm:spPr/>
      <dgm:t>
        <a:bodyPr/>
        <a:lstStyle/>
        <a:p>
          <a:endParaRPr lang="en-US"/>
        </a:p>
      </dgm:t>
    </dgm:pt>
    <dgm:pt modelId="{4A807388-1B16-41CE-A669-2B711534EB9E}">
      <dgm:prSet custT="1"/>
      <dgm:spPr/>
      <dgm:t>
        <a:bodyPr/>
        <a:lstStyle/>
        <a:p>
          <a:pPr>
            <a:lnSpc>
              <a:spcPct val="100000"/>
            </a:lnSpc>
            <a:defRPr b="1"/>
          </a:pPr>
          <a:r>
            <a:rPr lang="en-US" sz="2000" dirty="0"/>
            <a:t>Today is discussion-based, no right/wrong answers!</a:t>
          </a:r>
        </a:p>
      </dgm:t>
    </dgm:pt>
    <dgm:pt modelId="{6691A024-B34C-408A-8E0A-498EBD4771B0}" type="parTrans" cxnId="{E6D665C3-A806-47A4-9C10-1AF7859781B7}">
      <dgm:prSet/>
      <dgm:spPr/>
      <dgm:t>
        <a:bodyPr/>
        <a:lstStyle/>
        <a:p>
          <a:endParaRPr lang="en-US"/>
        </a:p>
      </dgm:t>
    </dgm:pt>
    <dgm:pt modelId="{A58ACC32-EA72-4B11-9B98-7BF243135289}" type="sibTrans" cxnId="{E6D665C3-A806-47A4-9C10-1AF7859781B7}">
      <dgm:prSet/>
      <dgm:spPr/>
      <dgm:t>
        <a:bodyPr/>
        <a:lstStyle/>
        <a:p>
          <a:endParaRPr lang="en-US"/>
        </a:p>
      </dgm:t>
    </dgm:pt>
    <dgm:pt modelId="{38573197-40E6-487E-A3C4-1CD35D3BF473}" type="pres">
      <dgm:prSet presAssocID="{2804B66D-2CC9-4BB0-BE8D-6AEFD073ECD9}" presName="root" presStyleCnt="0">
        <dgm:presLayoutVars>
          <dgm:dir/>
          <dgm:resizeHandles val="exact"/>
        </dgm:presLayoutVars>
      </dgm:prSet>
      <dgm:spPr/>
    </dgm:pt>
    <dgm:pt modelId="{8790EF5B-CC18-45BF-824E-CA8EC709C121}" type="pres">
      <dgm:prSet presAssocID="{EE05753B-CAC8-4B63-929F-4E313A795590}" presName="compNode" presStyleCnt="0"/>
      <dgm:spPr/>
    </dgm:pt>
    <dgm:pt modelId="{B1988D41-9499-4EEE-933B-D0116383CCED}" type="pres">
      <dgm:prSet presAssocID="{EE05753B-CAC8-4B63-929F-4E313A795590}" presName="iconRect" presStyleLbl="node1" presStyleIdx="0" presStyleCnt="3" custScaleX="353150" custScaleY="353150" custLinFactNeighborY="-8332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53CDC697-9DB4-4F8D-A846-A9F71859888A}" type="pres">
      <dgm:prSet presAssocID="{EE05753B-CAC8-4B63-929F-4E313A795590}" presName="iconSpace" presStyleCnt="0"/>
      <dgm:spPr/>
    </dgm:pt>
    <dgm:pt modelId="{3EF3C183-9453-4CA7-B896-9EBF178298E5}" type="pres">
      <dgm:prSet presAssocID="{EE05753B-CAC8-4B63-929F-4E313A795590}" presName="parTx" presStyleLbl="revTx" presStyleIdx="0" presStyleCnt="6" custScaleX="126842">
        <dgm:presLayoutVars>
          <dgm:chMax val="0"/>
          <dgm:chPref val="0"/>
        </dgm:presLayoutVars>
      </dgm:prSet>
      <dgm:spPr/>
    </dgm:pt>
    <dgm:pt modelId="{0B98C08F-C61F-4FE7-A92E-13A887144B3C}" type="pres">
      <dgm:prSet presAssocID="{EE05753B-CAC8-4B63-929F-4E313A795590}" presName="txSpace" presStyleCnt="0"/>
      <dgm:spPr/>
    </dgm:pt>
    <dgm:pt modelId="{060ED14A-6EB3-4F29-8760-AEA74EAB7468}" type="pres">
      <dgm:prSet presAssocID="{EE05753B-CAC8-4B63-929F-4E313A795590}" presName="desTx" presStyleLbl="revTx" presStyleIdx="1" presStyleCnt="6" custScaleX="215173">
        <dgm:presLayoutVars/>
      </dgm:prSet>
      <dgm:spPr/>
    </dgm:pt>
    <dgm:pt modelId="{F8174793-FCEF-40FB-85A6-F3936E935D1E}" type="pres">
      <dgm:prSet presAssocID="{9A3A417E-F3DC-4FBC-BAA3-9B45AE1B0469}" presName="sibTrans" presStyleCnt="0"/>
      <dgm:spPr/>
    </dgm:pt>
    <dgm:pt modelId="{7E0FB0E0-42CC-46F3-80F1-DD70C666F23B}" type="pres">
      <dgm:prSet presAssocID="{22C2BE97-3FAB-4CA6-8C02-417897873A35}" presName="compNode" presStyleCnt="0"/>
      <dgm:spPr/>
    </dgm:pt>
    <dgm:pt modelId="{3F16730E-2CC2-470A-A415-675CC47A25C6}" type="pres">
      <dgm:prSet presAssocID="{22C2BE97-3FAB-4CA6-8C02-417897873A35}" presName="iconRect" presStyleLbl="node1" presStyleIdx="1" presStyleCnt="3" custScaleX="331299" custScaleY="381572" custLinFactY="-64813" custLinFactNeighborX="6756" custLinFactNeighborY="-100000"/>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0D17993D-18CA-4580-A918-89501CA5FA9A}" type="pres">
      <dgm:prSet presAssocID="{22C2BE97-3FAB-4CA6-8C02-417897873A35}" presName="iconSpace" presStyleCnt="0"/>
      <dgm:spPr/>
    </dgm:pt>
    <dgm:pt modelId="{6F15AEEE-8D98-4596-9618-1D6C226EB8FC}" type="pres">
      <dgm:prSet presAssocID="{22C2BE97-3FAB-4CA6-8C02-417897873A35}" presName="parTx" presStyleLbl="revTx" presStyleIdx="2" presStyleCnt="6" custScaleX="242264" custScaleY="59037">
        <dgm:presLayoutVars>
          <dgm:chMax val="0"/>
          <dgm:chPref val="0"/>
        </dgm:presLayoutVars>
      </dgm:prSet>
      <dgm:spPr/>
    </dgm:pt>
    <dgm:pt modelId="{D43E2636-BF95-481C-818C-D0932D053653}" type="pres">
      <dgm:prSet presAssocID="{22C2BE97-3FAB-4CA6-8C02-417897873A35}" presName="txSpace" presStyleCnt="0"/>
      <dgm:spPr/>
    </dgm:pt>
    <dgm:pt modelId="{0396CECD-1782-400C-A202-3EAC4CB47D35}" type="pres">
      <dgm:prSet presAssocID="{22C2BE97-3FAB-4CA6-8C02-417897873A35}" presName="desTx" presStyleLbl="revTx" presStyleIdx="3" presStyleCnt="6" custScaleX="395934" custLinFactNeighborX="86020" custLinFactNeighborY="17605">
        <dgm:presLayoutVars/>
      </dgm:prSet>
      <dgm:spPr/>
    </dgm:pt>
    <dgm:pt modelId="{745470F5-7F6C-48F1-98FD-38EAC7FE155F}" type="pres">
      <dgm:prSet presAssocID="{75175115-A8FB-4786-83F4-F8FB101D7ED7}" presName="sibTrans" presStyleCnt="0"/>
      <dgm:spPr/>
    </dgm:pt>
    <dgm:pt modelId="{97B6985D-FDBE-4985-981E-6EEA0525F7B6}" type="pres">
      <dgm:prSet presAssocID="{4A807388-1B16-41CE-A669-2B711534EB9E}" presName="compNode" presStyleCnt="0"/>
      <dgm:spPr/>
    </dgm:pt>
    <dgm:pt modelId="{8D9850AC-B21D-4338-94DB-280D1ADE110E}" type="pres">
      <dgm:prSet presAssocID="{4A807388-1B16-41CE-A669-2B711534EB9E}" presName="iconRect" presStyleLbl="node1" presStyleIdx="2" presStyleCnt="3" custScaleX="260681" custScaleY="306718" custLinFactY="-14855" custLinFactNeighborX="-2343" custLinFactNeighborY="-100000"/>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ustomer Review"/>
        </a:ext>
      </dgm:extLst>
    </dgm:pt>
    <dgm:pt modelId="{8375F85A-18FF-41DB-BFD6-F7A956334E78}" type="pres">
      <dgm:prSet presAssocID="{4A807388-1B16-41CE-A669-2B711534EB9E}" presName="iconSpace" presStyleCnt="0"/>
      <dgm:spPr/>
    </dgm:pt>
    <dgm:pt modelId="{4A522B6E-06A2-45CD-92C7-B3C1CE6B724F}" type="pres">
      <dgm:prSet presAssocID="{4A807388-1B16-41CE-A669-2B711534EB9E}" presName="parTx" presStyleLbl="revTx" presStyleIdx="4" presStyleCnt="6" custScaleX="255497">
        <dgm:presLayoutVars>
          <dgm:chMax val="0"/>
          <dgm:chPref val="0"/>
        </dgm:presLayoutVars>
      </dgm:prSet>
      <dgm:spPr/>
    </dgm:pt>
    <dgm:pt modelId="{F3184C9C-18D2-41D8-AC01-9F136F78FEB1}" type="pres">
      <dgm:prSet presAssocID="{4A807388-1B16-41CE-A669-2B711534EB9E}" presName="txSpace" presStyleCnt="0"/>
      <dgm:spPr/>
    </dgm:pt>
    <dgm:pt modelId="{CE8D90E9-3CC9-41D7-B5B8-BB08F4878C77}" type="pres">
      <dgm:prSet presAssocID="{4A807388-1B16-41CE-A669-2B711534EB9E}" presName="desTx" presStyleLbl="revTx" presStyleIdx="5" presStyleCnt="6">
        <dgm:presLayoutVars/>
      </dgm:prSet>
      <dgm:spPr/>
    </dgm:pt>
  </dgm:ptLst>
  <dgm:cxnLst>
    <dgm:cxn modelId="{A856AD25-2EEB-428A-911E-3189FF9B133A}" type="presOf" srcId="{3319CD89-9D36-4302-B18C-FE1A1300799F}" destId="{0396CECD-1782-400C-A202-3EAC4CB47D35}" srcOrd="0" destOrd="3" presId="urn:microsoft.com/office/officeart/2018/2/layout/IconLabelDescriptionList"/>
    <dgm:cxn modelId="{F6815728-259D-4155-9D84-268472FBCA81}" type="presOf" srcId="{B752C5F5-901B-4CF9-B27C-0D81E9EE834B}" destId="{0396CECD-1782-400C-A202-3EAC4CB47D35}" srcOrd="0" destOrd="2" presId="urn:microsoft.com/office/officeart/2018/2/layout/IconLabelDescriptionList"/>
    <dgm:cxn modelId="{CFADBF39-50D5-4D08-9476-199076097F6C}" srcId="{2804B66D-2CC9-4BB0-BE8D-6AEFD073ECD9}" destId="{EE05753B-CAC8-4B63-929F-4E313A795590}" srcOrd="0" destOrd="0" parTransId="{D23B7699-A544-4358-A6F6-5592EE03FD5E}" sibTransId="{9A3A417E-F3DC-4FBC-BAA3-9B45AE1B0469}"/>
    <dgm:cxn modelId="{32F3CE5B-1764-45C8-9282-64687F63CCA6}" type="presOf" srcId="{2804B66D-2CC9-4BB0-BE8D-6AEFD073ECD9}" destId="{38573197-40E6-487E-A3C4-1CD35D3BF473}" srcOrd="0" destOrd="0" presId="urn:microsoft.com/office/officeart/2018/2/layout/IconLabelDescriptionList"/>
    <dgm:cxn modelId="{5366175F-8C67-4DC4-85E9-B4B8639D77C1}" type="presOf" srcId="{22C2BE97-3FAB-4CA6-8C02-417897873A35}" destId="{6F15AEEE-8D98-4596-9618-1D6C226EB8FC}" srcOrd="0" destOrd="0" presId="urn:microsoft.com/office/officeart/2018/2/layout/IconLabelDescriptionList"/>
    <dgm:cxn modelId="{5DD97361-E2F8-4A85-8CD3-8B8B2292071C}" srcId="{22C2BE97-3FAB-4CA6-8C02-417897873A35}" destId="{3319CD89-9D36-4302-B18C-FE1A1300799F}" srcOrd="3" destOrd="0" parTransId="{3CBC5B3D-B87C-4889-AF0C-313E215CF027}" sibTransId="{ABE2FDE1-E3C0-48C7-96F4-3659E84EAE8F}"/>
    <dgm:cxn modelId="{AE35D84F-9B59-465A-8193-075C54B68BAE}" srcId="{2804B66D-2CC9-4BB0-BE8D-6AEFD073ECD9}" destId="{22C2BE97-3FAB-4CA6-8C02-417897873A35}" srcOrd="1" destOrd="0" parTransId="{AE6734F7-1405-46C1-8DD2-18D1E690CD83}" sibTransId="{75175115-A8FB-4786-83F4-F8FB101D7ED7}"/>
    <dgm:cxn modelId="{E4657152-84C9-4A19-8F5F-1773AE15DA16}" type="presOf" srcId="{16680520-0D54-48CE-BA70-5F21BAFB2481}" destId="{060ED14A-6EB3-4F29-8760-AEA74EAB7468}" srcOrd="0" destOrd="1" presId="urn:microsoft.com/office/officeart/2018/2/layout/IconLabelDescriptionList"/>
    <dgm:cxn modelId="{3F73F354-D490-4F9F-892D-1813A5264EF0}" srcId="{22C2BE97-3FAB-4CA6-8C02-417897873A35}" destId="{32F1DFEE-D94F-4CDE-AE2A-4AEAF81224F8}" srcOrd="0" destOrd="0" parTransId="{979CB1DF-7476-4DBF-B34D-276688672AA6}" sibTransId="{4313366E-C676-4789-8BC8-ED81DA6EA0CD}"/>
    <dgm:cxn modelId="{C464038A-E4CD-4D1D-B705-127C3EB1E18A}" srcId="{EE05753B-CAC8-4B63-929F-4E313A795590}" destId="{16680520-0D54-48CE-BA70-5F21BAFB2481}" srcOrd="1" destOrd="0" parTransId="{B75420F0-B18C-49F4-BAF1-DD3163B1B279}" sibTransId="{EBD87BB1-074D-42F1-8285-3A9A88241E85}"/>
    <dgm:cxn modelId="{3A7A238C-8BC4-4CC1-95C6-91F4A1567169}" srcId="{EE05753B-CAC8-4B63-929F-4E313A795590}" destId="{C1D45D6A-6370-4FBA-9685-B12977BD5F5F}" srcOrd="0" destOrd="0" parTransId="{14E2A186-9AA6-477B-AAEA-E26B61BCBF71}" sibTransId="{70A99829-BB24-4EC3-8DB2-9B6D9FBF4283}"/>
    <dgm:cxn modelId="{D3A9EE90-C82C-4C42-A419-37DCBBAF83B6}" type="presOf" srcId="{EE05753B-CAC8-4B63-929F-4E313A795590}" destId="{3EF3C183-9453-4CA7-B896-9EBF178298E5}" srcOrd="0" destOrd="0" presId="urn:microsoft.com/office/officeart/2018/2/layout/IconLabelDescriptionList"/>
    <dgm:cxn modelId="{4AF4AEA2-63F5-48B2-A782-E02B730BE404}" srcId="{22C2BE97-3FAB-4CA6-8C02-417897873A35}" destId="{B752C5F5-901B-4CF9-B27C-0D81E9EE834B}" srcOrd="2" destOrd="0" parTransId="{DB700C2C-0EC8-4E63-A677-9200B6E77B63}" sibTransId="{EDA01045-A4CE-49B2-A80A-B1301AF58578}"/>
    <dgm:cxn modelId="{52F5B7B3-48CD-43FF-B64E-55FA1319D220}" type="presOf" srcId="{4A807388-1B16-41CE-A669-2B711534EB9E}" destId="{4A522B6E-06A2-45CD-92C7-B3C1CE6B724F}" srcOrd="0" destOrd="0" presId="urn:microsoft.com/office/officeart/2018/2/layout/IconLabelDescriptionList"/>
    <dgm:cxn modelId="{8C94E0B7-7014-4F92-9D30-A51941CB70B7}" type="presOf" srcId="{C1D45D6A-6370-4FBA-9685-B12977BD5F5F}" destId="{060ED14A-6EB3-4F29-8760-AEA74EAB7468}" srcOrd="0" destOrd="0" presId="urn:microsoft.com/office/officeart/2018/2/layout/IconLabelDescriptionList"/>
    <dgm:cxn modelId="{E6D665C3-A806-47A4-9C10-1AF7859781B7}" srcId="{2804B66D-2CC9-4BB0-BE8D-6AEFD073ECD9}" destId="{4A807388-1B16-41CE-A669-2B711534EB9E}" srcOrd="2" destOrd="0" parTransId="{6691A024-B34C-408A-8E0A-498EBD4771B0}" sibTransId="{A58ACC32-EA72-4B11-9B98-7BF243135289}"/>
    <dgm:cxn modelId="{DB933FD4-8177-4840-B465-FE60BC2ED66C}" srcId="{22C2BE97-3FAB-4CA6-8C02-417897873A35}" destId="{0594AB46-C75F-478E-8D31-6EE0AB1BC6E5}" srcOrd="1" destOrd="0" parTransId="{94D5FDA0-7ABD-4D37-89AC-F9BCED389C90}" sibTransId="{69D9ECE7-FF49-43B3-9E22-0614FF5E5EF7}"/>
    <dgm:cxn modelId="{AB00D0D9-D455-4799-8B61-CEA6A27EC4DC}" type="presOf" srcId="{32F1DFEE-D94F-4CDE-AE2A-4AEAF81224F8}" destId="{0396CECD-1782-400C-A202-3EAC4CB47D35}" srcOrd="0" destOrd="0" presId="urn:microsoft.com/office/officeart/2018/2/layout/IconLabelDescriptionList"/>
    <dgm:cxn modelId="{324D4DE8-3130-4BBF-A4B1-25DC0E2958EA}" type="presOf" srcId="{0594AB46-C75F-478E-8D31-6EE0AB1BC6E5}" destId="{0396CECD-1782-400C-A202-3EAC4CB47D35}" srcOrd="0" destOrd="1" presId="urn:microsoft.com/office/officeart/2018/2/layout/IconLabelDescriptionList"/>
    <dgm:cxn modelId="{A3160B9A-1BE6-41D2-8519-061335FFA1E2}" type="presParOf" srcId="{38573197-40E6-487E-A3C4-1CD35D3BF473}" destId="{8790EF5B-CC18-45BF-824E-CA8EC709C121}" srcOrd="0" destOrd="0" presId="urn:microsoft.com/office/officeart/2018/2/layout/IconLabelDescriptionList"/>
    <dgm:cxn modelId="{D31409C6-20C7-48DD-83CF-3F4AB9DF1331}" type="presParOf" srcId="{8790EF5B-CC18-45BF-824E-CA8EC709C121}" destId="{B1988D41-9499-4EEE-933B-D0116383CCED}" srcOrd="0" destOrd="0" presId="urn:microsoft.com/office/officeart/2018/2/layout/IconLabelDescriptionList"/>
    <dgm:cxn modelId="{5A1075F7-2020-4FBF-8339-977F10A916DE}" type="presParOf" srcId="{8790EF5B-CC18-45BF-824E-CA8EC709C121}" destId="{53CDC697-9DB4-4F8D-A846-A9F71859888A}" srcOrd="1" destOrd="0" presId="urn:microsoft.com/office/officeart/2018/2/layout/IconLabelDescriptionList"/>
    <dgm:cxn modelId="{2616696D-B801-4A88-9C2E-97C7C72F13FD}" type="presParOf" srcId="{8790EF5B-CC18-45BF-824E-CA8EC709C121}" destId="{3EF3C183-9453-4CA7-B896-9EBF178298E5}" srcOrd="2" destOrd="0" presId="urn:microsoft.com/office/officeart/2018/2/layout/IconLabelDescriptionList"/>
    <dgm:cxn modelId="{E206A2B4-B621-46B8-8F49-12B1E276D987}" type="presParOf" srcId="{8790EF5B-CC18-45BF-824E-CA8EC709C121}" destId="{0B98C08F-C61F-4FE7-A92E-13A887144B3C}" srcOrd="3" destOrd="0" presId="urn:microsoft.com/office/officeart/2018/2/layout/IconLabelDescriptionList"/>
    <dgm:cxn modelId="{D1DF1844-C152-4C5A-B517-4CDE35933E62}" type="presParOf" srcId="{8790EF5B-CC18-45BF-824E-CA8EC709C121}" destId="{060ED14A-6EB3-4F29-8760-AEA74EAB7468}" srcOrd="4" destOrd="0" presId="urn:microsoft.com/office/officeart/2018/2/layout/IconLabelDescriptionList"/>
    <dgm:cxn modelId="{71E60E7C-DB8F-460D-9B61-845367D217B3}" type="presParOf" srcId="{38573197-40E6-487E-A3C4-1CD35D3BF473}" destId="{F8174793-FCEF-40FB-85A6-F3936E935D1E}" srcOrd="1" destOrd="0" presId="urn:microsoft.com/office/officeart/2018/2/layout/IconLabelDescriptionList"/>
    <dgm:cxn modelId="{5D256E30-496E-46C4-BE3B-255AD95F9608}" type="presParOf" srcId="{38573197-40E6-487E-A3C4-1CD35D3BF473}" destId="{7E0FB0E0-42CC-46F3-80F1-DD70C666F23B}" srcOrd="2" destOrd="0" presId="urn:microsoft.com/office/officeart/2018/2/layout/IconLabelDescriptionList"/>
    <dgm:cxn modelId="{3BA5C3D3-2B89-4BCF-9EF3-E210E899FBB1}" type="presParOf" srcId="{7E0FB0E0-42CC-46F3-80F1-DD70C666F23B}" destId="{3F16730E-2CC2-470A-A415-675CC47A25C6}" srcOrd="0" destOrd="0" presId="urn:microsoft.com/office/officeart/2018/2/layout/IconLabelDescriptionList"/>
    <dgm:cxn modelId="{82ECA9FA-3E5A-4F84-BE6E-9DB1A0462BBA}" type="presParOf" srcId="{7E0FB0E0-42CC-46F3-80F1-DD70C666F23B}" destId="{0D17993D-18CA-4580-A918-89501CA5FA9A}" srcOrd="1" destOrd="0" presId="urn:microsoft.com/office/officeart/2018/2/layout/IconLabelDescriptionList"/>
    <dgm:cxn modelId="{A7857BE1-F3FC-48CF-9E9B-5D51A8E91416}" type="presParOf" srcId="{7E0FB0E0-42CC-46F3-80F1-DD70C666F23B}" destId="{6F15AEEE-8D98-4596-9618-1D6C226EB8FC}" srcOrd="2" destOrd="0" presId="urn:microsoft.com/office/officeart/2018/2/layout/IconLabelDescriptionList"/>
    <dgm:cxn modelId="{B435CA48-D40E-49B9-8474-9AEA9634A186}" type="presParOf" srcId="{7E0FB0E0-42CC-46F3-80F1-DD70C666F23B}" destId="{D43E2636-BF95-481C-818C-D0932D053653}" srcOrd="3" destOrd="0" presId="urn:microsoft.com/office/officeart/2018/2/layout/IconLabelDescriptionList"/>
    <dgm:cxn modelId="{1E987676-53E8-48F0-A86A-FCCDFDBD85ED}" type="presParOf" srcId="{7E0FB0E0-42CC-46F3-80F1-DD70C666F23B}" destId="{0396CECD-1782-400C-A202-3EAC4CB47D35}" srcOrd="4" destOrd="0" presId="urn:microsoft.com/office/officeart/2018/2/layout/IconLabelDescriptionList"/>
    <dgm:cxn modelId="{F5B853AE-610A-4985-B15E-B3226F224967}" type="presParOf" srcId="{38573197-40E6-487E-A3C4-1CD35D3BF473}" destId="{745470F5-7F6C-48F1-98FD-38EAC7FE155F}" srcOrd="3" destOrd="0" presId="urn:microsoft.com/office/officeart/2018/2/layout/IconLabelDescriptionList"/>
    <dgm:cxn modelId="{5096C8FB-9229-4C19-9174-15CD964505AD}" type="presParOf" srcId="{38573197-40E6-487E-A3C4-1CD35D3BF473}" destId="{97B6985D-FDBE-4985-981E-6EEA0525F7B6}" srcOrd="4" destOrd="0" presId="urn:microsoft.com/office/officeart/2018/2/layout/IconLabelDescriptionList"/>
    <dgm:cxn modelId="{4463257F-3DF3-48FB-A8CF-ED74597B84D8}" type="presParOf" srcId="{97B6985D-FDBE-4985-981E-6EEA0525F7B6}" destId="{8D9850AC-B21D-4338-94DB-280D1ADE110E}" srcOrd="0" destOrd="0" presId="urn:microsoft.com/office/officeart/2018/2/layout/IconLabelDescriptionList"/>
    <dgm:cxn modelId="{BD957809-BAEC-4164-B1BF-132BE2C5D550}" type="presParOf" srcId="{97B6985D-FDBE-4985-981E-6EEA0525F7B6}" destId="{8375F85A-18FF-41DB-BFD6-F7A956334E78}" srcOrd="1" destOrd="0" presId="urn:microsoft.com/office/officeart/2018/2/layout/IconLabelDescriptionList"/>
    <dgm:cxn modelId="{9668E9CA-0312-44A6-AC30-CE117E4F103D}" type="presParOf" srcId="{97B6985D-FDBE-4985-981E-6EEA0525F7B6}" destId="{4A522B6E-06A2-45CD-92C7-B3C1CE6B724F}" srcOrd="2" destOrd="0" presId="urn:microsoft.com/office/officeart/2018/2/layout/IconLabelDescriptionList"/>
    <dgm:cxn modelId="{86DEB868-39ED-4709-900F-C6862371DEE2}" type="presParOf" srcId="{97B6985D-FDBE-4985-981E-6EEA0525F7B6}" destId="{F3184C9C-18D2-41D8-AC01-9F136F78FEB1}" srcOrd="3" destOrd="0" presId="urn:microsoft.com/office/officeart/2018/2/layout/IconLabelDescriptionList"/>
    <dgm:cxn modelId="{D16A1640-A80B-4220-B696-D07A8CDDD0AE}" type="presParOf" srcId="{97B6985D-FDBE-4985-981E-6EEA0525F7B6}" destId="{CE8D90E9-3CC9-41D7-B5B8-BB08F4878C77}"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01238F5-62B9-4D1B-8373-5EBA44F6D3CB}"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D000A593-69AC-499C-964D-7D0C0003F5F8}">
      <dgm:prSet/>
      <dgm:spPr/>
      <dgm:t>
        <a:bodyPr/>
        <a:lstStyle/>
        <a:p>
          <a:r>
            <a:rPr lang="en-US" dirty="0"/>
            <a:t>Pair up and describe a place that is meaningful to them using three sensory details (e.g. “wind blowing my hair in my eyes,” “endless golden prairies). (See sensory word list on next slide.)</a:t>
          </a:r>
        </a:p>
      </dgm:t>
    </dgm:pt>
    <dgm:pt modelId="{4D404B6F-136F-4A1C-9BBD-0BF439FE260E}" type="parTrans" cxnId="{A428E98A-7668-438E-B468-8CF80E9FB9C8}">
      <dgm:prSet/>
      <dgm:spPr/>
      <dgm:t>
        <a:bodyPr/>
        <a:lstStyle/>
        <a:p>
          <a:endParaRPr lang="en-US"/>
        </a:p>
      </dgm:t>
    </dgm:pt>
    <dgm:pt modelId="{43C746E2-FF2C-4C6F-8A82-13D3B8B92CF3}" type="sibTrans" cxnId="{A428E98A-7668-438E-B468-8CF80E9FB9C8}">
      <dgm:prSet/>
      <dgm:spPr/>
      <dgm:t>
        <a:bodyPr/>
        <a:lstStyle/>
        <a:p>
          <a:endParaRPr lang="en-US"/>
        </a:p>
      </dgm:t>
    </dgm:pt>
    <dgm:pt modelId="{466A547A-6A7B-41CB-95D5-44875A126831}">
      <dgm:prSet/>
      <dgm:spPr/>
      <dgm:t>
        <a:bodyPr/>
        <a:lstStyle/>
        <a:p>
          <a:r>
            <a:rPr lang="en-US"/>
            <a:t>Full group introductions with one detail from that place and names.</a:t>
          </a:r>
        </a:p>
      </dgm:t>
    </dgm:pt>
    <dgm:pt modelId="{744CD907-F6E8-436F-97B2-6E7602DDB74F}" type="parTrans" cxnId="{692F7A25-FB5C-428B-B2A3-9C468E4239C4}">
      <dgm:prSet/>
      <dgm:spPr/>
      <dgm:t>
        <a:bodyPr/>
        <a:lstStyle/>
        <a:p>
          <a:endParaRPr lang="en-US"/>
        </a:p>
      </dgm:t>
    </dgm:pt>
    <dgm:pt modelId="{069B2C16-0BD4-4C50-81B1-C87E7EE7D4EF}" type="sibTrans" cxnId="{692F7A25-FB5C-428B-B2A3-9C468E4239C4}">
      <dgm:prSet/>
      <dgm:spPr/>
      <dgm:t>
        <a:bodyPr/>
        <a:lstStyle/>
        <a:p>
          <a:endParaRPr lang="en-US"/>
        </a:p>
      </dgm:t>
    </dgm:pt>
    <dgm:pt modelId="{39BC36FF-8423-4232-8F60-3A84794C6B36}" type="pres">
      <dgm:prSet presAssocID="{701238F5-62B9-4D1B-8373-5EBA44F6D3CB}" presName="vert0" presStyleCnt="0">
        <dgm:presLayoutVars>
          <dgm:dir/>
          <dgm:animOne val="branch"/>
          <dgm:animLvl val="lvl"/>
        </dgm:presLayoutVars>
      </dgm:prSet>
      <dgm:spPr/>
    </dgm:pt>
    <dgm:pt modelId="{EBBF20B8-36EA-4342-87C1-03F0B8ED3993}" type="pres">
      <dgm:prSet presAssocID="{D000A593-69AC-499C-964D-7D0C0003F5F8}" presName="thickLine" presStyleLbl="alignNode1" presStyleIdx="0" presStyleCnt="2"/>
      <dgm:spPr/>
    </dgm:pt>
    <dgm:pt modelId="{0C2603A2-CD36-484F-971F-ECD62E4AABE9}" type="pres">
      <dgm:prSet presAssocID="{D000A593-69AC-499C-964D-7D0C0003F5F8}" presName="horz1" presStyleCnt="0"/>
      <dgm:spPr/>
    </dgm:pt>
    <dgm:pt modelId="{1D59FB95-8250-4000-96A9-AF8BBD8F1DB2}" type="pres">
      <dgm:prSet presAssocID="{D000A593-69AC-499C-964D-7D0C0003F5F8}" presName="tx1" presStyleLbl="revTx" presStyleIdx="0" presStyleCnt="2"/>
      <dgm:spPr/>
    </dgm:pt>
    <dgm:pt modelId="{EFC85B5B-70F3-4657-AF7A-BD8559B4789C}" type="pres">
      <dgm:prSet presAssocID="{D000A593-69AC-499C-964D-7D0C0003F5F8}" presName="vert1" presStyleCnt="0"/>
      <dgm:spPr/>
    </dgm:pt>
    <dgm:pt modelId="{5B8FD453-AD79-4065-83BE-8683F3A221C1}" type="pres">
      <dgm:prSet presAssocID="{466A547A-6A7B-41CB-95D5-44875A126831}" presName="thickLine" presStyleLbl="alignNode1" presStyleIdx="1" presStyleCnt="2"/>
      <dgm:spPr/>
    </dgm:pt>
    <dgm:pt modelId="{63483D83-BC9B-40D2-B95A-D0844B529EF2}" type="pres">
      <dgm:prSet presAssocID="{466A547A-6A7B-41CB-95D5-44875A126831}" presName="horz1" presStyleCnt="0"/>
      <dgm:spPr/>
    </dgm:pt>
    <dgm:pt modelId="{D00FDDEA-4220-4304-96FB-8BD79961A035}" type="pres">
      <dgm:prSet presAssocID="{466A547A-6A7B-41CB-95D5-44875A126831}" presName="tx1" presStyleLbl="revTx" presStyleIdx="1" presStyleCnt="2"/>
      <dgm:spPr/>
    </dgm:pt>
    <dgm:pt modelId="{3469C6CE-5B40-4407-A991-DC4B5B3FBB96}" type="pres">
      <dgm:prSet presAssocID="{466A547A-6A7B-41CB-95D5-44875A126831}" presName="vert1" presStyleCnt="0"/>
      <dgm:spPr/>
    </dgm:pt>
  </dgm:ptLst>
  <dgm:cxnLst>
    <dgm:cxn modelId="{E57AA216-E8A7-4E93-ACE0-49665A4ABF2C}" type="presOf" srcId="{701238F5-62B9-4D1B-8373-5EBA44F6D3CB}" destId="{39BC36FF-8423-4232-8F60-3A84794C6B36}" srcOrd="0" destOrd="0" presId="urn:microsoft.com/office/officeart/2008/layout/LinedList"/>
    <dgm:cxn modelId="{FBCAFB23-3644-4274-807B-8A914B243767}" type="presOf" srcId="{466A547A-6A7B-41CB-95D5-44875A126831}" destId="{D00FDDEA-4220-4304-96FB-8BD79961A035}" srcOrd="0" destOrd="0" presId="urn:microsoft.com/office/officeart/2008/layout/LinedList"/>
    <dgm:cxn modelId="{692F7A25-FB5C-428B-B2A3-9C468E4239C4}" srcId="{701238F5-62B9-4D1B-8373-5EBA44F6D3CB}" destId="{466A547A-6A7B-41CB-95D5-44875A126831}" srcOrd="1" destOrd="0" parTransId="{744CD907-F6E8-436F-97B2-6E7602DDB74F}" sibTransId="{069B2C16-0BD4-4C50-81B1-C87E7EE7D4EF}"/>
    <dgm:cxn modelId="{A428E98A-7668-438E-B468-8CF80E9FB9C8}" srcId="{701238F5-62B9-4D1B-8373-5EBA44F6D3CB}" destId="{D000A593-69AC-499C-964D-7D0C0003F5F8}" srcOrd="0" destOrd="0" parTransId="{4D404B6F-136F-4A1C-9BBD-0BF439FE260E}" sibTransId="{43C746E2-FF2C-4C6F-8A82-13D3B8B92CF3}"/>
    <dgm:cxn modelId="{086AD2BE-C1E9-49EE-8C15-A3EC49D1249E}" type="presOf" srcId="{D000A593-69AC-499C-964D-7D0C0003F5F8}" destId="{1D59FB95-8250-4000-96A9-AF8BBD8F1DB2}" srcOrd="0" destOrd="0" presId="urn:microsoft.com/office/officeart/2008/layout/LinedList"/>
    <dgm:cxn modelId="{B60D7246-BFDD-4289-BD35-5C066DDAE3F7}" type="presParOf" srcId="{39BC36FF-8423-4232-8F60-3A84794C6B36}" destId="{EBBF20B8-36EA-4342-87C1-03F0B8ED3993}" srcOrd="0" destOrd="0" presId="urn:microsoft.com/office/officeart/2008/layout/LinedList"/>
    <dgm:cxn modelId="{C8DF4C56-1B97-4D2F-A753-67039CBBED14}" type="presParOf" srcId="{39BC36FF-8423-4232-8F60-3A84794C6B36}" destId="{0C2603A2-CD36-484F-971F-ECD62E4AABE9}" srcOrd="1" destOrd="0" presId="urn:microsoft.com/office/officeart/2008/layout/LinedList"/>
    <dgm:cxn modelId="{C0129BF7-0C72-4602-B9FD-66876DB4D82C}" type="presParOf" srcId="{0C2603A2-CD36-484F-971F-ECD62E4AABE9}" destId="{1D59FB95-8250-4000-96A9-AF8BBD8F1DB2}" srcOrd="0" destOrd="0" presId="urn:microsoft.com/office/officeart/2008/layout/LinedList"/>
    <dgm:cxn modelId="{54296790-0E2C-4835-824C-7AF60E9DB400}" type="presParOf" srcId="{0C2603A2-CD36-484F-971F-ECD62E4AABE9}" destId="{EFC85B5B-70F3-4657-AF7A-BD8559B4789C}" srcOrd="1" destOrd="0" presId="urn:microsoft.com/office/officeart/2008/layout/LinedList"/>
    <dgm:cxn modelId="{8C126B50-49C5-4745-904A-3E70D4A282BD}" type="presParOf" srcId="{39BC36FF-8423-4232-8F60-3A84794C6B36}" destId="{5B8FD453-AD79-4065-83BE-8683F3A221C1}" srcOrd="2" destOrd="0" presId="urn:microsoft.com/office/officeart/2008/layout/LinedList"/>
    <dgm:cxn modelId="{EEF0D71A-465B-4E48-8D62-F4BDE6DE8A6B}" type="presParOf" srcId="{39BC36FF-8423-4232-8F60-3A84794C6B36}" destId="{63483D83-BC9B-40D2-B95A-D0844B529EF2}" srcOrd="3" destOrd="0" presId="urn:microsoft.com/office/officeart/2008/layout/LinedList"/>
    <dgm:cxn modelId="{EFDFC771-AA0B-41DB-9BAF-F94A0D2488EA}" type="presParOf" srcId="{63483D83-BC9B-40D2-B95A-D0844B529EF2}" destId="{D00FDDEA-4220-4304-96FB-8BD79961A035}" srcOrd="0" destOrd="0" presId="urn:microsoft.com/office/officeart/2008/layout/LinedList"/>
    <dgm:cxn modelId="{C765A0FA-3E5E-4525-A642-E59280C4BA70}" type="presParOf" srcId="{63483D83-BC9B-40D2-B95A-D0844B529EF2}" destId="{3469C6CE-5B40-4407-A991-DC4B5B3FBB9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BBC8E6C9-51B9-4149-A1C0-8815F05882D6}"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64CDAE3E-07B1-4038-91AC-C03CB8C62637}">
      <dgm:prSet/>
      <dgm:spPr/>
      <dgm:t>
        <a:bodyPr/>
        <a:lstStyle/>
        <a:p>
          <a:r>
            <a:rPr lang="en-US"/>
            <a:t>What does Dr. Aldrich mean about one degree of separation for Wyomingites?</a:t>
          </a:r>
        </a:p>
      </dgm:t>
    </dgm:pt>
    <dgm:pt modelId="{A628E1B5-2A71-4459-A111-029E5DB97977}" type="parTrans" cxnId="{F9190915-C549-477F-B2EE-DC0C46632BCD}">
      <dgm:prSet/>
      <dgm:spPr/>
      <dgm:t>
        <a:bodyPr/>
        <a:lstStyle/>
        <a:p>
          <a:endParaRPr lang="en-US"/>
        </a:p>
      </dgm:t>
    </dgm:pt>
    <dgm:pt modelId="{80ECE413-730F-4605-B61D-34F070D6A97F}" type="sibTrans" cxnId="{F9190915-C549-477F-B2EE-DC0C46632BCD}">
      <dgm:prSet/>
      <dgm:spPr/>
      <dgm:t>
        <a:bodyPr/>
        <a:lstStyle/>
        <a:p>
          <a:endParaRPr lang="en-US"/>
        </a:p>
      </dgm:t>
    </dgm:pt>
    <dgm:pt modelId="{DE981E6C-3733-4F89-B534-EA22C12026E0}">
      <dgm:prSet/>
      <dgm:spPr/>
      <dgm:t>
        <a:bodyPr/>
        <a:lstStyle/>
        <a:p>
          <a:r>
            <a:rPr lang="en-US"/>
            <a:t>What behavior changes are necessary when you live in such a place as Wyoming with so few people?</a:t>
          </a:r>
        </a:p>
      </dgm:t>
    </dgm:pt>
    <dgm:pt modelId="{D75527A1-2564-4103-84D0-3A96145DFAA2}" type="parTrans" cxnId="{1F3A5171-1DDD-4959-8126-57BB3A6AA2B6}">
      <dgm:prSet/>
      <dgm:spPr/>
      <dgm:t>
        <a:bodyPr/>
        <a:lstStyle/>
        <a:p>
          <a:endParaRPr lang="en-US"/>
        </a:p>
      </dgm:t>
    </dgm:pt>
    <dgm:pt modelId="{248660DD-464C-4B37-9845-147F38DA2182}" type="sibTrans" cxnId="{1F3A5171-1DDD-4959-8126-57BB3A6AA2B6}">
      <dgm:prSet/>
      <dgm:spPr/>
      <dgm:t>
        <a:bodyPr/>
        <a:lstStyle/>
        <a:p>
          <a:endParaRPr lang="en-US"/>
        </a:p>
      </dgm:t>
    </dgm:pt>
    <dgm:pt modelId="{9AD98F0B-A968-4D59-96ED-89D0B77F1CCF}" type="pres">
      <dgm:prSet presAssocID="{BBC8E6C9-51B9-4149-A1C0-8815F05882D6}" presName="linear" presStyleCnt="0">
        <dgm:presLayoutVars>
          <dgm:animLvl val="lvl"/>
          <dgm:resizeHandles val="exact"/>
        </dgm:presLayoutVars>
      </dgm:prSet>
      <dgm:spPr/>
    </dgm:pt>
    <dgm:pt modelId="{40DFD733-C525-4647-B6C2-D106AB6D3494}" type="pres">
      <dgm:prSet presAssocID="{64CDAE3E-07B1-4038-91AC-C03CB8C62637}" presName="parentText" presStyleLbl="node1" presStyleIdx="0" presStyleCnt="2">
        <dgm:presLayoutVars>
          <dgm:chMax val="0"/>
          <dgm:bulletEnabled val="1"/>
        </dgm:presLayoutVars>
      </dgm:prSet>
      <dgm:spPr/>
    </dgm:pt>
    <dgm:pt modelId="{8DE63B6C-640C-4D0A-8BAC-65ABE0853508}" type="pres">
      <dgm:prSet presAssocID="{80ECE413-730F-4605-B61D-34F070D6A97F}" presName="spacer" presStyleCnt="0"/>
      <dgm:spPr/>
    </dgm:pt>
    <dgm:pt modelId="{21214006-0ED0-431C-8AE2-7EB4F3DF6C91}" type="pres">
      <dgm:prSet presAssocID="{DE981E6C-3733-4F89-B534-EA22C12026E0}" presName="parentText" presStyleLbl="node1" presStyleIdx="1" presStyleCnt="2">
        <dgm:presLayoutVars>
          <dgm:chMax val="0"/>
          <dgm:bulletEnabled val="1"/>
        </dgm:presLayoutVars>
      </dgm:prSet>
      <dgm:spPr/>
    </dgm:pt>
  </dgm:ptLst>
  <dgm:cxnLst>
    <dgm:cxn modelId="{F9190915-C549-477F-B2EE-DC0C46632BCD}" srcId="{BBC8E6C9-51B9-4149-A1C0-8815F05882D6}" destId="{64CDAE3E-07B1-4038-91AC-C03CB8C62637}" srcOrd="0" destOrd="0" parTransId="{A628E1B5-2A71-4459-A111-029E5DB97977}" sibTransId="{80ECE413-730F-4605-B61D-34F070D6A97F}"/>
    <dgm:cxn modelId="{1A36456C-D7C4-4A1F-B4C7-BFC93C1D9724}" type="presOf" srcId="{BBC8E6C9-51B9-4149-A1C0-8815F05882D6}" destId="{9AD98F0B-A968-4D59-96ED-89D0B77F1CCF}" srcOrd="0" destOrd="0" presId="urn:microsoft.com/office/officeart/2005/8/layout/vList2"/>
    <dgm:cxn modelId="{1F3A5171-1DDD-4959-8126-57BB3A6AA2B6}" srcId="{BBC8E6C9-51B9-4149-A1C0-8815F05882D6}" destId="{DE981E6C-3733-4F89-B534-EA22C12026E0}" srcOrd="1" destOrd="0" parTransId="{D75527A1-2564-4103-84D0-3A96145DFAA2}" sibTransId="{248660DD-464C-4B37-9845-147F38DA2182}"/>
    <dgm:cxn modelId="{4621CED7-77C6-4535-B55A-A69FE3AD4648}" type="presOf" srcId="{64CDAE3E-07B1-4038-91AC-C03CB8C62637}" destId="{40DFD733-C525-4647-B6C2-D106AB6D3494}" srcOrd="0" destOrd="0" presId="urn:microsoft.com/office/officeart/2005/8/layout/vList2"/>
    <dgm:cxn modelId="{90BA52DD-636C-422C-860C-F24C09DCB108}" type="presOf" srcId="{DE981E6C-3733-4F89-B534-EA22C12026E0}" destId="{21214006-0ED0-431C-8AE2-7EB4F3DF6C91}" srcOrd="0" destOrd="0" presId="urn:microsoft.com/office/officeart/2005/8/layout/vList2"/>
    <dgm:cxn modelId="{CA27D0AF-E611-4D96-A915-F5741A7D417C}" type="presParOf" srcId="{9AD98F0B-A968-4D59-96ED-89D0B77F1CCF}" destId="{40DFD733-C525-4647-B6C2-D106AB6D3494}" srcOrd="0" destOrd="0" presId="urn:microsoft.com/office/officeart/2005/8/layout/vList2"/>
    <dgm:cxn modelId="{889942F2-C39B-423B-9428-01C2B6D40590}" type="presParOf" srcId="{9AD98F0B-A968-4D59-96ED-89D0B77F1CCF}" destId="{8DE63B6C-640C-4D0A-8BAC-65ABE0853508}" srcOrd="1" destOrd="0" presId="urn:microsoft.com/office/officeart/2005/8/layout/vList2"/>
    <dgm:cxn modelId="{2D547A2F-4766-4F1C-938D-880E34CFBA65}" type="presParOf" srcId="{9AD98F0B-A968-4D59-96ED-89D0B77F1CCF}" destId="{21214006-0ED0-431C-8AE2-7EB4F3DF6C91}"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1B30AB95-BC08-4EF1-94E7-E80E5654096D}" type="doc">
      <dgm:prSet loTypeId="urn:microsoft.com/office/officeart/2018/2/layout/IconVerticalSolidList" loCatId="icon" qsTypeId="urn:microsoft.com/office/officeart/2005/8/quickstyle/simple1" qsCatId="simple" csTypeId="urn:microsoft.com/office/officeart/2018/5/colors/Iconchunking_neutralicontext_accent3_2" csCatId="accent3" phldr="1"/>
      <dgm:spPr/>
      <dgm:t>
        <a:bodyPr/>
        <a:lstStyle/>
        <a:p>
          <a:endParaRPr lang="en-US"/>
        </a:p>
      </dgm:t>
    </dgm:pt>
    <dgm:pt modelId="{200C60EF-CA0E-486D-9D05-DBCEB968A0FC}">
      <dgm:prSet/>
      <dgm:spPr/>
      <dgm:t>
        <a:bodyPr/>
        <a:lstStyle/>
        <a:p>
          <a:pPr>
            <a:lnSpc>
              <a:spcPct val="100000"/>
            </a:lnSpc>
          </a:pPr>
          <a:r>
            <a:rPr lang="en-US" dirty="0"/>
            <a:t>In pairs, choose one value from the created list. </a:t>
          </a:r>
        </a:p>
      </dgm:t>
    </dgm:pt>
    <dgm:pt modelId="{B1A66691-37F4-4266-8B41-A2CB135A9978}" type="parTrans" cxnId="{CC8850D3-E2EE-409C-B49B-F965E00736E4}">
      <dgm:prSet/>
      <dgm:spPr/>
      <dgm:t>
        <a:bodyPr/>
        <a:lstStyle/>
        <a:p>
          <a:endParaRPr lang="en-US"/>
        </a:p>
      </dgm:t>
    </dgm:pt>
    <dgm:pt modelId="{E8555C77-4AB3-4093-BB5E-837468563533}" type="sibTrans" cxnId="{CC8850D3-E2EE-409C-B49B-F965E00736E4}">
      <dgm:prSet/>
      <dgm:spPr/>
      <dgm:t>
        <a:bodyPr/>
        <a:lstStyle/>
        <a:p>
          <a:endParaRPr lang="en-US"/>
        </a:p>
      </dgm:t>
    </dgm:pt>
    <dgm:pt modelId="{5A28E824-A9C4-4368-BF97-921C15556BD5}">
      <dgm:prSet/>
      <dgm:spPr/>
      <dgm:t>
        <a:bodyPr/>
        <a:lstStyle/>
        <a:p>
          <a:pPr>
            <a:lnSpc>
              <a:spcPct val="100000"/>
            </a:lnSpc>
          </a:pPr>
          <a:r>
            <a:rPr lang="en-US" dirty="0"/>
            <a:t>Talk together about stories that show this value. (10 minutes)</a:t>
          </a:r>
        </a:p>
      </dgm:t>
    </dgm:pt>
    <dgm:pt modelId="{112D987E-84A0-4D07-AF6C-A0764A73ABBC}" type="parTrans" cxnId="{504BBD25-21CD-4B7D-BAF1-0347591D9FF0}">
      <dgm:prSet/>
      <dgm:spPr/>
      <dgm:t>
        <a:bodyPr/>
        <a:lstStyle/>
        <a:p>
          <a:endParaRPr lang="en-US"/>
        </a:p>
      </dgm:t>
    </dgm:pt>
    <dgm:pt modelId="{6DA1E8B2-72C8-479E-9DE0-D08B0E483EC3}" type="sibTrans" cxnId="{504BBD25-21CD-4B7D-BAF1-0347591D9FF0}">
      <dgm:prSet/>
      <dgm:spPr/>
      <dgm:t>
        <a:bodyPr/>
        <a:lstStyle/>
        <a:p>
          <a:endParaRPr lang="en-US"/>
        </a:p>
      </dgm:t>
    </dgm:pt>
    <dgm:pt modelId="{F62F87E3-4AEC-4C15-A727-4CC8C3B20DAA}">
      <dgm:prSet/>
      <dgm:spPr/>
      <dgm:t>
        <a:bodyPr/>
        <a:lstStyle/>
        <a:p>
          <a:pPr>
            <a:lnSpc>
              <a:spcPct val="100000"/>
            </a:lnSpc>
          </a:pPr>
          <a:r>
            <a:rPr lang="en-US" dirty="0"/>
            <a:t>Write your story independently. </a:t>
          </a:r>
          <a:br>
            <a:rPr lang="en-US" dirty="0"/>
          </a:br>
          <a:r>
            <a:rPr lang="en-US" dirty="0"/>
            <a:t>(5 minutes) </a:t>
          </a:r>
        </a:p>
      </dgm:t>
    </dgm:pt>
    <dgm:pt modelId="{37F0EE72-70C7-4344-806B-6079C2BE3321}" type="parTrans" cxnId="{7F02EB14-E5BE-4C8C-9EF7-D7959FFBDC1E}">
      <dgm:prSet/>
      <dgm:spPr/>
      <dgm:t>
        <a:bodyPr/>
        <a:lstStyle/>
        <a:p>
          <a:endParaRPr lang="en-US"/>
        </a:p>
      </dgm:t>
    </dgm:pt>
    <dgm:pt modelId="{E18D6B6E-3245-4B37-A61F-DB6F743110A0}" type="sibTrans" cxnId="{7F02EB14-E5BE-4C8C-9EF7-D7959FFBDC1E}">
      <dgm:prSet/>
      <dgm:spPr/>
      <dgm:t>
        <a:bodyPr/>
        <a:lstStyle/>
        <a:p>
          <a:endParaRPr lang="en-US"/>
        </a:p>
      </dgm:t>
    </dgm:pt>
    <dgm:pt modelId="{666C1257-70E8-4A54-924D-BF348DFA852D}" type="pres">
      <dgm:prSet presAssocID="{1B30AB95-BC08-4EF1-94E7-E80E5654096D}" presName="root" presStyleCnt="0">
        <dgm:presLayoutVars>
          <dgm:dir/>
          <dgm:resizeHandles val="exact"/>
        </dgm:presLayoutVars>
      </dgm:prSet>
      <dgm:spPr/>
    </dgm:pt>
    <dgm:pt modelId="{CA35292C-00A0-4C7A-A45F-D2C8EE072491}" type="pres">
      <dgm:prSet presAssocID="{200C60EF-CA0E-486D-9D05-DBCEB968A0FC}" presName="compNode" presStyleCnt="0"/>
      <dgm:spPr/>
    </dgm:pt>
    <dgm:pt modelId="{0EF1BAE0-7E6B-47D5-AD87-AECEC6AC9324}" type="pres">
      <dgm:prSet presAssocID="{200C60EF-CA0E-486D-9D05-DBCEB968A0FC}" presName="bgRect" presStyleLbl="bgShp" presStyleIdx="0" presStyleCnt="3"/>
      <dgm:spPr/>
    </dgm:pt>
    <dgm:pt modelId="{01C20D99-BFB1-406E-8AEE-ACF0BC2A8B1C}" type="pres">
      <dgm:prSet presAssocID="{200C60EF-CA0E-486D-9D05-DBCEB968A0F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ers"/>
        </a:ext>
      </dgm:extLst>
    </dgm:pt>
    <dgm:pt modelId="{3081473A-2F42-4908-ADF1-50E867859F64}" type="pres">
      <dgm:prSet presAssocID="{200C60EF-CA0E-486D-9D05-DBCEB968A0FC}" presName="spaceRect" presStyleCnt="0"/>
      <dgm:spPr/>
    </dgm:pt>
    <dgm:pt modelId="{CA5435F6-3984-4DB3-B353-43B2C6C8FB5E}" type="pres">
      <dgm:prSet presAssocID="{200C60EF-CA0E-486D-9D05-DBCEB968A0FC}" presName="parTx" presStyleLbl="revTx" presStyleIdx="0" presStyleCnt="3">
        <dgm:presLayoutVars>
          <dgm:chMax val="0"/>
          <dgm:chPref val="0"/>
        </dgm:presLayoutVars>
      </dgm:prSet>
      <dgm:spPr/>
    </dgm:pt>
    <dgm:pt modelId="{10A34AF7-488B-49B5-818F-D621846809A3}" type="pres">
      <dgm:prSet presAssocID="{E8555C77-4AB3-4093-BB5E-837468563533}" presName="sibTrans" presStyleCnt="0"/>
      <dgm:spPr/>
    </dgm:pt>
    <dgm:pt modelId="{D90C7507-3481-4442-B2A0-4AF45F937DBE}" type="pres">
      <dgm:prSet presAssocID="{5A28E824-A9C4-4368-BF97-921C15556BD5}" presName="compNode" presStyleCnt="0"/>
      <dgm:spPr/>
    </dgm:pt>
    <dgm:pt modelId="{5C5E7D3B-4998-4938-ACDE-DC745404EEB9}" type="pres">
      <dgm:prSet presAssocID="{5A28E824-A9C4-4368-BF97-921C15556BD5}" presName="bgRect" presStyleLbl="bgShp" presStyleIdx="1" presStyleCnt="3"/>
      <dgm:spPr/>
    </dgm:pt>
    <dgm:pt modelId="{4F4F4EA8-4A17-4587-A7D7-A80BED0A006E}" type="pres">
      <dgm:prSet presAssocID="{5A28E824-A9C4-4368-BF97-921C15556BD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oard Room"/>
        </a:ext>
      </dgm:extLst>
    </dgm:pt>
    <dgm:pt modelId="{A9514434-B520-48E7-9DCF-14FC3BAEDB5E}" type="pres">
      <dgm:prSet presAssocID="{5A28E824-A9C4-4368-BF97-921C15556BD5}" presName="spaceRect" presStyleCnt="0"/>
      <dgm:spPr/>
    </dgm:pt>
    <dgm:pt modelId="{CE9A4B23-19F1-4124-A1FE-23AD851C6D94}" type="pres">
      <dgm:prSet presAssocID="{5A28E824-A9C4-4368-BF97-921C15556BD5}" presName="parTx" presStyleLbl="revTx" presStyleIdx="1" presStyleCnt="3">
        <dgm:presLayoutVars>
          <dgm:chMax val="0"/>
          <dgm:chPref val="0"/>
        </dgm:presLayoutVars>
      </dgm:prSet>
      <dgm:spPr/>
    </dgm:pt>
    <dgm:pt modelId="{D382A4AF-C7B7-441E-8C42-C060177FCA06}" type="pres">
      <dgm:prSet presAssocID="{6DA1E8B2-72C8-479E-9DE0-D08B0E483EC3}" presName="sibTrans" presStyleCnt="0"/>
      <dgm:spPr/>
    </dgm:pt>
    <dgm:pt modelId="{CA82F7EB-9DD5-45D3-B9C9-B056DF165AD7}" type="pres">
      <dgm:prSet presAssocID="{F62F87E3-4AEC-4C15-A727-4CC8C3B20DAA}" presName="compNode" presStyleCnt="0"/>
      <dgm:spPr/>
    </dgm:pt>
    <dgm:pt modelId="{F5C8E51A-CADC-4A01-9DD9-4FB07BF265EA}" type="pres">
      <dgm:prSet presAssocID="{F62F87E3-4AEC-4C15-A727-4CC8C3B20DAA}" presName="bgRect" presStyleLbl="bgShp" presStyleIdx="2" presStyleCnt="3"/>
      <dgm:spPr/>
    </dgm:pt>
    <dgm:pt modelId="{18C5B505-91E5-494E-84B7-F6A569CFB3FD}" type="pres">
      <dgm:prSet presAssocID="{F62F87E3-4AEC-4C15-A727-4CC8C3B20DA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Newspaper"/>
        </a:ext>
      </dgm:extLst>
    </dgm:pt>
    <dgm:pt modelId="{16D25206-6674-44C1-8A08-319073FC34FC}" type="pres">
      <dgm:prSet presAssocID="{F62F87E3-4AEC-4C15-A727-4CC8C3B20DAA}" presName="spaceRect" presStyleCnt="0"/>
      <dgm:spPr/>
    </dgm:pt>
    <dgm:pt modelId="{94348436-C25D-42DE-BF9E-D437C134B6F4}" type="pres">
      <dgm:prSet presAssocID="{F62F87E3-4AEC-4C15-A727-4CC8C3B20DAA}" presName="parTx" presStyleLbl="revTx" presStyleIdx="2" presStyleCnt="3">
        <dgm:presLayoutVars>
          <dgm:chMax val="0"/>
          <dgm:chPref val="0"/>
        </dgm:presLayoutVars>
      </dgm:prSet>
      <dgm:spPr/>
    </dgm:pt>
  </dgm:ptLst>
  <dgm:cxnLst>
    <dgm:cxn modelId="{7F02EB14-E5BE-4C8C-9EF7-D7959FFBDC1E}" srcId="{1B30AB95-BC08-4EF1-94E7-E80E5654096D}" destId="{F62F87E3-4AEC-4C15-A727-4CC8C3B20DAA}" srcOrd="2" destOrd="0" parTransId="{37F0EE72-70C7-4344-806B-6079C2BE3321}" sibTransId="{E18D6B6E-3245-4B37-A61F-DB6F743110A0}"/>
    <dgm:cxn modelId="{504BBD25-21CD-4B7D-BAF1-0347591D9FF0}" srcId="{1B30AB95-BC08-4EF1-94E7-E80E5654096D}" destId="{5A28E824-A9C4-4368-BF97-921C15556BD5}" srcOrd="1" destOrd="0" parTransId="{112D987E-84A0-4D07-AF6C-A0764A73ABBC}" sibTransId="{6DA1E8B2-72C8-479E-9DE0-D08B0E483EC3}"/>
    <dgm:cxn modelId="{BF34B68C-C8F4-4F78-9512-8B4978DC24DE}" type="presOf" srcId="{1B30AB95-BC08-4EF1-94E7-E80E5654096D}" destId="{666C1257-70E8-4A54-924D-BF348DFA852D}" srcOrd="0" destOrd="0" presId="urn:microsoft.com/office/officeart/2018/2/layout/IconVerticalSolidList"/>
    <dgm:cxn modelId="{2AFCA3A4-9990-4A73-BAC2-34CC0BCF9C3A}" type="presOf" srcId="{F62F87E3-4AEC-4C15-A727-4CC8C3B20DAA}" destId="{94348436-C25D-42DE-BF9E-D437C134B6F4}" srcOrd="0" destOrd="0" presId="urn:microsoft.com/office/officeart/2018/2/layout/IconVerticalSolidList"/>
    <dgm:cxn modelId="{442A59D2-3931-4202-968C-49503A5E825B}" type="presOf" srcId="{200C60EF-CA0E-486D-9D05-DBCEB968A0FC}" destId="{CA5435F6-3984-4DB3-B353-43B2C6C8FB5E}" srcOrd="0" destOrd="0" presId="urn:microsoft.com/office/officeart/2018/2/layout/IconVerticalSolidList"/>
    <dgm:cxn modelId="{CC8850D3-E2EE-409C-B49B-F965E00736E4}" srcId="{1B30AB95-BC08-4EF1-94E7-E80E5654096D}" destId="{200C60EF-CA0E-486D-9D05-DBCEB968A0FC}" srcOrd="0" destOrd="0" parTransId="{B1A66691-37F4-4266-8B41-A2CB135A9978}" sibTransId="{E8555C77-4AB3-4093-BB5E-837468563533}"/>
    <dgm:cxn modelId="{0AF7ABF9-1335-4556-8A62-05DCE00FA9D2}" type="presOf" srcId="{5A28E824-A9C4-4368-BF97-921C15556BD5}" destId="{CE9A4B23-19F1-4124-A1FE-23AD851C6D94}" srcOrd="0" destOrd="0" presId="urn:microsoft.com/office/officeart/2018/2/layout/IconVerticalSolidList"/>
    <dgm:cxn modelId="{96895E09-0009-4605-AB72-EAF8F66F00EE}" type="presParOf" srcId="{666C1257-70E8-4A54-924D-BF348DFA852D}" destId="{CA35292C-00A0-4C7A-A45F-D2C8EE072491}" srcOrd="0" destOrd="0" presId="urn:microsoft.com/office/officeart/2018/2/layout/IconVerticalSolidList"/>
    <dgm:cxn modelId="{C4DF844F-2BA2-48A6-A712-121AE99AA895}" type="presParOf" srcId="{CA35292C-00A0-4C7A-A45F-D2C8EE072491}" destId="{0EF1BAE0-7E6B-47D5-AD87-AECEC6AC9324}" srcOrd="0" destOrd="0" presId="urn:microsoft.com/office/officeart/2018/2/layout/IconVerticalSolidList"/>
    <dgm:cxn modelId="{F7640BE6-2CA3-451B-A550-F5835776AA0F}" type="presParOf" srcId="{CA35292C-00A0-4C7A-A45F-D2C8EE072491}" destId="{01C20D99-BFB1-406E-8AEE-ACF0BC2A8B1C}" srcOrd="1" destOrd="0" presId="urn:microsoft.com/office/officeart/2018/2/layout/IconVerticalSolidList"/>
    <dgm:cxn modelId="{DEE530B7-A732-4A59-BD37-04BA7CE0CC10}" type="presParOf" srcId="{CA35292C-00A0-4C7A-A45F-D2C8EE072491}" destId="{3081473A-2F42-4908-ADF1-50E867859F64}" srcOrd="2" destOrd="0" presId="urn:microsoft.com/office/officeart/2018/2/layout/IconVerticalSolidList"/>
    <dgm:cxn modelId="{69EAE6E1-41A5-4C8C-BAA3-B44817184604}" type="presParOf" srcId="{CA35292C-00A0-4C7A-A45F-D2C8EE072491}" destId="{CA5435F6-3984-4DB3-B353-43B2C6C8FB5E}" srcOrd="3" destOrd="0" presId="urn:microsoft.com/office/officeart/2018/2/layout/IconVerticalSolidList"/>
    <dgm:cxn modelId="{509FD1F0-597C-4DF7-8FA0-F95510DCF077}" type="presParOf" srcId="{666C1257-70E8-4A54-924D-BF348DFA852D}" destId="{10A34AF7-488B-49B5-818F-D621846809A3}" srcOrd="1" destOrd="0" presId="urn:microsoft.com/office/officeart/2018/2/layout/IconVerticalSolidList"/>
    <dgm:cxn modelId="{587E4021-5975-449B-89D7-C8AAED9620E6}" type="presParOf" srcId="{666C1257-70E8-4A54-924D-BF348DFA852D}" destId="{D90C7507-3481-4442-B2A0-4AF45F937DBE}" srcOrd="2" destOrd="0" presId="urn:microsoft.com/office/officeart/2018/2/layout/IconVerticalSolidList"/>
    <dgm:cxn modelId="{3D7644F8-DBAA-42EA-8946-73008D6234F4}" type="presParOf" srcId="{D90C7507-3481-4442-B2A0-4AF45F937DBE}" destId="{5C5E7D3B-4998-4938-ACDE-DC745404EEB9}" srcOrd="0" destOrd="0" presId="urn:microsoft.com/office/officeart/2018/2/layout/IconVerticalSolidList"/>
    <dgm:cxn modelId="{71897F3E-68B1-4010-8E01-54F424BA0464}" type="presParOf" srcId="{D90C7507-3481-4442-B2A0-4AF45F937DBE}" destId="{4F4F4EA8-4A17-4587-A7D7-A80BED0A006E}" srcOrd="1" destOrd="0" presId="urn:microsoft.com/office/officeart/2018/2/layout/IconVerticalSolidList"/>
    <dgm:cxn modelId="{ECE9F740-4D4D-4FF4-B82B-9149D00682F6}" type="presParOf" srcId="{D90C7507-3481-4442-B2A0-4AF45F937DBE}" destId="{A9514434-B520-48E7-9DCF-14FC3BAEDB5E}" srcOrd="2" destOrd="0" presId="urn:microsoft.com/office/officeart/2018/2/layout/IconVerticalSolidList"/>
    <dgm:cxn modelId="{184424FF-9EFD-47F3-A7C6-A015B7F9E315}" type="presParOf" srcId="{D90C7507-3481-4442-B2A0-4AF45F937DBE}" destId="{CE9A4B23-19F1-4124-A1FE-23AD851C6D94}" srcOrd="3" destOrd="0" presId="urn:microsoft.com/office/officeart/2018/2/layout/IconVerticalSolidList"/>
    <dgm:cxn modelId="{D233235F-47E6-4E10-B94D-0B16AF0D2F88}" type="presParOf" srcId="{666C1257-70E8-4A54-924D-BF348DFA852D}" destId="{D382A4AF-C7B7-441E-8C42-C060177FCA06}" srcOrd="3" destOrd="0" presId="urn:microsoft.com/office/officeart/2018/2/layout/IconVerticalSolidList"/>
    <dgm:cxn modelId="{A9DBAF35-EED3-4D75-BDE3-39655E04D237}" type="presParOf" srcId="{666C1257-70E8-4A54-924D-BF348DFA852D}" destId="{CA82F7EB-9DD5-45D3-B9C9-B056DF165AD7}" srcOrd="4" destOrd="0" presId="urn:microsoft.com/office/officeart/2018/2/layout/IconVerticalSolidList"/>
    <dgm:cxn modelId="{FBFC368D-7A20-4D9E-8341-FC2E2F94C21A}" type="presParOf" srcId="{CA82F7EB-9DD5-45D3-B9C9-B056DF165AD7}" destId="{F5C8E51A-CADC-4A01-9DD9-4FB07BF265EA}" srcOrd="0" destOrd="0" presId="urn:microsoft.com/office/officeart/2018/2/layout/IconVerticalSolidList"/>
    <dgm:cxn modelId="{1DEDF47F-17E7-442B-9C2B-A95802A735EB}" type="presParOf" srcId="{CA82F7EB-9DD5-45D3-B9C9-B056DF165AD7}" destId="{18C5B505-91E5-494E-84B7-F6A569CFB3FD}" srcOrd="1" destOrd="0" presId="urn:microsoft.com/office/officeart/2018/2/layout/IconVerticalSolidList"/>
    <dgm:cxn modelId="{EA347BEA-C0D5-4EB9-BCC1-DC042B6C1259}" type="presParOf" srcId="{CA82F7EB-9DD5-45D3-B9C9-B056DF165AD7}" destId="{16D25206-6674-44C1-8A08-319073FC34FC}" srcOrd="2" destOrd="0" presId="urn:microsoft.com/office/officeart/2018/2/layout/IconVerticalSolidList"/>
    <dgm:cxn modelId="{CC7C4988-4884-4104-BAD4-B315E947A9EA}" type="presParOf" srcId="{CA82F7EB-9DD5-45D3-B9C9-B056DF165AD7}" destId="{94348436-C25D-42DE-BF9E-D437C134B6F4}"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605411C-0602-454A-B852-ABA2896A9243}" type="doc">
      <dgm:prSet loTypeId="urn:microsoft.com/office/officeart/2005/8/layout/vList2" loCatId="list" qsTypeId="urn:microsoft.com/office/officeart/2005/8/quickstyle/simple4" qsCatId="simple" csTypeId="urn:microsoft.com/office/officeart/2005/8/colors/colorful5" csCatId="colorful"/>
      <dgm:spPr/>
      <dgm:t>
        <a:bodyPr/>
        <a:lstStyle/>
        <a:p>
          <a:endParaRPr lang="en-US"/>
        </a:p>
      </dgm:t>
    </dgm:pt>
    <dgm:pt modelId="{D3A82775-078D-4F6F-AA16-626442301C2E}">
      <dgm:prSet/>
      <dgm:spPr/>
      <dgm:t>
        <a:bodyPr/>
        <a:lstStyle/>
        <a:p>
          <a:r>
            <a:rPr lang="en-US"/>
            <a:t>How do you help students practice speaking?</a:t>
          </a:r>
        </a:p>
      </dgm:t>
    </dgm:pt>
    <dgm:pt modelId="{EEBD317C-B109-4C21-AA84-7625656CF74A}" type="parTrans" cxnId="{13D6CA1F-825B-49DF-83EB-1D132DBB8100}">
      <dgm:prSet/>
      <dgm:spPr/>
      <dgm:t>
        <a:bodyPr/>
        <a:lstStyle/>
        <a:p>
          <a:endParaRPr lang="en-US"/>
        </a:p>
      </dgm:t>
    </dgm:pt>
    <dgm:pt modelId="{1DD07F20-D9D0-4959-B5CC-5C84C12EFADF}" type="sibTrans" cxnId="{13D6CA1F-825B-49DF-83EB-1D132DBB8100}">
      <dgm:prSet/>
      <dgm:spPr/>
      <dgm:t>
        <a:bodyPr/>
        <a:lstStyle/>
        <a:p>
          <a:endParaRPr lang="en-US"/>
        </a:p>
      </dgm:t>
    </dgm:pt>
    <dgm:pt modelId="{D147B8EA-0E51-450E-8AB1-D14E2DEA8A6A}">
      <dgm:prSet/>
      <dgm:spPr/>
      <dgm:t>
        <a:bodyPr/>
        <a:lstStyle/>
        <a:p>
          <a:r>
            <a:rPr lang="en-US"/>
            <a:t>What is your balance between English and Bahasa Indonesia/Malay in class?</a:t>
          </a:r>
        </a:p>
      </dgm:t>
    </dgm:pt>
    <dgm:pt modelId="{0AE6EC57-07AD-4511-BCE3-7B49E1076202}" type="parTrans" cxnId="{221658A0-316D-4E0A-B593-B9654BFFB01B}">
      <dgm:prSet/>
      <dgm:spPr/>
      <dgm:t>
        <a:bodyPr/>
        <a:lstStyle/>
        <a:p>
          <a:endParaRPr lang="en-US"/>
        </a:p>
      </dgm:t>
    </dgm:pt>
    <dgm:pt modelId="{E228EC81-9F5B-435D-89B5-E61DBA5D8A35}" type="sibTrans" cxnId="{221658A0-316D-4E0A-B593-B9654BFFB01B}">
      <dgm:prSet/>
      <dgm:spPr/>
      <dgm:t>
        <a:bodyPr/>
        <a:lstStyle/>
        <a:p>
          <a:endParaRPr lang="en-US"/>
        </a:p>
      </dgm:t>
    </dgm:pt>
    <dgm:pt modelId="{FFBC7650-ED64-4DB5-83FB-092154DDCF9E}">
      <dgm:prSet/>
      <dgm:spPr/>
      <dgm:t>
        <a:bodyPr/>
        <a:lstStyle/>
        <a:p>
          <a:r>
            <a:rPr lang="en-US"/>
            <a:t>How does the Kurikulum Merdeka guide your approach?</a:t>
          </a:r>
        </a:p>
      </dgm:t>
    </dgm:pt>
    <dgm:pt modelId="{95E5425E-B0E5-433B-844F-4B3B2E7D925A}" type="parTrans" cxnId="{014F0C35-EB0E-41A2-9266-92A1525C39B9}">
      <dgm:prSet/>
      <dgm:spPr/>
      <dgm:t>
        <a:bodyPr/>
        <a:lstStyle/>
        <a:p>
          <a:endParaRPr lang="en-US"/>
        </a:p>
      </dgm:t>
    </dgm:pt>
    <dgm:pt modelId="{0B1D4025-B8D2-4054-8564-ADC31AB77072}" type="sibTrans" cxnId="{014F0C35-EB0E-41A2-9266-92A1525C39B9}">
      <dgm:prSet/>
      <dgm:spPr/>
      <dgm:t>
        <a:bodyPr/>
        <a:lstStyle/>
        <a:p>
          <a:endParaRPr lang="en-US"/>
        </a:p>
      </dgm:t>
    </dgm:pt>
    <dgm:pt modelId="{CCF8B8EF-3D2C-46D4-AAF2-DC8138101552}" type="pres">
      <dgm:prSet presAssocID="{9605411C-0602-454A-B852-ABA2896A9243}" presName="linear" presStyleCnt="0">
        <dgm:presLayoutVars>
          <dgm:animLvl val="lvl"/>
          <dgm:resizeHandles val="exact"/>
        </dgm:presLayoutVars>
      </dgm:prSet>
      <dgm:spPr/>
    </dgm:pt>
    <dgm:pt modelId="{4F96BDAC-1110-4786-9FAC-44EA8C471FD3}" type="pres">
      <dgm:prSet presAssocID="{D3A82775-078D-4F6F-AA16-626442301C2E}" presName="parentText" presStyleLbl="node1" presStyleIdx="0" presStyleCnt="3">
        <dgm:presLayoutVars>
          <dgm:chMax val="0"/>
          <dgm:bulletEnabled val="1"/>
        </dgm:presLayoutVars>
      </dgm:prSet>
      <dgm:spPr/>
    </dgm:pt>
    <dgm:pt modelId="{A05C8913-C6AC-4EA5-8346-3492BE4FA632}" type="pres">
      <dgm:prSet presAssocID="{1DD07F20-D9D0-4959-B5CC-5C84C12EFADF}" presName="spacer" presStyleCnt="0"/>
      <dgm:spPr/>
    </dgm:pt>
    <dgm:pt modelId="{23F991A7-2984-44AA-B15A-2B09ACF6A4F7}" type="pres">
      <dgm:prSet presAssocID="{D147B8EA-0E51-450E-8AB1-D14E2DEA8A6A}" presName="parentText" presStyleLbl="node1" presStyleIdx="1" presStyleCnt="3">
        <dgm:presLayoutVars>
          <dgm:chMax val="0"/>
          <dgm:bulletEnabled val="1"/>
        </dgm:presLayoutVars>
      </dgm:prSet>
      <dgm:spPr/>
    </dgm:pt>
    <dgm:pt modelId="{94959D84-B92F-484F-97D9-F2F2A8AA7E50}" type="pres">
      <dgm:prSet presAssocID="{E228EC81-9F5B-435D-89B5-E61DBA5D8A35}" presName="spacer" presStyleCnt="0"/>
      <dgm:spPr/>
    </dgm:pt>
    <dgm:pt modelId="{7830FA90-F120-4746-8B59-F5CC19076FEF}" type="pres">
      <dgm:prSet presAssocID="{FFBC7650-ED64-4DB5-83FB-092154DDCF9E}" presName="parentText" presStyleLbl="node1" presStyleIdx="2" presStyleCnt="3">
        <dgm:presLayoutVars>
          <dgm:chMax val="0"/>
          <dgm:bulletEnabled val="1"/>
        </dgm:presLayoutVars>
      </dgm:prSet>
      <dgm:spPr/>
    </dgm:pt>
  </dgm:ptLst>
  <dgm:cxnLst>
    <dgm:cxn modelId="{13D6CA1F-825B-49DF-83EB-1D132DBB8100}" srcId="{9605411C-0602-454A-B852-ABA2896A9243}" destId="{D3A82775-078D-4F6F-AA16-626442301C2E}" srcOrd="0" destOrd="0" parTransId="{EEBD317C-B109-4C21-AA84-7625656CF74A}" sibTransId="{1DD07F20-D9D0-4959-B5CC-5C84C12EFADF}"/>
    <dgm:cxn modelId="{014F0C35-EB0E-41A2-9266-92A1525C39B9}" srcId="{9605411C-0602-454A-B852-ABA2896A9243}" destId="{FFBC7650-ED64-4DB5-83FB-092154DDCF9E}" srcOrd="2" destOrd="0" parTransId="{95E5425E-B0E5-433B-844F-4B3B2E7D925A}" sibTransId="{0B1D4025-B8D2-4054-8564-ADC31AB77072}"/>
    <dgm:cxn modelId="{4C63697B-A9B1-4184-A261-19E8463EAEBA}" type="presOf" srcId="{9605411C-0602-454A-B852-ABA2896A9243}" destId="{CCF8B8EF-3D2C-46D4-AAF2-DC8138101552}" srcOrd="0" destOrd="0" presId="urn:microsoft.com/office/officeart/2005/8/layout/vList2"/>
    <dgm:cxn modelId="{0FC7AE93-D35D-40FD-9C85-421183C02FC0}" type="presOf" srcId="{D147B8EA-0E51-450E-8AB1-D14E2DEA8A6A}" destId="{23F991A7-2984-44AA-B15A-2B09ACF6A4F7}" srcOrd="0" destOrd="0" presId="urn:microsoft.com/office/officeart/2005/8/layout/vList2"/>
    <dgm:cxn modelId="{221658A0-316D-4E0A-B593-B9654BFFB01B}" srcId="{9605411C-0602-454A-B852-ABA2896A9243}" destId="{D147B8EA-0E51-450E-8AB1-D14E2DEA8A6A}" srcOrd="1" destOrd="0" parTransId="{0AE6EC57-07AD-4511-BCE3-7B49E1076202}" sibTransId="{E228EC81-9F5B-435D-89B5-E61DBA5D8A35}"/>
    <dgm:cxn modelId="{717387B0-BDE3-451D-B039-889EEA825E32}" type="presOf" srcId="{FFBC7650-ED64-4DB5-83FB-092154DDCF9E}" destId="{7830FA90-F120-4746-8B59-F5CC19076FEF}" srcOrd="0" destOrd="0" presId="urn:microsoft.com/office/officeart/2005/8/layout/vList2"/>
    <dgm:cxn modelId="{89ABD4FF-F515-45E0-8C98-1E53330BBE47}" type="presOf" srcId="{D3A82775-078D-4F6F-AA16-626442301C2E}" destId="{4F96BDAC-1110-4786-9FAC-44EA8C471FD3}" srcOrd="0" destOrd="0" presId="urn:microsoft.com/office/officeart/2005/8/layout/vList2"/>
    <dgm:cxn modelId="{6B53462A-E6CB-488A-AE3A-F6F8B41EDC6B}" type="presParOf" srcId="{CCF8B8EF-3D2C-46D4-AAF2-DC8138101552}" destId="{4F96BDAC-1110-4786-9FAC-44EA8C471FD3}" srcOrd="0" destOrd="0" presId="urn:microsoft.com/office/officeart/2005/8/layout/vList2"/>
    <dgm:cxn modelId="{C11E9320-8D26-471A-98C5-1636A2C7F366}" type="presParOf" srcId="{CCF8B8EF-3D2C-46D4-AAF2-DC8138101552}" destId="{A05C8913-C6AC-4EA5-8346-3492BE4FA632}" srcOrd="1" destOrd="0" presId="urn:microsoft.com/office/officeart/2005/8/layout/vList2"/>
    <dgm:cxn modelId="{8C229E39-4480-4270-8077-062DAF698610}" type="presParOf" srcId="{CCF8B8EF-3D2C-46D4-AAF2-DC8138101552}" destId="{23F991A7-2984-44AA-B15A-2B09ACF6A4F7}" srcOrd="2" destOrd="0" presId="urn:microsoft.com/office/officeart/2005/8/layout/vList2"/>
    <dgm:cxn modelId="{B2848BCD-62D0-47C9-8A21-55368E9E9230}" type="presParOf" srcId="{CCF8B8EF-3D2C-46D4-AAF2-DC8138101552}" destId="{94959D84-B92F-484F-97D9-F2F2A8AA7E50}" srcOrd="3" destOrd="0" presId="urn:microsoft.com/office/officeart/2005/8/layout/vList2"/>
    <dgm:cxn modelId="{79283751-1B33-4984-9D4E-BD35B160FF9F}" type="presParOf" srcId="{CCF8B8EF-3D2C-46D4-AAF2-DC8138101552}" destId="{7830FA90-F120-4746-8B59-F5CC19076FEF}"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3450B91-B64A-4C1C-9BD7-1E6ACC586A23}"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42629876-C204-4DBE-9665-D6DB96A583FC}">
      <dgm:prSet/>
      <dgm:spPr/>
      <dgm:t>
        <a:bodyPr/>
        <a:lstStyle/>
        <a:p>
          <a:r>
            <a:rPr lang="en-US" dirty="0"/>
            <a:t>Walk us through a typical lesson you teach. What happens first? Next?</a:t>
          </a:r>
        </a:p>
      </dgm:t>
    </dgm:pt>
    <dgm:pt modelId="{B6953C05-E3F5-4584-86AA-5EA77A8F7F54}" type="parTrans" cxnId="{781AE6B7-CFA9-492F-89C1-52AC93571B48}">
      <dgm:prSet/>
      <dgm:spPr/>
      <dgm:t>
        <a:bodyPr/>
        <a:lstStyle/>
        <a:p>
          <a:endParaRPr lang="en-US"/>
        </a:p>
      </dgm:t>
    </dgm:pt>
    <dgm:pt modelId="{807E4033-1D32-4C40-982A-30580D4FFCB7}" type="sibTrans" cxnId="{781AE6B7-CFA9-492F-89C1-52AC93571B48}">
      <dgm:prSet/>
      <dgm:spPr/>
      <dgm:t>
        <a:bodyPr/>
        <a:lstStyle/>
        <a:p>
          <a:endParaRPr lang="en-US"/>
        </a:p>
      </dgm:t>
    </dgm:pt>
    <dgm:pt modelId="{EBFDA1A8-A142-4458-A94A-A04A67AB7C87}">
      <dgm:prSet/>
      <dgm:spPr/>
      <dgm:t>
        <a:bodyPr/>
        <a:lstStyle/>
        <a:p>
          <a:r>
            <a:rPr lang="en-US"/>
            <a:t>What routines help students stay engaged?</a:t>
          </a:r>
        </a:p>
      </dgm:t>
    </dgm:pt>
    <dgm:pt modelId="{CC63DA25-8A2E-4D81-ACB2-3595A7E1E235}" type="parTrans" cxnId="{CB9130EA-3D84-42C6-94F2-6F8414A4BCA6}">
      <dgm:prSet/>
      <dgm:spPr/>
      <dgm:t>
        <a:bodyPr/>
        <a:lstStyle/>
        <a:p>
          <a:endParaRPr lang="en-US"/>
        </a:p>
      </dgm:t>
    </dgm:pt>
    <dgm:pt modelId="{238AE707-EF9B-4192-BB5C-14F0666CC736}" type="sibTrans" cxnId="{CB9130EA-3D84-42C6-94F2-6F8414A4BCA6}">
      <dgm:prSet/>
      <dgm:spPr/>
      <dgm:t>
        <a:bodyPr/>
        <a:lstStyle/>
        <a:p>
          <a:endParaRPr lang="en-US"/>
        </a:p>
      </dgm:t>
    </dgm:pt>
    <dgm:pt modelId="{A6726162-CAE5-4AE3-9A06-CA07FC59A09C}">
      <dgm:prSet/>
      <dgm:spPr/>
      <dgm:t>
        <a:bodyPr/>
        <a:lstStyle/>
        <a:p>
          <a:r>
            <a:rPr lang="en-US"/>
            <a:t>How do you handle large classes?</a:t>
          </a:r>
        </a:p>
      </dgm:t>
    </dgm:pt>
    <dgm:pt modelId="{FF33CF46-AD5A-4E1F-8E83-A59709384827}" type="parTrans" cxnId="{89472616-F2A7-4BDB-BD6D-3B5C6BFE786F}">
      <dgm:prSet/>
      <dgm:spPr/>
      <dgm:t>
        <a:bodyPr/>
        <a:lstStyle/>
        <a:p>
          <a:endParaRPr lang="en-US"/>
        </a:p>
      </dgm:t>
    </dgm:pt>
    <dgm:pt modelId="{10BB5EAD-4D68-4AF2-9E50-4755416B5230}" type="sibTrans" cxnId="{89472616-F2A7-4BDB-BD6D-3B5C6BFE786F}">
      <dgm:prSet/>
      <dgm:spPr/>
      <dgm:t>
        <a:bodyPr/>
        <a:lstStyle/>
        <a:p>
          <a:endParaRPr lang="en-US"/>
        </a:p>
      </dgm:t>
    </dgm:pt>
    <dgm:pt modelId="{65A06891-4589-4578-AB34-423BE971AC3E}">
      <dgm:prSet/>
      <dgm:spPr/>
      <dgm:t>
        <a:bodyPr/>
        <a:lstStyle/>
        <a:p>
          <a:r>
            <a:rPr lang="en-US"/>
            <a:t>How do you handle differing language levels?</a:t>
          </a:r>
        </a:p>
      </dgm:t>
    </dgm:pt>
    <dgm:pt modelId="{CFD7BF1F-470E-4191-B2E8-5D5045053875}" type="parTrans" cxnId="{24DC27A4-D0B7-4F87-AFB0-EEAD93EE13E0}">
      <dgm:prSet/>
      <dgm:spPr/>
      <dgm:t>
        <a:bodyPr/>
        <a:lstStyle/>
        <a:p>
          <a:endParaRPr lang="en-US"/>
        </a:p>
      </dgm:t>
    </dgm:pt>
    <dgm:pt modelId="{065AADA6-0417-4731-A12A-BAC14F731CBB}" type="sibTrans" cxnId="{24DC27A4-D0B7-4F87-AFB0-EEAD93EE13E0}">
      <dgm:prSet/>
      <dgm:spPr/>
      <dgm:t>
        <a:bodyPr/>
        <a:lstStyle/>
        <a:p>
          <a:endParaRPr lang="en-US"/>
        </a:p>
      </dgm:t>
    </dgm:pt>
    <dgm:pt modelId="{0715574C-E3D7-4E52-9BDF-DF5F2ED446D9}">
      <dgm:prSet/>
      <dgm:spPr/>
      <dgm:t>
        <a:bodyPr/>
        <a:lstStyle/>
        <a:p>
          <a:r>
            <a:rPr lang="en-US"/>
            <a:t>How do you handle behavior or discipline issues?</a:t>
          </a:r>
        </a:p>
      </dgm:t>
    </dgm:pt>
    <dgm:pt modelId="{17E31D37-F034-4949-8120-883229C5FFF8}" type="parTrans" cxnId="{6A708D78-D414-41B8-B49E-9D8841A1D6D7}">
      <dgm:prSet/>
      <dgm:spPr/>
      <dgm:t>
        <a:bodyPr/>
        <a:lstStyle/>
        <a:p>
          <a:endParaRPr lang="en-US"/>
        </a:p>
      </dgm:t>
    </dgm:pt>
    <dgm:pt modelId="{BE98838E-F742-4F56-95CB-90DDA21A030C}" type="sibTrans" cxnId="{6A708D78-D414-41B8-B49E-9D8841A1D6D7}">
      <dgm:prSet/>
      <dgm:spPr/>
      <dgm:t>
        <a:bodyPr/>
        <a:lstStyle/>
        <a:p>
          <a:endParaRPr lang="en-US"/>
        </a:p>
      </dgm:t>
    </dgm:pt>
    <dgm:pt modelId="{C69CE6FB-C6AC-41DD-8C48-8565DD908BD0}">
      <dgm:prSet/>
      <dgm:spPr/>
      <dgm:t>
        <a:bodyPr/>
        <a:lstStyle/>
        <a:p>
          <a:r>
            <a:rPr lang="en-US"/>
            <a:t>What technology (if any) do you use?</a:t>
          </a:r>
        </a:p>
      </dgm:t>
    </dgm:pt>
    <dgm:pt modelId="{3A3B1ECD-1D00-445D-8B96-992EFBB5DE96}" type="parTrans" cxnId="{5F2AFE53-6334-40A3-8D41-51EC46B0DAA5}">
      <dgm:prSet/>
      <dgm:spPr/>
      <dgm:t>
        <a:bodyPr/>
        <a:lstStyle/>
        <a:p>
          <a:endParaRPr lang="en-US"/>
        </a:p>
      </dgm:t>
    </dgm:pt>
    <dgm:pt modelId="{3882D9E9-8CDB-4543-96AF-F2749D0519A4}" type="sibTrans" cxnId="{5F2AFE53-6334-40A3-8D41-51EC46B0DAA5}">
      <dgm:prSet/>
      <dgm:spPr/>
      <dgm:t>
        <a:bodyPr/>
        <a:lstStyle/>
        <a:p>
          <a:endParaRPr lang="en-US"/>
        </a:p>
      </dgm:t>
    </dgm:pt>
    <dgm:pt modelId="{2185C516-6AF6-4F44-8C66-EB15822CFF17}" type="pres">
      <dgm:prSet presAssocID="{E3450B91-B64A-4C1C-9BD7-1E6ACC586A23}" presName="linear" presStyleCnt="0">
        <dgm:presLayoutVars>
          <dgm:animLvl val="lvl"/>
          <dgm:resizeHandles val="exact"/>
        </dgm:presLayoutVars>
      </dgm:prSet>
      <dgm:spPr/>
    </dgm:pt>
    <dgm:pt modelId="{AD4C7211-B8E4-419A-B29E-C3019AFBCF52}" type="pres">
      <dgm:prSet presAssocID="{42629876-C204-4DBE-9665-D6DB96A583FC}" presName="parentText" presStyleLbl="node1" presStyleIdx="0" presStyleCnt="6">
        <dgm:presLayoutVars>
          <dgm:chMax val="0"/>
          <dgm:bulletEnabled val="1"/>
        </dgm:presLayoutVars>
      </dgm:prSet>
      <dgm:spPr/>
    </dgm:pt>
    <dgm:pt modelId="{9C195E82-041A-42B2-B959-A8C359EE605C}" type="pres">
      <dgm:prSet presAssocID="{807E4033-1D32-4C40-982A-30580D4FFCB7}" presName="spacer" presStyleCnt="0"/>
      <dgm:spPr/>
    </dgm:pt>
    <dgm:pt modelId="{2ADE88FD-65F2-45A6-A2B2-172869D0873A}" type="pres">
      <dgm:prSet presAssocID="{EBFDA1A8-A142-4458-A94A-A04A67AB7C87}" presName="parentText" presStyleLbl="node1" presStyleIdx="1" presStyleCnt="6">
        <dgm:presLayoutVars>
          <dgm:chMax val="0"/>
          <dgm:bulletEnabled val="1"/>
        </dgm:presLayoutVars>
      </dgm:prSet>
      <dgm:spPr/>
    </dgm:pt>
    <dgm:pt modelId="{E476B22A-64C4-434A-9B8F-1CE1B252F2BF}" type="pres">
      <dgm:prSet presAssocID="{238AE707-EF9B-4192-BB5C-14F0666CC736}" presName="spacer" presStyleCnt="0"/>
      <dgm:spPr/>
    </dgm:pt>
    <dgm:pt modelId="{435A212B-25F5-4185-880D-A78C4264F703}" type="pres">
      <dgm:prSet presAssocID="{A6726162-CAE5-4AE3-9A06-CA07FC59A09C}" presName="parentText" presStyleLbl="node1" presStyleIdx="2" presStyleCnt="6">
        <dgm:presLayoutVars>
          <dgm:chMax val="0"/>
          <dgm:bulletEnabled val="1"/>
        </dgm:presLayoutVars>
      </dgm:prSet>
      <dgm:spPr/>
    </dgm:pt>
    <dgm:pt modelId="{B3AA8681-8193-479F-BF70-C6590E6808CD}" type="pres">
      <dgm:prSet presAssocID="{10BB5EAD-4D68-4AF2-9E50-4755416B5230}" presName="spacer" presStyleCnt="0"/>
      <dgm:spPr/>
    </dgm:pt>
    <dgm:pt modelId="{243EB363-46CA-4FAD-B335-3A8A44407771}" type="pres">
      <dgm:prSet presAssocID="{65A06891-4589-4578-AB34-423BE971AC3E}" presName="parentText" presStyleLbl="node1" presStyleIdx="3" presStyleCnt="6">
        <dgm:presLayoutVars>
          <dgm:chMax val="0"/>
          <dgm:bulletEnabled val="1"/>
        </dgm:presLayoutVars>
      </dgm:prSet>
      <dgm:spPr/>
    </dgm:pt>
    <dgm:pt modelId="{DCF95EF1-D2AA-4883-BA41-F7CE0316FFF7}" type="pres">
      <dgm:prSet presAssocID="{065AADA6-0417-4731-A12A-BAC14F731CBB}" presName="spacer" presStyleCnt="0"/>
      <dgm:spPr/>
    </dgm:pt>
    <dgm:pt modelId="{A1B09087-C474-41E3-A69A-C121D368A95E}" type="pres">
      <dgm:prSet presAssocID="{0715574C-E3D7-4E52-9BDF-DF5F2ED446D9}" presName="parentText" presStyleLbl="node1" presStyleIdx="4" presStyleCnt="6">
        <dgm:presLayoutVars>
          <dgm:chMax val="0"/>
          <dgm:bulletEnabled val="1"/>
        </dgm:presLayoutVars>
      </dgm:prSet>
      <dgm:spPr/>
    </dgm:pt>
    <dgm:pt modelId="{09A6DC07-2A34-4CF7-A873-3FCADE451741}" type="pres">
      <dgm:prSet presAssocID="{BE98838E-F742-4F56-95CB-90DDA21A030C}" presName="spacer" presStyleCnt="0"/>
      <dgm:spPr/>
    </dgm:pt>
    <dgm:pt modelId="{692297FA-E0E5-4A7E-8130-1F53DD25A33F}" type="pres">
      <dgm:prSet presAssocID="{C69CE6FB-C6AC-41DD-8C48-8565DD908BD0}" presName="parentText" presStyleLbl="node1" presStyleIdx="5" presStyleCnt="6">
        <dgm:presLayoutVars>
          <dgm:chMax val="0"/>
          <dgm:bulletEnabled val="1"/>
        </dgm:presLayoutVars>
      </dgm:prSet>
      <dgm:spPr/>
    </dgm:pt>
  </dgm:ptLst>
  <dgm:cxnLst>
    <dgm:cxn modelId="{89472616-F2A7-4BDB-BD6D-3B5C6BFE786F}" srcId="{E3450B91-B64A-4C1C-9BD7-1E6ACC586A23}" destId="{A6726162-CAE5-4AE3-9A06-CA07FC59A09C}" srcOrd="2" destOrd="0" parTransId="{FF33CF46-AD5A-4E1F-8E83-A59709384827}" sibTransId="{10BB5EAD-4D68-4AF2-9E50-4755416B5230}"/>
    <dgm:cxn modelId="{B7B2FE38-AA2B-4688-87C4-9F4E83E885CC}" type="presOf" srcId="{42629876-C204-4DBE-9665-D6DB96A583FC}" destId="{AD4C7211-B8E4-419A-B29E-C3019AFBCF52}" srcOrd="0" destOrd="0" presId="urn:microsoft.com/office/officeart/2005/8/layout/vList2"/>
    <dgm:cxn modelId="{91857D39-7F19-4D7D-B3AF-BFD5A824D9B2}" type="presOf" srcId="{A6726162-CAE5-4AE3-9A06-CA07FC59A09C}" destId="{435A212B-25F5-4185-880D-A78C4264F703}" srcOrd="0" destOrd="0" presId="urn:microsoft.com/office/officeart/2005/8/layout/vList2"/>
    <dgm:cxn modelId="{5F2AFE53-6334-40A3-8D41-51EC46B0DAA5}" srcId="{E3450B91-B64A-4C1C-9BD7-1E6ACC586A23}" destId="{C69CE6FB-C6AC-41DD-8C48-8565DD908BD0}" srcOrd="5" destOrd="0" parTransId="{3A3B1ECD-1D00-445D-8B96-992EFBB5DE96}" sibTransId="{3882D9E9-8CDB-4543-96AF-F2749D0519A4}"/>
    <dgm:cxn modelId="{6A708D78-D414-41B8-B49E-9D8841A1D6D7}" srcId="{E3450B91-B64A-4C1C-9BD7-1E6ACC586A23}" destId="{0715574C-E3D7-4E52-9BDF-DF5F2ED446D9}" srcOrd="4" destOrd="0" parTransId="{17E31D37-F034-4949-8120-883229C5FFF8}" sibTransId="{BE98838E-F742-4F56-95CB-90DDA21A030C}"/>
    <dgm:cxn modelId="{FE7FF079-365C-4256-96A0-A743C493684D}" type="presOf" srcId="{C69CE6FB-C6AC-41DD-8C48-8565DD908BD0}" destId="{692297FA-E0E5-4A7E-8130-1F53DD25A33F}" srcOrd="0" destOrd="0" presId="urn:microsoft.com/office/officeart/2005/8/layout/vList2"/>
    <dgm:cxn modelId="{6B486E89-256D-4D4D-98D3-3AA79473AA41}" type="presOf" srcId="{EBFDA1A8-A142-4458-A94A-A04A67AB7C87}" destId="{2ADE88FD-65F2-45A6-A2B2-172869D0873A}" srcOrd="0" destOrd="0" presId="urn:microsoft.com/office/officeart/2005/8/layout/vList2"/>
    <dgm:cxn modelId="{24DC27A4-D0B7-4F87-AFB0-EEAD93EE13E0}" srcId="{E3450B91-B64A-4C1C-9BD7-1E6ACC586A23}" destId="{65A06891-4589-4578-AB34-423BE971AC3E}" srcOrd="3" destOrd="0" parTransId="{CFD7BF1F-470E-4191-B2E8-5D5045053875}" sibTransId="{065AADA6-0417-4731-A12A-BAC14F731CBB}"/>
    <dgm:cxn modelId="{781AE6B7-CFA9-492F-89C1-52AC93571B48}" srcId="{E3450B91-B64A-4C1C-9BD7-1E6ACC586A23}" destId="{42629876-C204-4DBE-9665-D6DB96A583FC}" srcOrd="0" destOrd="0" parTransId="{B6953C05-E3F5-4584-86AA-5EA77A8F7F54}" sibTransId="{807E4033-1D32-4C40-982A-30580D4FFCB7}"/>
    <dgm:cxn modelId="{D06DF2BC-E005-492A-9466-8C668330C58F}" type="presOf" srcId="{E3450B91-B64A-4C1C-9BD7-1E6ACC586A23}" destId="{2185C516-6AF6-4F44-8C66-EB15822CFF17}" srcOrd="0" destOrd="0" presId="urn:microsoft.com/office/officeart/2005/8/layout/vList2"/>
    <dgm:cxn modelId="{6C211DCE-07B6-4188-A02D-462299C621AF}" type="presOf" srcId="{65A06891-4589-4578-AB34-423BE971AC3E}" destId="{243EB363-46CA-4FAD-B335-3A8A44407771}" srcOrd="0" destOrd="0" presId="urn:microsoft.com/office/officeart/2005/8/layout/vList2"/>
    <dgm:cxn modelId="{CB9130EA-3D84-42C6-94F2-6F8414A4BCA6}" srcId="{E3450B91-B64A-4C1C-9BD7-1E6ACC586A23}" destId="{EBFDA1A8-A142-4458-A94A-A04A67AB7C87}" srcOrd="1" destOrd="0" parTransId="{CC63DA25-8A2E-4D81-ACB2-3595A7E1E235}" sibTransId="{238AE707-EF9B-4192-BB5C-14F0666CC736}"/>
    <dgm:cxn modelId="{0CEBB0EA-F2A6-461C-9774-B8E53CA2E676}" type="presOf" srcId="{0715574C-E3D7-4E52-9BDF-DF5F2ED446D9}" destId="{A1B09087-C474-41E3-A69A-C121D368A95E}" srcOrd="0" destOrd="0" presId="urn:microsoft.com/office/officeart/2005/8/layout/vList2"/>
    <dgm:cxn modelId="{E54E142E-ACF5-4B4C-9595-4415FCF1547F}" type="presParOf" srcId="{2185C516-6AF6-4F44-8C66-EB15822CFF17}" destId="{AD4C7211-B8E4-419A-B29E-C3019AFBCF52}" srcOrd="0" destOrd="0" presId="urn:microsoft.com/office/officeart/2005/8/layout/vList2"/>
    <dgm:cxn modelId="{D9FC43A5-7513-4C77-B2A5-F8AB7444BF0A}" type="presParOf" srcId="{2185C516-6AF6-4F44-8C66-EB15822CFF17}" destId="{9C195E82-041A-42B2-B959-A8C359EE605C}" srcOrd="1" destOrd="0" presId="urn:microsoft.com/office/officeart/2005/8/layout/vList2"/>
    <dgm:cxn modelId="{123AD8FD-9F0F-47DD-98CB-DC02F74C8CAC}" type="presParOf" srcId="{2185C516-6AF6-4F44-8C66-EB15822CFF17}" destId="{2ADE88FD-65F2-45A6-A2B2-172869D0873A}" srcOrd="2" destOrd="0" presId="urn:microsoft.com/office/officeart/2005/8/layout/vList2"/>
    <dgm:cxn modelId="{0C6F7D99-D2B5-4FFE-85FC-AC383D2509FC}" type="presParOf" srcId="{2185C516-6AF6-4F44-8C66-EB15822CFF17}" destId="{E476B22A-64C4-434A-9B8F-1CE1B252F2BF}" srcOrd="3" destOrd="0" presId="urn:microsoft.com/office/officeart/2005/8/layout/vList2"/>
    <dgm:cxn modelId="{6567F0CD-37B5-4E85-BB1C-E8D053E6AA4C}" type="presParOf" srcId="{2185C516-6AF6-4F44-8C66-EB15822CFF17}" destId="{435A212B-25F5-4185-880D-A78C4264F703}" srcOrd="4" destOrd="0" presId="urn:microsoft.com/office/officeart/2005/8/layout/vList2"/>
    <dgm:cxn modelId="{42581EF4-3EED-4353-ADC0-041904BD5077}" type="presParOf" srcId="{2185C516-6AF6-4F44-8C66-EB15822CFF17}" destId="{B3AA8681-8193-479F-BF70-C6590E6808CD}" srcOrd="5" destOrd="0" presId="urn:microsoft.com/office/officeart/2005/8/layout/vList2"/>
    <dgm:cxn modelId="{A5114094-4027-4AC1-8AB4-9EE189408948}" type="presParOf" srcId="{2185C516-6AF6-4F44-8C66-EB15822CFF17}" destId="{243EB363-46CA-4FAD-B335-3A8A44407771}" srcOrd="6" destOrd="0" presId="urn:microsoft.com/office/officeart/2005/8/layout/vList2"/>
    <dgm:cxn modelId="{39EBC054-9095-4CF2-8C14-2090C2EB9534}" type="presParOf" srcId="{2185C516-6AF6-4F44-8C66-EB15822CFF17}" destId="{DCF95EF1-D2AA-4883-BA41-F7CE0316FFF7}" srcOrd="7" destOrd="0" presId="urn:microsoft.com/office/officeart/2005/8/layout/vList2"/>
    <dgm:cxn modelId="{FB8F3704-94E4-45A0-9AFD-CA03F6850A67}" type="presParOf" srcId="{2185C516-6AF6-4F44-8C66-EB15822CFF17}" destId="{A1B09087-C474-41E3-A69A-C121D368A95E}" srcOrd="8" destOrd="0" presId="urn:microsoft.com/office/officeart/2005/8/layout/vList2"/>
    <dgm:cxn modelId="{3A5ACE31-11B8-4D36-B169-34957323DED1}" type="presParOf" srcId="{2185C516-6AF6-4F44-8C66-EB15822CFF17}" destId="{09A6DC07-2A34-4CF7-A873-3FCADE451741}" srcOrd="9" destOrd="0" presId="urn:microsoft.com/office/officeart/2005/8/layout/vList2"/>
    <dgm:cxn modelId="{CF282204-E69D-4413-A0BE-4DA8F7DC2676}" type="presParOf" srcId="{2185C516-6AF6-4F44-8C66-EB15822CFF17}" destId="{692297FA-E0E5-4A7E-8130-1F53DD25A33F}"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605411C-0602-454A-B852-ABA2896A9243}"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D3A82775-078D-4F6F-AA16-626442301C2E}">
      <dgm:prSet/>
      <dgm:spPr/>
      <dgm:t>
        <a:bodyPr/>
        <a:lstStyle/>
        <a:p>
          <a:r>
            <a:rPr lang="en-US" dirty="0"/>
            <a:t>The final two sentences were discussion questions.</a:t>
          </a:r>
        </a:p>
      </dgm:t>
    </dgm:pt>
    <dgm:pt modelId="{EEBD317C-B109-4C21-AA84-7625656CF74A}" type="parTrans" cxnId="{13D6CA1F-825B-49DF-83EB-1D132DBB8100}">
      <dgm:prSet/>
      <dgm:spPr/>
      <dgm:t>
        <a:bodyPr/>
        <a:lstStyle/>
        <a:p>
          <a:endParaRPr lang="en-US"/>
        </a:p>
      </dgm:t>
    </dgm:pt>
    <dgm:pt modelId="{1DD07F20-D9D0-4959-B5CC-5C84C12EFADF}" type="sibTrans" cxnId="{13D6CA1F-825B-49DF-83EB-1D132DBB8100}">
      <dgm:prSet/>
      <dgm:spPr/>
      <dgm:t>
        <a:bodyPr/>
        <a:lstStyle/>
        <a:p>
          <a:endParaRPr lang="en-US"/>
        </a:p>
      </dgm:t>
    </dgm:pt>
    <dgm:pt modelId="{D147B8EA-0E51-450E-8AB1-D14E2DEA8A6A}">
      <dgm:prSet/>
      <dgm:spPr/>
      <dgm:t>
        <a:bodyPr/>
        <a:lstStyle/>
        <a:p>
          <a:pPr algn="ctr"/>
          <a:r>
            <a:rPr lang="en-US" dirty="0"/>
            <a:t>What teaching practices are you proud of?</a:t>
          </a:r>
        </a:p>
      </dgm:t>
    </dgm:pt>
    <dgm:pt modelId="{0AE6EC57-07AD-4511-BCE3-7B49E1076202}" type="parTrans" cxnId="{221658A0-316D-4E0A-B593-B9654BFFB01B}">
      <dgm:prSet/>
      <dgm:spPr/>
      <dgm:t>
        <a:bodyPr/>
        <a:lstStyle/>
        <a:p>
          <a:endParaRPr lang="en-US"/>
        </a:p>
      </dgm:t>
    </dgm:pt>
    <dgm:pt modelId="{E228EC81-9F5B-435D-89B5-E61DBA5D8A35}" type="sibTrans" cxnId="{221658A0-316D-4E0A-B593-B9654BFFB01B}">
      <dgm:prSet/>
      <dgm:spPr/>
      <dgm:t>
        <a:bodyPr/>
        <a:lstStyle/>
        <a:p>
          <a:endParaRPr lang="en-US"/>
        </a:p>
      </dgm:t>
    </dgm:pt>
    <dgm:pt modelId="{FFBC7650-ED64-4DB5-83FB-092154DDCF9E}">
      <dgm:prSet/>
      <dgm:spPr/>
      <dgm:t>
        <a:bodyPr/>
        <a:lstStyle/>
        <a:p>
          <a:r>
            <a:rPr lang="en-US" dirty="0"/>
            <a:t>What challenges do you face as a teacher?</a:t>
          </a:r>
        </a:p>
      </dgm:t>
    </dgm:pt>
    <dgm:pt modelId="{95E5425E-B0E5-433B-844F-4B3B2E7D925A}" type="parTrans" cxnId="{014F0C35-EB0E-41A2-9266-92A1525C39B9}">
      <dgm:prSet/>
      <dgm:spPr/>
      <dgm:t>
        <a:bodyPr/>
        <a:lstStyle/>
        <a:p>
          <a:endParaRPr lang="en-US"/>
        </a:p>
      </dgm:t>
    </dgm:pt>
    <dgm:pt modelId="{0B1D4025-B8D2-4054-8564-ADC31AB77072}" type="sibTrans" cxnId="{014F0C35-EB0E-41A2-9266-92A1525C39B9}">
      <dgm:prSet/>
      <dgm:spPr/>
      <dgm:t>
        <a:bodyPr/>
        <a:lstStyle/>
        <a:p>
          <a:endParaRPr lang="en-US"/>
        </a:p>
      </dgm:t>
    </dgm:pt>
    <dgm:pt modelId="{D0133434-39C1-4E78-8C50-AE2F07DEF761}" type="pres">
      <dgm:prSet presAssocID="{9605411C-0602-454A-B852-ABA2896A9243}" presName="hierChild1" presStyleCnt="0">
        <dgm:presLayoutVars>
          <dgm:chPref val="1"/>
          <dgm:dir/>
          <dgm:animOne val="branch"/>
          <dgm:animLvl val="lvl"/>
          <dgm:resizeHandles/>
        </dgm:presLayoutVars>
      </dgm:prSet>
      <dgm:spPr/>
    </dgm:pt>
    <dgm:pt modelId="{A6590239-CBB7-4C01-B931-04A1B48040C9}" type="pres">
      <dgm:prSet presAssocID="{D3A82775-078D-4F6F-AA16-626442301C2E}" presName="hierRoot1" presStyleCnt="0"/>
      <dgm:spPr/>
    </dgm:pt>
    <dgm:pt modelId="{E7817DCD-CA85-4E97-8EC9-87B882C155FE}" type="pres">
      <dgm:prSet presAssocID="{D3A82775-078D-4F6F-AA16-626442301C2E}" presName="composite" presStyleCnt="0"/>
      <dgm:spPr/>
    </dgm:pt>
    <dgm:pt modelId="{B1C5F605-636A-4B77-A8A7-B79BE36310F3}" type="pres">
      <dgm:prSet presAssocID="{D3A82775-078D-4F6F-AA16-626442301C2E}" presName="background" presStyleLbl="node0" presStyleIdx="0" presStyleCnt="3"/>
      <dgm:spPr/>
    </dgm:pt>
    <dgm:pt modelId="{A2E19AC1-6675-4955-8839-65F4F6E6C2A4}" type="pres">
      <dgm:prSet presAssocID="{D3A82775-078D-4F6F-AA16-626442301C2E}" presName="text" presStyleLbl="fgAcc0" presStyleIdx="0" presStyleCnt="3">
        <dgm:presLayoutVars>
          <dgm:chPref val="3"/>
        </dgm:presLayoutVars>
      </dgm:prSet>
      <dgm:spPr/>
    </dgm:pt>
    <dgm:pt modelId="{2ED91A0F-E3FA-499B-B39E-2A82A6868DF9}" type="pres">
      <dgm:prSet presAssocID="{D3A82775-078D-4F6F-AA16-626442301C2E}" presName="hierChild2" presStyleCnt="0"/>
      <dgm:spPr/>
    </dgm:pt>
    <dgm:pt modelId="{E90CB663-0FD3-4971-A925-A1E2B7E8951F}" type="pres">
      <dgm:prSet presAssocID="{D147B8EA-0E51-450E-8AB1-D14E2DEA8A6A}" presName="hierRoot1" presStyleCnt="0"/>
      <dgm:spPr/>
    </dgm:pt>
    <dgm:pt modelId="{0E50967C-9282-4147-8377-A0EC6B647423}" type="pres">
      <dgm:prSet presAssocID="{D147B8EA-0E51-450E-8AB1-D14E2DEA8A6A}" presName="composite" presStyleCnt="0"/>
      <dgm:spPr/>
    </dgm:pt>
    <dgm:pt modelId="{A9DEEBE1-99BB-4A94-B772-9A2831C6502D}" type="pres">
      <dgm:prSet presAssocID="{D147B8EA-0E51-450E-8AB1-D14E2DEA8A6A}" presName="background" presStyleLbl="node0" presStyleIdx="1" presStyleCnt="3"/>
      <dgm:spPr/>
    </dgm:pt>
    <dgm:pt modelId="{F6A4F82E-D051-4450-A443-5F02392BE3DC}" type="pres">
      <dgm:prSet presAssocID="{D147B8EA-0E51-450E-8AB1-D14E2DEA8A6A}" presName="text" presStyleLbl="fgAcc0" presStyleIdx="1" presStyleCnt="3">
        <dgm:presLayoutVars>
          <dgm:chPref val="3"/>
        </dgm:presLayoutVars>
      </dgm:prSet>
      <dgm:spPr/>
    </dgm:pt>
    <dgm:pt modelId="{26FF674B-D4AA-4BA7-93CC-78D77BCFE9C8}" type="pres">
      <dgm:prSet presAssocID="{D147B8EA-0E51-450E-8AB1-D14E2DEA8A6A}" presName="hierChild2" presStyleCnt="0"/>
      <dgm:spPr/>
    </dgm:pt>
    <dgm:pt modelId="{49078748-0D84-454B-92F6-B473B833D153}" type="pres">
      <dgm:prSet presAssocID="{FFBC7650-ED64-4DB5-83FB-092154DDCF9E}" presName="hierRoot1" presStyleCnt="0"/>
      <dgm:spPr/>
    </dgm:pt>
    <dgm:pt modelId="{3FF811E7-C89E-4370-BE01-7DDEB7C44148}" type="pres">
      <dgm:prSet presAssocID="{FFBC7650-ED64-4DB5-83FB-092154DDCF9E}" presName="composite" presStyleCnt="0"/>
      <dgm:spPr/>
    </dgm:pt>
    <dgm:pt modelId="{29B1B617-75B5-49AF-A4C8-584683732312}" type="pres">
      <dgm:prSet presAssocID="{FFBC7650-ED64-4DB5-83FB-092154DDCF9E}" presName="background" presStyleLbl="node0" presStyleIdx="2" presStyleCnt="3"/>
      <dgm:spPr/>
    </dgm:pt>
    <dgm:pt modelId="{CC3CFEB8-EBE3-4C3A-B942-F4C7F4E9F7E4}" type="pres">
      <dgm:prSet presAssocID="{FFBC7650-ED64-4DB5-83FB-092154DDCF9E}" presName="text" presStyleLbl="fgAcc0" presStyleIdx="2" presStyleCnt="3">
        <dgm:presLayoutVars>
          <dgm:chPref val="3"/>
        </dgm:presLayoutVars>
      </dgm:prSet>
      <dgm:spPr/>
    </dgm:pt>
    <dgm:pt modelId="{47385F2A-D549-46D4-9C1A-A8DEF276F10C}" type="pres">
      <dgm:prSet presAssocID="{FFBC7650-ED64-4DB5-83FB-092154DDCF9E}" presName="hierChild2" presStyleCnt="0"/>
      <dgm:spPr/>
    </dgm:pt>
  </dgm:ptLst>
  <dgm:cxnLst>
    <dgm:cxn modelId="{13D6CA1F-825B-49DF-83EB-1D132DBB8100}" srcId="{9605411C-0602-454A-B852-ABA2896A9243}" destId="{D3A82775-078D-4F6F-AA16-626442301C2E}" srcOrd="0" destOrd="0" parTransId="{EEBD317C-B109-4C21-AA84-7625656CF74A}" sibTransId="{1DD07F20-D9D0-4959-B5CC-5C84C12EFADF}"/>
    <dgm:cxn modelId="{014F0C35-EB0E-41A2-9266-92A1525C39B9}" srcId="{9605411C-0602-454A-B852-ABA2896A9243}" destId="{FFBC7650-ED64-4DB5-83FB-092154DDCF9E}" srcOrd="2" destOrd="0" parTransId="{95E5425E-B0E5-433B-844F-4B3B2E7D925A}" sibTransId="{0B1D4025-B8D2-4054-8564-ADC31AB77072}"/>
    <dgm:cxn modelId="{84250788-994C-49B8-AEFF-16B3CF256A3E}" type="presOf" srcId="{FFBC7650-ED64-4DB5-83FB-092154DDCF9E}" destId="{CC3CFEB8-EBE3-4C3A-B942-F4C7F4E9F7E4}" srcOrd="0" destOrd="0" presId="urn:microsoft.com/office/officeart/2005/8/layout/hierarchy1"/>
    <dgm:cxn modelId="{221658A0-316D-4E0A-B593-B9654BFFB01B}" srcId="{9605411C-0602-454A-B852-ABA2896A9243}" destId="{D147B8EA-0E51-450E-8AB1-D14E2DEA8A6A}" srcOrd="1" destOrd="0" parTransId="{0AE6EC57-07AD-4511-BCE3-7B49E1076202}" sibTransId="{E228EC81-9F5B-435D-89B5-E61DBA5D8A35}"/>
    <dgm:cxn modelId="{C73A04CE-3A3A-440A-B2B2-71D8278A7E34}" type="presOf" srcId="{D147B8EA-0E51-450E-8AB1-D14E2DEA8A6A}" destId="{F6A4F82E-D051-4450-A443-5F02392BE3DC}" srcOrd="0" destOrd="0" presId="urn:microsoft.com/office/officeart/2005/8/layout/hierarchy1"/>
    <dgm:cxn modelId="{8109ACE7-E8F2-4136-AE52-1113A080C07C}" type="presOf" srcId="{D3A82775-078D-4F6F-AA16-626442301C2E}" destId="{A2E19AC1-6675-4955-8839-65F4F6E6C2A4}" srcOrd="0" destOrd="0" presId="urn:microsoft.com/office/officeart/2005/8/layout/hierarchy1"/>
    <dgm:cxn modelId="{F65575F3-1FEF-4D58-AEE6-FBE490C87FFC}" type="presOf" srcId="{9605411C-0602-454A-B852-ABA2896A9243}" destId="{D0133434-39C1-4E78-8C50-AE2F07DEF761}" srcOrd="0" destOrd="0" presId="urn:microsoft.com/office/officeart/2005/8/layout/hierarchy1"/>
    <dgm:cxn modelId="{76212825-1F1A-4A53-A927-8D541CA27C99}" type="presParOf" srcId="{D0133434-39C1-4E78-8C50-AE2F07DEF761}" destId="{A6590239-CBB7-4C01-B931-04A1B48040C9}" srcOrd="0" destOrd="0" presId="urn:microsoft.com/office/officeart/2005/8/layout/hierarchy1"/>
    <dgm:cxn modelId="{AFF66103-ABD5-4418-917C-623AE21246F4}" type="presParOf" srcId="{A6590239-CBB7-4C01-B931-04A1B48040C9}" destId="{E7817DCD-CA85-4E97-8EC9-87B882C155FE}" srcOrd="0" destOrd="0" presId="urn:microsoft.com/office/officeart/2005/8/layout/hierarchy1"/>
    <dgm:cxn modelId="{F8E1D61B-AE40-4F09-822F-4CE02189E305}" type="presParOf" srcId="{E7817DCD-CA85-4E97-8EC9-87B882C155FE}" destId="{B1C5F605-636A-4B77-A8A7-B79BE36310F3}" srcOrd="0" destOrd="0" presId="urn:microsoft.com/office/officeart/2005/8/layout/hierarchy1"/>
    <dgm:cxn modelId="{93511465-9236-4C8E-8969-7936A59FF05E}" type="presParOf" srcId="{E7817DCD-CA85-4E97-8EC9-87B882C155FE}" destId="{A2E19AC1-6675-4955-8839-65F4F6E6C2A4}" srcOrd="1" destOrd="0" presId="urn:microsoft.com/office/officeart/2005/8/layout/hierarchy1"/>
    <dgm:cxn modelId="{3BC66515-1EC8-4A9D-8D27-C819C2EE9F43}" type="presParOf" srcId="{A6590239-CBB7-4C01-B931-04A1B48040C9}" destId="{2ED91A0F-E3FA-499B-B39E-2A82A6868DF9}" srcOrd="1" destOrd="0" presId="urn:microsoft.com/office/officeart/2005/8/layout/hierarchy1"/>
    <dgm:cxn modelId="{FE2BCB49-779C-40C1-9932-DEAF27BE36E4}" type="presParOf" srcId="{D0133434-39C1-4E78-8C50-AE2F07DEF761}" destId="{E90CB663-0FD3-4971-A925-A1E2B7E8951F}" srcOrd="1" destOrd="0" presId="urn:microsoft.com/office/officeart/2005/8/layout/hierarchy1"/>
    <dgm:cxn modelId="{C509692D-DAAC-40ED-B84A-88EC07436193}" type="presParOf" srcId="{E90CB663-0FD3-4971-A925-A1E2B7E8951F}" destId="{0E50967C-9282-4147-8377-A0EC6B647423}" srcOrd="0" destOrd="0" presId="urn:microsoft.com/office/officeart/2005/8/layout/hierarchy1"/>
    <dgm:cxn modelId="{CC9D14F7-FE3C-4ACB-9A8C-4395D1893097}" type="presParOf" srcId="{0E50967C-9282-4147-8377-A0EC6B647423}" destId="{A9DEEBE1-99BB-4A94-B772-9A2831C6502D}" srcOrd="0" destOrd="0" presId="urn:microsoft.com/office/officeart/2005/8/layout/hierarchy1"/>
    <dgm:cxn modelId="{1B7AAC90-50C2-4011-9FB6-7427C2CE173E}" type="presParOf" srcId="{0E50967C-9282-4147-8377-A0EC6B647423}" destId="{F6A4F82E-D051-4450-A443-5F02392BE3DC}" srcOrd="1" destOrd="0" presId="urn:microsoft.com/office/officeart/2005/8/layout/hierarchy1"/>
    <dgm:cxn modelId="{11004F19-4FEF-426F-A077-6B28987BAB42}" type="presParOf" srcId="{E90CB663-0FD3-4971-A925-A1E2B7E8951F}" destId="{26FF674B-D4AA-4BA7-93CC-78D77BCFE9C8}" srcOrd="1" destOrd="0" presId="urn:microsoft.com/office/officeart/2005/8/layout/hierarchy1"/>
    <dgm:cxn modelId="{41CD3BC8-BCC0-4CCF-804C-6AB212CC5508}" type="presParOf" srcId="{D0133434-39C1-4E78-8C50-AE2F07DEF761}" destId="{49078748-0D84-454B-92F6-B473B833D153}" srcOrd="2" destOrd="0" presId="urn:microsoft.com/office/officeart/2005/8/layout/hierarchy1"/>
    <dgm:cxn modelId="{4B145E63-BA87-4C49-B26F-8308FA217297}" type="presParOf" srcId="{49078748-0D84-454B-92F6-B473B833D153}" destId="{3FF811E7-C89E-4370-BE01-7DDEB7C44148}" srcOrd="0" destOrd="0" presId="urn:microsoft.com/office/officeart/2005/8/layout/hierarchy1"/>
    <dgm:cxn modelId="{473296B3-68E9-45B8-A8DA-4E241309AA73}" type="presParOf" srcId="{3FF811E7-C89E-4370-BE01-7DDEB7C44148}" destId="{29B1B617-75B5-49AF-A4C8-584683732312}" srcOrd="0" destOrd="0" presId="urn:microsoft.com/office/officeart/2005/8/layout/hierarchy1"/>
    <dgm:cxn modelId="{B4890478-B72E-4C19-8DCD-CEAE57AF4B8F}" type="presParOf" srcId="{3FF811E7-C89E-4370-BE01-7DDEB7C44148}" destId="{CC3CFEB8-EBE3-4C3A-B942-F4C7F4E9F7E4}" srcOrd="1" destOrd="0" presId="urn:microsoft.com/office/officeart/2005/8/layout/hierarchy1"/>
    <dgm:cxn modelId="{AA1010E1-9EF2-4190-B5E3-D76BECE34286}" type="presParOf" srcId="{49078748-0D84-454B-92F6-B473B833D153}" destId="{47385F2A-D549-46D4-9C1A-A8DEF276F10C}"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04D1367E-99BA-4749-A265-0CD5F1359A39}" type="doc">
      <dgm:prSet loTypeId="urn:microsoft.com/office/officeart/2005/8/layout/vList2" loCatId="list" qsTypeId="urn:microsoft.com/office/officeart/2005/8/quickstyle/simple4" qsCatId="simple" csTypeId="urn:microsoft.com/office/officeart/2005/8/colors/colorful5" csCatId="colorful" phldr="1"/>
      <dgm:spPr/>
      <dgm:t>
        <a:bodyPr/>
        <a:lstStyle/>
        <a:p>
          <a:endParaRPr lang="en-US"/>
        </a:p>
      </dgm:t>
    </dgm:pt>
    <dgm:pt modelId="{43FB1997-F5E9-492E-99B6-1CCB8622B607}">
      <dgm:prSet/>
      <dgm:spPr/>
      <dgm:t>
        <a:bodyPr/>
        <a:lstStyle/>
        <a:p>
          <a:r>
            <a:rPr lang="en-US" dirty="0"/>
            <a:t>Do you use local stories, traditions, or examples in your lessons? If so, give examples. If not, why?</a:t>
          </a:r>
        </a:p>
      </dgm:t>
    </dgm:pt>
    <dgm:pt modelId="{9C1A9DF5-0CCC-443E-BA2C-3A6227C45CA4}" type="parTrans" cxnId="{2D6AAFA0-1670-44BD-8BCF-BEDCCEE2DDA5}">
      <dgm:prSet/>
      <dgm:spPr/>
      <dgm:t>
        <a:bodyPr/>
        <a:lstStyle/>
        <a:p>
          <a:endParaRPr lang="en-US"/>
        </a:p>
      </dgm:t>
    </dgm:pt>
    <dgm:pt modelId="{6B8730A2-6ED8-49C2-97C9-B553D55AB47F}" type="sibTrans" cxnId="{2D6AAFA0-1670-44BD-8BCF-BEDCCEE2DDA5}">
      <dgm:prSet/>
      <dgm:spPr/>
      <dgm:t>
        <a:bodyPr/>
        <a:lstStyle/>
        <a:p>
          <a:endParaRPr lang="en-US"/>
        </a:p>
      </dgm:t>
    </dgm:pt>
    <dgm:pt modelId="{D60831AF-433A-4BEB-B05C-3D16EAD8C4B5}">
      <dgm:prSet/>
      <dgm:spPr/>
      <dgm:t>
        <a:bodyPr/>
        <a:lstStyle/>
        <a:p>
          <a:r>
            <a:rPr lang="en-US" dirty="0"/>
            <a:t>Are there topics you avoid because they might conflict with cultural or religious expectations? Examples?</a:t>
          </a:r>
        </a:p>
      </dgm:t>
    </dgm:pt>
    <dgm:pt modelId="{7137F4DB-F47D-44E5-9680-8BC96F90A8DE}" type="parTrans" cxnId="{8A420F30-A353-4B17-9CA6-1083BB1D0585}">
      <dgm:prSet/>
      <dgm:spPr/>
      <dgm:t>
        <a:bodyPr/>
        <a:lstStyle/>
        <a:p>
          <a:endParaRPr lang="en-US"/>
        </a:p>
      </dgm:t>
    </dgm:pt>
    <dgm:pt modelId="{08F18479-D8A9-4A85-B948-A6C4316BAA9C}" type="sibTrans" cxnId="{8A420F30-A353-4B17-9CA6-1083BB1D0585}">
      <dgm:prSet/>
      <dgm:spPr/>
      <dgm:t>
        <a:bodyPr/>
        <a:lstStyle/>
        <a:p>
          <a:endParaRPr lang="en-US"/>
        </a:p>
      </dgm:t>
    </dgm:pt>
    <dgm:pt modelId="{01F441BA-971A-486F-A2E7-4DF1288E9B57}">
      <dgm:prSet/>
      <dgm:spPr/>
      <dgm:t>
        <a:bodyPr/>
        <a:lstStyle/>
        <a:p>
          <a:r>
            <a:rPr lang="en-US" dirty="0"/>
            <a:t>What unique strengths do Jambi students bring to English learning?</a:t>
          </a:r>
        </a:p>
      </dgm:t>
    </dgm:pt>
    <dgm:pt modelId="{399A93FA-B57E-4791-B40A-A005D4921E03}" type="parTrans" cxnId="{4C1B301F-F96B-472C-ABDF-71CF6070EA69}">
      <dgm:prSet/>
      <dgm:spPr/>
      <dgm:t>
        <a:bodyPr/>
        <a:lstStyle/>
        <a:p>
          <a:endParaRPr lang="en-US"/>
        </a:p>
      </dgm:t>
    </dgm:pt>
    <dgm:pt modelId="{5EF363F9-9002-46AA-8799-3A94AC38FC50}" type="sibTrans" cxnId="{4C1B301F-F96B-472C-ABDF-71CF6070EA69}">
      <dgm:prSet/>
      <dgm:spPr/>
      <dgm:t>
        <a:bodyPr/>
        <a:lstStyle/>
        <a:p>
          <a:endParaRPr lang="en-US"/>
        </a:p>
      </dgm:t>
    </dgm:pt>
    <dgm:pt modelId="{53EE9083-736B-4AE7-AEBF-F32772F32E62}" type="pres">
      <dgm:prSet presAssocID="{04D1367E-99BA-4749-A265-0CD5F1359A39}" presName="linear" presStyleCnt="0">
        <dgm:presLayoutVars>
          <dgm:animLvl val="lvl"/>
          <dgm:resizeHandles val="exact"/>
        </dgm:presLayoutVars>
      </dgm:prSet>
      <dgm:spPr/>
    </dgm:pt>
    <dgm:pt modelId="{E1244420-6F2E-4606-BE88-5E0F4A45F227}" type="pres">
      <dgm:prSet presAssocID="{43FB1997-F5E9-492E-99B6-1CCB8622B607}" presName="parentText" presStyleLbl="node1" presStyleIdx="0" presStyleCnt="3">
        <dgm:presLayoutVars>
          <dgm:chMax val="0"/>
          <dgm:bulletEnabled val="1"/>
        </dgm:presLayoutVars>
      </dgm:prSet>
      <dgm:spPr/>
    </dgm:pt>
    <dgm:pt modelId="{9C2515F5-DE7F-40F3-969E-96C46DC26A6D}" type="pres">
      <dgm:prSet presAssocID="{6B8730A2-6ED8-49C2-97C9-B553D55AB47F}" presName="spacer" presStyleCnt="0"/>
      <dgm:spPr/>
    </dgm:pt>
    <dgm:pt modelId="{DD01270C-E189-4E65-845A-D024431EC6E1}" type="pres">
      <dgm:prSet presAssocID="{D60831AF-433A-4BEB-B05C-3D16EAD8C4B5}" presName="parentText" presStyleLbl="node1" presStyleIdx="1" presStyleCnt="3">
        <dgm:presLayoutVars>
          <dgm:chMax val="0"/>
          <dgm:bulletEnabled val="1"/>
        </dgm:presLayoutVars>
      </dgm:prSet>
      <dgm:spPr/>
    </dgm:pt>
    <dgm:pt modelId="{B360C70F-E92C-42A4-B52E-184A7133A06C}" type="pres">
      <dgm:prSet presAssocID="{08F18479-D8A9-4A85-B948-A6C4316BAA9C}" presName="spacer" presStyleCnt="0"/>
      <dgm:spPr/>
    </dgm:pt>
    <dgm:pt modelId="{A0692134-61F3-464F-8B87-9512AE6C006B}" type="pres">
      <dgm:prSet presAssocID="{01F441BA-971A-486F-A2E7-4DF1288E9B57}" presName="parentText" presStyleLbl="node1" presStyleIdx="2" presStyleCnt="3">
        <dgm:presLayoutVars>
          <dgm:chMax val="0"/>
          <dgm:bulletEnabled val="1"/>
        </dgm:presLayoutVars>
      </dgm:prSet>
      <dgm:spPr/>
    </dgm:pt>
  </dgm:ptLst>
  <dgm:cxnLst>
    <dgm:cxn modelId="{6AB47905-7A4E-44BA-A619-0A843B0EF732}" type="presOf" srcId="{43FB1997-F5E9-492E-99B6-1CCB8622B607}" destId="{E1244420-6F2E-4606-BE88-5E0F4A45F227}" srcOrd="0" destOrd="0" presId="urn:microsoft.com/office/officeart/2005/8/layout/vList2"/>
    <dgm:cxn modelId="{4C1B301F-F96B-472C-ABDF-71CF6070EA69}" srcId="{04D1367E-99BA-4749-A265-0CD5F1359A39}" destId="{01F441BA-971A-486F-A2E7-4DF1288E9B57}" srcOrd="2" destOrd="0" parTransId="{399A93FA-B57E-4791-B40A-A005D4921E03}" sibTransId="{5EF363F9-9002-46AA-8799-3A94AC38FC50}"/>
    <dgm:cxn modelId="{8A420F30-A353-4B17-9CA6-1083BB1D0585}" srcId="{04D1367E-99BA-4749-A265-0CD5F1359A39}" destId="{D60831AF-433A-4BEB-B05C-3D16EAD8C4B5}" srcOrd="1" destOrd="0" parTransId="{7137F4DB-F47D-44E5-9680-8BC96F90A8DE}" sibTransId="{08F18479-D8A9-4A85-B948-A6C4316BAA9C}"/>
    <dgm:cxn modelId="{2D6AAFA0-1670-44BD-8BCF-BEDCCEE2DDA5}" srcId="{04D1367E-99BA-4749-A265-0CD5F1359A39}" destId="{43FB1997-F5E9-492E-99B6-1CCB8622B607}" srcOrd="0" destOrd="0" parTransId="{9C1A9DF5-0CCC-443E-BA2C-3A6227C45CA4}" sibTransId="{6B8730A2-6ED8-49C2-97C9-B553D55AB47F}"/>
    <dgm:cxn modelId="{12E3D6A7-0551-4020-816F-29389935ECA1}" type="presOf" srcId="{01F441BA-971A-486F-A2E7-4DF1288E9B57}" destId="{A0692134-61F3-464F-8B87-9512AE6C006B}" srcOrd="0" destOrd="0" presId="urn:microsoft.com/office/officeart/2005/8/layout/vList2"/>
    <dgm:cxn modelId="{068EE8AF-AA02-4C9B-927C-F8ECEC039A73}" type="presOf" srcId="{D60831AF-433A-4BEB-B05C-3D16EAD8C4B5}" destId="{DD01270C-E189-4E65-845A-D024431EC6E1}" srcOrd="0" destOrd="0" presId="urn:microsoft.com/office/officeart/2005/8/layout/vList2"/>
    <dgm:cxn modelId="{85A6CBEF-73C4-4EE6-93CC-7E14E6A25622}" type="presOf" srcId="{04D1367E-99BA-4749-A265-0CD5F1359A39}" destId="{53EE9083-736B-4AE7-AEBF-F32772F32E62}" srcOrd="0" destOrd="0" presId="urn:microsoft.com/office/officeart/2005/8/layout/vList2"/>
    <dgm:cxn modelId="{ABE0CBB7-AB78-415F-BA16-1A782710A218}" type="presParOf" srcId="{53EE9083-736B-4AE7-AEBF-F32772F32E62}" destId="{E1244420-6F2E-4606-BE88-5E0F4A45F227}" srcOrd="0" destOrd="0" presId="urn:microsoft.com/office/officeart/2005/8/layout/vList2"/>
    <dgm:cxn modelId="{CE1F06BF-A3DD-435E-BA69-BB5BAF233E88}" type="presParOf" srcId="{53EE9083-736B-4AE7-AEBF-F32772F32E62}" destId="{9C2515F5-DE7F-40F3-969E-96C46DC26A6D}" srcOrd="1" destOrd="0" presId="urn:microsoft.com/office/officeart/2005/8/layout/vList2"/>
    <dgm:cxn modelId="{A00338AC-5578-48A7-ACF3-26A36BCFA664}" type="presParOf" srcId="{53EE9083-736B-4AE7-AEBF-F32772F32E62}" destId="{DD01270C-E189-4E65-845A-D024431EC6E1}" srcOrd="2" destOrd="0" presId="urn:microsoft.com/office/officeart/2005/8/layout/vList2"/>
    <dgm:cxn modelId="{E127C327-9A3D-4D6D-BEF1-3BF397CC3C45}" type="presParOf" srcId="{53EE9083-736B-4AE7-AEBF-F32772F32E62}" destId="{B360C70F-E92C-42A4-B52E-184A7133A06C}" srcOrd="3" destOrd="0" presId="urn:microsoft.com/office/officeart/2005/8/layout/vList2"/>
    <dgm:cxn modelId="{D663F72D-EA9F-4CB7-95F5-1F005332DBDD}" type="presParOf" srcId="{53EE9083-736B-4AE7-AEBF-F32772F32E62}" destId="{A0692134-61F3-464F-8B87-9512AE6C006B}"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19343DF-DF67-4752-A986-5421C238CE58}" type="doc">
      <dgm:prSet loTypeId="urn:microsoft.com/office/officeart/2005/8/layout/vList2" loCatId="list" qsTypeId="urn:microsoft.com/office/officeart/2005/8/quickstyle/simple1" qsCatId="simple" csTypeId="urn:microsoft.com/office/officeart/2005/8/colors/colorful5" csCatId="colorful"/>
      <dgm:spPr/>
      <dgm:t>
        <a:bodyPr/>
        <a:lstStyle/>
        <a:p>
          <a:endParaRPr lang="en-US"/>
        </a:p>
      </dgm:t>
    </dgm:pt>
    <dgm:pt modelId="{12A28B42-D567-4003-A15D-D576F306DC18}">
      <dgm:prSet/>
      <dgm:spPr/>
      <dgm:t>
        <a:bodyPr/>
        <a:lstStyle/>
        <a:p>
          <a:r>
            <a:rPr lang="en-US"/>
            <a:t>What materials or professional development do you wish you had?</a:t>
          </a:r>
        </a:p>
      </dgm:t>
    </dgm:pt>
    <dgm:pt modelId="{ABF1BED3-B8CD-45E2-92CF-694F11E366D0}" type="parTrans" cxnId="{CC5BD7AA-B945-418C-AC52-99EFB1EF18FD}">
      <dgm:prSet/>
      <dgm:spPr/>
      <dgm:t>
        <a:bodyPr/>
        <a:lstStyle/>
        <a:p>
          <a:endParaRPr lang="en-US"/>
        </a:p>
      </dgm:t>
    </dgm:pt>
    <dgm:pt modelId="{B91ECBA2-8324-4ECB-8F61-2CEC8CB02A09}" type="sibTrans" cxnId="{CC5BD7AA-B945-418C-AC52-99EFB1EF18FD}">
      <dgm:prSet/>
      <dgm:spPr/>
      <dgm:t>
        <a:bodyPr/>
        <a:lstStyle/>
        <a:p>
          <a:endParaRPr lang="en-US"/>
        </a:p>
      </dgm:t>
    </dgm:pt>
    <dgm:pt modelId="{7593A9A9-A7FC-45A7-8956-2B4ECC2627E4}">
      <dgm:prSet/>
      <dgm:spPr/>
      <dgm:t>
        <a:bodyPr/>
        <a:lstStyle/>
        <a:p>
          <a:r>
            <a:rPr lang="en-US"/>
            <a:t>What are your hopes for your future as English teachers in Jambi?</a:t>
          </a:r>
        </a:p>
      </dgm:t>
    </dgm:pt>
    <dgm:pt modelId="{727E2EBD-AE4C-4EB4-9731-4D74D985CE70}" type="parTrans" cxnId="{9EEB47D1-74D4-476A-9B2F-4DD10D8B038B}">
      <dgm:prSet/>
      <dgm:spPr/>
      <dgm:t>
        <a:bodyPr/>
        <a:lstStyle/>
        <a:p>
          <a:endParaRPr lang="en-US"/>
        </a:p>
      </dgm:t>
    </dgm:pt>
    <dgm:pt modelId="{AC0FCA91-F395-4993-9F71-E0063007B57F}" type="sibTrans" cxnId="{9EEB47D1-74D4-476A-9B2F-4DD10D8B038B}">
      <dgm:prSet/>
      <dgm:spPr/>
      <dgm:t>
        <a:bodyPr/>
        <a:lstStyle/>
        <a:p>
          <a:endParaRPr lang="en-US"/>
        </a:p>
      </dgm:t>
    </dgm:pt>
    <dgm:pt modelId="{05373FD1-D6C2-4EEC-B8E3-507D34ED45D7}">
      <dgm:prSet/>
      <dgm:spPr/>
      <dgm:t>
        <a:bodyPr/>
        <a:lstStyle/>
        <a:p>
          <a:r>
            <a:rPr lang="en-US"/>
            <a:t>What recommendations do you have for improving English teaching in the region?</a:t>
          </a:r>
        </a:p>
      </dgm:t>
    </dgm:pt>
    <dgm:pt modelId="{3B2C61D6-5F71-4EF0-9F00-DD5DE56AF264}" type="parTrans" cxnId="{66EADFED-2171-4010-9430-2235DAA203BE}">
      <dgm:prSet/>
      <dgm:spPr/>
      <dgm:t>
        <a:bodyPr/>
        <a:lstStyle/>
        <a:p>
          <a:endParaRPr lang="en-US"/>
        </a:p>
      </dgm:t>
    </dgm:pt>
    <dgm:pt modelId="{6B3145B8-EFA8-48CA-B8C2-833F540C231E}" type="sibTrans" cxnId="{66EADFED-2171-4010-9430-2235DAA203BE}">
      <dgm:prSet/>
      <dgm:spPr/>
      <dgm:t>
        <a:bodyPr/>
        <a:lstStyle/>
        <a:p>
          <a:endParaRPr lang="en-US"/>
        </a:p>
      </dgm:t>
    </dgm:pt>
    <dgm:pt modelId="{B7C91F86-DAE4-49FF-B86B-3832D85E6F0F}" type="pres">
      <dgm:prSet presAssocID="{B19343DF-DF67-4752-A986-5421C238CE58}" presName="linear" presStyleCnt="0">
        <dgm:presLayoutVars>
          <dgm:animLvl val="lvl"/>
          <dgm:resizeHandles val="exact"/>
        </dgm:presLayoutVars>
      </dgm:prSet>
      <dgm:spPr/>
    </dgm:pt>
    <dgm:pt modelId="{7DC71F9F-1A81-4A94-8F5B-14D691E2C099}" type="pres">
      <dgm:prSet presAssocID="{12A28B42-D567-4003-A15D-D576F306DC18}" presName="parentText" presStyleLbl="node1" presStyleIdx="0" presStyleCnt="3">
        <dgm:presLayoutVars>
          <dgm:chMax val="0"/>
          <dgm:bulletEnabled val="1"/>
        </dgm:presLayoutVars>
      </dgm:prSet>
      <dgm:spPr/>
    </dgm:pt>
    <dgm:pt modelId="{2B25B5DE-D056-40C2-95CC-DC90CCE1E11B}" type="pres">
      <dgm:prSet presAssocID="{B91ECBA2-8324-4ECB-8F61-2CEC8CB02A09}" presName="spacer" presStyleCnt="0"/>
      <dgm:spPr/>
    </dgm:pt>
    <dgm:pt modelId="{1ABC4A3E-80F4-4FC3-8372-D38EB17C8188}" type="pres">
      <dgm:prSet presAssocID="{7593A9A9-A7FC-45A7-8956-2B4ECC2627E4}" presName="parentText" presStyleLbl="node1" presStyleIdx="1" presStyleCnt="3">
        <dgm:presLayoutVars>
          <dgm:chMax val="0"/>
          <dgm:bulletEnabled val="1"/>
        </dgm:presLayoutVars>
      </dgm:prSet>
      <dgm:spPr/>
    </dgm:pt>
    <dgm:pt modelId="{7297A13C-C7FF-49E9-9FD7-FB6305CD42F1}" type="pres">
      <dgm:prSet presAssocID="{AC0FCA91-F395-4993-9F71-E0063007B57F}" presName="spacer" presStyleCnt="0"/>
      <dgm:spPr/>
    </dgm:pt>
    <dgm:pt modelId="{29E7FC15-54A1-469F-A0D9-A3079F07C97C}" type="pres">
      <dgm:prSet presAssocID="{05373FD1-D6C2-4EEC-B8E3-507D34ED45D7}" presName="parentText" presStyleLbl="node1" presStyleIdx="2" presStyleCnt="3">
        <dgm:presLayoutVars>
          <dgm:chMax val="0"/>
          <dgm:bulletEnabled val="1"/>
        </dgm:presLayoutVars>
      </dgm:prSet>
      <dgm:spPr/>
    </dgm:pt>
  </dgm:ptLst>
  <dgm:cxnLst>
    <dgm:cxn modelId="{F6A8F065-43D0-47B3-AA27-C08EBBF8E79F}" type="presOf" srcId="{B19343DF-DF67-4752-A986-5421C238CE58}" destId="{B7C91F86-DAE4-49FF-B86B-3832D85E6F0F}" srcOrd="0" destOrd="0" presId="urn:microsoft.com/office/officeart/2005/8/layout/vList2"/>
    <dgm:cxn modelId="{D1910F7D-356D-487C-9827-F0CEEE25711F}" type="presOf" srcId="{12A28B42-D567-4003-A15D-D576F306DC18}" destId="{7DC71F9F-1A81-4A94-8F5B-14D691E2C099}" srcOrd="0" destOrd="0" presId="urn:microsoft.com/office/officeart/2005/8/layout/vList2"/>
    <dgm:cxn modelId="{E13BED99-4743-48CB-8082-2DB4DAFF9F49}" type="presOf" srcId="{05373FD1-D6C2-4EEC-B8E3-507D34ED45D7}" destId="{29E7FC15-54A1-469F-A0D9-A3079F07C97C}" srcOrd="0" destOrd="0" presId="urn:microsoft.com/office/officeart/2005/8/layout/vList2"/>
    <dgm:cxn modelId="{BEB8D4A9-8330-461A-A951-13DE52DA5646}" type="presOf" srcId="{7593A9A9-A7FC-45A7-8956-2B4ECC2627E4}" destId="{1ABC4A3E-80F4-4FC3-8372-D38EB17C8188}" srcOrd="0" destOrd="0" presId="urn:microsoft.com/office/officeart/2005/8/layout/vList2"/>
    <dgm:cxn modelId="{CC5BD7AA-B945-418C-AC52-99EFB1EF18FD}" srcId="{B19343DF-DF67-4752-A986-5421C238CE58}" destId="{12A28B42-D567-4003-A15D-D576F306DC18}" srcOrd="0" destOrd="0" parTransId="{ABF1BED3-B8CD-45E2-92CF-694F11E366D0}" sibTransId="{B91ECBA2-8324-4ECB-8F61-2CEC8CB02A09}"/>
    <dgm:cxn modelId="{9EEB47D1-74D4-476A-9B2F-4DD10D8B038B}" srcId="{B19343DF-DF67-4752-A986-5421C238CE58}" destId="{7593A9A9-A7FC-45A7-8956-2B4ECC2627E4}" srcOrd="1" destOrd="0" parTransId="{727E2EBD-AE4C-4EB4-9731-4D74D985CE70}" sibTransId="{AC0FCA91-F395-4993-9F71-E0063007B57F}"/>
    <dgm:cxn modelId="{66EADFED-2171-4010-9430-2235DAA203BE}" srcId="{B19343DF-DF67-4752-A986-5421C238CE58}" destId="{05373FD1-D6C2-4EEC-B8E3-507D34ED45D7}" srcOrd="2" destOrd="0" parTransId="{3B2C61D6-5F71-4EF0-9F00-DD5DE56AF264}" sibTransId="{6B3145B8-EFA8-48CA-B8C2-833F540C231E}"/>
    <dgm:cxn modelId="{DF706367-F83D-4C23-870F-A3AC6C533BC7}" type="presParOf" srcId="{B7C91F86-DAE4-49FF-B86B-3832D85E6F0F}" destId="{7DC71F9F-1A81-4A94-8F5B-14D691E2C099}" srcOrd="0" destOrd="0" presId="urn:microsoft.com/office/officeart/2005/8/layout/vList2"/>
    <dgm:cxn modelId="{6624C914-5AD8-4593-BDB1-615F11A0AB9C}" type="presParOf" srcId="{B7C91F86-DAE4-49FF-B86B-3832D85E6F0F}" destId="{2B25B5DE-D056-40C2-95CC-DC90CCE1E11B}" srcOrd="1" destOrd="0" presId="urn:microsoft.com/office/officeart/2005/8/layout/vList2"/>
    <dgm:cxn modelId="{604E6025-F8B0-4B9C-BA55-340D5E23587E}" type="presParOf" srcId="{B7C91F86-DAE4-49FF-B86B-3832D85E6F0F}" destId="{1ABC4A3E-80F4-4FC3-8372-D38EB17C8188}" srcOrd="2" destOrd="0" presId="urn:microsoft.com/office/officeart/2005/8/layout/vList2"/>
    <dgm:cxn modelId="{F2A29FE1-9294-40C8-A3C9-6C3142DD715D}" type="presParOf" srcId="{B7C91F86-DAE4-49FF-B86B-3832D85E6F0F}" destId="{7297A13C-C7FF-49E9-9FD7-FB6305CD42F1}" srcOrd="3" destOrd="0" presId="urn:microsoft.com/office/officeart/2005/8/layout/vList2"/>
    <dgm:cxn modelId="{620EB7AA-2244-4C43-B657-FC44F29C292F}" type="presParOf" srcId="{B7C91F86-DAE4-49FF-B86B-3832D85E6F0F}" destId="{29E7FC15-54A1-469F-A0D9-A3079F07C97C}"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0F3C4E9-19C3-4EA7-94D8-37009FF9646C}" type="doc">
      <dgm:prSet loTypeId="urn:microsoft.com/office/officeart/2005/8/layout/hierarchy1" loCatId="hierarchy" qsTypeId="urn:microsoft.com/office/officeart/2005/8/quickstyle/simple1" qsCatId="simple" csTypeId="urn:microsoft.com/office/officeart/2005/8/colors/colorful2" csCatId="colorful"/>
      <dgm:spPr/>
      <dgm:t>
        <a:bodyPr/>
        <a:lstStyle/>
        <a:p>
          <a:endParaRPr lang="en-US"/>
        </a:p>
      </dgm:t>
    </dgm:pt>
    <dgm:pt modelId="{F48E189B-8D9F-4D03-A7EF-FF64A7E5FA9A}">
      <dgm:prSet/>
      <dgm:spPr/>
      <dgm:t>
        <a:bodyPr/>
        <a:lstStyle/>
        <a:p>
          <a:r>
            <a:rPr lang="en-US"/>
            <a:t>Summary of discussion</a:t>
          </a:r>
        </a:p>
      </dgm:t>
    </dgm:pt>
    <dgm:pt modelId="{8B1D0444-F82B-4F7B-BF76-F547925FA9CE}" type="parTrans" cxnId="{305FAA2C-F331-41B2-818B-96C93B0ADAFB}">
      <dgm:prSet/>
      <dgm:spPr/>
      <dgm:t>
        <a:bodyPr/>
        <a:lstStyle/>
        <a:p>
          <a:endParaRPr lang="en-US"/>
        </a:p>
      </dgm:t>
    </dgm:pt>
    <dgm:pt modelId="{6EE2B332-23B2-4D00-9362-9F27850F7D1F}" type="sibTrans" cxnId="{305FAA2C-F331-41B2-818B-96C93B0ADAFB}">
      <dgm:prSet/>
      <dgm:spPr/>
      <dgm:t>
        <a:bodyPr/>
        <a:lstStyle/>
        <a:p>
          <a:endParaRPr lang="en-US"/>
        </a:p>
      </dgm:t>
    </dgm:pt>
    <dgm:pt modelId="{2EA40776-41FC-481C-97A2-1A60DEB4274A}">
      <dgm:prSet/>
      <dgm:spPr/>
      <dgm:t>
        <a:bodyPr/>
        <a:lstStyle/>
        <a:p>
          <a:r>
            <a:rPr lang="en-US"/>
            <a:t>Thank you!</a:t>
          </a:r>
        </a:p>
      </dgm:t>
    </dgm:pt>
    <dgm:pt modelId="{765E6009-452F-41E0-8F4F-2B49714850C8}" type="parTrans" cxnId="{A4590BC3-A8B3-4E65-B0E0-873E98EBDD03}">
      <dgm:prSet/>
      <dgm:spPr/>
      <dgm:t>
        <a:bodyPr/>
        <a:lstStyle/>
        <a:p>
          <a:endParaRPr lang="en-US"/>
        </a:p>
      </dgm:t>
    </dgm:pt>
    <dgm:pt modelId="{F6B6A4B2-FD19-43DB-BD9C-146D3EA0DBD6}" type="sibTrans" cxnId="{A4590BC3-A8B3-4E65-B0E0-873E98EBDD03}">
      <dgm:prSet/>
      <dgm:spPr/>
      <dgm:t>
        <a:bodyPr/>
        <a:lstStyle/>
        <a:p>
          <a:endParaRPr lang="en-US"/>
        </a:p>
      </dgm:t>
    </dgm:pt>
    <dgm:pt modelId="{4B77555F-DBD8-41BE-B89D-C83C7AFB519E}" type="pres">
      <dgm:prSet presAssocID="{20F3C4E9-19C3-4EA7-94D8-37009FF9646C}" presName="hierChild1" presStyleCnt="0">
        <dgm:presLayoutVars>
          <dgm:chPref val="1"/>
          <dgm:dir/>
          <dgm:animOne val="branch"/>
          <dgm:animLvl val="lvl"/>
          <dgm:resizeHandles/>
        </dgm:presLayoutVars>
      </dgm:prSet>
      <dgm:spPr/>
    </dgm:pt>
    <dgm:pt modelId="{D3DA63FE-F7D9-48D1-9676-CEFB14733B8E}" type="pres">
      <dgm:prSet presAssocID="{F48E189B-8D9F-4D03-A7EF-FF64A7E5FA9A}" presName="hierRoot1" presStyleCnt="0"/>
      <dgm:spPr/>
    </dgm:pt>
    <dgm:pt modelId="{E5548B2A-90E3-4A86-89C6-5807F8860208}" type="pres">
      <dgm:prSet presAssocID="{F48E189B-8D9F-4D03-A7EF-FF64A7E5FA9A}" presName="composite" presStyleCnt="0"/>
      <dgm:spPr/>
    </dgm:pt>
    <dgm:pt modelId="{76C75FE9-2B69-469B-A929-1D3920FA0A10}" type="pres">
      <dgm:prSet presAssocID="{F48E189B-8D9F-4D03-A7EF-FF64A7E5FA9A}" presName="background" presStyleLbl="node0" presStyleIdx="0" presStyleCnt="2"/>
      <dgm:spPr/>
    </dgm:pt>
    <dgm:pt modelId="{BCCB17B0-DF3B-425D-BCE1-D498902B69C5}" type="pres">
      <dgm:prSet presAssocID="{F48E189B-8D9F-4D03-A7EF-FF64A7E5FA9A}" presName="text" presStyleLbl="fgAcc0" presStyleIdx="0" presStyleCnt="2">
        <dgm:presLayoutVars>
          <dgm:chPref val="3"/>
        </dgm:presLayoutVars>
      </dgm:prSet>
      <dgm:spPr/>
    </dgm:pt>
    <dgm:pt modelId="{36B96A4F-C32E-4BFC-A9EA-98D1017CB69D}" type="pres">
      <dgm:prSet presAssocID="{F48E189B-8D9F-4D03-A7EF-FF64A7E5FA9A}" presName="hierChild2" presStyleCnt="0"/>
      <dgm:spPr/>
    </dgm:pt>
    <dgm:pt modelId="{C1172E1A-C49F-4769-84B4-2143BB701A37}" type="pres">
      <dgm:prSet presAssocID="{2EA40776-41FC-481C-97A2-1A60DEB4274A}" presName="hierRoot1" presStyleCnt="0"/>
      <dgm:spPr/>
    </dgm:pt>
    <dgm:pt modelId="{360104FC-1D07-4527-940E-DC990454A5C9}" type="pres">
      <dgm:prSet presAssocID="{2EA40776-41FC-481C-97A2-1A60DEB4274A}" presName="composite" presStyleCnt="0"/>
      <dgm:spPr/>
    </dgm:pt>
    <dgm:pt modelId="{E94CA66E-C4AD-4554-9C1C-2BCA98AC62BA}" type="pres">
      <dgm:prSet presAssocID="{2EA40776-41FC-481C-97A2-1A60DEB4274A}" presName="background" presStyleLbl="node0" presStyleIdx="1" presStyleCnt="2"/>
      <dgm:spPr/>
    </dgm:pt>
    <dgm:pt modelId="{98909403-6352-49AE-BC0E-9DE85651DE27}" type="pres">
      <dgm:prSet presAssocID="{2EA40776-41FC-481C-97A2-1A60DEB4274A}" presName="text" presStyleLbl="fgAcc0" presStyleIdx="1" presStyleCnt="2">
        <dgm:presLayoutVars>
          <dgm:chPref val="3"/>
        </dgm:presLayoutVars>
      </dgm:prSet>
      <dgm:spPr/>
    </dgm:pt>
    <dgm:pt modelId="{64B45E9A-50BA-4423-A4A1-7A05A4C30BCD}" type="pres">
      <dgm:prSet presAssocID="{2EA40776-41FC-481C-97A2-1A60DEB4274A}" presName="hierChild2" presStyleCnt="0"/>
      <dgm:spPr/>
    </dgm:pt>
  </dgm:ptLst>
  <dgm:cxnLst>
    <dgm:cxn modelId="{305FAA2C-F331-41B2-818B-96C93B0ADAFB}" srcId="{20F3C4E9-19C3-4EA7-94D8-37009FF9646C}" destId="{F48E189B-8D9F-4D03-A7EF-FF64A7E5FA9A}" srcOrd="0" destOrd="0" parTransId="{8B1D0444-F82B-4F7B-BF76-F547925FA9CE}" sibTransId="{6EE2B332-23B2-4D00-9362-9F27850F7D1F}"/>
    <dgm:cxn modelId="{3225114D-AB94-4C67-B13D-517E2A2533FA}" type="presOf" srcId="{20F3C4E9-19C3-4EA7-94D8-37009FF9646C}" destId="{4B77555F-DBD8-41BE-B89D-C83C7AFB519E}" srcOrd="0" destOrd="0" presId="urn:microsoft.com/office/officeart/2005/8/layout/hierarchy1"/>
    <dgm:cxn modelId="{A4590BC3-A8B3-4E65-B0E0-873E98EBDD03}" srcId="{20F3C4E9-19C3-4EA7-94D8-37009FF9646C}" destId="{2EA40776-41FC-481C-97A2-1A60DEB4274A}" srcOrd="1" destOrd="0" parTransId="{765E6009-452F-41E0-8F4F-2B49714850C8}" sibTransId="{F6B6A4B2-FD19-43DB-BD9C-146D3EA0DBD6}"/>
    <dgm:cxn modelId="{9C7C10D1-49B6-4B78-AF6F-F6D614317474}" type="presOf" srcId="{2EA40776-41FC-481C-97A2-1A60DEB4274A}" destId="{98909403-6352-49AE-BC0E-9DE85651DE27}" srcOrd="0" destOrd="0" presId="urn:microsoft.com/office/officeart/2005/8/layout/hierarchy1"/>
    <dgm:cxn modelId="{2F1209FB-044D-49F1-BC77-659D9C174965}" type="presOf" srcId="{F48E189B-8D9F-4D03-A7EF-FF64A7E5FA9A}" destId="{BCCB17B0-DF3B-425D-BCE1-D498902B69C5}" srcOrd="0" destOrd="0" presId="urn:microsoft.com/office/officeart/2005/8/layout/hierarchy1"/>
    <dgm:cxn modelId="{00C95FFF-02E9-4643-962F-B1886266D544}" type="presParOf" srcId="{4B77555F-DBD8-41BE-B89D-C83C7AFB519E}" destId="{D3DA63FE-F7D9-48D1-9676-CEFB14733B8E}" srcOrd="0" destOrd="0" presId="urn:microsoft.com/office/officeart/2005/8/layout/hierarchy1"/>
    <dgm:cxn modelId="{75B0C92D-C21F-436A-A8BC-19D2B2134EA1}" type="presParOf" srcId="{D3DA63FE-F7D9-48D1-9676-CEFB14733B8E}" destId="{E5548B2A-90E3-4A86-89C6-5807F8860208}" srcOrd="0" destOrd="0" presId="urn:microsoft.com/office/officeart/2005/8/layout/hierarchy1"/>
    <dgm:cxn modelId="{849C56DE-E7AE-416C-ADB0-74A2EFE3F2E4}" type="presParOf" srcId="{E5548B2A-90E3-4A86-89C6-5807F8860208}" destId="{76C75FE9-2B69-469B-A929-1D3920FA0A10}" srcOrd="0" destOrd="0" presId="urn:microsoft.com/office/officeart/2005/8/layout/hierarchy1"/>
    <dgm:cxn modelId="{1361C46E-DED9-4D45-A55C-9CF42F1B4320}" type="presParOf" srcId="{E5548B2A-90E3-4A86-89C6-5807F8860208}" destId="{BCCB17B0-DF3B-425D-BCE1-D498902B69C5}" srcOrd="1" destOrd="0" presId="urn:microsoft.com/office/officeart/2005/8/layout/hierarchy1"/>
    <dgm:cxn modelId="{126EFC17-F50C-47CD-B8C7-B5C945B5EF60}" type="presParOf" srcId="{D3DA63FE-F7D9-48D1-9676-CEFB14733B8E}" destId="{36B96A4F-C32E-4BFC-A9EA-98D1017CB69D}" srcOrd="1" destOrd="0" presId="urn:microsoft.com/office/officeart/2005/8/layout/hierarchy1"/>
    <dgm:cxn modelId="{722A050D-77D1-4627-8AB7-545208154FD6}" type="presParOf" srcId="{4B77555F-DBD8-41BE-B89D-C83C7AFB519E}" destId="{C1172E1A-C49F-4769-84B4-2143BB701A37}" srcOrd="1" destOrd="0" presId="urn:microsoft.com/office/officeart/2005/8/layout/hierarchy1"/>
    <dgm:cxn modelId="{1C750347-F1DD-47F4-9C93-066474879E92}" type="presParOf" srcId="{C1172E1A-C49F-4769-84B4-2143BB701A37}" destId="{360104FC-1D07-4527-940E-DC990454A5C9}" srcOrd="0" destOrd="0" presId="urn:microsoft.com/office/officeart/2005/8/layout/hierarchy1"/>
    <dgm:cxn modelId="{A4F813D6-50CE-4E0E-8BF2-03967BC36CEA}" type="presParOf" srcId="{360104FC-1D07-4527-940E-DC990454A5C9}" destId="{E94CA66E-C4AD-4554-9C1C-2BCA98AC62BA}" srcOrd="0" destOrd="0" presId="urn:microsoft.com/office/officeart/2005/8/layout/hierarchy1"/>
    <dgm:cxn modelId="{9DF207F8-1F0F-4A9A-865A-B0B69007EAB4}" type="presParOf" srcId="{360104FC-1D07-4527-940E-DC990454A5C9}" destId="{98909403-6352-49AE-BC0E-9DE85651DE27}" srcOrd="1" destOrd="0" presId="urn:microsoft.com/office/officeart/2005/8/layout/hierarchy1"/>
    <dgm:cxn modelId="{5FFDA925-5CD0-4D0B-89EA-0472AC464D85}" type="presParOf" srcId="{C1172E1A-C49F-4769-84B4-2143BB701A37}" destId="{64B45E9A-50BA-4423-A4A1-7A05A4C30BC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F6594E-C8A3-4760-B9F5-6C4C5D36FD6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E1E2084-F2D7-4930-9B37-59AF7C5A3810}">
      <dgm:prSet/>
      <dgm:spPr/>
      <dgm:t>
        <a:bodyPr/>
        <a:lstStyle/>
        <a:p>
          <a:r>
            <a:rPr lang="en-US" dirty="0"/>
            <a:t>Brief introductions </a:t>
          </a:r>
        </a:p>
      </dgm:t>
    </dgm:pt>
    <dgm:pt modelId="{E7DEECEE-65BB-48C1-9F5C-26F252328D54}" type="parTrans" cxnId="{F7F12BC1-CFC3-4F73-B860-919B63F85E00}">
      <dgm:prSet/>
      <dgm:spPr/>
      <dgm:t>
        <a:bodyPr/>
        <a:lstStyle/>
        <a:p>
          <a:endParaRPr lang="en-US"/>
        </a:p>
      </dgm:t>
    </dgm:pt>
    <dgm:pt modelId="{AE8B7901-1C95-4DD1-A880-CFCAFE6C1942}" type="sibTrans" cxnId="{F7F12BC1-CFC3-4F73-B860-919B63F85E00}">
      <dgm:prSet/>
      <dgm:spPr/>
      <dgm:t>
        <a:bodyPr/>
        <a:lstStyle/>
        <a:p>
          <a:endParaRPr lang="en-US"/>
        </a:p>
      </dgm:t>
    </dgm:pt>
    <dgm:pt modelId="{AC03475D-08BA-4710-91AD-66D200FD2436}">
      <dgm:prSet/>
      <dgm:spPr/>
      <dgm:t>
        <a:bodyPr/>
        <a:lstStyle/>
        <a:p>
          <a:r>
            <a:rPr lang="en-US" dirty="0"/>
            <a:t>What do students/you struggle with most when writing (think, pair, share)? (5 minutes)</a:t>
          </a:r>
        </a:p>
      </dgm:t>
    </dgm:pt>
    <dgm:pt modelId="{A6B63824-F63F-44A9-BFD4-3AA9B8631441}" type="parTrans" cxnId="{14350198-E276-4D8A-BFA2-ADDF0D8313DF}">
      <dgm:prSet/>
      <dgm:spPr/>
      <dgm:t>
        <a:bodyPr/>
        <a:lstStyle/>
        <a:p>
          <a:endParaRPr lang="en-US"/>
        </a:p>
      </dgm:t>
    </dgm:pt>
    <dgm:pt modelId="{FE57EF12-F8F7-4057-A4D9-BB00963C0A55}" type="sibTrans" cxnId="{14350198-E276-4D8A-BFA2-ADDF0D8313DF}">
      <dgm:prSet/>
      <dgm:spPr/>
      <dgm:t>
        <a:bodyPr/>
        <a:lstStyle/>
        <a:p>
          <a:endParaRPr lang="en-US"/>
        </a:p>
      </dgm:t>
    </dgm:pt>
    <dgm:pt modelId="{3FCDD524-F7CA-4113-8183-CF8FB0BA3BD8}" type="pres">
      <dgm:prSet presAssocID="{60F6594E-C8A3-4760-B9F5-6C4C5D36FD6B}" presName="linear" presStyleCnt="0">
        <dgm:presLayoutVars>
          <dgm:animLvl val="lvl"/>
          <dgm:resizeHandles val="exact"/>
        </dgm:presLayoutVars>
      </dgm:prSet>
      <dgm:spPr/>
    </dgm:pt>
    <dgm:pt modelId="{035BF76C-4D5B-4C16-8CFF-7D995A7F5454}" type="pres">
      <dgm:prSet presAssocID="{CE1E2084-F2D7-4930-9B37-59AF7C5A3810}" presName="parentText" presStyleLbl="node1" presStyleIdx="0" presStyleCnt="2">
        <dgm:presLayoutVars>
          <dgm:chMax val="0"/>
          <dgm:bulletEnabled val="1"/>
        </dgm:presLayoutVars>
      </dgm:prSet>
      <dgm:spPr/>
    </dgm:pt>
    <dgm:pt modelId="{C7E95E7F-736F-44CD-AB33-D1B01981DACC}" type="pres">
      <dgm:prSet presAssocID="{AE8B7901-1C95-4DD1-A880-CFCAFE6C1942}" presName="spacer" presStyleCnt="0"/>
      <dgm:spPr/>
    </dgm:pt>
    <dgm:pt modelId="{E13392BD-0A19-4876-92CF-42C55B505668}" type="pres">
      <dgm:prSet presAssocID="{AC03475D-08BA-4710-91AD-66D200FD2436}" presName="parentText" presStyleLbl="node1" presStyleIdx="1" presStyleCnt="2">
        <dgm:presLayoutVars>
          <dgm:chMax val="0"/>
          <dgm:bulletEnabled val="1"/>
        </dgm:presLayoutVars>
      </dgm:prSet>
      <dgm:spPr/>
    </dgm:pt>
  </dgm:ptLst>
  <dgm:cxnLst>
    <dgm:cxn modelId="{055D5779-CA83-4BD4-A3A7-4A2C8FCB839A}" type="presOf" srcId="{60F6594E-C8A3-4760-B9F5-6C4C5D36FD6B}" destId="{3FCDD524-F7CA-4113-8183-CF8FB0BA3BD8}" srcOrd="0" destOrd="0" presId="urn:microsoft.com/office/officeart/2005/8/layout/vList2"/>
    <dgm:cxn modelId="{14350198-E276-4D8A-BFA2-ADDF0D8313DF}" srcId="{60F6594E-C8A3-4760-B9F5-6C4C5D36FD6B}" destId="{AC03475D-08BA-4710-91AD-66D200FD2436}" srcOrd="1" destOrd="0" parTransId="{A6B63824-F63F-44A9-BFD4-3AA9B8631441}" sibTransId="{FE57EF12-F8F7-4057-A4D9-BB00963C0A55}"/>
    <dgm:cxn modelId="{F7F12BC1-CFC3-4F73-B860-919B63F85E00}" srcId="{60F6594E-C8A3-4760-B9F5-6C4C5D36FD6B}" destId="{CE1E2084-F2D7-4930-9B37-59AF7C5A3810}" srcOrd="0" destOrd="0" parTransId="{E7DEECEE-65BB-48C1-9F5C-26F252328D54}" sibTransId="{AE8B7901-1C95-4DD1-A880-CFCAFE6C1942}"/>
    <dgm:cxn modelId="{7F076ADB-7EF2-4F6F-8CD3-01CD7761C3CC}" type="presOf" srcId="{AC03475D-08BA-4710-91AD-66D200FD2436}" destId="{E13392BD-0A19-4876-92CF-42C55B505668}" srcOrd="0" destOrd="0" presId="urn:microsoft.com/office/officeart/2005/8/layout/vList2"/>
    <dgm:cxn modelId="{8FBD1FF8-1EFD-4D96-BB04-CD98B34AA834}" type="presOf" srcId="{CE1E2084-F2D7-4930-9B37-59AF7C5A3810}" destId="{035BF76C-4D5B-4C16-8CFF-7D995A7F5454}" srcOrd="0" destOrd="0" presId="urn:microsoft.com/office/officeart/2005/8/layout/vList2"/>
    <dgm:cxn modelId="{93B0C47E-4643-4633-8C65-5D7FAF5FDF29}" type="presParOf" srcId="{3FCDD524-F7CA-4113-8183-CF8FB0BA3BD8}" destId="{035BF76C-4D5B-4C16-8CFF-7D995A7F5454}" srcOrd="0" destOrd="0" presId="urn:microsoft.com/office/officeart/2005/8/layout/vList2"/>
    <dgm:cxn modelId="{4687F2B8-FB6B-439B-B785-9368D9D6BC94}" type="presParOf" srcId="{3FCDD524-F7CA-4113-8183-CF8FB0BA3BD8}" destId="{C7E95E7F-736F-44CD-AB33-D1B01981DACC}" srcOrd="1" destOrd="0" presId="urn:microsoft.com/office/officeart/2005/8/layout/vList2"/>
    <dgm:cxn modelId="{7E0C2BE9-775A-4144-996B-1D4187C670F8}" type="presParOf" srcId="{3FCDD524-F7CA-4113-8183-CF8FB0BA3BD8}" destId="{E13392BD-0A19-4876-92CF-42C55B505668}" srcOrd="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41E244B-7E34-4EB3-8E3B-D31CB046066A}"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F9F12EF-8FA2-4F41-8A53-8888F38AB4BB}">
      <dgm:prSet/>
      <dgm:spPr/>
      <dgm:t>
        <a:bodyPr/>
        <a:lstStyle/>
        <a:p>
          <a:pPr>
            <a:lnSpc>
              <a:spcPct val="100000"/>
            </a:lnSpc>
          </a:pPr>
          <a:r>
            <a:rPr lang="en-US" dirty="0"/>
            <a:t>What are a few of your personal values for teaching writing?</a:t>
          </a:r>
        </a:p>
      </dgm:t>
    </dgm:pt>
    <dgm:pt modelId="{149570BE-5646-4885-BB6D-552CECF4AA16}" type="parTrans" cxnId="{1C093C13-31F8-4294-B467-B08246B8E1A9}">
      <dgm:prSet/>
      <dgm:spPr/>
      <dgm:t>
        <a:bodyPr/>
        <a:lstStyle/>
        <a:p>
          <a:endParaRPr lang="en-US"/>
        </a:p>
      </dgm:t>
    </dgm:pt>
    <dgm:pt modelId="{33DD5974-73A6-425F-BF96-325A3528A610}" type="sibTrans" cxnId="{1C093C13-31F8-4294-B467-B08246B8E1A9}">
      <dgm:prSet/>
      <dgm:spPr/>
      <dgm:t>
        <a:bodyPr/>
        <a:lstStyle/>
        <a:p>
          <a:endParaRPr lang="en-US"/>
        </a:p>
      </dgm:t>
    </dgm:pt>
    <dgm:pt modelId="{E2CF454B-DDDE-4124-9816-D92AA012DEB9}">
      <dgm:prSet/>
      <dgm:spPr/>
      <dgm:t>
        <a:bodyPr/>
        <a:lstStyle/>
        <a:p>
          <a:pPr>
            <a:lnSpc>
              <a:spcPct val="100000"/>
            </a:lnSpc>
          </a:pPr>
          <a:r>
            <a:rPr lang="en-US" dirty="0"/>
            <a:t>Write a brief paragraph giving advice to a new teacher of writing. Include specific steps for working with a writer one-on-one.</a:t>
          </a:r>
        </a:p>
      </dgm:t>
    </dgm:pt>
    <dgm:pt modelId="{553CC2BF-1B19-46D3-B4CE-C77DB96226A2}" type="parTrans" cxnId="{43D8DA78-6A51-4796-9C8A-E367AA35AD90}">
      <dgm:prSet/>
      <dgm:spPr/>
      <dgm:t>
        <a:bodyPr/>
        <a:lstStyle/>
        <a:p>
          <a:endParaRPr lang="en-US"/>
        </a:p>
      </dgm:t>
    </dgm:pt>
    <dgm:pt modelId="{4CAA9F7F-F995-411C-AC94-FAB8F6E4B631}" type="sibTrans" cxnId="{43D8DA78-6A51-4796-9C8A-E367AA35AD90}">
      <dgm:prSet/>
      <dgm:spPr/>
      <dgm:t>
        <a:bodyPr/>
        <a:lstStyle/>
        <a:p>
          <a:endParaRPr lang="en-US"/>
        </a:p>
      </dgm:t>
    </dgm:pt>
    <dgm:pt modelId="{93DD622C-8C08-4FCD-97C1-2CE10ACFEB2E}" type="pres">
      <dgm:prSet presAssocID="{641E244B-7E34-4EB3-8E3B-D31CB046066A}" presName="root" presStyleCnt="0">
        <dgm:presLayoutVars>
          <dgm:dir/>
          <dgm:resizeHandles val="exact"/>
        </dgm:presLayoutVars>
      </dgm:prSet>
      <dgm:spPr/>
    </dgm:pt>
    <dgm:pt modelId="{132F45A1-CD61-4A1D-8B24-F0DF2EC30FD8}" type="pres">
      <dgm:prSet presAssocID="{FF9F12EF-8FA2-4F41-8A53-8888F38AB4BB}" presName="compNode" presStyleCnt="0"/>
      <dgm:spPr/>
    </dgm:pt>
    <dgm:pt modelId="{6D6B5E9E-F21D-431C-9849-90956C3174C5}" type="pres">
      <dgm:prSet presAssocID="{FF9F12EF-8FA2-4F41-8A53-8888F38AB4BB}" presName="bgRect" presStyleLbl="bgShp" presStyleIdx="0" presStyleCnt="2"/>
      <dgm:spPr/>
    </dgm:pt>
    <dgm:pt modelId="{6DCA1405-C532-4E5D-BDCC-BABDB5979B69}" type="pres">
      <dgm:prSet presAssocID="{FF9F12EF-8FA2-4F41-8A53-8888F38AB4BB}" presName="iconRect" presStyleLbl="node1" presStyleIdx="0" presStyleCnt="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adge Heart with solid fill"/>
        </a:ext>
      </dgm:extLst>
    </dgm:pt>
    <dgm:pt modelId="{0E2F5747-A1E4-45C0-88AD-9EBB2E2CC385}" type="pres">
      <dgm:prSet presAssocID="{FF9F12EF-8FA2-4F41-8A53-8888F38AB4BB}" presName="spaceRect" presStyleCnt="0"/>
      <dgm:spPr/>
    </dgm:pt>
    <dgm:pt modelId="{C426D1D7-96A8-4CA8-A995-E30E72559985}" type="pres">
      <dgm:prSet presAssocID="{FF9F12EF-8FA2-4F41-8A53-8888F38AB4BB}" presName="parTx" presStyleLbl="revTx" presStyleIdx="0" presStyleCnt="2">
        <dgm:presLayoutVars>
          <dgm:chMax val="0"/>
          <dgm:chPref val="0"/>
        </dgm:presLayoutVars>
      </dgm:prSet>
      <dgm:spPr/>
    </dgm:pt>
    <dgm:pt modelId="{654D410C-A74B-4360-8A46-F2F40F3FB303}" type="pres">
      <dgm:prSet presAssocID="{33DD5974-73A6-425F-BF96-325A3528A610}" presName="sibTrans" presStyleCnt="0"/>
      <dgm:spPr/>
    </dgm:pt>
    <dgm:pt modelId="{1FF7D743-E3E5-4392-8944-54F07D908DAA}" type="pres">
      <dgm:prSet presAssocID="{E2CF454B-DDDE-4124-9816-D92AA012DEB9}" presName="compNode" presStyleCnt="0"/>
      <dgm:spPr/>
    </dgm:pt>
    <dgm:pt modelId="{935EED97-E15E-4290-9A78-D4502C55CD7B}" type="pres">
      <dgm:prSet presAssocID="{E2CF454B-DDDE-4124-9816-D92AA012DEB9}" presName="bgRect" presStyleLbl="bgShp" presStyleIdx="1" presStyleCnt="2"/>
      <dgm:spPr/>
    </dgm:pt>
    <dgm:pt modelId="{7F8660F8-22E8-4817-8E7A-5CBAEC9FD9FD}" type="pres">
      <dgm:prSet presAssocID="{E2CF454B-DDDE-4124-9816-D92AA012DEB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Pencil"/>
        </a:ext>
      </dgm:extLst>
    </dgm:pt>
    <dgm:pt modelId="{1EF32E8D-E9D9-4101-A0ED-1E4492AEA31B}" type="pres">
      <dgm:prSet presAssocID="{E2CF454B-DDDE-4124-9816-D92AA012DEB9}" presName="spaceRect" presStyleCnt="0"/>
      <dgm:spPr/>
    </dgm:pt>
    <dgm:pt modelId="{096BDD78-60C0-460F-A033-86EEB1E628CC}" type="pres">
      <dgm:prSet presAssocID="{E2CF454B-DDDE-4124-9816-D92AA012DEB9}" presName="parTx" presStyleLbl="revTx" presStyleIdx="1" presStyleCnt="2">
        <dgm:presLayoutVars>
          <dgm:chMax val="0"/>
          <dgm:chPref val="0"/>
        </dgm:presLayoutVars>
      </dgm:prSet>
      <dgm:spPr/>
    </dgm:pt>
  </dgm:ptLst>
  <dgm:cxnLst>
    <dgm:cxn modelId="{1C093C13-31F8-4294-B467-B08246B8E1A9}" srcId="{641E244B-7E34-4EB3-8E3B-D31CB046066A}" destId="{FF9F12EF-8FA2-4F41-8A53-8888F38AB4BB}" srcOrd="0" destOrd="0" parTransId="{149570BE-5646-4885-BB6D-552CECF4AA16}" sibTransId="{33DD5974-73A6-425F-BF96-325A3528A610}"/>
    <dgm:cxn modelId="{43D8DA78-6A51-4796-9C8A-E367AA35AD90}" srcId="{641E244B-7E34-4EB3-8E3B-D31CB046066A}" destId="{E2CF454B-DDDE-4124-9816-D92AA012DEB9}" srcOrd="1" destOrd="0" parTransId="{553CC2BF-1B19-46D3-B4CE-C77DB96226A2}" sibTransId="{4CAA9F7F-F995-411C-AC94-FAB8F6E4B631}"/>
    <dgm:cxn modelId="{FF81577E-F39D-49C2-85B9-B99C70F5E10D}" type="presOf" srcId="{E2CF454B-DDDE-4124-9816-D92AA012DEB9}" destId="{096BDD78-60C0-460F-A033-86EEB1E628CC}" srcOrd="0" destOrd="0" presId="urn:microsoft.com/office/officeart/2018/2/layout/IconVerticalSolidList"/>
    <dgm:cxn modelId="{912310B5-ED48-4040-BF59-409F90F6FB0A}" type="presOf" srcId="{641E244B-7E34-4EB3-8E3B-D31CB046066A}" destId="{93DD622C-8C08-4FCD-97C1-2CE10ACFEB2E}" srcOrd="0" destOrd="0" presId="urn:microsoft.com/office/officeart/2018/2/layout/IconVerticalSolidList"/>
    <dgm:cxn modelId="{DB3DE1F5-FCB6-4C74-8677-DD60A2F1CC5F}" type="presOf" srcId="{FF9F12EF-8FA2-4F41-8A53-8888F38AB4BB}" destId="{C426D1D7-96A8-4CA8-A995-E30E72559985}" srcOrd="0" destOrd="0" presId="urn:microsoft.com/office/officeart/2018/2/layout/IconVerticalSolidList"/>
    <dgm:cxn modelId="{5D73404C-9F79-48DD-9ED8-A9EFC60C07A2}" type="presParOf" srcId="{93DD622C-8C08-4FCD-97C1-2CE10ACFEB2E}" destId="{132F45A1-CD61-4A1D-8B24-F0DF2EC30FD8}" srcOrd="0" destOrd="0" presId="urn:microsoft.com/office/officeart/2018/2/layout/IconVerticalSolidList"/>
    <dgm:cxn modelId="{865BA5C8-F007-4A7A-91C5-74919B4CA0BE}" type="presParOf" srcId="{132F45A1-CD61-4A1D-8B24-F0DF2EC30FD8}" destId="{6D6B5E9E-F21D-431C-9849-90956C3174C5}" srcOrd="0" destOrd="0" presId="urn:microsoft.com/office/officeart/2018/2/layout/IconVerticalSolidList"/>
    <dgm:cxn modelId="{FEE672E5-585A-4E33-933E-019A463004A8}" type="presParOf" srcId="{132F45A1-CD61-4A1D-8B24-F0DF2EC30FD8}" destId="{6DCA1405-C532-4E5D-BDCC-BABDB5979B69}" srcOrd="1" destOrd="0" presId="urn:microsoft.com/office/officeart/2018/2/layout/IconVerticalSolidList"/>
    <dgm:cxn modelId="{1EC838FC-ED5C-40B2-BB0C-A110D3BF163F}" type="presParOf" srcId="{132F45A1-CD61-4A1D-8B24-F0DF2EC30FD8}" destId="{0E2F5747-A1E4-45C0-88AD-9EBB2E2CC385}" srcOrd="2" destOrd="0" presId="urn:microsoft.com/office/officeart/2018/2/layout/IconVerticalSolidList"/>
    <dgm:cxn modelId="{4E935F3A-460A-4966-BB27-E6821814BFFF}" type="presParOf" srcId="{132F45A1-CD61-4A1D-8B24-F0DF2EC30FD8}" destId="{C426D1D7-96A8-4CA8-A995-E30E72559985}" srcOrd="3" destOrd="0" presId="urn:microsoft.com/office/officeart/2018/2/layout/IconVerticalSolidList"/>
    <dgm:cxn modelId="{E0042091-F372-4DC0-814D-9EF4AC085FF9}" type="presParOf" srcId="{93DD622C-8C08-4FCD-97C1-2CE10ACFEB2E}" destId="{654D410C-A74B-4360-8A46-F2F40F3FB303}" srcOrd="1" destOrd="0" presId="urn:microsoft.com/office/officeart/2018/2/layout/IconVerticalSolidList"/>
    <dgm:cxn modelId="{0AC868EC-2E56-4580-8401-98C0E7069189}" type="presParOf" srcId="{93DD622C-8C08-4FCD-97C1-2CE10ACFEB2E}" destId="{1FF7D743-E3E5-4392-8944-54F07D908DAA}" srcOrd="2" destOrd="0" presId="urn:microsoft.com/office/officeart/2018/2/layout/IconVerticalSolidList"/>
    <dgm:cxn modelId="{0ACDFE32-26A2-4083-9897-4D2454419BBC}" type="presParOf" srcId="{1FF7D743-E3E5-4392-8944-54F07D908DAA}" destId="{935EED97-E15E-4290-9A78-D4502C55CD7B}" srcOrd="0" destOrd="0" presId="urn:microsoft.com/office/officeart/2018/2/layout/IconVerticalSolidList"/>
    <dgm:cxn modelId="{4A88D4AD-384B-4EFB-96AA-6D149F70E942}" type="presParOf" srcId="{1FF7D743-E3E5-4392-8944-54F07D908DAA}" destId="{7F8660F8-22E8-4817-8E7A-5CBAEC9FD9FD}" srcOrd="1" destOrd="0" presId="urn:microsoft.com/office/officeart/2018/2/layout/IconVerticalSolidList"/>
    <dgm:cxn modelId="{937C29CA-D738-4D48-A60D-2BE038CBDDBD}" type="presParOf" srcId="{1FF7D743-E3E5-4392-8944-54F07D908DAA}" destId="{1EF32E8D-E9D9-4101-A0ED-1E4492AEA31B}" srcOrd="2" destOrd="0" presId="urn:microsoft.com/office/officeart/2018/2/layout/IconVerticalSolidList"/>
    <dgm:cxn modelId="{0B808A45-CF6D-44EE-854D-6D92B39EE681}" type="presParOf" srcId="{1FF7D743-E3E5-4392-8944-54F07D908DAA}" destId="{096BDD78-60C0-460F-A033-86EEB1E628CC}"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988D41-9499-4EEE-933B-D0116383CCED}">
      <dsp:nvSpPr>
        <dsp:cNvPr id="0" name=""/>
        <dsp:cNvSpPr/>
      </dsp:nvSpPr>
      <dsp:spPr>
        <a:xfrm>
          <a:off x="176885" y="884172"/>
          <a:ext cx="1493634" cy="149363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EF3C183-9453-4CA7-B896-9EBF178298E5}">
      <dsp:nvSpPr>
        <dsp:cNvPr id="0" name=""/>
        <dsp:cNvSpPr/>
      </dsp:nvSpPr>
      <dsp:spPr>
        <a:xfrm>
          <a:off x="550047" y="2289978"/>
          <a:ext cx="1532781" cy="567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Goals</a:t>
          </a:r>
        </a:p>
      </dsp:txBody>
      <dsp:txXfrm>
        <a:off x="550047" y="2289978"/>
        <a:ext cx="1532781" cy="567909"/>
      </dsp:txXfrm>
    </dsp:sp>
    <dsp:sp modelId="{060ED14A-6EB3-4F29-8760-AEA74EAB7468}">
      <dsp:nvSpPr>
        <dsp:cNvPr id="0" name=""/>
        <dsp:cNvSpPr/>
      </dsp:nvSpPr>
      <dsp:spPr>
        <a:xfrm>
          <a:off x="16343" y="2902120"/>
          <a:ext cx="2600188" cy="776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kern="1200" dirty="0"/>
            <a:t>Understand how teachers in Jambi experience teaching English</a:t>
          </a:r>
        </a:p>
        <a:p>
          <a:pPr marL="0" lvl="0" indent="0" algn="l" defTabSz="800100">
            <a:lnSpc>
              <a:spcPct val="100000"/>
            </a:lnSpc>
            <a:spcBef>
              <a:spcPct val="0"/>
            </a:spcBef>
            <a:spcAft>
              <a:spcPct val="35000"/>
            </a:spcAft>
            <a:buNone/>
          </a:pPr>
          <a:r>
            <a:rPr lang="en-US" sz="1800" kern="1200" dirty="0"/>
            <a:t>Explore classroom approaches, daily practices, and cultural contexts</a:t>
          </a:r>
        </a:p>
      </dsp:txBody>
      <dsp:txXfrm>
        <a:off x="16343" y="2902120"/>
        <a:ext cx="2600188" cy="776026"/>
      </dsp:txXfrm>
    </dsp:sp>
    <dsp:sp modelId="{3F16730E-2CC2-470A-A415-675CC47A25C6}">
      <dsp:nvSpPr>
        <dsp:cNvPr id="0" name=""/>
        <dsp:cNvSpPr/>
      </dsp:nvSpPr>
      <dsp:spPr>
        <a:xfrm>
          <a:off x="4155503" y="509465"/>
          <a:ext cx="1401216" cy="161384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F15AEEE-8D98-4596-9618-1D6C226EB8FC}">
      <dsp:nvSpPr>
        <dsp:cNvPr id="0" name=""/>
        <dsp:cNvSpPr/>
      </dsp:nvSpPr>
      <dsp:spPr>
        <a:xfrm>
          <a:off x="3756492" y="2436346"/>
          <a:ext cx="2927560" cy="33527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defRPr b="1"/>
          </a:pPr>
          <a:r>
            <a:rPr lang="en-US" sz="1800" kern="1200" dirty="0"/>
            <a:t>Introductions</a:t>
          </a:r>
        </a:p>
      </dsp:txBody>
      <dsp:txXfrm>
        <a:off x="3756492" y="2436346"/>
        <a:ext cx="2927560" cy="335276"/>
      </dsp:txXfrm>
    </dsp:sp>
    <dsp:sp modelId="{0396CECD-1782-400C-A202-3EAC4CB47D35}">
      <dsp:nvSpPr>
        <dsp:cNvPr id="0" name=""/>
        <dsp:cNvSpPr/>
      </dsp:nvSpPr>
      <dsp:spPr>
        <a:xfrm>
          <a:off x="3867486" y="3068792"/>
          <a:ext cx="4784536" cy="7760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100000"/>
            </a:lnSpc>
            <a:spcBef>
              <a:spcPct val="0"/>
            </a:spcBef>
            <a:spcAft>
              <a:spcPct val="35000"/>
            </a:spcAft>
            <a:buNone/>
          </a:pPr>
          <a:r>
            <a:rPr lang="en-US" sz="1800" b="1" kern="1200" dirty="0"/>
            <a:t>Name</a:t>
          </a:r>
        </a:p>
        <a:p>
          <a:pPr marL="0" lvl="0" indent="0" algn="l" defTabSz="800100">
            <a:lnSpc>
              <a:spcPct val="100000"/>
            </a:lnSpc>
            <a:spcBef>
              <a:spcPct val="0"/>
            </a:spcBef>
            <a:spcAft>
              <a:spcPct val="35000"/>
            </a:spcAft>
            <a:buNone/>
          </a:pPr>
          <a:r>
            <a:rPr lang="en-US" sz="1800" b="1" kern="1200" dirty="0"/>
            <a:t>Level you teach</a:t>
          </a:r>
        </a:p>
        <a:p>
          <a:pPr marL="0" lvl="0" indent="0" algn="l" defTabSz="800100">
            <a:lnSpc>
              <a:spcPct val="100000"/>
            </a:lnSpc>
            <a:spcBef>
              <a:spcPct val="0"/>
            </a:spcBef>
            <a:spcAft>
              <a:spcPct val="35000"/>
            </a:spcAft>
            <a:buNone/>
          </a:pPr>
          <a:r>
            <a:rPr lang="en-US" sz="1800" b="1" kern="1200" dirty="0"/>
            <a:t>One challenge and one joy in teaching</a:t>
          </a:r>
        </a:p>
        <a:p>
          <a:pPr marL="0" lvl="0" indent="0" algn="l" defTabSz="800100">
            <a:lnSpc>
              <a:spcPct val="100000"/>
            </a:lnSpc>
            <a:spcBef>
              <a:spcPct val="0"/>
            </a:spcBef>
            <a:spcAft>
              <a:spcPct val="35000"/>
            </a:spcAft>
            <a:buNone/>
          </a:pPr>
          <a:r>
            <a:rPr lang="en-US" sz="1800" b="1" kern="1200" dirty="0"/>
            <a:t>Describe your English classroom in 3 words!</a:t>
          </a:r>
        </a:p>
      </dsp:txBody>
      <dsp:txXfrm>
        <a:off x="3867486" y="3068792"/>
        <a:ext cx="4784536" cy="776026"/>
      </dsp:txXfrm>
    </dsp:sp>
    <dsp:sp modelId="{8D9850AC-B21D-4338-94DB-280D1ADE110E}">
      <dsp:nvSpPr>
        <dsp:cNvPr id="0" name=""/>
        <dsp:cNvSpPr/>
      </dsp:nvSpPr>
      <dsp:spPr>
        <a:xfrm>
          <a:off x="8413834" y="799908"/>
          <a:ext cx="1102540" cy="129725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A522B6E-06A2-45CD-92C7-B3C1CE6B724F}">
      <dsp:nvSpPr>
        <dsp:cNvPr id="0" name=""/>
        <dsp:cNvSpPr/>
      </dsp:nvSpPr>
      <dsp:spPr>
        <a:xfrm>
          <a:off x="7824014" y="2240882"/>
          <a:ext cx="3087470" cy="567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89000">
            <a:lnSpc>
              <a:spcPct val="100000"/>
            </a:lnSpc>
            <a:spcBef>
              <a:spcPct val="0"/>
            </a:spcBef>
            <a:spcAft>
              <a:spcPct val="35000"/>
            </a:spcAft>
            <a:buNone/>
            <a:defRPr b="1"/>
          </a:pPr>
          <a:r>
            <a:rPr lang="en-US" sz="2000" kern="1200" dirty="0"/>
            <a:t>Today is discussion-based, no right/wrong answers!</a:t>
          </a:r>
        </a:p>
      </dsp:txBody>
      <dsp:txXfrm>
        <a:off x="7824014" y="2240882"/>
        <a:ext cx="3087470" cy="567909"/>
      </dsp:txXfrm>
    </dsp:sp>
    <dsp:sp modelId="{CE8D90E9-3CC9-41D7-B5B8-BB08F4878C77}">
      <dsp:nvSpPr>
        <dsp:cNvPr id="0" name=""/>
        <dsp:cNvSpPr/>
      </dsp:nvSpPr>
      <dsp:spPr>
        <a:xfrm>
          <a:off x="8763541" y="2853024"/>
          <a:ext cx="1208417" cy="776026"/>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BBF20B8-36EA-4342-87C1-03F0B8ED3993}">
      <dsp:nvSpPr>
        <dsp:cNvPr id="0" name=""/>
        <dsp:cNvSpPr/>
      </dsp:nvSpPr>
      <dsp:spPr>
        <a:xfrm>
          <a:off x="0" y="0"/>
          <a:ext cx="6900512" cy="0"/>
        </a:xfrm>
        <a:prstGeom prst="line">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D59FB95-8250-4000-96A9-AF8BBD8F1DB2}">
      <dsp:nvSpPr>
        <dsp:cNvPr id="0" name=""/>
        <dsp:cNvSpPr/>
      </dsp:nvSpPr>
      <dsp:spPr>
        <a:xfrm>
          <a:off x="0" y="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dirty="0"/>
            <a:t>Pair up and describe a place that is meaningful to them using three sensory details (e.g. “wind blowing my hair in my eyes,” “endless golden prairies). (See sensory word list on next slide.)</a:t>
          </a:r>
        </a:p>
      </dsp:txBody>
      <dsp:txXfrm>
        <a:off x="0" y="0"/>
        <a:ext cx="6900512" cy="2768070"/>
      </dsp:txXfrm>
    </dsp:sp>
    <dsp:sp modelId="{5B8FD453-AD79-4065-83BE-8683F3A221C1}">
      <dsp:nvSpPr>
        <dsp:cNvPr id="0" name=""/>
        <dsp:cNvSpPr/>
      </dsp:nvSpPr>
      <dsp:spPr>
        <a:xfrm>
          <a:off x="0" y="2768070"/>
          <a:ext cx="6900512" cy="0"/>
        </a:xfrm>
        <a:prstGeom prst="line">
          <a:avLst/>
        </a:prstGeom>
        <a:solidFill>
          <a:schemeClr val="accent2">
            <a:hueOff val="35353"/>
            <a:satOff val="-34487"/>
            <a:lumOff val="-1766"/>
            <a:alphaOff val="0"/>
          </a:schemeClr>
        </a:solidFill>
        <a:ln w="19050" cap="flat" cmpd="sng" algn="ctr">
          <a:solidFill>
            <a:schemeClr val="accent2">
              <a:hueOff val="35353"/>
              <a:satOff val="-34487"/>
              <a:lumOff val="-176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00FDDEA-4220-4304-96FB-8BD79961A035}">
      <dsp:nvSpPr>
        <dsp:cNvPr id="0" name=""/>
        <dsp:cNvSpPr/>
      </dsp:nvSpPr>
      <dsp:spPr>
        <a:xfrm>
          <a:off x="0" y="2768070"/>
          <a:ext cx="6900512" cy="27680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90000"/>
            </a:lnSpc>
            <a:spcBef>
              <a:spcPct val="0"/>
            </a:spcBef>
            <a:spcAft>
              <a:spcPct val="35000"/>
            </a:spcAft>
            <a:buNone/>
          </a:pPr>
          <a:r>
            <a:rPr lang="en-US" sz="3000" kern="1200"/>
            <a:t>Full group introductions with one detail from that place and names.</a:t>
          </a:r>
        </a:p>
      </dsp:txBody>
      <dsp:txXfrm>
        <a:off x="0" y="2768070"/>
        <a:ext cx="6900512" cy="276807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DFD733-C525-4647-B6C2-D106AB6D3494}">
      <dsp:nvSpPr>
        <dsp:cNvPr id="0" name=""/>
        <dsp:cNvSpPr/>
      </dsp:nvSpPr>
      <dsp:spPr>
        <a:xfrm>
          <a:off x="0" y="290759"/>
          <a:ext cx="5811128" cy="249795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What does Dr. Aldrich mean about one degree of separation for Wyomingites?</a:t>
          </a:r>
        </a:p>
      </dsp:txBody>
      <dsp:txXfrm>
        <a:off x="121940" y="412699"/>
        <a:ext cx="5567248" cy="2254070"/>
      </dsp:txXfrm>
    </dsp:sp>
    <dsp:sp modelId="{21214006-0ED0-431C-8AE2-7EB4F3DF6C91}">
      <dsp:nvSpPr>
        <dsp:cNvPr id="0" name=""/>
        <dsp:cNvSpPr/>
      </dsp:nvSpPr>
      <dsp:spPr>
        <a:xfrm>
          <a:off x="0" y="2889509"/>
          <a:ext cx="5811128" cy="2497950"/>
        </a:xfrm>
        <a:prstGeom prst="roundRect">
          <a:avLst/>
        </a:prstGeom>
        <a:solidFill>
          <a:schemeClr val="accent2">
            <a:hueOff val="35353"/>
            <a:satOff val="-34487"/>
            <a:lumOff val="-17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0" tIns="133350" rIns="133350" bIns="133350" numCol="1" spcCol="1270" anchor="ctr" anchorCtr="0">
          <a:noAutofit/>
        </a:bodyPr>
        <a:lstStyle/>
        <a:p>
          <a:pPr marL="0" lvl="0" indent="0" algn="l" defTabSz="1555750">
            <a:lnSpc>
              <a:spcPct val="90000"/>
            </a:lnSpc>
            <a:spcBef>
              <a:spcPct val="0"/>
            </a:spcBef>
            <a:spcAft>
              <a:spcPct val="35000"/>
            </a:spcAft>
            <a:buNone/>
          </a:pPr>
          <a:r>
            <a:rPr lang="en-US" sz="3500" kern="1200"/>
            <a:t>What behavior changes are necessary when you live in such a place as Wyoming with so few people?</a:t>
          </a:r>
        </a:p>
      </dsp:txBody>
      <dsp:txXfrm>
        <a:off x="121940" y="3011449"/>
        <a:ext cx="5567248" cy="225407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F1BAE0-7E6B-47D5-AD87-AECEC6AC9324}">
      <dsp:nvSpPr>
        <dsp:cNvPr id="0" name=""/>
        <dsp:cNvSpPr/>
      </dsp:nvSpPr>
      <dsp:spPr>
        <a:xfrm>
          <a:off x="0" y="53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C20D99-BFB1-406E-8AEE-ACF0BC2A8B1C}">
      <dsp:nvSpPr>
        <dsp:cNvPr id="0" name=""/>
        <dsp:cNvSpPr/>
      </dsp:nvSpPr>
      <dsp:spPr>
        <a:xfrm>
          <a:off x="375988" y="280191"/>
          <a:ext cx="683614" cy="68361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A5435F6-3984-4DB3-B353-43B2C6C8FB5E}">
      <dsp:nvSpPr>
        <dsp:cNvPr id="0" name=""/>
        <dsp:cNvSpPr/>
      </dsp:nvSpPr>
      <dsp:spPr>
        <a:xfrm>
          <a:off x="1435590" y="53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In pairs, choose one value from the created list. </a:t>
          </a:r>
        </a:p>
      </dsp:txBody>
      <dsp:txXfrm>
        <a:off x="1435590" y="531"/>
        <a:ext cx="9080009" cy="1242935"/>
      </dsp:txXfrm>
    </dsp:sp>
    <dsp:sp modelId="{5C5E7D3B-4998-4938-ACDE-DC745404EEB9}">
      <dsp:nvSpPr>
        <dsp:cNvPr id="0" name=""/>
        <dsp:cNvSpPr/>
      </dsp:nvSpPr>
      <dsp:spPr>
        <a:xfrm>
          <a:off x="0" y="1554201"/>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4F4EA8-4A17-4587-A7D7-A80BED0A006E}">
      <dsp:nvSpPr>
        <dsp:cNvPr id="0" name=""/>
        <dsp:cNvSpPr/>
      </dsp:nvSpPr>
      <dsp:spPr>
        <a:xfrm>
          <a:off x="375988" y="1833861"/>
          <a:ext cx="683614" cy="68361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E9A4B23-19F1-4124-A1FE-23AD851C6D94}">
      <dsp:nvSpPr>
        <dsp:cNvPr id="0" name=""/>
        <dsp:cNvSpPr/>
      </dsp:nvSpPr>
      <dsp:spPr>
        <a:xfrm>
          <a:off x="1435590" y="1554201"/>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Talk together about stories that show this value. (10 minutes)</a:t>
          </a:r>
        </a:p>
      </dsp:txBody>
      <dsp:txXfrm>
        <a:off x="1435590" y="1554201"/>
        <a:ext cx="9080009" cy="1242935"/>
      </dsp:txXfrm>
    </dsp:sp>
    <dsp:sp modelId="{F5C8E51A-CADC-4A01-9DD9-4FB07BF265EA}">
      <dsp:nvSpPr>
        <dsp:cNvPr id="0" name=""/>
        <dsp:cNvSpPr/>
      </dsp:nvSpPr>
      <dsp:spPr>
        <a:xfrm>
          <a:off x="0" y="3107870"/>
          <a:ext cx="10515600" cy="1242935"/>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C5B505-91E5-494E-84B7-F6A569CFB3FD}">
      <dsp:nvSpPr>
        <dsp:cNvPr id="0" name=""/>
        <dsp:cNvSpPr/>
      </dsp:nvSpPr>
      <dsp:spPr>
        <a:xfrm>
          <a:off x="375988" y="3387531"/>
          <a:ext cx="683614" cy="68361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4348436-C25D-42DE-BF9E-D437C134B6F4}">
      <dsp:nvSpPr>
        <dsp:cNvPr id="0" name=""/>
        <dsp:cNvSpPr/>
      </dsp:nvSpPr>
      <dsp:spPr>
        <a:xfrm>
          <a:off x="1435590" y="3107870"/>
          <a:ext cx="9080009" cy="12429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44" tIns="131544" rIns="131544" bIns="131544" numCol="1" spcCol="1270" anchor="ctr" anchorCtr="0">
          <a:noAutofit/>
        </a:bodyPr>
        <a:lstStyle/>
        <a:p>
          <a:pPr marL="0" lvl="0" indent="0" algn="l" defTabSz="1111250">
            <a:lnSpc>
              <a:spcPct val="100000"/>
            </a:lnSpc>
            <a:spcBef>
              <a:spcPct val="0"/>
            </a:spcBef>
            <a:spcAft>
              <a:spcPct val="35000"/>
            </a:spcAft>
            <a:buNone/>
          </a:pPr>
          <a:r>
            <a:rPr lang="en-US" sz="2500" kern="1200" dirty="0"/>
            <a:t>Write your story independently. </a:t>
          </a:r>
          <a:br>
            <a:rPr lang="en-US" sz="2500" kern="1200" dirty="0"/>
          </a:br>
          <a:r>
            <a:rPr lang="en-US" sz="2500" kern="1200" dirty="0"/>
            <a:t>(5 minutes) </a:t>
          </a:r>
        </a:p>
      </dsp:txBody>
      <dsp:txXfrm>
        <a:off x="1435590" y="3107870"/>
        <a:ext cx="9080009" cy="12429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96BDAC-1110-4786-9FAC-44EA8C471FD3}">
      <dsp:nvSpPr>
        <dsp:cNvPr id="0" name=""/>
        <dsp:cNvSpPr/>
      </dsp:nvSpPr>
      <dsp:spPr>
        <a:xfrm>
          <a:off x="0" y="36440"/>
          <a:ext cx="6666833" cy="1734159"/>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How do you help students practice speaking?</a:t>
          </a:r>
        </a:p>
      </dsp:txBody>
      <dsp:txXfrm>
        <a:off x="84655" y="121095"/>
        <a:ext cx="6497523" cy="1564849"/>
      </dsp:txXfrm>
    </dsp:sp>
    <dsp:sp modelId="{23F991A7-2984-44AA-B15A-2B09ACF6A4F7}">
      <dsp:nvSpPr>
        <dsp:cNvPr id="0" name=""/>
        <dsp:cNvSpPr/>
      </dsp:nvSpPr>
      <dsp:spPr>
        <a:xfrm>
          <a:off x="0" y="1859880"/>
          <a:ext cx="6666833" cy="1734159"/>
        </a:xfrm>
        <a:prstGeom prst="roundRect">
          <a:avLst/>
        </a:prstGeom>
        <a:gradFill rotWithShape="0">
          <a:gsLst>
            <a:gs pos="0">
              <a:schemeClr val="accent5">
                <a:hueOff val="-341498"/>
                <a:satOff val="-29716"/>
                <a:lumOff val="-294"/>
                <a:alphaOff val="0"/>
                <a:satMod val="103000"/>
                <a:lumMod val="102000"/>
                <a:tint val="94000"/>
              </a:schemeClr>
            </a:gs>
            <a:gs pos="50000">
              <a:schemeClr val="accent5">
                <a:hueOff val="-341498"/>
                <a:satOff val="-29716"/>
                <a:lumOff val="-294"/>
                <a:alphaOff val="0"/>
                <a:satMod val="110000"/>
                <a:lumMod val="100000"/>
                <a:shade val="100000"/>
              </a:schemeClr>
            </a:gs>
            <a:gs pos="100000">
              <a:schemeClr val="accent5">
                <a:hueOff val="-341498"/>
                <a:satOff val="-29716"/>
                <a:lumOff val="-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What is your balance between English and Bahasa Indonesia/Malay in class?</a:t>
          </a:r>
        </a:p>
      </dsp:txBody>
      <dsp:txXfrm>
        <a:off x="84655" y="1944535"/>
        <a:ext cx="6497523" cy="1564849"/>
      </dsp:txXfrm>
    </dsp:sp>
    <dsp:sp modelId="{7830FA90-F120-4746-8B59-F5CC19076FEF}">
      <dsp:nvSpPr>
        <dsp:cNvPr id="0" name=""/>
        <dsp:cNvSpPr/>
      </dsp:nvSpPr>
      <dsp:spPr>
        <a:xfrm>
          <a:off x="0" y="3683319"/>
          <a:ext cx="6666833" cy="1734159"/>
        </a:xfrm>
        <a:prstGeom prst="roundRect">
          <a:avLst/>
        </a:prstGeom>
        <a:gradFill rotWithShape="0">
          <a:gsLst>
            <a:gs pos="0">
              <a:schemeClr val="accent5">
                <a:hueOff val="-682995"/>
                <a:satOff val="-59431"/>
                <a:lumOff val="-588"/>
                <a:alphaOff val="0"/>
                <a:satMod val="103000"/>
                <a:lumMod val="102000"/>
                <a:tint val="94000"/>
              </a:schemeClr>
            </a:gs>
            <a:gs pos="50000">
              <a:schemeClr val="accent5">
                <a:hueOff val="-682995"/>
                <a:satOff val="-59431"/>
                <a:lumOff val="-588"/>
                <a:alphaOff val="0"/>
                <a:satMod val="110000"/>
                <a:lumMod val="100000"/>
                <a:shade val="100000"/>
              </a:schemeClr>
            </a:gs>
            <a:gs pos="100000">
              <a:schemeClr val="accent5">
                <a:hueOff val="-682995"/>
                <a:satOff val="-59431"/>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a:t>How does the Kurikulum Merdeka guide your approach?</a:t>
          </a:r>
        </a:p>
      </dsp:txBody>
      <dsp:txXfrm>
        <a:off x="84655" y="3767974"/>
        <a:ext cx="6497523" cy="156484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D4C7211-B8E4-419A-B29E-C3019AFBCF52}">
      <dsp:nvSpPr>
        <dsp:cNvPr id="0" name=""/>
        <dsp:cNvSpPr/>
      </dsp:nvSpPr>
      <dsp:spPr>
        <a:xfrm>
          <a:off x="0" y="72008"/>
          <a:ext cx="10515600"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Walk us through a typical lesson you teach. What happens first? Next?</a:t>
          </a:r>
        </a:p>
      </dsp:txBody>
      <dsp:txXfrm>
        <a:off x="31185" y="103193"/>
        <a:ext cx="10453230" cy="576450"/>
      </dsp:txXfrm>
    </dsp:sp>
    <dsp:sp modelId="{2ADE88FD-65F2-45A6-A2B2-172869D0873A}">
      <dsp:nvSpPr>
        <dsp:cNvPr id="0" name=""/>
        <dsp:cNvSpPr/>
      </dsp:nvSpPr>
      <dsp:spPr>
        <a:xfrm>
          <a:off x="0" y="785709"/>
          <a:ext cx="10515600"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What routines help students stay engaged?</a:t>
          </a:r>
        </a:p>
      </dsp:txBody>
      <dsp:txXfrm>
        <a:off x="31185" y="816894"/>
        <a:ext cx="10453230" cy="576450"/>
      </dsp:txXfrm>
    </dsp:sp>
    <dsp:sp modelId="{435A212B-25F5-4185-880D-A78C4264F703}">
      <dsp:nvSpPr>
        <dsp:cNvPr id="0" name=""/>
        <dsp:cNvSpPr/>
      </dsp:nvSpPr>
      <dsp:spPr>
        <a:xfrm>
          <a:off x="0" y="1499409"/>
          <a:ext cx="10515600"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do you handle large classes?</a:t>
          </a:r>
        </a:p>
      </dsp:txBody>
      <dsp:txXfrm>
        <a:off x="31185" y="1530594"/>
        <a:ext cx="10453230" cy="576450"/>
      </dsp:txXfrm>
    </dsp:sp>
    <dsp:sp modelId="{243EB363-46CA-4FAD-B335-3A8A44407771}">
      <dsp:nvSpPr>
        <dsp:cNvPr id="0" name=""/>
        <dsp:cNvSpPr/>
      </dsp:nvSpPr>
      <dsp:spPr>
        <a:xfrm>
          <a:off x="0" y="2213109"/>
          <a:ext cx="10515600"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do you handle differing language levels?</a:t>
          </a:r>
        </a:p>
      </dsp:txBody>
      <dsp:txXfrm>
        <a:off x="31185" y="2244294"/>
        <a:ext cx="10453230" cy="576450"/>
      </dsp:txXfrm>
    </dsp:sp>
    <dsp:sp modelId="{A1B09087-C474-41E3-A69A-C121D368A95E}">
      <dsp:nvSpPr>
        <dsp:cNvPr id="0" name=""/>
        <dsp:cNvSpPr/>
      </dsp:nvSpPr>
      <dsp:spPr>
        <a:xfrm>
          <a:off x="0" y="2926809"/>
          <a:ext cx="10515600"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How do you handle behavior or discipline issues?</a:t>
          </a:r>
        </a:p>
      </dsp:txBody>
      <dsp:txXfrm>
        <a:off x="31185" y="2957994"/>
        <a:ext cx="10453230" cy="576450"/>
      </dsp:txXfrm>
    </dsp:sp>
    <dsp:sp modelId="{692297FA-E0E5-4A7E-8130-1F53DD25A33F}">
      <dsp:nvSpPr>
        <dsp:cNvPr id="0" name=""/>
        <dsp:cNvSpPr/>
      </dsp:nvSpPr>
      <dsp:spPr>
        <a:xfrm>
          <a:off x="0" y="3640509"/>
          <a:ext cx="10515600" cy="638820"/>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What technology (if any) do you use?</a:t>
          </a:r>
        </a:p>
      </dsp:txBody>
      <dsp:txXfrm>
        <a:off x="31185" y="3671694"/>
        <a:ext cx="10453230" cy="57645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5F605-636A-4B77-A8A7-B79BE36310F3}">
      <dsp:nvSpPr>
        <dsp:cNvPr id="0" name=""/>
        <dsp:cNvSpPr/>
      </dsp:nvSpPr>
      <dsp:spPr>
        <a:xfrm>
          <a:off x="0"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E19AC1-6675-4955-8839-65F4F6E6C2A4}">
      <dsp:nvSpPr>
        <dsp:cNvPr id="0" name=""/>
        <dsp:cNvSpPr/>
      </dsp:nvSpPr>
      <dsp:spPr>
        <a:xfrm>
          <a:off x="341494"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The final two sentences were discussion questions.</a:t>
          </a:r>
        </a:p>
      </dsp:txBody>
      <dsp:txXfrm>
        <a:off x="398656" y="1088253"/>
        <a:ext cx="2959127" cy="1837317"/>
      </dsp:txXfrm>
    </dsp:sp>
    <dsp:sp modelId="{A9DEEBE1-99BB-4A94-B772-9A2831C6502D}">
      <dsp:nvSpPr>
        <dsp:cNvPr id="0" name=""/>
        <dsp:cNvSpPr/>
      </dsp:nvSpPr>
      <dsp:spPr>
        <a:xfrm>
          <a:off x="3756441"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6A4F82E-D051-4450-A443-5F02392BE3DC}">
      <dsp:nvSpPr>
        <dsp:cNvPr id="0" name=""/>
        <dsp:cNvSpPr/>
      </dsp:nvSpPr>
      <dsp:spPr>
        <a:xfrm>
          <a:off x="4097935"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What teaching practices are you proud of?</a:t>
          </a:r>
        </a:p>
      </dsp:txBody>
      <dsp:txXfrm>
        <a:off x="4155097" y="1088253"/>
        <a:ext cx="2959127" cy="1837317"/>
      </dsp:txXfrm>
    </dsp:sp>
    <dsp:sp modelId="{29B1B617-75B5-49AF-A4C8-584683732312}">
      <dsp:nvSpPr>
        <dsp:cNvPr id="0" name=""/>
        <dsp:cNvSpPr/>
      </dsp:nvSpPr>
      <dsp:spPr>
        <a:xfrm>
          <a:off x="7512882" y="706671"/>
          <a:ext cx="3073451" cy="195164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C3CFEB8-EBE3-4C3A-B942-F4C7F4E9F7E4}">
      <dsp:nvSpPr>
        <dsp:cNvPr id="0" name=""/>
        <dsp:cNvSpPr/>
      </dsp:nvSpPr>
      <dsp:spPr>
        <a:xfrm>
          <a:off x="7854377" y="1031091"/>
          <a:ext cx="3073451" cy="195164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What challenges do you face as a teacher?</a:t>
          </a:r>
        </a:p>
      </dsp:txBody>
      <dsp:txXfrm>
        <a:off x="7911539" y="1088253"/>
        <a:ext cx="2959127" cy="183731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244420-6F2E-4606-BE88-5E0F4A45F227}">
      <dsp:nvSpPr>
        <dsp:cNvPr id="0" name=""/>
        <dsp:cNvSpPr/>
      </dsp:nvSpPr>
      <dsp:spPr>
        <a:xfrm>
          <a:off x="0" y="80644"/>
          <a:ext cx="6666833" cy="1704690"/>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Do you use local stories, traditions, or examples in your lessons? If so, give examples. If not, why?</a:t>
          </a:r>
        </a:p>
      </dsp:txBody>
      <dsp:txXfrm>
        <a:off x="83216" y="163860"/>
        <a:ext cx="6500401" cy="1538258"/>
      </dsp:txXfrm>
    </dsp:sp>
    <dsp:sp modelId="{DD01270C-E189-4E65-845A-D024431EC6E1}">
      <dsp:nvSpPr>
        <dsp:cNvPr id="0" name=""/>
        <dsp:cNvSpPr/>
      </dsp:nvSpPr>
      <dsp:spPr>
        <a:xfrm>
          <a:off x="0" y="1874614"/>
          <a:ext cx="6666833" cy="1704690"/>
        </a:xfrm>
        <a:prstGeom prst="roundRect">
          <a:avLst/>
        </a:prstGeom>
        <a:gradFill rotWithShape="0">
          <a:gsLst>
            <a:gs pos="0">
              <a:schemeClr val="accent5">
                <a:hueOff val="-341498"/>
                <a:satOff val="-29716"/>
                <a:lumOff val="-294"/>
                <a:alphaOff val="0"/>
                <a:satMod val="103000"/>
                <a:lumMod val="102000"/>
                <a:tint val="94000"/>
              </a:schemeClr>
            </a:gs>
            <a:gs pos="50000">
              <a:schemeClr val="accent5">
                <a:hueOff val="-341498"/>
                <a:satOff val="-29716"/>
                <a:lumOff val="-294"/>
                <a:alphaOff val="0"/>
                <a:satMod val="110000"/>
                <a:lumMod val="100000"/>
                <a:shade val="100000"/>
              </a:schemeClr>
            </a:gs>
            <a:gs pos="100000">
              <a:schemeClr val="accent5">
                <a:hueOff val="-341498"/>
                <a:satOff val="-29716"/>
                <a:lumOff val="-29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Are there topics you avoid because they might conflict with cultural or religious expectations? Examples?</a:t>
          </a:r>
        </a:p>
      </dsp:txBody>
      <dsp:txXfrm>
        <a:off x="83216" y="1957830"/>
        <a:ext cx="6500401" cy="1538258"/>
      </dsp:txXfrm>
    </dsp:sp>
    <dsp:sp modelId="{A0692134-61F3-464F-8B87-9512AE6C006B}">
      <dsp:nvSpPr>
        <dsp:cNvPr id="0" name=""/>
        <dsp:cNvSpPr/>
      </dsp:nvSpPr>
      <dsp:spPr>
        <a:xfrm>
          <a:off x="0" y="3668585"/>
          <a:ext cx="6666833" cy="1704690"/>
        </a:xfrm>
        <a:prstGeom prst="roundRect">
          <a:avLst/>
        </a:prstGeom>
        <a:gradFill rotWithShape="0">
          <a:gsLst>
            <a:gs pos="0">
              <a:schemeClr val="accent5">
                <a:hueOff val="-682995"/>
                <a:satOff val="-59431"/>
                <a:lumOff val="-588"/>
                <a:alphaOff val="0"/>
                <a:satMod val="103000"/>
                <a:lumMod val="102000"/>
                <a:tint val="94000"/>
              </a:schemeClr>
            </a:gs>
            <a:gs pos="50000">
              <a:schemeClr val="accent5">
                <a:hueOff val="-682995"/>
                <a:satOff val="-59431"/>
                <a:lumOff val="-588"/>
                <a:alphaOff val="0"/>
                <a:satMod val="110000"/>
                <a:lumMod val="100000"/>
                <a:shade val="100000"/>
              </a:schemeClr>
            </a:gs>
            <a:gs pos="100000">
              <a:schemeClr val="accent5">
                <a:hueOff val="-682995"/>
                <a:satOff val="-59431"/>
                <a:lumOff val="-58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3100" kern="1200" dirty="0"/>
            <a:t>What unique strengths do Jambi students bring to English learning?</a:t>
          </a:r>
        </a:p>
      </dsp:txBody>
      <dsp:txXfrm>
        <a:off x="83216" y="3751801"/>
        <a:ext cx="6500401" cy="153825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DC71F9F-1A81-4A94-8F5B-14D691E2C099}">
      <dsp:nvSpPr>
        <dsp:cNvPr id="0" name=""/>
        <dsp:cNvSpPr/>
      </dsp:nvSpPr>
      <dsp:spPr>
        <a:xfrm>
          <a:off x="0" y="500324"/>
          <a:ext cx="5291663" cy="875160"/>
        </a:xfrm>
        <a:prstGeom prst="round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What materials or professional development do you wish you had?</a:t>
          </a:r>
        </a:p>
      </dsp:txBody>
      <dsp:txXfrm>
        <a:off x="42722" y="543046"/>
        <a:ext cx="5206219" cy="789716"/>
      </dsp:txXfrm>
    </dsp:sp>
    <dsp:sp modelId="{1ABC4A3E-80F4-4FC3-8372-D38EB17C8188}">
      <dsp:nvSpPr>
        <dsp:cNvPr id="0" name=""/>
        <dsp:cNvSpPr/>
      </dsp:nvSpPr>
      <dsp:spPr>
        <a:xfrm>
          <a:off x="0" y="1438844"/>
          <a:ext cx="5291663" cy="875160"/>
        </a:xfrm>
        <a:prstGeom prst="roundRect">
          <a:avLst/>
        </a:prstGeom>
        <a:solidFill>
          <a:schemeClr val="accent5">
            <a:hueOff val="-341498"/>
            <a:satOff val="-29716"/>
            <a:lumOff val="-29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What are your hopes for your future as English teachers in Jambi?</a:t>
          </a:r>
        </a:p>
      </dsp:txBody>
      <dsp:txXfrm>
        <a:off x="42722" y="1481566"/>
        <a:ext cx="5206219" cy="789716"/>
      </dsp:txXfrm>
    </dsp:sp>
    <dsp:sp modelId="{29E7FC15-54A1-469F-A0D9-A3079F07C97C}">
      <dsp:nvSpPr>
        <dsp:cNvPr id="0" name=""/>
        <dsp:cNvSpPr/>
      </dsp:nvSpPr>
      <dsp:spPr>
        <a:xfrm>
          <a:off x="0" y="2377364"/>
          <a:ext cx="5291663" cy="875160"/>
        </a:xfrm>
        <a:prstGeom prst="roundRect">
          <a:avLst/>
        </a:prstGeom>
        <a:solidFill>
          <a:schemeClr val="accent5">
            <a:hueOff val="-682995"/>
            <a:satOff val="-59431"/>
            <a:lumOff val="-588"/>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n-US" sz="2200" kern="1200"/>
            <a:t>What recommendations do you have for improving English teaching in the region?</a:t>
          </a:r>
        </a:p>
      </dsp:txBody>
      <dsp:txXfrm>
        <a:off x="42722" y="2420086"/>
        <a:ext cx="5206219" cy="789716"/>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C75FE9-2B69-469B-A929-1D3920FA0A10}">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CB17B0-DF3B-425D-BCE1-D498902B69C5}">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a:t>Summary of discussion</a:t>
          </a:r>
        </a:p>
      </dsp:txBody>
      <dsp:txXfrm>
        <a:off x="608661" y="692298"/>
        <a:ext cx="4508047" cy="2799040"/>
      </dsp:txXfrm>
    </dsp:sp>
    <dsp:sp modelId="{E94CA66E-C4AD-4554-9C1C-2BCA98AC62BA}">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909403-6352-49AE-BC0E-9DE85651DE27}">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0" tIns="228600" rIns="228600" bIns="228600" numCol="1" spcCol="1270" anchor="ctr" anchorCtr="0">
          <a:noAutofit/>
        </a:bodyPr>
        <a:lstStyle/>
        <a:p>
          <a:pPr marL="0" lvl="0" indent="0" algn="ctr" defTabSz="2667000">
            <a:lnSpc>
              <a:spcPct val="90000"/>
            </a:lnSpc>
            <a:spcBef>
              <a:spcPct val="0"/>
            </a:spcBef>
            <a:spcAft>
              <a:spcPct val="35000"/>
            </a:spcAft>
            <a:buNone/>
          </a:pPr>
          <a:r>
            <a:rPr lang="en-US" sz="6000" kern="1200"/>
            <a:t>Thank you!</a:t>
          </a:r>
        </a:p>
      </dsp:txBody>
      <dsp:txXfrm>
        <a:off x="6331365" y="692298"/>
        <a:ext cx="4508047" cy="279904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BF76C-4D5B-4C16-8CFF-7D995A7F5454}">
      <dsp:nvSpPr>
        <dsp:cNvPr id="0" name=""/>
        <dsp:cNvSpPr/>
      </dsp:nvSpPr>
      <dsp:spPr>
        <a:xfrm>
          <a:off x="0" y="23231"/>
          <a:ext cx="5115491" cy="2401717"/>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Brief introductions </a:t>
          </a:r>
        </a:p>
      </dsp:txBody>
      <dsp:txXfrm>
        <a:off x="117242" y="140473"/>
        <a:ext cx="4881007" cy="2167233"/>
      </dsp:txXfrm>
    </dsp:sp>
    <dsp:sp modelId="{E13392BD-0A19-4876-92CF-42C55B505668}">
      <dsp:nvSpPr>
        <dsp:cNvPr id="0" name=""/>
        <dsp:cNvSpPr/>
      </dsp:nvSpPr>
      <dsp:spPr>
        <a:xfrm>
          <a:off x="0" y="2522869"/>
          <a:ext cx="5115491" cy="2401717"/>
        </a:xfrm>
        <a:prstGeom prst="roundRect">
          <a:avLst/>
        </a:prstGeom>
        <a:solidFill>
          <a:schemeClr val="accent2">
            <a:hueOff val="35353"/>
            <a:satOff val="-34487"/>
            <a:lumOff val="-1766"/>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What do students/you struggle with most when writing (think, pair, share)? (5 minutes)</a:t>
          </a:r>
        </a:p>
      </dsp:txBody>
      <dsp:txXfrm>
        <a:off x="117242" y="2640111"/>
        <a:ext cx="4881007" cy="216723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6B5E9E-F21D-431C-9849-90956C3174C5}">
      <dsp:nvSpPr>
        <dsp:cNvPr id="0" name=""/>
        <dsp:cNvSpPr/>
      </dsp:nvSpPr>
      <dsp:spPr>
        <a:xfrm>
          <a:off x="0" y="707092"/>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CA1405-C532-4E5D-BDCC-BABDB5979B69}">
      <dsp:nvSpPr>
        <dsp:cNvPr id="0" name=""/>
        <dsp:cNvSpPr/>
      </dsp:nvSpPr>
      <dsp:spPr>
        <a:xfrm>
          <a:off x="394883" y="1000807"/>
          <a:ext cx="717970" cy="71797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426D1D7-96A8-4CA8-A995-E30E72559985}">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t>What are a few of your personal values for teaching writing?</a:t>
          </a:r>
        </a:p>
      </dsp:txBody>
      <dsp:txXfrm>
        <a:off x="1507738" y="707092"/>
        <a:ext cx="9007861" cy="1305401"/>
      </dsp:txXfrm>
    </dsp:sp>
    <dsp:sp modelId="{935EED97-E15E-4290-9A78-D4502C55CD7B}">
      <dsp:nvSpPr>
        <dsp:cNvPr id="0" name=""/>
        <dsp:cNvSpPr/>
      </dsp:nvSpPr>
      <dsp:spPr>
        <a:xfrm>
          <a:off x="0" y="2338844"/>
          <a:ext cx="10515600" cy="1305401"/>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F8660F8-22E8-4817-8E7A-5CBAEC9FD9FD}">
      <dsp:nvSpPr>
        <dsp:cNvPr id="0" name=""/>
        <dsp:cNvSpPr/>
      </dsp:nvSpPr>
      <dsp:spPr>
        <a:xfrm>
          <a:off x="394883" y="2632559"/>
          <a:ext cx="717970" cy="71797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BDD78-60C0-460F-A033-86EEB1E628CC}">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111250">
            <a:lnSpc>
              <a:spcPct val="100000"/>
            </a:lnSpc>
            <a:spcBef>
              <a:spcPct val="0"/>
            </a:spcBef>
            <a:spcAft>
              <a:spcPct val="35000"/>
            </a:spcAft>
            <a:buNone/>
          </a:pPr>
          <a:r>
            <a:rPr lang="en-US" sz="2500" kern="1200" dirty="0"/>
            <a:t>Write a brief paragraph giving advice to a new teacher of writing. Include specific steps for working with a writer one-on-one.</a:t>
          </a:r>
        </a:p>
      </dsp:txBody>
      <dsp:txXfrm>
        <a:off x="1507738" y="2338844"/>
        <a:ext cx="9007861" cy="1305401"/>
      </dsp:txXfrm>
    </dsp:sp>
  </dsp:spTree>
</dsp:drawing>
</file>

<file path=ppt/diagrams/layout1.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4A08A-D6C9-0DA4-2843-DBF34CF4ABC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F2F934-8994-C3C5-8F3C-2727B6B26F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4E6CCB2-374E-8B85-E2E3-0CA7C7EBF368}"/>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5" name="Footer Placeholder 4">
            <a:extLst>
              <a:ext uri="{FF2B5EF4-FFF2-40B4-BE49-F238E27FC236}">
                <a16:creationId xmlns:a16="http://schemas.microsoft.com/office/drawing/2014/main" id="{31FA6867-A8AD-E123-991C-ACD31478EA3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A9541-0242-36C5-1DBD-681DE7D80327}"/>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696157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50C92-2899-D3D4-7C52-D3A303DECFB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22369B-CDDE-EAB8-2303-551BBA5CFE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5AC07D-ABC4-E82C-6B5D-F7C5CB5E4481}"/>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5" name="Footer Placeholder 4">
            <a:extLst>
              <a:ext uri="{FF2B5EF4-FFF2-40B4-BE49-F238E27FC236}">
                <a16:creationId xmlns:a16="http://schemas.microsoft.com/office/drawing/2014/main" id="{C976EBA9-36C0-6813-EEB2-7C240D5902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3EDDD0-5FC7-E904-BA34-B6442118D277}"/>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8594649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156C498-5729-1600-90DB-DF965FF197B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5FC267B-405E-4D3F-0E9F-FFB83DAB5D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49907C-B29A-D251-4FA7-840DAF17DAEA}"/>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5" name="Footer Placeholder 4">
            <a:extLst>
              <a:ext uri="{FF2B5EF4-FFF2-40B4-BE49-F238E27FC236}">
                <a16:creationId xmlns:a16="http://schemas.microsoft.com/office/drawing/2014/main" id="{95513805-956F-D4E6-150D-047A04EEF7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1239DA-546C-8809-0CFB-C70FE9B13B76}"/>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2201998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D38C0F-C6F6-1AF3-16C7-A56FD96324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0342AD9-06BD-2482-CB96-F63EDCAFC15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1B72CC-5D3E-B473-0181-092D91ECB768}"/>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5" name="Footer Placeholder 4">
            <a:extLst>
              <a:ext uri="{FF2B5EF4-FFF2-40B4-BE49-F238E27FC236}">
                <a16:creationId xmlns:a16="http://schemas.microsoft.com/office/drawing/2014/main" id="{46A19168-91D3-9D43-B874-D5E0CDE320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89C250-AA1F-525F-BE34-9C5F0D1F1F55}"/>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22561333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027D7-CDC8-E57B-46B9-7ECE2F2ECD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2D62EC6-2C49-D12F-ADA3-42BE7F45019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C339C5-EB9A-41BA-F5F0-C8153ECFD3EC}"/>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5" name="Footer Placeholder 4">
            <a:extLst>
              <a:ext uri="{FF2B5EF4-FFF2-40B4-BE49-F238E27FC236}">
                <a16:creationId xmlns:a16="http://schemas.microsoft.com/office/drawing/2014/main" id="{86ACC143-8E85-80F2-3A00-B17C3B723C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4CD420-CFB4-0B44-DA7D-0A6575634AA6}"/>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33544724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A1441-D2FC-7539-F99C-C986CF2E72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F6B1E4-4FBD-E7B8-66A7-ADF2BE5BD98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9A57CA1-C691-CAD1-5001-BD19B0B502B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ED58149-3FDD-7655-894A-5D542DF4E9B4}"/>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6" name="Footer Placeholder 5">
            <a:extLst>
              <a:ext uri="{FF2B5EF4-FFF2-40B4-BE49-F238E27FC236}">
                <a16:creationId xmlns:a16="http://schemas.microsoft.com/office/drawing/2014/main" id="{A7CA0180-6291-7088-5B62-86FA860ED21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97173C6-4FC3-97F5-9D38-BCD666459D2B}"/>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92628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4F29D-02AC-2D1D-1438-50A73F0FF44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4A9952D-9279-F2EC-2A04-A0CB1958505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987582D-1EA5-07BD-4618-BDEDEB608F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9BC73E-328B-5A25-B4B5-FE8C0799A70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554F5C9-58EA-E326-EA9E-A8E37B0A9E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B30EE6-592A-E28C-1BA2-BCEBC9457FF6}"/>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8" name="Footer Placeholder 7">
            <a:extLst>
              <a:ext uri="{FF2B5EF4-FFF2-40B4-BE49-F238E27FC236}">
                <a16:creationId xmlns:a16="http://schemas.microsoft.com/office/drawing/2014/main" id="{9DCAD789-3B17-AF3C-5DF7-7C6EA1FDFE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F32A832-A2AD-2AAD-7DE2-022FC9954DB5}"/>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1679514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C9CE5-997E-2F81-C34F-219EAD74247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20AD73F-97FB-2579-C3A8-30EFC170EAED}"/>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4" name="Footer Placeholder 3">
            <a:extLst>
              <a:ext uri="{FF2B5EF4-FFF2-40B4-BE49-F238E27FC236}">
                <a16:creationId xmlns:a16="http://schemas.microsoft.com/office/drawing/2014/main" id="{8F35F396-501A-FFFD-E1E4-FFDF550918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FC6065-250E-994C-8B8E-B9597AC7C1FA}"/>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764591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0A7FBA-87A1-35D6-2AB2-0E2DC14C59D0}"/>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3" name="Footer Placeholder 2">
            <a:extLst>
              <a:ext uri="{FF2B5EF4-FFF2-40B4-BE49-F238E27FC236}">
                <a16:creationId xmlns:a16="http://schemas.microsoft.com/office/drawing/2014/main" id="{E2F9A2CC-49DD-A190-BE78-7EA3C492B66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D27BCE5-AF83-FC24-AFBB-231B2F806448}"/>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2881283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7AB6E4-EDB8-E9FB-3660-0DF2395F0C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C3F8A4C-2385-AE67-DD57-69DBB30D717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21B5F7-213F-B48B-DA23-A04D612DEF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7CF7BD-E956-4993-531D-F57C1960032C}"/>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6" name="Footer Placeholder 5">
            <a:extLst>
              <a:ext uri="{FF2B5EF4-FFF2-40B4-BE49-F238E27FC236}">
                <a16:creationId xmlns:a16="http://schemas.microsoft.com/office/drawing/2014/main" id="{3527C9D3-80CC-5E1F-B038-DAF7AAC99B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65BCB2-2A3D-3526-5BEE-FE03CD364083}"/>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4048993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3417-1995-F7B4-CD3D-F31373D61A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8328965-9718-EC75-6DFB-625D3F978B7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32BD8C9-1F69-F4B7-E2A4-C4DF23E8C8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FCC1306-8937-C774-40F5-168F9F0D4F2D}"/>
              </a:ext>
            </a:extLst>
          </p:cNvPr>
          <p:cNvSpPr>
            <a:spLocks noGrp="1"/>
          </p:cNvSpPr>
          <p:nvPr>
            <p:ph type="dt" sz="half" idx="10"/>
          </p:nvPr>
        </p:nvSpPr>
        <p:spPr/>
        <p:txBody>
          <a:bodyPr/>
          <a:lstStyle/>
          <a:p>
            <a:fld id="{C4F29326-97AD-414D-9E05-31BB0533D710}" type="datetimeFigureOut">
              <a:rPr lang="en-US" smtClean="0"/>
              <a:t>1/28/2026</a:t>
            </a:fld>
            <a:endParaRPr lang="en-US"/>
          </a:p>
        </p:txBody>
      </p:sp>
      <p:sp>
        <p:nvSpPr>
          <p:cNvPr id="6" name="Footer Placeholder 5">
            <a:extLst>
              <a:ext uri="{FF2B5EF4-FFF2-40B4-BE49-F238E27FC236}">
                <a16:creationId xmlns:a16="http://schemas.microsoft.com/office/drawing/2014/main" id="{149BA3E0-3893-DEA1-41B5-F0B0183705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165357-E22A-CA3C-E1C7-C0896887C6E6}"/>
              </a:ext>
            </a:extLst>
          </p:cNvPr>
          <p:cNvSpPr>
            <a:spLocks noGrp="1"/>
          </p:cNvSpPr>
          <p:nvPr>
            <p:ph type="sldNum" sz="quarter" idx="12"/>
          </p:nvPr>
        </p:nvSpPr>
        <p:spPr/>
        <p:txBody>
          <a:bodyPr/>
          <a:lstStyle/>
          <a:p>
            <a:fld id="{3AB7B570-569B-4D46-A522-371B68A3FA0A}" type="slidenum">
              <a:rPr lang="en-US" smtClean="0"/>
              <a:t>‹#›</a:t>
            </a:fld>
            <a:endParaRPr lang="en-US"/>
          </a:p>
        </p:txBody>
      </p:sp>
    </p:spTree>
    <p:extLst>
      <p:ext uri="{BB962C8B-B14F-4D97-AF65-F5344CB8AC3E}">
        <p14:creationId xmlns:p14="http://schemas.microsoft.com/office/powerpoint/2010/main" val="24541424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7E4A81A-AB76-FAB0-4E10-57E560DE743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C54DEE1-482C-6D33-350D-23A1BB2E09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9FADD4-C6B2-82DB-A136-19A814E6D8C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4F29326-97AD-414D-9E05-31BB0533D710}" type="datetimeFigureOut">
              <a:rPr lang="en-US" smtClean="0"/>
              <a:t>1/28/2026</a:t>
            </a:fld>
            <a:endParaRPr lang="en-US"/>
          </a:p>
        </p:txBody>
      </p:sp>
      <p:sp>
        <p:nvSpPr>
          <p:cNvPr id="5" name="Footer Placeholder 4">
            <a:extLst>
              <a:ext uri="{FF2B5EF4-FFF2-40B4-BE49-F238E27FC236}">
                <a16:creationId xmlns:a16="http://schemas.microsoft.com/office/drawing/2014/main" id="{94BDC761-0839-7D9C-9DE0-840F2ADE6D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7C51C1B-1916-0DF0-BE90-C2ADA6BD8F2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AB7B570-569B-4D46-A522-371B68A3FA0A}" type="slidenum">
              <a:rPr lang="en-US" smtClean="0"/>
              <a:t>‹#›</a:t>
            </a:fld>
            <a:endParaRPr lang="en-US"/>
          </a:p>
        </p:txBody>
      </p:sp>
    </p:spTree>
    <p:extLst>
      <p:ext uri="{BB962C8B-B14F-4D97-AF65-F5344CB8AC3E}">
        <p14:creationId xmlns:p14="http://schemas.microsoft.com/office/powerpoint/2010/main" val="7191767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slideLayout" Target="../slideLayouts/slideLayout2.xml"/><Relationship Id="rId1" Type="http://schemas.openxmlformats.org/officeDocument/2006/relationships/video" Target="https://www.youtube.com/embed/DOci8ayO7Q0?feature=oembed"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www.uwyo.edu/fye/karma-kitchen.html" TargetMode="External"/><Relationship Id="rId2" Type="http://schemas.openxmlformats.org/officeDocument/2006/relationships/hyperlink" Target="https://www.uwyo.edu/fye/making-college-count/index.html"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slideLayout" Target="../slideLayouts/slideLayout2.xml"/><Relationship Id="rId1" Type="http://schemas.openxmlformats.org/officeDocument/2006/relationships/video" Target="https://www.youtube.com/embed/DBB0S9GevW8?feature=oembed"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Layout" Target="../slideLayouts/slideLayout2.xml"/><Relationship Id="rId1" Type="http://schemas.openxmlformats.org/officeDocument/2006/relationships/video" Target="https://www.youtube.com/embed/ZJwYQHZGmFc?feature=oembed" TargetMode="Externa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www.uwyo.edu/fye/_files/docs/wc-handbook.pdf" TargetMode="External"/><Relationship Id="rId2" Type="http://schemas.openxmlformats.org/officeDocument/2006/relationships/hyperlink" Target="https://uwyo.pressbooks.pub/writingcentertraining/" TargetMode="External"/><Relationship Id="rId1" Type="http://schemas.openxmlformats.org/officeDocument/2006/relationships/slideLayout" Target="../slideLayouts/slideLayout2.xml"/><Relationship Id="rId4" Type="http://schemas.openxmlformats.org/officeDocument/2006/relationships/hyperlink" Target="http://www.uwyo.edu/fye/karma-kitchen.html" TargetMode="Externa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hyperlink" Target="https://www.restoryingthewest.org/road"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hyperlink" Target="https://richardlfricks.com/2025/01/10/the-power-of-place-infusing-fiction-with-a-sense-of-home/" TargetMode="External"/><Relationship Id="rId2" Type="http://schemas.openxmlformats.org/officeDocument/2006/relationships/image" Target="../media/image42.jpeg"/><Relationship Id="rId1" Type="http://schemas.openxmlformats.org/officeDocument/2006/relationships/slideLayout" Target="../slideLayouts/slideLayout2.xml"/><Relationship Id="rId4" Type="http://schemas.openxmlformats.org/officeDocument/2006/relationships/hyperlink" Target="https://files.eric.ed.gov/fulltext/EJ1225309.pdf" TargetMode="Externa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restoryingthewest.org/one-degree"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8.xml.rels><?xml version="1.0" encoding="UTF-8" standalone="yes"?>
<Relationships xmlns="http://schemas.openxmlformats.org/package/2006/relationships"><Relationship Id="rId2" Type="http://schemas.openxmlformats.org/officeDocument/2006/relationships/hyperlink" Target="https://www.instagram.com/reel/DRh9F3gEqaj/?utm_source=ig_web_copy_link&amp;igsh=MzRlODBiNWFlZA==" TargetMode="Externa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4C79D5A-7B39-F1B5-7CF4-AF42B9B772A4}"/>
              </a:ext>
            </a:extLst>
          </p:cNvPr>
          <p:cNvSpPr>
            <a:spLocks noGrp="1"/>
          </p:cNvSpPr>
          <p:nvPr>
            <p:ph type="ctrTitle"/>
          </p:nvPr>
        </p:nvSpPr>
        <p:spPr>
          <a:xfrm>
            <a:off x="6590662" y="4267832"/>
            <a:ext cx="4805996" cy="1297115"/>
          </a:xfrm>
        </p:spPr>
        <p:txBody>
          <a:bodyPr anchor="t">
            <a:normAutofit/>
          </a:bodyPr>
          <a:lstStyle/>
          <a:p>
            <a:pPr algn="l"/>
            <a:r>
              <a:rPr lang="en-US" sz="4000">
                <a:solidFill>
                  <a:schemeClr val="tx2"/>
                </a:solidFill>
              </a:rPr>
              <a:t>YSEALI Reciprocal Project</a:t>
            </a:r>
          </a:p>
        </p:txBody>
      </p:sp>
      <p:pic>
        <p:nvPicPr>
          <p:cNvPr id="5" name="Picture 4">
            <a:extLst>
              <a:ext uri="{FF2B5EF4-FFF2-40B4-BE49-F238E27FC236}">
                <a16:creationId xmlns:a16="http://schemas.microsoft.com/office/drawing/2014/main" id="{774F6CF2-9593-60E7-88AC-F10352F73DA0}"/>
              </a:ext>
            </a:extLst>
          </p:cNvPr>
          <p:cNvPicPr>
            <a:picLocks noChangeAspect="1"/>
          </p:cNvPicPr>
          <p:nvPr/>
        </p:nvPicPr>
        <p:blipFill>
          <a:blip r:embed="rId2"/>
          <a:stretch>
            <a:fillRect/>
          </a:stretch>
        </p:blipFill>
        <p:spPr>
          <a:xfrm>
            <a:off x="134789" y="1293053"/>
            <a:ext cx="11922115" cy="5305341"/>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47" name="Group 46">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48" name="Freeform: Shape 47">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reeform: Shape 48">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Freeform: Shape 49">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532138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A65589-677C-2C69-8FA9-6FCD76C36253}"/>
              </a:ext>
            </a:extLst>
          </p:cNvPr>
          <p:cNvSpPr>
            <a:spLocks noGrp="1"/>
          </p:cNvSpPr>
          <p:nvPr>
            <p:ph type="title"/>
          </p:nvPr>
        </p:nvSpPr>
        <p:spPr>
          <a:xfrm>
            <a:off x="638882" y="639193"/>
            <a:ext cx="3571810" cy="2323844"/>
          </a:xfrm>
        </p:spPr>
        <p:txBody>
          <a:bodyPr vert="horz" lIns="91440" tIns="45720" rIns="91440" bIns="45720" rtlCol="0" anchor="b">
            <a:normAutofit/>
          </a:bodyPr>
          <a:lstStyle/>
          <a:p>
            <a:r>
              <a:rPr lang="en-US" sz="6600" kern="1200">
                <a:solidFill>
                  <a:schemeClr val="tx1"/>
                </a:solidFill>
                <a:latin typeface="+mj-lt"/>
                <a:ea typeface="+mj-ea"/>
                <a:cs typeface="+mj-cs"/>
              </a:rPr>
              <a:t>UW Housing</a:t>
            </a:r>
          </a:p>
        </p:txBody>
      </p:sp>
      <p:sp>
        <p:nvSpPr>
          <p:cNvPr id="3" name="Content Placeholder 2">
            <a:extLst>
              <a:ext uri="{FF2B5EF4-FFF2-40B4-BE49-F238E27FC236}">
                <a16:creationId xmlns:a16="http://schemas.microsoft.com/office/drawing/2014/main" id="{407ECC96-B2AB-7C77-5AD8-7037264B38EE}"/>
              </a:ext>
            </a:extLst>
          </p:cNvPr>
          <p:cNvSpPr>
            <a:spLocks noGrp="1"/>
          </p:cNvSpPr>
          <p:nvPr>
            <p:ph idx="1"/>
          </p:nvPr>
        </p:nvSpPr>
        <p:spPr>
          <a:xfrm>
            <a:off x="638882" y="3362325"/>
            <a:ext cx="3571810" cy="2828164"/>
          </a:xfrm>
        </p:spPr>
        <p:txBody>
          <a:bodyPr vert="horz" lIns="91440" tIns="45720" rIns="91440" bIns="45720" rtlCol="0">
            <a:normAutofit/>
          </a:bodyPr>
          <a:lstStyle/>
          <a:p>
            <a:pPr marL="0" indent="0">
              <a:buNone/>
            </a:pPr>
            <a:r>
              <a:rPr lang="en-US" sz="2400" kern="1200">
                <a:solidFill>
                  <a:schemeClr val="tx1"/>
                </a:solidFill>
                <a:latin typeface="+mn-lt"/>
                <a:ea typeface="+mn-ea"/>
                <a:cs typeface="+mn-cs"/>
              </a:rPr>
              <a:t>All first-year students are required to live in residence halls.</a:t>
            </a:r>
          </a:p>
          <a:p>
            <a:pPr marL="0" indent="0">
              <a:buNone/>
            </a:pPr>
            <a:r>
              <a:rPr lang="en-US" sz="2400" kern="1200">
                <a:solidFill>
                  <a:schemeClr val="tx1"/>
                </a:solidFill>
                <a:latin typeface="+mn-lt"/>
                <a:ea typeface="+mn-ea"/>
                <a:cs typeface="+mn-cs"/>
              </a:rPr>
              <a:t>Floors are not separated by gender, but rooms are gendered.</a:t>
            </a:r>
          </a:p>
        </p:txBody>
      </p:sp>
      <p:sp>
        <p:nvSpPr>
          <p:cNvPr id="1038"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rth Hall">
            <a:extLst>
              <a:ext uri="{FF2B5EF4-FFF2-40B4-BE49-F238E27FC236}">
                <a16:creationId xmlns:a16="http://schemas.microsoft.com/office/drawing/2014/main" id="{A31ABCC3-AA97-CF64-2BB7-00B2D9C863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13462"/>
          <a:stretch>
            <a:fillRect/>
          </a:stretch>
        </p:blipFill>
        <p:spPr bwMode="auto">
          <a:xfrm>
            <a:off x="4654296" y="1386185"/>
            <a:ext cx="7214616" cy="40581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0677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7D8AD5-5917-0F78-FE55-DA04323E5396}"/>
              </a:ext>
            </a:extLst>
          </p:cNvPr>
          <p:cNvSpPr>
            <a:spLocks noGrp="1"/>
          </p:cNvSpPr>
          <p:nvPr>
            <p:ph type="title"/>
          </p:nvPr>
        </p:nvSpPr>
        <p:spPr>
          <a:xfrm>
            <a:off x="640080" y="325369"/>
            <a:ext cx="4368602" cy="1956841"/>
          </a:xfrm>
        </p:spPr>
        <p:txBody>
          <a:bodyPr anchor="b">
            <a:normAutofit/>
          </a:bodyPr>
          <a:lstStyle/>
          <a:p>
            <a:r>
              <a:rPr lang="en-US" sz="4600"/>
              <a:t>Fraternity and Sorority Life (FSL)</a:t>
            </a:r>
          </a:p>
        </p:txBody>
      </p:sp>
      <p:sp>
        <p:nvSpPr>
          <p:cNvPr id="308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2D83205-9C97-AFF6-7435-29E36E2590D3}"/>
              </a:ext>
            </a:extLst>
          </p:cNvPr>
          <p:cNvSpPr>
            <a:spLocks noGrp="1"/>
          </p:cNvSpPr>
          <p:nvPr>
            <p:ph idx="1"/>
          </p:nvPr>
        </p:nvSpPr>
        <p:spPr>
          <a:xfrm>
            <a:off x="640080" y="2872899"/>
            <a:ext cx="4541520" cy="3320668"/>
          </a:xfrm>
        </p:spPr>
        <p:txBody>
          <a:bodyPr>
            <a:noAutofit/>
          </a:bodyPr>
          <a:lstStyle/>
          <a:p>
            <a:r>
              <a:rPr lang="en-US" sz="2200"/>
              <a:t>Students might opt to join a fraternity or sorority.</a:t>
            </a:r>
          </a:p>
          <a:p>
            <a:r>
              <a:rPr lang="en-US" sz="2200"/>
              <a:t>This provides a stronger support network, enhances academic performances, and opens doors to valuable professional and networking opportunities. </a:t>
            </a:r>
          </a:p>
          <a:p>
            <a:r>
              <a:rPr lang="en-US" sz="2200"/>
              <a:t>About 500 students join FSL and practice service, leadership and involvement. </a:t>
            </a:r>
          </a:p>
        </p:txBody>
      </p:sp>
      <p:pic>
        <p:nvPicPr>
          <p:cNvPr id="3074" name="Picture 2" descr="A group of UW fraternity members welcomes new students at an FSL event">
            <a:extLst>
              <a:ext uri="{FF2B5EF4-FFF2-40B4-BE49-F238E27FC236}">
                <a16:creationId xmlns:a16="http://schemas.microsoft.com/office/drawing/2014/main" id="{61EACBE6-36C8-22FA-4A9C-9773DF7C69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29788"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3516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35" name="!!Rectangle">
            <a:extLst>
              <a:ext uri="{FF2B5EF4-FFF2-40B4-BE49-F238E27FC236}">
                <a16:creationId xmlns:a16="http://schemas.microsoft.com/office/drawing/2014/main" id="{362810D9-2C5A-477D-949C-C191895477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467"/>
            <a:ext cx="12191999" cy="6866467"/>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group of people posing for a photo&#10;&#10;AI-generated content may be incorrect.">
            <a:extLst>
              <a:ext uri="{FF2B5EF4-FFF2-40B4-BE49-F238E27FC236}">
                <a16:creationId xmlns:a16="http://schemas.microsoft.com/office/drawing/2014/main" id="{BD4AABE1-8469-A5D9-90C6-C9B6B1D497DC}"/>
              </a:ext>
            </a:extLst>
          </p:cNvPr>
          <p:cNvPicPr>
            <a:picLocks noChangeAspect="1"/>
          </p:cNvPicPr>
          <p:nvPr/>
        </p:nvPicPr>
        <p:blipFill>
          <a:blip r:embed="rId2">
            <a:alphaModFix amt="55000"/>
            <a:extLst>
              <a:ext uri="{28A0092B-C50C-407E-A947-70E740481C1C}">
                <a14:useLocalDpi xmlns:a14="http://schemas.microsoft.com/office/drawing/2010/main" val="0"/>
              </a:ext>
            </a:extLst>
          </a:blip>
          <a:srcRect t="4861" b="2164"/>
          <a:stretch>
            <a:fillRect/>
          </a:stretch>
        </p:blipFill>
        <p:spPr>
          <a:xfrm>
            <a:off x="51355" y="-8467"/>
            <a:ext cx="12191980" cy="6858000"/>
          </a:xfrm>
          <a:prstGeom prst="rect">
            <a:avLst/>
          </a:prstGeom>
        </p:spPr>
      </p:pic>
      <p:sp>
        <p:nvSpPr>
          <p:cNvPr id="2" name="Title 1">
            <a:extLst>
              <a:ext uri="{FF2B5EF4-FFF2-40B4-BE49-F238E27FC236}">
                <a16:creationId xmlns:a16="http://schemas.microsoft.com/office/drawing/2014/main" id="{11372BEC-A0FF-43D3-1AEA-286AE13EB1D5}"/>
              </a:ext>
            </a:extLst>
          </p:cNvPr>
          <p:cNvSpPr>
            <a:spLocks noGrp="1"/>
          </p:cNvSpPr>
          <p:nvPr>
            <p:ph type="title"/>
          </p:nvPr>
        </p:nvSpPr>
        <p:spPr>
          <a:xfrm>
            <a:off x="1671365" y="5745094"/>
            <a:ext cx="8654980" cy="1117140"/>
          </a:xfrm>
        </p:spPr>
        <p:txBody>
          <a:bodyPr>
            <a:normAutofit/>
          </a:bodyPr>
          <a:lstStyle/>
          <a:p>
            <a:r>
              <a:rPr lang="en-US" dirty="0">
                <a:solidFill>
                  <a:srgbClr val="FFFFFF"/>
                </a:solidFill>
              </a:rPr>
              <a:t>Learning Resource Network (</a:t>
            </a:r>
            <a:r>
              <a:rPr lang="en-US" dirty="0" err="1">
                <a:solidFill>
                  <a:srgbClr val="FFFFFF"/>
                </a:solidFill>
              </a:rPr>
              <a:t>LeaRN</a:t>
            </a:r>
            <a:r>
              <a:rPr lang="en-US" dirty="0">
                <a:solidFill>
                  <a:srgbClr val="FFFFFF"/>
                </a:solidFill>
              </a:rPr>
              <a:t>)</a:t>
            </a:r>
          </a:p>
        </p:txBody>
      </p:sp>
      <p:sp>
        <p:nvSpPr>
          <p:cNvPr id="37" name="Arc 36">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B55B0962-B4C8-5768-AFD2-17101D2BBCDD}"/>
              </a:ext>
            </a:extLst>
          </p:cNvPr>
          <p:cNvSpPr>
            <a:spLocks noGrp="1"/>
          </p:cNvSpPr>
          <p:nvPr>
            <p:ph idx="1"/>
          </p:nvPr>
        </p:nvSpPr>
        <p:spPr>
          <a:xfrm>
            <a:off x="1954365" y="171641"/>
            <a:ext cx="7186527" cy="2103730"/>
          </a:xfrm>
        </p:spPr>
        <p:txBody>
          <a:bodyPr anchor="ctr">
            <a:normAutofit fontScale="92500" lnSpcReduction="10000"/>
          </a:bodyPr>
          <a:lstStyle/>
          <a:p>
            <a:pPr lvl="1"/>
            <a:r>
              <a:rPr lang="en-US" dirty="0">
                <a:solidFill>
                  <a:srgbClr val="FFFFFF"/>
                </a:solidFill>
              </a:rPr>
              <a:t>Living Learning Communities</a:t>
            </a:r>
          </a:p>
          <a:p>
            <a:pPr lvl="1"/>
            <a:r>
              <a:rPr lang="en-US" dirty="0">
                <a:solidFill>
                  <a:srgbClr val="FFFFFF"/>
                </a:solidFill>
              </a:rPr>
              <a:t>First Year Experience Course</a:t>
            </a:r>
          </a:p>
          <a:p>
            <a:pPr lvl="1"/>
            <a:r>
              <a:rPr lang="en-US" dirty="0">
                <a:solidFill>
                  <a:srgbClr val="FFFFFF"/>
                </a:solidFill>
              </a:rPr>
              <a:t>First Gen Scholars</a:t>
            </a:r>
          </a:p>
          <a:p>
            <a:pPr lvl="1"/>
            <a:r>
              <a:rPr lang="en-US" dirty="0">
                <a:solidFill>
                  <a:srgbClr val="FFFFFF"/>
                </a:solidFill>
              </a:rPr>
              <a:t>Alert &amp; Academic Recovery</a:t>
            </a:r>
          </a:p>
          <a:p>
            <a:pPr lvl="1"/>
            <a:r>
              <a:rPr lang="en-US" dirty="0">
                <a:solidFill>
                  <a:srgbClr val="FFFFFF"/>
                </a:solidFill>
              </a:rPr>
              <a:t>Tutoring &amp; Supplemental Instruction</a:t>
            </a:r>
          </a:p>
          <a:p>
            <a:pPr lvl="1"/>
            <a:r>
              <a:rPr lang="en-US" dirty="0">
                <a:solidFill>
                  <a:srgbClr val="FFFFFF"/>
                </a:solidFill>
              </a:rPr>
              <a:t>Writing &amp; Literacy-Focused</a:t>
            </a:r>
          </a:p>
          <a:p>
            <a:pPr marL="457200" lvl="1" indent="0">
              <a:buNone/>
            </a:pPr>
            <a:endParaRPr lang="en-US" dirty="0">
              <a:solidFill>
                <a:srgbClr val="FFFFFF"/>
              </a:solidFill>
            </a:endParaRPr>
          </a:p>
        </p:txBody>
      </p:sp>
    </p:spTree>
    <p:extLst>
      <p:ext uri="{BB962C8B-B14F-4D97-AF65-F5344CB8AC3E}">
        <p14:creationId xmlns:p14="http://schemas.microsoft.com/office/powerpoint/2010/main" val="38169494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4103" name="Rectangle 4102">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F21AA8-B371-D8C6-F168-CAC79BFDB622}"/>
              </a:ext>
            </a:extLst>
          </p:cNvPr>
          <p:cNvSpPr>
            <a:spLocks noGrp="1"/>
          </p:cNvSpPr>
          <p:nvPr>
            <p:ph type="title"/>
          </p:nvPr>
        </p:nvSpPr>
        <p:spPr>
          <a:xfrm>
            <a:off x="640080" y="325369"/>
            <a:ext cx="4368602" cy="1956841"/>
          </a:xfrm>
        </p:spPr>
        <p:txBody>
          <a:bodyPr anchor="b">
            <a:normAutofit/>
          </a:bodyPr>
          <a:lstStyle/>
          <a:p>
            <a:r>
              <a:rPr lang="en-US" sz="5400"/>
              <a:t>Summer Bridge</a:t>
            </a:r>
          </a:p>
        </p:txBody>
      </p:sp>
      <p:sp>
        <p:nvSpPr>
          <p:cNvPr id="4105"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1B66680-45F6-7034-E4BF-BAF8CD4A0C6E}"/>
              </a:ext>
            </a:extLst>
          </p:cNvPr>
          <p:cNvSpPr>
            <a:spLocks noGrp="1"/>
          </p:cNvSpPr>
          <p:nvPr>
            <p:ph idx="1"/>
          </p:nvPr>
        </p:nvSpPr>
        <p:spPr>
          <a:xfrm>
            <a:off x="640080" y="2872899"/>
            <a:ext cx="4243589" cy="3320668"/>
          </a:xfrm>
        </p:spPr>
        <p:txBody>
          <a:bodyPr>
            <a:noAutofit/>
          </a:bodyPr>
          <a:lstStyle/>
          <a:p>
            <a:r>
              <a:rPr lang="en-US" sz="2000"/>
              <a:t>Students can improve in math and acclimate to the University of Wyoming and Laramie by participating in a four-week summer program before the fall semester of their first year.</a:t>
            </a:r>
          </a:p>
          <a:p>
            <a:pPr marL="0" indent="0">
              <a:buNone/>
            </a:pPr>
            <a:r>
              <a:rPr lang="en-US" sz="2000"/>
              <a:t>“I found Summer Bridge extremely helpful! I was able to work with great professors and true leaders. I also gained confidence in math and I made great friends. The start of school was awesome because I was much more prepared.”</a:t>
            </a:r>
          </a:p>
        </p:txBody>
      </p:sp>
      <p:pic>
        <p:nvPicPr>
          <p:cNvPr id="4098" name="Picture 2" descr="climber on rock at Vedauwoo with climbing gear">
            <a:extLst>
              <a:ext uri="{FF2B5EF4-FFF2-40B4-BE49-F238E27FC236}">
                <a16:creationId xmlns:a16="http://schemas.microsoft.com/office/drawing/2014/main" id="{504C05F6-A09C-26A9-8BA8-9DEBB639A1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6509" r="16760"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226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2058" name="Rectangle 2057">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401880-0891-919F-D1BF-69E4DA04455E}"/>
              </a:ext>
            </a:extLst>
          </p:cNvPr>
          <p:cNvSpPr>
            <a:spLocks noGrp="1"/>
          </p:cNvSpPr>
          <p:nvPr>
            <p:ph type="title"/>
          </p:nvPr>
        </p:nvSpPr>
        <p:spPr>
          <a:xfrm>
            <a:off x="572493" y="238539"/>
            <a:ext cx="11018520" cy="1434415"/>
          </a:xfrm>
        </p:spPr>
        <p:txBody>
          <a:bodyPr anchor="b">
            <a:normAutofit/>
          </a:bodyPr>
          <a:lstStyle/>
          <a:p>
            <a:r>
              <a:rPr lang="en-US" sz="5400"/>
              <a:t>First-Year Interest Groups</a:t>
            </a:r>
          </a:p>
        </p:txBody>
      </p:sp>
      <p:sp>
        <p:nvSpPr>
          <p:cNvPr id="2057"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sX0" fmla="*/ 0 w 10972800"/>
              <a:gd name="csY0" fmla="*/ 0 h 18288"/>
              <a:gd name="csX1" fmla="*/ 356616 w 10972800"/>
              <a:gd name="csY1" fmla="*/ 0 h 18288"/>
              <a:gd name="csX2" fmla="*/ 1042416 w 10972800"/>
              <a:gd name="csY2" fmla="*/ 0 h 18288"/>
              <a:gd name="csX3" fmla="*/ 1947672 w 10972800"/>
              <a:gd name="csY3" fmla="*/ 0 h 18288"/>
              <a:gd name="csX4" fmla="*/ 2633472 w 10972800"/>
              <a:gd name="csY4" fmla="*/ 0 h 18288"/>
              <a:gd name="csX5" fmla="*/ 2990088 w 10972800"/>
              <a:gd name="csY5" fmla="*/ 0 h 18288"/>
              <a:gd name="csX6" fmla="*/ 3456432 w 10972800"/>
              <a:gd name="csY6" fmla="*/ 0 h 18288"/>
              <a:gd name="csX7" fmla="*/ 4361688 w 10972800"/>
              <a:gd name="csY7" fmla="*/ 0 h 18288"/>
              <a:gd name="csX8" fmla="*/ 5266944 w 10972800"/>
              <a:gd name="csY8" fmla="*/ 0 h 18288"/>
              <a:gd name="csX9" fmla="*/ 6172200 w 10972800"/>
              <a:gd name="csY9" fmla="*/ 0 h 18288"/>
              <a:gd name="csX10" fmla="*/ 6528816 w 10972800"/>
              <a:gd name="csY10" fmla="*/ 0 h 18288"/>
              <a:gd name="csX11" fmla="*/ 7214616 w 10972800"/>
              <a:gd name="csY11" fmla="*/ 0 h 18288"/>
              <a:gd name="csX12" fmla="*/ 7790688 w 10972800"/>
              <a:gd name="csY12" fmla="*/ 0 h 18288"/>
              <a:gd name="csX13" fmla="*/ 8147304 w 10972800"/>
              <a:gd name="csY13" fmla="*/ 0 h 18288"/>
              <a:gd name="csX14" fmla="*/ 9052560 w 10972800"/>
              <a:gd name="csY14" fmla="*/ 0 h 18288"/>
              <a:gd name="csX15" fmla="*/ 9409176 w 10972800"/>
              <a:gd name="csY15" fmla="*/ 0 h 18288"/>
              <a:gd name="csX16" fmla="*/ 9765792 w 10972800"/>
              <a:gd name="csY16" fmla="*/ 0 h 18288"/>
              <a:gd name="csX17" fmla="*/ 10341864 w 10972800"/>
              <a:gd name="csY17" fmla="*/ 0 h 18288"/>
              <a:gd name="csX18" fmla="*/ 10972800 w 10972800"/>
              <a:gd name="csY18" fmla="*/ 0 h 18288"/>
              <a:gd name="csX19" fmla="*/ 10972800 w 10972800"/>
              <a:gd name="csY19" fmla="*/ 18288 h 18288"/>
              <a:gd name="csX20" fmla="*/ 10177272 w 10972800"/>
              <a:gd name="csY20" fmla="*/ 18288 h 18288"/>
              <a:gd name="csX21" fmla="*/ 9820656 w 10972800"/>
              <a:gd name="csY21" fmla="*/ 18288 h 18288"/>
              <a:gd name="csX22" fmla="*/ 9464040 w 10972800"/>
              <a:gd name="csY22" fmla="*/ 18288 h 18288"/>
              <a:gd name="csX23" fmla="*/ 8778240 w 10972800"/>
              <a:gd name="csY23" fmla="*/ 18288 h 18288"/>
              <a:gd name="csX24" fmla="*/ 8421624 w 10972800"/>
              <a:gd name="csY24" fmla="*/ 18288 h 18288"/>
              <a:gd name="csX25" fmla="*/ 7735824 w 10972800"/>
              <a:gd name="csY25" fmla="*/ 18288 h 18288"/>
              <a:gd name="csX26" fmla="*/ 6940296 w 10972800"/>
              <a:gd name="csY26" fmla="*/ 18288 h 18288"/>
              <a:gd name="csX27" fmla="*/ 6254496 w 10972800"/>
              <a:gd name="csY27" fmla="*/ 18288 h 18288"/>
              <a:gd name="csX28" fmla="*/ 5458968 w 10972800"/>
              <a:gd name="csY28" fmla="*/ 18288 h 18288"/>
              <a:gd name="csX29" fmla="*/ 4663440 w 10972800"/>
              <a:gd name="csY29" fmla="*/ 18288 h 18288"/>
              <a:gd name="csX30" fmla="*/ 4306824 w 10972800"/>
              <a:gd name="csY30" fmla="*/ 18288 h 18288"/>
              <a:gd name="csX31" fmla="*/ 3840480 w 10972800"/>
              <a:gd name="csY31" fmla="*/ 18288 h 18288"/>
              <a:gd name="csX32" fmla="*/ 3264408 w 10972800"/>
              <a:gd name="csY32" fmla="*/ 18288 h 18288"/>
              <a:gd name="csX33" fmla="*/ 2578608 w 10972800"/>
              <a:gd name="csY33" fmla="*/ 18288 h 18288"/>
              <a:gd name="csX34" fmla="*/ 1673352 w 10972800"/>
              <a:gd name="csY34" fmla="*/ 18288 h 18288"/>
              <a:gd name="csX35" fmla="*/ 877824 w 10972800"/>
              <a:gd name="csY35" fmla="*/ 18288 h 18288"/>
              <a:gd name="csX36" fmla="*/ 0 w 10972800"/>
              <a:gd name="csY36" fmla="*/ 18288 h 18288"/>
              <a:gd name="csX37" fmla="*/ 0 w 10972800"/>
              <a:gd name="csY37"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 ang="0">
                <a:pos x="csX19" y="csY19"/>
              </a:cxn>
              <a:cxn ang="0">
                <a:pos x="csX20" y="csY20"/>
              </a:cxn>
              <a:cxn ang="0">
                <a:pos x="csX21" y="csY21"/>
              </a:cxn>
              <a:cxn ang="0">
                <a:pos x="csX22" y="csY22"/>
              </a:cxn>
              <a:cxn ang="0">
                <a:pos x="csX23" y="csY23"/>
              </a:cxn>
              <a:cxn ang="0">
                <a:pos x="csX24" y="csY24"/>
              </a:cxn>
              <a:cxn ang="0">
                <a:pos x="csX25" y="csY25"/>
              </a:cxn>
              <a:cxn ang="0">
                <a:pos x="csX26" y="csY26"/>
              </a:cxn>
              <a:cxn ang="0">
                <a:pos x="csX27" y="csY27"/>
              </a:cxn>
              <a:cxn ang="0">
                <a:pos x="csX28" y="csY28"/>
              </a:cxn>
              <a:cxn ang="0">
                <a:pos x="csX29" y="csY29"/>
              </a:cxn>
              <a:cxn ang="0">
                <a:pos x="csX30" y="csY30"/>
              </a:cxn>
              <a:cxn ang="0">
                <a:pos x="csX31" y="csY31"/>
              </a:cxn>
              <a:cxn ang="0">
                <a:pos x="csX32" y="csY32"/>
              </a:cxn>
              <a:cxn ang="0">
                <a:pos x="csX33" y="csY33"/>
              </a:cxn>
              <a:cxn ang="0">
                <a:pos x="csX34" y="csY34"/>
              </a:cxn>
              <a:cxn ang="0">
                <a:pos x="csX35" y="csY35"/>
              </a:cxn>
              <a:cxn ang="0">
                <a:pos x="csX36" y="csY36"/>
              </a:cxn>
              <a:cxn ang="0">
                <a:pos x="csX37" y="cs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7AFFA41-47C9-8388-5FE0-10C022BCEBA1}"/>
              </a:ext>
            </a:extLst>
          </p:cNvPr>
          <p:cNvSpPr>
            <a:spLocks noGrp="1"/>
          </p:cNvSpPr>
          <p:nvPr>
            <p:ph idx="1"/>
          </p:nvPr>
        </p:nvSpPr>
        <p:spPr>
          <a:xfrm>
            <a:off x="572493" y="2071316"/>
            <a:ext cx="6713552" cy="4119172"/>
          </a:xfrm>
        </p:spPr>
        <p:txBody>
          <a:bodyPr anchor="t">
            <a:normAutofit/>
          </a:bodyPr>
          <a:lstStyle/>
          <a:p>
            <a:r>
              <a:rPr lang="en-US" sz="2200"/>
              <a:t>FIGs) are designed to help first-year students build community and ease their transition to college life. FIGs connect students through shared interests and group activities, while also promoting academic success. Since many students in a FIG are enrolled in common courses, it’s like having a built-in study group! These living-learning communities provide support, engagement and a strong foundation for students to thrive both academically and socially during their first year at UW.</a:t>
            </a:r>
          </a:p>
        </p:txBody>
      </p:sp>
      <p:pic>
        <p:nvPicPr>
          <p:cNvPr id="2050" name="Picture 2" descr="Three students roast marshmallows over an open fire.">
            <a:extLst>
              <a:ext uri="{FF2B5EF4-FFF2-40B4-BE49-F238E27FC236}">
                <a16:creationId xmlns:a16="http://schemas.microsoft.com/office/drawing/2014/main" id="{4A4A07D8-E53F-0398-5039-42AC1E1D69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r="3792" b="-3"/>
          <a:stretch>
            <a:fill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227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5127" name="Rectangle 5126">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BCCD9B5-5590-B1B2-CDE2-EF409CC65510}"/>
              </a:ext>
            </a:extLst>
          </p:cNvPr>
          <p:cNvSpPr>
            <a:spLocks noGrp="1"/>
          </p:cNvSpPr>
          <p:nvPr>
            <p:ph type="title"/>
          </p:nvPr>
        </p:nvSpPr>
        <p:spPr>
          <a:xfrm>
            <a:off x="640080" y="325369"/>
            <a:ext cx="4368602" cy="1956841"/>
          </a:xfrm>
        </p:spPr>
        <p:txBody>
          <a:bodyPr anchor="b">
            <a:normAutofit/>
          </a:bodyPr>
          <a:lstStyle/>
          <a:p>
            <a:r>
              <a:rPr lang="en-US" sz="4200"/>
              <a:t>Fall Bridge for Students Admitted with Support</a:t>
            </a:r>
          </a:p>
        </p:txBody>
      </p:sp>
      <p:sp>
        <p:nvSpPr>
          <p:cNvPr id="5129"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C8E3C4-DD85-DF11-D302-148D052DDEEF}"/>
              </a:ext>
            </a:extLst>
          </p:cNvPr>
          <p:cNvSpPr>
            <a:spLocks noGrp="1"/>
          </p:cNvSpPr>
          <p:nvPr>
            <p:ph idx="1"/>
          </p:nvPr>
        </p:nvSpPr>
        <p:spPr>
          <a:xfrm>
            <a:off x="640080" y="2872899"/>
            <a:ext cx="4243589" cy="3320668"/>
          </a:xfrm>
        </p:spPr>
        <p:txBody>
          <a:bodyPr>
            <a:normAutofit/>
          </a:bodyPr>
          <a:lstStyle/>
          <a:p>
            <a:r>
              <a:rPr lang="en-US" sz="2200"/>
              <a:t>Course-based learning community that helps students in starting their college career</a:t>
            </a:r>
          </a:p>
          <a:p>
            <a:r>
              <a:rPr lang="en-US" sz="2200"/>
              <a:t>Teach students how to actively engage as a college student. </a:t>
            </a:r>
          </a:p>
          <a:p>
            <a:r>
              <a:rPr lang="en-US" sz="2200"/>
              <a:t>Students can choose one or two courses as part of the program.</a:t>
            </a:r>
          </a:p>
        </p:txBody>
      </p:sp>
      <p:pic>
        <p:nvPicPr>
          <p:cNvPr id="5122" name="Picture 2" descr="An aerial view of a large group of students posing with Pistol Pete in the downstairs area of the Union Building">
            <a:extLst>
              <a:ext uri="{FF2B5EF4-FFF2-40B4-BE49-F238E27FC236}">
                <a16:creationId xmlns:a16="http://schemas.microsoft.com/office/drawing/2014/main" id="{8B619332-1961-451E-E85D-A1BFA5DB6F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275" r="18994"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65869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665DBBEF-238B-476B-96AB-8AAC3224EC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C7B001-052F-DE60-26B0-5A71B628729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4600" kern="1200">
                <a:solidFill>
                  <a:schemeClr val="tx1"/>
                </a:solidFill>
                <a:latin typeface="+mj-lt"/>
                <a:ea typeface="+mj-ea"/>
                <a:cs typeface="+mj-cs"/>
              </a:rPr>
              <a:t>Create Your UW: First Year Experience Class</a:t>
            </a:r>
          </a:p>
        </p:txBody>
      </p:sp>
      <p:sp>
        <p:nvSpPr>
          <p:cNvPr id="3" name="Content Placeholder 2">
            <a:extLst>
              <a:ext uri="{FF2B5EF4-FFF2-40B4-BE49-F238E27FC236}">
                <a16:creationId xmlns:a16="http://schemas.microsoft.com/office/drawing/2014/main" id="{B408CFF3-9F84-F6AD-1841-FD7134ED1602}"/>
              </a:ext>
            </a:extLst>
          </p:cNvPr>
          <p:cNvSpPr>
            <a:spLocks noGrp="1"/>
          </p:cNvSpPr>
          <p:nvPr>
            <p:ph idx="1"/>
          </p:nvPr>
        </p:nvSpPr>
        <p:spPr>
          <a:xfrm>
            <a:off x="638882" y="4631161"/>
            <a:ext cx="3571810" cy="1559327"/>
          </a:xfrm>
        </p:spPr>
        <p:txBody>
          <a:bodyPr vert="horz" lIns="91440" tIns="45720" rIns="91440" bIns="45720" rtlCol="0">
            <a:normAutofit fontScale="92500" lnSpcReduction="20000"/>
          </a:bodyPr>
          <a:lstStyle/>
          <a:p>
            <a:pPr marL="0" indent="0">
              <a:buNone/>
            </a:pPr>
            <a:r>
              <a:rPr lang="en-US" sz="2400" kern="1200">
                <a:solidFill>
                  <a:schemeClr val="tx1"/>
                </a:solidFill>
                <a:latin typeface="+mn-lt"/>
                <a:ea typeface="+mn-ea"/>
                <a:cs typeface="+mn-cs"/>
              </a:rPr>
              <a:t>One credit </a:t>
            </a:r>
            <a:r>
              <a:rPr lang="en-US" sz="2400"/>
              <a:t>12-week biweekly class for self-exploration, campus resources, and tools for academic &amp; wellness support.</a:t>
            </a:r>
            <a:endParaRPr lang="en-US" sz="2400" kern="1200">
              <a:solidFill>
                <a:schemeClr val="tx1"/>
              </a:solidFill>
              <a:latin typeface="+mn-lt"/>
              <a:ea typeface="+mn-ea"/>
              <a:cs typeface="+mn-cs"/>
            </a:endParaRPr>
          </a:p>
        </p:txBody>
      </p:sp>
      <p:sp>
        <p:nvSpPr>
          <p:cNvPr id="26" name="sketch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18288"/>
          </a:xfrm>
          <a:custGeom>
            <a:avLst/>
            <a:gdLst>
              <a:gd name="csX0" fmla="*/ 0 w 3255095"/>
              <a:gd name="csY0" fmla="*/ 0 h 18288"/>
              <a:gd name="csX1" fmla="*/ 618468 w 3255095"/>
              <a:gd name="csY1" fmla="*/ 0 h 18288"/>
              <a:gd name="csX2" fmla="*/ 1269487 w 3255095"/>
              <a:gd name="csY2" fmla="*/ 0 h 18288"/>
              <a:gd name="csX3" fmla="*/ 1953057 w 3255095"/>
              <a:gd name="csY3" fmla="*/ 0 h 18288"/>
              <a:gd name="csX4" fmla="*/ 2636627 w 3255095"/>
              <a:gd name="csY4" fmla="*/ 0 h 18288"/>
              <a:gd name="csX5" fmla="*/ 3255095 w 3255095"/>
              <a:gd name="csY5" fmla="*/ 0 h 18288"/>
              <a:gd name="csX6" fmla="*/ 3255095 w 3255095"/>
              <a:gd name="csY6" fmla="*/ 18288 h 18288"/>
              <a:gd name="csX7" fmla="*/ 2538974 w 3255095"/>
              <a:gd name="csY7" fmla="*/ 18288 h 18288"/>
              <a:gd name="csX8" fmla="*/ 1822853 w 3255095"/>
              <a:gd name="csY8" fmla="*/ 18288 h 18288"/>
              <a:gd name="csX9" fmla="*/ 1171834 w 3255095"/>
              <a:gd name="csY9" fmla="*/ 18288 h 18288"/>
              <a:gd name="csX10" fmla="*/ 0 w 3255095"/>
              <a:gd name="csY10" fmla="*/ 18288 h 18288"/>
              <a:gd name="csX11" fmla="*/ 0 w 3255095"/>
              <a:gd name="csY11"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E80CE27-0CE3-FC4D-B584-704913DBF7F4}"/>
              </a:ext>
            </a:extLst>
          </p:cNvPr>
          <p:cNvPicPr>
            <a:picLocks noChangeAspect="1"/>
          </p:cNvPicPr>
          <p:nvPr/>
        </p:nvPicPr>
        <p:blipFill>
          <a:blip r:embed="rId2"/>
          <a:srcRect l="6672" r="4561" b="1"/>
          <a:stretch>
            <a:fillRect/>
          </a:stretch>
        </p:blipFill>
        <p:spPr>
          <a:xfrm>
            <a:off x="5477999" y="640080"/>
            <a:ext cx="5567209" cy="5550408"/>
          </a:xfrm>
          <a:prstGeom prst="rect">
            <a:avLst/>
          </a:prstGeom>
        </p:spPr>
      </p:pic>
    </p:spTree>
    <p:extLst>
      <p:ext uri="{BB962C8B-B14F-4D97-AF65-F5344CB8AC3E}">
        <p14:creationId xmlns:p14="http://schemas.microsoft.com/office/powerpoint/2010/main" val="2357977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12401C-AF84-2B41-2DE5-5AE01F69AB84}"/>
              </a:ext>
            </a:extLst>
          </p:cNvPr>
          <p:cNvSpPr>
            <a:spLocks noGrp="1"/>
          </p:cNvSpPr>
          <p:nvPr>
            <p:ph type="title"/>
          </p:nvPr>
        </p:nvSpPr>
        <p:spPr>
          <a:xfrm>
            <a:off x="640080" y="325369"/>
            <a:ext cx="4368602" cy="1956841"/>
          </a:xfrm>
        </p:spPr>
        <p:txBody>
          <a:bodyPr anchor="b">
            <a:normAutofit/>
          </a:bodyPr>
          <a:lstStyle/>
          <a:p>
            <a:r>
              <a:rPr lang="en-US" sz="5400"/>
              <a:t>First Gen Scholars</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1B1AE7D-A4A8-786D-A728-F3C2C52AD905}"/>
              </a:ext>
            </a:extLst>
          </p:cNvPr>
          <p:cNvSpPr>
            <a:spLocks noGrp="1"/>
          </p:cNvSpPr>
          <p:nvPr>
            <p:ph idx="1"/>
          </p:nvPr>
        </p:nvSpPr>
        <p:spPr>
          <a:xfrm>
            <a:off x="640080" y="2872899"/>
            <a:ext cx="4243589" cy="3320668"/>
          </a:xfrm>
        </p:spPr>
        <p:txBody>
          <a:bodyPr>
            <a:normAutofit fontScale="70000" lnSpcReduction="20000"/>
          </a:bodyPr>
          <a:lstStyle/>
          <a:p>
            <a:r>
              <a:rPr lang="en-US"/>
              <a:t>A “first-generation college student” is any student whose parents did not complete a four-year college degree. </a:t>
            </a:r>
          </a:p>
          <a:p>
            <a:r>
              <a:rPr lang="en-US"/>
              <a:t>Nearly 30-40% of UW students are first-gen. Having this significant portion of our student body falling into this category strengthens our dedication to providing the tools, resources and support to help ALL of our UW students reach their full potential and thrive both academically and personally. </a:t>
            </a:r>
            <a:endParaRPr lang="en-US" sz="2200"/>
          </a:p>
        </p:txBody>
      </p:sp>
      <p:pic>
        <p:nvPicPr>
          <p:cNvPr id="5" name="Picture 4">
            <a:extLst>
              <a:ext uri="{FF2B5EF4-FFF2-40B4-BE49-F238E27FC236}">
                <a16:creationId xmlns:a16="http://schemas.microsoft.com/office/drawing/2014/main" id="{2DD1F427-F1CC-77F5-A336-7F3A3B434525}"/>
              </a:ext>
            </a:extLst>
          </p:cNvPr>
          <p:cNvPicPr>
            <a:picLocks noChangeAspect="1"/>
          </p:cNvPicPr>
          <p:nvPr/>
        </p:nvPicPr>
        <p:blipFill>
          <a:blip r:embed="rId2"/>
          <a:srcRect l="15142" r="8880"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4237350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6151" name="Rectangle 615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F755A45-95A5-E17E-12DD-5194BD579FED}"/>
              </a:ext>
            </a:extLst>
          </p:cNvPr>
          <p:cNvSpPr>
            <a:spLocks noGrp="1"/>
          </p:cNvSpPr>
          <p:nvPr>
            <p:ph type="title"/>
          </p:nvPr>
        </p:nvSpPr>
        <p:spPr>
          <a:xfrm>
            <a:off x="640080" y="325369"/>
            <a:ext cx="4368602" cy="1956841"/>
          </a:xfrm>
        </p:spPr>
        <p:txBody>
          <a:bodyPr anchor="b">
            <a:normAutofit/>
          </a:bodyPr>
          <a:lstStyle/>
          <a:p>
            <a:r>
              <a:rPr lang="en-US" sz="4200"/>
              <a:t>Early Alert &amp; Academic Recovery</a:t>
            </a:r>
          </a:p>
        </p:txBody>
      </p:sp>
      <p:sp>
        <p:nvSpPr>
          <p:cNvPr id="615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50F78606-D788-85EF-837A-D7320E89C2C5}"/>
              </a:ext>
            </a:extLst>
          </p:cNvPr>
          <p:cNvSpPr>
            <a:spLocks noGrp="1"/>
          </p:cNvSpPr>
          <p:nvPr>
            <p:ph idx="1"/>
          </p:nvPr>
        </p:nvSpPr>
        <p:spPr>
          <a:xfrm>
            <a:off x="640080" y="2872899"/>
            <a:ext cx="4243589" cy="3320668"/>
          </a:xfrm>
        </p:spPr>
        <p:txBody>
          <a:bodyPr>
            <a:noAutofit/>
          </a:bodyPr>
          <a:lstStyle/>
          <a:p>
            <a:r>
              <a:rPr lang="en-US" sz="2200"/>
              <a:t>In  weeks 4-5, if students have a D or F grade, they will receive an alert from their advisors, and Resident Assistants. This provides an opportunity to seek academic/personal help and discuss options with instructors and advisors. </a:t>
            </a:r>
          </a:p>
          <a:p>
            <a:r>
              <a:rPr lang="en-US" sz="2200"/>
              <a:t>Students who fall under 2.0 GPA are on academic recovery and can opt to take a class or receive an academic coach.</a:t>
            </a:r>
          </a:p>
        </p:txBody>
      </p:sp>
      <p:pic>
        <p:nvPicPr>
          <p:cNvPr id="6146" name="Picture 2" descr="A student and an advisor work together at a table with a pen and paper.">
            <a:extLst>
              <a:ext uri="{FF2B5EF4-FFF2-40B4-BE49-F238E27FC236}">
                <a16:creationId xmlns:a16="http://schemas.microsoft.com/office/drawing/2014/main" id="{98B12D48-59E7-705D-968B-CA94C14DED1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0142" r="14662"/>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2394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7175" name="Rectangle 7174">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2B478CA-7F3B-9102-B45F-0DEAC14D1018}"/>
              </a:ext>
            </a:extLst>
          </p:cNvPr>
          <p:cNvSpPr>
            <a:spLocks noGrp="1"/>
          </p:cNvSpPr>
          <p:nvPr>
            <p:ph type="title"/>
          </p:nvPr>
        </p:nvSpPr>
        <p:spPr>
          <a:xfrm>
            <a:off x="640080" y="325369"/>
            <a:ext cx="4368602" cy="1956841"/>
          </a:xfrm>
        </p:spPr>
        <p:txBody>
          <a:bodyPr anchor="b">
            <a:normAutofit/>
          </a:bodyPr>
          <a:lstStyle/>
          <a:p>
            <a:r>
              <a:rPr lang="en-US" sz="4200"/>
              <a:t>STEP Tutoring &amp; Supplemental Instruction (SI)</a:t>
            </a:r>
          </a:p>
        </p:txBody>
      </p:sp>
      <p:sp>
        <p:nvSpPr>
          <p:cNvPr id="7177"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1A675C7-BFB1-4391-C0F3-862AD0683768}"/>
              </a:ext>
            </a:extLst>
          </p:cNvPr>
          <p:cNvSpPr>
            <a:spLocks noGrp="1"/>
          </p:cNvSpPr>
          <p:nvPr>
            <p:ph idx="1"/>
          </p:nvPr>
        </p:nvSpPr>
        <p:spPr>
          <a:xfrm>
            <a:off x="640080" y="2872899"/>
            <a:ext cx="4243589" cy="3320668"/>
          </a:xfrm>
        </p:spPr>
        <p:txBody>
          <a:bodyPr>
            <a:normAutofit/>
          </a:bodyPr>
          <a:lstStyle/>
          <a:p>
            <a:r>
              <a:rPr lang="en-US" sz="2200"/>
              <a:t>Free one-on-one tutoring in 100+ classes</a:t>
            </a:r>
          </a:p>
          <a:p>
            <a:r>
              <a:rPr lang="en-US" sz="2200"/>
              <a:t>SI is a series of out-of-class study sessions led by a student who has successfully taken the class before.</a:t>
            </a:r>
          </a:p>
        </p:txBody>
      </p:sp>
      <p:pic>
        <p:nvPicPr>
          <p:cNvPr id="7170" name="Picture 2" descr="One STEP tutor helps a University of Wy student at the oming STEP Tutoring Center">
            <a:extLst>
              <a:ext uri="{FF2B5EF4-FFF2-40B4-BE49-F238E27FC236}">
                <a16:creationId xmlns:a16="http://schemas.microsoft.com/office/drawing/2014/main" id="{7F8220C0-C54B-542F-C12E-F460EF1CAE4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75" r="22228"/>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1587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DB809-51BA-889C-CA24-CEDA80B640D3}"/>
              </a:ext>
            </a:extLst>
          </p:cNvPr>
          <p:cNvSpPr>
            <a:spLocks noGrp="1"/>
          </p:cNvSpPr>
          <p:nvPr>
            <p:ph type="title"/>
          </p:nvPr>
        </p:nvSpPr>
        <p:spPr/>
        <p:txBody>
          <a:bodyPr/>
          <a:lstStyle/>
          <a:p>
            <a:r>
              <a:rPr lang="en-US" dirty="0"/>
              <a:t>Slide Contents</a:t>
            </a:r>
          </a:p>
        </p:txBody>
      </p:sp>
      <p:sp>
        <p:nvSpPr>
          <p:cNvPr id="3" name="Content Placeholder 2">
            <a:extLst>
              <a:ext uri="{FF2B5EF4-FFF2-40B4-BE49-F238E27FC236}">
                <a16:creationId xmlns:a16="http://schemas.microsoft.com/office/drawing/2014/main" id="{C7E789BC-D0BC-AB50-31CF-195DE34B9C6E}"/>
              </a:ext>
            </a:extLst>
          </p:cNvPr>
          <p:cNvSpPr>
            <a:spLocks noGrp="1"/>
          </p:cNvSpPr>
          <p:nvPr>
            <p:ph idx="1"/>
          </p:nvPr>
        </p:nvSpPr>
        <p:spPr>
          <a:xfrm>
            <a:off x="838200" y="5455505"/>
            <a:ext cx="9839036" cy="817766"/>
          </a:xfrm>
          <a:solidFill>
            <a:srgbClr val="CCCCFF"/>
          </a:solidFill>
        </p:spPr>
        <p:txBody>
          <a:bodyPr>
            <a:normAutofit/>
          </a:bodyPr>
          <a:lstStyle/>
          <a:p>
            <a:pPr marL="0" indent="0">
              <a:buNone/>
            </a:pPr>
            <a:r>
              <a:rPr lang="en-US" sz="2400" dirty="0">
                <a:solidFill>
                  <a:schemeClr val="tx2"/>
                </a:solidFill>
              </a:rPr>
              <a:t>Language Institution of Jambi Province Ambassador Students</a:t>
            </a:r>
          </a:p>
          <a:p>
            <a:pPr marL="457200" lvl="1" indent="0">
              <a:buNone/>
            </a:pPr>
            <a:r>
              <a:rPr lang="en-US" dirty="0">
                <a:solidFill>
                  <a:schemeClr val="tx2"/>
                </a:solidFill>
              </a:rPr>
              <a:t>	Writing the West: Active Writing  Through Culture &amp; Place: 67-82</a:t>
            </a:r>
          </a:p>
          <a:p>
            <a:pPr marL="457200" lvl="1" indent="0">
              <a:buNone/>
            </a:pPr>
            <a:endParaRPr lang="en-US" dirty="0">
              <a:solidFill>
                <a:schemeClr val="tx2"/>
              </a:solidFill>
            </a:endParaRPr>
          </a:p>
          <a:p>
            <a:pPr marL="457200" lvl="1" indent="0">
              <a:buNone/>
            </a:pPr>
            <a:endParaRPr lang="en-US" dirty="0"/>
          </a:p>
          <a:p>
            <a:pPr marL="0" indent="0">
              <a:buNone/>
            </a:pPr>
            <a:endParaRPr lang="en-US" dirty="0"/>
          </a:p>
        </p:txBody>
      </p:sp>
      <p:sp>
        <p:nvSpPr>
          <p:cNvPr id="5" name="TextBox 4">
            <a:extLst>
              <a:ext uri="{FF2B5EF4-FFF2-40B4-BE49-F238E27FC236}">
                <a16:creationId xmlns:a16="http://schemas.microsoft.com/office/drawing/2014/main" id="{755559CA-2628-D8AA-9831-41C42E434687}"/>
              </a:ext>
            </a:extLst>
          </p:cNvPr>
          <p:cNvSpPr txBox="1"/>
          <p:nvPr/>
        </p:nvSpPr>
        <p:spPr>
          <a:xfrm>
            <a:off x="838200" y="1690688"/>
            <a:ext cx="9839036" cy="830997"/>
          </a:xfrm>
          <a:prstGeom prst="rect">
            <a:avLst/>
          </a:prstGeom>
          <a:solidFill>
            <a:schemeClr val="accent1">
              <a:lumMod val="40000"/>
              <a:lumOff val="60000"/>
            </a:schemeClr>
          </a:solidFill>
        </p:spPr>
        <p:txBody>
          <a:bodyPr wrap="square" rtlCol="0">
            <a:spAutoFit/>
          </a:bodyPr>
          <a:lstStyle/>
          <a:p>
            <a:r>
              <a:rPr lang="en-US" sz="2400" dirty="0"/>
              <a:t>Kedai Dupa Youth | Islamic State University of Jambi Administrators</a:t>
            </a:r>
          </a:p>
          <a:p>
            <a:pPr lvl="1"/>
            <a:r>
              <a:rPr lang="en-US" sz="2400" dirty="0"/>
              <a:t>	Information about the University of Wyoming:	Slides 3-21</a:t>
            </a:r>
          </a:p>
        </p:txBody>
      </p:sp>
      <p:sp>
        <p:nvSpPr>
          <p:cNvPr id="6" name="TextBox 5">
            <a:extLst>
              <a:ext uri="{FF2B5EF4-FFF2-40B4-BE49-F238E27FC236}">
                <a16:creationId xmlns:a16="http://schemas.microsoft.com/office/drawing/2014/main" id="{4F028122-926F-2C0C-C7EE-61ACBE29E963}"/>
              </a:ext>
            </a:extLst>
          </p:cNvPr>
          <p:cNvSpPr txBox="1"/>
          <p:nvPr/>
        </p:nvSpPr>
        <p:spPr>
          <a:xfrm>
            <a:off x="838200" y="2746509"/>
            <a:ext cx="9839036" cy="1200329"/>
          </a:xfrm>
          <a:prstGeom prst="rect">
            <a:avLst/>
          </a:prstGeom>
          <a:solidFill>
            <a:srgbClr val="66CCFF"/>
          </a:solidFill>
        </p:spPr>
        <p:txBody>
          <a:bodyPr wrap="square" rtlCol="0">
            <a:spAutoFit/>
          </a:bodyPr>
          <a:lstStyle/>
          <a:p>
            <a:r>
              <a:rPr lang="en-US" sz="2400" dirty="0"/>
              <a:t>SNP N21 Public Jr. High | Guang Ming Private School</a:t>
            </a:r>
            <a:br>
              <a:rPr lang="en-US" sz="2400" dirty="0"/>
            </a:br>
            <a:r>
              <a:rPr lang="en-US" sz="2400" dirty="0" err="1"/>
              <a:t>Kingergym</a:t>
            </a:r>
            <a:r>
              <a:rPr lang="en-US" sz="2400" dirty="0"/>
              <a:t> | Education Quality Assurance Center</a:t>
            </a:r>
          </a:p>
          <a:p>
            <a:pPr lvl="1"/>
            <a:r>
              <a:rPr lang="en-US" sz="2400" dirty="0"/>
              <a:t>	Focus Group &amp; Workshop on Active Writing Activities: Slides 22- 45</a:t>
            </a:r>
          </a:p>
        </p:txBody>
      </p:sp>
      <p:sp>
        <p:nvSpPr>
          <p:cNvPr id="7" name="TextBox 6">
            <a:extLst>
              <a:ext uri="{FF2B5EF4-FFF2-40B4-BE49-F238E27FC236}">
                <a16:creationId xmlns:a16="http://schemas.microsoft.com/office/drawing/2014/main" id="{FCEF4339-0DDE-6795-0D1F-B1AC4ACAEAD6}"/>
              </a:ext>
            </a:extLst>
          </p:cNvPr>
          <p:cNvSpPr txBox="1"/>
          <p:nvPr/>
        </p:nvSpPr>
        <p:spPr>
          <a:xfrm>
            <a:off x="838200" y="4285673"/>
            <a:ext cx="9839036" cy="830997"/>
          </a:xfrm>
          <a:prstGeom prst="rect">
            <a:avLst/>
          </a:prstGeom>
          <a:solidFill>
            <a:schemeClr val="accent3">
              <a:lumMod val="60000"/>
              <a:lumOff val="40000"/>
            </a:schemeClr>
          </a:solidFill>
        </p:spPr>
        <p:txBody>
          <a:bodyPr wrap="square" rtlCol="0">
            <a:spAutoFit/>
          </a:bodyPr>
          <a:lstStyle/>
          <a:p>
            <a:r>
              <a:rPr lang="en-US" sz="2400" dirty="0"/>
              <a:t>Islamic State University of Jambi Students and Faculty</a:t>
            </a:r>
          </a:p>
          <a:p>
            <a:pPr lvl="1"/>
            <a:r>
              <a:rPr lang="en-US" sz="2400" dirty="0"/>
              <a:t>	</a:t>
            </a:r>
            <a:r>
              <a:rPr lang="en-US" sz="2400" dirty="0">
                <a:solidFill>
                  <a:schemeClr val="tx2"/>
                </a:solidFill>
              </a:rPr>
              <a:t>Writing Center Approaches in and out of the Classroom: 46-66</a:t>
            </a:r>
          </a:p>
        </p:txBody>
      </p:sp>
    </p:spTree>
    <p:extLst>
      <p:ext uri="{BB962C8B-B14F-4D97-AF65-F5344CB8AC3E}">
        <p14:creationId xmlns:p14="http://schemas.microsoft.com/office/powerpoint/2010/main" val="16782982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8199" name="Rectangle 819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52D049-7AC8-8B5C-2955-78BA3779DFB9}"/>
              </a:ext>
            </a:extLst>
          </p:cNvPr>
          <p:cNvSpPr>
            <a:spLocks noGrp="1"/>
          </p:cNvSpPr>
          <p:nvPr>
            <p:ph type="title"/>
          </p:nvPr>
        </p:nvSpPr>
        <p:spPr>
          <a:xfrm>
            <a:off x="640080" y="325369"/>
            <a:ext cx="4368602" cy="1956841"/>
          </a:xfrm>
        </p:spPr>
        <p:txBody>
          <a:bodyPr anchor="b">
            <a:normAutofit/>
          </a:bodyPr>
          <a:lstStyle/>
          <a:p>
            <a:r>
              <a:rPr lang="en-US" sz="5400"/>
              <a:t>Writing Center</a:t>
            </a:r>
          </a:p>
        </p:txBody>
      </p:sp>
      <p:sp>
        <p:nvSpPr>
          <p:cNvPr id="820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43473A39-2AE8-1883-CC65-501496EA6AD7}"/>
              </a:ext>
            </a:extLst>
          </p:cNvPr>
          <p:cNvSpPr>
            <a:spLocks noGrp="1"/>
          </p:cNvSpPr>
          <p:nvPr>
            <p:ph idx="1"/>
          </p:nvPr>
        </p:nvSpPr>
        <p:spPr>
          <a:xfrm>
            <a:off x="640080" y="2872899"/>
            <a:ext cx="4243589" cy="3320668"/>
          </a:xfrm>
        </p:spPr>
        <p:txBody>
          <a:bodyPr>
            <a:normAutofit/>
          </a:bodyPr>
          <a:lstStyle/>
          <a:p>
            <a:r>
              <a:rPr lang="en-US" sz="2200"/>
              <a:t>free resource dedicated to helping students become more effective and confident writers</a:t>
            </a:r>
          </a:p>
          <a:p>
            <a:r>
              <a:rPr lang="en-US" sz="2200"/>
              <a:t>trained writing consultants are students and professional staff</a:t>
            </a:r>
          </a:p>
          <a:p>
            <a:r>
              <a:rPr lang="en-US" sz="2200"/>
              <a:t>Help with any stage of the writing process: brainstorming, drafting or revising</a:t>
            </a:r>
          </a:p>
        </p:txBody>
      </p:sp>
      <p:pic>
        <p:nvPicPr>
          <p:cNvPr id="8194" name="Picture 2" descr="The reception area of the writing center with the welcome sign present and two students speaking at the reception desk">
            <a:extLst>
              <a:ext uri="{FF2B5EF4-FFF2-40B4-BE49-F238E27FC236}">
                <a16:creationId xmlns:a16="http://schemas.microsoft.com/office/drawing/2014/main" id="{412C2357-B3AD-D884-9E9F-88D6EC763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563" r="18706" b="1"/>
          <a:stretch>
            <a:fillRect/>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3045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9DAD69-29C4-39ED-A5D9-7E5C58D7036C}"/>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4155E1BD-0352-ECCB-5990-A40192503FCF}"/>
              </a:ext>
            </a:extLst>
          </p:cNvPr>
          <p:cNvSpPr>
            <a:spLocks noGrp="1"/>
          </p:cNvSpPr>
          <p:nvPr>
            <p:ph idx="1"/>
          </p:nvPr>
        </p:nvSpPr>
        <p:spPr/>
        <p:txBody>
          <a:bodyPr/>
          <a:lstStyle/>
          <a:p>
            <a:r>
              <a:rPr lang="en-US" dirty="0"/>
              <a:t>Jakarta International College has easy transfer credit to the University of Wyoming</a:t>
            </a:r>
          </a:p>
          <a:p>
            <a:r>
              <a:rPr lang="en-US" dirty="0"/>
              <a:t>Easy way to save money before transferring to the United States and earn your US Bachelor’s Degree!</a:t>
            </a:r>
          </a:p>
        </p:txBody>
      </p:sp>
    </p:spTree>
    <p:extLst>
      <p:ext uri="{BB962C8B-B14F-4D97-AF65-F5344CB8AC3E}">
        <p14:creationId xmlns:p14="http://schemas.microsoft.com/office/powerpoint/2010/main" val="861549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5967983-1437-7E82-D23D-449441898E7C}"/>
              </a:ext>
            </a:extLst>
          </p:cNvPr>
          <p:cNvPicPr>
            <a:picLocks noChangeAspect="1"/>
          </p:cNvPicPr>
          <p:nvPr/>
        </p:nvPicPr>
        <p:blipFill>
          <a:blip r:embed="rId2"/>
          <a:srcRect b="5563"/>
          <a:stretch>
            <a:fillRect/>
          </a:stretch>
        </p:blipFill>
        <p:spPr>
          <a:xfrm>
            <a:off x="-1" y="-2"/>
            <a:ext cx="5410198" cy="6858002"/>
          </a:xfrm>
          <a:prstGeom prst="rect">
            <a:avLst/>
          </a:prstGeom>
        </p:spPr>
      </p:pic>
      <p:sp useBgFill="1">
        <p:nvSpPr>
          <p:cNvPr id="24" name="Rectangle 2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9B9EDF3-8783-DCAA-9F39-4E239762594D}"/>
              </a:ext>
            </a:extLst>
          </p:cNvPr>
          <p:cNvSpPr>
            <a:spLocks noGrp="1"/>
          </p:cNvSpPr>
          <p:nvPr>
            <p:ph idx="1"/>
          </p:nvPr>
        </p:nvSpPr>
        <p:spPr>
          <a:xfrm>
            <a:off x="6115317" y="432619"/>
            <a:ext cx="5247340" cy="5807459"/>
          </a:xfrm>
        </p:spPr>
        <p:txBody>
          <a:bodyPr anchor="ctr">
            <a:normAutofit/>
          </a:bodyPr>
          <a:lstStyle/>
          <a:p>
            <a:pPr marL="0" indent="0">
              <a:buNone/>
            </a:pPr>
            <a:r>
              <a:rPr lang="en-US" sz="2400" dirty="0"/>
              <a:t>Location:</a:t>
            </a:r>
          </a:p>
          <a:p>
            <a:r>
              <a:rPr lang="en-US" sz="2400" dirty="0"/>
              <a:t>Public Junior High School</a:t>
            </a:r>
          </a:p>
          <a:p>
            <a:pPr marL="0" indent="0">
              <a:buNone/>
            </a:pPr>
            <a:r>
              <a:rPr lang="en-US" sz="2400" dirty="0"/>
              <a:t>Audience:</a:t>
            </a:r>
          </a:p>
          <a:p>
            <a:r>
              <a:rPr lang="en-US" sz="2400" dirty="0"/>
              <a:t>US Fellow</a:t>
            </a:r>
          </a:p>
          <a:p>
            <a:r>
              <a:rPr lang="en-US" sz="2400" dirty="0"/>
              <a:t>English Teachers </a:t>
            </a:r>
          </a:p>
          <a:p>
            <a:pPr marL="0" indent="0">
              <a:buNone/>
            </a:pPr>
            <a:r>
              <a:rPr lang="en-US" sz="2400" dirty="0"/>
              <a:t>Goals:</a:t>
            </a:r>
          </a:p>
          <a:p>
            <a:r>
              <a:rPr lang="en-US" sz="2400" dirty="0"/>
              <a:t>US Fellow to observe classroom</a:t>
            </a:r>
          </a:p>
          <a:p>
            <a:r>
              <a:rPr lang="en-US" sz="2400" dirty="0"/>
              <a:t>Teachers to gain understanding of differences in writing and speaking pedagogy between teachers in Jambi and in Wyoming, United States.</a:t>
            </a:r>
          </a:p>
          <a:p>
            <a:r>
              <a:rPr lang="en-US" sz="2400" dirty="0"/>
              <a:t>Slides 25-44</a:t>
            </a:r>
          </a:p>
        </p:txBody>
      </p:sp>
    </p:spTree>
    <p:extLst>
      <p:ext uri="{BB962C8B-B14F-4D97-AF65-F5344CB8AC3E}">
        <p14:creationId xmlns:p14="http://schemas.microsoft.com/office/powerpoint/2010/main" val="42519243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a:extLst>
            <a:ext uri="{FF2B5EF4-FFF2-40B4-BE49-F238E27FC236}">
              <a16:creationId xmlns:a16="http://schemas.microsoft.com/office/drawing/2014/main" id="{0C75065A-7A1C-A7BF-A1F1-432733121F9B}"/>
            </a:ext>
          </a:extLst>
        </p:cNvPr>
        <p:cNvGrpSpPr/>
        <p:nvPr/>
      </p:nvGrpSpPr>
      <p:grpSpPr>
        <a:xfrm>
          <a:off x="0" y="0"/>
          <a:ext cx="0" cy="0"/>
          <a:chOff x="0" y="0"/>
          <a:chExt cx="0" cy="0"/>
        </a:xfrm>
      </p:grpSpPr>
      <p:sp useBgFill="1">
        <p:nvSpPr>
          <p:cNvPr id="3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9731775-8531-565E-7629-E8C56A03FF48}"/>
              </a:ext>
            </a:extLst>
          </p:cNvPr>
          <p:cNvSpPr>
            <a:spLocks noGrp="1"/>
          </p:cNvSpPr>
          <p:nvPr>
            <p:ph idx="1"/>
          </p:nvPr>
        </p:nvSpPr>
        <p:spPr>
          <a:xfrm>
            <a:off x="761800" y="2470244"/>
            <a:ext cx="5334197" cy="3769835"/>
          </a:xfrm>
        </p:spPr>
        <p:txBody>
          <a:bodyPr vert="horz" lIns="91440" tIns="45720" rIns="91440" bIns="45720" rtlCol="0" anchor="ctr">
            <a:normAutofit/>
          </a:bodyPr>
          <a:lstStyle/>
          <a:p>
            <a:pPr marL="0" indent="0">
              <a:buNone/>
            </a:pPr>
            <a:r>
              <a:rPr lang="en-US" sz="2000"/>
              <a:t>Location:</a:t>
            </a:r>
          </a:p>
          <a:p>
            <a:r>
              <a:rPr lang="en-US" sz="2000"/>
              <a:t>Private K-12 School, Guang Ming School</a:t>
            </a:r>
          </a:p>
          <a:p>
            <a:pPr marL="0" indent="0">
              <a:buNone/>
            </a:pPr>
            <a:r>
              <a:rPr lang="en-US" sz="2000"/>
              <a:t>Audience:</a:t>
            </a:r>
          </a:p>
          <a:p>
            <a:r>
              <a:rPr lang="en-US" sz="2000"/>
              <a:t>Teachers </a:t>
            </a:r>
          </a:p>
          <a:p>
            <a:pPr marL="0" indent="0">
              <a:buNone/>
            </a:pPr>
            <a:r>
              <a:rPr lang="en-US" sz="2000"/>
              <a:t>Goals:</a:t>
            </a:r>
          </a:p>
          <a:p>
            <a:r>
              <a:rPr lang="en-US" sz="2000"/>
              <a:t>Gain understanding of differences in writing and speaking pedagogy between English teachers in Jambi and English teachers in Wyoming, United States.</a:t>
            </a:r>
          </a:p>
        </p:txBody>
      </p:sp>
      <p:pic>
        <p:nvPicPr>
          <p:cNvPr id="7" name="Picture 6">
            <a:extLst>
              <a:ext uri="{FF2B5EF4-FFF2-40B4-BE49-F238E27FC236}">
                <a16:creationId xmlns:a16="http://schemas.microsoft.com/office/drawing/2014/main" id="{97856130-BA64-7DB8-2387-A23DEBD52D34}"/>
              </a:ext>
            </a:extLst>
          </p:cNvPr>
          <p:cNvPicPr>
            <a:picLocks noChangeAspect="1"/>
          </p:cNvPicPr>
          <p:nvPr/>
        </p:nvPicPr>
        <p:blipFill>
          <a:blip r:embed="rId2"/>
          <a:srcRect b="4066"/>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33132414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EE57E10-AF8F-9AAC-BA9C-28E74DB27987}"/>
              </a:ext>
            </a:extLst>
          </p:cNvPr>
          <p:cNvPicPr>
            <a:picLocks noChangeAspect="1"/>
          </p:cNvPicPr>
          <p:nvPr/>
        </p:nvPicPr>
        <p:blipFill>
          <a:blip r:embed="rId2"/>
          <a:stretch>
            <a:fillRect/>
          </a:stretch>
        </p:blipFill>
        <p:spPr>
          <a:xfrm>
            <a:off x="610489" y="756864"/>
            <a:ext cx="6658904" cy="5344271"/>
          </a:xfrm>
          <a:prstGeom prst="rect">
            <a:avLst/>
          </a:prstGeom>
        </p:spPr>
      </p:pic>
      <p:sp>
        <p:nvSpPr>
          <p:cNvPr id="6" name="Content Placeholder 2">
            <a:extLst>
              <a:ext uri="{FF2B5EF4-FFF2-40B4-BE49-F238E27FC236}">
                <a16:creationId xmlns:a16="http://schemas.microsoft.com/office/drawing/2014/main" id="{5D33B55F-E21F-88D3-BFA5-339B8B4F078C}"/>
              </a:ext>
            </a:extLst>
          </p:cNvPr>
          <p:cNvSpPr>
            <a:spLocks noGrp="1"/>
          </p:cNvSpPr>
          <p:nvPr>
            <p:ph idx="1"/>
          </p:nvPr>
        </p:nvSpPr>
        <p:spPr>
          <a:xfrm>
            <a:off x="7738712" y="804672"/>
            <a:ext cx="3654712" cy="5230368"/>
          </a:xfrm>
        </p:spPr>
        <p:txBody>
          <a:bodyPr vert="horz" lIns="91440" tIns="45720" rIns="91440" bIns="45720" rtlCol="0" anchor="ctr">
            <a:normAutofit/>
          </a:bodyPr>
          <a:lstStyle/>
          <a:p>
            <a:pPr marL="0" indent="0">
              <a:buNone/>
            </a:pPr>
            <a:r>
              <a:rPr lang="en-US" sz="2400" dirty="0">
                <a:solidFill>
                  <a:schemeClr val="tx2"/>
                </a:solidFill>
              </a:rPr>
              <a:t>Location:</a:t>
            </a:r>
          </a:p>
          <a:p>
            <a:r>
              <a:rPr lang="en-US" sz="2400" dirty="0">
                <a:solidFill>
                  <a:schemeClr val="tx2"/>
                </a:solidFill>
              </a:rPr>
              <a:t>Jambi </a:t>
            </a:r>
            <a:r>
              <a:rPr lang="en-US" sz="2400" dirty="0" err="1">
                <a:solidFill>
                  <a:schemeClr val="tx2"/>
                </a:solidFill>
              </a:rPr>
              <a:t>Kindergym</a:t>
            </a:r>
            <a:endParaRPr lang="en-US" sz="2400" dirty="0">
              <a:solidFill>
                <a:schemeClr val="tx2"/>
              </a:solidFill>
            </a:endParaRPr>
          </a:p>
          <a:p>
            <a:pPr marL="0" indent="0">
              <a:buNone/>
            </a:pPr>
            <a:r>
              <a:rPr lang="en-US" sz="2400" dirty="0">
                <a:solidFill>
                  <a:schemeClr val="tx2"/>
                </a:solidFill>
              </a:rPr>
              <a:t>Audience:</a:t>
            </a:r>
          </a:p>
          <a:p>
            <a:r>
              <a:rPr lang="en-US" sz="2400" dirty="0">
                <a:solidFill>
                  <a:schemeClr val="tx2"/>
                </a:solidFill>
              </a:rPr>
              <a:t>Teachers of PreK to Grade 3</a:t>
            </a:r>
          </a:p>
          <a:p>
            <a:pPr marL="0" indent="0">
              <a:buNone/>
            </a:pPr>
            <a:r>
              <a:rPr lang="en-US" sz="2400" dirty="0">
                <a:solidFill>
                  <a:schemeClr val="tx2"/>
                </a:solidFill>
              </a:rPr>
              <a:t>Goals:</a:t>
            </a:r>
          </a:p>
          <a:p>
            <a:r>
              <a:rPr lang="en-US" sz="2400" dirty="0">
                <a:solidFill>
                  <a:schemeClr val="tx2"/>
                </a:solidFill>
              </a:rPr>
              <a:t>Gain understanding of differences in pedagogy between teachers in Jambi and teachers in Wyoming, United States.</a:t>
            </a:r>
          </a:p>
        </p:txBody>
      </p:sp>
    </p:spTree>
    <p:extLst>
      <p:ext uri="{BB962C8B-B14F-4D97-AF65-F5344CB8AC3E}">
        <p14:creationId xmlns:p14="http://schemas.microsoft.com/office/powerpoint/2010/main" val="1216634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useBgFill="1">
        <p:nvSpPr>
          <p:cNvPr id="21"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E89D25-4273-9784-6058-D2AE97327720}"/>
              </a:ext>
            </a:extLst>
          </p:cNvPr>
          <p:cNvSpPr>
            <a:spLocks noGrp="1"/>
          </p:cNvSpPr>
          <p:nvPr>
            <p:ph idx="1"/>
          </p:nvPr>
        </p:nvSpPr>
        <p:spPr>
          <a:xfrm>
            <a:off x="761800" y="609600"/>
            <a:ext cx="5334197" cy="5630479"/>
          </a:xfrm>
        </p:spPr>
        <p:txBody>
          <a:bodyPr vert="horz" lIns="91440" tIns="45720" rIns="91440" bIns="45720" rtlCol="0" anchor="ctr">
            <a:normAutofit/>
          </a:bodyPr>
          <a:lstStyle/>
          <a:p>
            <a:pPr marL="0" indent="0">
              <a:buNone/>
            </a:pPr>
            <a:r>
              <a:rPr lang="en-US" sz="2000" dirty="0"/>
              <a:t>Teaching Writing and Speaking: Approaches, Practices, &amp; Cultural Contexts </a:t>
            </a:r>
          </a:p>
          <a:p>
            <a:pPr marL="0" indent="0">
              <a:buNone/>
            </a:pPr>
            <a:r>
              <a:rPr lang="en-US" sz="2000" dirty="0"/>
              <a:t>Location: Education Quality Assurance Center</a:t>
            </a:r>
          </a:p>
          <a:p>
            <a:pPr marL="0" indent="0">
              <a:buNone/>
            </a:pPr>
            <a:r>
              <a:rPr lang="en-US" sz="2000" dirty="0"/>
              <a:t>Audience:</a:t>
            </a:r>
          </a:p>
          <a:p>
            <a:r>
              <a:rPr lang="en-US" sz="2000" dirty="0"/>
              <a:t>English language teachers (junior/senior/vocational, basic level) (50)</a:t>
            </a:r>
          </a:p>
          <a:p>
            <a:pPr marL="0" indent="0">
              <a:buNone/>
            </a:pPr>
            <a:r>
              <a:rPr lang="en-US" sz="2000" dirty="0"/>
              <a:t>Goals:</a:t>
            </a:r>
          </a:p>
          <a:p>
            <a:r>
              <a:rPr lang="en-US" sz="2000" dirty="0"/>
              <a:t>Implement core principle of writing pedagogy in the classroom for genre-based approaches, include examples, &amp; role-play approaches</a:t>
            </a:r>
          </a:p>
          <a:p>
            <a:r>
              <a:rPr lang="en-US" sz="2000" dirty="0"/>
              <a:t>Gain understanding of differences in pedagogy between teachers in Jambi and teachers in Wyoming, United States.</a:t>
            </a:r>
          </a:p>
        </p:txBody>
      </p:sp>
      <p:pic>
        <p:nvPicPr>
          <p:cNvPr id="7" name="Picture 6">
            <a:extLst>
              <a:ext uri="{FF2B5EF4-FFF2-40B4-BE49-F238E27FC236}">
                <a16:creationId xmlns:a16="http://schemas.microsoft.com/office/drawing/2014/main" id="{43144C78-BD87-BAD7-DD40-0BADFDDA3DDA}"/>
              </a:ext>
            </a:extLst>
          </p:cNvPr>
          <p:cNvPicPr>
            <a:picLocks noChangeAspect="1"/>
          </p:cNvPicPr>
          <p:nvPr/>
        </p:nvPicPr>
        <p:blipFill>
          <a:blip r:embed="rId2"/>
          <a:srcRect t="2778"/>
          <a:stretch>
            <a:fillRect/>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Tree>
    <p:extLst>
      <p:ext uri="{BB962C8B-B14F-4D97-AF65-F5344CB8AC3E}">
        <p14:creationId xmlns:p14="http://schemas.microsoft.com/office/powerpoint/2010/main" val="12165048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3CC971E-3B40-7BAB-09BA-4F556FE25F36}"/>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Welcome &amp; Introductions (5 minutes)</a:t>
            </a:r>
          </a:p>
        </p:txBody>
      </p:sp>
      <p:graphicFrame>
        <p:nvGraphicFramePr>
          <p:cNvPr id="5" name="Content Placeholder 2">
            <a:extLst>
              <a:ext uri="{FF2B5EF4-FFF2-40B4-BE49-F238E27FC236}">
                <a16:creationId xmlns:a16="http://schemas.microsoft.com/office/drawing/2014/main" id="{6E764DC9-9D06-8424-EBFD-6CC06ADB8881}"/>
              </a:ext>
            </a:extLst>
          </p:cNvPr>
          <p:cNvGraphicFramePr>
            <a:graphicFrameLocks noGrp="1"/>
          </p:cNvGraphicFramePr>
          <p:nvPr>
            <p:ph idx="1"/>
            <p:extLst>
              <p:ext uri="{D42A27DB-BD31-4B8C-83A1-F6EECF244321}">
                <p14:modId xmlns:p14="http://schemas.microsoft.com/office/powerpoint/2010/main" val="2320931696"/>
              </p:ext>
            </p:extLst>
          </p:nvPr>
        </p:nvGraphicFramePr>
        <p:xfrm>
          <a:off x="644056" y="1390650"/>
          <a:ext cx="10927829" cy="491473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821265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4155C20-3F0E-4576-8A0B-C345B62312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D640A110-3221-EB92-1C7E-5B222CB2637A}"/>
              </a:ext>
            </a:extLst>
          </p:cNvPr>
          <p:cNvSpPr>
            <a:spLocks noGrp="1"/>
          </p:cNvSpPr>
          <p:nvPr>
            <p:ph type="title"/>
          </p:nvPr>
        </p:nvSpPr>
        <p:spPr>
          <a:xfrm>
            <a:off x="466730" y="1598246"/>
            <a:ext cx="4554659" cy="5034817"/>
          </a:xfrm>
        </p:spPr>
        <p:txBody>
          <a:bodyPr vert="horz" lIns="91440" tIns="45720" rIns="91440" bIns="45720" rtlCol="0" anchor="t">
            <a:normAutofit/>
          </a:bodyPr>
          <a:lstStyle/>
          <a:p>
            <a:r>
              <a:rPr lang="en-US" sz="7400" kern="1200" dirty="0">
                <a:solidFill>
                  <a:srgbClr val="FFFFFF"/>
                </a:solidFill>
                <a:latin typeface="+mj-lt"/>
                <a:ea typeface="+mj-ea"/>
                <a:cs typeface="+mj-cs"/>
              </a:rPr>
              <a:t>Jambi Classroom Snapshot</a:t>
            </a:r>
            <a:br>
              <a:rPr lang="en-US" kern="1200" dirty="0">
                <a:solidFill>
                  <a:srgbClr val="FFFFFF"/>
                </a:solidFill>
                <a:latin typeface="+mj-lt"/>
                <a:ea typeface="+mj-ea"/>
                <a:cs typeface="+mj-cs"/>
              </a:rPr>
            </a:br>
            <a:r>
              <a:rPr lang="en-US" kern="1200" dirty="0">
                <a:solidFill>
                  <a:srgbClr val="FFFFFF"/>
                </a:solidFill>
                <a:latin typeface="+mj-lt"/>
                <a:ea typeface="+mj-ea"/>
                <a:cs typeface="+mj-cs"/>
              </a:rPr>
              <a:t>(5 minutes)</a:t>
            </a:r>
            <a:endParaRPr lang="en-US" sz="7400" kern="1200" dirty="0">
              <a:solidFill>
                <a:srgbClr val="FFFFFF"/>
              </a:solidFill>
              <a:latin typeface="+mj-lt"/>
              <a:ea typeface="+mj-ea"/>
              <a:cs typeface="+mj-cs"/>
            </a:endParaRPr>
          </a:p>
        </p:txBody>
      </p:sp>
      <p:sp>
        <p:nvSpPr>
          <p:cNvPr id="3" name="Content Placeholder 2">
            <a:extLst>
              <a:ext uri="{FF2B5EF4-FFF2-40B4-BE49-F238E27FC236}">
                <a16:creationId xmlns:a16="http://schemas.microsoft.com/office/drawing/2014/main" id="{2569ECDB-07EF-ABE3-FB5D-1847C9487DB7}"/>
              </a:ext>
            </a:extLst>
          </p:cNvPr>
          <p:cNvSpPr>
            <a:spLocks noGrp="1"/>
          </p:cNvSpPr>
          <p:nvPr>
            <p:ph idx="1"/>
          </p:nvPr>
        </p:nvSpPr>
        <p:spPr>
          <a:xfrm>
            <a:off x="5792994" y="1590840"/>
            <a:ext cx="5588914" cy="5007531"/>
          </a:xfrm>
        </p:spPr>
        <p:txBody>
          <a:bodyPr vert="horz" lIns="91440" tIns="45720" rIns="91440" bIns="45720" rtlCol="0">
            <a:normAutofit fontScale="92500" lnSpcReduction="20000"/>
          </a:bodyPr>
          <a:lstStyle/>
          <a:p>
            <a:pPr marL="0" indent="0">
              <a:buNone/>
            </a:pPr>
            <a:r>
              <a:rPr lang="en-US" sz="4400" kern="1200" dirty="0">
                <a:solidFill>
                  <a:srgbClr val="FFFFFF"/>
                </a:solidFill>
                <a:latin typeface="+mn-lt"/>
                <a:ea typeface="+mn-ea"/>
                <a:cs typeface="+mn-cs"/>
              </a:rPr>
              <a:t>Draw or write something representing your English class</a:t>
            </a:r>
          </a:p>
          <a:p>
            <a:pPr marL="0" indent="0">
              <a:buNone/>
            </a:pPr>
            <a:r>
              <a:rPr lang="en-US" sz="4400" dirty="0">
                <a:solidFill>
                  <a:srgbClr val="FFFFFF"/>
                </a:solidFill>
              </a:rPr>
              <a:t>Ideas:</a:t>
            </a:r>
          </a:p>
          <a:p>
            <a:r>
              <a:rPr lang="en-US" sz="4400" dirty="0">
                <a:solidFill>
                  <a:srgbClr val="FFFFFF"/>
                </a:solidFill>
              </a:rPr>
              <a:t>seating layout</a:t>
            </a:r>
          </a:p>
          <a:p>
            <a:r>
              <a:rPr lang="en-US" sz="4400" kern="1200" dirty="0">
                <a:solidFill>
                  <a:srgbClr val="FFFFFF"/>
                </a:solidFill>
                <a:latin typeface="+mn-lt"/>
                <a:ea typeface="+mn-ea"/>
                <a:cs typeface="+mn-cs"/>
              </a:rPr>
              <a:t>typical activity</a:t>
            </a:r>
          </a:p>
          <a:p>
            <a:r>
              <a:rPr lang="en-US" sz="4400" dirty="0">
                <a:solidFill>
                  <a:srgbClr val="FFFFFF"/>
                </a:solidFill>
              </a:rPr>
              <a:t>student behavior</a:t>
            </a:r>
          </a:p>
          <a:p>
            <a:pPr marL="0" indent="0">
              <a:buNone/>
            </a:pPr>
            <a:r>
              <a:rPr lang="en-US" sz="4300" kern="1200" dirty="0">
                <a:solidFill>
                  <a:srgbClr val="FFFFFF"/>
                </a:solidFill>
                <a:latin typeface="+mn-lt"/>
                <a:ea typeface="+mn-ea"/>
                <a:cs typeface="+mn-cs"/>
              </a:rPr>
              <a:t>After 1 minute, share out!</a:t>
            </a:r>
          </a:p>
        </p:txBody>
      </p:sp>
      <p:cxnSp>
        <p:nvCxnSpPr>
          <p:cNvPr id="10" name="Straight Connector 9">
            <a:extLst>
              <a:ext uri="{FF2B5EF4-FFF2-40B4-BE49-F238E27FC236}">
                <a16:creationId xmlns:a16="http://schemas.microsoft.com/office/drawing/2014/main" id="{56020367-4FD5-4596-8E10-C5F095CD8DB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447322" y="1589368"/>
            <a:ext cx="0" cy="5259754"/>
          </a:xfrm>
          <a:prstGeom prst="line">
            <a:avLst/>
          </a:prstGeom>
          <a:ln w="25400" cap="sq">
            <a:solidFill>
              <a:srgbClr val="FFFFFF"/>
            </a:solidFill>
            <a:bevel/>
          </a:ln>
        </p:spPr>
        <p:style>
          <a:lnRef idx="1">
            <a:schemeClr val="accent1"/>
          </a:lnRef>
          <a:fillRef idx="0">
            <a:schemeClr val="accent1"/>
          </a:fillRef>
          <a:effectRef idx="0">
            <a:schemeClr val="accent1"/>
          </a:effectRef>
          <a:fontRef idx="minor">
            <a:schemeClr val="tx1"/>
          </a:fontRef>
        </p:style>
      </p:cxnSp>
      <p:sp>
        <p:nvSpPr>
          <p:cNvPr id="12" name="Graphic 21">
            <a:extLst>
              <a:ext uri="{FF2B5EF4-FFF2-40B4-BE49-F238E27FC236}">
                <a16:creationId xmlns:a16="http://schemas.microsoft.com/office/drawing/2014/main" id="{0BAEB82B-9A6B-4982-B56B-7529C6EA9A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23128" y="1731109"/>
            <a:ext cx="139039" cy="136646"/>
          </a:xfrm>
          <a:custGeom>
            <a:avLst/>
            <a:gdLst>
              <a:gd name="connsiteX0" fmla="*/ 129602 w 139039"/>
              <a:gd name="connsiteY0" fmla="*/ 59048 h 136646"/>
              <a:gd name="connsiteX1" fmla="*/ 78957 w 139039"/>
              <a:gd name="connsiteY1" fmla="*/ 59048 h 136646"/>
              <a:gd name="connsiteX2" fmla="*/ 78957 w 139039"/>
              <a:gd name="connsiteY2" fmla="*/ 9275 h 136646"/>
              <a:gd name="connsiteX3" fmla="*/ 69520 w 139039"/>
              <a:gd name="connsiteY3" fmla="*/ 0 h 136646"/>
              <a:gd name="connsiteX4" fmla="*/ 60082 w 139039"/>
              <a:gd name="connsiteY4" fmla="*/ 9275 h 136646"/>
              <a:gd name="connsiteX5" fmla="*/ 60082 w 139039"/>
              <a:gd name="connsiteY5" fmla="*/ 59048 h 136646"/>
              <a:gd name="connsiteX6" fmla="*/ 9437 w 139039"/>
              <a:gd name="connsiteY6" fmla="*/ 59048 h 136646"/>
              <a:gd name="connsiteX7" fmla="*/ 0 w 139039"/>
              <a:gd name="connsiteY7" fmla="*/ 68323 h 136646"/>
              <a:gd name="connsiteX8" fmla="*/ 9437 w 139039"/>
              <a:gd name="connsiteY8" fmla="*/ 77598 h 136646"/>
              <a:gd name="connsiteX9" fmla="*/ 60082 w 139039"/>
              <a:gd name="connsiteY9" fmla="*/ 77598 h 136646"/>
              <a:gd name="connsiteX10" fmla="*/ 60082 w 139039"/>
              <a:gd name="connsiteY10" fmla="*/ 127371 h 136646"/>
              <a:gd name="connsiteX11" fmla="*/ 69520 w 139039"/>
              <a:gd name="connsiteY11" fmla="*/ 136646 h 136646"/>
              <a:gd name="connsiteX12" fmla="*/ 78957 w 139039"/>
              <a:gd name="connsiteY12" fmla="*/ 127371 h 136646"/>
              <a:gd name="connsiteX13" fmla="*/ 78957 w 139039"/>
              <a:gd name="connsiteY13" fmla="*/ 77598 h 136646"/>
              <a:gd name="connsiteX14" fmla="*/ 129602 w 139039"/>
              <a:gd name="connsiteY14" fmla="*/ 77598 h 136646"/>
              <a:gd name="connsiteX15" fmla="*/ 139039 w 139039"/>
              <a:gd name="connsiteY15" fmla="*/ 68323 h 136646"/>
              <a:gd name="connsiteX16" fmla="*/ 129602 w 139039"/>
              <a:gd name="connsiteY16" fmla="*/ 59048 h 136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39039" h="136646">
                <a:moveTo>
                  <a:pt x="129602" y="59048"/>
                </a:moveTo>
                <a:lnTo>
                  <a:pt x="78957" y="59048"/>
                </a:lnTo>
                <a:lnTo>
                  <a:pt x="78957" y="9275"/>
                </a:lnTo>
                <a:cubicBezTo>
                  <a:pt x="78957" y="4152"/>
                  <a:pt x="74731" y="0"/>
                  <a:pt x="69520" y="0"/>
                </a:cubicBezTo>
                <a:cubicBezTo>
                  <a:pt x="64308" y="0"/>
                  <a:pt x="60082" y="4152"/>
                  <a:pt x="60082" y="9275"/>
                </a:cubicBezTo>
                <a:lnTo>
                  <a:pt x="60082" y="59048"/>
                </a:lnTo>
                <a:lnTo>
                  <a:pt x="9437" y="59048"/>
                </a:lnTo>
                <a:cubicBezTo>
                  <a:pt x="4225" y="59048"/>
                  <a:pt x="0" y="63201"/>
                  <a:pt x="0" y="68323"/>
                </a:cubicBezTo>
                <a:cubicBezTo>
                  <a:pt x="0" y="73445"/>
                  <a:pt x="4225" y="77598"/>
                  <a:pt x="9437" y="77598"/>
                </a:cubicBezTo>
                <a:lnTo>
                  <a:pt x="60082" y="77598"/>
                </a:lnTo>
                <a:lnTo>
                  <a:pt x="60082" y="127371"/>
                </a:lnTo>
                <a:cubicBezTo>
                  <a:pt x="60082" y="132493"/>
                  <a:pt x="64308" y="136646"/>
                  <a:pt x="69520" y="136646"/>
                </a:cubicBezTo>
                <a:cubicBezTo>
                  <a:pt x="74731" y="136646"/>
                  <a:pt x="78957" y="132493"/>
                  <a:pt x="78957" y="127371"/>
                </a:cubicBezTo>
                <a:lnTo>
                  <a:pt x="78957" y="77598"/>
                </a:lnTo>
                <a:lnTo>
                  <a:pt x="129602" y="77598"/>
                </a:lnTo>
                <a:cubicBezTo>
                  <a:pt x="134814" y="77598"/>
                  <a:pt x="139039" y="73445"/>
                  <a:pt x="139039" y="68323"/>
                </a:cubicBezTo>
                <a:cubicBezTo>
                  <a:pt x="139039" y="63201"/>
                  <a:pt x="134814" y="59048"/>
                  <a:pt x="129602" y="59048"/>
                </a:cubicBezTo>
                <a:close/>
              </a:path>
            </a:pathLst>
          </a:custGeom>
          <a:solidFill>
            <a:srgbClr val="FFFFFF"/>
          </a:solidFill>
          <a:ln w="603" cap="flat">
            <a:noFill/>
            <a:prstDash val="solid"/>
            <a:miter/>
          </a:ln>
        </p:spPr>
        <p:txBody>
          <a:bodyPr rtlCol="0" anchor="ctr"/>
          <a:lstStyle/>
          <a:p>
            <a:endParaRPr lang="en-US">
              <a:solidFill>
                <a:srgbClr val="FFFFFF"/>
              </a:solidFill>
            </a:endParaRPr>
          </a:p>
        </p:txBody>
      </p:sp>
      <p:sp>
        <p:nvSpPr>
          <p:cNvPr id="14" name="Graphic 17">
            <a:extLst>
              <a:ext uri="{FF2B5EF4-FFF2-40B4-BE49-F238E27FC236}">
                <a16:creationId xmlns:a16="http://schemas.microsoft.com/office/drawing/2014/main" id="{FC71CE45-EECF-4555-AD4B-1B3D0D5D15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81908" y="1956458"/>
            <a:ext cx="91138" cy="89570"/>
          </a:xfrm>
          <a:custGeom>
            <a:avLst/>
            <a:gdLst>
              <a:gd name="connsiteX0" fmla="*/ 91138 w 91138"/>
              <a:gd name="connsiteY0" fmla="*/ 44785 h 89570"/>
              <a:gd name="connsiteX1" fmla="*/ 45569 w 91138"/>
              <a:gd name="connsiteY1" fmla="*/ 89570 h 89570"/>
              <a:gd name="connsiteX2" fmla="*/ 0 w 91138"/>
              <a:gd name="connsiteY2" fmla="*/ 44785 h 89570"/>
              <a:gd name="connsiteX3" fmla="*/ 45569 w 91138"/>
              <a:gd name="connsiteY3" fmla="*/ 0 h 89570"/>
              <a:gd name="connsiteX4" fmla="*/ 91138 w 91138"/>
              <a:gd name="connsiteY4" fmla="*/ 44785 h 895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138" h="89570">
                <a:moveTo>
                  <a:pt x="91138" y="44785"/>
                </a:moveTo>
                <a:cubicBezTo>
                  <a:pt x="91138" y="69519"/>
                  <a:pt x="70736" y="89570"/>
                  <a:pt x="45569" y="89570"/>
                </a:cubicBezTo>
                <a:cubicBezTo>
                  <a:pt x="20402" y="89570"/>
                  <a:pt x="0" y="69519"/>
                  <a:pt x="0" y="44785"/>
                </a:cubicBezTo>
                <a:cubicBezTo>
                  <a:pt x="0" y="20051"/>
                  <a:pt x="20402" y="0"/>
                  <a:pt x="45569" y="0"/>
                </a:cubicBezTo>
                <a:cubicBezTo>
                  <a:pt x="70736" y="0"/>
                  <a:pt x="91138" y="20051"/>
                  <a:pt x="91138" y="44785"/>
                </a:cubicBezTo>
                <a:close/>
              </a:path>
            </a:pathLst>
          </a:custGeom>
          <a:solidFill>
            <a:srgbClr val="FFFFFF"/>
          </a:solidFill>
          <a:ln w="422" cap="flat">
            <a:noFill/>
            <a:prstDash val="solid"/>
            <a:miter/>
          </a:ln>
        </p:spPr>
        <p:txBody>
          <a:bodyPr rtlCol="0" anchor="ctr"/>
          <a:lstStyle/>
          <a:p>
            <a:endParaRPr lang="en-US">
              <a:solidFill>
                <a:srgbClr val="FFFFFF"/>
              </a:solidFill>
            </a:endParaRPr>
          </a:p>
        </p:txBody>
      </p:sp>
      <p:sp>
        <p:nvSpPr>
          <p:cNvPr id="16" name="Graphic 22">
            <a:extLst>
              <a:ext uri="{FF2B5EF4-FFF2-40B4-BE49-F238E27FC236}">
                <a16:creationId xmlns:a16="http://schemas.microsoft.com/office/drawing/2014/main" id="{53AA89D1-0C70-46BB-8E35-5722A4B18A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007588" y="2177021"/>
            <a:ext cx="127714" cy="125516"/>
          </a:xfrm>
          <a:custGeom>
            <a:avLst/>
            <a:gdLst>
              <a:gd name="connsiteX0" fmla="*/ 63857 w 127714"/>
              <a:gd name="connsiteY0" fmla="*/ 18549 h 125516"/>
              <a:gd name="connsiteX1" fmla="*/ 108840 w 127714"/>
              <a:gd name="connsiteY1" fmla="*/ 62758 h 125516"/>
              <a:gd name="connsiteX2" fmla="*/ 63857 w 127714"/>
              <a:gd name="connsiteY2" fmla="*/ 106967 h 125516"/>
              <a:gd name="connsiteX3" fmla="*/ 18874 w 127714"/>
              <a:gd name="connsiteY3" fmla="*/ 62758 h 125516"/>
              <a:gd name="connsiteX4" fmla="*/ 63857 w 127714"/>
              <a:gd name="connsiteY4" fmla="*/ 18549 h 125516"/>
              <a:gd name="connsiteX5" fmla="*/ 63857 w 127714"/>
              <a:gd name="connsiteY5" fmla="*/ 0 h 125516"/>
              <a:gd name="connsiteX6" fmla="*/ 0 w 127714"/>
              <a:gd name="connsiteY6" fmla="*/ 62758 h 125516"/>
              <a:gd name="connsiteX7" fmla="*/ 63857 w 127714"/>
              <a:gd name="connsiteY7" fmla="*/ 125516 h 125516"/>
              <a:gd name="connsiteX8" fmla="*/ 127714 w 127714"/>
              <a:gd name="connsiteY8" fmla="*/ 62758 h 125516"/>
              <a:gd name="connsiteX9" fmla="*/ 63857 w 127714"/>
              <a:gd name="connsiteY9" fmla="*/ 0 h 125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7714" h="125516">
                <a:moveTo>
                  <a:pt x="63857" y="18549"/>
                </a:moveTo>
                <a:cubicBezTo>
                  <a:pt x="88700" y="18549"/>
                  <a:pt x="108840" y="38342"/>
                  <a:pt x="108840" y="62758"/>
                </a:cubicBezTo>
                <a:cubicBezTo>
                  <a:pt x="108840" y="87174"/>
                  <a:pt x="88700" y="106967"/>
                  <a:pt x="63857" y="106967"/>
                </a:cubicBezTo>
                <a:cubicBezTo>
                  <a:pt x="39014" y="106967"/>
                  <a:pt x="18874" y="87174"/>
                  <a:pt x="18874" y="62758"/>
                </a:cubicBezTo>
                <a:cubicBezTo>
                  <a:pt x="18898" y="38352"/>
                  <a:pt x="39024" y="18573"/>
                  <a:pt x="63857" y="18549"/>
                </a:cubicBezTo>
                <a:moveTo>
                  <a:pt x="63857" y="0"/>
                </a:moveTo>
                <a:cubicBezTo>
                  <a:pt x="28590" y="0"/>
                  <a:pt x="0" y="28098"/>
                  <a:pt x="0" y="62758"/>
                </a:cubicBezTo>
                <a:cubicBezTo>
                  <a:pt x="0" y="97418"/>
                  <a:pt x="28590" y="125516"/>
                  <a:pt x="63857" y="125516"/>
                </a:cubicBezTo>
                <a:cubicBezTo>
                  <a:pt x="99124" y="125516"/>
                  <a:pt x="127714" y="97418"/>
                  <a:pt x="127714" y="62758"/>
                </a:cubicBezTo>
                <a:cubicBezTo>
                  <a:pt x="127714" y="28098"/>
                  <a:pt x="99124" y="0"/>
                  <a:pt x="63857" y="0"/>
                </a:cubicBezTo>
                <a:close/>
              </a:path>
            </a:pathLst>
          </a:custGeom>
          <a:solidFill>
            <a:srgbClr val="FFFFFF"/>
          </a:solidFill>
          <a:ln w="610" cap="flat">
            <a:noFill/>
            <a:prstDash val="solid"/>
            <a:miter/>
          </a:ln>
        </p:spPr>
        <p:txBody>
          <a:bodyPr rtlCol="0" anchor="ctr"/>
          <a:lstStyle/>
          <a:p>
            <a:endParaRPr lang="en-US">
              <a:solidFill>
                <a:srgbClr val="FFFFFF"/>
              </a:solidFill>
            </a:endParaRPr>
          </a:p>
        </p:txBody>
      </p:sp>
    </p:spTree>
    <p:extLst>
      <p:ext uri="{BB962C8B-B14F-4D97-AF65-F5344CB8AC3E}">
        <p14:creationId xmlns:p14="http://schemas.microsoft.com/office/powerpoint/2010/main" val="4056173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8BEBA-DC20-358A-388A-1734F98E04DC}"/>
              </a:ext>
            </a:extLst>
          </p:cNvPr>
          <p:cNvSpPr>
            <a:spLocks noGrp="1"/>
          </p:cNvSpPr>
          <p:nvPr>
            <p:ph type="title"/>
          </p:nvPr>
        </p:nvSpPr>
        <p:spPr/>
        <p:txBody>
          <a:bodyPr/>
          <a:lstStyle/>
          <a:p>
            <a:r>
              <a:rPr lang="en-US" dirty="0"/>
              <a:t>Toolkit of High-Engagement Activities (1 of 6)</a:t>
            </a:r>
            <a:br>
              <a:rPr lang="en-US" dirty="0"/>
            </a:br>
            <a:r>
              <a:rPr lang="en-US" sz="2400" dirty="0"/>
              <a:t>(10 minutes)</a:t>
            </a:r>
            <a:endParaRPr lang="en-US" dirty="0"/>
          </a:p>
        </p:txBody>
      </p:sp>
      <p:sp>
        <p:nvSpPr>
          <p:cNvPr id="3" name="Content Placeholder 2">
            <a:extLst>
              <a:ext uri="{FF2B5EF4-FFF2-40B4-BE49-F238E27FC236}">
                <a16:creationId xmlns:a16="http://schemas.microsoft.com/office/drawing/2014/main" id="{EE5B0017-65CD-C2D3-9CF6-A1EA646661CF}"/>
              </a:ext>
            </a:extLst>
          </p:cNvPr>
          <p:cNvSpPr>
            <a:spLocks noGrp="1"/>
          </p:cNvSpPr>
          <p:nvPr>
            <p:ph idx="1"/>
          </p:nvPr>
        </p:nvSpPr>
        <p:spPr/>
        <p:txBody>
          <a:bodyPr>
            <a:normAutofit/>
          </a:bodyPr>
          <a:lstStyle/>
          <a:p>
            <a:pPr marL="0" indent="0">
              <a:buNone/>
            </a:pPr>
            <a:r>
              <a:rPr lang="en-US" b="1" dirty="0"/>
              <a:t>1. Information Gap (“Find Someone Who…”)</a:t>
            </a:r>
          </a:p>
          <a:p>
            <a:pPr marL="0" indent="0">
              <a:buNone/>
            </a:pPr>
            <a:r>
              <a:rPr lang="en-US" dirty="0"/>
              <a:t>Give simple prompts:</a:t>
            </a:r>
          </a:p>
          <a:p>
            <a:r>
              <a:rPr lang="en-US" i="1" dirty="0"/>
              <a:t>can cook fried rice</a:t>
            </a:r>
            <a:endParaRPr lang="en-US" dirty="0"/>
          </a:p>
          <a:p>
            <a:r>
              <a:rPr lang="en-US" i="1" dirty="0"/>
              <a:t>has a cat</a:t>
            </a:r>
            <a:endParaRPr lang="en-US" dirty="0"/>
          </a:p>
          <a:p>
            <a:r>
              <a:rPr lang="en-US" i="1" dirty="0"/>
              <a:t>likes durian</a:t>
            </a:r>
            <a:endParaRPr lang="en-US" dirty="0"/>
          </a:p>
          <a:p>
            <a:r>
              <a:rPr lang="en-US" i="1" dirty="0"/>
              <a:t>can ride a bicycle</a:t>
            </a:r>
          </a:p>
          <a:p>
            <a:pPr marL="0" indent="0">
              <a:buNone/>
            </a:pPr>
            <a:r>
              <a:rPr lang="en-US" dirty="0"/>
              <a:t>Students walk around asking: </a:t>
            </a:r>
            <a:r>
              <a:rPr lang="en-US" i="1" dirty="0"/>
              <a:t>“Do you…?” or “Can you… ?”</a:t>
            </a:r>
            <a:br>
              <a:rPr lang="en-US" dirty="0"/>
            </a:br>
            <a:r>
              <a:rPr lang="en-US" b="1" dirty="0"/>
              <a:t>Goal:</a:t>
            </a:r>
            <a:r>
              <a:rPr lang="en-US" dirty="0"/>
              <a:t> Communicative practice using very simple language.</a:t>
            </a:r>
          </a:p>
          <a:p>
            <a:pPr marL="0" indent="0">
              <a:buNone/>
            </a:pPr>
            <a:endParaRPr lang="en-US" dirty="0"/>
          </a:p>
          <a:p>
            <a:endParaRPr lang="en-US" dirty="0"/>
          </a:p>
        </p:txBody>
      </p:sp>
      <p:sp>
        <p:nvSpPr>
          <p:cNvPr id="4" name="TextBox 3">
            <a:extLst>
              <a:ext uri="{FF2B5EF4-FFF2-40B4-BE49-F238E27FC236}">
                <a16:creationId xmlns:a16="http://schemas.microsoft.com/office/drawing/2014/main" id="{D448FD01-4A75-9827-9CC1-ACCFEAAFA4E9}"/>
              </a:ext>
            </a:extLst>
          </p:cNvPr>
          <p:cNvSpPr txBox="1"/>
          <p:nvPr/>
        </p:nvSpPr>
        <p:spPr>
          <a:xfrm>
            <a:off x="695325" y="1825625"/>
            <a:ext cx="10515600" cy="4401205"/>
          </a:xfrm>
          <a:prstGeom prst="rect">
            <a:avLst/>
          </a:prstGeom>
          <a:solidFill>
            <a:schemeClr val="bg2"/>
          </a:solidFill>
        </p:spPr>
        <p:txBody>
          <a:bodyPr wrap="square" rtlCol="0">
            <a:spAutoFit/>
          </a:bodyPr>
          <a:lstStyle/>
          <a:p>
            <a:r>
              <a:rPr lang="en-US" sz="2800" dirty="0"/>
              <a:t>Let’s try it! Find someone who…</a:t>
            </a:r>
          </a:p>
          <a:p>
            <a:pPr marL="285750" indent="-285750">
              <a:buFont typeface="Arial" panose="020B0604020202020204" pitchFamily="34" charset="0"/>
              <a:buChar char="•"/>
            </a:pPr>
            <a:r>
              <a:rPr lang="en-US" sz="2800" dirty="0"/>
              <a:t>has a student who gave them fruit from a family tree.</a:t>
            </a:r>
          </a:p>
          <a:p>
            <a:pPr marL="285750" indent="-285750">
              <a:buFont typeface="Arial" panose="020B0604020202020204" pitchFamily="34" charset="0"/>
              <a:buChar char="•"/>
            </a:pPr>
            <a:r>
              <a:rPr lang="en-US" sz="2800" dirty="0"/>
              <a:t>has taught for more than 10 years.</a:t>
            </a:r>
          </a:p>
          <a:p>
            <a:pPr marL="285750" indent="-285750">
              <a:buFont typeface="Arial" panose="020B0604020202020204" pitchFamily="34" charset="0"/>
              <a:buChar char="•"/>
            </a:pPr>
            <a:r>
              <a:rPr lang="en-US" sz="2800" dirty="0"/>
              <a:t>can make a vocabulary game in under 5 minutes.</a:t>
            </a:r>
          </a:p>
          <a:p>
            <a:pPr marL="285750" indent="-285750">
              <a:buFont typeface="Arial" panose="020B0604020202020204" pitchFamily="34" charset="0"/>
              <a:buChar char="•"/>
            </a:pPr>
            <a:r>
              <a:rPr lang="en-US" sz="2800" dirty="0"/>
              <a:t>can get a noisy classroom to calm down in under 60 seconds.</a:t>
            </a:r>
          </a:p>
          <a:p>
            <a:pPr marL="285750" indent="-285750">
              <a:buFont typeface="Arial" panose="020B0604020202020204" pitchFamily="34" charset="0"/>
              <a:buChar char="•"/>
            </a:pPr>
            <a:r>
              <a:rPr lang="en-US" sz="2800" dirty="0"/>
              <a:t>has taught class during a sudden rainstorm.</a:t>
            </a:r>
          </a:p>
          <a:p>
            <a:pPr marL="285750" indent="-285750">
              <a:buFont typeface="Arial" panose="020B0604020202020204" pitchFamily="34" charset="0"/>
              <a:buChar char="•"/>
            </a:pPr>
            <a:r>
              <a:rPr lang="en-US" sz="2800" dirty="0"/>
              <a:t>has used a K-pop song to teach vocabulary or grammar.</a:t>
            </a:r>
          </a:p>
          <a:p>
            <a:pPr marL="285750" indent="-285750">
              <a:buFont typeface="Arial" panose="020B0604020202020204" pitchFamily="34" charset="0"/>
              <a:buChar char="•"/>
            </a:pPr>
            <a:r>
              <a:rPr lang="en-US" sz="2800" dirty="0"/>
              <a:t>can pronounce “thought,” “though,” and “through” without hesitation.</a:t>
            </a:r>
          </a:p>
          <a:p>
            <a:pPr marL="285750" indent="-285750">
              <a:buFont typeface="Arial" panose="020B0604020202020204" pitchFamily="34" charset="0"/>
              <a:buChar char="•"/>
            </a:pPr>
            <a:r>
              <a:rPr lang="en-US" sz="2800" dirty="0"/>
              <a:t>has created a lesson that connects English to local Jambi culture.</a:t>
            </a:r>
          </a:p>
        </p:txBody>
      </p:sp>
    </p:spTree>
    <p:extLst>
      <p:ext uri="{BB962C8B-B14F-4D97-AF65-F5344CB8AC3E}">
        <p14:creationId xmlns:p14="http://schemas.microsoft.com/office/powerpoint/2010/main" val="4036093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4AEF-CE36-A3FE-4304-B55498B90C91}"/>
              </a:ext>
            </a:extLst>
          </p:cNvPr>
          <p:cNvSpPr>
            <a:spLocks noGrp="1"/>
          </p:cNvSpPr>
          <p:nvPr>
            <p:ph type="title"/>
          </p:nvPr>
        </p:nvSpPr>
        <p:spPr/>
        <p:txBody>
          <a:bodyPr/>
          <a:lstStyle/>
          <a:p>
            <a:r>
              <a:rPr lang="en-US" dirty="0"/>
              <a:t>Poem to Get Young Children’s Attention</a:t>
            </a:r>
          </a:p>
        </p:txBody>
      </p:sp>
      <p:sp>
        <p:nvSpPr>
          <p:cNvPr id="3" name="Content Placeholder 2">
            <a:extLst>
              <a:ext uri="{FF2B5EF4-FFF2-40B4-BE49-F238E27FC236}">
                <a16:creationId xmlns:a16="http://schemas.microsoft.com/office/drawing/2014/main" id="{863946A4-2E88-E62F-5743-0F82CCC03744}"/>
              </a:ext>
            </a:extLst>
          </p:cNvPr>
          <p:cNvSpPr>
            <a:spLocks noGrp="1"/>
          </p:cNvSpPr>
          <p:nvPr>
            <p:ph idx="1"/>
          </p:nvPr>
        </p:nvSpPr>
        <p:spPr/>
        <p:txBody>
          <a:bodyPr/>
          <a:lstStyle/>
          <a:p>
            <a:pPr marL="0" indent="0">
              <a:buNone/>
            </a:pPr>
            <a:r>
              <a:rPr lang="en-US" dirty="0"/>
              <a:t>My hands upon my head, I place.</a:t>
            </a:r>
          </a:p>
          <a:p>
            <a:pPr marL="0" indent="0">
              <a:buNone/>
            </a:pPr>
            <a:r>
              <a:rPr lang="en-US" dirty="0"/>
              <a:t>On my shoulders, and on my face.</a:t>
            </a:r>
          </a:p>
          <a:p>
            <a:pPr marL="0" indent="0">
              <a:buNone/>
            </a:pPr>
            <a:r>
              <a:rPr lang="en-US" dirty="0"/>
              <a:t>And then I raise them way up high.</a:t>
            </a:r>
          </a:p>
          <a:p>
            <a:pPr marL="0" indent="0">
              <a:buNone/>
            </a:pPr>
            <a:r>
              <a:rPr lang="en-US" dirty="0"/>
              <a:t>And I let my fingers fly, fly, fly.</a:t>
            </a:r>
          </a:p>
          <a:p>
            <a:pPr marL="0" indent="0">
              <a:buNone/>
            </a:pPr>
            <a:r>
              <a:rPr lang="en-US" dirty="0"/>
              <a:t>And then I clap them, one, two, three.</a:t>
            </a:r>
          </a:p>
          <a:p>
            <a:pPr marL="0" indent="0">
              <a:buNone/>
            </a:pPr>
            <a:r>
              <a:rPr lang="en-US" dirty="0"/>
              <a:t>And I fold them, SHHHH … silently.</a:t>
            </a:r>
          </a:p>
        </p:txBody>
      </p:sp>
    </p:spTree>
    <p:extLst>
      <p:ext uri="{BB962C8B-B14F-4D97-AF65-F5344CB8AC3E}">
        <p14:creationId xmlns:p14="http://schemas.microsoft.com/office/powerpoint/2010/main" val="12630513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a:extLst>
            <a:ext uri="{FF2B5EF4-FFF2-40B4-BE49-F238E27FC236}">
              <a16:creationId xmlns:a16="http://schemas.microsoft.com/office/drawing/2014/main" id="{A659EE88-0AC3-A707-149E-590B930E46BB}"/>
            </a:ext>
          </a:extLst>
        </p:cNvPr>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4" name="Rectangle 23">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8F56B2B3-640C-33B8-131D-77FF586968D3}"/>
              </a:ext>
            </a:extLst>
          </p:cNvPr>
          <p:cNvSpPr>
            <a:spLocks noGrp="1"/>
          </p:cNvSpPr>
          <p:nvPr>
            <p:ph idx="1"/>
          </p:nvPr>
        </p:nvSpPr>
        <p:spPr>
          <a:xfrm>
            <a:off x="761802" y="353962"/>
            <a:ext cx="4646905" cy="6002388"/>
          </a:xfrm>
        </p:spPr>
        <p:txBody>
          <a:bodyPr vert="horz" lIns="91440" tIns="45720" rIns="91440" bIns="45720" rtlCol="0" anchor="ctr">
            <a:normAutofit/>
          </a:bodyPr>
          <a:lstStyle/>
          <a:p>
            <a:pPr marL="0" indent="0">
              <a:buNone/>
            </a:pPr>
            <a:r>
              <a:rPr lang="en-US" sz="2400" dirty="0"/>
              <a:t>Location:</a:t>
            </a:r>
          </a:p>
          <a:p>
            <a:r>
              <a:rPr lang="en-US" sz="2400" dirty="0"/>
              <a:t>Kedai Dupa</a:t>
            </a:r>
          </a:p>
          <a:p>
            <a:pPr marL="0" indent="0">
              <a:buNone/>
            </a:pPr>
            <a:r>
              <a:rPr lang="en-US" sz="2400" dirty="0"/>
              <a:t>Audience:</a:t>
            </a:r>
          </a:p>
          <a:p>
            <a:r>
              <a:rPr lang="en-US" sz="2400" dirty="0"/>
              <a:t>social education volunteers, youth activists in Jambi (20)</a:t>
            </a:r>
          </a:p>
          <a:p>
            <a:pPr marL="0" indent="0">
              <a:buNone/>
            </a:pPr>
            <a:r>
              <a:rPr lang="en-US" sz="2400" dirty="0"/>
              <a:t>Goals:</a:t>
            </a:r>
          </a:p>
          <a:p>
            <a:r>
              <a:rPr lang="en-US" sz="2400" dirty="0"/>
              <a:t>Understand YSEALI Opportunities</a:t>
            </a:r>
          </a:p>
          <a:p>
            <a:r>
              <a:rPr lang="en-US" sz="2400" dirty="0"/>
              <a:t>Share experiences and ask questions about academic, social, and cultural aspects of university life in Wyoming (&amp; U.S)</a:t>
            </a:r>
          </a:p>
        </p:txBody>
      </p:sp>
      <p:pic>
        <p:nvPicPr>
          <p:cNvPr id="7" name="Picture 6">
            <a:extLst>
              <a:ext uri="{FF2B5EF4-FFF2-40B4-BE49-F238E27FC236}">
                <a16:creationId xmlns:a16="http://schemas.microsoft.com/office/drawing/2014/main" id="{A1DDDC0F-68AD-BD87-CABD-8ACB9F61D4A8}"/>
              </a:ext>
            </a:extLst>
          </p:cNvPr>
          <p:cNvPicPr>
            <a:picLocks noChangeAspect="1"/>
          </p:cNvPicPr>
          <p:nvPr/>
        </p:nvPicPr>
        <p:blipFill>
          <a:blip r:embed="rId2"/>
          <a:srcRect t="14034" r="1" b="1"/>
          <a:stretch>
            <a:fillRect/>
          </a:stretch>
        </p:blipFill>
        <p:spPr>
          <a:xfrm>
            <a:off x="6096000" y="1"/>
            <a:ext cx="6102825" cy="6858000"/>
          </a:xfrm>
          <a:prstGeom prst="rect">
            <a:avLst/>
          </a:prstGeom>
        </p:spPr>
      </p:pic>
    </p:spTree>
    <p:extLst>
      <p:ext uri="{BB962C8B-B14F-4D97-AF65-F5344CB8AC3E}">
        <p14:creationId xmlns:p14="http://schemas.microsoft.com/office/powerpoint/2010/main" val="32989195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4EA866-6DCE-31FA-318C-DDA3241A34AB}"/>
              </a:ext>
            </a:extLst>
          </p:cNvPr>
          <p:cNvSpPr>
            <a:spLocks noGrp="1"/>
          </p:cNvSpPr>
          <p:nvPr>
            <p:ph type="title"/>
          </p:nvPr>
        </p:nvSpPr>
        <p:spPr>
          <a:xfrm>
            <a:off x="686834" y="1153572"/>
            <a:ext cx="3200400" cy="4461163"/>
          </a:xfrm>
        </p:spPr>
        <p:txBody>
          <a:bodyPr>
            <a:normAutofit/>
          </a:bodyPr>
          <a:lstStyle/>
          <a:p>
            <a:r>
              <a:rPr lang="en-US" dirty="0">
                <a:solidFill>
                  <a:srgbClr val="FFFFFF"/>
                </a:solidFill>
              </a:rPr>
              <a:t>Teaching Approaches Find Your Corner Activity</a:t>
            </a:r>
            <a:br>
              <a:rPr lang="en-US" dirty="0">
                <a:solidFill>
                  <a:srgbClr val="FFFFFF"/>
                </a:solidFill>
              </a:rPr>
            </a:br>
            <a:r>
              <a:rPr lang="en-US" sz="2800" dirty="0">
                <a:solidFill>
                  <a:srgbClr val="FFFFFF"/>
                </a:solidFill>
              </a:rPr>
              <a:t>(20 minutes)</a:t>
            </a:r>
            <a:endParaRPr lang="en-US" dirty="0">
              <a:solidFill>
                <a:srgbClr val="FFFFFF"/>
              </a:solidFill>
            </a:endParaRPr>
          </a:p>
        </p:txBody>
      </p:sp>
      <p:sp>
        <p:nvSpPr>
          <p:cNvPr id="12" name="Arc 11">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0D6EA1F-5AC7-B765-4F4F-72A75F16FE46}"/>
              </a:ext>
            </a:extLst>
          </p:cNvPr>
          <p:cNvSpPr>
            <a:spLocks noGrp="1"/>
          </p:cNvSpPr>
          <p:nvPr>
            <p:ph idx="1"/>
          </p:nvPr>
        </p:nvSpPr>
        <p:spPr>
          <a:xfrm>
            <a:off x="4447308" y="591344"/>
            <a:ext cx="6906491" cy="5585619"/>
          </a:xfrm>
        </p:spPr>
        <p:txBody>
          <a:bodyPr anchor="ctr">
            <a:normAutofit lnSpcReduction="10000"/>
          </a:bodyPr>
          <a:lstStyle/>
          <a:p>
            <a:pPr marL="0" indent="0">
              <a:buNone/>
            </a:pPr>
            <a:r>
              <a:rPr lang="en-US" dirty="0"/>
              <a:t>Move to the corner with teaching methods you rely on most:</a:t>
            </a:r>
          </a:p>
          <a:p>
            <a:r>
              <a:rPr lang="en-US" dirty="0"/>
              <a:t>Grammar instruction </a:t>
            </a:r>
          </a:p>
          <a:p>
            <a:r>
              <a:rPr lang="en-US" dirty="0"/>
              <a:t>Communicative activities</a:t>
            </a:r>
          </a:p>
          <a:p>
            <a:r>
              <a:rPr lang="en-US" dirty="0"/>
              <a:t>Drills &amp; Textbook</a:t>
            </a:r>
          </a:p>
          <a:p>
            <a:r>
              <a:rPr lang="en-US" dirty="0"/>
              <a:t>Project or task-based learning</a:t>
            </a:r>
          </a:p>
          <a:p>
            <a:pPr marL="0" indent="0">
              <a:buNone/>
            </a:pPr>
            <a:r>
              <a:rPr lang="en-US" dirty="0"/>
              <a:t>Discuss in your group: What are benefits and drawbacks of your approach? Where did you learn to use it?	</a:t>
            </a:r>
          </a:p>
          <a:p>
            <a:pPr lvl="1"/>
            <a:r>
              <a:rPr lang="en-US" dirty="0"/>
              <a:t>University?</a:t>
            </a:r>
          </a:p>
          <a:p>
            <a:pPr lvl="1"/>
            <a:r>
              <a:rPr lang="en-US" dirty="0"/>
              <a:t>Mentors?</a:t>
            </a:r>
          </a:p>
          <a:p>
            <a:pPr lvl="1"/>
            <a:r>
              <a:rPr lang="en-US" dirty="0"/>
              <a:t>Observing others?</a:t>
            </a:r>
          </a:p>
          <a:p>
            <a:pPr lvl="1"/>
            <a:r>
              <a:rPr lang="en-US" dirty="0"/>
              <a:t>Other?</a:t>
            </a:r>
          </a:p>
        </p:txBody>
      </p:sp>
    </p:spTree>
    <p:extLst>
      <p:ext uri="{BB962C8B-B14F-4D97-AF65-F5344CB8AC3E}">
        <p14:creationId xmlns:p14="http://schemas.microsoft.com/office/powerpoint/2010/main" val="1174416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A8F3D-D128-3BB4-F43F-2B9C579DA77D}"/>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Group Discussion Questions </a:t>
            </a:r>
            <a:br>
              <a:rPr lang="en-US" sz="4000" dirty="0">
                <a:solidFill>
                  <a:srgbClr val="FFFFFF"/>
                </a:solidFill>
              </a:rPr>
            </a:br>
            <a:r>
              <a:rPr lang="en-US" sz="4000" dirty="0">
                <a:solidFill>
                  <a:srgbClr val="FFFFFF"/>
                </a:solidFill>
              </a:rPr>
              <a:t>(10 minutes)</a:t>
            </a:r>
          </a:p>
        </p:txBody>
      </p:sp>
      <p:graphicFrame>
        <p:nvGraphicFramePr>
          <p:cNvPr id="5" name="Content Placeholder 2">
            <a:extLst>
              <a:ext uri="{FF2B5EF4-FFF2-40B4-BE49-F238E27FC236}">
                <a16:creationId xmlns:a16="http://schemas.microsoft.com/office/drawing/2014/main" id="{66BCE428-37DB-DC25-D3D7-F1A21356DF9D}"/>
              </a:ext>
            </a:extLst>
          </p:cNvPr>
          <p:cNvGraphicFramePr>
            <a:graphicFrameLocks noGrp="1"/>
          </p:cNvGraphicFramePr>
          <p:nvPr>
            <p:ph idx="1"/>
            <p:extLst>
              <p:ext uri="{D42A27DB-BD31-4B8C-83A1-F6EECF244321}">
                <p14:modId xmlns:p14="http://schemas.microsoft.com/office/powerpoint/2010/main" val="2093566556"/>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817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alogue wall clock">
            <a:extLst>
              <a:ext uri="{FF2B5EF4-FFF2-40B4-BE49-F238E27FC236}">
                <a16:creationId xmlns:a16="http://schemas.microsoft.com/office/drawing/2014/main" id="{340E9DA2-7966-7C1D-C7B6-BDC2652DBE81}"/>
              </a:ext>
            </a:extLst>
          </p:cNvPr>
          <p:cNvPicPr>
            <a:picLocks noChangeAspect="1"/>
          </p:cNvPicPr>
          <p:nvPr/>
        </p:nvPicPr>
        <p:blipFill>
          <a:blip r:embed="rId2">
            <a:alphaModFix amt="50000"/>
          </a:blip>
          <a:srcRect t="6514" b="8900"/>
          <a:stretch>
            <a:fill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BB802A69-88FD-8755-B49E-FDAB8FEAA3F5}"/>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Break Time (10 minutes)</a:t>
            </a:r>
            <a:br>
              <a:rPr lang="en-US" sz="6000" dirty="0">
                <a:solidFill>
                  <a:srgbClr val="FFFFFF"/>
                </a:solidFill>
              </a:rPr>
            </a:br>
            <a:r>
              <a:rPr lang="en-US" sz="6000" dirty="0">
                <a:solidFill>
                  <a:srgbClr val="FFFFFF"/>
                </a:solidFill>
              </a:rPr>
              <a:t>Think about a specific lesson for our next activity.</a:t>
            </a:r>
          </a:p>
        </p:txBody>
      </p:sp>
    </p:spTree>
    <p:extLst>
      <p:ext uri="{BB962C8B-B14F-4D97-AF65-F5344CB8AC3E}">
        <p14:creationId xmlns:p14="http://schemas.microsoft.com/office/powerpoint/2010/main" val="161659575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80848-EE19-D721-370F-2517FBB46DA4}"/>
              </a:ext>
            </a:extLst>
          </p:cNvPr>
          <p:cNvSpPr>
            <a:spLocks noGrp="1"/>
          </p:cNvSpPr>
          <p:nvPr>
            <p:ph type="title"/>
          </p:nvPr>
        </p:nvSpPr>
        <p:spPr/>
        <p:txBody>
          <a:bodyPr/>
          <a:lstStyle/>
          <a:p>
            <a:r>
              <a:rPr lang="en-US"/>
              <a:t>Classroom Practices &amp; Routines (10 minutes)</a:t>
            </a:r>
            <a:endParaRPr lang="en-US" dirty="0"/>
          </a:p>
        </p:txBody>
      </p:sp>
      <p:graphicFrame>
        <p:nvGraphicFramePr>
          <p:cNvPr id="17" name="Content Placeholder 2">
            <a:extLst>
              <a:ext uri="{FF2B5EF4-FFF2-40B4-BE49-F238E27FC236}">
                <a16:creationId xmlns:a16="http://schemas.microsoft.com/office/drawing/2014/main" id="{482DA6CB-BC37-0EBC-773A-FB9ACEA55140}"/>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858656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D745D-3684-AC7B-7EB6-395ABED8E98D}"/>
              </a:ext>
            </a:extLst>
          </p:cNvPr>
          <p:cNvSpPr>
            <a:spLocks noGrp="1"/>
          </p:cNvSpPr>
          <p:nvPr>
            <p:ph type="title"/>
          </p:nvPr>
        </p:nvSpPr>
        <p:spPr/>
        <p:txBody>
          <a:bodyPr/>
          <a:lstStyle/>
          <a:p>
            <a:r>
              <a:rPr lang="en-US" dirty="0"/>
              <a:t>Toolkit of High-Engagement Activities (2 of 6)</a:t>
            </a:r>
          </a:p>
        </p:txBody>
      </p:sp>
      <p:sp>
        <p:nvSpPr>
          <p:cNvPr id="3" name="Content Placeholder 2">
            <a:extLst>
              <a:ext uri="{FF2B5EF4-FFF2-40B4-BE49-F238E27FC236}">
                <a16:creationId xmlns:a16="http://schemas.microsoft.com/office/drawing/2014/main" id="{1C737C76-02F4-D331-BAAB-7A4953EE73B9}"/>
              </a:ext>
            </a:extLst>
          </p:cNvPr>
          <p:cNvSpPr>
            <a:spLocks noGrp="1"/>
          </p:cNvSpPr>
          <p:nvPr>
            <p:ph idx="1"/>
          </p:nvPr>
        </p:nvSpPr>
        <p:spPr/>
        <p:txBody>
          <a:bodyPr>
            <a:normAutofit/>
          </a:bodyPr>
          <a:lstStyle/>
          <a:p>
            <a:pPr marL="0" indent="0">
              <a:buNone/>
            </a:pPr>
            <a:r>
              <a:rPr lang="en-US" b="1" dirty="0"/>
              <a:t>2. Mini Whiteboards (Paper Version)</a:t>
            </a:r>
          </a:p>
          <a:p>
            <a:pPr marL="0" indent="0">
              <a:buNone/>
            </a:pPr>
            <a:r>
              <a:rPr lang="en-US" dirty="0"/>
              <a:t>Give each student a reusable “whiteboard” (laminated paper) and dry erase markers.</a:t>
            </a:r>
            <a:br>
              <a:rPr lang="en-US" dirty="0"/>
            </a:br>
            <a:r>
              <a:rPr lang="en-US" dirty="0"/>
              <a:t>Use for:</a:t>
            </a:r>
          </a:p>
          <a:p>
            <a:r>
              <a:rPr lang="en-US" dirty="0"/>
              <a:t>Quick checks</a:t>
            </a:r>
          </a:p>
          <a:p>
            <a:r>
              <a:rPr lang="en-US" dirty="0"/>
              <a:t>Spelling practice</a:t>
            </a:r>
          </a:p>
          <a:p>
            <a:r>
              <a:rPr lang="en-US" dirty="0"/>
              <a:t>Sentence writing races (see next slide)</a:t>
            </a:r>
          </a:p>
          <a:p>
            <a:pPr marL="0" indent="0">
              <a:buNone/>
            </a:pPr>
            <a:r>
              <a:rPr lang="en-US" b="1" dirty="0"/>
              <a:t>Why:</a:t>
            </a:r>
            <a:r>
              <a:rPr lang="en-US" dirty="0"/>
              <a:t> Saves paper; improves participation.</a:t>
            </a:r>
          </a:p>
          <a:p>
            <a:pPr marL="0" indent="0">
              <a:buNone/>
            </a:pPr>
            <a:r>
              <a:rPr lang="en-US" dirty="0"/>
              <a:t>Let’s practice using them with the activity that comes next!</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38601223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74AB10-3949-520C-00CB-FE053E2C5C22}"/>
              </a:ext>
            </a:extLst>
          </p:cNvPr>
          <p:cNvSpPr>
            <a:spLocks noGrp="1"/>
          </p:cNvSpPr>
          <p:nvPr>
            <p:ph type="title"/>
          </p:nvPr>
        </p:nvSpPr>
        <p:spPr/>
        <p:txBody>
          <a:bodyPr/>
          <a:lstStyle/>
          <a:p>
            <a:r>
              <a:rPr lang="en-US" dirty="0"/>
              <a:t>Toolkit of High-Engagement Activities (3 of 6)</a:t>
            </a:r>
            <a:br>
              <a:rPr lang="en-US" dirty="0"/>
            </a:br>
            <a:r>
              <a:rPr lang="en-US" sz="3200" dirty="0"/>
              <a:t>(5 minutes)</a:t>
            </a:r>
            <a:endParaRPr lang="en-US" dirty="0"/>
          </a:p>
        </p:txBody>
      </p:sp>
      <p:sp>
        <p:nvSpPr>
          <p:cNvPr id="3" name="Content Placeholder 2">
            <a:extLst>
              <a:ext uri="{FF2B5EF4-FFF2-40B4-BE49-F238E27FC236}">
                <a16:creationId xmlns:a16="http://schemas.microsoft.com/office/drawing/2014/main" id="{107427CC-145F-AC7F-E61F-9C8931A460F9}"/>
              </a:ext>
            </a:extLst>
          </p:cNvPr>
          <p:cNvSpPr>
            <a:spLocks noGrp="1"/>
          </p:cNvSpPr>
          <p:nvPr>
            <p:ph idx="1"/>
          </p:nvPr>
        </p:nvSpPr>
        <p:spPr/>
        <p:txBody>
          <a:bodyPr/>
          <a:lstStyle/>
          <a:p>
            <a:pPr marL="0" indent="0">
              <a:buNone/>
            </a:pPr>
            <a:r>
              <a:rPr lang="en-US" b="1" dirty="0"/>
              <a:t>3. Running Dictation</a:t>
            </a:r>
          </a:p>
          <a:p>
            <a:pPr marL="0" indent="0">
              <a:buNone/>
            </a:pPr>
            <a:r>
              <a:rPr lang="en-US" dirty="0"/>
              <a:t>Post 3–4 short sentences on the wall.</a:t>
            </a:r>
            <a:br>
              <a:rPr lang="en-US" dirty="0"/>
            </a:br>
            <a:r>
              <a:rPr lang="en-US" dirty="0"/>
              <a:t>One student runs to read, returns to partner, says the sentence, partner writes.</a:t>
            </a:r>
            <a:br>
              <a:rPr lang="en-US" dirty="0"/>
            </a:br>
            <a:r>
              <a:rPr lang="en-US" dirty="0"/>
              <a:t>Switch roles.</a:t>
            </a:r>
            <a:br>
              <a:rPr lang="en-US" dirty="0"/>
            </a:br>
            <a:r>
              <a:rPr lang="en-US" b="1" dirty="0"/>
              <a:t>Good for:</a:t>
            </a:r>
            <a:r>
              <a:rPr lang="en-US" dirty="0"/>
              <a:t> Energy, teamwork, listening, pronunciation.</a:t>
            </a:r>
          </a:p>
        </p:txBody>
      </p:sp>
    </p:spTree>
    <p:extLst>
      <p:ext uri="{BB962C8B-B14F-4D97-AF65-F5344CB8AC3E}">
        <p14:creationId xmlns:p14="http://schemas.microsoft.com/office/powerpoint/2010/main" val="27081340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62C643-B79D-258D-7D05-962021DAE775}"/>
              </a:ext>
            </a:extLst>
          </p:cNvPr>
          <p:cNvSpPr>
            <a:spLocks noGrp="1"/>
          </p:cNvSpPr>
          <p:nvPr>
            <p:ph idx="1"/>
          </p:nvPr>
        </p:nvSpPr>
        <p:spPr/>
        <p:txBody>
          <a:bodyPr>
            <a:normAutofit/>
          </a:bodyPr>
          <a:lstStyle/>
          <a:p>
            <a:r>
              <a:rPr lang="en-US" b="1" dirty="0"/>
              <a:t>Sentences for Running Dictation:</a:t>
            </a:r>
            <a:endParaRPr lang="en-US" dirty="0"/>
          </a:p>
          <a:p>
            <a:r>
              <a:rPr lang="en-US" dirty="0"/>
              <a:t>Wyoming is the least populated state in the United States.</a:t>
            </a:r>
          </a:p>
          <a:p>
            <a:r>
              <a:rPr lang="en-US" dirty="0"/>
              <a:t> Yellowstone National Park is partly located in Wyoming.</a:t>
            </a:r>
          </a:p>
          <a:p>
            <a:r>
              <a:rPr lang="en-US" dirty="0"/>
              <a:t> Cowboys and rodeos are important parts of Wyoming’s culture.</a:t>
            </a:r>
          </a:p>
          <a:p>
            <a:r>
              <a:rPr lang="en-US" dirty="0"/>
              <a:t> Wyoming is the Equality State because it is where the first U.S. woman voted.</a:t>
            </a:r>
          </a:p>
          <a:p>
            <a:r>
              <a:rPr lang="en-US" dirty="0"/>
              <a:t> What teaching practices are you proud of?</a:t>
            </a:r>
          </a:p>
          <a:p>
            <a:r>
              <a:rPr lang="en-US" dirty="0"/>
              <a:t> What challenges do you face as a teacher?</a:t>
            </a:r>
          </a:p>
          <a:p>
            <a:endParaRPr lang="en-US" dirty="0"/>
          </a:p>
        </p:txBody>
      </p:sp>
      <p:sp>
        <p:nvSpPr>
          <p:cNvPr id="2" name="Title 1">
            <a:extLst>
              <a:ext uri="{FF2B5EF4-FFF2-40B4-BE49-F238E27FC236}">
                <a16:creationId xmlns:a16="http://schemas.microsoft.com/office/drawing/2014/main" id="{BFDB40F2-1F20-1CE3-C35D-3744EBC098BB}"/>
              </a:ext>
            </a:extLst>
          </p:cNvPr>
          <p:cNvSpPr>
            <a:spLocks noGrp="1"/>
          </p:cNvSpPr>
          <p:nvPr>
            <p:ph type="title"/>
          </p:nvPr>
        </p:nvSpPr>
        <p:spPr>
          <a:xfrm>
            <a:off x="838200" y="365125"/>
            <a:ext cx="10515600" cy="5930900"/>
          </a:xfrm>
          <a:solidFill>
            <a:schemeClr val="bg2"/>
          </a:solidFill>
        </p:spPr>
        <p:txBody>
          <a:bodyPr/>
          <a:lstStyle/>
          <a:p>
            <a:r>
              <a:rPr lang="en-US" dirty="0"/>
              <a:t>Sentences Used</a:t>
            </a:r>
          </a:p>
        </p:txBody>
      </p:sp>
    </p:spTree>
    <p:extLst>
      <p:ext uri="{BB962C8B-B14F-4D97-AF65-F5344CB8AC3E}">
        <p14:creationId xmlns:p14="http://schemas.microsoft.com/office/powerpoint/2010/main" val="327822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a:extLst>
            <a:ext uri="{FF2B5EF4-FFF2-40B4-BE49-F238E27FC236}">
              <a16:creationId xmlns:a16="http://schemas.microsoft.com/office/drawing/2014/main" id="{664AFA2B-6992-8698-EC72-181CF658251F}"/>
            </a:ext>
          </a:extLst>
        </p:cNvPr>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114FD-B213-8069-DC3A-6D4C8B9BF8ED}"/>
              </a:ext>
            </a:extLst>
          </p:cNvPr>
          <p:cNvSpPr>
            <a:spLocks noGrp="1"/>
          </p:cNvSpPr>
          <p:nvPr>
            <p:ph type="title"/>
          </p:nvPr>
        </p:nvSpPr>
        <p:spPr>
          <a:xfrm>
            <a:off x="1383564" y="348865"/>
            <a:ext cx="9718111" cy="1576446"/>
          </a:xfrm>
        </p:spPr>
        <p:txBody>
          <a:bodyPr anchor="ctr">
            <a:normAutofit/>
          </a:bodyPr>
          <a:lstStyle/>
          <a:p>
            <a:pPr algn="ctr"/>
            <a:r>
              <a:rPr lang="en-US" sz="4000" dirty="0">
                <a:solidFill>
                  <a:srgbClr val="FFFFFF"/>
                </a:solidFill>
              </a:rPr>
              <a:t>Discussion (5 minutes)</a:t>
            </a:r>
          </a:p>
        </p:txBody>
      </p:sp>
      <p:graphicFrame>
        <p:nvGraphicFramePr>
          <p:cNvPr id="5" name="Content Placeholder 2">
            <a:extLst>
              <a:ext uri="{FF2B5EF4-FFF2-40B4-BE49-F238E27FC236}">
                <a16:creationId xmlns:a16="http://schemas.microsoft.com/office/drawing/2014/main" id="{8AFC7314-5241-59C2-4AD7-6FFA004DCE1C}"/>
              </a:ext>
            </a:extLst>
          </p:cNvPr>
          <p:cNvGraphicFramePr>
            <a:graphicFrameLocks noGrp="1"/>
          </p:cNvGraphicFramePr>
          <p:nvPr>
            <p:ph idx="1"/>
            <p:extLst>
              <p:ext uri="{D42A27DB-BD31-4B8C-83A1-F6EECF244321}">
                <p14:modId xmlns:p14="http://schemas.microsoft.com/office/powerpoint/2010/main" val="1708436772"/>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681698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11" name="Rectangle 10">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E70C75A-6F92-1BE0-6DA8-0F200CF78E41}"/>
              </a:ext>
            </a:extLst>
          </p:cNvPr>
          <p:cNvSpPr>
            <a:spLocks noGrp="1"/>
          </p:cNvSpPr>
          <p:nvPr>
            <p:ph type="title"/>
          </p:nvPr>
        </p:nvSpPr>
        <p:spPr>
          <a:xfrm>
            <a:off x="761803" y="350196"/>
            <a:ext cx="4646904" cy="1624520"/>
          </a:xfrm>
        </p:spPr>
        <p:txBody>
          <a:bodyPr anchor="ctr">
            <a:normAutofit/>
          </a:bodyPr>
          <a:lstStyle/>
          <a:p>
            <a:r>
              <a:rPr lang="en-US" sz="4000" dirty="0"/>
              <a:t>Solving Common Teaching Challenges</a:t>
            </a:r>
            <a:br>
              <a:rPr lang="en-US" sz="4000" dirty="0"/>
            </a:br>
            <a:r>
              <a:rPr lang="en-US" sz="2800" dirty="0"/>
              <a:t>(10 minutes)</a:t>
            </a:r>
            <a:endParaRPr lang="en-US" sz="4000" dirty="0"/>
          </a:p>
        </p:txBody>
      </p:sp>
      <p:sp>
        <p:nvSpPr>
          <p:cNvPr id="3" name="Content Placeholder 2">
            <a:extLst>
              <a:ext uri="{FF2B5EF4-FFF2-40B4-BE49-F238E27FC236}">
                <a16:creationId xmlns:a16="http://schemas.microsoft.com/office/drawing/2014/main" id="{2BD0C919-E136-DFD1-858E-A35D9166AEB5}"/>
              </a:ext>
            </a:extLst>
          </p:cNvPr>
          <p:cNvSpPr>
            <a:spLocks noGrp="1"/>
          </p:cNvSpPr>
          <p:nvPr>
            <p:ph idx="1"/>
          </p:nvPr>
        </p:nvSpPr>
        <p:spPr>
          <a:xfrm>
            <a:off x="761802" y="2743200"/>
            <a:ext cx="4646905" cy="3613149"/>
          </a:xfrm>
        </p:spPr>
        <p:txBody>
          <a:bodyPr anchor="ctr">
            <a:normAutofit/>
          </a:bodyPr>
          <a:lstStyle/>
          <a:p>
            <a:r>
              <a:rPr lang="en-US" sz="2000" dirty="0"/>
              <a:t>In pairs or groups of 3, select one real teaching problem (examples: lack of confidence, limited materials, mixed abilities, etc.).</a:t>
            </a:r>
          </a:p>
          <a:p>
            <a:r>
              <a:rPr lang="en-US" sz="2000" dirty="0"/>
              <a:t>Brainstorm 2-3 possible solutions based on experiences.</a:t>
            </a:r>
          </a:p>
          <a:p>
            <a:r>
              <a:rPr lang="en-US" sz="2000" dirty="0"/>
              <a:t>Share out.</a:t>
            </a:r>
          </a:p>
        </p:txBody>
      </p:sp>
      <p:pic>
        <p:nvPicPr>
          <p:cNvPr id="5" name="Picture 4">
            <a:extLst>
              <a:ext uri="{FF2B5EF4-FFF2-40B4-BE49-F238E27FC236}">
                <a16:creationId xmlns:a16="http://schemas.microsoft.com/office/drawing/2014/main" id="{25045B88-2399-F918-700D-0722C7A2577D}"/>
              </a:ext>
            </a:extLst>
          </p:cNvPr>
          <p:cNvPicPr>
            <a:picLocks noChangeAspect="1"/>
          </p:cNvPicPr>
          <p:nvPr/>
        </p:nvPicPr>
        <p:blipFill>
          <a:blip r:embed="rId2"/>
          <a:srcRect l="27272" r="22672"/>
          <a:stretch>
            <a:fillRect/>
          </a:stretch>
        </p:blipFill>
        <p:spPr>
          <a:xfrm>
            <a:off x="6096000" y="1"/>
            <a:ext cx="6102825" cy="6858000"/>
          </a:xfrm>
          <a:prstGeom prst="rect">
            <a:avLst/>
          </a:prstGeom>
        </p:spPr>
      </p:pic>
    </p:spTree>
    <p:extLst>
      <p:ext uri="{BB962C8B-B14F-4D97-AF65-F5344CB8AC3E}">
        <p14:creationId xmlns:p14="http://schemas.microsoft.com/office/powerpoint/2010/main" val="25518139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DDFEC2-CBF0-538F-8E3D-54CA9457486C}"/>
              </a:ext>
            </a:extLst>
          </p:cNvPr>
          <p:cNvSpPr>
            <a:spLocks noGrp="1"/>
          </p:cNvSpPr>
          <p:nvPr>
            <p:ph type="title"/>
          </p:nvPr>
        </p:nvSpPr>
        <p:spPr/>
        <p:txBody>
          <a:bodyPr/>
          <a:lstStyle/>
          <a:p>
            <a:r>
              <a:rPr lang="en-US" dirty="0"/>
              <a:t>Toolkit of High-Engagement Activities (4 of 6)</a:t>
            </a:r>
          </a:p>
        </p:txBody>
      </p:sp>
      <p:sp>
        <p:nvSpPr>
          <p:cNvPr id="3" name="Content Placeholder 2">
            <a:extLst>
              <a:ext uri="{FF2B5EF4-FFF2-40B4-BE49-F238E27FC236}">
                <a16:creationId xmlns:a16="http://schemas.microsoft.com/office/drawing/2014/main" id="{39FC1624-ED64-2744-2006-E648643F687C}"/>
              </a:ext>
            </a:extLst>
          </p:cNvPr>
          <p:cNvSpPr>
            <a:spLocks noGrp="1"/>
          </p:cNvSpPr>
          <p:nvPr>
            <p:ph idx="1"/>
          </p:nvPr>
        </p:nvSpPr>
        <p:spPr/>
        <p:txBody>
          <a:bodyPr/>
          <a:lstStyle/>
          <a:p>
            <a:pPr marL="0" indent="0">
              <a:buNone/>
            </a:pPr>
            <a:r>
              <a:rPr lang="en-US" b="1" dirty="0"/>
              <a:t>4. Flashcard Games</a:t>
            </a:r>
          </a:p>
          <a:p>
            <a:pPr marL="0" indent="0">
              <a:buNone/>
            </a:pPr>
            <a:r>
              <a:rPr lang="en-US" dirty="0"/>
              <a:t>Use hand-made cards (no printer needed).</a:t>
            </a:r>
          </a:p>
          <a:p>
            <a:r>
              <a:rPr lang="en-US" b="1" dirty="0"/>
              <a:t>Memory Matching</a:t>
            </a:r>
            <a:r>
              <a:rPr lang="en-US" dirty="0"/>
              <a:t> (vocab)</a:t>
            </a:r>
          </a:p>
          <a:p>
            <a:r>
              <a:rPr lang="en-US" b="1" dirty="0"/>
              <a:t>Guess the Word</a:t>
            </a:r>
            <a:r>
              <a:rPr lang="en-US" dirty="0"/>
              <a:t> (student holds card on forehead)</a:t>
            </a:r>
          </a:p>
          <a:p>
            <a:r>
              <a:rPr lang="en-US" b="1" dirty="0"/>
              <a:t>Slap or Swat the Word</a:t>
            </a:r>
            <a:r>
              <a:rPr lang="en-US" dirty="0"/>
              <a:t> (teams compete in relay race to tap the correct card taped to wall after hearing prompts)</a:t>
            </a:r>
          </a:p>
          <a:p>
            <a:endParaRPr lang="en-US" dirty="0"/>
          </a:p>
        </p:txBody>
      </p:sp>
      <p:sp>
        <p:nvSpPr>
          <p:cNvPr id="4" name="TextBox 3">
            <a:extLst>
              <a:ext uri="{FF2B5EF4-FFF2-40B4-BE49-F238E27FC236}">
                <a16:creationId xmlns:a16="http://schemas.microsoft.com/office/drawing/2014/main" id="{AA834701-0315-954C-1AB7-4B5385BD0A7B}"/>
              </a:ext>
            </a:extLst>
          </p:cNvPr>
          <p:cNvSpPr txBox="1"/>
          <p:nvPr/>
        </p:nvSpPr>
        <p:spPr>
          <a:xfrm>
            <a:off x="838200" y="1554470"/>
            <a:ext cx="10067925" cy="4893647"/>
          </a:xfrm>
          <a:prstGeom prst="rect">
            <a:avLst/>
          </a:prstGeom>
          <a:solidFill>
            <a:schemeClr val="bg2"/>
          </a:solidFill>
        </p:spPr>
        <p:txBody>
          <a:bodyPr wrap="square" rtlCol="0">
            <a:spAutoFit/>
          </a:bodyPr>
          <a:lstStyle/>
          <a:p>
            <a:pPr algn="ctr"/>
            <a:r>
              <a:rPr lang="en-US" sz="2400" b="1" dirty="0"/>
              <a:t>Let’s try this example for listening/pronunciation. (5 minutes)</a:t>
            </a:r>
          </a:p>
          <a:p>
            <a:pPr algn="ctr"/>
            <a:r>
              <a:rPr lang="en-US" sz="2400" b="1" dirty="0"/>
              <a:t>Swat the Word</a:t>
            </a:r>
          </a:p>
          <a:p>
            <a:r>
              <a:rPr lang="en-US" sz="2400" dirty="0"/>
              <a:t>Two teams form lines. The front person is given a fly swatter. These words are on the wall for both teams. Facilitator says word and first person runs and swats the word then runs to the back. First person to slap correct word earns team one point.</a:t>
            </a:r>
          </a:p>
          <a:p>
            <a:pPr lvl="1"/>
            <a:r>
              <a:rPr lang="en-US" sz="2400" dirty="0"/>
              <a:t>Thought			Through		Though</a:t>
            </a:r>
          </a:p>
          <a:p>
            <a:pPr lvl="1"/>
            <a:r>
              <a:rPr lang="en-US" sz="2400" dirty="0"/>
              <a:t>Ship			Sheep			Sip</a:t>
            </a:r>
          </a:p>
          <a:p>
            <a:pPr lvl="1"/>
            <a:r>
              <a:rPr lang="en-US" sz="2400" dirty="0"/>
              <a:t>Bat				Bad			Bet</a:t>
            </a:r>
          </a:p>
          <a:p>
            <a:pPr lvl="1"/>
            <a:r>
              <a:rPr lang="en-US" sz="2400" dirty="0"/>
              <a:t>Pull			Pool			Pill</a:t>
            </a:r>
          </a:p>
          <a:p>
            <a:pPr lvl="1"/>
            <a:r>
              <a:rPr lang="en-US" sz="2400" dirty="0"/>
              <a:t>Bag			Back			Bad</a:t>
            </a:r>
          </a:p>
          <a:p>
            <a:pPr lvl="1"/>
            <a:r>
              <a:rPr lang="en-US" sz="2400" dirty="0"/>
              <a:t>Cap			Cop			Cup</a:t>
            </a:r>
          </a:p>
          <a:p>
            <a:pPr lvl="1"/>
            <a:r>
              <a:rPr lang="en-US" sz="2400" dirty="0"/>
              <a:t>Then			Den			Thin</a:t>
            </a:r>
            <a:endParaRPr lang="en-US" dirty="0"/>
          </a:p>
        </p:txBody>
      </p:sp>
    </p:spTree>
    <p:extLst>
      <p:ext uri="{BB962C8B-B14F-4D97-AF65-F5344CB8AC3E}">
        <p14:creationId xmlns:p14="http://schemas.microsoft.com/office/powerpoint/2010/main" val="2472601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E764EB0-4CD4-6B93-EF0B-788AFEBB382A}"/>
              </a:ext>
            </a:extLst>
          </p:cNvPr>
          <p:cNvPicPr>
            <a:picLocks noChangeAspect="1"/>
          </p:cNvPicPr>
          <p:nvPr/>
        </p:nvPicPr>
        <p:blipFill>
          <a:blip r:embed="rId2"/>
          <a:stretch>
            <a:fillRect/>
          </a:stretch>
        </p:blipFill>
        <p:spPr>
          <a:xfrm>
            <a:off x="1637678" y="528232"/>
            <a:ext cx="8916644" cy="5801535"/>
          </a:xfrm>
          <a:prstGeom prst="rect">
            <a:avLst/>
          </a:prstGeom>
        </p:spPr>
      </p:pic>
    </p:spTree>
    <p:extLst>
      <p:ext uri="{BB962C8B-B14F-4D97-AF65-F5344CB8AC3E}">
        <p14:creationId xmlns:p14="http://schemas.microsoft.com/office/powerpoint/2010/main" val="141597693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271E00-667E-90CB-3E09-A58740E87F6E}"/>
              </a:ext>
            </a:extLst>
          </p:cNvPr>
          <p:cNvSpPr>
            <a:spLocks noGrp="1"/>
          </p:cNvSpPr>
          <p:nvPr>
            <p:ph type="title"/>
          </p:nvPr>
        </p:nvSpPr>
        <p:spPr/>
        <p:txBody>
          <a:bodyPr/>
          <a:lstStyle/>
          <a:p>
            <a:r>
              <a:rPr lang="en-US" dirty="0"/>
              <a:t>Cultural &amp; Community Contexts: </a:t>
            </a:r>
            <a:br>
              <a:rPr lang="en-US" dirty="0"/>
            </a:br>
            <a:r>
              <a:rPr lang="en-US" dirty="0"/>
              <a:t>Write about any of these prompts (5 minutes).</a:t>
            </a:r>
          </a:p>
        </p:txBody>
      </p:sp>
      <p:sp>
        <p:nvSpPr>
          <p:cNvPr id="3" name="Content Placeholder 2">
            <a:extLst>
              <a:ext uri="{FF2B5EF4-FFF2-40B4-BE49-F238E27FC236}">
                <a16:creationId xmlns:a16="http://schemas.microsoft.com/office/drawing/2014/main" id="{2655E625-6A20-F162-4587-ED501320AB29}"/>
              </a:ext>
            </a:extLst>
          </p:cNvPr>
          <p:cNvSpPr>
            <a:spLocks noGrp="1"/>
          </p:cNvSpPr>
          <p:nvPr>
            <p:ph idx="1"/>
          </p:nvPr>
        </p:nvSpPr>
        <p:spPr/>
        <p:txBody>
          <a:bodyPr/>
          <a:lstStyle/>
          <a:p>
            <a:r>
              <a:rPr lang="en-US" dirty="0"/>
              <a:t>How does Jambi’s local culture influence the way students learn English?</a:t>
            </a:r>
          </a:p>
          <a:p>
            <a:r>
              <a:rPr lang="en-US" dirty="0"/>
              <a:t>What cultural norms affect student participation (examples: speaking out loud, group work, confidence)?</a:t>
            </a:r>
          </a:p>
          <a:p>
            <a:r>
              <a:rPr lang="en-US" dirty="0"/>
              <a:t>How do parents view English learning?</a:t>
            </a:r>
          </a:p>
          <a:p>
            <a:r>
              <a:rPr lang="en-US" dirty="0"/>
              <a:t>Are there community expectations that help or hinder student engagement?</a:t>
            </a:r>
          </a:p>
          <a:p>
            <a:r>
              <a:rPr lang="en-US" dirty="0"/>
              <a:t>How do local languages interact with English learning in class?</a:t>
            </a:r>
          </a:p>
        </p:txBody>
      </p:sp>
    </p:spTree>
    <p:extLst>
      <p:ext uri="{BB962C8B-B14F-4D97-AF65-F5344CB8AC3E}">
        <p14:creationId xmlns:p14="http://schemas.microsoft.com/office/powerpoint/2010/main" val="38404139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6FB429-764E-FC85-F7F5-6B22A766F89E}"/>
              </a:ext>
            </a:extLst>
          </p:cNvPr>
          <p:cNvSpPr>
            <a:spLocks noGrp="1"/>
          </p:cNvSpPr>
          <p:nvPr>
            <p:ph type="title"/>
          </p:nvPr>
        </p:nvSpPr>
        <p:spPr/>
        <p:txBody>
          <a:bodyPr/>
          <a:lstStyle/>
          <a:p>
            <a:r>
              <a:rPr lang="en-US" dirty="0"/>
              <a:t>Toolkit of High-Engagement Activities (5 of 6)</a:t>
            </a:r>
          </a:p>
        </p:txBody>
      </p:sp>
      <p:sp>
        <p:nvSpPr>
          <p:cNvPr id="3" name="Content Placeholder 2">
            <a:extLst>
              <a:ext uri="{FF2B5EF4-FFF2-40B4-BE49-F238E27FC236}">
                <a16:creationId xmlns:a16="http://schemas.microsoft.com/office/drawing/2014/main" id="{FACFFE6B-25DC-C2D2-42BA-CF5446506349}"/>
              </a:ext>
            </a:extLst>
          </p:cNvPr>
          <p:cNvSpPr>
            <a:spLocks noGrp="1"/>
          </p:cNvSpPr>
          <p:nvPr>
            <p:ph idx="1"/>
          </p:nvPr>
        </p:nvSpPr>
        <p:spPr/>
        <p:txBody>
          <a:bodyPr/>
          <a:lstStyle/>
          <a:p>
            <a:pPr marL="0" indent="0">
              <a:buNone/>
            </a:pPr>
            <a:r>
              <a:rPr lang="en-US" b="1" dirty="0"/>
              <a:t>5. “Three Stars and a Wish” Peer Feedback</a:t>
            </a:r>
          </a:p>
          <a:p>
            <a:pPr marL="0" indent="0">
              <a:buNone/>
            </a:pPr>
            <a:r>
              <a:rPr lang="en-US" dirty="0"/>
              <a:t>After any short writing task, a partner provides:</a:t>
            </a:r>
          </a:p>
          <a:p>
            <a:r>
              <a:rPr lang="en-US" dirty="0"/>
              <a:t>3 positive things</a:t>
            </a:r>
          </a:p>
          <a:p>
            <a:r>
              <a:rPr lang="en-US" dirty="0"/>
              <a:t>1 suggestion</a:t>
            </a:r>
          </a:p>
          <a:p>
            <a:pPr marL="0" indent="0">
              <a:buNone/>
            </a:pPr>
            <a:r>
              <a:rPr lang="en-US" dirty="0"/>
              <a:t>Helps build supportive classroom culture.</a:t>
            </a:r>
          </a:p>
          <a:p>
            <a:pPr marL="0" indent="0">
              <a:buNone/>
            </a:pPr>
            <a:endParaRPr lang="en-US" dirty="0"/>
          </a:p>
          <a:p>
            <a:pPr marL="0" indent="0">
              <a:buNone/>
            </a:pPr>
            <a:r>
              <a:rPr lang="en-US" b="1" dirty="0"/>
              <a:t>Now let’s try it with the writing you just completed! (10 minutes)</a:t>
            </a:r>
          </a:p>
        </p:txBody>
      </p:sp>
    </p:spTree>
    <p:extLst>
      <p:ext uri="{BB962C8B-B14F-4D97-AF65-F5344CB8AC3E}">
        <p14:creationId xmlns:p14="http://schemas.microsoft.com/office/powerpoint/2010/main" val="6015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a:extLst>
            <a:ext uri="{FF2B5EF4-FFF2-40B4-BE49-F238E27FC236}">
              <a16:creationId xmlns:a16="http://schemas.microsoft.com/office/drawing/2014/main" id="{99391B96-017E-9F0E-D924-BD32DCA290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8BB282-4BCB-28B6-DA1A-9BF2DD85DE1C}"/>
              </a:ext>
            </a:extLst>
          </p:cNvPr>
          <p:cNvSpPr>
            <a:spLocks noGrp="1"/>
          </p:cNvSpPr>
          <p:nvPr>
            <p:ph type="title"/>
          </p:nvPr>
        </p:nvSpPr>
        <p:spPr/>
        <p:txBody>
          <a:bodyPr/>
          <a:lstStyle/>
          <a:p>
            <a:r>
              <a:rPr lang="en-US" dirty="0"/>
              <a:t>Toolkit of High-Engagement Activities (6 of 6)</a:t>
            </a:r>
          </a:p>
        </p:txBody>
      </p:sp>
      <p:sp>
        <p:nvSpPr>
          <p:cNvPr id="3" name="Content Placeholder 2">
            <a:extLst>
              <a:ext uri="{FF2B5EF4-FFF2-40B4-BE49-F238E27FC236}">
                <a16:creationId xmlns:a16="http://schemas.microsoft.com/office/drawing/2014/main" id="{A5B62A4C-B135-C873-5EAC-812938223CCC}"/>
              </a:ext>
            </a:extLst>
          </p:cNvPr>
          <p:cNvSpPr>
            <a:spLocks noGrp="1"/>
          </p:cNvSpPr>
          <p:nvPr>
            <p:ph idx="1"/>
          </p:nvPr>
        </p:nvSpPr>
        <p:spPr/>
        <p:txBody>
          <a:bodyPr>
            <a:normAutofit lnSpcReduction="10000"/>
          </a:bodyPr>
          <a:lstStyle/>
          <a:p>
            <a:pPr marL="0" indent="0">
              <a:buNone/>
            </a:pPr>
            <a:r>
              <a:rPr lang="en-US" b="1" dirty="0"/>
              <a:t>5. Whisper Lines (10 minutes)</a:t>
            </a:r>
          </a:p>
          <a:p>
            <a:pPr marL="514350" lvl="0" indent="-514350" eaLnBrk="0" fontAlgn="base" hangingPunct="0">
              <a:lnSpc>
                <a:spcPct val="100000"/>
              </a:lnSpc>
              <a:spcBef>
                <a:spcPct val="0"/>
              </a:spcBef>
              <a:spcAft>
                <a:spcPct val="0"/>
              </a:spcAft>
              <a:buFont typeface="+mj-lt"/>
              <a:buAutoNum type="arabicPeriod"/>
            </a:pPr>
            <a:r>
              <a:rPr lang="en-US" altLang="en-US" dirty="0">
                <a:latin typeface="Arial" panose="020B0604020202020204" pitchFamily="34" charset="0"/>
              </a:rPr>
              <a:t>Form </a:t>
            </a:r>
            <a:r>
              <a:rPr lang="en-US" altLang="en-US" b="1" dirty="0">
                <a:latin typeface="Arial" panose="020B0604020202020204" pitchFamily="34" charset="0"/>
              </a:rPr>
              <a:t>two lines </a:t>
            </a:r>
            <a:r>
              <a:rPr lang="en-US" altLang="en-US" dirty="0">
                <a:latin typeface="Arial" panose="020B0604020202020204" pitchFamily="34" charset="0"/>
              </a:rPr>
              <a:t>facing each other to make pairs.</a:t>
            </a:r>
          </a:p>
          <a:p>
            <a:pPr marL="514350" lvl="0" indent="-514350" eaLnBrk="0" fontAlgn="base" hangingPunct="0">
              <a:lnSpc>
                <a:spcPct val="100000"/>
              </a:lnSpc>
              <a:spcBef>
                <a:spcPct val="0"/>
              </a:spcBef>
              <a:spcAft>
                <a:spcPct val="0"/>
              </a:spcAft>
              <a:buFont typeface="+mj-lt"/>
              <a:buAutoNum type="arabicPeriod"/>
            </a:pPr>
            <a:r>
              <a:rPr lang="en-US" altLang="en-US" dirty="0">
                <a:latin typeface="Arial" panose="020B0604020202020204" pitchFamily="34" charset="0"/>
              </a:rPr>
              <a:t>The teacher gives a prompt. </a:t>
            </a:r>
            <a:r>
              <a:rPr lang="en-US" altLang="en-US" b="1" dirty="0">
                <a:latin typeface="Arial" panose="020B0604020202020204" pitchFamily="34" charset="0"/>
              </a:rPr>
              <a:t>Line A speaks, quietly</a:t>
            </a:r>
            <a:r>
              <a:rPr lang="en-US" altLang="en-US" dirty="0">
                <a:latin typeface="Arial" panose="020B0604020202020204" pitchFamily="34" charset="0"/>
              </a:rPr>
              <a:t>, as Line B listens.</a:t>
            </a:r>
          </a:p>
          <a:p>
            <a:pPr marL="514350" lvl="0" indent="-514350" eaLnBrk="0" fontAlgn="base" hangingPunct="0">
              <a:lnSpc>
                <a:spcPct val="100000"/>
              </a:lnSpc>
              <a:spcBef>
                <a:spcPct val="0"/>
              </a:spcBef>
              <a:spcAft>
                <a:spcPct val="0"/>
              </a:spcAft>
              <a:buFont typeface="+mj-lt"/>
              <a:buAutoNum type="arabicPeriod"/>
            </a:pPr>
            <a:r>
              <a:rPr lang="en-US" altLang="en-US" dirty="0">
                <a:latin typeface="Arial" panose="020B0604020202020204" pitchFamily="34" charset="0"/>
              </a:rPr>
              <a:t>The teacher calls a few students from </a:t>
            </a:r>
            <a:r>
              <a:rPr lang="en-US" altLang="en-US" b="1" dirty="0">
                <a:latin typeface="Arial" panose="020B0604020202020204" pitchFamily="34" charset="0"/>
              </a:rPr>
              <a:t>Line B</a:t>
            </a:r>
            <a:r>
              <a:rPr lang="en-US" altLang="en-US" dirty="0">
                <a:latin typeface="Arial" panose="020B0604020202020204" pitchFamily="34" charset="0"/>
              </a:rPr>
              <a:t> to summarize their partner’s answer.</a:t>
            </a:r>
          </a:p>
          <a:p>
            <a:pPr marL="514350" lvl="0" indent="-514350" eaLnBrk="0" fontAlgn="base" hangingPunct="0">
              <a:lnSpc>
                <a:spcPct val="100000"/>
              </a:lnSpc>
              <a:spcBef>
                <a:spcPct val="0"/>
              </a:spcBef>
              <a:spcAft>
                <a:spcPct val="0"/>
              </a:spcAft>
              <a:buFont typeface="+mj-lt"/>
              <a:buAutoNum type="arabicPeriod"/>
            </a:pPr>
            <a:r>
              <a:rPr lang="en-US" altLang="en-US" dirty="0">
                <a:latin typeface="Arial" panose="020B0604020202020204" pitchFamily="34" charset="0"/>
              </a:rPr>
              <a:t>Now </a:t>
            </a:r>
            <a:r>
              <a:rPr lang="en-US" altLang="en-US" b="1" dirty="0">
                <a:latin typeface="Arial" panose="020B0604020202020204" pitchFamily="34" charset="0"/>
              </a:rPr>
              <a:t>Line B</a:t>
            </a:r>
            <a:r>
              <a:rPr lang="en-US" altLang="en-US" dirty="0">
                <a:latin typeface="Arial" panose="020B0604020202020204" pitchFamily="34" charset="0"/>
              </a:rPr>
              <a:t> rotates one step to the right to form new pairs, last person on right goes to the other side (</a:t>
            </a:r>
            <a:r>
              <a:rPr lang="en-US" altLang="en-US" b="1" dirty="0">
                <a:latin typeface="Arial" panose="020B0604020202020204" pitchFamily="34" charset="0"/>
              </a:rPr>
              <a:t>Line A stays still</a:t>
            </a:r>
            <a:r>
              <a:rPr lang="en-US" altLang="en-US" dirty="0">
                <a:latin typeface="Arial" panose="020B0604020202020204" pitchFamily="34" charset="0"/>
              </a:rPr>
              <a:t>).</a:t>
            </a:r>
          </a:p>
          <a:p>
            <a:pPr marL="514350" lvl="0" indent="-514350" eaLnBrk="0" fontAlgn="base" hangingPunct="0">
              <a:lnSpc>
                <a:spcPct val="100000"/>
              </a:lnSpc>
              <a:spcBef>
                <a:spcPct val="0"/>
              </a:spcBef>
              <a:spcAft>
                <a:spcPct val="0"/>
              </a:spcAft>
              <a:buFont typeface="+mj-lt"/>
              <a:buAutoNum type="arabicPeriod"/>
            </a:pPr>
            <a:r>
              <a:rPr lang="en-US" altLang="en-US" dirty="0">
                <a:latin typeface="Arial" panose="020B0604020202020204" pitchFamily="34" charset="0"/>
              </a:rPr>
              <a:t>New prompt: </a:t>
            </a:r>
            <a:r>
              <a:rPr lang="en-US" altLang="en-US" b="1" dirty="0">
                <a:latin typeface="Arial" panose="020B0604020202020204" pitchFamily="34" charset="0"/>
              </a:rPr>
              <a:t>Line B speaks</a:t>
            </a:r>
            <a:r>
              <a:rPr lang="en-US" altLang="en-US" dirty="0">
                <a:latin typeface="Arial" panose="020B0604020202020204" pitchFamily="34" charset="0"/>
              </a:rPr>
              <a:t>, Line A listens.</a:t>
            </a:r>
          </a:p>
          <a:p>
            <a:pPr marL="514350" lvl="0" indent="-514350" eaLnBrk="0" fontAlgn="base" hangingPunct="0">
              <a:lnSpc>
                <a:spcPct val="100000"/>
              </a:lnSpc>
              <a:spcBef>
                <a:spcPct val="0"/>
              </a:spcBef>
              <a:spcAft>
                <a:spcPct val="0"/>
              </a:spcAft>
              <a:buFont typeface="+mj-lt"/>
              <a:buAutoNum type="arabicPeriod"/>
            </a:pPr>
            <a:r>
              <a:rPr lang="en-US" altLang="en-US" dirty="0">
                <a:latin typeface="Arial" panose="020B0604020202020204" pitchFamily="34" charset="0"/>
              </a:rPr>
              <a:t>A few students from </a:t>
            </a:r>
            <a:r>
              <a:rPr lang="en-US" altLang="en-US" b="1" dirty="0">
                <a:latin typeface="Arial" panose="020B0604020202020204" pitchFamily="34" charset="0"/>
              </a:rPr>
              <a:t>Line A</a:t>
            </a:r>
            <a:r>
              <a:rPr lang="en-US" altLang="en-US" dirty="0">
                <a:latin typeface="Arial" panose="020B0604020202020204" pitchFamily="34" charset="0"/>
              </a:rPr>
              <a:t> summarize their partner’s answer.</a:t>
            </a:r>
          </a:p>
          <a:p>
            <a:pPr marL="514350" lvl="0" indent="-514350" eaLnBrk="0" fontAlgn="base" hangingPunct="0">
              <a:lnSpc>
                <a:spcPct val="100000"/>
              </a:lnSpc>
              <a:spcBef>
                <a:spcPct val="0"/>
              </a:spcBef>
              <a:spcAft>
                <a:spcPct val="0"/>
              </a:spcAft>
              <a:buFont typeface="+mj-lt"/>
              <a:buAutoNum type="arabicPeriod"/>
            </a:pPr>
            <a:r>
              <a:rPr lang="en-US" altLang="en-US" dirty="0">
                <a:latin typeface="Arial" panose="020B0604020202020204" pitchFamily="34" charset="0"/>
              </a:rPr>
              <a:t>Then </a:t>
            </a:r>
            <a:r>
              <a:rPr lang="en-US" altLang="en-US" b="1" dirty="0">
                <a:latin typeface="Arial" panose="020B0604020202020204" pitchFamily="34" charset="0"/>
              </a:rPr>
              <a:t>repeat</a:t>
            </a:r>
            <a:r>
              <a:rPr lang="en-US" altLang="en-US" dirty="0">
                <a:latin typeface="Arial" panose="020B0604020202020204" pitchFamily="34" charset="0"/>
              </a:rPr>
              <a:t> for several rounds with new prompts.</a:t>
            </a:r>
          </a:p>
        </p:txBody>
      </p:sp>
    </p:spTree>
    <p:extLst>
      <p:ext uri="{BB962C8B-B14F-4D97-AF65-F5344CB8AC3E}">
        <p14:creationId xmlns:p14="http://schemas.microsoft.com/office/powerpoint/2010/main" val="2623983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Rectangle 18">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C2292A3-144D-1B06-8411-BFBEFD718131}"/>
              </a:ext>
            </a:extLst>
          </p:cNvPr>
          <p:cNvSpPr>
            <a:spLocks noGrp="1"/>
          </p:cNvSpPr>
          <p:nvPr>
            <p:ph type="title"/>
          </p:nvPr>
        </p:nvSpPr>
        <p:spPr>
          <a:xfrm>
            <a:off x="586478" y="1683756"/>
            <a:ext cx="3115265" cy="2396359"/>
          </a:xfrm>
        </p:spPr>
        <p:txBody>
          <a:bodyPr anchor="b">
            <a:normAutofit/>
          </a:bodyPr>
          <a:lstStyle/>
          <a:p>
            <a:pPr algn="r"/>
            <a:r>
              <a:rPr lang="en-US" sz="4000" dirty="0">
                <a:solidFill>
                  <a:srgbClr val="FFFFFF"/>
                </a:solidFill>
              </a:rPr>
              <a:t>Questions for Line Up Speaking Exchange</a:t>
            </a:r>
          </a:p>
        </p:txBody>
      </p:sp>
      <p:graphicFrame>
        <p:nvGraphicFramePr>
          <p:cNvPr id="5" name="Content Placeholder 2">
            <a:extLst>
              <a:ext uri="{FF2B5EF4-FFF2-40B4-BE49-F238E27FC236}">
                <a16:creationId xmlns:a16="http://schemas.microsoft.com/office/drawing/2014/main" id="{0A008DFE-A0E7-C72C-2F99-41E67A9E8DE1}"/>
              </a:ext>
            </a:extLst>
          </p:cNvPr>
          <p:cNvGraphicFramePr>
            <a:graphicFrameLocks noGrp="1"/>
          </p:cNvGraphicFramePr>
          <p:nvPr>
            <p:ph idx="1"/>
            <p:extLst>
              <p:ext uri="{D42A27DB-BD31-4B8C-83A1-F6EECF244321}">
                <p14:modId xmlns:p14="http://schemas.microsoft.com/office/powerpoint/2010/main" val="3701044425"/>
              </p:ext>
            </p:extLst>
          </p:nvPr>
        </p:nvGraphicFramePr>
        <p:xfrm>
          <a:off x="4905052" y="750440"/>
          <a:ext cx="6666833" cy="54539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32978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3854D-B1A4-E7BD-0CAC-19AC5CC5FC2B}"/>
              </a:ext>
            </a:extLst>
          </p:cNvPr>
          <p:cNvSpPr>
            <a:spLocks noGrp="1"/>
          </p:cNvSpPr>
          <p:nvPr>
            <p:ph type="title"/>
          </p:nvPr>
        </p:nvSpPr>
        <p:spPr>
          <a:xfrm>
            <a:off x="6417733" y="490537"/>
            <a:ext cx="5291663" cy="1628775"/>
          </a:xfrm>
        </p:spPr>
        <p:txBody>
          <a:bodyPr anchor="b">
            <a:normAutofit/>
          </a:bodyPr>
          <a:lstStyle/>
          <a:p>
            <a:r>
              <a:rPr lang="en-US" sz="4000" dirty="0"/>
              <a:t>Reflection: </a:t>
            </a:r>
            <a:br>
              <a:rPr lang="en-US" sz="4000" dirty="0"/>
            </a:br>
            <a:r>
              <a:rPr lang="en-US" sz="4000" dirty="0"/>
              <a:t>Group Brainstorm </a:t>
            </a:r>
            <a:r>
              <a:rPr lang="en-US" sz="2000" dirty="0"/>
              <a:t>(5 minutes)</a:t>
            </a:r>
            <a:endParaRPr lang="en-US" sz="4000" dirty="0"/>
          </a:p>
        </p:txBody>
      </p:sp>
      <p:pic>
        <p:nvPicPr>
          <p:cNvPr id="6" name="Picture 5">
            <a:extLst>
              <a:ext uri="{FF2B5EF4-FFF2-40B4-BE49-F238E27FC236}">
                <a16:creationId xmlns:a16="http://schemas.microsoft.com/office/drawing/2014/main" id="{2EF180D8-7DF0-32EC-5009-34BE7127146E}"/>
              </a:ext>
            </a:extLst>
          </p:cNvPr>
          <p:cNvPicPr>
            <a:picLocks noChangeAspect="1"/>
          </p:cNvPicPr>
          <p:nvPr/>
        </p:nvPicPr>
        <p:blipFill>
          <a:blip r:embed="rId2"/>
          <a:srcRect l="35693" r="4959" b="-2"/>
          <a:stretch>
            <a:fillRect/>
          </a:stretch>
        </p:blipFill>
        <p:spPr>
          <a:xfrm>
            <a:off x="2" y="1587"/>
            <a:ext cx="6095999" cy="6856413"/>
          </a:xfrm>
          <a:custGeom>
            <a:avLst/>
            <a:gdLst/>
            <a:ahLst/>
            <a:cxnLst/>
            <a:rect l="l" t="t" r="r" b="b"/>
            <a:pathLst>
              <a:path w="6649908" h="6856413">
                <a:moveTo>
                  <a:pt x="0" y="0"/>
                </a:moveTo>
                <a:lnTo>
                  <a:pt x="6559859" y="0"/>
                </a:lnTo>
                <a:lnTo>
                  <a:pt x="6572145" y="79394"/>
                </a:lnTo>
                <a:cubicBezTo>
                  <a:pt x="6857782" y="2230562"/>
                  <a:pt x="6243159" y="4473353"/>
                  <a:pt x="6528796" y="6624522"/>
                </a:cubicBezTo>
                <a:lnTo>
                  <a:pt x="6564680" y="6856413"/>
                </a:lnTo>
                <a:lnTo>
                  <a:pt x="0" y="6856413"/>
                </a:lnTo>
                <a:close/>
              </a:path>
            </a:pathLst>
          </a:custGeom>
        </p:spPr>
      </p:pic>
      <p:graphicFrame>
        <p:nvGraphicFramePr>
          <p:cNvPr id="5" name="Content Placeholder 2">
            <a:extLst>
              <a:ext uri="{FF2B5EF4-FFF2-40B4-BE49-F238E27FC236}">
                <a16:creationId xmlns:a16="http://schemas.microsoft.com/office/drawing/2014/main" id="{C925790F-42FB-9273-7A56-22A2E5742702}"/>
              </a:ext>
            </a:extLst>
          </p:cNvPr>
          <p:cNvGraphicFramePr>
            <a:graphicFrameLocks noGrp="1"/>
          </p:cNvGraphicFramePr>
          <p:nvPr>
            <p:ph idx="1"/>
            <p:extLst>
              <p:ext uri="{D42A27DB-BD31-4B8C-83A1-F6EECF244321}">
                <p14:modId xmlns:p14="http://schemas.microsoft.com/office/powerpoint/2010/main" val="916830383"/>
              </p:ext>
            </p:extLst>
          </p:nvPr>
        </p:nvGraphicFramePr>
        <p:xfrm>
          <a:off x="6417734" y="2614612"/>
          <a:ext cx="5291663" cy="3752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610011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716C617-CB46-1E79-431E-B014AFE445A3}"/>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Closing and Summary</a:t>
            </a:r>
          </a:p>
        </p:txBody>
      </p:sp>
      <p:graphicFrame>
        <p:nvGraphicFramePr>
          <p:cNvPr id="5" name="Content Placeholder 2">
            <a:extLst>
              <a:ext uri="{FF2B5EF4-FFF2-40B4-BE49-F238E27FC236}">
                <a16:creationId xmlns:a16="http://schemas.microsoft.com/office/drawing/2014/main" id="{96960E0C-4B24-F8B9-C63C-509EA6EFE12A}"/>
              </a:ext>
            </a:extLst>
          </p:cNvPr>
          <p:cNvGraphicFramePr>
            <a:graphicFrameLocks noGrp="1"/>
          </p:cNvGraphicFramePr>
          <p:nvPr>
            <p:ph idx="1"/>
            <p:extLst>
              <p:ext uri="{D42A27DB-BD31-4B8C-83A1-F6EECF244321}">
                <p14:modId xmlns:p14="http://schemas.microsoft.com/office/powerpoint/2010/main" val="810940529"/>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925241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10B75D9F-9AA6-FA26-DC1C-F50C569E27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0C3CED-CBB4-9415-70B4-4591F93BB6F1}"/>
              </a:ext>
            </a:extLst>
          </p:cNvPr>
          <p:cNvSpPr>
            <a:spLocks noGrp="1"/>
          </p:cNvSpPr>
          <p:nvPr>
            <p:ph idx="1"/>
          </p:nvPr>
        </p:nvSpPr>
        <p:spPr>
          <a:xfrm>
            <a:off x="6090574" y="801866"/>
            <a:ext cx="5306084" cy="5230634"/>
          </a:xfrm>
          <a:noFill/>
          <a:ln>
            <a:noFill/>
          </a:ln>
        </p:spPr>
        <p:txBody>
          <a:bodyPr vert="horz" lIns="91440" tIns="45720" rIns="91440" bIns="45720" rtlCol="0" anchor="ctr">
            <a:normAutofit/>
          </a:bodyPr>
          <a:lstStyle/>
          <a:p>
            <a:pPr marL="0" indent="0">
              <a:buNone/>
            </a:pPr>
            <a:r>
              <a:rPr lang="en-US" sz="1800" dirty="0">
                <a:solidFill>
                  <a:schemeClr val="tx2"/>
                </a:solidFill>
              </a:rPr>
              <a:t>Ways to Incorporate Writing Center Approaches in and out of the Classroom</a:t>
            </a:r>
          </a:p>
          <a:p>
            <a:pPr marL="0" indent="0">
              <a:buNone/>
            </a:pPr>
            <a:r>
              <a:rPr lang="en-US" sz="1800" dirty="0">
                <a:solidFill>
                  <a:schemeClr val="tx2"/>
                </a:solidFill>
              </a:rPr>
              <a:t>Location: Islamic State University</a:t>
            </a:r>
          </a:p>
          <a:p>
            <a:pPr marL="0" indent="0">
              <a:buNone/>
            </a:pPr>
            <a:r>
              <a:rPr lang="en-US" sz="1800" dirty="0">
                <a:solidFill>
                  <a:schemeClr val="tx2"/>
                </a:solidFill>
              </a:rPr>
              <a:t>Audience: 50 English ed. students and 10 English ed. faculty</a:t>
            </a:r>
          </a:p>
          <a:p>
            <a:pPr marL="0" indent="0">
              <a:buNone/>
            </a:pPr>
            <a:r>
              <a:rPr lang="en-US" sz="1800" dirty="0">
                <a:solidFill>
                  <a:schemeClr val="tx2"/>
                </a:solidFill>
              </a:rPr>
              <a:t>Goals:</a:t>
            </a:r>
          </a:p>
          <a:p>
            <a:r>
              <a:rPr lang="en-US" sz="1800" dirty="0">
                <a:solidFill>
                  <a:schemeClr val="tx2"/>
                </a:solidFill>
              </a:rPr>
              <a:t>Incorporate active lessons using collaborative and reflective processes to improve writing and speaking skills in English language learners.</a:t>
            </a:r>
          </a:p>
          <a:p>
            <a:r>
              <a:rPr lang="en-US" sz="1800" dirty="0">
                <a:solidFill>
                  <a:schemeClr val="tx2"/>
                </a:solidFill>
              </a:rPr>
              <a:t>Share what the UW Writing Center is and tools to replicate it</a:t>
            </a:r>
          </a:p>
          <a:p>
            <a:endParaRPr lang="en-US" sz="1800" dirty="0">
              <a:solidFill>
                <a:schemeClr val="tx2"/>
              </a:solidFill>
            </a:endParaRPr>
          </a:p>
        </p:txBody>
      </p:sp>
      <p:pic>
        <p:nvPicPr>
          <p:cNvPr id="7" name="Picture 6">
            <a:extLst>
              <a:ext uri="{FF2B5EF4-FFF2-40B4-BE49-F238E27FC236}">
                <a16:creationId xmlns:a16="http://schemas.microsoft.com/office/drawing/2014/main" id="{48CA9168-737A-44D0-B4A8-2402A72CC956}"/>
              </a:ext>
            </a:extLst>
          </p:cNvPr>
          <p:cNvPicPr>
            <a:picLocks noChangeAspect="1"/>
          </p:cNvPicPr>
          <p:nvPr/>
        </p:nvPicPr>
        <p:blipFill>
          <a:blip r:embed="rId2"/>
          <a:stretch>
            <a:fillRect/>
          </a:stretch>
        </p:blipFill>
        <p:spPr>
          <a:xfrm>
            <a:off x="882809" y="459257"/>
            <a:ext cx="4420217" cy="5915851"/>
          </a:xfrm>
          <a:prstGeom prst="rect">
            <a:avLst/>
          </a:prstGeom>
        </p:spPr>
      </p:pic>
    </p:spTree>
    <p:extLst>
      <p:ext uri="{BB962C8B-B14F-4D97-AF65-F5344CB8AC3E}">
        <p14:creationId xmlns:p14="http://schemas.microsoft.com/office/powerpoint/2010/main" val="191513389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F3856E9-4239-4EE7-A372-FDCF4882FD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C9CDCF-90F8-42B0-BD0A-794C526880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30095"/>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13" name="Group 12">
            <a:extLst>
              <a:ext uri="{FF2B5EF4-FFF2-40B4-BE49-F238E27FC236}">
                <a16:creationId xmlns:a16="http://schemas.microsoft.com/office/drawing/2014/main" id="{C07D05FE-3FB8-4314-A050-9AB40814D71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11219"/>
            <a:ext cx="5646974" cy="6483075"/>
            <a:chOff x="-19221" y="0"/>
            <a:chExt cx="5646974" cy="6483075"/>
          </a:xfrm>
        </p:grpSpPr>
        <p:sp>
          <p:nvSpPr>
            <p:cNvPr id="14" name="Freeform: Shape 13">
              <a:extLst>
                <a:ext uri="{FF2B5EF4-FFF2-40B4-BE49-F238E27FC236}">
                  <a16:creationId xmlns:a16="http://schemas.microsoft.com/office/drawing/2014/main" id="{BDDC6C42-DDD5-4105-85F2-9C052563AE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16610"/>
              <a:ext cx="5535001" cy="6250127"/>
            </a:xfrm>
            <a:custGeom>
              <a:avLst/>
              <a:gdLst>
                <a:gd name="connsiteX0" fmla="*/ 2510242 w 5535001"/>
                <a:gd name="connsiteY0" fmla="*/ 174 h 6250127"/>
                <a:gd name="connsiteX1" fmla="*/ 2550551 w 5535001"/>
                <a:gd name="connsiteY1" fmla="*/ 510 h 6250127"/>
                <a:gd name="connsiteX2" fmla="*/ 2629490 w 5535001"/>
                <a:gd name="connsiteY2" fmla="*/ 3757 h 6250127"/>
                <a:gd name="connsiteX3" fmla="*/ 2708317 w 5535001"/>
                <a:gd name="connsiteY3" fmla="*/ 7229 h 6250127"/>
                <a:gd name="connsiteX4" fmla="*/ 2787256 w 5535001"/>
                <a:gd name="connsiteY4" fmla="*/ 14619 h 6250127"/>
                <a:gd name="connsiteX5" fmla="*/ 3408467 w 5535001"/>
                <a:gd name="connsiteY5" fmla="*/ 145064 h 6250127"/>
                <a:gd name="connsiteX6" fmla="*/ 3557723 w 5535001"/>
                <a:gd name="connsiteY6" fmla="*/ 199593 h 6250127"/>
                <a:gd name="connsiteX7" fmla="*/ 3594337 w 5535001"/>
                <a:gd name="connsiteY7" fmla="*/ 214597 h 6250127"/>
                <a:gd name="connsiteX8" fmla="*/ 3630616 w 5535001"/>
                <a:gd name="connsiteY8" fmla="*/ 230385 h 6250127"/>
                <a:gd name="connsiteX9" fmla="*/ 3703172 w 5535001"/>
                <a:gd name="connsiteY9" fmla="*/ 262073 h 6250127"/>
                <a:gd name="connsiteX10" fmla="*/ 3739003 w 5535001"/>
                <a:gd name="connsiteY10" fmla="*/ 278756 h 6250127"/>
                <a:gd name="connsiteX11" fmla="*/ 3756806 w 5535001"/>
                <a:gd name="connsiteY11" fmla="*/ 287266 h 6250127"/>
                <a:gd name="connsiteX12" fmla="*/ 3773714 w 5535001"/>
                <a:gd name="connsiteY12" fmla="*/ 297567 h 6250127"/>
                <a:gd name="connsiteX13" fmla="*/ 3840784 w 5535001"/>
                <a:gd name="connsiteY13" fmla="*/ 339332 h 6250127"/>
                <a:gd name="connsiteX14" fmla="*/ 3873927 w 5535001"/>
                <a:gd name="connsiteY14" fmla="*/ 360495 h 6250127"/>
                <a:gd name="connsiteX15" fmla="*/ 3906062 w 5535001"/>
                <a:gd name="connsiteY15" fmla="*/ 383001 h 6250127"/>
                <a:gd name="connsiteX16" fmla="*/ 3969662 w 5535001"/>
                <a:gd name="connsiteY16" fmla="*/ 428572 h 6250127"/>
                <a:gd name="connsiteX17" fmla="*/ 4423029 w 5535001"/>
                <a:gd name="connsiteY17" fmla="*/ 837600 h 6250127"/>
                <a:gd name="connsiteX18" fmla="*/ 4474647 w 5535001"/>
                <a:gd name="connsiteY18" fmla="*/ 891569 h 6250127"/>
                <a:gd name="connsiteX19" fmla="*/ 4524250 w 5535001"/>
                <a:gd name="connsiteY19" fmla="*/ 946883 h 6250127"/>
                <a:gd name="connsiteX20" fmla="*/ 4573965 w 5535001"/>
                <a:gd name="connsiteY20" fmla="*/ 1001748 h 6250127"/>
                <a:gd name="connsiteX21" fmla="*/ 4622224 w 5535001"/>
                <a:gd name="connsiteY21" fmla="*/ 1057509 h 6250127"/>
                <a:gd name="connsiteX22" fmla="*/ 4717510 w 5535001"/>
                <a:gd name="connsiteY22" fmla="*/ 1169143 h 6250127"/>
                <a:gd name="connsiteX23" fmla="*/ 4764986 w 5535001"/>
                <a:gd name="connsiteY23" fmla="*/ 1224681 h 6250127"/>
                <a:gd name="connsiteX24" fmla="*/ 4813021 w 5535001"/>
                <a:gd name="connsiteY24" fmla="*/ 1279994 h 6250127"/>
                <a:gd name="connsiteX25" fmla="*/ 5001915 w 5535001"/>
                <a:gd name="connsiteY25" fmla="*/ 1506846 h 6250127"/>
                <a:gd name="connsiteX26" fmla="*/ 5170542 w 5535001"/>
                <a:gd name="connsiteY26" fmla="*/ 1751165 h 6250127"/>
                <a:gd name="connsiteX27" fmla="*/ 5428969 w 5535001"/>
                <a:gd name="connsiteY27" fmla="*/ 2293660 h 6250127"/>
                <a:gd name="connsiteX28" fmla="*/ 5534893 w 5535001"/>
                <a:gd name="connsiteY28" fmla="*/ 2899307 h 6250127"/>
                <a:gd name="connsiteX29" fmla="*/ 5508804 w 5535001"/>
                <a:gd name="connsiteY29" fmla="*/ 3211144 h 6250127"/>
                <a:gd name="connsiteX30" fmla="*/ 5426282 w 5535001"/>
                <a:gd name="connsiteY30" fmla="*/ 3513352 h 6250127"/>
                <a:gd name="connsiteX31" fmla="*/ 5248250 w 5535001"/>
                <a:gd name="connsiteY31" fmla="*/ 4030542 h 6250127"/>
                <a:gd name="connsiteX32" fmla="*/ 5208612 w 5535001"/>
                <a:gd name="connsiteY32" fmla="*/ 4161771 h 6250127"/>
                <a:gd name="connsiteX33" fmla="*/ 5170318 w 5535001"/>
                <a:gd name="connsiteY33" fmla="*/ 4294680 h 6250127"/>
                <a:gd name="connsiteX34" fmla="*/ 5132248 w 5535001"/>
                <a:gd name="connsiteY34" fmla="*/ 4430164 h 6250127"/>
                <a:gd name="connsiteX35" fmla="*/ 5112765 w 5535001"/>
                <a:gd name="connsiteY35" fmla="*/ 4498914 h 6250127"/>
                <a:gd name="connsiteX36" fmla="*/ 5091715 w 5535001"/>
                <a:gd name="connsiteY36" fmla="*/ 4569119 h 6250127"/>
                <a:gd name="connsiteX37" fmla="*/ 5068985 w 5535001"/>
                <a:gd name="connsiteY37" fmla="*/ 4640220 h 6250127"/>
                <a:gd name="connsiteX38" fmla="*/ 5043904 w 5535001"/>
                <a:gd name="connsiteY38" fmla="*/ 4712105 h 6250127"/>
                <a:gd name="connsiteX39" fmla="*/ 5015799 w 5535001"/>
                <a:gd name="connsiteY39" fmla="*/ 4784438 h 6250127"/>
                <a:gd name="connsiteX40" fmla="*/ 4982880 w 5535001"/>
                <a:gd name="connsiteY40" fmla="*/ 4856435 h 6250127"/>
                <a:gd name="connsiteX41" fmla="*/ 4817276 w 5535001"/>
                <a:gd name="connsiteY41" fmla="*/ 5125275 h 6250127"/>
                <a:gd name="connsiteX42" fmla="*/ 4618753 w 5535001"/>
                <a:gd name="connsiteY42" fmla="*/ 5355374 h 6250127"/>
                <a:gd name="connsiteX43" fmla="*/ 4566575 w 5535001"/>
                <a:gd name="connsiteY43" fmla="*/ 5408560 h 6250127"/>
                <a:gd name="connsiteX44" fmla="*/ 4513837 w 5535001"/>
                <a:gd name="connsiteY44" fmla="*/ 5461186 h 6250127"/>
                <a:gd name="connsiteX45" fmla="*/ 4459531 w 5535001"/>
                <a:gd name="connsiteY45" fmla="*/ 5512580 h 6250127"/>
                <a:gd name="connsiteX46" fmla="*/ 4404554 w 5535001"/>
                <a:gd name="connsiteY46" fmla="*/ 5563526 h 6250127"/>
                <a:gd name="connsiteX47" fmla="*/ 4348009 w 5535001"/>
                <a:gd name="connsiteY47" fmla="*/ 5613017 h 6250127"/>
                <a:gd name="connsiteX48" fmla="*/ 4290568 w 5535001"/>
                <a:gd name="connsiteY48" fmla="*/ 5661948 h 6250127"/>
                <a:gd name="connsiteX49" fmla="*/ 4276124 w 5535001"/>
                <a:gd name="connsiteY49" fmla="*/ 5674153 h 6250127"/>
                <a:gd name="connsiteX50" fmla="*/ 4261120 w 5535001"/>
                <a:gd name="connsiteY50" fmla="*/ 5685798 h 6250127"/>
                <a:gd name="connsiteX51" fmla="*/ 4231112 w 5535001"/>
                <a:gd name="connsiteY51" fmla="*/ 5708976 h 6250127"/>
                <a:gd name="connsiteX52" fmla="*/ 4170984 w 5535001"/>
                <a:gd name="connsiteY52" fmla="*/ 5755443 h 6250127"/>
                <a:gd name="connsiteX53" fmla="*/ 4046025 w 5535001"/>
                <a:gd name="connsiteY53" fmla="*/ 5843228 h 6250127"/>
                <a:gd name="connsiteX54" fmla="*/ 3915356 w 5535001"/>
                <a:gd name="connsiteY54" fmla="*/ 5923735 h 6250127"/>
                <a:gd name="connsiteX55" fmla="*/ 3346323 w 5535001"/>
                <a:gd name="connsiteY55" fmla="*/ 6158872 h 6250127"/>
                <a:gd name="connsiteX56" fmla="*/ 2743476 w 5535001"/>
                <a:gd name="connsiteY56" fmla="*/ 6247328 h 6250127"/>
                <a:gd name="connsiteX57" fmla="*/ 2668120 w 5535001"/>
                <a:gd name="connsiteY57" fmla="*/ 6249344 h 6250127"/>
                <a:gd name="connsiteX58" fmla="*/ 2630498 w 5535001"/>
                <a:gd name="connsiteY58" fmla="*/ 6250127 h 6250127"/>
                <a:gd name="connsiteX59" fmla="*/ 2592988 w 5535001"/>
                <a:gd name="connsiteY59" fmla="*/ 6249568 h 6250127"/>
                <a:gd name="connsiteX60" fmla="*/ 2518080 w 5535001"/>
                <a:gd name="connsiteY60" fmla="*/ 6247777 h 6250127"/>
                <a:gd name="connsiteX61" fmla="*/ 2442948 w 5535001"/>
                <a:gd name="connsiteY61" fmla="*/ 6244529 h 6250127"/>
                <a:gd name="connsiteX62" fmla="*/ 2291676 w 5535001"/>
                <a:gd name="connsiteY62" fmla="*/ 6232213 h 6250127"/>
                <a:gd name="connsiteX63" fmla="*/ 2141412 w 5535001"/>
                <a:gd name="connsiteY63" fmla="*/ 6212394 h 6250127"/>
                <a:gd name="connsiteX64" fmla="*/ 1992715 w 5535001"/>
                <a:gd name="connsiteY64" fmla="*/ 6184961 h 6250127"/>
                <a:gd name="connsiteX65" fmla="*/ 1845811 w 5535001"/>
                <a:gd name="connsiteY65" fmla="*/ 6151034 h 6250127"/>
                <a:gd name="connsiteX66" fmla="*/ 1701033 w 5535001"/>
                <a:gd name="connsiteY66" fmla="*/ 6110724 h 6250127"/>
                <a:gd name="connsiteX67" fmla="*/ 1629484 w 5535001"/>
                <a:gd name="connsiteY67" fmla="*/ 6088219 h 6250127"/>
                <a:gd name="connsiteX68" fmla="*/ 1558383 w 5535001"/>
                <a:gd name="connsiteY68" fmla="*/ 6064929 h 6250127"/>
                <a:gd name="connsiteX69" fmla="*/ 1011968 w 5535001"/>
                <a:gd name="connsiteY69" fmla="*/ 5828896 h 6250127"/>
                <a:gd name="connsiteX70" fmla="*/ 511237 w 5535001"/>
                <a:gd name="connsiteY70" fmla="*/ 5512356 h 6250127"/>
                <a:gd name="connsiteX71" fmla="*/ 395572 w 5535001"/>
                <a:gd name="connsiteY71" fmla="*/ 5419757 h 6250127"/>
                <a:gd name="connsiteX72" fmla="*/ 284722 w 5535001"/>
                <a:gd name="connsiteY72" fmla="*/ 5321559 h 6250127"/>
                <a:gd name="connsiteX73" fmla="*/ 257513 w 5535001"/>
                <a:gd name="connsiteY73" fmla="*/ 5296477 h 6250127"/>
                <a:gd name="connsiteX74" fmla="*/ 243853 w 5535001"/>
                <a:gd name="connsiteY74" fmla="*/ 5283937 h 6250127"/>
                <a:gd name="connsiteX75" fmla="*/ 230752 w 5535001"/>
                <a:gd name="connsiteY75" fmla="*/ 5270836 h 6250127"/>
                <a:gd name="connsiteX76" fmla="*/ 178574 w 5535001"/>
                <a:gd name="connsiteY76" fmla="*/ 5218322 h 6250127"/>
                <a:gd name="connsiteX77" fmla="*/ 126508 w 5535001"/>
                <a:gd name="connsiteY77" fmla="*/ 5165584 h 6250127"/>
                <a:gd name="connsiteX78" fmla="*/ 76345 w 5535001"/>
                <a:gd name="connsiteY78" fmla="*/ 5111167 h 6250127"/>
                <a:gd name="connsiteX79" fmla="*/ 26407 w 5535001"/>
                <a:gd name="connsiteY79" fmla="*/ 5056413 h 6250127"/>
                <a:gd name="connsiteX80" fmla="*/ 0 w 5535001"/>
                <a:gd name="connsiteY80" fmla="*/ 5024776 h 6250127"/>
                <a:gd name="connsiteX81" fmla="*/ 0 w 5535001"/>
                <a:gd name="connsiteY81" fmla="*/ 4492798 h 6250127"/>
                <a:gd name="connsiteX82" fmla="*/ 28534 w 5535001"/>
                <a:gd name="connsiteY82" fmla="*/ 4537879 h 6250127"/>
                <a:gd name="connsiteX83" fmla="*/ 66604 w 5535001"/>
                <a:gd name="connsiteY83" fmla="*/ 4592745 h 6250127"/>
                <a:gd name="connsiteX84" fmla="*/ 104114 w 5535001"/>
                <a:gd name="connsiteY84" fmla="*/ 4647834 h 6250127"/>
                <a:gd name="connsiteX85" fmla="*/ 143751 w 5535001"/>
                <a:gd name="connsiteY85" fmla="*/ 4701580 h 6250127"/>
                <a:gd name="connsiteX86" fmla="*/ 182717 w 5535001"/>
                <a:gd name="connsiteY86" fmla="*/ 4755773 h 6250127"/>
                <a:gd name="connsiteX87" fmla="*/ 223810 w 5535001"/>
                <a:gd name="connsiteY87" fmla="*/ 4808399 h 6250127"/>
                <a:gd name="connsiteX88" fmla="*/ 264679 w 5535001"/>
                <a:gd name="connsiteY88" fmla="*/ 4861249 h 6250127"/>
                <a:gd name="connsiteX89" fmla="*/ 307788 w 5535001"/>
                <a:gd name="connsiteY89" fmla="*/ 4912420 h 6250127"/>
                <a:gd name="connsiteX90" fmla="*/ 351232 w 5535001"/>
                <a:gd name="connsiteY90" fmla="*/ 4963254 h 6250127"/>
                <a:gd name="connsiteX91" fmla="*/ 397028 w 5535001"/>
                <a:gd name="connsiteY91" fmla="*/ 5012185 h 6250127"/>
                <a:gd name="connsiteX92" fmla="*/ 443496 w 5535001"/>
                <a:gd name="connsiteY92" fmla="*/ 5060444 h 6250127"/>
                <a:gd name="connsiteX93" fmla="*/ 455140 w 5535001"/>
                <a:gd name="connsiteY93" fmla="*/ 5072537 h 6250127"/>
                <a:gd name="connsiteX94" fmla="*/ 467345 w 5535001"/>
                <a:gd name="connsiteY94" fmla="*/ 5083958 h 6250127"/>
                <a:gd name="connsiteX95" fmla="*/ 491755 w 5535001"/>
                <a:gd name="connsiteY95" fmla="*/ 5106912 h 6250127"/>
                <a:gd name="connsiteX96" fmla="*/ 540686 w 5535001"/>
                <a:gd name="connsiteY96" fmla="*/ 5152819 h 6250127"/>
                <a:gd name="connsiteX97" fmla="*/ 552890 w 5535001"/>
                <a:gd name="connsiteY97" fmla="*/ 5164353 h 6250127"/>
                <a:gd name="connsiteX98" fmla="*/ 565655 w 5535001"/>
                <a:gd name="connsiteY98" fmla="*/ 5175214 h 6250127"/>
                <a:gd name="connsiteX99" fmla="*/ 591072 w 5535001"/>
                <a:gd name="connsiteY99" fmla="*/ 5197048 h 6250127"/>
                <a:gd name="connsiteX100" fmla="*/ 694197 w 5535001"/>
                <a:gd name="connsiteY100" fmla="*/ 5283041 h 6250127"/>
                <a:gd name="connsiteX101" fmla="*/ 1146221 w 5535001"/>
                <a:gd name="connsiteY101" fmla="*/ 5573716 h 6250127"/>
                <a:gd name="connsiteX102" fmla="*/ 1650982 w 5535001"/>
                <a:gd name="connsiteY102" fmla="*/ 5758130 h 6250127"/>
                <a:gd name="connsiteX103" fmla="*/ 1716485 w 5535001"/>
                <a:gd name="connsiteY103" fmla="*/ 5772798 h 6250127"/>
                <a:gd name="connsiteX104" fmla="*/ 1782211 w 5535001"/>
                <a:gd name="connsiteY104" fmla="*/ 5786235 h 6250127"/>
                <a:gd name="connsiteX105" fmla="*/ 1848386 w 5535001"/>
                <a:gd name="connsiteY105" fmla="*/ 5796984 h 6250127"/>
                <a:gd name="connsiteX106" fmla="*/ 1881417 w 5535001"/>
                <a:gd name="connsiteY106" fmla="*/ 5802359 h 6250127"/>
                <a:gd name="connsiteX107" fmla="*/ 1914560 w 5535001"/>
                <a:gd name="connsiteY107" fmla="*/ 5807061 h 6250127"/>
                <a:gd name="connsiteX108" fmla="*/ 2047469 w 5535001"/>
                <a:gd name="connsiteY108" fmla="*/ 5821282 h 6250127"/>
                <a:gd name="connsiteX109" fmla="*/ 2180601 w 5535001"/>
                <a:gd name="connsiteY109" fmla="*/ 5828896 h 6250127"/>
                <a:gd name="connsiteX110" fmla="*/ 2313622 w 5535001"/>
                <a:gd name="connsiteY110" fmla="*/ 5830463 h 6250127"/>
                <a:gd name="connsiteX111" fmla="*/ 2380021 w 5535001"/>
                <a:gd name="connsiteY111" fmla="*/ 5828448 h 6250127"/>
                <a:gd name="connsiteX112" fmla="*/ 2446195 w 5535001"/>
                <a:gd name="connsiteY112" fmla="*/ 5826433 h 6250127"/>
                <a:gd name="connsiteX113" fmla="*/ 2513041 w 5535001"/>
                <a:gd name="connsiteY113" fmla="*/ 5822737 h 6250127"/>
                <a:gd name="connsiteX114" fmla="*/ 2580111 w 5535001"/>
                <a:gd name="connsiteY114" fmla="*/ 5818258 h 6250127"/>
                <a:gd name="connsiteX115" fmla="*/ 2613590 w 5535001"/>
                <a:gd name="connsiteY115" fmla="*/ 5816355 h 6250127"/>
                <a:gd name="connsiteX116" fmla="*/ 2646845 w 5535001"/>
                <a:gd name="connsiteY116" fmla="*/ 5813108 h 6250127"/>
                <a:gd name="connsiteX117" fmla="*/ 2713244 w 5535001"/>
                <a:gd name="connsiteY117" fmla="*/ 5806838 h 6250127"/>
                <a:gd name="connsiteX118" fmla="*/ 3230882 w 5535001"/>
                <a:gd name="connsiteY118" fmla="*/ 5721292 h 6250127"/>
                <a:gd name="connsiteX119" fmla="*/ 3720416 w 5535001"/>
                <a:gd name="connsiteY119" fmla="*/ 5556472 h 6250127"/>
                <a:gd name="connsiteX120" fmla="*/ 3837425 w 5535001"/>
                <a:gd name="connsiteY120" fmla="*/ 5499927 h 6250127"/>
                <a:gd name="connsiteX121" fmla="*/ 3951634 w 5535001"/>
                <a:gd name="connsiteY121" fmla="*/ 5436552 h 6250127"/>
                <a:gd name="connsiteX122" fmla="*/ 4007284 w 5535001"/>
                <a:gd name="connsiteY122" fmla="*/ 5401841 h 6250127"/>
                <a:gd name="connsiteX123" fmla="*/ 4035164 w 5535001"/>
                <a:gd name="connsiteY123" fmla="*/ 5384374 h 6250127"/>
                <a:gd name="connsiteX124" fmla="*/ 4049049 w 5535001"/>
                <a:gd name="connsiteY124" fmla="*/ 5375640 h 6250127"/>
                <a:gd name="connsiteX125" fmla="*/ 4062485 w 5535001"/>
                <a:gd name="connsiteY125" fmla="*/ 5366123 h 6250127"/>
                <a:gd name="connsiteX126" fmla="*/ 4116567 w 5535001"/>
                <a:gd name="connsiteY126" fmla="*/ 5328277 h 6250127"/>
                <a:gd name="connsiteX127" fmla="*/ 4169976 w 5535001"/>
                <a:gd name="connsiteY127" fmla="*/ 5289199 h 6250127"/>
                <a:gd name="connsiteX128" fmla="*/ 4222042 w 5535001"/>
                <a:gd name="connsiteY128" fmla="*/ 5247994 h 6250127"/>
                <a:gd name="connsiteX129" fmla="*/ 4273213 w 5535001"/>
                <a:gd name="connsiteY129" fmla="*/ 5205558 h 6250127"/>
                <a:gd name="connsiteX130" fmla="*/ 4323151 w 5535001"/>
                <a:gd name="connsiteY130" fmla="*/ 5161329 h 6250127"/>
                <a:gd name="connsiteX131" fmla="*/ 4371971 w 5535001"/>
                <a:gd name="connsiteY131" fmla="*/ 5116093 h 6250127"/>
                <a:gd name="connsiteX132" fmla="*/ 4546868 w 5535001"/>
                <a:gd name="connsiteY132" fmla="*/ 4924400 h 6250127"/>
                <a:gd name="connsiteX133" fmla="*/ 4675634 w 5535001"/>
                <a:gd name="connsiteY133" fmla="*/ 4715352 h 6250127"/>
                <a:gd name="connsiteX134" fmla="*/ 4700155 w 5535001"/>
                <a:gd name="connsiteY134" fmla="*/ 4659255 h 6250127"/>
                <a:gd name="connsiteX135" fmla="*/ 4721206 w 5535001"/>
                <a:gd name="connsiteY135" fmla="*/ 4600135 h 6250127"/>
                <a:gd name="connsiteX136" fmla="*/ 4740465 w 5535001"/>
                <a:gd name="connsiteY136" fmla="*/ 4538887 h 6250127"/>
                <a:gd name="connsiteX137" fmla="*/ 4758492 w 5535001"/>
                <a:gd name="connsiteY137" fmla="*/ 4475848 h 6250127"/>
                <a:gd name="connsiteX138" fmla="*/ 4891288 w 5535001"/>
                <a:gd name="connsiteY138" fmla="*/ 3930329 h 6250127"/>
                <a:gd name="connsiteX139" fmla="*/ 5066298 w 5535001"/>
                <a:gd name="connsiteY139" fmla="*/ 3382235 h 6250127"/>
                <a:gd name="connsiteX140" fmla="*/ 5156994 w 5535001"/>
                <a:gd name="connsiteY140" fmla="*/ 2898635 h 6250127"/>
                <a:gd name="connsiteX141" fmla="*/ 5083317 w 5535001"/>
                <a:gd name="connsiteY141" fmla="*/ 2402047 h 6250127"/>
                <a:gd name="connsiteX142" fmla="*/ 4871022 w 5535001"/>
                <a:gd name="connsiteY142" fmla="*/ 1926958 h 6250127"/>
                <a:gd name="connsiteX143" fmla="*/ 4727028 w 5535001"/>
                <a:gd name="connsiteY143" fmla="*/ 1703577 h 6250127"/>
                <a:gd name="connsiteX144" fmla="*/ 4563776 w 5535001"/>
                <a:gd name="connsiteY144" fmla="*/ 1490834 h 6250127"/>
                <a:gd name="connsiteX145" fmla="*/ 4370291 w 5535001"/>
                <a:gd name="connsiteY145" fmla="*/ 1300596 h 6250127"/>
                <a:gd name="connsiteX146" fmla="*/ 4266046 w 5535001"/>
                <a:gd name="connsiteY146" fmla="*/ 1214491 h 6250127"/>
                <a:gd name="connsiteX147" fmla="*/ 4212973 w 5535001"/>
                <a:gd name="connsiteY147" fmla="*/ 1173062 h 6250127"/>
                <a:gd name="connsiteX148" fmla="*/ 4157995 w 5535001"/>
                <a:gd name="connsiteY148" fmla="*/ 1134545 h 6250127"/>
                <a:gd name="connsiteX149" fmla="*/ 3697126 w 5535001"/>
                <a:gd name="connsiteY149" fmla="*/ 881044 h 6250127"/>
                <a:gd name="connsiteX150" fmla="*/ 3637670 w 5535001"/>
                <a:gd name="connsiteY150" fmla="*/ 856747 h 6250127"/>
                <a:gd name="connsiteX151" fmla="*/ 3608222 w 5535001"/>
                <a:gd name="connsiteY151" fmla="*/ 844318 h 6250127"/>
                <a:gd name="connsiteX152" fmla="*/ 3578214 w 5535001"/>
                <a:gd name="connsiteY152" fmla="*/ 833457 h 6250127"/>
                <a:gd name="connsiteX153" fmla="*/ 3518309 w 5535001"/>
                <a:gd name="connsiteY153" fmla="*/ 812294 h 6250127"/>
                <a:gd name="connsiteX154" fmla="*/ 3503417 w 5535001"/>
                <a:gd name="connsiteY154" fmla="*/ 806920 h 6250127"/>
                <a:gd name="connsiteX155" fmla="*/ 3489533 w 5535001"/>
                <a:gd name="connsiteY155" fmla="*/ 799642 h 6250127"/>
                <a:gd name="connsiteX156" fmla="*/ 3460869 w 5535001"/>
                <a:gd name="connsiteY156" fmla="*/ 787101 h 6250127"/>
                <a:gd name="connsiteX157" fmla="*/ 3402980 w 5535001"/>
                <a:gd name="connsiteY157" fmla="*/ 763475 h 6250127"/>
                <a:gd name="connsiteX158" fmla="*/ 3374092 w 5535001"/>
                <a:gd name="connsiteY158" fmla="*/ 751606 h 6250127"/>
                <a:gd name="connsiteX159" fmla="*/ 3344980 w 5535001"/>
                <a:gd name="connsiteY159" fmla="*/ 740409 h 6250127"/>
                <a:gd name="connsiteX160" fmla="*/ 3226627 w 5535001"/>
                <a:gd name="connsiteY160" fmla="*/ 700772 h 6250127"/>
                <a:gd name="connsiteX161" fmla="*/ 2735750 w 5535001"/>
                <a:gd name="connsiteY161" fmla="*/ 614667 h 6250127"/>
                <a:gd name="connsiteX162" fmla="*/ 2673158 w 5535001"/>
                <a:gd name="connsiteY162" fmla="*/ 610412 h 6250127"/>
                <a:gd name="connsiteX163" fmla="*/ 2610119 w 5535001"/>
                <a:gd name="connsiteY163" fmla="*/ 609628 h 6250127"/>
                <a:gd name="connsiteX164" fmla="*/ 2547080 w 5535001"/>
                <a:gd name="connsiteY164" fmla="*/ 608620 h 6250127"/>
                <a:gd name="connsiteX165" fmla="*/ 2516400 w 5535001"/>
                <a:gd name="connsiteY165" fmla="*/ 608844 h 6250127"/>
                <a:gd name="connsiteX166" fmla="*/ 2486280 w 5535001"/>
                <a:gd name="connsiteY166" fmla="*/ 609740 h 6250127"/>
                <a:gd name="connsiteX167" fmla="*/ 2426376 w 5535001"/>
                <a:gd name="connsiteY167" fmla="*/ 613099 h 6250127"/>
                <a:gd name="connsiteX168" fmla="*/ 2366920 w 5535001"/>
                <a:gd name="connsiteY168" fmla="*/ 618474 h 6250127"/>
                <a:gd name="connsiteX169" fmla="*/ 2337248 w 5535001"/>
                <a:gd name="connsiteY169" fmla="*/ 621497 h 6250127"/>
                <a:gd name="connsiteX170" fmla="*/ 2307800 w 5535001"/>
                <a:gd name="connsiteY170" fmla="*/ 625528 h 6250127"/>
                <a:gd name="connsiteX171" fmla="*/ 2278351 w 5535001"/>
                <a:gd name="connsiteY171" fmla="*/ 629559 h 6250127"/>
                <a:gd name="connsiteX172" fmla="*/ 2249127 w 5535001"/>
                <a:gd name="connsiteY172" fmla="*/ 634710 h 6250127"/>
                <a:gd name="connsiteX173" fmla="*/ 1796096 w 5535001"/>
                <a:gd name="connsiteY173" fmla="*/ 781726 h 6250127"/>
                <a:gd name="connsiteX174" fmla="*/ 1370833 w 5535001"/>
                <a:gd name="connsiteY174" fmla="*/ 1048663 h 6250127"/>
                <a:gd name="connsiteX175" fmla="*/ 959790 w 5535001"/>
                <a:gd name="connsiteY175" fmla="*/ 1390844 h 6250127"/>
                <a:gd name="connsiteX176" fmla="*/ 749062 w 5535001"/>
                <a:gd name="connsiteY176" fmla="*/ 1577611 h 6250127"/>
                <a:gd name="connsiteX177" fmla="*/ 524786 w 5535001"/>
                <a:gd name="connsiteY177" fmla="*/ 1763145 h 6250127"/>
                <a:gd name="connsiteX178" fmla="*/ 84071 w 5535001"/>
                <a:gd name="connsiteY178" fmla="*/ 2098496 h 6250127"/>
                <a:gd name="connsiteX179" fmla="*/ 0 w 5535001"/>
                <a:gd name="connsiteY179" fmla="*/ 2168094 h 6250127"/>
                <a:gd name="connsiteX180" fmla="*/ 0 w 5535001"/>
                <a:gd name="connsiteY180" fmla="*/ 1576676 h 6250127"/>
                <a:gd name="connsiteX181" fmla="*/ 174655 w 5535001"/>
                <a:gd name="connsiteY181" fmla="*/ 1387597 h 6250127"/>
                <a:gd name="connsiteX182" fmla="*/ 363661 w 5535001"/>
                <a:gd name="connsiteY182" fmla="*/ 1188626 h 6250127"/>
                <a:gd name="connsiteX183" fmla="*/ 458052 w 5535001"/>
                <a:gd name="connsiteY183" fmla="*/ 1086397 h 6250127"/>
                <a:gd name="connsiteX184" fmla="*/ 557257 w 5535001"/>
                <a:gd name="connsiteY184" fmla="*/ 981593 h 6250127"/>
                <a:gd name="connsiteX185" fmla="*/ 994165 w 5535001"/>
                <a:gd name="connsiteY185" fmla="*/ 578389 h 6250127"/>
                <a:gd name="connsiteX186" fmla="*/ 1520873 w 5535001"/>
                <a:gd name="connsiteY186" fmla="*/ 237215 h 6250127"/>
                <a:gd name="connsiteX187" fmla="*/ 2141748 w 5535001"/>
                <a:gd name="connsiteY187" fmla="*/ 31190 h 6250127"/>
                <a:gd name="connsiteX188" fmla="*/ 2182505 w 5535001"/>
                <a:gd name="connsiteY188" fmla="*/ 24360 h 6250127"/>
                <a:gd name="connsiteX189" fmla="*/ 2223374 w 5535001"/>
                <a:gd name="connsiteY189" fmla="*/ 18873 h 6250127"/>
                <a:gd name="connsiteX190" fmla="*/ 2264355 w 5535001"/>
                <a:gd name="connsiteY190" fmla="*/ 13611 h 6250127"/>
                <a:gd name="connsiteX191" fmla="*/ 2305336 w 5535001"/>
                <a:gd name="connsiteY191" fmla="*/ 9580 h 6250127"/>
                <a:gd name="connsiteX192" fmla="*/ 2387410 w 5535001"/>
                <a:gd name="connsiteY192" fmla="*/ 3645 h 6250127"/>
                <a:gd name="connsiteX193" fmla="*/ 2469373 w 5535001"/>
                <a:gd name="connsiteY193" fmla="*/ 622 h 6250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5535001" h="6250127">
                  <a:moveTo>
                    <a:pt x="2510242" y="174"/>
                  </a:moveTo>
                  <a:cubicBezTo>
                    <a:pt x="2523902" y="-50"/>
                    <a:pt x="2537562" y="-162"/>
                    <a:pt x="2550551" y="510"/>
                  </a:cubicBezTo>
                  <a:lnTo>
                    <a:pt x="2629490" y="3757"/>
                  </a:lnTo>
                  <a:lnTo>
                    <a:pt x="2708317" y="7229"/>
                  </a:lnTo>
                  <a:cubicBezTo>
                    <a:pt x="2734630" y="8572"/>
                    <a:pt x="2760943" y="12155"/>
                    <a:pt x="2787256" y="14619"/>
                  </a:cubicBezTo>
                  <a:cubicBezTo>
                    <a:pt x="2997536" y="34885"/>
                    <a:pt x="3207144" y="77994"/>
                    <a:pt x="3408467" y="145064"/>
                  </a:cubicBezTo>
                  <a:lnTo>
                    <a:pt x="3557723" y="199593"/>
                  </a:lnTo>
                  <a:cubicBezTo>
                    <a:pt x="3570264" y="203848"/>
                    <a:pt x="3582245" y="209447"/>
                    <a:pt x="3594337" y="214597"/>
                  </a:cubicBezTo>
                  <a:lnTo>
                    <a:pt x="3630616" y="230385"/>
                  </a:lnTo>
                  <a:lnTo>
                    <a:pt x="3703172" y="262073"/>
                  </a:lnTo>
                  <a:cubicBezTo>
                    <a:pt x="3715265" y="267335"/>
                    <a:pt x="3727358" y="272598"/>
                    <a:pt x="3739003" y="278756"/>
                  </a:cubicBezTo>
                  <a:cubicBezTo>
                    <a:pt x="3744937" y="281667"/>
                    <a:pt x="3750984" y="284131"/>
                    <a:pt x="3756806" y="287266"/>
                  </a:cubicBezTo>
                  <a:cubicBezTo>
                    <a:pt x="3762517" y="290513"/>
                    <a:pt x="3768115" y="294208"/>
                    <a:pt x="3773714" y="297567"/>
                  </a:cubicBezTo>
                  <a:lnTo>
                    <a:pt x="3840784" y="339332"/>
                  </a:lnTo>
                  <a:cubicBezTo>
                    <a:pt x="3851869" y="346386"/>
                    <a:pt x="3863290" y="352881"/>
                    <a:pt x="3873927" y="360495"/>
                  </a:cubicBezTo>
                  <a:lnTo>
                    <a:pt x="3906062" y="383001"/>
                  </a:lnTo>
                  <a:lnTo>
                    <a:pt x="3969662" y="428572"/>
                  </a:lnTo>
                  <a:cubicBezTo>
                    <a:pt x="4137281" y="552188"/>
                    <a:pt x="4285417" y="693270"/>
                    <a:pt x="4423029" y="837600"/>
                  </a:cubicBezTo>
                  <a:cubicBezTo>
                    <a:pt x="4440160" y="855739"/>
                    <a:pt x="4457404" y="873766"/>
                    <a:pt x="4474647" y="891569"/>
                  </a:cubicBezTo>
                  <a:lnTo>
                    <a:pt x="4524250" y="946883"/>
                  </a:lnTo>
                  <a:lnTo>
                    <a:pt x="4573965" y="1001748"/>
                  </a:lnTo>
                  <a:cubicBezTo>
                    <a:pt x="4590760" y="1019887"/>
                    <a:pt x="4605988" y="1039146"/>
                    <a:pt x="4622224" y="1057509"/>
                  </a:cubicBezTo>
                  <a:cubicBezTo>
                    <a:pt x="4653911" y="1094907"/>
                    <a:pt x="4686831" y="1131409"/>
                    <a:pt x="4717510" y="1169143"/>
                  </a:cubicBezTo>
                  <a:cubicBezTo>
                    <a:pt x="4733186" y="1187730"/>
                    <a:pt x="4748862" y="1206430"/>
                    <a:pt x="4764986" y="1224681"/>
                  </a:cubicBezTo>
                  <a:cubicBezTo>
                    <a:pt x="4780886" y="1243044"/>
                    <a:pt x="4797233" y="1261071"/>
                    <a:pt x="4813021" y="1279994"/>
                  </a:cubicBezTo>
                  <a:cubicBezTo>
                    <a:pt x="4877292" y="1354230"/>
                    <a:pt x="4941339" y="1428914"/>
                    <a:pt x="5001915" y="1506846"/>
                  </a:cubicBezTo>
                  <a:cubicBezTo>
                    <a:pt x="5062603" y="1584665"/>
                    <a:pt x="5118252" y="1666739"/>
                    <a:pt x="5170542" y="1751165"/>
                  </a:cubicBezTo>
                  <a:cubicBezTo>
                    <a:pt x="5274898" y="1920240"/>
                    <a:pt x="5363579" y="2101295"/>
                    <a:pt x="5428969" y="2293660"/>
                  </a:cubicBezTo>
                  <a:cubicBezTo>
                    <a:pt x="5494136" y="2485801"/>
                    <a:pt x="5533102" y="2690819"/>
                    <a:pt x="5534893" y="2899307"/>
                  </a:cubicBezTo>
                  <a:cubicBezTo>
                    <a:pt x="5536124" y="3003439"/>
                    <a:pt x="5526831" y="3108132"/>
                    <a:pt x="5508804" y="3211144"/>
                  </a:cubicBezTo>
                  <a:cubicBezTo>
                    <a:pt x="5490441" y="3314157"/>
                    <a:pt x="5462336" y="3415490"/>
                    <a:pt x="5426282" y="3513352"/>
                  </a:cubicBezTo>
                  <a:cubicBezTo>
                    <a:pt x="5363355" y="3684890"/>
                    <a:pt x="5302219" y="3856428"/>
                    <a:pt x="5248250" y="4030542"/>
                  </a:cubicBezTo>
                  <a:lnTo>
                    <a:pt x="5208612" y="4161771"/>
                  </a:lnTo>
                  <a:lnTo>
                    <a:pt x="5170318" y="4294680"/>
                  </a:lnTo>
                  <a:lnTo>
                    <a:pt x="5132248" y="4430164"/>
                  </a:lnTo>
                  <a:lnTo>
                    <a:pt x="5112765" y="4498914"/>
                  </a:lnTo>
                  <a:lnTo>
                    <a:pt x="5091715" y="4569119"/>
                  </a:lnTo>
                  <a:cubicBezTo>
                    <a:pt x="5085221" y="4592297"/>
                    <a:pt x="5076823" y="4616482"/>
                    <a:pt x="5068985" y="4640220"/>
                  </a:cubicBezTo>
                  <a:cubicBezTo>
                    <a:pt x="5060699" y="4664182"/>
                    <a:pt x="5053981" y="4687807"/>
                    <a:pt x="5043904" y="4712105"/>
                  </a:cubicBezTo>
                  <a:lnTo>
                    <a:pt x="5015799" y="4784438"/>
                  </a:lnTo>
                  <a:cubicBezTo>
                    <a:pt x="5005274" y="4808511"/>
                    <a:pt x="4993965" y="4832473"/>
                    <a:pt x="4982880" y="4856435"/>
                  </a:cubicBezTo>
                  <a:cubicBezTo>
                    <a:pt x="4936524" y="4951273"/>
                    <a:pt x="4881099" y="5044096"/>
                    <a:pt x="4817276" y="5125275"/>
                  </a:cubicBezTo>
                  <a:cubicBezTo>
                    <a:pt x="4755244" y="5208805"/>
                    <a:pt x="4686943" y="5282817"/>
                    <a:pt x="4618753" y="5355374"/>
                  </a:cubicBezTo>
                  <a:cubicBezTo>
                    <a:pt x="4602069" y="5374073"/>
                    <a:pt x="4584154" y="5391092"/>
                    <a:pt x="4566575" y="5408560"/>
                  </a:cubicBezTo>
                  <a:lnTo>
                    <a:pt x="4513837" y="5461186"/>
                  </a:lnTo>
                  <a:cubicBezTo>
                    <a:pt x="4496593" y="5479101"/>
                    <a:pt x="4477894" y="5495560"/>
                    <a:pt x="4459531" y="5512580"/>
                  </a:cubicBezTo>
                  <a:lnTo>
                    <a:pt x="4404554" y="5563526"/>
                  </a:lnTo>
                  <a:cubicBezTo>
                    <a:pt x="4386527" y="5580770"/>
                    <a:pt x="4366932" y="5596670"/>
                    <a:pt x="4348009" y="5613017"/>
                  </a:cubicBezTo>
                  <a:lnTo>
                    <a:pt x="4290568" y="5661948"/>
                  </a:lnTo>
                  <a:lnTo>
                    <a:pt x="4276124" y="5674153"/>
                  </a:lnTo>
                  <a:lnTo>
                    <a:pt x="4261120" y="5685798"/>
                  </a:lnTo>
                  <a:lnTo>
                    <a:pt x="4231112" y="5708976"/>
                  </a:lnTo>
                  <a:lnTo>
                    <a:pt x="4170984" y="5755443"/>
                  </a:lnTo>
                  <a:cubicBezTo>
                    <a:pt x="4130227" y="5785563"/>
                    <a:pt x="4087790" y="5813892"/>
                    <a:pt x="4046025" y="5843228"/>
                  </a:cubicBezTo>
                  <a:cubicBezTo>
                    <a:pt x="4002917" y="5870437"/>
                    <a:pt x="3959248" y="5897309"/>
                    <a:pt x="3915356" y="5923735"/>
                  </a:cubicBezTo>
                  <a:cubicBezTo>
                    <a:pt x="3737659" y="6026299"/>
                    <a:pt x="3544847" y="6106022"/>
                    <a:pt x="3346323" y="6158872"/>
                  </a:cubicBezTo>
                  <a:cubicBezTo>
                    <a:pt x="3147800" y="6211946"/>
                    <a:pt x="2944462" y="6239714"/>
                    <a:pt x="2743476" y="6247328"/>
                  </a:cubicBezTo>
                  <a:lnTo>
                    <a:pt x="2668120" y="6249344"/>
                  </a:lnTo>
                  <a:lnTo>
                    <a:pt x="2630498" y="6250127"/>
                  </a:lnTo>
                  <a:lnTo>
                    <a:pt x="2592988" y="6249568"/>
                  </a:lnTo>
                  <a:lnTo>
                    <a:pt x="2518080" y="6247777"/>
                  </a:lnTo>
                  <a:cubicBezTo>
                    <a:pt x="2493110" y="6247105"/>
                    <a:pt x="2468365" y="6246881"/>
                    <a:pt x="2442948" y="6244529"/>
                  </a:cubicBezTo>
                  <a:cubicBezTo>
                    <a:pt x="2392337" y="6240722"/>
                    <a:pt x="2341950" y="6237699"/>
                    <a:pt x="2291676" y="6232213"/>
                  </a:cubicBezTo>
                  <a:lnTo>
                    <a:pt x="2141412" y="6212394"/>
                  </a:lnTo>
                  <a:lnTo>
                    <a:pt x="1992715" y="6184961"/>
                  </a:lnTo>
                  <a:cubicBezTo>
                    <a:pt x="1943561" y="6173988"/>
                    <a:pt x="1894630" y="6162231"/>
                    <a:pt x="1845811" y="6151034"/>
                  </a:cubicBezTo>
                  <a:cubicBezTo>
                    <a:pt x="1797215" y="6138829"/>
                    <a:pt x="1749180" y="6123938"/>
                    <a:pt x="1701033" y="6110724"/>
                  </a:cubicBezTo>
                  <a:cubicBezTo>
                    <a:pt x="1676847" y="6104566"/>
                    <a:pt x="1653334" y="6095833"/>
                    <a:pt x="1629484" y="6088219"/>
                  </a:cubicBezTo>
                  <a:lnTo>
                    <a:pt x="1558383" y="6064929"/>
                  </a:lnTo>
                  <a:cubicBezTo>
                    <a:pt x="1369713" y="6000210"/>
                    <a:pt x="1186978" y="5921271"/>
                    <a:pt x="1011968" y="5828896"/>
                  </a:cubicBezTo>
                  <a:cubicBezTo>
                    <a:pt x="837071" y="5736408"/>
                    <a:pt x="668556" y="5631940"/>
                    <a:pt x="511237" y="5512356"/>
                  </a:cubicBezTo>
                  <a:cubicBezTo>
                    <a:pt x="471152" y="5483468"/>
                    <a:pt x="433642" y="5451220"/>
                    <a:pt x="395572" y="5419757"/>
                  </a:cubicBezTo>
                  <a:cubicBezTo>
                    <a:pt x="356831" y="5388965"/>
                    <a:pt x="321112" y="5354926"/>
                    <a:pt x="284722" y="5321559"/>
                  </a:cubicBezTo>
                  <a:lnTo>
                    <a:pt x="257513" y="5296477"/>
                  </a:lnTo>
                  <a:lnTo>
                    <a:pt x="243853" y="5283937"/>
                  </a:lnTo>
                  <a:lnTo>
                    <a:pt x="230752" y="5270836"/>
                  </a:lnTo>
                  <a:lnTo>
                    <a:pt x="178574" y="5218322"/>
                  </a:lnTo>
                  <a:cubicBezTo>
                    <a:pt x="161331" y="5200631"/>
                    <a:pt x="143191" y="5183948"/>
                    <a:pt x="126508" y="5165584"/>
                  </a:cubicBezTo>
                  <a:lnTo>
                    <a:pt x="76345" y="5111167"/>
                  </a:lnTo>
                  <a:cubicBezTo>
                    <a:pt x="59774" y="5092916"/>
                    <a:pt x="42530" y="5075112"/>
                    <a:pt x="26407" y="5056413"/>
                  </a:cubicBezTo>
                  <a:lnTo>
                    <a:pt x="0" y="5024776"/>
                  </a:lnTo>
                  <a:lnTo>
                    <a:pt x="0" y="4492798"/>
                  </a:lnTo>
                  <a:lnTo>
                    <a:pt x="28534" y="4537879"/>
                  </a:lnTo>
                  <a:cubicBezTo>
                    <a:pt x="41299" y="4556130"/>
                    <a:pt x="54175" y="4574382"/>
                    <a:pt x="66604" y="4592745"/>
                  </a:cubicBezTo>
                  <a:lnTo>
                    <a:pt x="104114" y="4647834"/>
                  </a:lnTo>
                  <a:lnTo>
                    <a:pt x="143751" y="4701580"/>
                  </a:lnTo>
                  <a:cubicBezTo>
                    <a:pt x="156964" y="4719495"/>
                    <a:pt x="169728" y="4737746"/>
                    <a:pt x="182717" y="4755773"/>
                  </a:cubicBezTo>
                  <a:lnTo>
                    <a:pt x="223810" y="4808399"/>
                  </a:lnTo>
                  <a:lnTo>
                    <a:pt x="264679" y="4861249"/>
                  </a:lnTo>
                  <a:cubicBezTo>
                    <a:pt x="278563" y="4878717"/>
                    <a:pt x="293455" y="4895288"/>
                    <a:pt x="307788" y="4912420"/>
                  </a:cubicBezTo>
                  <a:lnTo>
                    <a:pt x="351232" y="4963254"/>
                  </a:lnTo>
                  <a:cubicBezTo>
                    <a:pt x="365788" y="4980162"/>
                    <a:pt x="381688" y="4995837"/>
                    <a:pt x="397028" y="5012185"/>
                  </a:cubicBezTo>
                  <a:lnTo>
                    <a:pt x="443496" y="5060444"/>
                  </a:lnTo>
                  <a:lnTo>
                    <a:pt x="455140" y="5072537"/>
                  </a:lnTo>
                  <a:lnTo>
                    <a:pt x="467345" y="5083958"/>
                  </a:lnTo>
                  <a:lnTo>
                    <a:pt x="491755" y="5106912"/>
                  </a:lnTo>
                  <a:lnTo>
                    <a:pt x="540686" y="5152819"/>
                  </a:lnTo>
                  <a:lnTo>
                    <a:pt x="552890" y="5164353"/>
                  </a:lnTo>
                  <a:lnTo>
                    <a:pt x="565655" y="5175214"/>
                  </a:lnTo>
                  <a:lnTo>
                    <a:pt x="591072" y="5197048"/>
                  </a:lnTo>
                  <a:cubicBezTo>
                    <a:pt x="624999" y="5226160"/>
                    <a:pt x="658366" y="5256056"/>
                    <a:pt x="694197" y="5283041"/>
                  </a:cubicBezTo>
                  <a:cubicBezTo>
                    <a:pt x="834272" y="5394675"/>
                    <a:pt x="985207" y="5493881"/>
                    <a:pt x="1146221" y="5573716"/>
                  </a:cubicBezTo>
                  <a:cubicBezTo>
                    <a:pt x="1307122" y="5653774"/>
                    <a:pt x="1476869" y="5715918"/>
                    <a:pt x="1650982" y="5758130"/>
                  </a:cubicBezTo>
                  <a:lnTo>
                    <a:pt x="1716485" y="5772798"/>
                  </a:lnTo>
                  <a:cubicBezTo>
                    <a:pt x="1738431" y="5777390"/>
                    <a:pt x="1759929" y="5783100"/>
                    <a:pt x="1782211" y="5786235"/>
                  </a:cubicBezTo>
                  <a:lnTo>
                    <a:pt x="1848386" y="5796984"/>
                  </a:lnTo>
                  <a:lnTo>
                    <a:pt x="1881417" y="5802359"/>
                  </a:lnTo>
                  <a:cubicBezTo>
                    <a:pt x="1892390" y="5804151"/>
                    <a:pt x="1903363" y="5806054"/>
                    <a:pt x="1914560" y="5807061"/>
                  </a:cubicBezTo>
                  <a:cubicBezTo>
                    <a:pt x="1959012" y="5811765"/>
                    <a:pt x="2003241" y="5817251"/>
                    <a:pt x="2047469" y="5821282"/>
                  </a:cubicBezTo>
                  <a:lnTo>
                    <a:pt x="2180601" y="5828896"/>
                  </a:lnTo>
                  <a:lnTo>
                    <a:pt x="2313622" y="5830463"/>
                  </a:lnTo>
                  <a:cubicBezTo>
                    <a:pt x="2335680" y="5830799"/>
                    <a:pt x="2357962" y="5829008"/>
                    <a:pt x="2380021" y="5828448"/>
                  </a:cubicBezTo>
                  <a:lnTo>
                    <a:pt x="2446195" y="5826433"/>
                  </a:lnTo>
                  <a:cubicBezTo>
                    <a:pt x="2468029" y="5826208"/>
                    <a:pt x="2490647" y="5824193"/>
                    <a:pt x="2513041" y="5822737"/>
                  </a:cubicBezTo>
                  <a:lnTo>
                    <a:pt x="2580111" y="5818258"/>
                  </a:lnTo>
                  <a:lnTo>
                    <a:pt x="2613590" y="5816355"/>
                  </a:lnTo>
                  <a:lnTo>
                    <a:pt x="2646845" y="5813108"/>
                  </a:lnTo>
                  <a:cubicBezTo>
                    <a:pt x="2669016" y="5810869"/>
                    <a:pt x="2691074" y="5808741"/>
                    <a:pt x="2713244" y="5806838"/>
                  </a:cubicBezTo>
                  <a:cubicBezTo>
                    <a:pt x="2889933" y="5789371"/>
                    <a:pt x="3062815" y="5762050"/>
                    <a:pt x="3230882" y="5721292"/>
                  </a:cubicBezTo>
                  <a:cubicBezTo>
                    <a:pt x="3398837" y="5680423"/>
                    <a:pt x="3562426" y="5626902"/>
                    <a:pt x="3720416" y="5556472"/>
                  </a:cubicBezTo>
                  <a:cubicBezTo>
                    <a:pt x="3759381" y="5537997"/>
                    <a:pt x="3798347" y="5518962"/>
                    <a:pt x="3837425" y="5499927"/>
                  </a:cubicBezTo>
                  <a:cubicBezTo>
                    <a:pt x="3875271" y="5478765"/>
                    <a:pt x="3913900" y="5458610"/>
                    <a:pt x="3951634" y="5436552"/>
                  </a:cubicBezTo>
                  <a:lnTo>
                    <a:pt x="4007284" y="5401841"/>
                  </a:lnTo>
                  <a:lnTo>
                    <a:pt x="4035164" y="5384374"/>
                  </a:lnTo>
                  <a:lnTo>
                    <a:pt x="4049049" y="5375640"/>
                  </a:lnTo>
                  <a:lnTo>
                    <a:pt x="4062485" y="5366123"/>
                  </a:lnTo>
                  <a:lnTo>
                    <a:pt x="4116567" y="5328277"/>
                  </a:lnTo>
                  <a:cubicBezTo>
                    <a:pt x="4134594" y="5315624"/>
                    <a:pt x="4152957" y="5303420"/>
                    <a:pt x="4169976" y="5289199"/>
                  </a:cubicBezTo>
                  <a:lnTo>
                    <a:pt x="4222042" y="5247994"/>
                  </a:lnTo>
                  <a:cubicBezTo>
                    <a:pt x="4239398" y="5234222"/>
                    <a:pt x="4256865" y="5220562"/>
                    <a:pt x="4273213" y="5205558"/>
                  </a:cubicBezTo>
                  <a:lnTo>
                    <a:pt x="4323151" y="5161329"/>
                  </a:lnTo>
                  <a:cubicBezTo>
                    <a:pt x="4339611" y="5146437"/>
                    <a:pt x="4356631" y="5131881"/>
                    <a:pt x="4371971" y="5116093"/>
                  </a:cubicBezTo>
                  <a:cubicBezTo>
                    <a:pt x="4435457" y="5054398"/>
                    <a:pt x="4496258" y="4991135"/>
                    <a:pt x="4546868" y="4924400"/>
                  </a:cubicBezTo>
                  <a:cubicBezTo>
                    <a:pt x="4600054" y="4858450"/>
                    <a:pt x="4640699" y="4788916"/>
                    <a:pt x="4675634" y="4715352"/>
                  </a:cubicBezTo>
                  <a:lnTo>
                    <a:pt x="4700155" y="4659255"/>
                  </a:lnTo>
                  <a:lnTo>
                    <a:pt x="4721206" y="4600135"/>
                  </a:lnTo>
                  <a:cubicBezTo>
                    <a:pt x="4728707" y="4580988"/>
                    <a:pt x="4733970" y="4559266"/>
                    <a:pt x="4740465" y="4538887"/>
                  </a:cubicBezTo>
                  <a:cubicBezTo>
                    <a:pt x="4746623" y="4518061"/>
                    <a:pt x="4753005" y="4497906"/>
                    <a:pt x="4758492" y="4475848"/>
                  </a:cubicBezTo>
                  <a:cubicBezTo>
                    <a:pt x="4803168" y="4303637"/>
                    <a:pt x="4840902" y="4115080"/>
                    <a:pt x="4891288" y="3930329"/>
                  </a:cubicBezTo>
                  <a:cubicBezTo>
                    <a:pt x="4940891" y="3744906"/>
                    <a:pt x="5000235" y="3562059"/>
                    <a:pt x="5066298" y="3382235"/>
                  </a:cubicBezTo>
                  <a:cubicBezTo>
                    <a:pt x="5124186" y="3226932"/>
                    <a:pt x="5154530" y="3064015"/>
                    <a:pt x="5156994" y="2898635"/>
                  </a:cubicBezTo>
                  <a:cubicBezTo>
                    <a:pt x="5159681" y="2733255"/>
                    <a:pt x="5132920" y="2565636"/>
                    <a:pt x="5083317" y="2402047"/>
                  </a:cubicBezTo>
                  <a:cubicBezTo>
                    <a:pt x="5033938" y="2238123"/>
                    <a:pt x="4960150" y="2079013"/>
                    <a:pt x="4871022" y="1926958"/>
                  </a:cubicBezTo>
                  <a:cubicBezTo>
                    <a:pt x="4826570" y="1850818"/>
                    <a:pt x="4777415" y="1776918"/>
                    <a:pt x="4727028" y="1703577"/>
                  </a:cubicBezTo>
                  <a:cubicBezTo>
                    <a:pt x="4676418" y="1630349"/>
                    <a:pt x="4622784" y="1558464"/>
                    <a:pt x="4563776" y="1490834"/>
                  </a:cubicBezTo>
                  <a:cubicBezTo>
                    <a:pt x="4503647" y="1423764"/>
                    <a:pt x="4439041" y="1359157"/>
                    <a:pt x="4370291" y="1300596"/>
                  </a:cubicBezTo>
                  <a:cubicBezTo>
                    <a:pt x="4336812" y="1270141"/>
                    <a:pt x="4301541" y="1242148"/>
                    <a:pt x="4266046" y="1214491"/>
                  </a:cubicBezTo>
                  <a:cubicBezTo>
                    <a:pt x="4248355" y="1200607"/>
                    <a:pt x="4230776" y="1186611"/>
                    <a:pt x="4212973" y="1173062"/>
                  </a:cubicBezTo>
                  <a:cubicBezTo>
                    <a:pt x="4194722" y="1160074"/>
                    <a:pt x="4176359" y="1147197"/>
                    <a:pt x="4157995" y="1134545"/>
                  </a:cubicBezTo>
                  <a:cubicBezTo>
                    <a:pt x="4011426" y="1031980"/>
                    <a:pt x="3855004" y="948562"/>
                    <a:pt x="3697126" y="881044"/>
                  </a:cubicBezTo>
                  <a:lnTo>
                    <a:pt x="3637670" y="856747"/>
                  </a:lnTo>
                  <a:lnTo>
                    <a:pt x="3608222" y="844318"/>
                  </a:lnTo>
                  <a:cubicBezTo>
                    <a:pt x="3598480" y="840063"/>
                    <a:pt x="3588179" y="837040"/>
                    <a:pt x="3578214" y="833457"/>
                  </a:cubicBezTo>
                  <a:lnTo>
                    <a:pt x="3518309" y="812294"/>
                  </a:lnTo>
                  <a:cubicBezTo>
                    <a:pt x="3513383" y="810503"/>
                    <a:pt x="3508344" y="808823"/>
                    <a:pt x="3503417" y="806920"/>
                  </a:cubicBezTo>
                  <a:cubicBezTo>
                    <a:pt x="3498603" y="804792"/>
                    <a:pt x="3494236" y="801993"/>
                    <a:pt x="3489533" y="799642"/>
                  </a:cubicBezTo>
                  <a:cubicBezTo>
                    <a:pt x="3480240" y="794827"/>
                    <a:pt x="3470498" y="791020"/>
                    <a:pt x="3460869" y="787101"/>
                  </a:cubicBezTo>
                  <a:lnTo>
                    <a:pt x="3402980" y="763475"/>
                  </a:lnTo>
                  <a:lnTo>
                    <a:pt x="3374092" y="751606"/>
                  </a:lnTo>
                  <a:cubicBezTo>
                    <a:pt x="3364462" y="747688"/>
                    <a:pt x="3354945" y="743433"/>
                    <a:pt x="3344980" y="740409"/>
                  </a:cubicBezTo>
                  <a:lnTo>
                    <a:pt x="3226627" y="700772"/>
                  </a:lnTo>
                  <a:cubicBezTo>
                    <a:pt x="3067405" y="652849"/>
                    <a:pt x="2902697" y="625192"/>
                    <a:pt x="2735750" y="614667"/>
                  </a:cubicBezTo>
                  <a:cubicBezTo>
                    <a:pt x="2714811" y="613435"/>
                    <a:pt x="2694209" y="610860"/>
                    <a:pt x="2673158" y="610412"/>
                  </a:cubicBezTo>
                  <a:lnTo>
                    <a:pt x="2610119" y="609628"/>
                  </a:lnTo>
                  <a:lnTo>
                    <a:pt x="2547080" y="608620"/>
                  </a:lnTo>
                  <a:cubicBezTo>
                    <a:pt x="2536443" y="608173"/>
                    <a:pt x="2526365" y="608397"/>
                    <a:pt x="2516400" y="608844"/>
                  </a:cubicBezTo>
                  <a:lnTo>
                    <a:pt x="2486280" y="609740"/>
                  </a:lnTo>
                  <a:cubicBezTo>
                    <a:pt x="2466125" y="609852"/>
                    <a:pt x="2446307" y="611868"/>
                    <a:pt x="2426376" y="613099"/>
                  </a:cubicBezTo>
                  <a:cubicBezTo>
                    <a:pt x="2406333" y="613995"/>
                    <a:pt x="2386627" y="616458"/>
                    <a:pt x="2366920" y="618474"/>
                  </a:cubicBezTo>
                  <a:cubicBezTo>
                    <a:pt x="2357066" y="619482"/>
                    <a:pt x="2347101" y="620153"/>
                    <a:pt x="2337248" y="621497"/>
                  </a:cubicBezTo>
                  <a:lnTo>
                    <a:pt x="2307800" y="625528"/>
                  </a:lnTo>
                  <a:lnTo>
                    <a:pt x="2278351" y="629559"/>
                  </a:lnTo>
                  <a:lnTo>
                    <a:pt x="2249127" y="634710"/>
                  </a:lnTo>
                  <a:cubicBezTo>
                    <a:pt x="2093377" y="661918"/>
                    <a:pt x="1942329" y="710849"/>
                    <a:pt x="1796096" y="781726"/>
                  </a:cubicBezTo>
                  <a:cubicBezTo>
                    <a:pt x="1649751" y="852268"/>
                    <a:pt x="1508892" y="944307"/>
                    <a:pt x="1370833" y="1048663"/>
                  </a:cubicBezTo>
                  <a:cubicBezTo>
                    <a:pt x="1232774" y="1153244"/>
                    <a:pt x="1097290" y="1269917"/>
                    <a:pt x="959790" y="1390844"/>
                  </a:cubicBezTo>
                  <a:lnTo>
                    <a:pt x="749062" y="1577611"/>
                  </a:lnTo>
                  <a:cubicBezTo>
                    <a:pt x="674602" y="1642329"/>
                    <a:pt x="599806" y="1704137"/>
                    <a:pt x="524786" y="1763145"/>
                  </a:cubicBezTo>
                  <a:cubicBezTo>
                    <a:pt x="374858" y="1881498"/>
                    <a:pt x="223810" y="1987422"/>
                    <a:pt x="84071" y="2098496"/>
                  </a:cubicBezTo>
                  <a:lnTo>
                    <a:pt x="0" y="2168094"/>
                  </a:lnTo>
                  <a:lnTo>
                    <a:pt x="0" y="1576676"/>
                  </a:lnTo>
                  <a:lnTo>
                    <a:pt x="174655" y="1387597"/>
                  </a:lnTo>
                  <a:cubicBezTo>
                    <a:pt x="238926" y="1320079"/>
                    <a:pt x="302749" y="1254577"/>
                    <a:pt x="363661" y="1188626"/>
                  </a:cubicBezTo>
                  <a:lnTo>
                    <a:pt x="458052" y="1086397"/>
                  </a:lnTo>
                  <a:cubicBezTo>
                    <a:pt x="490635" y="1051351"/>
                    <a:pt x="523666" y="1016416"/>
                    <a:pt x="557257" y="981593"/>
                  </a:cubicBezTo>
                  <a:cubicBezTo>
                    <a:pt x="691510" y="842414"/>
                    <a:pt x="835055" y="705699"/>
                    <a:pt x="994165" y="578389"/>
                  </a:cubicBezTo>
                  <a:cubicBezTo>
                    <a:pt x="1152939" y="451190"/>
                    <a:pt x="1328060" y="333398"/>
                    <a:pt x="1520873" y="237215"/>
                  </a:cubicBezTo>
                  <a:cubicBezTo>
                    <a:pt x="1713238" y="141033"/>
                    <a:pt x="1924302" y="68028"/>
                    <a:pt x="2141748" y="31190"/>
                  </a:cubicBezTo>
                  <a:lnTo>
                    <a:pt x="2182505" y="24360"/>
                  </a:lnTo>
                  <a:cubicBezTo>
                    <a:pt x="2196165" y="22344"/>
                    <a:pt x="2209826" y="20665"/>
                    <a:pt x="2223374" y="18873"/>
                  </a:cubicBezTo>
                  <a:lnTo>
                    <a:pt x="2264355" y="13611"/>
                  </a:lnTo>
                  <a:cubicBezTo>
                    <a:pt x="2278015" y="11931"/>
                    <a:pt x="2291676" y="10924"/>
                    <a:pt x="2305336" y="9580"/>
                  </a:cubicBezTo>
                  <a:cubicBezTo>
                    <a:pt x="2332657" y="7229"/>
                    <a:pt x="2360090" y="4653"/>
                    <a:pt x="2387410" y="3645"/>
                  </a:cubicBezTo>
                  <a:cubicBezTo>
                    <a:pt x="2414731" y="2414"/>
                    <a:pt x="2442164" y="510"/>
                    <a:pt x="2469373" y="62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DFB95E12-4EF0-42F7-BCF9-AD31B4C8EB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646908" cy="6130481"/>
            </a:xfrm>
            <a:custGeom>
              <a:avLst/>
              <a:gdLst>
                <a:gd name="connsiteX0" fmla="*/ 2616837 w 5646908"/>
                <a:gd name="connsiteY0" fmla="*/ 0 h 6130481"/>
                <a:gd name="connsiteX1" fmla="*/ 4918721 w 5646908"/>
                <a:gd name="connsiteY1" fmla="*/ 1134258 h 6130481"/>
                <a:gd name="connsiteX2" fmla="*/ 5539036 w 5646908"/>
                <a:gd name="connsiteY2" fmla="*/ 3362353 h 6130481"/>
                <a:gd name="connsiteX3" fmla="*/ 4712024 w 5646908"/>
                <a:gd name="connsiteY3" fmla="*/ 5293280 h 6130481"/>
                <a:gd name="connsiteX4" fmla="*/ 2547864 w 5646908"/>
                <a:gd name="connsiteY4" fmla="*/ 6130481 h 6130481"/>
                <a:gd name="connsiteX5" fmla="*/ 263223 w 5646908"/>
                <a:gd name="connsiteY5" fmla="*/ 5212325 h 6130481"/>
                <a:gd name="connsiteX6" fmla="*/ 49974 w 5646908"/>
                <a:gd name="connsiteY6" fmla="*/ 4985345 h 6130481"/>
                <a:gd name="connsiteX7" fmla="*/ 0 w 5646908"/>
                <a:gd name="connsiteY7" fmla="*/ 4920618 h 6130481"/>
                <a:gd name="connsiteX8" fmla="*/ 0 w 5646908"/>
                <a:gd name="connsiteY8" fmla="*/ 3760303 h 6130481"/>
                <a:gd name="connsiteX9" fmla="*/ 80488 w 5646908"/>
                <a:gd name="connsiteY9" fmla="*/ 3974159 h 6130481"/>
                <a:gd name="connsiteX10" fmla="*/ 664748 w 5646908"/>
                <a:gd name="connsiteY10" fmla="*/ 4813600 h 6130481"/>
                <a:gd name="connsiteX11" fmla="*/ 2548087 w 5646908"/>
                <a:gd name="connsiteY11" fmla="*/ 5570406 h 6130481"/>
                <a:gd name="connsiteX12" fmla="*/ 3536561 w 5646908"/>
                <a:gd name="connsiteY12" fmla="*/ 5407153 h 6130481"/>
                <a:gd name="connsiteX13" fmla="*/ 4308035 w 5646908"/>
                <a:gd name="connsiteY13" fmla="*/ 4897241 h 6130481"/>
                <a:gd name="connsiteX14" fmla="*/ 4569038 w 5646908"/>
                <a:gd name="connsiteY14" fmla="*/ 4564802 h 6130481"/>
                <a:gd name="connsiteX15" fmla="*/ 4699147 w 5646908"/>
                <a:gd name="connsiteY15" fmla="*/ 4149952 h 6130481"/>
                <a:gd name="connsiteX16" fmla="*/ 5003034 w 5646908"/>
                <a:gd name="connsiteY16" fmla="*/ 3168421 h 6130481"/>
                <a:gd name="connsiteX17" fmla="*/ 4994189 w 5646908"/>
                <a:gd name="connsiteY17" fmla="*/ 2321590 h 6130481"/>
                <a:gd name="connsiteX18" fmla="*/ 4487860 w 5646908"/>
                <a:gd name="connsiteY18" fmla="*/ 1501856 h 6130481"/>
                <a:gd name="connsiteX19" fmla="*/ 3640469 w 5646908"/>
                <a:gd name="connsiteY19" fmla="*/ 808425 h 6130481"/>
                <a:gd name="connsiteX20" fmla="*/ 2616837 w 5646908"/>
                <a:gd name="connsiteY20" fmla="*/ 559851 h 6130481"/>
                <a:gd name="connsiteX21" fmla="*/ 1762952 w 5646908"/>
                <a:gd name="connsiteY21" fmla="*/ 812008 h 6130481"/>
                <a:gd name="connsiteX22" fmla="*/ 939635 w 5646908"/>
                <a:gd name="connsiteY22" fmla="*/ 1502976 h 6130481"/>
                <a:gd name="connsiteX23" fmla="*/ 585250 w 5646908"/>
                <a:gd name="connsiteY23" fmla="*/ 1831049 h 6130481"/>
                <a:gd name="connsiteX24" fmla="*/ 40403 w 5646908"/>
                <a:gd name="connsiteY24" fmla="*/ 2389556 h 6130481"/>
                <a:gd name="connsiteX25" fmla="*/ 0 w 5646908"/>
                <a:gd name="connsiteY25" fmla="*/ 2456747 h 6130481"/>
                <a:gd name="connsiteX26" fmla="*/ 0 w 5646908"/>
                <a:gd name="connsiteY26" fmla="*/ 1601114 h 6130481"/>
                <a:gd name="connsiteX27" fmla="*/ 93200 w 5646908"/>
                <a:gd name="connsiteY27" fmla="*/ 1513741 h 6130481"/>
                <a:gd name="connsiteX28" fmla="*/ 535423 w 5646908"/>
                <a:gd name="connsiteY28" fmla="*/ 1107273 h 6130481"/>
                <a:gd name="connsiteX29" fmla="*/ 2616837 w 5646908"/>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646908" h="6130481">
                  <a:moveTo>
                    <a:pt x="2616837" y="0"/>
                  </a:moveTo>
                  <a:cubicBezTo>
                    <a:pt x="3596241" y="0"/>
                    <a:pt x="4322479" y="463445"/>
                    <a:pt x="4918721" y="1134258"/>
                  </a:cubicBezTo>
                  <a:cubicBezTo>
                    <a:pt x="5416317" y="1694109"/>
                    <a:pt x="5857703" y="2516643"/>
                    <a:pt x="5539036" y="3362353"/>
                  </a:cubicBezTo>
                  <a:cubicBezTo>
                    <a:pt x="5111758" y="4496612"/>
                    <a:pt x="5300763" y="4716633"/>
                    <a:pt x="4712024" y="5293280"/>
                  </a:cubicBezTo>
                  <a:cubicBezTo>
                    <a:pt x="4123284" y="5869926"/>
                    <a:pt x="3446201" y="6130481"/>
                    <a:pt x="2547864" y="6130481"/>
                  </a:cubicBezTo>
                  <a:cubicBezTo>
                    <a:pt x="1657476" y="6130481"/>
                    <a:pt x="850619" y="5780127"/>
                    <a:pt x="263223" y="5212325"/>
                  </a:cubicBezTo>
                  <a:cubicBezTo>
                    <a:pt x="188497" y="5140091"/>
                    <a:pt x="117321" y="5064339"/>
                    <a:pt x="49974" y="4985345"/>
                  </a:cubicBezTo>
                  <a:lnTo>
                    <a:pt x="0" y="4920618"/>
                  </a:lnTo>
                  <a:lnTo>
                    <a:pt x="0" y="3760303"/>
                  </a:lnTo>
                  <a:lnTo>
                    <a:pt x="80488" y="3974159"/>
                  </a:lnTo>
                  <a:cubicBezTo>
                    <a:pt x="217875" y="4289243"/>
                    <a:pt x="414383" y="4571632"/>
                    <a:pt x="664748" y="4813600"/>
                  </a:cubicBezTo>
                  <a:cubicBezTo>
                    <a:pt x="1169734" y="5301566"/>
                    <a:pt x="1838644" y="5570406"/>
                    <a:pt x="2548087" y="5570406"/>
                  </a:cubicBezTo>
                  <a:cubicBezTo>
                    <a:pt x="2928786" y="5570406"/>
                    <a:pt x="3252156" y="5516996"/>
                    <a:pt x="3536561" y="5407153"/>
                  </a:cubicBezTo>
                  <a:cubicBezTo>
                    <a:pt x="3815366" y="5299438"/>
                    <a:pt x="4067747" y="5132603"/>
                    <a:pt x="4308035" y="4897241"/>
                  </a:cubicBezTo>
                  <a:cubicBezTo>
                    <a:pt x="4475095" y="4733653"/>
                    <a:pt x="4533767" y="4637358"/>
                    <a:pt x="4569038" y="4564802"/>
                  </a:cubicBezTo>
                  <a:cubicBezTo>
                    <a:pt x="4619313" y="4461453"/>
                    <a:pt x="4652792" y="4330784"/>
                    <a:pt x="4699147" y="4149952"/>
                  </a:cubicBezTo>
                  <a:cubicBezTo>
                    <a:pt x="4758491" y="3918846"/>
                    <a:pt x="4839558" y="3602194"/>
                    <a:pt x="5003034" y="3168421"/>
                  </a:cubicBezTo>
                  <a:cubicBezTo>
                    <a:pt x="5103024" y="2902940"/>
                    <a:pt x="5100112" y="2626037"/>
                    <a:pt x="4994189" y="2321590"/>
                  </a:cubicBezTo>
                  <a:cubicBezTo>
                    <a:pt x="4900470" y="2052526"/>
                    <a:pt x="4725460" y="1769129"/>
                    <a:pt x="4487860" y="1501856"/>
                  </a:cubicBezTo>
                  <a:cubicBezTo>
                    <a:pt x="4210285" y="1189683"/>
                    <a:pt x="3933047" y="962832"/>
                    <a:pt x="3640469" y="808425"/>
                  </a:cubicBezTo>
                  <a:cubicBezTo>
                    <a:pt x="3323369" y="641141"/>
                    <a:pt x="2988578" y="559851"/>
                    <a:pt x="2616837" y="559851"/>
                  </a:cubicBezTo>
                  <a:cubicBezTo>
                    <a:pt x="2315413" y="559851"/>
                    <a:pt x="2044110" y="640134"/>
                    <a:pt x="1762952" y="812008"/>
                  </a:cubicBezTo>
                  <a:cubicBezTo>
                    <a:pt x="1472838" y="989593"/>
                    <a:pt x="1197167" y="1250707"/>
                    <a:pt x="939635" y="1502976"/>
                  </a:cubicBezTo>
                  <a:cubicBezTo>
                    <a:pt x="819379" y="1620769"/>
                    <a:pt x="700355" y="1727700"/>
                    <a:pt x="585250" y="1831049"/>
                  </a:cubicBezTo>
                  <a:cubicBezTo>
                    <a:pt x="362317" y="2031140"/>
                    <a:pt x="169840" y="2204022"/>
                    <a:pt x="40403" y="2389556"/>
                  </a:cubicBezTo>
                  <a:lnTo>
                    <a:pt x="0" y="2456747"/>
                  </a:lnTo>
                  <a:lnTo>
                    <a:pt x="0" y="1601114"/>
                  </a:lnTo>
                  <a:lnTo>
                    <a:pt x="93200" y="1513741"/>
                  </a:lnTo>
                  <a:cubicBezTo>
                    <a:pt x="237107" y="1383294"/>
                    <a:pt x="388238" y="1251435"/>
                    <a:pt x="535423" y="1107273"/>
                  </a:cubicBezTo>
                  <a:cubicBezTo>
                    <a:pt x="1124050" y="530627"/>
                    <a:pt x="1718500" y="0"/>
                    <a:pt x="2616837"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338F8B2-67A9-4086-9341-7705CAB6F1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176241"/>
              <a:ext cx="5517522" cy="6130481"/>
            </a:xfrm>
            <a:custGeom>
              <a:avLst/>
              <a:gdLst>
                <a:gd name="connsiteX0" fmla="*/ 2549095 w 5517522"/>
                <a:gd name="connsiteY0" fmla="*/ 0 h 6130481"/>
                <a:gd name="connsiteX1" fmla="*/ 4804175 w 5517522"/>
                <a:gd name="connsiteY1" fmla="*/ 1134258 h 6130481"/>
                <a:gd name="connsiteX2" fmla="*/ 5411838 w 5517522"/>
                <a:gd name="connsiteY2" fmla="*/ 3362353 h 6130481"/>
                <a:gd name="connsiteX3" fmla="*/ 4601621 w 5517522"/>
                <a:gd name="connsiteY3" fmla="*/ 5293280 h 6130481"/>
                <a:gd name="connsiteX4" fmla="*/ 2481577 w 5517522"/>
                <a:gd name="connsiteY4" fmla="*/ 6130481 h 6130481"/>
                <a:gd name="connsiteX5" fmla="*/ 243517 w 5517522"/>
                <a:gd name="connsiteY5" fmla="*/ 5212325 h 6130481"/>
                <a:gd name="connsiteX6" fmla="*/ 34587 w 5517522"/>
                <a:gd name="connsiteY6" fmla="*/ 4985345 h 6130481"/>
                <a:gd name="connsiteX7" fmla="*/ 0 w 5517522"/>
                <a:gd name="connsiteY7" fmla="*/ 4939620 h 6130481"/>
                <a:gd name="connsiteX8" fmla="*/ 0 w 5517522"/>
                <a:gd name="connsiteY8" fmla="*/ 3335329 h 6130481"/>
                <a:gd name="connsiteX9" fmla="*/ 17141 w 5517522"/>
                <a:gd name="connsiteY9" fmla="*/ 3448738 h 6130481"/>
                <a:gd name="connsiteX10" fmla="*/ 167489 w 5517522"/>
                <a:gd name="connsiteY10" fmla="*/ 3930490 h 6130481"/>
                <a:gd name="connsiteX11" fmla="*/ 715471 w 5517522"/>
                <a:gd name="connsiteY11" fmla="*/ 4734212 h 6130481"/>
                <a:gd name="connsiteX12" fmla="*/ 2481689 w 5517522"/>
                <a:gd name="connsiteY12" fmla="*/ 5458772 h 6130481"/>
                <a:gd name="connsiteX13" fmla="*/ 4126644 w 5517522"/>
                <a:gd name="connsiteY13" fmla="*/ 4818302 h 6130481"/>
                <a:gd name="connsiteX14" fmla="*/ 4360437 w 5517522"/>
                <a:gd name="connsiteY14" fmla="*/ 4516766 h 6130481"/>
                <a:gd name="connsiteX15" fmla="*/ 4480357 w 5517522"/>
                <a:gd name="connsiteY15" fmla="*/ 4122855 h 6130481"/>
                <a:gd name="connsiteX16" fmla="*/ 4781557 w 5517522"/>
                <a:gd name="connsiteY16" fmla="*/ 3129791 h 6130481"/>
                <a:gd name="connsiteX17" fmla="*/ 4771928 w 5517522"/>
                <a:gd name="connsiteY17" fmla="*/ 2357869 h 6130481"/>
                <a:gd name="connsiteX18" fmla="*/ 4297510 w 5517522"/>
                <a:gd name="connsiteY18" fmla="*/ 1575533 h 6130481"/>
                <a:gd name="connsiteX19" fmla="*/ 3498715 w 5517522"/>
                <a:gd name="connsiteY19" fmla="*/ 907071 h 6130481"/>
                <a:gd name="connsiteX20" fmla="*/ 2549095 w 5517522"/>
                <a:gd name="connsiteY20" fmla="*/ 671821 h 6130481"/>
                <a:gd name="connsiteX21" fmla="*/ 985319 w 5517522"/>
                <a:gd name="connsiteY21" fmla="*/ 1582475 h 6130481"/>
                <a:gd name="connsiteX22" fmla="*/ 634628 w 5517522"/>
                <a:gd name="connsiteY22" fmla="*/ 1913907 h 6130481"/>
                <a:gd name="connsiteX23" fmla="*/ 117662 w 5517522"/>
                <a:gd name="connsiteY23" fmla="*/ 2453044 h 6130481"/>
                <a:gd name="connsiteX24" fmla="*/ 2515 w 5517522"/>
                <a:gd name="connsiteY24" fmla="*/ 2685494 h 6130481"/>
                <a:gd name="connsiteX25" fmla="*/ 0 w 5517522"/>
                <a:gd name="connsiteY25" fmla="*/ 2696965 h 6130481"/>
                <a:gd name="connsiteX26" fmla="*/ 0 w 5517522"/>
                <a:gd name="connsiteY26" fmla="*/ 1587383 h 6130481"/>
                <a:gd name="connsiteX27" fmla="*/ 76951 w 5517522"/>
                <a:gd name="connsiteY27" fmla="*/ 1513741 h 6130481"/>
                <a:gd name="connsiteX28" fmla="*/ 510118 w 5517522"/>
                <a:gd name="connsiteY28" fmla="*/ 1107273 h 6130481"/>
                <a:gd name="connsiteX29" fmla="*/ 2549095 w 5517522"/>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522" h="6130481">
                  <a:moveTo>
                    <a:pt x="2549095" y="0"/>
                  </a:moveTo>
                  <a:cubicBezTo>
                    <a:pt x="3508568" y="0"/>
                    <a:pt x="4219915" y="463445"/>
                    <a:pt x="4804175" y="1134258"/>
                  </a:cubicBezTo>
                  <a:cubicBezTo>
                    <a:pt x="5291694" y="1694109"/>
                    <a:pt x="5724011"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335329"/>
                  </a:lnTo>
                  <a:lnTo>
                    <a:pt x="17141" y="3448738"/>
                  </a:lnTo>
                  <a:cubicBezTo>
                    <a:pt x="50676" y="3613558"/>
                    <a:pt x="100867" y="3774516"/>
                    <a:pt x="167489" y="3930490"/>
                  </a:cubicBezTo>
                  <a:cubicBezTo>
                    <a:pt x="296255" y="4232138"/>
                    <a:pt x="480670" y="4502546"/>
                    <a:pt x="715471" y="4734212"/>
                  </a:cubicBezTo>
                  <a:cubicBezTo>
                    <a:pt x="1188993" y="5201464"/>
                    <a:pt x="1816250" y="5458772"/>
                    <a:pt x="2481689" y="5458772"/>
                  </a:cubicBezTo>
                  <a:cubicBezTo>
                    <a:pt x="3185758" y="5458772"/>
                    <a:pt x="3677755" y="5267191"/>
                    <a:pt x="4126644" y="4818302"/>
                  </a:cubicBezTo>
                  <a:cubicBezTo>
                    <a:pt x="4278363" y="4666583"/>
                    <a:pt x="4329982" y="4580701"/>
                    <a:pt x="4360437" y="4516766"/>
                  </a:cubicBezTo>
                  <a:cubicBezTo>
                    <a:pt x="4404890" y="4423495"/>
                    <a:pt x="4436577" y="4297417"/>
                    <a:pt x="4480357" y="4122855"/>
                  </a:cubicBezTo>
                  <a:cubicBezTo>
                    <a:pt x="4539030" y="3889285"/>
                    <a:pt x="4619425" y="3569275"/>
                    <a:pt x="4781557" y="3129791"/>
                  </a:cubicBezTo>
                  <a:cubicBezTo>
                    <a:pt x="4870238" y="2889503"/>
                    <a:pt x="4867103" y="2637010"/>
                    <a:pt x="4771928" y="2357869"/>
                  </a:cubicBezTo>
                  <a:cubicBezTo>
                    <a:pt x="4684815" y="2102465"/>
                    <a:pt x="4520779" y="1831945"/>
                    <a:pt x="4297510" y="1575533"/>
                  </a:cubicBezTo>
                  <a:cubicBezTo>
                    <a:pt x="4034492" y="1273549"/>
                    <a:pt x="3773266" y="1054983"/>
                    <a:pt x="3498715" y="907071"/>
                  </a:cubicBezTo>
                  <a:cubicBezTo>
                    <a:pt x="3204905" y="748745"/>
                    <a:pt x="2894187" y="671821"/>
                    <a:pt x="2549095" y="671821"/>
                  </a:cubicBezTo>
                  <a:cubicBezTo>
                    <a:pt x="1942553" y="671821"/>
                    <a:pt x="1518298" y="1049273"/>
                    <a:pt x="985319" y="1582475"/>
                  </a:cubicBezTo>
                  <a:cubicBezTo>
                    <a:pt x="865735" y="1702059"/>
                    <a:pt x="748278" y="1809774"/>
                    <a:pt x="634628" y="1913907"/>
                  </a:cubicBezTo>
                  <a:cubicBezTo>
                    <a:pt x="421325" y="2109407"/>
                    <a:pt x="237134" y="2278146"/>
                    <a:pt x="117662" y="2453044"/>
                  </a:cubicBezTo>
                  <a:cubicBezTo>
                    <a:pt x="64756" y="2530415"/>
                    <a:pt x="27022" y="2605799"/>
                    <a:pt x="2515" y="2685494"/>
                  </a:cubicBezTo>
                  <a:lnTo>
                    <a:pt x="0" y="2696965"/>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7" name="Freeform: Shape 16">
              <a:extLst>
                <a:ext uri="{FF2B5EF4-FFF2-40B4-BE49-F238E27FC236}">
                  <a16:creationId xmlns:a16="http://schemas.microsoft.com/office/drawing/2014/main" id="{E653AAAF-CCEF-494B-9366-16BB3815A6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176241"/>
              <a:ext cx="5517475" cy="6130481"/>
            </a:xfrm>
            <a:custGeom>
              <a:avLst/>
              <a:gdLst>
                <a:gd name="connsiteX0" fmla="*/ 2549095 w 5517475"/>
                <a:gd name="connsiteY0" fmla="*/ 0 h 6130481"/>
                <a:gd name="connsiteX1" fmla="*/ 4804175 w 5517475"/>
                <a:gd name="connsiteY1" fmla="*/ 1134258 h 6130481"/>
                <a:gd name="connsiteX2" fmla="*/ 5411838 w 5517475"/>
                <a:gd name="connsiteY2" fmla="*/ 3362353 h 6130481"/>
                <a:gd name="connsiteX3" fmla="*/ 4601621 w 5517475"/>
                <a:gd name="connsiteY3" fmla="*/ 5293280 h 6130481"/>
                <a:gd name="connsiteX4" fmla="*/ 2481577 w 5517475"/>
                <a:gd name="connsiteY4" fmla="*/ 6130481 h 6130481"/>
                <a:gd name="connsiteX5" fmla="*/ 243517 w 5517475"/>
                <a:gd name="connsiteY5" fmla="*/ 5212325 h 6130481"/>
                <a:gd name="connsiteX6" fmla="*/ 34587 w 5517475"/>
                <a:gd name="connsiteY6" fmla="*/ 4985345 h 6130481"/>
                <a:gd name="connsiteX7" fmla="*/ 0 w 5517475"/>
                <a:gd name="connsiteY7" fmla="*/ 4939620 h 6130481"/>
                <a:gd name="connsiteX8" fmla="*/ 0 w 5517475"/>
                <a:gd name="connsiteY8" fmla="*/ 3799573 h 6130481"/>
                <a:gd name="connsiteX9" fmla="*/ 64364 w 5517475"/>
                <a:gd name="connsiteY9" fmla="*/ 3974159 h 6130481"/>
                <a:gd name="connsiteX10" fmla="*/ 636644 w 5517475"/>
                <a:gd name="connsiteY10" fmla="*/ 4813600 h 6130481"/>
                <a:gd name="connsiteX11" fmla="*/ 2481577 w 5517475"/>
                <a:gd name="connsiteY11" fmla="*/ 5570406 h 6130481"/>
                <a:gd name="connsiteX12" fmla="*/ 3449896 w 5517475"/>
                <a:gd name="connsiteY12" fmla="*/ 5407153 h 6130481"/>
                <a:gd name="connsiteX13" fmla="*/ 4205695 w 5517475"/>
                <a:gd name="connsiteY13" fmla="*/ 4897241 h 6130481"/>
                <a:gd name="connsiteX14" fmla="*/ 4461434 w 5517475"/>
                <a:gd name="connsiteY14" fmla="*/ 4564802 h 6130481"/>
                <a:gd name="connsiteX15" fmla="*/ 4588969 w 5517475"/>
                <a:gd name="connsiteY15" fmla="*/ 4149952 h 6130481"/>
                <a:gd name="connsiteX16" fmla="*/ 4886585 w 5517475"/>
                <a:gd name="connsiteY16" fmla="*/ 3168421 h 6130481"/>
                <a:gd name="connsiteX17" fmla="*/ 4877964 w 5517475"/>
                <a:gd name="connsiteY17" fmla="*/ 2321590 h 6130481"/>
                <a:gd name="connsiteX18" fmla="*/ 4382048 w 5517475"/>
                <a:gd name="connsiteY18" fmla="*/ 1501856 h 6130481"/>
                <a:gd name="connsiteX19" fmla="*/ 3551900 w 5517475"/>
                <a:gd name="connsiteY19" fmla="*/ 808425 h 6130481"/>
                <a:gd name="connsiteX20" fmla="*/ 2549095 w 5517475"/>
                <a:gd name="connsiteY20" fmla="*/ 559851 h 6130481"/>
                <a:gd name="connsiteX21" fmla="*/ 1712566 w 5517475"/>
                <a:gd name="connsiteY21" fmla="*/ 812008 h 6130481"/>
                <a:gd name="connsiteX22" fmla="*/ 906044 w 5517475"/>
                <a:gd name="connsiteY22" fmla="*/ 1502976 h 6130481"/>
                <a:gd name="connsiteX23" fmla="*/ 558825 w 5517475"/>
                <a:gd name="connsiteY23" fmla="*/ 1831049 h 6130481"/>
                <a:gd name="connsiteX24" fmla="*/ 25063 w 5517475"/>
                <a:gd name="connsiteY24" fmla="*/ 2389556 h 6130481"/>
                <a:gd name="connsiteX25" fmla="*/ 0 w 5517475"/>
                <a:gd name="connsiteY25" fmla="*/ 2432109 h 6130481"/>
                <a:gd name="connsiteX26" fmla="*/ 0 w 5517475"/>
                <a:gd name="connsiteY26" fmla="*/ 1587383 h 6130481"/>
                <a:gd name="connsiteX27" fmla="*/ 76951 w 5517475"/>
                <a:gd name="connsiteY27" fmla="*/ 1513741 h 6130481"/>
                <a:gd name="connsiteX28" fmla="*/ 510118 w 5517475"/>
                <a:gd name="connsiteY28" fmla="*/ 1107273 h 6130481"/>
                <a:gd name="connsiteX29" fmla="*/ 2549095 w 5517475"/>
                <a:gd name="connsiteY29" fmla="*/ 0 h 6130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517475" h="6130481">
                  <a:moveTo>
                    <a:pt x="2549095" y="0"/>
                  </a:moveTo>
                  <a:cubicBezTo>
                    <a:pt x="3508568" y="0"/>
                    <a:pt x="4219915" y="463445"/>
                    <a:pt x="4804175" y="1134258"/>
                  </a:cubicBezTo>
                  <a:cubicBezTo>
                    <a:pt x="5291694" y="1694109"/>
                    <a:pt x="5723899" y="2516643"/>
                    <a:pt x="5411838" y="3362353"/>
                  </a:cubicBezTo>
                  <a:cubicBezTo>
                    <a:pt x="4993181" y="4496612"/>
                    <a:pt x="5178268" y="4716633"/>
                    <a:pt x="4601621" y="5293280"/>
                  </a:cubicBezTo>
                  <a:cubicBezTo>
                    <a:pt x="4024863" y="5869926"/>
                    <a:pt x="3361551" y="6130481"/>
                    <a:pt x="2481577" y="6130481"/>
                  </a:cubicBezTo>
                  <a:cubicBezTo>
                    <a:pt x="1609329" y="6130481"/>
                    <a:pt x="818932" y="5780127"/>
                    <a:pt x="243517" y="5212325"/>
                  </a:cubicBezTo>
                  <a:cubicBezTo>
                    <a:pt x="170302" y="5140091"/>
                    <a:pt x="100568" y="5064339"/>
                    <a:pt x="34587" y="4985345"/>
                  </a:cubicBezTo>
                  <a:lnTo>
                    <a:pt x="0" y="4939620"/>
                  </a:lnTo>
                  <a:lnTo>
                    <a:pt x="0" y="3799573"/>
                  </a:lnTo>
                  <a:lnTo>
                    <a:pt x="64364" y="3974159"/>
                  </a:lnTo>
                  <a:cubicBezTo>
                    <a:pt x="198841" y="4289243"/>
                    <a:pt x="391429" y="4571632"/>
                    <a:pt x="636644" y="4813600"/>
                  </a:cubicBezTo>
                  <a:cubicBezTo>
                    <a:pt x="1131328" y="5301566"/>
                    <a:pt x="1786578" y="5570406"/>
                    <a:pt x="2481577" y="5570406"/>
                  </a:cubicBezTo>
                  <a:cubicBezTo>
                    <a:pt x="2854550" y="5570406"/>
                    <a:pt x="3171314" y="5516996"/>
                    <a:pt x="3449896" y="5407153"/>
                  </a:cubicBezTo>
                  <a:cubicBezTo>
                    <a:pt x="3723103" y="5299438"/>
                    <a:pt x="3970333" y="5132603"/>
                    <a:pt x="4205695" y="4897241"/>
                  </a:cubicBezTo>
                  <a:cubicBezTo>
                    <a:pt x="4369395" y="4733653"/>
                    <a:pt x="4426836" y="4637358"/>
                    <a:pt x="4461434" y="4564802"/>
                  </a:cubicBezTo>
                  <a:cubicBezTo>
                    <a:pt x="4510701" y="4461453"/>
                    <a:pt x="4543509" y="4330784"/>
                    <a:pt x="4588969" y="4149952"/>
                  </a:cubicBezTo>
                  <a:cubicBezTo>
                    <a:pt x="4646969" y="3918846"/>
                    <a:pt x="4726468" y="3602194"/>
                    <a:pt x="4886585" y="3168421"/>
                  </a:cubicBezTo>
                  <a:cubicBezTo>
                    <a:pt x="4984560" y="2902940"/>
                    <a:pt x="4981760" y="2626037"/>
                    <a:pt x="4877964" y="2321590"/>
                  </a:cubicBezTo>
                  <a:cubicBezTo>
                    <a:pt x="4786260" y="2052526"/>
                    <a:pt x="4614834" y="1769129"/>
                    <a:pt x="4382048" y="1501856"/>
                  </a:cubicBezTo>
                  <a:cubicBezTo>
                    <a:pt x="4110072" y="1189683"/>
                    <a:pt x="3838544" y="962832"/>
                    <a:pt x="3551900" y="808425"/>
                  </a:cubicBezTo>
                  <a:cubicBezTo>
                    <a:pt x="3241183" y="641141"/>
                    <a:pt x="2913222" y="559851"/>
                    <a:pt x="2549095" y="559851"/>
                  </a:cubicBezTo>
                  <a:cubicBezTo>
                    <a:pt x="2253830" y="559851"/>
                    <a:pt x="1988013" y="640134"/>
                    <a:pt x="1712566" y="812008"/>
                  </a:cubicBezTo>
                  <a:cubicBezTo>
                    <a:pt x="1428385" y="989593"/>
                    <a:pt x="1158313" y="1250707"/>
                    <a:pt x="906044" y="1502976"/>
                  </a:cubicBezTo>
                  <a:cubicBezTo>
                    <a:pt x="788140" y="1620769"/>
                    <a:pt x="671579" y="1727700"/>
                    <a:pt x="558825" y="1831049"/>
                  </a:cubicBezTo>
                  <a:cubicBezTo>
                    <a:pt x="340371" y="2031140"/>
                    <a:pt x="151813" y="2204022"/>
                    <a:pt x="25063" y="2389556"/>
                  </a:cubicBezTo>
                  <a:lnTo>
                    <a:pt x="0" y="2432109"/>
                  </a:lnTo>
                  <a:lnTo>
                    <a:pt x="0" y="1587383"/>
                  </a:lnTo>
                  <a:lnTo>
                    <a:pt x="76951" y="1513741"/>
                  </a:lnTo>
                  <a:cubicBezTo>
                    <a:pt x="217918" y="1383294"/>
                    <a:pt x="365956" y="1251435"/>
                    <a:pt x="510118" y="1107273"/>
                  </a:cubicBezTo>
                  <a:cubicBezTo>
                    <a:pt x="1086764" y="530627"/>
                    <a:pt x="1669121" y="0"/>
                    <a:pt x="2549095"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34B356D9-49C3-412F-8E03-AC9AE837169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0"/>
              <a:ext cx="5646974" cy="6483075"/>
            </a:xfrm>
            <a:custGeom>
              <a:avLst/>
              <a:gdLst>
                <a:gd name="connsiteX0" fmla="*/ 2405773 w 5646974"/>
                <a:gd name="connsiteY0" fmla="*/ 0 h 6483075"/>
                <a:gd name="connsiteX1" fmla="*/ 5646974 w 5646974"/>
                <a:gd name="connsiteY1" fmla="*/ 3241538 h 6483075"/>
                <a:gd name="connsiteX2" fmla="*/ 2405773 w 5646974"/>
                <a:gd name="connsiteY2" fmla="*/ 6483075 h 6483075"/>
                <a:gd name="connsiteX3" fmla="*/ 113897 w 5646974"/>
                <a:gd name="connsiteY3" fmla="*/ 5533666 h 6483075"/>
                <a:gd name="connsiteX4" fmla="*/ 0 w 5646974"/>
                <a:gd name="connsiteY4" fmla="*/ 5408336 h 6483075"/>
                <a:gd name="connsiteX5" fmla="*/ 0 w 5646974"/>
                <a:gd name="connsiteY5" fmla="*/ 4983659 h 6483075"/>
                <a:gd name="connsiteX6" fmla="*/ 155731 w 5646974"/>
                <a:gd name="connsiteY6" fmla="*/ 5176047 h 6483075"/>
                <a:gd name="connsiteX7" fmla="*/ 1093706 w 5646974"/>
                <a:gd name="connsiteY7" fmla="*/ 5866903 h 6483075"/>
                <a:gd name="connsiteX8" fmla="*/ 1639673 w 5646974"/>
                <a:gd name="connsiteY8" fmla="*/ 6059940 h 6483075"/>
                <a:gd name="connsiteX9" fmla="*/ 1709990 w 5646974"/>
                <a:gd name="connsiteY9" fmla="*/ 6076287 h 6483075"/>
                <a:gd name="connsiteX10" fmla="*/ 1780307 w 5646974"/>
                <a:gd name="connsiteY10" fmla="*/ 6091963 h 6483075"/>
                <a:gd name="connsiteX11" fmla="*/ 1851072 w 5646974"/>
                <a:gd name="connsiteY11" fmla="*/ 6105176 h 6483075"/>
                <a:gd name="connsiteX12" fmla="*/ 1886455 w 5646974"/>
                <a:gd name="connsiteY12" fmla="*/ 6111782 h 6483075"/>
                <a:gd name="connsiteX13" fmla="*/ 1921949 w 5646974"/>
                <a:gd name="connsiteY13" fmla="*/ 6117716 h 6483075"/>
                <a:gd name="connsiteX14" fmla="*/ 2064152 w 5646974"/>
                <a:gd name="connsiteY14" fmla="*/ 6137647 h 6483075"/>
                <a:gd name="connsiteX15" fmla="*/ 2206914 w 5646974"/>
                <a:gd name="connsiteY15" fmla="*/ 6151195 h 6483075"/>
                <a:gd name="connsiteX16" fmla="*/ 2350011 w 5646974"/>
                <a:gd name="connsiteY16" fmla="*/ 6158250 h 6483075"/>
                <a:gd name="connsiteX17" fmla="*/ 2493109 w 5646974"/>
                <a:gd name="connsiteY17" fmla="*/ 6159705 h 6483075"/>
                <a:gd name="connsiteX18" fmla="*/ 2781321 w 5646974"/>
                <a:gd name="connsiteY18" fmla="*/ 6147277 h 6483075"/>
                <a:gd name="connsiteX19" fmla="*/ 3345091 w 5646974"/>
                <a:gd name="connsiteY19" fmla="*/ 6060276 h 6483075"/>
                <a:gd name="connsiteX20" fmla="*/ 3878853 w 5646974"/>
                <a:gd name="connsiteY20" fmla="*/ 5871718 h 6483075"/>
                <a:gd name="connsiteX21" fmla="*/ 4367267 w 5646974"/>
                <a:gd name="connsiteY21" fmla="*/ 5573093 h 6483075"/>
                <a:gd name="connsiteX22" fmla="*/ 4424484 w 5646974"/>
                <a:gd name="connsiteY22" fmla="*/ 5528529 h 6483075"/>
                <a:gd name="connsiteX23" fmla="*/ 4481252 w 5646974"/>
                <a:gd name="connsiteY23" fmla="*/ 5483069 h 6483075"/>
                <a:gd name="connsiteX24" fmla="*/ 4536790 w 5646974"/>
                <a:gd name="connsiteY24" fmla="*/ 5435818 h 6483075"/>
                <a:gd name="connsiteX25" fmla="*/ 4591543 w 5646974"/>
                <a:gd name="connsiteY25" fmla="*/ 5387671 h 6483075"/>
                <a:gd name="connsiteX26" fmla="*/ 4794209 w 5646974"/>
                <a:gd name="connsiteY26" fmla="*/ 5181198 h 6483075"/>
                <a:gd name="connsiteX27" fmla="*/ 4956678 w 5646974"/>
                <a:gd name="connsiteY27" fmla="*/ 4945836 h 6483075"/>
                <a:gd name="connsiteX28" fmla="*/ 4989262 w 5646974"/>
                <a:gd name="connsiteY28" fmla="*/ 4881453 h 6483075"/>
                <a:gd name="connsiteX29" fmla="*/ 5017814 w 5646974"/>
                <a:gd name="connsiteY29" fmla="*/ 4814607 h 6483075"/>
                <a:gd name="connsiteX30" fmla="*/ 5044127 w 5646974"/>
                <a:gd name="connsiteY30" fmla="*/ 4746193 h 6483075"/>
                <a:gd name="connsiteX31" fmla="*/ 5068425 w 5646974"/>
                <a:gd name="connsiteY31" fmla="*/ 4676436 h 6483075"/>
                <a:gd name="connsiteX32" fmla="*/ 5154641 w 5646974"/>
                <a:gd name="connsiteY32" fmla="*/ 4390352 h 6483075"/>
                <a:gd name="connsiteX33" fmla="*/ 5196854 w 5646974"/>
                <a:gd name="connsiteY33" fmla="*/ 4246134 h 6483075"/>
                <a:gd name="connsiteX34" fmla="*/ 5240299 w 5646974"/>
                <a:gd name="connsiteY34" fmla="*/ 4102140 h 6483075"/>
                <a:gd name="connsiteX35" fmla="*/ 5432440 w 5646974"/>
                <a:gd name="connsiteY35" fmla="*/ 3532884 h 6483075"/>
                <a:gd name="connsiteX36" fmla="*/ 5528846 w 5646974"/>
                <a:gd name="connsiteY36" fmla="*/ 2951647 h 6483075"/>
                <a:gd name="connsiteX37" fmla="*/ 5495927 w 5646974"/>
                <a:gd name="connsiteY37" fmla="*/ 2658733 h 6483075"/>
                <a:gd name="connsiteX38" fmla="*/ 5480027 w 5646974"/>
                <a:gd name="connsiteY38" fmla="*/ 2586848 h 6483075"/>
                <a:gd name="connsiteX39" fmla="*/ 5461328 w 5646974"/>
                <a:gd name="connsiteY39" fmla="*/ 2515635 h 6483075"/>
                <a:gd name="connsiteX40" fmla="*/ 5439605 w 5646974"/>
                <a:gd name="connsiteY40" fmla="*/ 2445317 h 6483075"/>
                <a:gd name="connsiteX41" fmla="*/ 5415532 w 5646974"/>
                <a:gd name="connsiteY41" fmla="*/ 2375896 h 6483075"/>
                <a:gd name="connsiteX42" fmla="*/ 5144564 w 5646974"/>
                <a:gd name="connsiteY42" fmla="*/ 1857138 h 6483075"/>
                <a:gd name="connsiteX43" fmla="*/ 4774838 w 5646974"/>
                <a:gd name="connsiteY43" fmla="*/ 1405450 h 6483075"/>
                <a:gd name="connsiteX44" fmla="*/ 4345769 w 5646974"/>
                <a:gd name="connsiteY44" fmla="*/ 1012323 h 6483075"/>
                <a:gd name="connsiteX45" fmla="*/ 4115334 w 5646974"/>
                <a:gd name="connsiteY45" fmla="*/ 841344 h 6483075"/>
                <a:gd name="connsiteX46" fmla="*/ 3874038 w 5646974"/>
                <a:gd name="connsiteY46" fmla="*/ 691528 h 6483075"/>
                <a:gd name="connsiteX47" fmla="*/ 3359535 w 5646974"/>
                <a:gd name="connsiteY47" fmla="*/ 468819 h 6483075"/>
                <a:gd name="connsiteX48" fmla="*/ 2811105 w 5646974"/>
                <a:gd name="connsiteY48" fmla="*/ 366031 h 6483075"/>
                <a:gd name="connsiteX49" fmla="*/ 2741124 w 5646974"/>
                <a:gd name="connsiteY49" fmla="*/ 361440 h 6483075"/>
                <a:gd name="connsiteX50" fmla="*/ 2671030 w 5646974"/>
                <a:gd name="connsiteY50" fmla="*/ 358417 h 6483075"/>
                <a:gd name="connsiteX51" fmla="*/ 2600713 w 5646974"/>
                <a:gd name="connsiteY51" fmla="*/ 357521 h 6483075"/>
                <a:gd name="connsiteX52" fmla="*/ 2531739 w 5646974"/>
                <a:gd name="connsiteY52" fmla="*/ 358529 h 6483075"/>
                <a:gd name="connsiteX53" fmla="*/ 2259988 w 5646974"/>
                <a:gd name="connsiteY53" fmla="*/ 385289 h 6483075"/>
                <a:gd name="connsiteX54" fmla="*/ 1740670 w 5646974"/>
                <a:gd name="connsiteY54" fmla="*/ 553917 h 6483075"/>
                <a:gd name="connsiteX55" fmla="*/ 1264124 w 5646974"/>
                <a:gd name="connsiteY55" fmla="*/ 853549 h 6483075"/>
                <a:gd name="connsiteX56" fmla="*/ 823074 w 5646974"/>
                <a:gd name="connsiteY56" fmla="*/ 1234136 h 6483075"/>
                <a:gd name="connsiteX57" fmla="*/ 715694 w 5646974"/>
                <a:gd name="connsiteY57" fmla="*/ 1336252 h 6483075"/>
                <a:gd name="connsiteX58" fmla="*/ 606859 w 5646974"/>
                <a:gd name="connsiteY58" fmla="*/ 1440945 h 6483075"/>
                <a:gd name="connsiteX59" fmla="*/ 382023 w 5646974"/>
                <a:gd name="connsiteY59" fmla="*/ 1646074 h 6483075"/>
                <a:gd name="connsiteX60" fmla="*/ 158531 w 5646974"/>
                <a:gd name="connsiteY60" fmla="*/ 1843813 h 6483075"/>
                <a:gd name="connsiteX61" fmla="*/ 0 w 5646974"/>
                <a:gd name="connsiteY61" fmla="*/ 1991775 h 6483075"/>
                <a:gd name="connsiteX62" fmla="*/ 0 w 5646974"/>
                <a:gd name="connsiteY62" fmla="*/ 1074740 h 6483075"/>
                <a:gd name="connsiteX63" fmla="*/ 113897 w 5646974"/>
                <a:gd name="connsiteY63" fmla="*/ 949410 h 6483075"/>
                <a:gd name="connsiteX64" fmla="*/ 2405773 w 5646974"/>
                <a:gd name="connsiteY64" fmla="*/ 0 h 6483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5646974" h="6483075">
                  <a:moveTo>
                    <a:pt x="2405773" y="0"/>
                  </a:moveTo>
                  <a:cubicBezTo>
                    <a:pt x="4195841" y="0"/>
                    <a:pt x="5646974" y="1451246"/>
                    <a:pt x="5646974" y="3241538"/>
                  </a:cubicBezTo>
                  <a:cubicBezTo>
                    <a:pt x="5646974" y="5031830"/>
                    <a:pt x="4195841" y="6483075"/>
                    <a:pt x="2405773" y="6483075"/>
                  </a:cubicBezTo>
                  <a:cubicBezTo>
                    <a:pt x="1510739" y="6483075"/>
                    <a:pt x="700439" y="6120264"/>
                    <a:pt x="113897" y="5533666"/>
                  </a:cubicBezTo>
                  <a:lnTo>
                    <a:pt x="0" y="5408336"/>
                  </a:lnTo>
                  <a:lnTo>
                    <a:pt x="0" y="4983659"/>
                  </a:lnTo>
                  <a:lnTo>
                    <a:pt x="155731" y="5176047"/>
                  </a:lnTo>
                  <a:cubicBezTo>
                    <a:pt x="417742" y="5469073"/>
                    <a:pt x="741224" y="5704211"/>
                    <a:pt x="1093706" y="5866903"/>
                  </a:cubicBezTo>
                  <a:cubicBezTo>
                    <a:pt x="1269947" y="5948418"/>
                    <a:pt x="1453018" y="6013137"/>
                    <a:pt x="1639673" y="6059940"/>
                  </a:cubicBezTo>
                  <a:lnTo>
                    <a:pt x="1709990" y="6076287"/>
                  </a:lnTo>
                  <a:cubicBezTo>
                    <a:pt x="1733504" y="6081550"/>
                    <a:pt x="1756570" y="6088156"/>
                    <a:pt x="1780307" y="6091963"/>
                  </a:cubicBezTo>
                  <a:lnTo>
                    <a:pt x="1851072" y="6105176"/>
                  </a:lnTo>
                  <a:lnTo>
                    <a:pt x="1886455" y="6111782"/>
                  </a:lnTo>
                  <a:cubicBezTo>
                    <a:pt x="1898212" y="6114021"/>
                    <a:pt x="1909969" y="6116373"/>
                    <a:pt x="1921949" y="6117716"/>
                  </a:cubicBezTo>
                  <a:cubicBezTo>
                    <a:pt x="1969425" y="6124323"/>
                    <a:pt x="2016676" y="6131489"/>
                    <a:pt x="2064152" y="6137647"/>
                  </a:cubicBezTo>
                  <a:cubicBezTo>
                    <a:pt x="2111851" y="6141790"/>
                    <a:pt x="2159438" y="6146381"/>
                    <a:pt x="2206914" y="6151195"/>
                  </a:cubicBezTo>
                  <a:lnTo>
                    <a:pt x="2350011" y="6158250"/>
                  </a:lnTo>
                  <a:cubicBezTo>
                    <a:pt x="2397711" y="6159593"/>
                    <a:pt x="2445410" y="6159146"/>
                    <a:pt x="2493109" y="6159705"/>
                  </a:cubicBezTo>
                  <a:cubicBezTo>
                    <a:pt x="2589068" y="6158137"/>
                    <a:pt x="2685922" y="6154666"/>
                    <a:pt x="2781321" y="6147277"/>
                  </a:cubicBezTo>
                  <a:cubicBezTo>
                    <a:pt x="2972566" y="6132944"/>
                    <a:pt x="3161348" y="6105288"/>
                    <a:pt x="3345091" y="6060276"/>
                  </a:cubicBezTo>
                  <a:cubicBezTo>
                    <a:pt x="3528834" y="6015375"/>
                    <a:pt x="3707539" y="5952785"/>
                    <a:pt x="3878853" y="5871718"/>
                  </a:cubicBezTo>
                  <a:cubicBezTo>
                    <a:pt x="4050167" y="5790428"/>
                    <a:pt x="4213084" y="5689318"/>
                    <a:pt x="4367267" y="5573093"/>
                  </a:cubicBezTo>
                  <a:lnTo>
                    <a:pt x="4424484" y="5528529"/>
                  </a:lnTo>
                  <a:cubicBezTo>
                    <a:pt x="4443631" y="5513637"/>
                    <a:pt x="4463113" y="5499193"/>
                    <a:pt x="4481252" y="5483069"/>
                  </a:cubicBezTo>
                  <a:lnTo>
                    <a:pt x="4536790" y="5435818"/>
                  </a:lnTo>
                  <a:cubicBezTo>
                    <a:pt x="4555265" y="5419918"/>
                    <a:pt x="4574188" y="5404466"/>
                    <a:pt x="4591543" y="5387671"/>
                  </a:cubicBezTo>
                  <a:cubicBezTo>
                    <a:pt x="4662980" y="5321944"/>
                    <a:pt x="4733074" y="5254650"/>
                    <a:pt x="4794209" y="5181198"/>
                  </a:cubicBezTo>
                  <a:cubicBezTo>
                    <a:pt x="4857808" y="5109089"/>
                    <a:pt x="4910434" y="5029926"/>
                    <a:pt x="4956678" y="4945836"/>
                  </a:cubicBezTo>
                  <a:cubicBezTo>
                    <a:pt x="4967651" y="4924450"/>
                    <a:pt x="4978624" y="4903064"/>
                    <a:pt x="4989262" y="4881453"/>
                  </a:cubicBezTo>
                  <a:lnTo>
                    <a:pt x="5017814" y="4814607"/>
                  </a:lnTo>
                  <a:cubicBezTo>
                    <a:pt x="5027891" y="4792549"/>
                    <a:pt x="5035393" y="4769035"/>
                    <a:pt x="5044127" y="4746193"/>
                  </a:cubicBezTo>
                  <a:cubicBezTo>
                    <a:pt x="5052636" y="4723128"/>
                    <a:pt x="5061146" y="4700174"/>
                    <a:pt x="5068425" y="4676436"/>
                  </a:cubicBezTo>
                  <a:cubicBezTo>
                    <a:pt x="5099552" y="4582717"/>
                    <a:pt x="5126985" y="4486422"/>
                    <a:pt x="5154641" y="4390352"/>
                  </a:cubicBezTo>
                  <a:lnTo>
                    <a:pt x="5196854" y="4246134"/>
                  </a:lnTo>
                  <a:lnTo>
                    <a:pt x="5240299" y="4102140"/>
                  </a:lnTo>
                  <a:cubicBezTo>
                    <a:pt x="5299195" y="3910560"/>
                    <a:pt x="5364697" y="3721330"/>
                    <a:pt x="5432440" y="3532884"/>
                  </a:cubicBezTo>
                  <a:cubicBezTo>
                    <a:pt x="5500294" y="3346902"/>
                    <a:pt x="5533549" y="3148714"/>
                    <a:pt x="5528846" y="2951647"/>
                  </a:cubicBezTo>
                  <a:cubicBezTo>
                    <a:pt x="5526831" y="2853113"/>
                    <a:pt x="5515409" y="2755027"/>
                    <a:pt x="5495927" y="2658733"/>
                  </a:cubicBezTo>
                  <a:cubicBezTo>
                    <a:pt x="5491112" y="2634659"/>
                    <a:pt x="5486297" y="2610585"/>
                    <a:pt x="5480027" y="2586848"/>
                  </a:cubicBezTo>
                  <a:cubicBezTo>
                    <a:pt x="5474205" y="2562998"/>
                    <a:pt x="5468718" y="2539036"/>
                    <a:pt x="5461328" y="2515635"/>
                  </a:cubicBezTo>
                  <a:cubicBezTo>
                    <a:pt x="5454386" y="2492009"/>
                    <a:pt x="5447668" y="2468495"/>
                    <a:pt x="5439605" y="2445317"/>
                  </a:cubicBezTo>
                  <a:cubicBezTo>
                    <a:pt x="5431879" y="2422028"/>
                    <a:pt x="5424378" y="2398738"/>
                    <a:pt x="5415532" y="2375896"/>
                  </a:cubicBezTo>
                  <a:cubicBezTo>
                    <a:pt x="5347790" y="2191817"/>
                    <a:pt x="5254071" y="2018599"/>
                    <a:pt x="5144564" y="1857138"/>
                  </a:cubicBezTo>
                  <a:cubicBezTo>
                    <a:pt x="5034946" y="1695565"/>
                    <a:pt x="4909762" y="1545301"/>
                    <a:pt x="4774838" y="1405450"/>
                  </a:cubicBezTo>
                  <a:cubicBezTo>
                    <a:pt x="4638907" y="1265040"/>
                    <a:pt x="4496145" y="1132131"/>
                    <a:pt x="4345769" y="1012323"/>
                  </a:cubicBezTo>
                  <a:cubicBezTo>
                    <a:pt x="4270749" y="952195"/>
                    <a:pt x="4194273" y="894642"/>
                    <a:pt x="4115334" y="841344"/>
                  </a:cubicBezTo>
                  <a:cubicBezTo>
                    <a:pt x="4037067" y="787263"/>
                    <a:pt x="3956336" y="737548"/>
                    <a:pt x="3874038" y="691528"/>
                  </a:cubicBezTo>
                  <a:cubicBezTo>
                    <a:pt x="3709554" y="599712"/>
                    <a:pt x="3537792" y="523349"/>
                    <a:pt x="3359535" y="468819"/>
                  </a:cubicBezTo>
                  <a:cubicBezTo>
                    <a:pt x="3181278" y="414514"/>
                    <a:pt x="2997311" y="380699"/>
                    <a:pt x="2811105" y="366031"/>
                  </a:cubicBezTo>
                  <a:cubicBezTo>
                    <a:pt x="2787703" y="364575"/>
                    <a:pt x="2764525" y="362448"/>
                    <a:pt x="2741124" y="361440"/>
                  </a:cubicBezTo>
                  <a:lnTo>
                    <a:pt x="2671030" y="358417"/>
                  </a:lnTo>
                  <a:lnTo>
                    <a:pt x="2600713" y="357521"/>
                  </a:lnTo>
                  <a:cubicBezTo>
                    <a:pt x="2577087" y="356961"/>
                    <a:pt x="2554805" y="358305"/>
                    <a:pt x="2531739" y="358529"/>
                  </a:cubicBezTo>
                  <a:cubicBezTo>
                    <a:pt x="2440259" y="360992"/>
                    <a:pt x="2349564" y="370285"/>
                    <a:pt x="2259988" y="385289"/>
                  </a:cubicBezTo>
                  <a:cubicBezTo>
                    <a:pt x="2080723" y="415521"/>
                    <a:pt x="1906945" y="473634"/>
                    <a:pt x="1740670" y="553917"/>
                  </a:cubicBezTo>
                  <a:cubicBezTo>
                    <a:pt x="1574506" y="634647"/>
                    <a:pt x="1415844" y="737100"/>
                    <a:pt x="1264124" y="853549"/>
                  </a:cubicBezTo>
                  <a:cubicBezTo>
                    <a:pt x="1112181" y="969886"/>
                    <a:pt x="966508" y="1099212"/>
                    <a:pt x="823074" y="1234136"/>
                  </a:cubicBezTo>
                  <a:cubicBezTo>
                    <a:pt x="787131" y="1267951"/>
                    <a:pt x="751413" y="1301990"/>
                    <a:pt x="715694" y="1336252"/>
                  </a:cubicBezTo>
                  <a:lnTo>
                    <a:pt x="606859" y="1440945"/>
                  </a:lnTo>
                  <a:cubicBezTo>
                    <a:pt x="532623" y="1511374"/>
                    <a:pt x="457267" y="1579452"/>
                    <a:pt x="382023" y="1646074"/>
                  </a:cubicBezTo>
                  <a:lnTo>
                    <a:pt x="158531" y="1843813"/>
                  </a:lnTo>
                  <a:lnTo>
                    <a:pt x="0" y="1991775"/>
                  </a:lnTo>
                  <a:lnTo>
                    <a:pt x="0" y="1074740"/>
                  </a:lnTo>
                  <a:lnTo>
                    <a:pt x="113897" y="949410"/>
                  </a:lnTo>
                  <a:cubicBezTo>
                    <a:pt x="700439" y="362812"/>
                    <a:pt x="1510739" y="0"/>
                    <a:pt x="2405773" y="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FF7B5EF5-2F2A-2FED-AD11-AB689B5C70D7}"/>
              </a:ext>
            </a:extLst>
          </p:cNvPr>
          <p:cNvSpPr>
            <a:spLocks noGrp="1"/>
          </p:cNvSpPr>
          <p:nvPr>
            <p:ph type="title"/>
          </p:nvPr>
        </p:nvSpPr>
        <p:spPr>
          <a:xfrm>
            <a:off x="804672" y="2023236"/>
            <a:ext cx="3659777" cy="2820908"/>
          </a:xfrm>
        </p:spPr>
        <p:txBody>
          <a:bodyPr>
            <a:normAutofit/>
          </a:bodyPr>
          <a:lstStyle/>
          <a:p>
            <a:r>
              <a:rPr lang="en-US" sz="3200" dirty="0">
                <a:solidFill>
                  <a:schemeClr val="tx2"/>
                </a:solidFill>
              </a:rPr>
              <a:t>Ways to Incorporate Writing Center Approaches in and out of the Classroom</a:t>
            </a:r>
          </a:p>
        </p:txBody>
      </p:sp>
      <p:graphicFrame>
        <p:nvGraphicFramePr>
          <p:cNvPr id="5" name="Content Placeholder 2">
            <a:extLst>
              <a:ext uri="{FF2B5EF4-FFF2-40B4-BE49-F238E27FC236}">
                <a16:creationId xmlns:a16="http://schemas.microsoft.com/office/drawing/2014/main" id="{458E32A1-71DC-74D5-D1D0-52890BE25BAC}"/>
              </a:ext>
            </a:extLst>
          </p:cNvPr>
          <p:cNvGraphicFramePr>
            <a:graphicFrameLocks noGrp="1"/>
          </p:cNvGraphicFramePr>
          <p:nvPr>
            <p:ph idx="1"/>
            <p:extLst>
              <p:ext uri="{D42A27DB-BD31-4B8C-83A1-F6EECF244321}">
                <p14:modId xmlns:p14="http://schemas.microsoft.com/office/powerpoint/2010/main" val="1847120851"/>
              </p:ext>
            </p:extLst>
          </p:nvPr>
        </p:nvGraphicFramePr>
        <p:xfrm>
          <a:off x="6091238" y="955653"/>
          <a:ext cx="5115491" cy="49478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2306764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61FED-F60C-5C2F-D889-58C748D0BDED}"/>
              </a:ext>
            </a:extLst>
          </p:cNvPr>
          <p:cNvSpPr>
            <a:spLocks noGrp="1"/>
          </p:cNvSpPr>
          <p:nvPr>
            <p:ph type="title"/>
          </p:nvPr>
        </p:nvSpPr>
        <p:spPr/>
        <p:txBody>
          <a:bodyPr/>
          <a:lstStyle/>
          <a:p>
            <a:r>
              <a:rPr lang="en-US" dirty="0"/>
              <a:t>5-Minute Reflective Writing</a:t>
            </a:r>
          </a:p>
        </p:txBody>
      </p:sp>
      <p:graphicFrame>
        <p:nvGraphicFramePr>
          <p:cNvPr id="5" name="Content Placeholder 2">
            <a:extLst>
              <a:ext uri="{FF2B5EF4-FFF2-40B4-BE49-F238E27FC236}">
                <a16:creationId xmlns:a16="http://schemas.microsoft.com/office/drawing/2014/main" id="{89D92B4B-7EEE-83D0-72D7-16FE5F338C18}"/>
              </a:ext>
            </a:extLst>
          </p:cNvPr>
          <p:cNvGraphicFramePr>
            <a:graphicFrameLocks noGrp="1"/>
          </p:cNvGraphicFramePr>
          <p:nvPr>
            <p:ph idx="1"/>
            <p:extLst>
              <p:ext uri="{D42A27DB-BD31-4B8C-83A1-F6EECF244321}">
                <p14:modId xmlns:p14="http://schemas.microsoft.com/office/powerpoint/2010/main" val="3028155049"/>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68704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F4FE240-7AA4-B430-80B9-2DC7D880232A}"/>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Lessons from a Writing Center Director</a:t>
            </a:r>
            <a:br>
              <a:rPr lang="en-US" sz="3300" kern="1200" dirty="0">
                <a:solidFill>
                  <a:srgbClr val="FFFFFF"/>
                </a:solidFill>
                <a:latin typeface="+mj-lt"/>
                <a:ea typeface="+mj-ea"/>
                <a:cs typeface="+mj-cs"/>
              </a:rPr>
            </a:br>
            <a:r>
              <a:rPr lang="en-US" sz="2000" kern="1200" dirty="0">
                <a:solidFill>
                  <a:srgbClr val="FFFFFF"/>
                </a:solidFill>
                <a:latin typeface="+mj-lt"/>
                <a:ea typeface="+mj-ea"/>
                <a:cs typeface="+mj-cs"/>
              </a:rPr>
              <a:t>(5 minutes)</a:t>
            </a:r>
            <a:endParaRPr lang="en-US" sz="3300" kern="1200" dirty="0">
              <a:solidFill>
                <a:srgbClr val="FFFFFF"/>
              </a:solidFill>
              <a:latin typeface="+mj-lt"/>
              <a:ea typeface="+mj-ea"/>
              <a:cs typeface="+mj-cs"/>
            </a:endParaRPr>
          </a:p>
        </p:txBody>
      </p:sp>
      <p:pic>
        <p:nvPicPr>
          <p:cNvPr id="4" name="Online Media 3" title="Advice for Setting Up a Writing Center">
            <a:hlinkClick r:id="" action="ppaction://media"/>
            <a:extLst>
              <a:ext uri="{FF2B5EF4-FFF2-40B4-BE49-F238E27FC236}">
                <a16:creationId xmlns:a16="http://schemas.microsoft.com/office/drawing/2014/main" id="{1D796C2C-C4F4-DCA7-BEAA-2D47D2DE3B51}"/>
              </a:ext>
            </a:extLst>
          </p:cNvPr>
          <p:cNvPicPr>
            <a:picLocks noRot="1" noChangeAspect="1"/>
          </p:cNvPicPr>
          <p:nvPr>
            <a:videoFile r:link="rId1"/>
          </p:nvPr>
        </p:nvPicPr>
        <p:blipFill>
          <a:blip r:embed="rId3"/>
          <a:stretch>
            <a:fillRect/>
          </a:stretch>
        </p:blipFill>
        <p:spPr>
          <a:xfrm>
            <a:off x="4777316" y="885073"/>
            <a:ext cx="6780700" cy="5085525"/>
          </a:xfrm>
          <a:prstGeom prst="rect">
            <a:avLst/>
          </a:prstGeom>
        </p:spPr>
      </p:pic>
    </p:spTree>
    <p:extLst>
      <p:ext uri="{BB962C8B-B14F-4D97-AF65-F5344CB8AC3E}">
        <p14:creationId xmlns:p14="http://schemas.microsoft.com/office/powerpoint/2010/main" val="3389239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28"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30" name="Rectangle 29">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AA401E5-7201-BED1-D875-78FFD4AAD52B}"/>
              </a:ext>
            </a:extLst>
          </p:cNvPr>
          <p:cNvSpPr>
            <a:spLocks noGrp="1"/>
          </p:cNvSpPr>
          <p:nvPr>
            <p:ph type="title"/>
          </p:nvPr>
        </p:nvSpPr>
        <p:spPr>
          <a:xfrm>
            <a:off x="761803" y="350196"/>
            <a:ext cx="4646904" cy="1624520"/>
          </a:xfrm>
        </p:spPr>
        <p:txBody>
          <a:bodyPr anchor="ctr">
            <a:normAutofit/>
          </a:bodyPr>
          <a:lstStyle/>
          <a:p>
            <a:r>
              <a:rPr lang="en-US" sz="3700"/>
              <a:t>Resources to understand the University of Wyoming</a:t>
            </a:r>
          </a:p>
        </p:txBody>
      </p:sp>
      <p:sp>
        <p:nvSpPr>
          <p:cNvPr id="3" name="Content Placeholder 2">
            <a:extLst>
              <a:ext uri="{FF2B5EF4-FFF2-40B4-BE49-F238E27FC236}">
                <a16:creationId xmlns:a16="http://schemas.microsoft.com/office/drawing/2014/main" id="{39DB6081-B29E-774A-B855-5E95BF0068A5}"/>
              </a:ext>
            </a:extLst>
          </p:cNvPr>
          <p:cNvSpPr>
            <a:spLocks noGrp="1"/>
          </p:cNvSpPr>
          <p:nvPr>
            <p:ph idx="1"/>
          </p:nvPr>
        </p:nvSpPr>
        <p:spPr>
          <a:xfrm>
            <a:off x="761802" y="2743200"/>
            <a:ext cx="4646905" cy="3613149"/>
          </a:xfrm>
        </p:spPr>
        <p:txBody>
          <a:bodyPr anchor="ctr">
            <a:normAutofit/>
          </a:bodyPr>
          <a:lstStyle/>
          <a:p>
            <a:r>
              <a:rPr lang="en-US" dirty="0"/>
              <a:t>Making College Count booklet: </a:t>
            </a:r>
            <a:r>
              <a:rPr lang="en-US" dirty="0">
                <a:hlinkClick r:id="rId2"/>
              </a:rPr>
              <a:t>First Year Student Guidebook</a:t>
            </a:r>
            <a:endParaRPr lang="en-US" dirty="0"/>
          </a:p>
          <a:p>
            <a:r>
              <a:rPr lang="en-US" dirty="0"/>
              <a:t>Stories from the classroom: </a:t>
            </a:r>
            <a:r>
              <a:rPr lang="en-US" dirty="0">
                <a:hlinkClick r:id="rId3"/>
              </a:rPr>
              <a:t>Karma's Kitchen</a:t>
            </a:r>
            <a:endParaRPr lang="en-US" dirty="0"/>
          </a:p>
        </p:txBody>
      </p:sp>
      <p:pic>
        <p:nvPicPr>
          <p:cNvPr id="24" name="Picture 23" descr="Stack of open magazine s">
            <a:extLst>
              <a:ext uri="{FF2B5EF4-FFF2-40B4-BE49-F238E27FC236}">
                <a16:creationId xmlns:a16="http://schemas.microsoft.com/office/drawing/2014/main" id="{D6C954D0-5C89-8564-7653-0B003C5268DB}"/>
              </a:ext>
            </a:extLst>
          </p:cNvPr>
          <p:cNvPicPr>
            <a:picLocks noChangeAspect="1"/>
          </p:cNvPicPr>
          <p:nvPr/>
        </p:nvPicPr>
        <p:blipFill>
          <a:blip r:embed="rId4"/>
          <a:srcRect l="18350" r="22249" b="-2"/>
          <a:stretch>
            <a:fillRect/>
          </a:stretch>
        </p:blipFill>
        <p:spPr>
          <a:xfrm>
            <a:off x="6096000" y="1"/>
            <a:ext cx="6102825" cy="6858000"/>
          </a:xfrm>
          <a:prstGeom prst="rect">
            <a:avLst/>
          </a:prstGeom>
        </p:spPr>
      </p:pic>
    </p:spTree>
    <p:extLst>
      <p:ext uri="{BB962C8B-B14F-4D97-AF65-F5344CB8AC3E}">
        <p14:creationId xmlns:p14="http://schemas.microsoft.com/office/powerpoint/2010/main" val="24506509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ABA9D8-5DE5-01BC-0BAA-BAC135359874}"/>
              </a:ext>
            </a:extLst>
          </p:cNvPr>
          <p:cNvSpPr>
            <a:spLocks noGrp="1"/>
          </p:cNvSpPr>
          <p:nvPr>
            <p:ph type="title"/>
          </p:nvPr>
        </p:nvSpPr>
        <p:spPr/>
        <p:txBody>
          <a:bodyPr/>
          <a:lstStyle/>
          <a:p>
            <a:r>
              <a:rPr lang="en-US" dirty="0"/>
              <a:t>What is a Writing Center (40 minutes)</a:t>
            </a:r>
          </a:p>
        </p:txBody>
      </p:sp>
      <p:sp>
        <p:nvSpPr>
          <p:cNvPr id="3" name="Content Placeholder 2">
            <a:extLst>
              <a:ext uri="{FF2B5EF4-FFF2-40B4-BE49-F238E27FC236}">
                <a16:creationId xmlns:a16="http://schemas.microsoft.com/office/drawing/2014/main" id="{8E57ED80-2ACF-0102-65EC-1787E537CF56}"/>
              </a:ext>
            </a:extLst>
          </p:cNvPr>
          <p:cNvSpPr>
            <a:spLocks noGrp="1"/>
          </p:cNvSpPr>
          <p:nvPr>
            <p:ph idx="1"/>
          </p:nvPr>
        </p:nvSpPr>
        <p:spPr/>
        <p:txBody>
          <a:bodyPr vert="horz" lIns="91440" tIns="45720" rIns="91440" bIns="45720" rtlCol="0" anchor="t">
            <a:normAutofit/>
          </a:bodyPr>
          <a:lstStyle/>
          <a:p>
            <a:pPr marL="0" indent="0">
              <a:buNone/>
            </a:pPr>
            <a:r>
              <a:rPr lang="en-US" dirty="0"/>
              <a:t>Mission Statement from University of Wyoming</a:t>
            </a:r>
          </a:p>
          <a:p>
            <a:pPr marL="457200" lvl="1" indent="0">
              <a:buNone/>
            </a:pPr>
            <a:r>
              <a:rPr lang="en-US" dirty="0"/>
              <a:t>The UW Writing Center believes that effectively communicating ideas through writing provides opportunity for self-advocacy, efficacy, and community. We support writers at every level throughout the many stages of the writing process. We seek to provide writers with the tools they need to accomplish their goals, with the ultimate aim of making better writers and not just better writing.</a:t>
            </a:r>
          </a:p>
          <a:p>
            <a:pPr marL="0" indent="0">
              <a:buNone/>
            </a:pPr>
            <a:r>
              <a:rPr lang="en-US" dirty="0"/>
              <a:t>Note: Each institution’s mission statement will differ.</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5422653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F284ED-63A5-81FD-1C03-218EC70998C1}"/>
              </a:ext>
            </a:extLst>
          </p:cNvPr>
          <p:cNvSpPr>
            <a:spLocks noGrp="1"/>
          </p:cNvSpPr>
          <p:nvPr>
            <p:ph type="title"/>
          </p:nvPr>
        </p:nvSpPr>
        <p:spPr/>
        <p:txBody>
          <a:bodyPr/>
          <a:lstStyle/>
          <a:p>
            <a:r>
              <a:rPr lang="en-US"/>
              <a:t>Values and Alignment to PM</a:t>
            </a:r>
          </a:p>
        </p:txBody>
      </p:sp>
      <p:sp>
        <p:nvSpPr>
          <p:cNvPr id="3" name="Content Placeholder 2">
            <a:extLst>
              <a:ext uri="{FF2B5EF4-FFF2-40B4-BE49-F238E27FC236}">
                <a16:creationId xmlns:a16="http://schemas.microsoft.com/office/drawing/2014/main" id="{B7A15A99-9BE1-5A56-61DE-4767E53962D4}"/>
              </a:ext>
            </a:extLst>
          </p:cNvPr>
          <p:cNvSpPr>
            <a:spLocks noGrp="1"/>
          </p:cNvSpPr>
          <p:nvPr>
            <p:ph idx="1"/>
          </p:nvPr>
        </p:nvSpPr>
        <p:spPr/>
        <p:txBody>
          <a:bodyPr>
            <a:normAutofit/>
          </a:bodyPr>
          <a:lstStyle/>
          <a:p>
            <a:pPr marL="0" indent="0">
              <a:buNone/>
            </a:pPr>
            <a:r>
              <a:rPr lang="en-US"/>
              <a:t>Writing Centers are student-centered, emphasizing process over product, collaboration and dialogue, equity and inclusivity, and writer agency &amp; confidence building.</a:t>
            </a:r>
          </a:p>
          <a:p>
            <a:pPr marL="0" indent="0">
              <a:buNone/>
            </a:pPr>
            <a:r>
              <a:rPr lang="en-US" b="1"/>
              <a:t>Small group discussion: </a:t>
            </a:r>
          </a:p>
          <a:p>
            <a:pPr marL="0" indent="0">
              <a:buNone/>
            </a:pPr>
            <a:r>
              <a:rPr lang="en-US"/>
              <a:t>How does Writing Center practice align with Indonesian/Jambi teaching philosophies?</a:t>
            </a:r>
          </a:p>
          <a:p>
            <a:pPr marL="0" indent="0">
              <a:buNone/>
            </a:pPr>
            <a:endParaRPr lang="en-US"/>
          </a:p>
          <a:p>
            <a:pPr marL="0" indent="0">
              <a:buNone/>
            </a:pPr>
            <a:endParaRPr lang="en-US"/>
          </a:p>
        </p:txBody>
      </p:sp>
    </p:spTree>
    <p:extLst>
      <p:ext uri="{BB962C8B-B14F-4D97-AF65-F5344CB8AC3E}">
        <p14:creationId xmlns:p14="http://schemas.microsoft.com/office/powerpoint/2010/main" val="305302098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3FC83-27E5-F1E9-6740-458CCF0E1C8A}"/>
              </a:ext>
            </a:extLst>
          </p:cNvPr>
          <p:cNvSpPr>
            <a:spLocks noGrp="1"/>
          </p:cNvSpPr>
          <p:nvPr>
            <p:ph type="title"/>
          </p:nvPr>
        </p:nvSpPr>
        <p:spPr/>
        <p:txBody>
          <a:bodyPr/>
          <a:lstStyle/>
          <a:p>
            <a:r>
              <a:rPr lang="en-US" i="1" err="1"/>
              <a:t>Pembelajaran</a:t>
            </a:r>
            <a:r>
              <a:rPr lang="en-US" i="1"/>
              <a:t> </a:t>
            </a:r>
            <a:r>
              <a:rPr lang="en-US" i="1" err="1"/>
              <a:t>Mendalam</a:t>
            </a:r>
            <a:r>
              <a:rPr lang="en-US"/>
              <a:t> Alignment</a:t>
            </a:r>
          </a:p>
        </p:txBody>
      </p:sp>
      <p:sp>
        <p:nvSpPr>
          <p:cNvPr id="3" name="Content Placeholder 2">
            <a:extLst>
              <a:ext uri="{FF2B5EF4-FFF2-40B4-BE49-F238E27FC236}">
                <a16:creationId xmlns:a16="http://schemas.microsoft.com/office/drawing/2014/main" id="{E1FCECCE-03F2-25C8-8A32-B06E88DFA506}"/>
              </a:ext>
            </a:extLst>
          </p:cNvPr>
          <p:cNvSpPr>
            <a:spLocks noGrp="1"/>
          </p:cNvSpPr>
          <p:nvPr>
            <p:ph idx="1"/>
          </p:nvPr>
        </p:nvSpPr>
        <p:spPr/>
        <p:txBody>
          <a:bodyPr>
            <a:normAutofit/>
          </a:bodyPr>
          <a:lstStyle/>
          <a:p>
            <a:r>
              <a:rPr lang="en-US" b="1"/>
              <a:t>Active learning</a:t>
            </a:r>
            <a:r>
              <a:rPr lang="en-US"/>
              <a:t> → consultations prioritize discussion, not lecturing</a:t>
            </a:r>
          </a:p>
          <a:p>
            <a:r>
              <a:rPr lang="en-US" b="1"/>
              <a:t>Reflective learning</a:t>
            </a:r>
            <a:r>
              <a:rPr lang="en-US"/>
              <a:t> → writers articulate choices and reasoning</a:t>
            </a:r>
          </a:p>
          <a:p>
            <a:r>
              <a:rPr lang="en-US" b="1"/>
              <a:t>Learning as meaning-making</a:t>
            </a:r>
            <a:r>
              <a:rPr lang="en-US"/>
              <a:t> → WC methods help students connect ideas to lived experience</a:t>
            </a:r>
          </a:p>
          <a:p>
            <a:r>
              <a:rPr lang="en-US" b="1"/>
              <a:t>Collaborative learning</a:t>
            </a:r>
            <a:r>
              <a:rPr lang="en-US"/>
              <a:t> → student–consultant dialogue mirrors peer-to-peer learning in classrooms</a:t>
            </a:r>
          </a:p>
          <a:p>
            <a:r>
              <a:rPr lang="en-US" b="1"/>
              <a:t>Character education (</a:t>
            </a:r>
            <a:r>
              <a:rPr lang="en-US" b="1" err="1"/>
              <a:t>Profil</a:t>
            </a:r>
            <a:r>
              <a:rPr lang="en-US" b="1"/>
              <a:t> </a:t>
            </a:r>
            <a:r>
              <a:rPr lang="en-US" b="1" err="1"/>
              <a:t>Pelajar</a:t>
            </a:r>
            <a:r>
              <a:rPr lang="en-US" b="1"/>
              <a:t> Pancasila)</a:t>
            </a:r>
            <a:r>
              <a:rPr lang="en-US"/>
              <a:t> → empathy, independence, critical thinking</a:t>
            </a:r>
          </a:p>
        </p:txBody>
      </p:sp>
    </p:spTree>
    <p:extLst>
      <p:ext uri="{BB962C8B-B14F-4D97-AF65-F5344CB8AC3E}">
        <p14:creationId xmlns:p14="http://schemas.microsoft.com/office/powerpoint/2010/main" val="38407351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2730B-4B94-20D4-FA4A-5620372CF99A}"/>
              </a:ext>
            </a:extLst>
          </p:cNvPr>
          <p:cNvSpPr>
            <a:spLocks noGrp="1"/>
          </p:cNvSpPr>
          <p:nvPr>
            <p:ph type="title"/>
          </p:nvPr>
        </p:nvSpPr>
        <p:spPr/>
        <p:txBody>
          <a:bodyPr/>
          <a:lstStyle/>
          <a:p>
            <a:r>
              <a:rPr lang="en-US"/>
              <a:t>Writing Center Consultation Stages (1 of 3)</a:t>
            </a:r>
          </a:p>
        </p:txBody>
      </p:sp>
      <p:sp>
        <p:nvSpPr>
          <p:cNvPr id="3" name="Content Placeholder 2">
            <a:extLst>
              <a:ext uri="{FF2B5EF4-FFF2-40B4-BE49-F238E27FC236}">
                <a16:creationId xmlns:a16="http://schemas.microsoft.com/office/drawing/2014/main" id="{2C7F3574-4BE6-EBC1-7CD7-CE417570B262}"/>
              </a:ext>
            </a:extLst>
          </p:cNvPr>
          <p:cNvSpPr>
            <a:spLocks noGrp="1"/>
          </p:cNvSpPr>
          <p:nvPr>
            <p:ph idx="1"/>
          </p:nvPr>
        </p:nvSpPr>
        <p:spPr/>
        <p:txBody>
          <a:bodyPr/>
          <a:lstStyle/>
          <a:p>
            <a:pPr marL="0" indent="0">
              <a:buNone/>
            </a:pPr>
            <a:r>
              <a:rPr lang="en-US" b="1"/>
              <a:t>1. Beginning (Building Rapport &amp; Agenda-Setting)</a:t>
            </a:r>
          </a:p>
          <a:p>
            <a:pPr marL="0" indent="0">
              <a:buNone/>
            </a:pPr>
            <a:r>
              <a:rPr lang="en-US" b="1"/>
              <a:t>What consultants do:</a:t>
            </a:r>
            <a:endParaRPr lang="en-US"/>
          </a:p>
          <a:p>
            <a:pPr marL="0" indent="0">
              <a:buNone/>
            </a:pPr>
            <a:r>
              <a:rPr lang="en-US"/>
              <a:t>Greet the writer warmly</a:t>
            </a:r>
          </a:p>
          <a:p>
            <a:pPr marL="0" indent="0">
              <a:buNone/>
            </a:pPr>
            <a:r>
              <a:rPr lang="en-US"/>
              <a:t>Ask what they want to work on</a:t>
            </a:r>
          </a:p>
          <a:p>
            <a:pPr marL="0" indent="0">
              <a:buNone/>
            </a:pPr>
            <a:r>
              <a:rPr lang="en-US"/>
              <a:t>Explain what the Writing Center is and what to expect.</a:t>
            </a:r>
          </a:p>
          <a:p>
            <a:pPr marL="0" indent="0">
              <a:buNone/>
            </a:pPr>
            <a:r>
              <a:rPr lang="en-US"/>
              <a:t>Set 1–2 priorities (vocabulary, grammar, ideas, etc.)</a:t>
            </a:r>
          </a:p>
          <a:p>
            <a:pPr marL="0" indent="0">
              <a:buNone/>
            </a:pPr>
            <a:r>
              <a:rPr lang="en-US" b="1"/>
              <a:t>Activity (5 min):</a:t>
            </a:r>
            <a:br>
              <a:rPr lang="en-US"/>
            </a:br>
            <a:r>
              <a:rPr lang="en-US"/>
              <a:t>Pairs practice a 1-minute “warm open.” Switch roles.</a:t>
            </a:r>
          </a:p>
          <a:p>
            <a:pPr marL="0" indent="0">
              <a:buNone/>
            </a:pPr>
            <a:endParaRPr lang="en-US"/>
          </a:p>
        </p:txBody>
      </p:sp>
    </p:spTree>
    <p:extLst>
      <p:ext uri="{BB962C8B-B14F-4D97-AF65-F5344CB8AC3E}">
        <p14:creationId xmlns:p14="http://schemas.microsoft.com/office/powerpoint/2010/main" val="428514758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7FD1ED-2F77-2490-C008-CF9905BF5187}"/>
              </a:ext>
            </a:extLst>
          </p:cNvPr>
          <p:cNvSpPr>
            <a:spLocks noGrp="1"/>
          </p:cNvSpPr>
          <p:nvPr>
            <p:ph type="title"/>
          </p:nvPr>
        </p:nvSpPr>
        <p:spPr/>
        <p:txBody>
          <a:bodyPr/>
          <a:lstStyle/>
          <a:p>
            <a:r>
              <a:rPr lang="en-US"/>
              <a:t>Writing Center Consultation Stages (2 of 3)</a:t>
            </a:r>
          </a:p>
        </p:txBody>
      </p:sp>
      <p:sp>
        <p:nvSpPr>
          <p:cNvPr id="3" name="Content Placeholder 2">
            <a:extLst>
              <a:ext uri="{FF2B5EF4-FFF2-40B4-BE49-F238E27FC236}">
                <a16:creationId xmlns:a16="http://schemas.microsoft.com/office/drawing/2014/main" id="{DAFFF236-BE70-F3B2-C07A-AB1453C86B52}"/>
              </a:ext>
            </a:extLst>
          </p:cNvPr>
          <p:cNvSpPr>
            <a:spLocks noGrp="1"/>
          </p:cNvSpPr>
          <p:nvPr>
            <p:ph idx="1"/>
          </p:nvPr>
        </p:nvSpPr>
        <p:spPr>
          <a:xfrm>
            <a:off x="838200" y="1825625"/>
            <a:ext cx="10515600" cy="1517650"/>
          </a:xfrm>
        </p:spPr>
        <p:txBody>
          <a:bodyPr vert="horz" lIns="91440" tIns="45720" rIns="91440" bIns="45720" rtlCol="0" anchor="t">
            <a:normAutofit/>
          </a:bodyPr>
          <a:lstStyle/>
          <a:p>
            <a:pPr marL="0" indent="0">
              <a:buNone/>
            </a:pPr>
            <a:r>
              <a:rPr lang="en-US" b="1" dirty="0"/>
              <a:t>2. Middle (Setting agendas)</a:t>
            </a:r>
          </a:p>
          <a:p>
            <a:pPr marL="0" indent="0">
              <a:buNone/>
            </a:pPr>
            <a:r>
              <a:rPr lang="en-US" dirty="0"/>
              <a:t>This is where the most happens in a consultation (35-40 minutes of a 50-minute session)</a:t>
            </a:r>
          </a:p>
          <a:p>
            <a:pPr marL="0" indent="0">
              <a:buNone/>
            </a:pPr>
            <a:endParaRPr lang="en-US" dirty="0"/>
          </a:p>
        </p:txBody>
      </p:sp>
      <p:graphicFrame>
        <p:nvGraphicFramePr>
          <p:cNvPr id="4" name="Table 3">
            <a:extLst>
              <a:ext uri="{FF2B5EF4-FFF2-40B4-BE49-F238E27FC236}">
                <a16:creationId xmlns:a16="http://schemas.microsoft.com/office/drawing/2014/main" id="{5896BE6D-E34A-D4AA-79D8-2BC3253EC327}"/>
              </a:ext>
            </a:extLst>
          </p:cNvPr>
          <p:cNvGraphicFramePr>
            <a:graphicFrameLocks noGrp="1"/>
          </p:cNvGraphicFramePr>
          <p:nvPr>
            <p:extLst>
              <p:ext uri="{D42A27DB-BD31-4B8C-83A1-F6EECF244321}">
                <p14:modId xmlns:p14="http://schemas.microsoft.com/office/powerpoint/2010/main" val="3414615442"/>
              </p:ext>
            </p:extLst>
          </p:nvPr>
        </p:nvGraphicFramePr>
        <p:xfrm>
          <a:off x="1774825" y="3514726"/>
          <a:ext cx="7950201" cy="2560320"/>
        </p:xfrm>
        <a:graphic>
          <a:graphicData uri="http://schemas.openxmlformats.org/drawingml/2006/table">
            <a:tbl>
              <a:tblPr firstRow="1" bandRow="1">
                <a:tableStyleId>{5C22544A-7EE6-4342-B048-85BDC9FD1C3A}</a:tableStyleId>
              </a:tblPr>
              <a:tblGrid>
                <a:gridCol w="2650067">
                  <a:extLst>
                    <a:ext uri="{9D8B030D-6E8A-4147-A177-3AD203B41FA5}">
                      <a16:colId xmlns:a16="http://schemas.microsoft.com/office/drawing/2014/main" val="3715511148"/>
                    </a:ext>
                  </a:extLst>
                </a:gridCol>
                <a:gridCol w="2650067">
                  <a:extLst>
                    <a:ext uri="{9D8B030D-6E8A-4147-A177-3AD203B41FA5}">
                      <a16:colId xmlns:a16="http://schemas.microsoft.com/office/drawing/2014/main" val="2230489716"/>
                    </a:ext>
                  </a:extLst>
                </a:gridCol>
                <a:gridCol w="2650067">
                  <a:extLst>
                    <a:ext uri="{9D8B030D-6E8A-4147-A177-3AD203B41FA5}">
                      <a16:colId xmlns:a16="http://schemas.microsoft.com/office/drawing/2014/main" val="2660233665"/>
                    </a:ext>
                  </a:extLst>
                </a:gridCol>
              </a:tblGrid>
              <a:tr h="1333500">
                <a:tc>
                  <a:txBody>
                    <a:bodyPr/>
                    <a:lstStyle/>
                    <a:p>
                      <a:r>
                        <a:rPr lang="en-US" dirty="0"/>
                        <a:t>Explore Ideas.</a:t>
                      </a:r>
                    </a:p>
                    <a:p>
                      <a:pPr marL="285750" indent="-285750">
                        <a:buFont typeface="Arial" panose="020B0604020202020204" pitchFamily="34" charset="0"/>
                        <a:buChar char="•"/>
                      </a:pPr>
                      <a:r>
                        <a:rPr lang="en-US" dirty="0"/>
                        <a:t>Ask open-ended questions.</a:t>
                      </a:r>
                    </a:p>
                    <a:p>
                      <a:pPr marL="285750" indent="-285750">
                        <a:buFont typeface="Arial" panose="020B0604020202020204" pitchFamily="34" charset="0"/>
                        <a:buChar char="•"/>
                      </a:pPr>
                      <a:r>
                        <a:rPr lang="en-US" dirty="0"/>
                        <a:t>Help writer explain purpose, audience, ideas.</a:t>
                      </a:r>
                    </a:p>
                    <a:p>
                      <a:pPr marL="285750" indent="-285750">
                        <a:buFont typeface="Arial" panose="020B0604020202020204" pitchFamily="34" charset="0"/>
                        <a:buChar char="•"/>
                      </a:pPr>
                      <a:r>
                        <a:rPr lang="en-US" dirty="0"/>
                        <a:t>Talk about writing before writing.</a:t>
                      </a:r>
                    </a:p>
                  </a:txBody>
                  <a:tcPr>
                    <a:solidFill>
                      <a:schemeClr val="accent3">
                        <a:lumMod val="50000"/>
                      </a:schemeClr>
                    </a:solidFill>
                  </a:tcPr>
                </a:tc>
                <a:tc>
                  <a:txBody>
                    <a:bodyPr/>
                    <a:lstStyle/>
                    <a:p>
                      <a:r>
                        <a:rPr lang="en-US" dirty="0"/>
                        <a:t>Read Together</a:t>
                      </a:r>
                    </a:p>
                    <a:p>
                      <a:pPr marL="285750" indent="-285750">
                        <a:buFont typeface="Arial" panose="020B0604020202020204" pitchFamily="34" charset="0"/>
                        <a:buChar char="•"/>
                      </a:pPr>
                      <a:r>
                        <a:rPr lang="en-US" dirty="0"/>
                        <a:t>Writer reads their draft aloud.</a:t>
                      </a:r>
                    </a:p>
                    <a:p>
                      <a:pPr marL="285750" indent="-285750">
                        <a:buFont typeface="Arial" panose="020B0604020202020204" pitchFamily="34" charset="0"/>
                        <a:buChar char="•"/>
                      </a:pPr>
                      <a:r>
                        <a:rPr lang="en-US" dirty="0"/>
                        <a:t>Listen for patterns, clarity, organization.</a:t>
                      </a:r>
                    </a:p>
                    <a:p>
                      <a:pPr marL="285750" indent="-285750">
                        <a:buFont typeface="Arial" panose="020B0604020202020204" pitchFamily="34" charset="0"/>
                        <a:buChar char="•"/>
                      </a:pPr>
                      <a:r>
                        <a:rPr lang="en-US" dirty="0"/>
                        <a:t>Focus feedback on ideas/structure first</a:t>
                      </a:r>
                    </a:p>
                    <a:p>
                      <a:pPr marL="285750" indent="-285750">
                        <a:buFont typeface="Arial" panose="020B0604020202020204" pitchFamily="34" charset="0"/>
                        <a:buChar char="•"/>
                      </a:pPr>
                      <a:r>
                        <a:rPr lang="en-US" dirty="0"/>
                        <a:t>Writer chooses what they want to change.</a:t>
                      </a:r>
                    </a:p>
                  </a:txBody>
                  <a:tcPr>
                    <a:solidFill>
                      <a:schemeClr val="accent3">
                        <a:lumMod val="50000"/>
                      </a:schemeClr>
                    </a:solidFill>
                  </a:tcPr>
                </a:tc>
                <a:tc>
                  <a:txBody>
                    <a:bodyPr/>
                    <a:lstStyle/>
                    <a:p>
                      <a:r>
                        <a:rPr lang="en-US" dirty="0"/>
                        <a:t>Prioritize</a:t>
                      </a:r>
                    </a:p>
                    <a:p>
                      <a:pPr marL="285750" indent="-285750">
                        <a:buFont typeface="Arial" panose="020B0604020202020204" pitchFamily="34" charset="0"/>
                        <a:buChar char="•"/>
                      </a:pPr>
                      <a:r>
                        <a:rPr lang="en-US" dirty="0"/>
                        <a:t>Offer examples. </a:t>
                      </a:r>
                    </a:p>
                    <a:p>
                      <a:pPr marL="285750" indent="-285750">
                        <a:buFont typeface="Arial" panose="020B0604020202020204" pitchFamily="34" charset="0"/>
                        <a:buChar char="•"/>
                      </a:pPr>
                      <a:r>
                        <a:rPr lang="en-US" dirty="0"/>
                        <a:t>Use guiding questions.</a:t>
                      </a:r>
                    </a:p>
                    <a:p>
                      <a:pPr marL="285750" indent="-285750">
                        <a:buFont typeface="Arial" panose="020B0604020202020204" pitchFamily="34" charset="0"/>
                        <a:buChar char="•"/>
                      </a:pPr>
                      <a:r>
                        <a:rPr lang="en-US" dirty="0"/>
                        <a:t>Explain grammar patterns only after higher-order issues.</a:t>
                      </a:r>
                    </a:p>
                  </a:txBody>
                  <a:tcPr>
                    <a:solidFill>
                      <a:schemeClr val="accent3">
                        <a:lumMod val="50000"/>
                      </a:schemeClr>
                    </a:solidFill>
                  </a:tcPr>
                </a:tc>
                <a:extLst>
                  <a:ext uri="{0D108BD9-81ED-4DB2-BD59-A6C34878D82A}">
                    <a16:rowId xmlns:a16="http://schemas.microsoft.com/office/drawing/2014/main" val="4270023530"/>
                  </a:ext>
                </a:extLst>
              </a:tr>
            </a:tbl>
          </a:graphicData>
        </a:graphic>
      </p:graphicFrame>
    </p:spTree>
    <p:extLst>
      <p:ext uri="{BB962C8B-B14F-4D97-AF65-F5344CB8AC3E}">
        <p14:creationId xmlns:p14="http://schemas.microsoft.com/office/powerpoint/2010/main" val="1039215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AC0E7-91E9-B786-C7CE-A18826BDBD73}"/>
              </a:ext>
            </a:extLst>
          </p:cNvPr>
          <p:cNvSpPr>
            <a:spLocks noGrp="1"/>
          </p:cNvSpPr>
          <p:nvPr>
            <p:ph type="title"/>
          </p:nvPr>
        </p:nvSpPr>
        <p:spPr/>
        <p:txBody>
          <a:bodyPr/>
          <a:lstStyle/>
          <a:p>
            <a:r>
              <a:rPr lang="en-US"/>
              <a:t>Writing Center Consultation Stages (1 of 3)</a:t>
            </a:r>
          </a:p>
        </p:txBody>
      </p:sp>
      <p:sp>
        <p:nvSpPr>
          <p:cNvPr id="3" name="Content Placeholder 2">
            <a:extLst>
              <a:ext uri="{FF2B5EF4-FFF2-40B4-BE49-F238E27FC236}">
                <a16:creationId xmlns:a16="http://schemas.microsoft.com/office/drawing/2014/main" id="{3858CDBC-ACFD-C68C-34EA-A8A22CA43592}"/>
              </a:ext>
            </a:extLst>
          </p:cNvPr>
          <p:cNvSpPr>
            <a:spLocks noGrp="1"/>
          </p:cNvSpPr>
          <p:nvPr>
            <p:ph idx="1"/>
          </p:nvPr>
        </p:nvSpPr>
        <p:spPr/>
        <p:txBody>
          <a:bodyPr/>
          <a:lstStyle/>
          <a:p>
            <a:pPr marL="0" indent="0">
              <a:buNone/>
            </a:pPr>
            <a:r>
              <a:rPr lang="en-US" b="1"/>
              <a:t>3. End (Setting Next Steps)</a:t>
            </a:r>
          </a:p>
          <a:p>
            <a:pPr marL="0" indent="0">
              <a:buNone/>
            </a:pPr>
            <a:r>
              <a:rPr lang="en-US" b="1"/>
              <a:t>What consultants do:</a:t>
            </a:r>
            <a:endParaRPr lang="en-US"/>
          </a:p>
          <a:p>
            <a:r>
              <a:rPr lang="en-US"/>
              <a:t>Summarize what the writer accomplished</a:t>
            </a:r>
          </a:p>
          <a:p>
            <a:r>
              <a:rPr lang="en-US"/>
              <a:t>Encourage independence: “What will your next step be?”</a:t>
            </a:r>
          </a:p>
          <a:p>
            <a:r>
              <a:rPr lang="en-US"/>
              <a:t>Write a next steps plan</a:t>
            </a:r>
          </a:p>
          <a:p>
            <a:endParaRPr lang="en-US"/>
          </a:p>
          <a:p>
            <a:pPr marL="0" indent="0">
              <a:buNone/>
            </a:pPr>
            <a:endParaRPr lang="en-US" b="1"/>
          </a:p>
        </p:txBody>
      </p:sp>
    </p:spTree>
    <p:extLst>
      <p:ext uri="{BB962C8B-B14F-4D97-AF65-F5344CB8AC3E}">
        <p14:creationId xmlns:p14="http://schemas.microsoft.com/office/powerpoint/2010/main" val="150262734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EC3C-09F1-4022-50B5-28962600934A}"/>
              </a:ext>
            </a:extLst>
          </p:cNvPr>
          <p:cNvSpPr>
            <a:spLocks noGrp="1"/>
          </p:cNvSpPr>
          <p:nvPr>
            <p:ph type="title"/>
          </p:nvPr>
        </p:nvSpPr>
        <p:spPr/>
        <p:txBody>
          <a:bodyPr/>
          <a:lstStyle/>
          <a:p>
            <a:r>
              <a:rPr lang="en-US"/>
              <a:t>Look for the three stages in this </a:t>
            </a:r>
            <a:br>
              <a:rPr lang="en-US"/>
            </a:br>
            <a:r>
              <a:rPr lang="en-US"/>
              <a:t>Writing Center Consultation (SJSU)</a:t>
            </a:r>
          </a:p>
        </p:txBody>
      </p:sp>
      <p:pic>
        <p:nvPicPr>
          <p:cNvPr id="4" name="Online Media 3" title="A Sample Tutoring Session at the SJSU Writing Center">
            <a:hlinkClick r:id="" action="ppaction://media"/>
            <a:extLst>
              <a:ext uri="{FF2B5EF4-FFF2-40B4-BE49-F238E27FC236}">
                <a16:creationId xmlns:a16="http://schemas.microsoft.com/office/drawing/2014/main" id="{979718AD-7905-5AD7-96A5-98737A37BB91}"/>
              </a:ext>
            </a:extLst>
          </p:cNvPr>
          <p:cNvPicPr>
            <a:picLocks noGrp="1" noRot="1" noChangeAspect="1"/>
          </p:cNvPicPr>
          <p:nvPr>
            <p:ph idx="1"/>
            <a:videoFile r:link="rId1"/>
          </p:nvPr>
        </p:nvPicPr>
        <p:blipFill>
          <a:blip r:embed="rId3"/>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74213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48E4F8-2A67-91A8-4397-61935EE49444}"/>
              </a:ext>
            </a:extLst>
          </p:cNvPr>
          <p:cNvSpPr>
            <a:spLocks noGrp="1"/>
          </p:cNvSpPr>
          <p:nvPr>
            <p:ph type="title"/>
          </p:nvPr>
        </p:nvSpPr>
        <p:spPr/>
        <p:txBody>
          <a:bodyPr/>
          <a:lstStyle/>
          <a:p>
            <a:r>
              <a:rPr lang="en-US" dirty="0"/>
              <a:t>Strategies in Example</a:t>
            </a:r>
          </a:p>
        </p:txBody>
      </p:sp>
      <p:sp>
        <p:nvSpPr>
          <p:cNvPr id="3" name="Content Placeholder 2">
            <a:extLst>
              <a:ext uri="{FF2B5EF4-FFF2-40B4-BE49-F238E27FC236}">
                <a16:creationId xmlns:a16="http://schemas.microsoft.com/office/drawing/2014/main" id="{B8D6359B-EA42-CCB4-5FA9-F6564E1C49BA}"/>
              </a:ext>
            </a:extLst>
          </p:cNvPr>
          <p:cNvSpPr>
            <a:spLocks noGrp="1"/>
          </p:cNvSpPr>
          <p:nvPr>
            <p:ph idx="1"/>
          </p:nvPr>
        </p:nvSpPr>
        <p:spPr/>
        <p:txBody>
          <a:bodyPr>
            <a:normAutofit/>
          </a:bodyPr>
          <a:lstStyle/>
          <a:p>
            <a:pPr marL="0" indent="0">
              <a:buNone/>
            </a:pPr>
            <a:r>
              <a:rPr lang="en-US" sz="5400" dirty="0"/>
              <a:t>Which strategies did the consultant use in the video?</a:t>
            </a:r>
          </a:p>
        </p:txBody>
      </p:sp>
    </p:spTree>
    <p:extLst>
      <p:ext uri="{BB962C8B-B14F-4D97-AF65-F5344CB8AC3E}">
        <p14:creationId xmlns:p14="http://schemas.microsoft.com/office/powerpoint/2010/main" val="6549032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913C0AA8-BCD3-6DEE-7E9B-0AE15EF06770}"/>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alogue wall clock">
            <a:extLst>
              <a:ext uri="{FF2B5EF4-FFF2-40B4-BE49-F238E27FC236}">
                <a16:creationId xmlns:a16="http://schemas.microsoft.com/office/drawing/2014/main" id="{D1D2AA82-D630-18DB-32D0-7CF24C3B983C}"/>
              </a:ext>
            </a:extLst>
          </p:cNvPr>
          <p:cNvPicPr>
            <a:picLocks noChangeAspect="1"/>
          </p:cNvPicPr>
          <p:nvPr/>
        </p:nvPicPr>
        <p:blipFill>
          <a:blip r:embed="rId2">
            <a:alphaModFix amt="50000"/>
          </a:blip>
          <a:srcRect t="3564" r="-1" b="11827"/>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1FF3DA82-ECB6-6869-D42F-0588A24C851F}"/>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chemeClr val="bg1"/>
                </a:solidFill>
              </a:rPr>
              <a:t>Break Time (10 minutes)</a:t>
            </a:r>
          </a:p>
        </p:txBody>
      </p:sp>
      <p:sp>
        <p:nvSpPr>
          <p:cNvPr id="11"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4070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B3DFD-1176-63C5-CDAF-0DE4B3BC1185}"/>
              </a:ext>
            </a:extLst>
          </p:cNvPr>
          <p:cNvSpPr>
            <a:spLocks noGrp="1"/>
          </p:cNvSpPr>
          <p:nvPr>
            <p:ph type="title"/>
          </p:nvPr>
        </p:nvSpPr>
        <p:spPr/>
        <p:txBody>
          <a:bodyPr/>
          <a:lstStyle/>
          <a:p>
            <a:r>
              <a:rPr lang="en-US" dirty="0"/>
              <a:t>Activity: Say It, Don’t Write It</a:t>
            </a:r>
          </a:p>
        </p:txBody>
      </p:sp>
      <p:sp>
        <p:nvSpPr>
          <p:cNvPr id="3" name="Content Placeholder 2">
            <a:extLst>
              <a:ext uri="{FF2B5EF4-FFF2-40B4-BE49-F238E27FC236}">
                <a16:creationId xmlns:a16="http://schemas.microsoft.com/office/drawing/2014/main" id="{D95540B1-540A-F38E-C07F-8CEB223BEEA8}"/>
              </a:ext>
            </a:extLst>
          </p:cNvPr>
          <p:cNvSpPr>
            <a:spLocks noGrp="1"/>
          </p:cNvSpPr>
          <p:nvPr>
            <p:ph idx="1"/>
          </p:nvPr>
        </p:nvSpPr>
        <p:spPr/>
        <p:txBody>
          <a:bodyPr/>
          <a:lstStyle/>
          <a:p>
            <a:pPr marL="0" indent="0">
              <a:buNone/>
            </a:pPr>
            <a:r>
              <a:rPr lang="en-US" b="1"/>
              <a:t>Purpose</a:t>
            </a:r>
          </a:p>
          <a:p>
            <a:r>
              <a:rPr lang="en-US"/>
              <a:t>Reduces anxiety about grammar and spelling</a:t>
            </a:r>
          </a:p>
          <a:p>
            <a:r>
              <a:rPr lang="en-US"/>
              <a:t>Promotes speaking-to-writing transfer</a:t>
            </a:r>
          </a:p>
          <a:p>
            <a:r>
              <a:rPr lang="en-US"/>
              <a:t>Emphasizes that </a:t>
            </a:r>
            <a:r>
              <a:rPr lang="en-US" b="1"/>
              <a:t>talk is a powerful drafting tool</a:t>
            </a:r>
            <a:endParaRPr lang="en-US"/>
          </a:p>
          <a:p>
            <a:r>
              <a:rPr lang="en-US"/>
              <a:t>Builds confidence and fluency</a:t>
            </a:r>
          </a:p>
          <a:p>
            <a:r>
              <a:rPr lang="en-US"/>
              <a:t>Helps writers hear the shape and logic of their ideas</a:t>
            </a:r>
          </a:p>
          <a:p>
            <a:pPr marL="0" indent="0">
              <a:buNone/>
            </a:pPr>
            <a:endParaRPr lang="en-US"/>
          </a:p>
        </p:txBody>
      </p:sp>
    </p:spTree>
    <p:extLst>
      <p:ext uri="{BB962C8B-B14F-4D97-AF65-F5344CB8AC3E}">
        <p14:creationId xmlns:p14="http://schemas.microsoft.com/office/powerpoint/2010/main" val="9729953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Online Media 3" title="University of Wyoming Campus Tour">
            <a:hlinkClick r:id="" action="ppaction://media"/>
            <a:extLst>
              <a:ext uri="{FF2B5EF4-FFF2-40B4-BE49-F238E27FC236}">
                <a16:creationId xmlns:a16="http://schemas.microsoft.com/office/drawing/2014/main" id="{5E89FA38-C661-35A5-6552-2D0B8C5628B1}"/>
              </a:ext>
            </a:extLst>
          </p:cNvPr>
          <p:cNvPicPr>
            <a:picLocks noGrp="1" noRot="1" noChangeAspect="1"/>
          </p:cNvPicPr>
          <p:nvPr>
            <p:ph idx="1"/>
            <a:videoFile r:link="rId1"/>
          </p:nvPr>
        </p:nvPicPr>
        <p:blipFill>
          <a:blip r:embed="rId3"/>
          <a:stretch>
            <a:fillRect/>
          </a:stretch>
        </p:blipFill>
        <p:spPr>
          <a:xfrm>
            <a:off x="836177" y="457200"/>
            <a:ext cx="10519646" cy="5943600"/>
          </a:xfrm>
          <a:prstGeom prst="rect">
            <a:avLst/>
          </a:prstGeom>
        </p:spPr>
      </p:pic>
    </p:spTree>
    <p:extLst>
      <p:ext uri="{BB962C8B-B14F-4D97-AF65-F5344CB8AC3E}">
        <p14:creationId xmlns:p14="http://schemas.microsoft.com/office/powerpoint/2010/main" val="2766857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78CF08-A282-70CA-9663-01D79E2FAFDA}"/>
              </a:ext>
            </a:extLst>
          </p:cNvPr>
          <p:cNvSpPr>
            <a:spLocks noGrp="1"/>
          </p:cNvSpPr>
          <p:nvPr>
            <p:ph type="title"/>
          </p:nvPr>
        </p:nvSpPr>
        <p:spPr/>
        <p:txBody>
          <a:bodyPr/>
          <a:lstStyle/>
          <a:p>
            <a:r>
              <a:rPr lang="en-US" dirty="0"/>
              <a:t>Steps for Role Play (5 minutes per person)</a:t>
            </a:r>
          </a:p>
        </p:txBody>
      </p:sp>
      <p:sp>
        <p:nvSpPr>
          <p:cNvPr id="3" name="Content Placeholder 2">
            <a:extLst>
              <a:ext uri="{FF2B5EF4-FFF2-40B4-BE49-F238E27FC236}">
                <a16:creationId xmlns:a16="http://schemas.microsoft.com/office/drawing/2014/main" id="{22A86DD1-5EA0-20BB-B818-B85E9889B08C}"/>
              </a:ext>
            </a:extLst>
          </p:cNvPr>
          <p:cNvSpPr>
            <a:spLocks noGrp="1"/>
          </p:cNvSpPr>
          <p:nvPr>
            <p:ph idx="1"/>
          </p:nvPr>
        </p:nvSpPr>
        <p:spPr/>
        <p:txBody>
          <a:bodyPr vert="horz" lIns="91440" tIns="45720" rIns="91440" bIns="45720" rtlCol="0" anchor="t">
            <a:normAutofit fontScale="92500"/>
          </a:bodyPr>
          <a:lstStyle/>
          <a:p>
            <a:pPr marL="0" indent="0">
              <a:buNone/>
            </a:pPr>
            <a:r>
              <a:rPr lang="en-US" dirty="0"/>
              <a:t>Students pair up (new partner) – one is writer, other is consultant</a:t>
            </a:r>
          </a:p>
          <a:p>
            <a:pPr marL="514350" indent="-514350">
              <a:buAutoNum type="arabicPeriod"/>
            </a:pPr>
            <a:r>
              <a:rPr lang="en-US" dirty="0"/>
              <a:t>Consultant:  Build Rapport </a:t>
            </a:r>
          </a:p>
          <a:p>
            <a:pPr marL="514350" indent="-514350">
              <a:buAutoNum type="arabicPeriod"/>
            </a:pPr>
            <a:r>
              <a:rPr lang="en-US" dirty="0"/>
              <a:t>Writer and Consultant: Set 1-2 goals for the session</a:t>
            </a:r>
          </a:p>
          <a:p>
            <a:pPr marL="514350" indent="-514350">
              <a:buAutoNum type="arabicPeriod"/>
            </a:pPr>
            <a:r>
              <a:rPr lang="en-US" dirty="0"/>
              <a:t>Writer: Read out loud your paragraph on advice for writing teachers.</a:t>
            </a:r>
          </a:p>
          <a:p>
            <a:pPr marL="514350" indent="-514350">
              <a:buAutoNum type="arabicPeriod"/>
            </a:pPr>
            <a:r>
              <a:rPr lang="en-US" dirty="0"/>
              <a:t>Consultant summarizes back what they heard.</a:t>
            </a:r>
          </a:p>
          <a:p>
            <a:pPr marL="514350" indent="-514350">
              <a:buAutoNum type="arabicPeriod"/>
            </a:pPr>
            <a:r>
              <a:rPr lang="en-US" dirty="0"/>
              <a:t>Writer clarifies, adds, or changes ideas</a:t>
            </a:r>
          </a:p>
          <a:p>
            <a:pPr marL="514350" indent="-514350">
              <a:buAutoNum type="arabicPeriod"/>
            </a:pPr>
            <a:r>
              <a:rPr lang="en-US" dirty="0"/>
              <a:t>Writer with consultant determine next steps plan (1-2 things to revise) and wrap up consultation.</a:t>
            </a:r>
          </a:p>
          <a:p>
            <a:pPr marL="514350" indent="-514350">
              <a:buAutoNum type="arabicPeriod"/>
            </a:pPr>
            <a:r>
              <a:rPr lang="en-US" dirty="0"/>
              <a:t>Switch roles. (10 minutes total)</a:t>
            </a:r>
          </a:p>
          <a:p>
            <a:pPr>
              <a:buAutoNum type="arabicPeriod"/>
            </a:pPr>
            <a:endParaRPr lang="en-US" dirty="0"/>
          </a:p>
        </p:txBody>
      </p:sp>
    </p:spTree>
    <p:extLst>
      <p:ext uri="{BB962C8B-B14F-4D97-AF65-F5344CB8AC3E}">
        <p14:creationId xmlns:p14="http://schemas.microsoft.com/office/powerpoint/2010/main" val="263920795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0DA2F-97F0-D517-DBEF-2A62B7AA4ACD}"/>
              </a:ext>
            </a:extLst>
          </p:cNvPr>
          <p:cNvSpPr>
            <a:spLocks noGrp="1"/>
          </p:cNvSpPr>
          <p:nvPr>
            <p:ph type="title"/>
          </p:nvPr>
        </p:nvSpPr>
        <p:spPr/>
        <p:txBody>
          <a:bodyPr/>
          <a:lstStyle/>
          <a:p>
            <a:r>
              <a:rPr lang="en-US" dirty="0"/>
              <a:t>Debrief Questions (5 minutes)</a:t>
            </a:r>
          </a:p>
        </p:txBody>
      </p:sp>
      <p:sp>
        <p:nvSpPr>
          <p:cNvPr id="3" name="Content Placeholder 2">
            <a:extLst>
              <a:ext uri="{FF2B5EF4-FFF2-40B4-BE49-F238E27FC236}">
                <a16:creationId xmlns:a16="http://schemas.microsoft.com/office/drawing/2014/main" id="{059E5623-D3BD-C2A0-302D-87AD41A6BD2F}"/>
              </a:ext>
            </a:extLst>
          </p:cNvPr>
          <p:cNvSpPr>
            <a:spLocks noGrp="1"/>
          </p:cNvSpPr>
          <p:nvPr>
            <p:ph idx="1"/>
          </p:nvPr>
        </p:nvSpPr>
        <p:spPr/>
        <p:txBody>
          <a:bodyPr vert="horz" lIns="91440" tIns="45720" rIns="91440" bIns="45720" rtlCol="0" anchor="t">
            <a:normAutofit/>
          </a:bodyPr>
          <a:lstStyle/>
          <a:p>
            <a:r>
              <a:rPr lang="en-US"/>
              <a:t>What surprised you about the session?</a:t>
            </a:r>
          </a:p>
          <a:p>
            <a:r>
              <a:rPr lang="en-US"/>
              <a:t>What were your key takeaways?</a:t>
            </a:r>
          </a:p>
          <a:p>
            <a:r>
              <a:rPr lang="en-US"/>
              <a:t>How could this work in your own teaching practice?</a:t>
            </a:r>
          </a:p>
        </p:txBody>
      </p:sp>
    </p:spTree>
    <p:extLst>
      <p:ext uri="{BB962C8B-B14F-4D97-AF65-F5344CB8AC3E}">
        <p14:creationId xmlns:p14="http://schemas.microsoft.com/office/powerpoint/2010/main" val="322276405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64F8A1AC-7CE8-EE63-4A3A-9E42E19E04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FDCAD27-406A-54CD-D4C6-CEA52D279881}"/>
              </a:ext>
            </a:extLst>
          </p:cNvPr>
          <p:cNvSpPr>
            <a:spLocks noGrp="1"/>
          </p:cNvSpPr>
          <p:nvPr>
            <p:ph type="title"/>
          </p:nvPr>
        </p:nvSpPr>
        <p:spPr/>
        <p:txBody>
          <a:bodyPr/>
          <a:lstStyle/>
          <a:p>
            <a:r>
              <a:rPr lang="en-US"/>
              <a:t>Problem-Based Pedagogy</a:t>
            </a:r>
          </a:p>
        </p:txBody>
      </p:sp>
      <p:sp>
        <p:nvSpPr>
          <p:cNvPr id="3" name="Content Placeholder 2">
            <a:extLst>
              <a:ext uri="{FF2B5EF4-FFF2-40B4-BE49-F238E27FC236}">
                <a16:creationId xmlns:a16="http://schemas.microsoft.com/office/drawing/2014/main" id="{0C927F57-B6A8-B7F9-FB5C-BA981F04A918}"/>
              </a:ext>
            </a:extLst>
          </p:cNvPr>
          <p:cNvSpPr>
            <a:spLocks noGrp="1"/>
          </p:cNvSpPr>
          <p:nvPr>
            <p:ph idx="1"/>
          </p:nvPr>
        </p:nvSpPr>
        <p:spPr/>
        <p:txBody>
          <a:bodyPr>
            <a:normAutofit fontScale="85000" lnSpcReduction="10000"/>
          </a:bodyPr>
          <a:lstStyle/>
          <a:p>
            <a:pPr marL="0" indent="0">
              <a:buNone/>
            </a:pPr>
            <a:r>
              <a:rPr lang="en-US" b="1"/>
              <a:t>Researched Argument (RI) &amp; Call to Action</a:t>
            </a:r>
          </a:p>
          <a:p>
            <a:pPr marL="0" indent="0">
              <a:buNone/>
            </a:pPr>
            <a:r>
              <a:rPr lang="en-US" b="1"/>
              <a:t>Learning objectives:</a:t>
            </a:r>
            <a:endParaRPr lang="en-US"/>
          </a:p>
          <a:p>
            <a:pPr lvl="0"/>
            <a:r>
              <a:rPr lang="en-US"/>
              <a:t>The ability to find an original perspective on a current and significant issue</a:t>
            </a:r>
          </a:p>
          <a:p>
            <a:pPr lvl="0"/>
            <a:r>
              <a:rPr lang="en-US"/>
              <a:t>The ability to research broadly and specify a thesis after considering multiple perspectives</a:t>
            </a:r>
          </a:p>
          <a:p>
            <a:pPr lvl="0"/>
            <a:r>
              <a:rPr lang="en-US"/>
              <a:t>The ability to evaluate sources based on criteria and your own judgement</a:t>
            </a:r>
          </a:p>
          <a:p>
            <a:pPr lvl="0"/>
            <a:r>
              <a:rPr lang="en-US"/>
              <a:t>Stronger organizational and persuasive skills in your writing</a:t>
            </a:r>
          </a:p>
          <a:p>
            <a:pPr lvl="0"/>
            <a:r>
              <a:rPr lang="en-US"/>
              <a:t>The ability to fold the opposition into your arguments to improve your own stand</a:t>
            </a:r>
          </a:p>
          <a:p>
            <a:pPr lvl="0"/>
            <a:r>
              <a:rPr lang="en-US"/>
              <a:t>The ability to use many sources with precision and ethical judgement </a:t>
            </a:r>
          </a:p>
          <a:p>
            <a:pPr lvl="0"/>
            <a:r>
              <a:rPr lang="en-US"/>
              <a:t>Improved research skills using university databases and scholarly articles</a:t>
            </a:r>
          </a:p>
          <a:p>
            <a:endParaRPr lang="en-US"/>
          </a:p>
        </p:txBody>
      </p:sp>
    </p:spTree>
    <p:extLst>
      <p:ext uri="{BB962C8B-B14F-4D97-AF65-F5344CB8AC3E}">
        <p14:creationId xmlns:p14="http://schemas.microsoft.com/office/powerpoint/2010/main" val="305864682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1EAB2EEF-1EDF-3405-99A8-E16A86F8B1B2}"/>
            </a:ext>
          </a:extLst>
        </p:cNvPr>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7BD7FCF-A254-4A97-A15C-319B6762267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52FFAF72-6204-4676-9C6F-9A4CC4D918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0"/>
            <a:ext cx="5962785" cy="6858000"/>
          </a:xfrm>
          <a:custGeom>
            <a:avLst/>
            <a:gdLst>
              <a:gd name="connsiteX0" fmla="*/ 1044839 w 5962785"/>
              <a:gd name="connsiteY0" fmla="*/ 0 h 6858000"/>
              <a:gd name="connsiteX1" fmla="*/ 5962785 w 5962785"/>
              <a:gd name="connsiteY1" fmla="*/ 0 h 6858000"/>
              <a:gd name="connsiteX2" fmla="*/ 5962785 w 5962785"/>
              <a:gd name="connsiteY2" fmla="*/ 6858000 h 6858000"/>
              <a:gd name="connsiteX3" fmla="*/ 1469886 w 5962785"/>
              <a:gd name="connsiteY3" fmla="*/ 6858000 h 6858000"/>
              <a:gd name="connsiteX4" fmla="*/ 1416006 w 5962785"/>
              <a:gd name="connsiteY4" fmla="*/ 6823984 h 6858000"/>
              <a:gd name="connsiteX5" fmla="*/ 1232473 w 5962785"/>
              <a:gd name="connsiteY5" fmla="*/ 6733873 h 6858000"/>
              <a:gd name="connsiteX6" fmla="*/ 1075471 w 5962785"/>
              <a:gd name="connsiteY6" fmla="*/ 6503186 h 6858000"/>
              <a:gd name="connsiteX7" fmla="*/ 1020229 w 5962785"/>
              <a:gd name="connsiteY7" fmla="*/ 6438306 h 6858000"/>
              <a:gd name="connsiteX8" fmla="*/ 883579 w 5962785"/>
              <a:gd name="connsiteY8" fmla="*/ 6351798 h 6858000"/>
              <a:gd name="connsiteX9" fmla="*/ 645167 w 5962785"/>
              <a:gd name="connsiteY9" fmla="*/ 6167969 h 6858000"/>
              <a:gd name="connsiteX10" fmla="*/ 732391 w 5962785"/>
              <a:gd name="connsiteY10" fmla="*/ 6124716 h 6858000"/>
              <a:gd name="connsiteX11" fmla="*/ 985339 w 5962785"/>
              <a:gd name="connsiteY11" fmla="*/ 6236455 h 6858000"/>
              <a:gd name="connsiteX12" fmla="*/ 1168509 w 5962785"/>
              <a:gd name="connsiteY12" fmla="*/ 6265291 h 6858000"/>
              <a:gd name="connsiteX13" fmla="*/ 909746 w 5962785"/>
              <a:gd name="connsiteY13" fmla="*/ 6070649 h 6858000"/>
              <a:gd name="connsiteX14" fmla="*/ 659704 w 5962785"/>
              <a:gd name="connsiteY14" fmla="*/ 5818335 h 6858000"/>
              <a:gd name="connsiteX15" fmla="*/ 851597 w 5962785"/>
              <a:gd name="connsiteY15" fmla="*/ 5865193 h 6858000"/>
              <a:gd name="connsiteX16" fmla="*/ 860319 w 5962785"/>
              <a:gd name="connsiteY16" fmla="*/ 5832753 h 6858000"/>
              <a:gd name="connsiteX17" fmla="*/ 691686 w 5962785"/>
              <a:gd name="connsiteY17" fmla="*/ 5533581 h 6858000"/>
              <a:gd name="connsiteX18" fmla="*/ 610278 w 5962785"/>
              <a:gd name="connsiteY18" fmla="*/ 5411029 h 6858000"/>
              <a:gd name="connsiteX19" fmla="*/ 238123 w 5962785"/>
              <a:gd name="connsiteY19" fmla="*/ 5046976 h 6858000"/>
              <a:gd name="connsiteX20" fmla="*/ 592833 w 5962785"/>
              <a:gd name="connsiteY20" fmla="*/ 5209177 h 6858000"/>
              <a:gd name="connsiteX21" fmla="*/ 226494 w 5962785"/>
              <a:gd name="connsiteY21" fmla="*/ 4855939 h 6858000"/>
              <a:gd name="connsiteX22" fmla="*/ 49139 w 5962785"/>
              <a:gd name="connsiteY22" fmla="*/ 4726177 h 6858000"/>
              <a:gd name="connsiteX23" fmla="*/ 5527 w 5962785"/>
              <a:gd name="connsiteY23" fmla="*/ 4650483 h 6858000"/>
              <a:gd name="connsiteX24" fmla="*/ 84029 w 5962785"/>
              <a:gd name="connsiteY24" fmla="*/ 4632460 h 6858000"/>
              <a:gd name="connsiteX25" fmla="*/ 325347 w 5962785"/>
              <a:gd name="connsiteY25" fmla="*/ 4661296 h 6858000"/>
              <a:gd name="connsiteX26" fmla="*/ 25879 w 5962785"/>
              <a:gd name="connsiteY26" fmla="*/ 4423401 h 6858000"/>
              <a:gd name="connsiteX27" fmla="*/ 249753 w 5962785"/>
              <a:gd name="connsiteY27" fmla="*/ 4459446 h 6858000"/>
              <a:gd name="connsiteX28" fmla="*/ 313718 w 5962785"/>
              <a:gd name="connsiteY28" fmla="*/ 4365729 h 6858000"/>
              <a:gd name="connsiteX29" fmla="*/ 418386 w 5962785"/>
              <a:gd name="connsiteY29" fmla="*/ 4214341 h 6858000"/>
              <a:gd name="connsiteX30" fmla="*/ 491072 w 5962785"/>
              <a:gd name="connsiteY30" fmla="*/ 4131438 h 6858000"/>
              <a:gd name="connsiteX31" fmla="*/ 520147 w 5962785"/>
              <a:gd name="connsiteY31" fmla="*/ 3864706 h 6858000"/>
              <a:gd name="connsiteX32" fmla="*/ 459090 w 5962785"/>
              <a:gd name="connsiteY32" fmla="*/ 3572743 h 6858000"/>
              <a:gd name="connsiteX33" fmla="*/ 290458 w 5962785"/>
              <a:gd name="connsiteY33" fmla="*/ 3424959 h 6858000"/>
              <a:gd name="connsiteX34" fmla="*/ 339884 w 5962785"/>
              <a:gd name="connsiteY34" fmla="*/ 3259153 h 6858000"/>
              <a:gd name="connsiteX35" fmla="*/ 697501 w 5962785"/>
              <a:gd name="connsiteY35" fmla="*/ 3360078 h 6858000"/>
              <a:gd name="connsiteX36" fmla="*/ 165437 w 5962785"/>
              <a:gd name="connsiteY36" fmla="*/ 2967190 h 6858000"/>
              <a:gd name="connsiteX37" fmla="*/ 255568 w 5962785"/>
              <a:gd name="connsiteY37" fmla="*/ 2949167 h 6858000"/>
              <a:gd name="connsiteX38" fmla="*/ 578296 w 5962785"/>
              <a:gd name="connsiteY38" fmla="*/ 2725691 h 6858000"/>
              <a:gd name="connsiteX39" fmla="*/ 595740 w 5962785"/>
              <a:gd name="connsiteY39" fmla="*/ 2714876 h 6858000"/>
              <a:gd name="connsiteX40" fmla="*/ 650982 w 5962785"/>
              <a:gd name="connsiteY40" fmla="*/ 2574301 h 6858000"/>
              <a:gd name="connsiteX41" fmla="*/ 825429 w 5962785"/>
              <a:gd name="connsiteY41" fmla="*/ 2552674 h 6858000"/>
              <a:gd name="connsiteX42" fmla="*/ 970802 w 5962785"/>
              <a:gd name="connsiteY42" fmla="*/ 2585115 h 6858000"/>
              <a:gd name="connsiteX43" fmla="*/ 1127805 w 5962785"/>
              <a:gd name="connsiteY43" fmla="*/ 2545465 h 6858000"/>
              <a:gd name="connsiteX44" fmla="*/ 1267362 w 5962785"/>
              <a:gd name="connsiteY44" fmla="*/ 2563488 h 6858000"/>
              <a:gd name="connsiteX45" fmla="*/ 1386568 w 5962785"/>
              <a:gd name="connsiteY45" fmla="*/ 2538257 h 6858000"/>
              <a:gd name="connsiteX46" fmla="*/ 1270270 w 5962785"/>
              <a:gd name="connsiteY46" fmla="*/ 2419309 h 6858000"/>
              <a:gd name="connsiteX47" fmla="*/ 1107453 w 5962785"/>
              <a:gd name="connsiteY47" fmla="*/ 2419309 h 6858000"/>
              <a:gd name="connsiteX48" fmla="*/ 991154 w 5962785"/>
              <a:gd name="connsiteY48" fmla="*/ 2343615 h 6858000"/>
              <a:gd name="connsiteX49" fmla="*/ 880671 w 5962785"/>
              <a:gd name="connsiteY49" fmla="*/ 2206645 h 6858000"/>
              <a:gd name="connsiteX50" fmla="*/ 491072 w 5962785"/>
              <a:gd name="connsiteY50" fmla="*/ 1986771 h 6858000"/>
              <a:gd name="connsiteX51" fmla="*/ 421293 w 5962785"/>
              <a:gd name="connsiteY51" fmla="*/ 1903868 h 6858000"/>
              <a:gd name="connsiteX52" fmla="*/ 1531941 w 5962785"/>
              <a:gd name="connsiteY52" fmla="*/ 2224667 h 6858000"/>
              <a:gd name="connsiteX53" fmla="*/ 1188861 w 5962785"/>
              <a:gd name="connsiteY53" fmla="*/ 2091301 h 6858000"/>
              <a:gd name="connsiteX54" fmla="*/ 1421458 w 5962785"/>
              <a:gd name="connsiteY54" fmla="*/ 2116532 h 6858000"/>
              <a:gd name="connsiteX55" fmla="*/ 1549386 w 5962785"/>
              <a:gd name="connsiteY55" fmla="*/ 2026420 h 6858000"/>
              <a:gd name="connsiteX56" fmla="*/ 1549386 w 5962785"/>
              <a:gd name="connsiteY56" fmla="*/ 1997584 h 6858000"/>
              <a:gd name="connsiteX57" fmla="*/ 1453440 w 5962785"/>
              <a:gd name="connsiteY57" fmla="*/ 1914682 h 6858000"/>
              <a:gd name="connsiteX58" fmla="*/ 1398198 w 5962785"/>
              <a:gd name="connsiteY58" fmla="*/ 1860614 h 6858000"/>
              <a:gd name="connsiteX59" fmla="*/ 1247011 w 5962785"/>
              <a:gd name="connsiteY59" fmla="*/ 1665972 h 6858000"/>
              <a:gd name="connsiteX60" fmla="*/ 1354586 w 5962785"/>
              <a:gd name="connsiteY60" fmla="*/ 1644345 h 6858000"/>
              <a:gd name="connsiteX61" fmla="*/ 1395290 w 5962785"/>
              <a:gd name="connsiteY61" fmla="*/ 1604696 h 6858000"/>
              <a:gd name="connsiteX62" fmla="*/ 1366216 w 5962785"/>
              <a:gd name="connsiteY62" fmla="*/ 1547025 h 6858000"/>
              <a:gd name="connsiteX63" fmla="*/ 1031858 w 5962785"/>
              <a:gd name="connsiteY63" fmla="*/ 1370405 h 6858000"/>
              <a:gd name="connsiteX64" fmla="*/ 1005692 w 5962785"/>
              <a:gd name="connsiteY64" fmla="*/ 1233435 h 6858000"/>
              <a:gd name="connsiteX65" fmla="*/ 1069655 w 5962785"/>
              <a:gd name="connsiteY65" fmla="*/ 1211808 h 6858000"/>
              <a:gd name="connsiteX66" fmla="*/ 1142342 w 5962785"/>
              <a:gd name="connsiteY66" fmla="*/ 1222621 h 6858000"/>
              <a:gd name="connsiteX67" fmla="*/ 1084193 w 5962785"/>
              <a:gd name="connsiteY67" fmla="*/ 1114487 h 6858000"/>
              <a:gd name="connsiteX68" fmla="*/ 848689 w 5962785"/>
              <a:gd name="connsiteY68" fmla="*/ 1006353 h 6858000"/>
              <a:gd name="connsiteX69" fmla="*/ 805077 w 5962785"/>
              <a:gd name="connsiteY69" fmla="*/ 948681 h 6858000"/>
              <a:gd name="connsiteX70" fmla="*/ 863226 w 5962785"/>
              <a:gd name="connsiteY70" fmla="*/ 919844 h 6858000"/>
              <a:gd name="connsiteX71" fmla="*/ 906838 w 5962785"/>
              <a:gd name="connsiteY71" fmla="*/ 909031 h 6858000"/>
              <a:gd name="connsiteX72" fmla="*/ 5527 w 5962785"/>
              <a:gd name="connsiteY72" fmla="*/ 458471 h 6858000"/>
              <a:gd name="connsiteX73" fmla="*/ 209049 w 5962785"/>
              <a:gd name="connsiteY73" fmla="*/ 454867 h 6858000"/>
              <a:gd name="connsiteX74" fmla="*/ 409664 w 5962785"/>
              <a:gd name="connsiteY74" fmla="*/ 526956 h 6858000"/>
              <a:gd name="connsiteX75" fmla="*/ 621908 w 5962785"/>
              <a:gd name="connsiteY75" fmla="*/ 516143 h 6858000"/>
              <a:gd name="connsiteX76" fmla="*/ 822522 w 5962785"/>
              <a:gd name="connsiteY76" fmla="*/ 552188 h 6858000"/>
              <a:gd name="connsiteX77" fmla="*/ 996969 w 5962785"/>
              <a:gd name="connsiteY77" fmla="*/ 552188 h 6858000"/>
              <a:gd name="connsiteX78" fmla="*/ 834151 w 5962785"/>
              <a:gd name="connsiteY78" fmla="*/ 498120 h 6858000"/>
              <a:gd name="connsiteX79" fmla="*/ 773095 w 5962785"/>
              <a:gd name="connsiteY79" fmla="*/ 408008 h 6858000"/>
              <a:gd name="connsiteX80" fmla="*/ 793447 w 5962785"/>
              <a:gd name="connsiteY80" fmla="*/ 325106 h 6858000"/>
              <a:gd name="connsiteX81" fmla="*/ 860319 w 5962785"/>
              <a:gd name="connsiteY81" fmla="*/ 350336 h 6858000"/>
              <a:gd name="connsiteX82" fmla="*/ 938820 w 5962785"/>
              <a:gd name="connsiteY82" fmla="*/ 444054 h 6858000"/>
              <a:gd name="connsiteX83" fmla="*/ 956265 w 5962785"/>
              <a:gd name="connsiteY83" fmla="*/ 386381 h 6858000"/>
              <a:gd name="connsiteX84" fmla="*/ 1002784 w 5962785"/>
              <a:gd name="connsiteY84" fmla="*/ 343127 h 6858000"/>
              <a:gd name="connsiteX85" fmla="*/ 1270270 w 5962785"/>
              <a:gd name="connsiteY85" fmla="*/ 364755 h 6858000"/>
              <a:gd name="connsiteX86" fmla="*/ 1092915 w 5962785"/>
              <a:gd name="connsiteY86" fmla="*/ 180926 h 6858000"/>
              <a:gd name="connsiteX87" fmla="*/ 979525 w 5962785"/>
              <a:gd name="connsiteY87" fmla="*/ 152090 h 6858000"/>
              <a:gd name="connsiteX88" fmla="*/ 953358 w 5962785"/>
              <a:gd name="connsiteY88" fmla="*/ 76396 h 6858000"/>
              <a:gd name="connsiteX89" fmla="*/ 1005692 w 5962785"/>
              <a:gd name="connsiteY89" fmla="*/ 58373 h 6858000"/>
              <a:gd name="connsiteX90" fmla="*/ 1267362 w 5962785"/>
              <a:gd name="connsiteY90" fmla="*/ 123254 h 6858000"/>
              <a:gd name="connsiteX91" fmla="*/ 1310975 w 5962785"/>
              <a:gd name="connsiteY91" fmla="*/ 98023 h 6858000"/>
              <a:gd name="connsiteX92" fmla="*/ 1159787 w 5962785"/>
              <a:gd name="connsiteY92" fmla="*/ 4350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707DA13F-203B-D0F6-2876-F1F122B3C951}"/>
              </a:ext>
            </a:extLst>
          </p:cNvPr>
          <p:cNvSpPr>
            <a:spLocks noGrp="1"/>
          </p:cNvSpPr>
          <p:nvPr>
            <p:ph type="title"/>
          </p:nvPr>
        </p:nvSpPr>
        <p:spPr>
          <a:xfrm>
            <a:off x="643468" y="643467"/>
            <a:ext cx="4620584" cy="4567137"/>
          </a:xfrm>
        </p:spPr>
        <p:txBody>
          <a:bodyPr vert="horz" lIns="91440" tIns="45720" rIns="91440" bIns="45720" rtlCol="0" anchor="b">
            <a:normAutofit/>
          </a:bodyPr>
          <a:lstStyle/>
          <a:p>
            <a:r>
              <a:rPr lang="en-US" kern="1200">
                <a:solidFill>
                  <a:schemeClr val="tx1"/>
                </a:solidFill>
                <a:latin typeface="+mj-lt"/>
                <a:ea typeface="+mj-ea"/>
                <a:cs typeface="+mj-cs"/>
              </a:rPr>
              <a:t>Source Map &amp; Source Evaluation</a:t>
            </a:r>
          </a:p>
        </p:txBody>
      </p:sp>
      <p:pic>
        <p:nvPicPr>
          <p:cNvPr id="5" name="Picture 4">
            <a:extLst>
              <a:ext uri="{FF2B5EF4-FFF2-40B4-BE49-F238E27FC236}">
                <a16:creationId xmlns:a16="http://schemas.microsoft.com/office/drawing/2014/main" id="{A34BFC8F-C9D7-BAAC-A3E4-6871BD8739A0}"/>
              </a:ext>
            </a:extLst>
          </p:cNvPr>
          <p:cNvPicPr>
            <a:picLocks noChangeAspect="1"/>
          </p:cNvPicPr>
          <p:nvPr/>
        </p:nvPicPr>
        <p:blipFill>
          <a:blip r:embed="rId2"/>
          <a:stretch>
            <a:fillRect/>
          </a:stretch>
        </p:blipFill>
        <p:spPr>
          <a:xfrm>
            <a:off x="6400800" y="643467"/>
            <a:ext cx="5141789" cy="5809932"/>
          </a:xfrm>
          <a:prstGeom prst="rect">
            <a:avLst/>
          </a:prstGeom>
        </p:spPr>
      </p:pic>
    </p:spTree>
    <p:extLst>
      <p:ext uri="{BB962C8B-B14F-4D97-AF65-F5344CB8AC3E}">
        <p14:creationId xmlns:p14="http://schemas.microsoft.com/office/powerpoint/2010/main" val="102043098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a:extLst>
            <a:ext uri="{FF2B5EF4-FFF2-40B4-BE49-F238E27FC236}">
              <a16:creationId xmlns:a16="http://schemas.microsoft.com/office/drawing/2014/main" id="{DB8750EF-02DB-0DAA-8086-408FE2A5C3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F71AD4-4EC9-E633-6FAD-8218A6A0F05B}"/>
              </a:ext>
            </a:extLst>
          </p:cNvPr>
          <p:cNvSpPr>
            <a:spLocks noGrp="1"/>
          </p:cNvSpPr>
          <p:nvPr>
            <p:ph type="title"/>
          </p:nvPr>
        </p:nvSpPr>
        <p:spPr/>
        <p:txBody>
          <a:bodyPr/>
          <a:lstStyle/>
          <a:p>
            <a:r>
              <a:rPr lang="en-US"/>
              <a:t>Oral Presentation of RA &amp; Call to Action</a:t>
            </a:r>
          </a:p>
        </p:txBody>
      </p:sp>
      <p:sp>
        <p:nvSpPr>
          <p:cNvPr id="3" name="Content Placeholder 2">
            <a:extLst>
              <a:ext uri="{FF2B5EF4-FFF2-40B4-BE49-F238E27FC236}">
                <a16:creationId xmlns:a16="http://schemas.microsoft.com/office/drawing/2014/main" id="{95B74DC9-FF3C-EF1C-F369-4D5FDEBFAF7C}"/>
              </a:ext>
            </a:extLst>
          </p:cNvPr>
          <p:cNvSpPr>
            <a:spLocks noGrp="1"/>
          </p:cNvSpPr>
          <p:nvPr>
            <p:ph idx="1"/>
          </p:nvPr>
        </p:nvSpPr>
        <p:spPr>
          <a:xfrm>
            <a:off x="838200" y="1853057"/>
            <a:ext cx="10515600" cy="4351338"/>
          </a:xfrm>
        </p:spPr>
        <p:txBody>
          <a:bodyPr>
            <a:normAutofit fontScale="70000" lnSpcReduction="20000"/>
          </a:bodyPr>
          <a:lstStyle/>
          <a:p>
            <a:pPr lvl="0"/>
            <a:r>
              <a:rPr lang="en-US" b="1"/>
              <a:t>Introduce yourself.</a:t>
            </a:r>
            <a:r>
              <a:rPr lang="en-US"/>
              <a:t> Tell us a bit about your background and the community you will focus on in the presentation. Describe why you chose your place and community. </a:t>
            </a:r>
            <a:br>
              <a:rPr lang="en-US"/>
            </a:br>
            <a:endParaRPr lang="en-US"/>
          </a:p>
          <a:p>
            <a:pPr lvl="0"/>
            <a:r>
              <a:rPr lang="en-US" b="1"/>
              <a:t>Introduce the problem</a:t>
            </a:r>
            <a:r>
              <a:rPr lang="en-US"/>
              <a:t> you researched in your essay. Describe background, ongoing issues, and who is affected by the problem. Offer evidence that the problem exists and needs addressing.</a:t>
            </a:r>
            <a:br>
              <a:rPr lang="en-US"/>
            </a:br>
            <a:endParaRPr lang="en-US"/>
          </a:p>
          <a:p>
            <a:pPr lvl="0"/>
            <a:r>
              <a:rPr lang="en-US" b="1"/>
              <a:t>Give any key evidence that</a:t>
            </a:r>
            <a:r>
              <a:rPr lang="en-US"/>
              <a:t> will connect with your audience and help them understand and care about the problem. Feel free to include personal examples. </a:t>
            </a:r>
            <a:br>
              <a:rPr lang="en-US"/>
            </a:br>
            <a:endParaRPr lang="en-US"/>
          </a:p>
          <a:p>
            <a:pPr lvl="0"/>
            <a:r>
              <a:rPr lang="en-US" b="1"/>
              <a:t>Overview your recommended “Call to Action” steps</a:t>
            </a:r>
            <a:r>
              <a:rPr lang="en-US"/>
              <a:t>. Provide enough detail for each step that your classmates understand who, what, how, and when the actions could occur.</a:t>
            </a:r>
            <a:br>
              <a:rPr lang="en-US"/>
            </a:br>
            <a:endParaRPr lang="en-US"/>
          </a:p>
          <a:p>
            <a:pPr lvl="0"/>
            <a:r>
              <a:rPr lang="en-US" b="1"/>
              <a:t>Briefly introduce the obstacles/challenges </a:t>
            </a:r>
            <a:r>
              <a:rPr lang="en-US"/>
              <a:t>you believe might interfere with your plan to help the issue.</a:t>
            </a:r>
            <a:r>
              <a:rPr lang="en-US" b="1"/>
              <a:t> </a:t>
            </a:r>
            <a:r>
              <a:rPr lang="en-US"/>
              <a:t>Explain your response to the obstacle(s), including which objections you understand or can agree with.</a:t>
            </a:r>
            <a:r>
              <a:rPr lang="en-US" b="1"/>
              <a:t> </a:t>
            </a:r>
            <a:endParaRPr lang="en-US"/>
          </a:p>
          <a:p>
            <a:endParaRPr lang="en-US"/>
          </a:p>
        </p:txBody>
      </p:sp>
    </p:spTree>
    <p:extLst>
      <p:ext uri="{BB962C8B-B14F-4D97-AF65-F5344CB8AC3E}">
        <p14:creationId xmlns:p14="http://schemas.microsoft.com/office/powerpoint/2010/main" val="74521915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31200-08A8-6AC8-2A77-E86CF34EC95F}"/>
              </a:ext>
            </a:extLst>
          </p:cNvPr>
          <p:cNvSpPr>
            <a:spLocks noGrp="1"/>
          </p:cNvSpPr>
          <p:nvPr>
            <p:ph type="title"/>
          </p:nvPr>
        </p:nvSpPr>
        <p:spPr/>
        <p:txBody>
          <a:bodyPr/>
          <a:lstStyle/>
          <a:p>
            <a:r>
              <a:rPr lang="en-US" dirty="0"/>
              <a:t>Time to Explore Resources</a:t>
            </a:r>
          </a:p>
        </p:txBody>
      </p:sp>
      <p:sp>
        <p:nvSpPr>
          <p:cNvPr id="3" name="Content Placeholder 2">
            <a:extLst>
              <a:ext uri="{FF2B5EF4-FFF2-40B4-BE49-F238E27FC236}">
                <a16:creationId xmlns:a16="http://schemas.microsoft.com/office/drawing/2014/main" id="{D6507EFA-A654-6A62-D8A2-788682D6F3E5}"/>
              </a:ext>
            </a:extLst>
          </p:cNvPr>
          <p:cNvSpPr>
            <a:spLocks noGrp="1"/>
          </p:cNvSpPr>
          <p:nvPr>
            <p:ph idx="1"/>
          </p:nvPr>
        </p:nvSpPr>
        <p:spPr/>
        <p:txBody>
          <a:bodyPr vert="horz" lIns="91440" tIns="45720" rIns="91440" bIns="45720" rtlCol="0" anchor="t">
            <a:normAutofit/>
          </a:bodyPr>
          <a:lstStyle/>
          <a:p>
            <a:r>
              <a:rPr lang="en-US" dirty="0">
                <a:hlinkClick r:id="rId2"/>
              </a:rPr>
              <a:t>Writing Center Training</a:t>
            </a:r>
            <a:endParaRPr lang="en-US" dirty="0"/>
          </a:p>
          <a:p>
            <a:r>
              <a:rPr lang="en-US" dirty="0">
                <a:hlinkClick r:id="rId3"/>
              </a:rPr>
              <a:t>Writing Center Policies</a:t>
            </a:r>
            <a:endParaRPr lang="en-US" dirty="0"/>
          </a:p>
          <a:p>
            <a:r>
              <a:rPr lang="en-US" dirty="0"/>
              <a:t>Available after workshop on </a:t>
            </a:r>
            <a:r>
              <a:rPr lang="en-US" dirty="0">
                <a:hlinkClick r:id="rId4"/>
              </a:rPr>
              <a:t>www.uwyo.edu/fye/karma-kitchen.html</a:t>
            </a:r>
            <a:r>
              <a:rPr lang="en-US" dirty="0"/>
              <a:t> </a:t>
            </a:r>
          </a:p>
          <a:p>
            <a:pPr marL="0" indent="0">
              <a:buNone/>
            </a:pPr>
            <a:endParaRPr lang="en-US" dirty="0"/>
          </a:p>
        </p:txBody>
      </p:sp>
    </p:spTree>
    <p:extLst>
      <p:ext uri="{BB962C8B-B14F-4D97-AF65-F5344CB8AC3E}">
        <p14:creationId xmlns:p14="http://schemas.microsoft.com/office/powerpoint/2010/main" val="3999706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accent3">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A36C84-ECD1-757C-0B4B-FD17EFDF968A}"/>
              </a:ext>
            </a:extLst>
          </p:cNvPr>
          <p:cNvSpPr>
            <a:spLocks noGrp="1"/>
          </p:cNvSpPr>
          <p:nvPr>
            <p:ph type="title"/>
          </p:nvPr>
        </p:nvSpPr>
        <p:spPr/>
        <p:txBody>
          <a:bodyPr/>
          <a:lstStyle/>
          <a:p>
            <a:r>
              <a:rPr lang="en-US"/>
              <a:t>Closing Reflection</a:t>
            </a:r>
          </a:p>
        </p:txBody>
      </p:sp>
      <p:sp>
        <p:nvSpPr>
          <p:cNvPr id="3" name="Content Placeholder 2">
            <a:extLst>
              <a:ext uri="{FF2B5EF4-FFF2-40B4-BE49-F238E27FC236}">
                <a16:creationId xmlns:a16="http://schemas.microsoft.com/office/drawing/2014/main" id="{9BACD6BA-5A46-31E3-C3B1-EF05B976A960}"/>
              </a:ext>
            </a:extLst>
          </p:cNvPr>
          <p:cNvSpPr>
            <a:spLocks noGrp="1"/>
          </p:cNvSpPr>
          <p:nvPr>
            <p:ph idx="1"/>
          </p:nvPr>
        </p:nvSpPr>
        <p:spPr/>
        <p:txBody>
          <a:bodyPr/>
          <a:lstStyle/>
          <a:p>
            <a:r>
              <a:rPr lang="en-US" dirty="0"/>
              <a:t>One Writing Center principle I will use is …</a:t>
            </a:r>
          </a:p>
          <a:p>
            <a:r>
              <a:rPr lang="en-US" dirty="0"/>
              <a:t>One idea I want to explore further is …</a:t>
            </a:r>
          </a:p>
        </p:txBody>
      </p:sp>
    </p:spTree>
    <p:extLst>
      <p:ext uri="{BB962C8B-B14F-4D97-AF65-F5344CB8AC3E}">
        <p14:creationId xmlns:p14="http://schemas.microsoft.com/office/powerpoint/2010/main" val="41641348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a:extLst>
            <a:ext uri="{FF2B5EF4-FFF2-40B4-BE49-F238E27FC236}">
              <a16:creationId xmlns:a16="http://schemas.microsoft.com/office/drawing/2014/main" id="{B7D4B263-F06F-C64B-BE0E-75732201DB42}"/>
            </a:ext>
          </a:extLst>
        </p:cNvPr>
        <p:cNvGrpSpPr/>
        <p:nvPr/>
      </p:nvGrpSpPr>
      <p:grpSpPr>
        <a:xfrm>
          <a:off x="0" y="0"/>
          <a:ext cx="0" cy="0"/>
          <a:chOff x="0" y="0"/>
          <a:chExt cx="0" cy="0"/>
        </a:xfrm>
      </p:grpSpPr>
      <p:sp useBgFill="1">
        <p:nvSpPr>
          <p:cNvPr id="22"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4547CA63-6B1E-98E9-7AAB-8DF8FCD54B9B}"/>
              </a:ext>
            </a:extLst>
          </p:cNvPr>
          <p:cNvPicPr>
            <a:picLocks noChangeAspect="1"/>
          </p:cNvPicPr>
          <p:nvPr/>
        </p:nvPicPr>
        <p:blipFill>
          <a:blip r:embed="rId2"/>
          <a:srcRect t="5247" r="-2" b="-2"/>
          <a:stretch>
            <a:fillRect/>
          </a:stretch>
        </p:blipFill>
        <p:spPr>
          <a:xfrm>
            <a:off x="-1" y="-2"/>
            <a:ext cx="5410198" cy="6858002"/>
          </a:xfrm>
          <a:prstGeom prst="rect">
            <a:avLst/>
          </a:prstGeom>
        </p:spPr>
      </p:pic>
      <p:sp useBgFill="1">
        <p:nvSpPr>
          <p:cNvPr id="24" name="Rectangle 23">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5812F92-0F87-D2A1-1DF1-108FB8B20EC4}"/>
              </a:ext>
            </a:extLst>
          </p:cNvPr>
          <p:cNvSpPr>
            <a:spLocks noGrp="1"/>
          </p:cNvSpPr>
          <p:nvPr>
            <p:ph idx="1"/>
          </p:nvPr>
        </p:nvSpPr>
        <p:spPr>
          <a:xfrm>
            <a:off x="6115317" y="707923"/>
            <a:ext cx="5247340" cy="5532155"/>
          </a:xfrm>
        </p:spPr>
        <p:txBody>
          <a:bodyPr vert="horz" lIns="91440" tIns="45720" rIns="91440" bIns="45720" rtlCol="0" anchor="ctr">
            <a:normAutofit lnSpcReduction="10000"/>
          </a:bodyPr>
          <a:lstStyle/>
          <a:p>
            <a:pPr marL="0" indent="0">
              <a:buNone/>
            </a:pPr>
            <a:r>
              <a:rPr lang="en-US" sz="2400" dirty="0"/>
              <a:t>Writing the West: Active Writing  Incorporating Culture &amp; Place</a:t>
            </a:r>
          </a:p>
          <a:p>
            <a:pPr marL="0" indent="0">
              <a:buNone/>
            </a:pPr>
            <a:r>
              <a:rPr lang="en-US" sz="2400" dirty="0"/>
              <a:t>Location: Language Institution of Jambi Province</a:t>
            </a:r>
          </a:p>
          <a:p>
            <a:pPr marL="0" indent="0">
              <a:buNone/>
            </a:pPr>
            <a:r>
              <a:rPr lang="en-US" sz="2400" dirty="0"/>
              <a:t>Audience:</a:t>
            </a:r>
          </a:p>
          <a:p>
            <a:r>
              <a:rPr lang="en-US" sz="2400" dirty="0"/>
              <a:t>Language Ambassadors of Jambi Province (junior/senior/vocational) (30)</a:t>
            </a:r>
          </a:p>
          <a:p>
            <a:pPr marL="0" indent="0">
              <a:buNone/>
            </a:pPr>
            <a:r>
              <a:rPr lang="en-US" sz="2400" dirty="0"/>
              <a:t>Goals:</a:t>
            </a:r>
          </a:p>
          <a:p>
            <a:r>
              <a:rPr lang="en-US" sz="2400" dirty="0"/>
              <a:t>Understand writing culture and academic life at the University of Wyoming</a:t>
            </a:r>
          </a:p>
          <a:p>
            <a:r>
              <a:rPr lang="en-US" sz="2400" dirty="0"/>
              <a:t>Introduce creative writing in culture context to the language ambassadors</a:t>
            </a:r>
          </a:p>
        </p:txBody>
      </p:sp>
    </p:spTree>
    <p:extLst>
      <p:ext uri="{BB962C8B-B14F-4D97-AF65-F5344CB8AC3E}">
        <p14:creationId xmlns:p14="http://schemas.microsoft.com/office/powerpoint/2010/main" val="333866228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3B663CCD-0C6F-519A-A3BD-62D9F102AFCD}"/>
              </a:ext>
            </a:extLst>
          </p:cNvPr>
          <p:cNvSpPr>
            <a:spLocks noGrp="1"/>
          </p:cNvSpPr>
          <p:nvPr>
            <p:ph type="title"/>
          </p:nvPr>
        </p:nvSpPr>
        <p:spPr>
          <a:xfrm>
            <a:off x="1188069" y="381935"/>
            <a:ext cx="4008583" cy="5974414"/>
          </a:xfrm>
        </p:spPr>
        <p:txBody>
          <a:bodyPr anchor="ctr">
            <a:normAutofit/>
          </a:bodyPr>
          <a:lstStyle/>
          <a:p>
            <a:r>
              <a:rPr lang="en-US" sz="5600" dirty="0">
                <a:solidFill>
                  <a:srgbClr val="FFFFFF"/>
                </a:solidFill>
              </a:rPr>
              <a:t>Writing the West: </a:t>
            </a:r>
            <a:br>
              <a:rPr lang="en-US" sz="5600" dirty="0">
                <a:solidFill>
                  <a:srgbClr val="FFFFFF"/>
                </a:solidFill>
              </a:rPr>
            </a:br>
            <a:r>
              <a:rPr lang="en-US" sz="5600" dirty="0">
                <a:solidFill>
                  <a:srgbClr val="FFFFFF"/>
                </a:solidFill>
              </a:rPr>
              <a:t>Active Writing  Incorporating Culture &amp; Place</a:t>
            </a:r>
          </a:p>
        </p:txBody>
      </p:sp>
      <p:grpSp>
        <p:nvGrpSpPr>
          <p:cNvPr id="12" name="Group 11">
            <a:extLst>
              <a:ext uri="{FF2B5EF4-FFF2-40B4-BE49-F238E27FC236}">
                <a16:creationId xmlns:a16="http://schemas.microsoft.com/office/drawing/2014/main" id="{0474DF76-993E-44DE-AFB0-C416182ACE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13892" y="554152"/>
            <a:ext cx="574177" cy="1075866"/>
            <a:chOff x="613892" y="554152"/>
            <a:chExt cx="574177" cy="1075866"/>
          </a:xfrm>
          <a:solidFill>
            <a:srgbClr val="FFFFFF"/>
          </a:solidFill>
        </p:grpSpPr>
        <p:sp>
          <p:nvSpPr>
            <p:cNvPr id="1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33061" y="554152"/>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grpFill/>
            <a:ln w="776" cap="flat">
              <a:noFill/>
              <a:prstDash val="solid"/>
              <a:miter/>
            </a:ln>
          </p:spPr>
          <p:txBody>
            <a:bodyPr rtlCol="0" anchor="ctr"/>
            <a:lstStyle/>
            <a:p>
              <a:endParaRPr lang="en-US"/>
            </a:p>
          </p:txBody>
        </p:sp>
        <p:sp>
          <p:nvSpPr>
            <p:cNvPr id="1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75643" y="837005"/>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grpFill/>
            <a:ln w="516" cap="flat">
              <a:noFill/>
              <a:prstDash val="solid"/>
              <a:miter/>
            </a:ln>
          </p:spPr>
          <p:txBody>
            <a:bodyPr rtlCol="0" anchor="ctr"/>
            <a:lstStyle/>
            <a:p>
              <a:endParaRPr lang="en-US"/>
            </a:p>
          </p:txBody>
        </p:sp>
        <p:sp>
          <p:nvSpPr>
            <p:cNvPr id="15"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13892" y="1472473"/>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grpFill/>
            <a:ln w="751" cap="flat">
              <a:noFill/>
              <a:prstDash val="solid"/>
              <a:miter/>
            </a:ln>
          </p:spPr>
          <p:txBody>
            <a:bodyPr rtlCol="0" anchor="ctr"/>
            <a:lstStyle/>
            <a:p>
              <a:endParaRPr lang="en-US"/>
            </a:p>
          </p:txBody>
        </p:sp>
      </p:grpSp>
      <p:sp>
        <p:nvSpPr>
          <p:cNvPr id="3" name="Content Placeholder 2">
            <a:extLst>
              <a:ext uri="{FF2B5EF4-FFF2-40B4-BE49-F238E27FC236}">
                <a16:creationId xmlns:a16="http://schemas.microsoft.com/office/drawing/2014/main" id="{F2E82815-FB8B-648C-75DE-2746BBC23CBF}"/>
              </a:ext>
            </a:extLst>
          </p:cNvPr>
          <p:cNvSpPr>
            <a:spLocks noGrp="1"/>
          </p:cNvSpPr>
          <p:nvPr>
            <p:ph idx="1"/>
          </p:nvPr>
        </p:nvSpPr>
        <p:spPr>
          <a:xfrm>
            <a:off x="6297233" y="518400"/>
            <a:ext cx="4771607" cy="5837949"/>
          </a:xfrm>
        </p:spPr>
        <p:txBody>
          <a:bodyPr anchor="ctr">
            <a:normAutofit/>
          </a:bodyPr>
          <a:lstStyle/>
          <a:p>
            <a:pPr marL="0" indent="0">
              <a:buNone/>
            </a:pPr>
            <a:r>
              <a:rPr lang="en-US" sz="1600" dirty="0">
                <a:solidFill>
                  <a:schemeClr val="tx1">
                    <a:alpha val="80000"/>
                  </a:schemeClr>
                </a:solidFill>
              </a:rPr>
              <a:t>By the end of the session, participants will be able to:</a:t>
            </a:r>
          </a:p>
          <a:p>
            <a:r>
              <a:rPr lang="en-US" sz="1600" b="1" dirty="0">
                <a:solidFill>
                  <a:schemeClr val="tx1">
                    <a:alpha val="80000"/>
                  </a:schemeClr>
                </a:solidFill>
              </a:rPr>
              <a:t>Connect writing to place and culture</a:t>
            </a:r>
            <a:endParaRPr lang="en-US" sz="1600" dirty="0">
              <a:solidFill>
                <a:schemeClr val="tx1">
                  <a:alpha val="80000"/>
                </a:schemeClr>
              </a:solidFill>
            </a:endParaRPr>
          </a:p>
          <a:p>
            <a:pPr lvl="1"/>
            <a:r>
              <a:rPr lang="en-US" sz="1600" dirty="0">
                <a:solidFill>
                  <a:schemeClr val="tx1">
                    <a:alpha val="80000"/>
                  </a:schemeClr>
                </a:solidFill>
              </a:rPr>
              <a:t>Identify ways landscapes, history, and communities can inspire meaningful writing topics.</a:t>
            </a:r>
          </a:p>
          <a:p>
            <a:pPr lvl="1"/>
            <a:r>
              <a:rPr lang="en-US" sz="1600" dirty="0">
                <a:solidFill>
                  <a:schemeClr val="tx1">
                    <a:alpha val="80000"/>
                  </a:schemeClr>
                </a:solidFill>
              </a:rPr>
              <a:t>Explore how place-based education strengthens student voice and engagement in writing.</a:t>
            </a:r>
          </a:p>
          <a:p>
            <a:r>
              <a:rPr lang="en-US" sz="1600" b="1" dirty="0">
                <a:solidFill>
                  <a:schemeClr val="tx1">
                    <a:alpha val="80000"/>
                  </a:schemeClr>
                </a:solidFill>
              </a:rPr>
              <a:t>Incorporate hands-on, participatory learning</a:t>
            </a:r>
            <a:endParaRPr lang="en-US" sz="1600" dirty="0">
              <a:solidFill>
                <a:schemeClr val="tx1">
                  <a:alpha val="80000"/>
                </a:schemeClr>
              </a:solidFill>
            </a:endParaRPr>
          </a:p>
          <a:p>
            <a:pPr lvl="1"/>
            <a:r>
              <a:rPr lang="en-US" sz="1600" dirty="0">
                <a:solidFill>
                  <a:schemeClr val="tx1">
                    <a:alpha val="80000"/>
                  </a:schemeClr>
                </a:solidFill>
              </a:rPr>
              <a:t>Learn using a hands-on, participatory activities that move beyond lecture</a:t>
            </a:r>
          </a:p>
          <a:p>
            <a:pPr lvl="1"/>
            <a:r>
              <a:rPr lang="en-US" sz="1600" dirty="0">
                <a:solidFill>
                  <a:schemeClr val="tx1">
                    <a:alpha val="80000"/>
                  </a:schemeClr>
                </a:solidFill>
              </a:rPr>
              <a:t>Integrate movement, discussion, and collaboration into writing lessons to promote deeper learning.</a:t>
            </a:r>
          </a:p>
          <a:p>
            <a:r>
              <a:rPr lang="en-US" sz="1600" b="1" dirty="0">
                <a:solidFill>
                  <a:schemeClr val="tx1">
                    <a:alpha val="80000"/>
                  </a:schemeClr>
                </a:solidFill>
              </a:rPr>
              <a:t>Incorporate cultural themes into writing</a:t>
            </a:r>
            <a:endParaRPr lang="en-US" sz="1600" dirty="0">
              <a:solidFill>
                <a:schemeClr val="tx1">
                  <a:alpha val="80000"/>
                </a:schemeClr>
              </a:solidFill>
            </a:endParaRPr>
          </a:p>
          <a:p>
            <a:pPr lvl="1"/>
            <a:r>
              <a:rPr lang="en-US" sz="1600" dirty="0">
                <a:solidFill>
                  <a:schemeClr val="tx1">
                    <a:alpha val="80000"/>
                  </a:schemeClr>
                </a:solidFill>
              </a:rPr>
              <a:t>Create writing that reflect an area’s values and experiences—such as (for Wyoming) resilience, wide-open spaces, community, and connection to nature.</a:t>
            </a:r>
          </a:p>
          <a:p>
            <a:pPr lvl="1"/>
            <a:r>
              <a:rPr lang="en-US" sz="1600" dirty="0">
                <a:solidFill>
                  <a:schemeClr val="tx1">
                    <a:alpha val="80000"/>
                  </a:schemeClr>
                </a:solidFill>
              </a:rPr>
              <a:t>Adapt writing to diverse student levels and subjects using regional context.</a:t>
            </a:r>
          </a:p>
          <a:p>
            <a:endParaRPr lang="en-US" sz="1600" dirty="0">
              <a:solidFill>
                <a:schemeClr val="tx1">
                  <a:alpha val="80000"/>
                </a:schemeClr>
              </a:solidFill>
            </a:endParaRPr>
          </a:p>
          <a:p>
            <a:endParaRPr lang="en-US" sz="1600" dirty="0">
              <a:solidFill>
                <a:schemeClr val="tx1">
                  <a:alpha val="80000"/>
                </a:schemeClr>
              </a:solidFill>
            </a:endParaRPr>
          </a:p>
        </p:txBody>
      </p:sp>
      <p:cxnSp>
        <p:nvCxnSpPr>
          <p:cNvPr id="17" name="Straight Connector 16">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5400000" scaled="0"/>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250469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E442304-DDBD-4F7B-8017-36BCC863FB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B1406EC-DEA5-019F-E928-A5ACC310A19B}"/>
              </a:ext>
            </a:extLst>
          </p:cNvPr>
          <p:cNvSpPr>
            <a:spLocks noGrp="1"/>
          </p:cNvSpPr>
          <p:nvPr>
            <p:ph type="title"/>
          </p:nvPr>
        </p:nvSpPr>
        <p:spPr>
          <a:xfrm>
            <a:off x="635000" y="640823"/>
            <a:ext cx="3418659" cy="5583148"/>
          </a:xfrm>
        </p:spPr>
        <p:txBody>
          <a:bodyPr anchor="ctr">
            <a:normAutofit/>
          </a:bodyPr>
          <a:lstStyle/>
          <a:p>
            <a:r>
              <a:rPr lang="en-US" sz="5400" dirty="0"/>
              <a:t>Kamu </a:t>
            </a:r>
            <a:r>
              <a:rPr lang="en-US" sz="5400" dirty="0" err="1"/>
              <a:t>ada</a:t>
            </a:r>
            <a:r>
              <a:rPr lang="en-US" sz="5400" dirty="0"/>
              <a:t> di mana? Where are you from?</a:t>
            </a:r>
            <a:br>
              <a:rPr lang="en-US" sz="5400" dirty="0"/>
            </a:br>
            <a:r>
              <a:rPr lang="en-US" dirty="0"/>
              <a:t>(15 minutes)</a:t>
            </a:r>
            <a:endParaRPr lang="en-US" sz="5400" dirty="0"/>
          </a:p>
        </p:txBody>
      </p:sp>
      <p:sp>
        <p:nvSpPr>
          <p:cNvPr id="11" name="sketch line">
            <a:extLst>
              <a:ext uri="{FF2B5EF4-FFF2-40B4-BE49-F238E27FC236}">
                <a16:creationId xmlns:a16="http://schemas.microsoft.com/office/drawing/2014/main" id="{5E107275-3853-46FD-A241-DE4355A426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627450" y="3462719"/>
            <a:ext cx="5410200" cy="18288"/>
          </a:xfrm>
          <a:custGeom>
            <a:avLst/>
            <a:gdLst>
              <a:gd name="csX0" fmla="*/ 0 w 5410200"/>
              <a:gd name="csY0" fmla="*/ 0 h 18288"/>
              <a:gd name="csX1" fmla="*/ 568071 w 5410200"/>
              <a:gd name="csY1" fmla="*/ 0 h 18288"/>
              <a:gd name="csX2" fmla="*/ 1298448 w 5410200"/>
              <a:gd name="csY2" fmla="*/ 0 h 18288"/>
              <a:gd name="csX3" fmla="*/ 1920621 w 5410200"/>
              <a:gd name="csY3" fmla="*/ 0 h 18288"/>
              <a:gd name="csX4" fmla="*/ 2488692 w 5410200"/>
              <a:gd name="csY4" fmla="*/ 0 h 18288"/>
              <a:gd name="csX5" fmla="*/ 3219069 w 5410200"/>
              <a:gd name="csY5" fmla="*/ 0 h 18288"/>
              <a:gd name="csX6" fmla="*/ 3895344 w 5410200"/>
              <a:gd name="csY6" fmla="*/ 0 h 18288"/>
              <a:gd name="csX7" fmla="*/ 4571619 w 5410200"/>
              <a:gd name="csY7" fmla="*/ 0 h 18288"/>
              <a:gd name="csX8" fmla="*/ 5410200 w 5410200"/>
              <a:gd name="csY8" fmla="*/ 0 h 18288"/>
              <a:gd name="csX9" fmla="*/ 5410200 w 5410200"/>
              <a:gd name="csY9" fmla="*/ 18288 h 18288"/>
              <a:gd name="csX10" fmla="*/ 4842129 w 5410200"/>
              <a:gd name="csY10" fmla="*/ 18288 h 18288"/>
              <a:gd name="csX11" fmla="*/ 4328160 w 5410200"/>
              <a:gd name="csY11" fmla="*/ 18288 h 18288"/>
              <a:gd name="csX12" fmla="*/ 3597783 w 5410200"/>
              <a:gd name="csY12" fmla="*/ 18288 h 18288"/>
              <a:gd name="csX13" fmla="*/ 3029712 w 5410200"/>
              <a:gd name="csY13" fmla="*/ 18288 h 18288"/>
              <a:gd name="csX14" fmla="*/ 2299335 w 5410200"/>
              <a:gd name="csY14" fmla="*/ 18288 h 18288"/>
              <a:gd name="csX15" fmla="*/ 1514856 w 5410200"/>
              <a:gd name="csY15" fmla="*/ 18288 h 18288"/>
              <a:gd name="csX16" fmla="*/ 892683 w 5410200"/>
              <a:gd name="csY16" fmla="*/ 18288 h 18288"/>
              <a:gd name="csX17" fmla="*/ 0 w 5410200"/>
              <a:gd name="csY17" fmla="*/ 18288 h 18288"/>
              <a:gd name="csX18" fmla="*/ 0 w 5410200"/>
              <a:gd name="csY18"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5410200" h="18288" fill="none" extrusionOk="0">
                <a:moveTo>
                  <a:pt x="0" y="0"/>
                </a:moveTo>
                <a:cubicBezTo>
                  <a:pt x="163050" y="-18707"/>
                  <a:pt x="319321" y="-16364"/>
                  <a:pt x="568071" y="0"/>
                </a:cubicBezTo>
                <a:cubicBezTo>
                  <a:pt x="816821" y="16364"/>
                  <a:pt x="1013224" y="-7268"/>
                  <a:pt x="1298448" y="0"/>
                </a:cubicBezTo>
                <a:cubicBezTo>
                  <a:pt x="1583672" y="7268"/>
                  <a:pt x="1631711" y="-3367"/>
                  <a:pt x="1920621" y="0"/>
                </a:cubicBezTo>
                <a:cubicBezTo>
                  <a:pt x="2209531" y="3367"/>
                  <a:pt x="2364420" y="-19184"/>
                  <a:pt x="2488692" y="0"/>
                </a:cubicBezTo>
                <a:cubicBezTo>
                  <a:pt x="2612964" y="19184"/>
                  <a:pt x="3023298" y="-34627"/>
                  <a:pt x="3219069" y="0"/>
                </a:cubicBezTo>
                <a:cubicBezTo>
                  <a:pt x="3414840" y="34627"/>
                  <a:pt x="3656810" y="24043"/>
                  <a:pt x="3895344" y="0"/>
                </a:cubicBezTo>
                <a:cubicBezTo>
                  <a:pt x="4133879" y="-24043"/>
                  <a:pt x="4393984" y="-19577"/>
                  <a:pt x="4571619" y="0"/>
                </a:cubicBezTo>
                <a:cubicBezTo>
                  <a:pt x="4749255" y="19577"/>
                  <a:pt x="5179928" y="-6281"/>
                  <a:pt x="5410200" y="0"/>
                </a:cubicBezTo>
                <a:cubicBezTo>
                  <a:pt x="5410730" y="6954"/>
                  <a:pt x="5410934" y="12839"/>
                  <a:pt x="5410200" y="18288"/>
                </a:cubicBezTo>
                <a:cubicBezTo>
                  <a:pt x="5139060" y="6751"/>
                  <a:pt x="5121593" y="31035"/>
                  <a:pt x="4842129" y="18288"/>
                </a:cubicBezTo>
                <a:cubicBezTo>
                  <a:pt x="4562665" y="5541"/>
                  <a:pt x="4448273" y="9487"/>
                  <a:pt x="4328160" y="18288"/>
                </a:cubicBezTo>
                <a:cubicBezTo>
                  <a:pt x="4208047" y="27089"/>
                  <a:pt x="3760936" y="22567"/>
                  <a:pt x="3597783" y="18288"/>
                </a:cubicBezTo>
                <a:cubicBezTo>
                  <a:pt x="3434630" y="14009"/>
                  <a:pt x="3299718" y="33213"/>
                  <a:pt x="3029712" y="18288"/>
                </a:cubicBezTo>
                <a:cubicBezTo>
                  <a:pt x="2759706" y="3363"/>
                  <a:pt x="2640159" y="27394"/>
                  <a:pt x="2299335" y="18288"/>
                </a:cubicBezTo>
                <a:cubicBezTo>
                  <a:pt x="1958511" y="9182"/>
                  <a:pt x="1801186" y="28985"/>
                  <a:pt x="1514856" y="18288"/>
                </a:cubicBezTo>
                <a:cubicBezTo>
                  <a:pt x="1228526" y="7591"/>
                  <a:pt x="1063509" y="-5305"/>
                  <a:pt x="892683" y="18288"/>
                </a:cubicBezTo>
                <a:cubicBezTo>
                  <a:pt x="721857" y="41881"/>
                  <a:pt x="186945" y="-20897"/>
                  <a:pt x="0" y="18288"/>
                </a:cubicBezTo>
                <a:cubicBezTo>
                  <a:pt x="-570" y="9279"/>
                  <a:pt x="132" y="5100"/>
                  <a:pt x="0" y="0"/>
                </a:cubicBezTo>
                <a:close/>
              </a:path>
              <a:path w="5410200" h="18288" stroke="0" extrusionOk="0">
                <a:moveTo>
                  <a:pt x="0" y="0"/>
                </a:moveTo>
                <a:cubicBezTo>
                  <a:pt x="285096" y="-4925"/>
                  <a:pt x="376456" y="22268"/>
                  <a:pt x="622173" y="0"/>
                </a:cubicBezTo>
                <a:cubicBezTo>
                  <a:pt x="867890" y="-22268"/>
                  <a:pt x="1031392" y="7228"/>
                  <a:pt x="1136142" y="0"/>
                </a:cubicBezTo>
                <a:cubicBezTo>
                  <a:pt x="1240892" y="-7228"/>
                  <a:pt x="1561853" y="9877"/>
                  <a:pt x="1920621" y="0"/>
                </a:cubicBezTo>
                <a:cubicBezTo>
                  <a:pt x="2279389" y="-9877"/>
                  <a:pt x="2367255" y="19546"/>
                  <a:pt x="2542794" y="0"/>
                </a:cubicBezTo>
                <a:cubicBezTo>
                  <a:pt x="2718333" y="-19546"/>
                  <a:pt x="2866732" y="-22226"/>
                  <a:pt x="3164967" y="0"/>
                </a:cubicBezTo>
                <a:cubicBezTo>
                  <a:pt x="3463202" y="22226"/>
                  <a:pt x="3568055" y="-2765"/>
                  <a:pt x="3949446" y="0"/>
                </a:cubicBezTo>
                <a:cubicBezTo>
                  <a:pt x="4330837" y="2765"/>
                  <a:pt x="4287895" y="10557"/>
                  <a:pt x="4517517" y="0"/>
                </a:cubicBezTo>
                <a:cubicBezTo>
                  <a:pt x="4747139" y="-10557"/>
                  <a:pt x="5149588" y="8716"/>
                  <a:pt x="5410200" y="0"/>
                </a:cubicBezTo>
                <a:cubicBezTo>
                  <a:pt x="5409517" y="5414"/>
                  <a:pt x="5409480" y="12510"/>
                  <a:pt x="5410200" y="18288"/>
                </a:cubicBezTo>
                <a:cubicBezTo>
                  <a:pt x="5163327" y="41494"/>
                  <a:pt x="5008749" y="10693"/>
                  <a:pt x="4842129" y="18288"/>
                </a:cubicBezTo>
                <a:cubicBezTo>
                  <a:pt x="4675509" y="25883"/>
                  <a:pt x="4433401" y="-615"/>
                  <a:pt x="4165854" y="18288"/>
                </a:cubicBezTo>
                <a:cubicBezTo>
                  <a:pt x="3898308" y="37191"/>
                  <a:pt x="3809032" y="-8710"/>
                  <a:pt x="3543681" y="18288"/>
                </a:cubicBezTo>
                <a:cubicBezTo>
                  <a:pt x="3278330" y="45286"/>
                  <a:pt x="3073876" y="-15917"/>
                  <a:pt x="2759202" y="18288"/>
                </a:cubicBezTo>
                <a:cubicBezTo>
                  <a:pt x="2444528" y="52493"/>
                  <a:pt x="2204144" y="3372"/>
                  <a:pt x="1974723" y="18288"/>
                </a:cubicBezTo>
                <a:cubicBezTo>
                  <a:pt x="1745302" y="33204"/>
                  <a:pt x="1602335" y="31490"/>
                  <a:pt x="1406652" y="18288"/>
                </a:cubicBezTo>
                <a:cubicBezTo>
                  <a:pt x="1210969" y="5086"/>
                  <a:pt x="923948" y="3161"/>
                  <a:pt x="730377" y="18288"/>
                </a:cubicBezTo>
                <a:cubicBezTo>
                  <a:pt x="536806" y="33415"/>
                  <a:pt x="336496" y="-141"/>
                  <a:pt x="0" y="18288"/>
                </a:cubicBezTo>
                <a:cubicBezTo>
                  <a:pt x="-306" y="11061"/>
                  <a:pt x="-655" y="7751"/>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ontent Placeholder 2">
            <a:extLst>
              <a:ext uri="{FF2B5EF4-FFF2-40B4-BE49-F238E27FC236}">
                <a16:creationId xmlns:a16="http://schemas.microsoft.com/office/drawing/2014/main" id="{9A66614D-3E17-7D92-5255-5E94164E8438}"/>
              </a:ext>
            </a:extLst>
          </p:cNvPr>
          <p:cNvGraphicFramePr>
            <a:graphicFrameLocks noGrp="1"/>
          </p:cNvGraphicFramePr>
          <p:nvPr>
            <p:ph idx="1"/>
            <p:extLst>
              <p:ext uri="{D42A27DB-BD31-4B8C-83A1-F6EECF244321}">
                <p14:modId xmlns:p14="http://schemas.microsoft.com/office/powerpoint/2010/main" val="3085104147"/>
              </p:ext>
            </p:extLst>
          </p:nvPr>
        </p:nvGraphicFramePr>
        <p:xfrm>
          <a:off x="4648018" y="640822"/>
          <a:ext cx="6900512" cy="55361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04754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3C386-29E9-112D-0596-ED574926D525}"/>
              </a:ext>
            </a:extLst>
          </p:cNvPr>
          <p:cNvSpPr>
            <a:spLocks noGrp="1"/>
          </p:cNvSpPr>
          <p:nvPr>
            <p:ph type="title"/>
          </p:nvPr>
        </p:nvSpPr>
        <p:spPr/>
        <p:txBody>
          <a:bodyPr/>
          <a:lstStyle/>
          <a:p>
            <a:r>
              <a:rPr lang="en-US"/>
              <a:t>Students at the University of Wyoming</a:t>
            </a:r>
          </a:p>
        </p:txBody>
      </p:sp>
      <p:sp>
        <p:nvSpPr>
          <p:cNvPr id="3" name="Content Placeholder 2">
            <a:extLst>
              <a:ext uri="{FF2B5EF4-FFF2-40B4-BE49-F238E27FC236}">
                <a16:creationId xmlns:a16="http://schemas.microsoft.com/office/drawing/2014/main" id="{94965D63-E81F-53B7-2F51-E04A9819E763}"/>
              </a:ext>
            </a:extLst>
          </p:cNvPr>
          <p:cNvSpPr>
            <a:spLocks noGrp="1"/>
          </p:cNvSpPr>
          <p:nvPr>
            <p:ph idx="1"/>
          </p:nvPr>
        </p:nvSpPr>
        <p:spPr/>
        <p:txBody>
          <a:bodyPr>
            <a:normAutofit/>
          </a:bodyPr>
          <a:lstStyle/>
          <a:p>
            <a:r>
              <a:rPr lang="en-US"/>
              <a:t>Approximately 11,000 students attend the University of Wyoming</a:t>
            </a:r>
          </a:p>
          <a:p>
            <a:pPr lvl="1"/>
            <a:r>
              <a:rPr lang="en-US"/>
              <a:t>8,300 undergraduates and 2,700 graduate students</a:t>
            </a:r>
          </a:p>
          <a:p>
            <a:pPr lvl="1"/>
            <a:r>
              <a:rPr lang="en-US"/>
              <a:t>45% male, 55% female</a:t>
            </a:r>
          </a:p>
          <a:p>
            <a:pPr lvl="1"/>
            <a:r>
              <a:rPr lang="en-US"/>
              <a:t>2,081 students enrolled in online programs</a:t>
            </a:r>
          </a:p>
          <a:p>
            <a:r>
              <a:rPr lang="en-US"/>
              <a:t>Numerous Support Programs to Help Students</a:t>
            </a:r>
          </a:p>
          <a:p>
            <a:pPr lvl="1"/>
            <a:r>
              <a:rPr lang="en-US"/>
              <a:t>Mental Health &amp; Wellness (4 resources)</a:t>
            </a:r>
          </a:p>
          <a:p>
            <a:pPr lvl="1"/>
            <a:r>
              <a:rPr lang="en-US"/>
              <a:t>Physical Health &amp; Safety (4 resources)</a:t>
            </a:r>
          </a:p>
          <a:p>
            <a:pPr lvl="1"/>
            <a:r>
              <a:rPr lang="en-US"/>
              <a:t>Food &amp; Nutrition (2 resources)</a:t>
            </a:r>
          </a:p>
          <a:p>
            <a:pPr lvl="1"/>
            <a:r>
              <a:rPr lang="en-US"/>
              <a:t>Major and Career Services (7 resources)</a:t>
            </a:r>
            <a:endParaRPr lang="en-US">
              <a:highlight>
                <a:srgbClr val="FFFF00"/>
              </a:highlight>
            </a:endParaRPr>
          </a:p>
          <a:p>
            <a:pPr lvl="1"/>
            <a:r>
              <a:rPr lang="en-US" err="1">
                <a:highlight>
                  <a:srgbClr val="FFFF00"/>
                </a:highlight>
              </a:rPr>
              <a:t>LeaRN</a:t>
            </a:r>
            <a:r>
              <a:rPr lang="en-US">
                <a:highlight>
                  <a:srgbClr val="FFFF00"/>
                </a:highlight>
              </a:rPr>
              <a:t> Programs</a:t>
            </a:r>
            <a:endParaRPr lang="en-US"/>
          </a:p>
        </p:txBody>
      </p:sp>
    </p:spTree>
    <p:extLst>
      <p:ext uri="{BB962C8B-B14F-4D97-AF65-F5344CB8AC3E}">
        <p14:creationId xmlns:p14="http://schemas.microsoft.com/office/powerpoint/2010/main" val="17874637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E2ABE6B-D7A6-1E0B-A122-8E6C36D32F1D}"/>
              </a:ext>
            </a:extLst>
          </p:cNvPr>
          <p:cNvPicPr>
            <a:picLocks noChangeAspect="1"/>
          </p:cNvPicPr>
          <p:nvPr/>
        </p:nvPicPr>
        <p:blipFill>
          <a:blip r:embed="rId2"/>
          <a:srcRect t="6237"/>
          <a:stretch>
            <a:fillRect/>
          </a:stretch>
        </p:blipFill>
        <p:spPr>
          <a:xfrm>
            <a:off x="1832967" y="752474"/>
            <a:ext cx="8526065" cy="5734477"/>
          </a:xfrm>
          <a:prstGeom prst="rect">
            <a:avLst/>
          </a:prstGeom>
        </p:spPr>
      </p:pic>
    </p:spTree>
    <p:extLst>
      <p:ext uri="{BB962C8B-B14F-4D97-AF65-F5344CB8AC3E}">
        <p14:creationId xmlns:p14="http://schemas.microsoft.com/office/powerpoint/2010/main" val="411623409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1026" name="Picture 2" descr="New “Welcome to Wyoming” Signs Going Up; Old Signs Will Be Sold At ...">
            <a:extLst>
              <a:ext uri="{FF2B5EF4-FFF2-40B4-BE49-F238E27FC236}">
                <a16:creationId xmlns:a16="http://schemas.microsoft.com/office/drawing/2014/main" id="{3ECE992C-55AF-F326-EB54-F8CA462D7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95945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477F16-183B-F521-315B-30483648F05D}"/>
              </a:ext>
            </a:extLst>
          </p:cNvPr>
          <p:cNvSpPr>
            <a:spLocks noGrp="1"/>
          </p:cNvSpPr>
          <p:nvPr>
            <p:ph type="title"/>
          </p:nvPr>
        </p:nvSpPr>
        <p:spPr/>
        <p:txBody>
          <a:bodyPr/>
          <a:lstStyle/>
          <a:p>
            <a:r>
              <a:rPr lang="en-US"/>
              <a:t>Finding sensory words in pairs (5 minutes)</a:t>
            </a:r>
          </a:p>
        </p:txBody>
      </p:sp>
      <p:sp>
        <p:nvSpPr>
          <p:cNvPr id="3" name="Content Placeholder 2">
            <a:extLst>
              <a:ext uri="{FF2B5EF4-FFF2-40B4-BE49-F238E27FC236}">
                <a16:creationId xmlns:a16="http://schemas.microsoft.com/office/drawing/2014/main" id="{F09C4669-B02E-CA80-B836-C06780CEF61A}"/>
              </a:ext>
            </a:extLst>
          </p:cNvPr>
          <p:cNvSpPr>
            <a:spLocks noGrp="1"/>
          </p:cNvSpPr>
          <p:nvPr>
            <p:ph idx="1"/>
          </p:nvPr>
        </p:nvSpPr>
        <p:spPr/>
        <p:txBody>
          <a:bodyPr>
            <a:normAutofit fontScale="92500" lnSpcReduction="10000"/>
          </a:bodyPr>
          <a:lstStyle/>
          <a:p>
            <a:pPr marL="0" indent="0">
              <a:buNone/>
            </a:pPr>
            <a:r>
              <a:rPr lang="en-US" dirty="0"/>
              <a:t>Wyoming seems empty but it’s full of wonder. People in Wyoming don't get talked about at all. When you see the national weather map on TV, the word Wyoming isn't even on the state. It's like it gets erased. What I saw was something very different in terms of the beauty, not just of the landscape, but of the people. When I first moved here, one of the things I noticed is that people in Wyoming tend to really value the quiet and their personal space. I can see why. There’s so much space here full of beautiful things, but there's so much space that you can relax and kind of have a little space instead of always having to share it with other people. Wyomingites, I noticed, were quiet, soft spoken; they weren't bragging about themselves. </a:t>
            </a:r>
            <a:br>
              <a:rPr lang="en-US" dirty="0"/>
            </a:br>
            <a:r>
              <a:rPr lang="en-US" dirty="0">
                <a:hlinkClick r:id="rId2"/>
              </a:rPr>
              <a:t>Road to New Places — Re-Storying the West</a:t>
            </a:r>
            <a:endParaRPr lang="en-US" dirty="0"/>
          </a:p>
        </p:txBody>
      </p:sp>
    </p:spTree>
    <p:extLst>
      <p:ext uri="{BB962C8B-B14F-4D97-AF65-F5344CB8AC3E}">
        <p14:creationId xmlns:p14="http://schemas.microsoft.com/office/powerpoint/2010/main" val="324872848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Wooden house in rustic landscape">
            <a:extLst>
              <a:ext uri="{FF2B5EF4-FFF2-40B4-BE49-F238E27FC236}">
                <a16:creationId xmlns:a16="http://schemas.microsoft.com/office/drawing/2014/main" id="{3FA470E9-AD52-43D2-7CEB-07DFCCF0D29B}"/>
              </a:ext>
            </a:extLst>
          </p:cNvPr>
          <p:cNvPicPr>
            <a:picLocks noChangeAspect="1"/>
          </p:cNvPicPr>
          <p:nvPr/>
        </p:nvPicPr>
        <p:blipFill>
          <a:blip r:embed="rId2"/>
          <a:srcRect l="31089" r="9868"/>
          <a:stretch>
            <a:fillRect/>
          </a:stretch>
        </p:blipFill>
        <p:spPr>
          <a:xfrm>
            <a:off x="6103027" y="10"/>
            <a:ext cx="6088971" cy="6857990"/>
          </a:xfrm>
          <a:prstGeom prst="rect">
            <a:avLst/>
          </a:prstGeom>
        </p:spPr>
      </p:pic>
      <p:sp useBgFill="1">
        <p:nvSpPr>
          <p:cNvPr id="11" name="Rectangle 10">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68580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03025" cy="2285995"/>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50F27B2-B8CD-D0C8-4B7A-DACAFA4874AE}"/>
              </a:ext>
            </a:extLst>
          </p:cNvPr>
          <p:cNvSpPr>
            <a:spLocks noGrp="1"/>
          </p:cNvSpPr>
          <p:nvPr>
            <p:ph type="title"/>
          </p:nvPr>
        </p:nvSpPr>
        <p:spPr>
          <a:xfrm>
            <a:off x="761801" y="328512"/>
            <a:ext cx="4778387" cy="1628970"/>
          </a:xfrm>
        </p:spPr>
        <p:txBody>
          <a:bodyPr anchor="ctr">
            <a:normAutofit/>
          </a:bodyPr>
          <a:lstStyle/>
          <a:p>
            <a:r>
              <a:rPr lang="en-US" sz="3700"/>
              <a:t>Why Place Matters in Writing (10 min)</a:t>
            </a:r>
            <a:br>
              <a:rPr lang="en-US" sz="3700"/>
            </a:br>
            <a:endParaRPr lang="en-US" sz="3700"/>
          </a:p>
        </p:txBody>
      </p:sp>
      <p:sp>
        <p:nvSpPr>
          <p:cNvPr id="3" name="Content Placeholder 2">
            <a:extLst>
              <a:ext uri="{FF2B5EF4-FFF2-40B4-BE49-F238E27FC236}">
                <a16:creationId xmlns:a16="http://schemas.microsoft.com/office/drawing/2014/main" id="{461F2C7A-5324-04FF-348F-BED8C76B2782}"/>
              </a:ext>
            </a:extLst>
          </p:cNvPr>
          <p:cNvSpPr>
            <a:spLocks noGrp="1"/>
          </p:cNvSpPr>
          <p:nvPr>
            <p:ph idx="1"/>
          </p:nvPr>
        </p:nvSpPr>
        <p:spPr>
          <a:xfrm>
            <a:off x="761801" y="2884929"/>
            <a:ext cx="4659756" cy="3374137"/>
          </a:xfrm>
        </p:spPr>
        <p:txBody>
          <a:bodyPr anchor="ctr">
            <a:normAutofit/>
          </a:bodyPr>
          <a:lstStyle/>
          <a:p>
            <a:r>
              <a:rPr lang="en-US" sz="1600"/>
              <a:t>How does the environment help us tell a story? What about history? Community values?</a:t>
            </a:r>
          </a:p>
          <a:p>
            <a:r>
              <a:rPr lang="en-US" sz="1600"/>
              <a:t>Examples from Wyoming: open spaces, ranch work, coal history, Native American homelands</a:t>
            </a:r>
          </a:p>
          <a:p>
            <a:r>
              <a:rPr lang="en-US" sz="1600"/>
              <a:t>Resources for Teachers:</a:t>
            </a:r>
          </a:p>
          <a:p>
            <a:pPr lvl="1"/>
            <a:r>
              <a:rPr lang="en-US" sz="1400"/>
              <a:t>Richard L. </a:t>
            </a:r>
            <a:r>
              <a:rPr lang="en-US" sz="1400" err="1"/>
              <a:t>Fricks</a:t>
            </a:r>
            <a:r>
              <a:rPr lang="en-US" sz="1400"/>
              <a:t> (January 10, 2025) </a:t>
            </a:r>
            <a:r>
              <a:rPr lang="en-US" sz="1400">
                <a:hlinkClick r:id="rId3"/>
              </a:rPr>
              <a:t>The Power of Place: Infusing Fiction with a Sense of Home – The Pencil Driven Life</a:t>
            </a:r>
            <a:endParaRPr lang="en-US" sz="1400"/>
          </a:p>
          <a:p>
            <a:pPr lvl="1"/>
            <a:r>
              <a:rPr lang="en-US" sz="1400">
                <a:hlinkClick r:id="rId4"/>
              </a:rPr>
              <a:t>Learning the Language of Home: Using Place-based Writing Practice to Help Rural Students Connect to Their Communities by Erin Donovan, Coastal Carolina University, 2014</a:t>
            </a:r>
            <a:endParaRPr lang="en-US" sz="1400"/>
          </a:p>
          <a:p>
            <a:pPr lvl="1"/>
            <a:endParaRPr lang="en-US" sz="1400"/>
          </a:p>
          <a:p>
            <a:endParaRPr lang="en-US" sz="1400"/>
          </a:p>
        </p:txBody>
      </p:sp>
    </p:spTree>
    <p:extLst>
      <p:ext uri="{BB962C8B-B14F-4D97-AF65-F5344CB8AC3E}">
        <p14:creationId xmlns:p14="http://schemas.microsoft.com/office/powerpoint/2010/main" val="375992079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5AEB5-6876-DC85-9661-1EA554DE3100}"/>
              </a:ext>
            </a:extLst>
          </p:cNvPr>
          <p:cNvSpPr>
            <a:spLocks noGrp="1"/>
          </p:cNvSpPr>
          <p:nvPr>
            <p:ph type="title"/>
          </p:nvPr>
        </p:nvSpPr>
        <p:spPr/>
        <p:txBody>
          <a:bodyPr/>
          <a:lstStyle/>
          <a:p>
            <a:r>
              <a:rPr lang="en-US" dirty="0"/>
              <a:t>Discussion &amp; Activity (35 minutes)</a:t>
            </a:r>
          </a:p>
        </p:txBody>
      </p:sp>
      <p:sp>
        <p:nvSpPr>
          <p:cNvPr id="3" name="Content Placeholder 2">
            <a:extLst>
              <a:ext uri="{FF2B5EF4-FFF2-40B4-BE49-F238E27FC236}">
                <a16:creationId xmlns:a16="http://schemas.microsoft.com/office/drawing/2014/main" id="{749D86E1-FE3F-929D-0564-5FC0AFA1C371}"/>
              </a:ext>
            </a:extLst>
          </p:cNvPr>
          <p:cNvSpPr>
            <a:spLocks noGrp="1"/>
          </p:cNvSpPr>
          <p:nvPr>
            <p:ph idx="1"/>
          </p:nvPr>
        </p:nvSpPr>
        <p:spPr/>
        <p:txBody>
          <a:bodyPr vert="horz" lIns="91440" tIns="45720" rIns="91440" bIns="45720" rtlCol="0" anchor="t">
            <a:normAutofit/>
          </a:bodyPr>
          <a:lstStyle/>
          <a:p>
            <a:pPr marL="0" indent="0">
              <a:buNone/>
            </a:pPr>
            <a:r>
              <a:rPr lang="en-US" dirty="0"/>
              <a:t>Where is your school?</a:t>
            </a:r>
          </a:p>
          <a:p>
            <a:pPr marL="0" indent="0">
              <a:buNone/>
            </a:pPr>
            <a:r>
              <a:rPr lang="en-US" dirty="0"/>
              <a:t>What are some important stories to the area? </a:t>
            </a:r>
          </a:p>
          <a:p>
            <a:pPr marL="0" indent="0">
              <a:buNone/>
            </a:pPr>
            <a:r>
              <a:rPr lang="en-US" dirty="0"/>
              <a:t>Activity: Writing Walk (30 minutes)</a:t>
            </a:r>
          </a:p>
          <a:p>
            <a:pPr lvl="1"/>
            <a:r>
              <a:rPr lang="en-US" dirty="0"/>
              <a:t>Either walk around outside and notice colors, textures, sounds, weather, human things, non-human things. Take short notes (field notes), not polished writing. Or find images or photographs on your laptop.</a:t>
            </a:r>
          </a:p>
          <a:p>
            <a:pPr lvl="1"/>
            <a:r>
              <a:rPr lang="en-US" dirty="0"/>
              <a:t>Return indoors and free-write for five minutes: What is  this place trying to say? Share in pairs, then foursomes. </a:t>
            </a:r>
          </a:p>
          <a:p>
            <a:pPr lvl="1"/>
            <a:r>
              <a:rPr lang="en-US" dirty="0"/>
              <a:t>Debrief: How can a writing walk work indoors, on a field trips, with historical photos?</a:t>
            </a:r>
          </a:p>
        </p:txBody>
      </p:sp>
    </p:spTree>
    <p:extLst>
      <p:ext uri="{BB962C8B-B14F-4D97-AF65-F5344CB8AC3E}">
        <p14:creationId xmlns:p14="http://schemas.microsoft.com/office/powerpoint/2010/main" val="284448534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a:extLst>
            <a:ext uri="{FF2B5EF4-FFF2-40B4-BE49-F238E27FC236}">
              <a16:creationId xmlns:a16="http://schemas.microsoft.com/office/drawing/2014/main" id="{17D05876-4852-F251-7EAE-A616A7AEDA2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nalogue wall clock">
            <a:extLst>
              <a:ext uri="{FF2B5EF4-FFF2-40B4-BE49-F238E27FC236}">
                <a16:creationId xmlns:a16="http://schemas.microsoft.com/office/drawing/2014/main" id="{439E3F0B-F213-366F-3EE9-ACA4CD2FAD89}"/>
              </a:ext>
            </a:extLst>
          </p:cNvPr>
          <p:cNvPicPr>
            <a:picLocks noChangeAspect="1"/>
          </p:cNvPicPr>
          <p:nvPr/>
        </p:nvPicPr>
        <p:blipFill>
          <a:blip r:embed="rId2">
            <a:alphaModFix amt="50000"/>
          </a:blip>
          <a:srcRect t="3564" r="-1" b="11827"/>
          <a:stretch>
            <a:fillRect/>
          </a:stretch>
        </p:blipFill>
        <p:spPr>
          <a:xfrm>
            <a:off x="20" y="10"/>
            <a:ext cx="12188930" cy="6857990"/>
          </a:xfrm>
          <a:prstGeom prst="rect">
            <a:avLst/>
          </a:prstGeom>
        </p:spPr>
      </p:pic>
      <p:sp>
        <p:nvSpPr>
          <p:cNvPr id="2" name="Title 1">
            <a:extLst>
              <a:ext uri="{FF2B5EF4-FFF2-40B4-BE49-F238E27FC236}">
                <a16:creationId xmlns:a16="http://schemas.microsoft.com/office/drawing/2014/main" id="{AED5C443-6277-0025-F435-4F3564D149E5}"/>
              </a:ext>
            </a:extLst>
          </p:cNvPr>
          <p:cNvSpPr>
            <a:spLocks noGrp="1"/>
          </p:cNvSpPr>
          <p:nvPr>
            <p:ph type="title"/>
          </p:nvPr>
        </p:nvSpPr>
        <p:spPr>
          <a:xfrm>
            <a:off x="1524000" y="1122363"/>
            <a:ext cx="9144000" cy="3063240"/>
          </a:xfrm>
        </p:spPr>
        <p:txBody>
          <a:bodyPr vert="horz" lIns="91440" tIns="45720" rIns="91440" bIns="45720" rtlCol="0" anchor="b">
            <a:normAutofit/>
          </a:bodyPr>
          <a:lstStyle/>
          <a:p>
            <a:pPr algn="ctr"/>
            <a:r>
              <a:rPr lang="en-US" sz="6600" dirty="0">
                <a:solidFill>
                  <a:schemeClr val="bg1"/>
                </a:solidFill>
              </a:rPr>
              <a:t>Break Time (10 minutes)</a:t>
            </a:r>
          </a:p>
        </p:txBody>
      </p:sp>
      <p:sp>
        <p:nvSpPr>
          <p:cNvPr id="7"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sX0" fmla="*/ 0 w 4243589"/>
              <a:gd name="csY0" fmla="*/ 0 h 18288"/>
              <a:gd name="csX1" fmla="*/ 478919 w 4243589"/>
              <a:gd name="csY1" fmla="*/ 0 h 18288"/>
              <a:gd name="csX2" fmla="*/ 957839 w 4243589"/>
              <a:gd name="csY2" fmla="*/ 0 h 18288"/>
              <a:gd name="csX3" fmla="*/ 1521630 w 4243589"/>
              <a:gd name="csY3" fmla="*/ 0 h 18288"/>
              <a:gd name="csX4" fmla="*/ 2212729 w 4243589"/>
              <a:gd name="csY4" fmla="*/ 0 h 18288"/>
              <a:gd name="csX5" fmla="*/ 2734084 w 4243589"/>
              <a:gd name="csY5" fmla="*/ 0 h 18288"/>
              <a:gd name="csX6" fmla="*/ 3255439 w 4243589"/>
              <a:gd name="csY6" fmla="*/ 0 h 18288"/>
              <a:gd name="csX7" fmla="*/ 4243589 w 4243589"/>
              <a:gd name="csY7" fmla="*/ 0 h 18288"/>
              <a:gd name="csX8" fmla="*/ 4243589 w 4243589"/>
              <a:gd name="csY8" fmla="*/ 18288 h 18288"/>
              <a:gd name="csX9" fmla="*/ 3594926 w 4243589"/>
              <a:gd name="csY9" fmla="*/ 18288 h 18288"/>
              <a:gd name="csX10" fmla="*/ 3073571 w 4243589"/>
              <a:gd name="csY10" fmla="*/ 18288 h 18288"/>
              <a:gd name="csX11" fmla="*/ 2552216 w 4243589"/>
              <a:gd name="csY11" fmla="*/ 18288 h 18288"/>
              <a:gd name="csX12" fmla="*/ 1903553 w 4243589"/>
              <a:gd name="csY12" fmla="*/ 18288 h 18288"/>
              <a:gd name="csX13" fmla="*/ 1212454 w 4243589"/>
              <a:gd name="csY13" fmla="*/ 18288 h 18288"/>
              <a:gd name="csX14" fmla="*/ 733535 w 4243589"/>
              <a:gd name="csY14" fmla="*/ 18288 h 18288"/>
              <a:gd name="csX15" fmla="*/ 0 w 4243589"/>
              <a:gd name="csY15" fmla="*/ 18288 h 18288"/>
              <a:gd name="csX16" fmla="*/ 0 w 4243589"/>
              <a:gd name="csY16"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chemeClr val="bg1">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6700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a:extLst>
            <a:ext uri="{FF2B5EF4-FFF2-40B4-BE49-F238E27FC236}">
              <a16:creationId xmlns:a16="http://schemas.microsoft.com/office/drawing/2014/main" id="{78C57982-C92A-0BF5-E30E-75620FBF19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2D4F0E-6324-9B21-8749-46671484617F}"/>
              </a:ext>
            </a:extLst>
          </p:cNvPr>
          <p:cNvSpPr>
            <a:spLocks noGrp="1"/>
          </p:cNvSpPr>
          <p:nvPr>
            <p:ph type="title"/>
          </p:nvPr>
        </p:nvSpPr>
        <p:spPr>
          <a:xfrm>
            <a:off x="838200" y="365126"/>
            <a:ext cx="10515600" cy="1320800"/>
          </a:xfrm>
        </p:spPr>
        <p:txBody>
          <a:bodyPr>
            <a:normAutofit/>
          </a:bodyPr>
          <a:lstStyle/>
          <a:p>
            <a:r>
              <a:rPr lang="en-US" dirty="0"/>
              <a:t>Culture-Based Writing</a:t>
            </a:r>
          </a:p>
        </p:txBody>
      </p:sp>
      <p:sp>
        <p:nvSpPr>
          <p:cNvPr id="3" name="Content Placeholder 2">
            <a:extLst>
              <a:ext uri="{FF2B5EF4-FFF2-40B4-BE49-F238E27FC236}">
                <a16:creationId xmlns:a16="http://schemas.microsoft.com/office/drawing/2014/main" id="{902B8089-47B4-2E78-5537-C307C3B10E9B}"/>
              </a:ext>
            </a:extLst>
          </p:cNvPr>
          <p:cNvSpPr>
            <a:spLocks noGrp="1"/>
          </p:cNvSpPr>
          <p:nvPr>
            <p:ph idx="1"/>
          </p:nvPr>
        </p:nvSpPr>
        <p:spPr/>
        <p:txBody>
          <a:bodyPr vert="horz" lIns="91440" tIns="45720" rIns="91440" bIns="45720" rtlCol="0" anchor="t">
            <a:normAutofit/>
          </a:bodyPr>
          <a:lstStyle/>
          <a:p>
            <a:pPr marL="0" indent="0">
              <a:buNone/>
            </a:pPr>
            <a:r>
              <a:rPr lang="en-US" dirty="0"/>
              <a:t>5 cultural values of Wyomingites:</a:t>
            </a:r>
          </a:p>
          <a:p>
            <a:pPr lvl="1"/>
            <a:r>
              <a:rPr lang="en-US" dirty="0"/>
              <a:t>Resilience and independence</a:t>
            </a:r>
          </a:p>
          <a:p>
            <a:pPr lvl="1"/>
            <a:r>
              <a:rPr lang="en-US" dirty="0"/>
              <a:t>Wide-open spaces and big blue skies</a:t>
            </a:r>
          </a:p>
          <a:p>
            <a:pPr lvl="1"/>
            <a:r>
              <a:rPr lang="en-US" dirty="0"/>
              <a:t>Weather: windy and snowy</a:t>
            </a:r>
          </a:p>
          <a:p>
            <a:pPr lvl="1"/>
            <a:r>
              <a:rPr lang="en-US" dirty="0"/>
              <a:t>Community interdependence</a:t>
            </a:r>
          </a:p>
          <a:p>
            <a:pPr lvl="1"/>
            <a:r>
              <a:rPr lang="en-US" dirty="0"/>
              <a:t>Connection to land, water, wildlife</a:t>
            </a:r>
          </a:p>
          <a:p>
            <a:pPr marL="0" indent="0">
              <a:buNone/>
            </a:pPr>
            <a:r>
              <a:rPr lang="en-US" dirty="0"/>
              <a:t>Brainstorm (5 minutes): In small groups, list 3-5 cultural values from Jambi (or other home region). Examples on next slide.</a:t>
            </a:r>
          </a:p>
          <a:p>
            <a:pPr marL="457200" lvl="1" indent="0">
              <a:buNone/>
            </a:pPr>
            <a:endParaRPr lang="en-US" dirty="0"/>
          </a:p>
        </p:txBody>
      </p:sp>
    </p:spTree>
    <p:extLst>
      <p:ext uri="{BB962C8B-B14F-4D97-AF65-F5344CB8AC3E}">
        <p14:creationId xmlns:p14="http://schemas.microsoft.com/office/powerpoint/2010/main" val="27276222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a:extLst>
            <a:ext uri="{FF2B5EF4-FFF2-40B4-BE49-F238E27FC236}">
              <a16:creationId xmlns:a16="http://schemas.microsoft.com/office/drawing/2014/main" id="{DB7AFFD5-3F01-3B6D-FE0E-08A3B953B4F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9A93573-1A54-C0CD-3352-90DD675A2FDD}"/>
              </a:ext>
            </a:extLst>
          </p:cNvPr>
          <p:cNvSpPr>
            <a:spLocks noGrp="1"/>
          </p:cNvSpPr>
          <p:nvPr>
            <p:ph type="title"/>
          </p:nvPr>
        </p:nvSpPr>
        <p:spPr/>
        <p:txBody>
          <a:bodyPr>
            <a:normAutofit/>
          </a:bodyPr>
          <a:lstStyle/>
          <a:p>
            <a:r>
              <a:rPr lang="en-US" sz="4000" dirty="0" err="1"/>
              <a:t>Pembelajaran</a:t>
            </a:r>
            <a:r>
              <a:rPr lang="en-US" sz="4000" dirty="0"/>
              <a:t> </a:t>
            </a:r>
            <a:r>
              <a:rPr lang="en-US" sz="4000" dirty="0" err="1"/>
              <a:t>Mendalam</a:t>
            </a:r>
            <a:r>
              <a:rPr lang="en-US" sz="4000" dirty="0"/>
              <a:t> – English Vocabulary</a:t>
            </a:r>
          </a:p>
        </p:txBody>
      </p:sp>
      <p:sp>
        <p:nvSpPr>
          <p:cNvPr id="3" name="Content Placeholder 2">
            <a:extLst>
              <a:ext uri="{FF2B5EF4-FFF2-40B4-BE49-F238E27FC236}">
                <a16:creationId xmlns:a16="http://schemas.microsoft.com/office/drawing/2014/main" id="{EBBA25D6-248A-C8E7-9794-88AC5818CE26}"/>
              </a:ext>
            </a:extLst>
          </p:cNvPr>
          <p:cNvSpPr>
            <a:spLocks noGrp="1"/>
          </p:cNvSpPr>
          <p:nvPr>
            <p:ph idx="1"/>
          </p:nvPr>
        </p:nvSpPr>
        <p:spPr/>
        <p:txBody>
          <a:bodyPr>
            <a:normAutofit/>
          </a:bodyPr>
          <a:lstStyle/>
          <a:p>
            <a:r>
              <a:rPr lang="en-US" dirty="0"/>
              <a:t>Mindfulness (</a:t>
            </a:r>
            <a:r>
              <a:rPr lang="en-US" dirty="0" err="1"/>
              <a:t>berkesadaran</a:t>
            </a:r>
            <a:r>
              <a:rPr lang="en-US" dirty="0"/>
              <a:t>)</a:t>
            </a:r>
          </a:p>
          <a:p>
            <a:r>
              <a:rPr lang="en-US" dirty="0"/>
              <a:t>Meaningfulness (</a:t>
            </a:r>
            <a:r>
              <a:rPr lang="en-US" dirty="0" err="1"/>
              <a:t>bermakna</a:t>
            </a:r>
            <a:r>
              <a:rPr lang="en-US" dirty="0"/>
              <a:t>)</a:t>
            </a:r>
          </a:p>
          <a:p>
            <a:r>
              <a:rPr lang="en-US" dirty="0"/>
              <a:t>Joyfulness (</a:t>
            </a:r>
            <a:r>
              <a:rPr lang="en-US" dirty="0" err="1"/>
              <a:t>menggembirakan</a:t>
            </a:r>
            <a:r>
              <a:rPr lang="en-US" dirty="0"/>
              <a:t>)</a:t>
            </a:r>
          </a:p>
          <a:p>
            <a:pPr marL="0" indent="0">
              <a:buNone/>
            </a:pPr>
            <a:r>
              <a:rPr lang="en-US" dirty="0"/>
              <a:t>PM integrates intellectual, emotional, spiritual, and physical development through:</a:t>
            </a:r>
          </a:p>
          <a:p>
            <a:pPr lvl="1"/>
            <a:r>
              <a:rPr lang="en-US" dirty="0"/>
              <a:t>Olah </a:t>
            </a:r>
            <a:r>
              <a:rPr lang="en-US" dirty="0" err="1"/>
              <a:t>pikir</a:t>
            </a:r>
            <a:r>
              <a:rPr lang="en-US" dirty="0"/>
              <a:t> (thinking)</a:t>
            </a:r>
          </a:p>
          <a:p>
            <a:pPr lvl="1"/>
            <a:r>
              <a:rPr lang="en-US" dirty="0"/>
              <a:t>Olah </a:t>
            </a:r>
            <a:r>
              <a:rPr lang="en-US" dirty="0" err="1"/>
              <a:t>hati</a:t>
            </a:r>
            <a:r>
              <a:rPr lang="en-US" dirty="0"/>
              <a:t> (ethics)</a:t>
            </a:r>
          </a:p>
          <a:p>
            <a:pPr lvl="1"/>
            <a:r>
              <a:rPr lang="en-US" dirty="0"/>
              <a:t>Olah rasa (aesthetics)</a:t>
            </a:r>
          </a:p>
          <a:p>
            <a:pPr lvl="1"/>
            <a:r>
              <a:rPr lang="en-US" dirty="0"/>
              <a:t>Olah raga (physical activity)</a:t>
            </a:r>
          </a:p>
          <a:p>
            <a:endParaRPr lang="en-US" dirty="0"/>
          </a:p>
        </p:txBody>
      </p:sp>
    </p:spTree>
    <p:extLst>
      <p:ext uri="{BB962C8B-B14F-4D97-AF65-F5344CB8AC3E}">
        <p14:creationId xmlns:p14="http://schemas.microsoft.com/office/powerpoint/2010/main" val="321209353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a:extLst>
            <a:ext uri="{FF2B5EF4-FFF2-40B4-BE49-F238E27FC236}">
              <a16:creationId xmlns:a16="http://schemas.microsoft.com/office/drawing/2014/main" id="{7A597938-0B00-9F22-420D-F1035208B6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0EEDBA9-4AC7-208D-83DD-F59AEC767EAB}"/>
              </a:ext>
            </a:extLst>
          </p:cNvPr>
          <p:cNvSpPr>
            <a:spLocks noGrp="1"/>
          </p:cNvSpPr>
          <p:nvPr>
            <p:ph type="title"/>
          </p:nvPr>
        </p:nvSpPr>
        <p:spPr/>
        <p:txBody>
          <a:bodyPr/>
          <a:lstStyle/>
          <a:p>
            <a:r>
              <a:rPr lang="en-US" dirty="0"/>
              <a:t>Say It First Writing Workshop (50 minutes)</a:t>
            </a:r>
          </a:p>
        </p:txBody>
      </p:sp>
      <p:sp>
        <p:nvSpPr>
          <p:cNvPr id="3" name="Content Placeholder 2">
            <a:extLst>
              <a:ext uri="{FF2B5EF4-FFF2-40B4-BE49-F238E27FC236}">
                <a16:creationId xmlns:a16="http://schemas.microsoft.com/office/drawing/2014/main" id="{D739C372-23D8-BBB4-8934-F61AED1B4081}"/>
              </a:ext>
            </a:extLst>
          </p:cNvPr>
          <p:cNvSpPr>
            <a:spLocks noGrp="1"/>
          </p:cNvSpPr>
          <p:nvPr>
            <p:ph idx="1"/>
          </p:nvPr>
        </p:nvSpPr>
        <p:spPr>
          <a:xfrm>
            <a:off x="838200" y="1825625"/>
            <a:ext cx="9508958" cy="4351338"/>
          </a:xfrm>
        </p:spPr>
        <p:txBody>
          <a:bodyPr vert="horz" lIns="91440" tIns="45720" rIns="91440" bIns="45720" rtlCol="0" anchor="t">
            <a:normAutofit/>
          </a:bodyPr>
          <a:lstStyle/>
          <a:p>
            <a:pPr marL="0" indent="0">
              <a:buNone/>
            </a:pPr>
            <a:r>
              <a:rPr lang="en-US" dirty="0"/>
              <a:t>From the list of values describing Wyoming, I chose the value “community interdependence” and found a story to share.</a:t>
            </a:r>
          </a:p>
          <a:p>
            <a:pPr marL="0" indent="0">
              <a:buNone/>
            </a:pPr>
            <a:r>
              <a:rPr lang="en-US" dirty="0"/>
              <a:t>Vocabulary:</a:t>
            </a:r>
          </a:p>
          <a:p>
            <a:pPr marL="0" indent="0">
              <a:buNone/>
            </a:pPr>
            <a:r>
              <a:rPr lang="en-US" b="1" dirty="0"/>
              <a:t>Six degrees of separation</a:t>
            </a:r>
            <a:r>
              <a:rPr lang="en-US" dirty="0"/>
              <a:t>: idea that all people are six or fewer social connections from each other.</a:t>
            </a:r>
          </a:p>
          <a:p>
            <a:pPr marL="0" indent="0">
              <a:buNone/>
            </a:pPr>
            <a:r>
              <a:rPr lang="en-US" b="1" dirty="0"/>
              <a:t>Stretch</a:t>
            </a:r>
            <a:r>
              <a:rPr lang="en-US" dirty="0"/>
              <a:t>: expansive road or time</a:t>
            </a:r>
          </a:p>
          <a:p>
            <a:pPr marL="0" indent="0">
              <a:buNone/>
            </a:pPr>
            <a:r>
              <a:rPr lang="en-US" b="1" dirty="0"/>
              <a:t>Steamboat</a:t>
            </a:r>
            <a:r>
              <a:rPr lang="en-US" dirty="0"/>
              <a:t>: name of horse logo for Wyoming </a:t>
            </a:r>
            <a:r>
              <a:rPr lang="en-US" dirty="0">
                <a:sym typeface="Wingdings" panose="05000000000000000000" pitchFamily="2" charset="2"/>
              </a:rPr>
              <a:t></a:t>
            </a:r>
            <a:endParaRPr lang="en-US" dirty="0"/>
          </a:p>
          <a:p>
            <a:pPr marL="0" indent="0">
              <a:buNone/>
            </a:pPr>
            <a:r>
              <a:rPr lang="en-US" dirty="0"/>
              <a:t>Listen: </a:t>
            </a:r>
            <a:r>
              <a:rPr lang="en-US" dirty="0">
                <a:hlinkClick r:id="rId2"/>
              </a:rPr>
              <a:t>One Degree — Re-Storying the West</a:t>
            </a:r>
            <a:endParaRPr lang="en-US" dirty="0"/>
          </a:p>
          <a:p>
            <a:pPr marL="0" indent="0">
              <a:buNone/>
            </a:pPr>
            <a:r>
              <a:rPr lang="en-US" dirty="0"/>
              <a:t>Listen with reading: </a:t>
            </a:r>
            <a:r>
              <a:rPr lang="en-US" dirty="0">
                <a:hlinkClick r:id="rId2"/>
              </a:rPr>
              <a:t>One Degree — Re-Storying the West</a:t>
            </a:r>
            <a:endParaRPr lang="en-US" dirty="0"/>
          </a:p>
        </p:txBody>
      </p:sp>
      <p:pic>
        <p:nvPicPr>
          <p:cNvPr id="1026" name="Picture 2" descr="UW men’s Nordic ski team in national lead; Cowgirls in 2nd place | Other Sports | wyomingnews.com">
            <a:extLst>
              <a:ext uri="{FF2B5EF4-FFF2-40B4-BE49-F238E27FC236}">
                <a16:creationId xmlns:a16="http://schemas.microsoft.com/office/drawing/2014/main" id="{283D8595-A4A8-5A95-1B96-7B2C4824202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9071" r="31771"/>
          <a:stretch>
            <a:fillRect/>
          </a:stretch>
        </p:blipFill>
        <p:spPr bwMode="auto">
          <a:xfrm>
            <a:off x="9971773" y="3017721"/>
            <a:ext cx="1491915"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02933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05CBC3C-2E5A-4839-8B9B-2E5A6ADF0F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DB5B423A-57CC-4C58-AA26-8E2E862B03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B6104621-E036-60CD-ACD8-6870F9181928}"/>
              </a:ext>
            </a:extLst>
          </p:cNvPr>
          <p:cNvSpPr>
            <a:spLocks noGrp="1"/>
          </p:cNvSpPr>
          <p:nvPr>
            <p:ph type="title"/>
          </p:nvPr>
        </p:nvSpPr>
        <p:spPr>
          <a:xfrm>
            <a:off x="838200" y="673770"/>
            <a:ext cx="3220329" cy="2027227"/>
          </a:xfrm>
        </p:spPr>
        <p:txBody>
          <a:bodyPr anchor="t">
            <a:normAutofit/>
          </a:bodyPr>
          <a:lstStyle/>
          <a:p>
            <a:r>
              <a:rPr lang="en-US" sz="5000">
                <a:solidFill>
                  <a:srgbClr val="FFFFFF"/>
                </a:solidFill>
              </a:rPr>
              <a:t>Discussion Questions</a:t>
            </a:r>
          </a:p>
        </p:txBody>
      </p:sp>
      <p:graphicFrame>
        <p:nvGraphicFramePr>
          <p:cNvPr id="5" name="Content Placeholder 2">
            <a:extLst>
              <a:ext uri="{FF2B5EF4-FFF2-40B4-BE49-F238E27FC236}">
                <a16:creationId xmlns:a16="http://schemas.microsoft.com/office/drawing/2014/main" id="{F65DA7F1-C14F-B120-9E27-356124CA193F}"/>
              </a:ext>
            </a:extLst>
          </p:cNvPr>
          <p:cNvGraphicFramePr>
            <a:graphicFrameLocks noGrp="1"/>
          </p:cNvGraphicFramePr>
          <p:nvPr>
            <p:ph idx="1"/>
            <p:extLst>
              <p:ext uri="{D42A27DB-BD31-4B8C-83A1-F6EECF244321}">
                <p14:modId xmlns:p14="http://schemas.microsoft.com/office/powerpoint/2010/main" val="2971403362"/>
              </p:ext>
            </p:extLst>
          </p:nvPr>
        </p:nvGraphicFramePr>
        <p:xfrm>
          <a:off x="5542672" y="541606"/>
          <a:ext cx="5811128" cy="567821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6061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C0336-8CF3-362A-1DBA-0120BAF5C132}"/>
              </a:ext>
            </a:extLst>
          </p:cNvPr>
          <p:cNvSpPr>
            <a:spLocks noGrp="1"/>
          </p:cNvSpPr>
          <p:nvPr>
            <p:ph type="title"/>
          </p:nvPr>
        </p:nvSpPr>
        <p:spPr/>
        <p:txBody>
          <a:bodyPr/>
          <a:lstStyle/>
          <a:p>
            <a:r>
              <a:rPr lang="en-US" dirty="0"/>
              <a:t>Indonesian Students at UW</a:t>
            </a:r>
          </a:p>
        </p:txBody>
      </p:sp>
      <p:sp>
        <p:nvSpPr>
          <p:cNvPr id="3" name="Content Placeholder 2">
            <a:extLst>
              <a:ext uri="{FF2B5EF4-FFF2-40B4-BE49-F238E27FC236}">
                <a16:creationId xmlns:a16="http://schemas.microsoft.com/office/drawing/2014/main" id="{A1972FA7-AE6E-4933-E349-149B2A89F750}"/>
              </a:ext>
            </a:extLst>
          </p:cNvPr>
          <p:cNvSpPr>
            <a:spLocks noGrp="1"/>
          </p:cNvSpPr>
          <p:nvPr>
            <p:ph idx="1"/>
          </p:nvPr>
        </p:nvSpPr>
        <p:spPr/>
        <p:txBody>
          <a:bodyPr/>
          <a:lstStyle/>
          <a:p>
            <a:r>
              <a:rPr lang="en-US" dirty="0">
                <a:hlinkClick r:id="rId2"/>
              </a:rPr>
              <a:t>https://www.instagram.com/reel/DRh9F3gEqaj/?utm_source=ig_web_copy_link&amp;igsh=MzRlODBiNWFlZA==</a:t>
            </a:r>
            <a:r>
              <a:rPr lang="en-US" dirty="0"/>
              <a:t> </a:t>
            </a:r>
          </a:p>
        </p:txBody>
      </p:sp>
    </p:spTree>
    <p:extLst>
      <p:ext uri="{BB962C8B-B14F-4D97-AF65-F5344CB8AC3E}">
        <p14:creationId xmlns:p14="http://schemas.microsoft.com/office/powerpoint/2010/main" val="64918578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D6DC78-CF0C-EC22-53FE-BB7DBFA65F9E}"/>
              </a:ext>
            </a:extLst>
          </p:cNvPr>
          <p:cNvPicPr>
            <a:picLocks noChangeAspect="1"/>
          </p:cNvPicPr>
          <p:nvPr/>
        </p:nvPicPr>
        <p:blipFill>
          <a:blip r:embed="rId2">
            <a:duotone>
              <a:schemeClr val="bg2">
                <a:shade val="45000"/>
                <a:satMod val="135000"/>
              </a:schemeClr>
              <a:prstClr val="white"/>
            </a:duotone>
          </a:blip>
          <a:srcRect l="6298" t="28481" r="2793"/>
          <a:stretch>
            <a:fillRect/>
          </a:stretch>
        </p:blipFill>
        <p:spPr>
          <a:xfrm>
            <a:off x="20" y="10"/>
            <a:ext cx="12191980" cy="6857990"/>
          </a:xfrm>
          <a:prstGeom prst="rect">
            <a:avLst/>
          </a:prstGeom>
        </p:spPr>
      </p:pic>
      <p:sp>
        <p:nvSpPr>
          <p:cNvPr id="15" name="Rectangle 14">
            <a:extLst>
              <a:ext uri="{FF2B5EF4-FFF2-40B4-BE49-F238E27FC236}">
                <a16:creationId xmlns:a16="http://schemas.microsoft.com/office/drawing/2014/main" id="{B50AB553-2A96-4A92-96F2-93548E0969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10000">
                <a:schemeClr val="bg2">
                  <a:alpha val="68000"/>
                </a:schemeClr>
              </a:gs>
              <a:gs pos="85000">
                <a:schemeClr val="bg2">
                  <a:alpha val="97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B545D21-4ECD-DEA2-A66A-7DB6286460E4}"/>
              </a:ext>
            </a:extLst>
          </p:cNvPr>
          <p:cNvSpPr>
            <a:spLocks noGrp="1"/>
          </p:cNvSpPr>
          <p:nvPr>
            <p:ph type="title"/>
          </p:nvPr>
        </p:nvSpPr>
        <p:spPr>
          <a:xfrm>
            <a:off x="838200" y="365125"/>
            <a:ext cx="10515600" cy="1325563"/>
          </a:xfrm>
        </p:spPr>
        <p:txBody>
          <a:bodyPr>
            <a:normAutofit/>
          </a:bodyPr>
          <a:lstStyle/>
          <a:p>
            <a:r>
              <a:rPr lang="en-US" dirty="0"/>
              <a:t>Your Turn </a:t>
            </a:r>
          </a:p>
        </p:txBody>
      </p:sp>
      <p:graphicFrame>
        <p:nvGraphicFramePr>
          <p:cNvPr id="5" name="Content Placeholder 2">
            <a:extLst>
              <a:ext uri="{FF2B5EF4-FFF2-40B4-BE49-F238E27FC236}">
                <a16:creationId xmlns:a16="http://schemas.microsoft.com/office/drawing/2014/main" id="{85518445-2CEE-1DB7-CEE0-607FACE73891}"/>
              </a:ext>
            </a:extLst>
          </p:cNvPr>
          <p:cNvGraphicFramePr>
            <a:graphicFrameLocks noGrp="1"/>
          </p:cNvGraphicFramePr>
          <p:nvPr>
            <p:ph idx="1"/>
            <p:extLst>
              <p:ext uri="{D42A27DB-BD31-4B8C-83A1-F6EECF244321}">
                <p14:modId xmlns:p14="http://schemas.microsoft.com/office/powerpoint/2010/main" val="15375916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914709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A8DEB-D224-3F2C-68DA-8ACC9AD44AB7}"/>
              </a:ext>
            </a:extLst>
          </p:cNvPr>
          <p:cNvSpPr>
            <a:spLocks noGrp="1"/>
          </p:cNvSpPr>
          <p:nvPr>
            <p:ph type="title"/>
          </p:nvPr>
        </p:nvSpPr>
        <p:spPr/>
        <p:txBody>
          <a:bodyPr/>
          <a:lstStyle/>
          <a:p>
            <a:r>
              <a:rPr lang="en-US" dirty="0"/>
              <a:t>Stations (50 minutes)</a:t>
            </a:r>
          </a:p>
        </p:txBody>
      </p:sp>
      <p:sp>
        <p:nvSpPr>
          <p:cNvPr id="3" name="Content Placeholder 2">
            <a:extLst>
              <a:ext uri="{FF2B5EF4-FFF2-40B4-BE49-F238E27FC236}">
                <a16:creationId xmlns:a16="http://schemas.microsoft.com/office/drawing/2014/main" id="{3B024640-A29B-F16F-34EB-5A40C9D420A1}"/>
              </a:ext>
            </a:extLst>
          </p:cNvPr>
          <p:cNvSpPr>
            <a:spLocks noGrp="1"/>
          </p:cNvSpPr>
          <p:nvPr>
            <p:ph idx="1"/>
          </p:nvPr>
        </p:nvSpPr>
        <p:spPr/>
        <p:txBody>
          <a:bodyPr vert="horz" lIns="91440" tIns="45720" rIns="91440" bIns="45720" rtlCol="0" anchor="t">
            <a:normAutofit fontScale="92500" lnSpcReduction="10000"/>
          </a:bodyPr>
          <a:lstStyle/>
          <a:p>
            <a:pPr marL="0" indent="0">
              <a:buNone/>
            </a:pPr>
            <a:r>
              <a:rPr lang="en-US" b="1" dirty="0"/>
              <a:t>Small-Group Stations (choose 2 of 3):</a:t>
            </a:r>
            <a:endParaRPr lang="en-US" dirty="0"/>
          </a:p>
          <a:p>
            <a:pPr marL="457200" lvl="1" indent="0">
              <a:buNone/>
            </a:pPr>
            <a:r>
              <a:rPr lang="en-US" b="1" dirty="0"/>
              <a:t>Station A: Map My Community (25 minutes)</a:t>
            </a:r>
          </a:p>
          <a:p>
            <a:pPr lvl="2"/>
            <a:r>
              <a:rPr lang="en-US" dirty="0"/>
              <a:t>Create a map of your community without looking at a real map.</a:t>
            </a:r>
          </a:p>
          <a:p>
            <a:pPr lvl="2"/>
            <a:r>
              <a:rPr lang="en-US" dirty="0"/>
              <a:t>Include places that are important to you and sensory words about those locations</a:t>
            </a:r>
          </a:p>
          <a:p>
            <a:pPr lvl="2"/>
            <a:r>
              <a:rPr lang="en-US" dirty="0"/>
              <a:t>Discuss: Where did you start in creating your map? Why? What do you think you missed? Why?</a:t>
            </a:r>
          </a:p>
          <a:p>
            <a:pPr marL="457200" lvl="1" indent="0">
              <a:buNone/>
            </a:pPr>
            <a:r>
              <a:rPr lang="en-US" b="1" dirty="0"/>
              <a:t>Station B: Community-Based Interviews (25 minutes)</a:t>
            </a:r>
          </a:p>
          <a:p>
            <a:pPr lvl="2"/>
            <a:r>
              <a:rPr lang="en-US" dirty="0"/>
              <a:t>Choose one type of worker in your community or family, such as farmers, batik crafters, nurses, doctors, teachers, etc.</a:t>
            </a:r>
          </a:p>
          <a:p>
            <a:pPr lvl="2"/>
            <a:r>
              <a:rPr lang="en-US" dirty="0"/>
              <a:t>Write five interview questions you might ask them to get them to share a story with you.</a:t>
            </a:r>
          </a:p>
          <a:p>
            <a:pPr marL="457200" lvl="1" indent="0">
              <a:buNone/>
            </a:pPr>
            <a:r>
              <a:rPr lang="en-US" b="1" dirty="0"/>
              <a:t>Station C: Re-Storying the West Read and Summarize (25 minutes)</a:t>
            </a:r>
          </a:p>
          <a:p>
            <a:pPr lvl="2"/>
            <a:r>
              <a:rPr lang="en-US" dirty="0"/>
              <a:t>Find another story on the website about Wyoming and listen/read it. Tell a partner what it is about. Then write about it. </a:t>
            </a:r>
          </a:p>
          <a:p>
            <a:pPr marL="0" indent="0">
              <a:buNone/>
            </a:pPr>
            <a:r>
              <a:rPr lang="en-US" b="1" dirty="0"/>
              <a:t>Share out</a:t>
            </a:r>
            <a:endParaRPr lang="en-US" dirty="0"/>
          </a:p>
        </p:txBody>
      </p:sp>
    </p:spTree>
    <p:extLst>
      <p:ext uri="{BB962C8B-B14F-4D97-AF65-F5344CB8AC3E}">
        <p14:creationId xmlns:p14="http://schemas.microsoft.com/office/powerpoint/2010/main" val="409080852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a:extLst>
            <a:ext uri="{FF2B5EF4-FFF2-40B4-BE49-F238E27FC236}">
              <a16:creationId xmlns:a16="http://schemas.microsoft.com/office/drawing/2014/main" id="{B92F6ECE-D457-956F-0B75-2311484FBC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F46D40-398D-9500-4C68-C1C72FE43D5F}"/>
              </a:ext>
            </a:extLst>
          </p:cNvPr>
          <p:cNvSpPr>
            <a:spLocks noGrp="1"/>
          </p:cNvSpPr>
          <p:nvPr>
            <p:ph type="title"/>
          </p:nvPr>
        </p:nvSpPr>
        <p:spPr/>
        <p:txBody>
          <a:bodyPr/>
          <a:lstStyle/>
          <a:p>
            <a:r>
              <a:rPr lang="en-US"/>
              <a:t>Closing</a:t>
            </a:r>
          </a:p>
        </p:txBody>
      </p:sp>
      <p:sp>
        <p:nvSpPr>
          <p:cNvPr id="3" name="Content Placeholder 2">
            <a:extLst>
              <a:ext uri="{FF2B5EF4-FFF2-40B4-BE49-F238E27FC236}">
                <a16:creationId xmlns:a16="http://schemas.microsoft.com/office/drawing/2014/main" id="{CFBC673B-62B9-E400-403B-D2C6F10534CA}"/>
              </a:ext>
            </a:extLst>
          </p:cNvPr>
          <p:cNvSpPr>
            <a:spLocks noGrp="1"/>
          </p:cNvSpPr>
          <p:nvPr>
            <p:ph idx="1"/>
          </p:nvPr>
        </p:nvSpPr>
        <p:spPr/>
        <p:txBody>
          <a:bodyPr>
            <a:normAutofit/>
          </a:bodyPr>
          <a:lstStyle/>
          <a:p>
            <a:r>
              <a:rPr lang="en-US"/>
              <a:t>In a circle, share one thing you learned today.</a:t>
            </a:r>
          </a:p>
          <a:p>
            <a:endParaRPr lang="en-US"/>
          </a:p>
        </p:txBody>
      </p:sp>
    </p:spTree>
    <p:extLst>
      <p:ext uri="{BB962C8B-B14F-4D97-AF65-F5344CB8AC3E}">
        <p14:creationId xmlns:p14="http://schemas.microsoft.com/office/powerpoint/2010/main" val="4186794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40000"/>
            <a:lumOff val="60000"/>
          </a:schemeClr>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939EA63-2649-E7F1-8FE6-62868BC3392C}"/>
              </a:ext>
            </a:extLst>
          </p:cNvPr>
          <p:cNvSpPr>
            <a:spLocks noGrp="1"/>
          </p:cNvSpPr>
          <p:nvPr>
            <p:ph type="title"/>
          </p:nvPr>
        </p:nvSpPr>
        <p:spPr>
          <a:xfrm>
            <a:off x="640080" y="325369"/>
            <a:ext cx="4368602" cy="1956841"/>
          </a:xfrm>
        </p:spPr>
        <p:txBody>
          <a:bodyPr anchor="b">
            <a:normAutofit/>
          </a:bodyPr>
          <a:lstStyle/>
          <a:p>
            <a:r>
              <a:rPr lang="en-US" sz="4200"/>
              <a:t>Sports, Clubs, Student Government</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sX0" fmla="*/ 0 w 3474720"/>
              <a:gd name="csY0" fmla="*/ 0 h 18288"/>
              <a:gd name="csX1" fmla="*/ 694944 w 3474720"/>
              <a:gd name="csY1" fmla="*/ 0 h 18288"/>
              <a:gd name="csX2" fmla="*/ 1355141 w 3474720"/>
              <a:gd name="csY2" fmla="*/ 0 h 18288"/>
              <a:gd name="csX3" fmla="*/ 2015338 w 3474720"/>
              <a:gd name="csY3" fmla="*/ 0 h 18288"/>
              <a:gd name="csX4" fmla="*/ 2779776 w 3474720"/>
              <a:gd name="csY4" fmla="*/ 0 h 18288"/>
              <a:gd name="csX5" fmla="*/ 3474720 w 3474720"/>
              <a:gd name="csY5" fmla="*/ 0 h 18288"/>
              <a:gd name="csX6" fmla="*/ 3474720 w 3474720"/>
              <a:gd name="csY6" fmla="*/ 18288 h 18288"/>
              <a:gd name="csX7" fmla="*/ 2779776 w 3474720"/>
              <a:gd name="csY7" fmla="*/ 18288 h 18288"/>
              <a:gd name="csX8" fmla="*/ 2189074 w 3474720"/>
              <a:gd name="csY8" fmla="*/ 18288 h 18288"/>
              <a:gd name="csX9" fmla="*/ 1528877 w 3474720"/>
              <a:gd name="csY9" fmla="*/ 18288 h 18288"/>
              <a:gd name="csX10" fmla="*/ 868680 w 3474720"/>
              <a:gd name="csY10" fmla="*/ 18288 h 18288"/>
              <a:gd name="csX11" fmla="*/ 0 w 3474720"/>
              <a:gd name="csY11" fmla="*/ 18288 h 18288"/>
              <a:gd name="csX12" fmla="*/ 0 w 3474720"/>
              <a:gd name="csY12" fmla="*/ 0 h 18288"/>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ADFA6A6-68D0-974D-6938-48363FF9141D}"/>
              </a:ext>
            </a:extLst>
          </p:cNvPr>
          <p:cNvSpPr>
            <a:spLocks noGrp="1"/>
          </p:cNvSpPr>
          <p:nvPr>
            <p:ph idx="1"/>
          </p:nvPr>
        </p:nvSpPr>
        <p:spPr>
          <a:xfrm>
            <a:off x="640080" y="2872899"/>
            <a:ext cx="4243589" cy="3320668"/>
          </a:xfrm>
        </p:spPr>
        <p:txBody>
          <a:bodyPr>
            <a:normAutofit/>
          </a:bodyPr>
          <a:lstStyle/>
          <a:p>
            <a:r>
              <a:rPr lang="en-US" sz="2200"/>
              <a:t>University of Wyoming experience extends far beyond the classroom. UW boasts over 250 diverse student organizations, 30 club sports, and opportunities for leadership in Associated Students of the University of Wyoming.</a:t>
            </a:r>
          </a:p>
          <a:p>
            <a:r>
              <a:rPr lang="en-US" sz="2200"/>
              <a:t>UW Athletics  </a:t>
            </a:r>
          </a:p>
        </p:txBody>
      </p:sp>
      <p:pic>
        <p:nvPicPr>
          <p:cNvPr id="5" name="Picture 4">
            <a:extLst>
              <a:ext uri="{FF2B5EF4-FFF2-40B4-BE49-F238E27FC236}">
                <a16:creationId xmlns:a16="http://schemas.microsoft.com/office/drawing/2014/main" id="{B9F08AB4-AC4B-544E-6B10-5DE3AE563516}"/>
              </a:ext>
            </a:extLst>
          </p:cNvPr>
          <p:cNvPicPr>
            <a:picLocks noChangeAspect="1"/>
          </p:cNvPicPr>
          <p:nvPr/>
        </p:nvPicPr>
        <p:blipFill>
          <a:blip r:embed="rId2"/>
          <a:srcRect l="2928" r="3787" b="-2"/>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1310232155"/>
      </p:ext>
    </p:extLst>
  </p:cSld>
  <p:clrMapOvr>
    <a:masterClrMapping/>
  </p:clrMapOvr>
</p:sld>
</file>

<file path=ppt/theme/theme1.xml><?xml version="1.0" encoding="utf-8"?>
<a:theme xmlns:a="http://schemas.openxmlformats.org/drawingml/2006/main" name="Office Theme">
  <a:themeElements>
    <a:clrScheme name="Yellow">
      <a:dk1>
        <a:sysClr val="windowText" lastClr="000000"/>
      </a:dk1>
      <a:lt1>
        <a:sysClr val="window" lastClr="FFFFFF"/>
      </a:lt1>
      <a:dk2>
        <a:srgbClr val="39302A"/>
      </a:dk2>
      <a:lt2>
        <a:srgbClr val="E5DEDB"/>
      </a:lt2>
      <a:accent1>
        <a:srgbClr val="FFCA08"/>
      </a:accent1>
      <a:accent2>
        <a:srgbClr val="F8931D"/>
      </a:accent2>
      <a:accent3>
        <a:srgbClr val="CE8D3E"/>
      </a:accent3>
      <a:accent4>
        <a:srgbClr val="EC7016"/>
      </a:accent4>
      <a:accent5>
        <a:srgbClr val="E64823"/>
      </a:accent5>
      <a:accent6>
        <a:srgbClr val="9C6A6A"/>
      </a:accent6>
      <a:hlink>
        <a:srgbClr val="2998E3"/>
      </a:hlink>
      <a:folHlink>
        <a:srgbClr val="7F723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4173</TotalTime>
  <Words>4580</Words>
  <Application>Microsoft Office PowerPoint</Application>
  <PresentationFormat>Widescreen</PresentationFormat>
  <Paragraphs>435</Paragraphs>
  <Slides>82</Slides>
  <Notes>0</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82</vt:i4>
      </vt:variant>
    </vt:vector>
  </HeadingPairs>
  <TitlesOfParts>
    <vt:vector size="88" baseType="lpstr">
      <vt:lpstr>Aptos</vt:lpstr>
      <vt:lpstr>Aptos Display</vt:lpstr>
      <vt:lpstr>Arial</vt:lpstr>
      <vt:lpstr>Calibri</vt:lpstr>
      <vt:lpstr>Wingdings</vt:lpstr>
      <vt:lpstr>Office Theme</vt:lpstr>
      <vt:lpstr>YSEALI Reciprocal Project</vt:lpstr>
      <vt:lpstr>Slide Contents</vt:lpstr>
      <vt:lpstr>PowerPoint Presentation</vt:lpstr>
      <vt:lpstr>PowerPoint Presentation</vt:lpstr>
      <vt:lpstr>Resources to understand the University of Wyoming</vt:lpstr>
      <vt:lpstr>PowerPoint Presentation</vt:lpstr>
      <vt:lpstr>Students at the University of Wyoming</vt:lpstr>
      <vt:lpstr>Indonesian Students at UW</vt:lpstr>
      <vt:lpstr>Sports, Clubs, Student Government</vt:lpstr>
      <vt:lpstr>UW Housing</vt:lpstr>
      <vt:lpstr>Fraternity and Sorority Life (FSL)</vt:lpstr>
      <vt:lpstr>Learning Resource Network (LeaRN)</vt:lpstr>
      <vt:lpstr>Summer Bridge</vt:lpstr>
      <vt:lpstr>First-Year Interest Groups</vt:lpstr>
      <vt:lpstr>Fall Bridge for Students Admitted with Support</vt:lpstr>
      <vt:lpstr>Create Your UW: First Year Experience Class</vt:lpstr>
      <vt:lpstr>First Gen Scholars</vt:lpstr>
      <vt:lpstr>Early Alert &amp; Academic Recovery</vt:lpstr>
      <vt:lpstr>STEP Tutoring &amp; Supplemental Instruction (SI)</vt:lpstr>
      <vt:lpstr>Writing Center</vt:lpstr>
      <vt:lpstr>Did you know?</vt:lpstr>
      <vt:lpstr>PowerPoint Presentation</vt:lpstr>
      <vt:lpstr>PowerPoint Presentation</vt:lpstr>
      <vt:lpstr>PowerPoint Presentation</vt:lpstr>
      <vt:lpstr>PowerPoint Presentation</vt:lpstr>
      <vt:lpstr>Welcome &amp; Introductions (5 minutes)</vt:lpstr>
      <vt:lpstr>Jambi Classroom Snapshot (5 minutes)</vt:lpstr>
      <vt:lpstr>Toolkit of High-Engagement Activities (1 of 6) (10 minutes)</vt:lpstr>
      <vt:lpstr>Poem to Get Young Children’s Attention</vt:lpstr>
      <vt:lpstr>Teaching Approaches Find Your Corner Activity (20 minutes)</vt:lpstr>
      <vt:lpstr>Group Discussion Questions  (10 minutes)</vt:lpstr>
      <vt:lpstr>Break Time (10 minutes) Think about a specific lesson for our next activity.</vt:lpstr>
      <vt:lpstr>Classroom Practices &amp; Routines (10 minutes)</vt:lpstr>
      <vt:lpstr>Toolkit of High-Engagement Activities (2 of 6)</vt:lpstr>
      <vt:lpstr>Toolkit of High-Engagement Activities (3 of 6) (5 minutes)</vt:lpstr>
      <vt:lpstr>Sentences Used</vt:lpstr>
      <vt:lpstr>Discussion (5 minutes)</vt:lpstr>
      <vt:lpstr>Solving Common Teaching Challenges (10 minutes)</vt:lpstr>
      <vt:lpstr>Toolkit of High-Engagement Activities (4 of 6)</vt:lpstr>
      <vt:lpstr>Cultural &amp; Community Contexts:  Write about any of these prompts (5 minutes).</vt:lpstr>
      <vt:lpstr>Toolkit of High-Engagement Activities (5 of 6)</vt:lpstr>
      <vt:lpstr>Toolkit of High-Engagement Activities (6 of 6)</vt:lpstr>
      <vt:lpstr>Questions for Line Up Speaking Exchange</vt:lpstr>
      <vt:lpstr>Reflection:  Group Brainstorm (5 minutes)</vt:lpstr>
      <vt:lpstr>Closing and Summary</vt:lpstr>
      <vt:lpstr>PowerPoint Presentation</vt:lpstr>
      <vt:lpstr>Ways to Incorporate Writing Center Approaches in and out of the Classroom</vt:lpstr>
      <vt:lpstr>5-Minute Reflective Writing</vt:lpstr>
      <vt:lpstr>Lessons from a Writing Center Director (5 minutes)</vt:lpstr>
      <vt:lpstr>What is a Writing Center (40 minutes)</vt:lpstr>
      <vt:lpstr>Values and Alignment to PM</vt:lpstr>
      <vt:lpstr>Pembelajaran Mendalam Alignment</vt:lpstr>
      <vt:lpstr>Writing Center Consultation Stages (1 of 3)</vt:lpstr>
      <vt:lpstr>Writing Center Consultation Stages (2 of 3)</vt:lpstr>
      <vt:lpstr>Writing Center Consultation Stages (1 of 3)</vt:lpstr>
      <vt:lpstr>Look for the three stages in this  Writing Center Consultation (SJSU)</vt:lpstr>
      <vt:lpstr>Strategies in Example</vt:lpstr>
      <vt:lpstr>Break Time (10 minutes)</vt:lpstr>
      <vt:lpstr>Activity: Say It, Don’t Write It</vt:lpstr>
      <vt:lpstr>Steps for Role Play (5 minutes per person)</vt:lpstr>
      <vt:lpstr>Debrief Questions (5 minutes)</vt:lpstr>
      <vt:lpstr>Problem-Based Pedagogy</vt:lpstr>
      <vt:lpstr>Source Map &amp; Source Evaluation</vt:lpstr>
      <vt:lpstr>Oral Presentation of RA &amp; Call to Action</vt:lpstr>
      <vt:lpstr>Time to Explore Resources</vt:lpstr>
      <vt:lpstr>Closing Reflection</vt:lpstr>
      <vt:lpstr>PowerPoint Presentation</vt:lpstr>
      <vt:lpstr>Writing the West:  Active Writing  Incorporating Culture &amp; Place</vt:lpstr>
      <vt:lpstr>Kamu ada di mana? Where are you from? (15 minutes)</vt:lpstr>
      <vt:lpstr>PowerPoint Presentation</vt:lpstr>
      <vt:lpstr>PowerPoint Presentation</vt:lpstr>
      <vt:lpstr>Finding sensory words in pairs (5 minutes)</vt:lpstr>
      <vt:lpstr>Why Place Matters in Writing (10 min) </vt:lpstr>
      <vt:lpstr>Discussion &amp; Activity (35 minutes)</vt:lpstr>
      <vt:lpstr>Break Time (10 minutes)</vt:lpstr>
      <vt:lpstr>Culture-Based Writing</vt:lpstr>
      <vt:lpstr>Pembelajaran Mendalam – English Vocabulary</vt:lpstr>
      <vt:lpstr>Say It First Writing Workshop (50 minutes)</vt:lpstr>
      <vt:lpstr>Discussion Questions</vt:lpstr>
      <vt:lpstr>Your Turn </vt:lpstr>
      <vt:lpstr>Stations (50 minutes)</vt:lpstr>
      <vt:lpstr>Closing</vt:lpstr>
    </vt:vector>
  </TitlesOfParts>
  <Company>University of Wyoming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Mollie Roselle Hand</dc:creator>
  <cp:lastModifiedBy>Mollie Roselle Hand</cp:lastModifiedBy>
  <cp:revision>2</cp:revision>
  <dcterms:created xsi:type="dcterms:W3CDTF">2025-11-07T21:42:32Z</dcterms:created>
  <dcterms:modified xsi:type="dcterms:W3CDTF">2026-01-29T23:12:24Z</dcterms:modified>
</cp:coreProperties>
</file>