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3"/>
  </p:notesMasterIdLst>
  <p:handoutMasterIdLst>
    <p:handoutMasterId r:id="rId14"/>
  </p:handoutMasterIdLst>
  <p:sldIdLst>
    <p:sldId id="397" r:id="rId5"/>
    <p:sldId id="396" r:id="rId6"/>
    <p:sldId id="394" r:id="rId7"/>
    <p:sldId id="395" r:id="rId8"/>
    <p:sldId id="399" r:id="rId9"/>
    <p:sldId id="398" r:id="rId10"/>
    <p:sldId id="401" r:id="rId11"/>
    <p:sldId id="400" r:id="rId12"/>
  </p:sldIdLst>
  <p:sldSz cx="9144000" cy="6858000" type="screen4x3"/>
  <p:notesSz cx="7023100" cy="9309100"/>
  <p:embeddedFontLs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D9F173-A98B-835C-C6B0-B98611FC2944}" name="Pruss, Emmet J" initials="PEJ" userId="S::epruss@blm.gov::a4701876-8bb2-46c0-b761-62651005fc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bbers, Anne M" initials="AE" lastIdx="1" clrIdx="0"/>
  <p:cmAuthor id="1" name="Bernier, Heather A" initials="BHA" lastIdx="2" clrIdx="1"/>
  <p:cmAuthor id="2" name="Morris, Nathan A" initials="NAM" lastIdx="1" clrIdx="2"/>
  <p:cmAuthor id="3" name="Denali, Sarah (Terri) A" initials="DS(A" lastIdx="8" clrIdx="3">
    <p:extLst>
      <p:ext uri="{19B8F6BF-5375-455C-9EA6-DF929625EA0E}">
        <p15:presenceInfo xmlns:p15="http://schemas.microsoft.com/office/powerpoint/2012/main" userId="S-1-5-21-261334516-432891326-3434007665-234440" providerId="AD"/>
      </p:ext>
    </p:extLst>
  </p:cmAuthor>
  <p:cmAuthor id="4" name="Foster, Kimberlee D" initials="FKD" lastIdx="16" clrIdx="4">
    <p:extLst>
      <p:ext uri="{19B8F6BF-5375-455C-9EA6-DF929625EA0E}">
        <p15:presenceInfo xmlns:p15="http://schemas.microsoft.com/office/powerpoint/2012/main" userId="S-1-5-21-261334516-432891326-3434007665-108358" providerId="AD"/>
      </p:ext>
    </p:extLst>
  </p:cmAuthor>
  <p:cmAuthor id="5" name="Pryich, Angelina" initials="PA" lastIdx="2" clrIdx="5">
    <p:extLst>
      <p:ext uri="{19B8F6BF-5375-455C-9EA6-DF929625EA0E}">
        <p15:presenceInfo xmlns:p15="http://schemas.microsoft.com/office/powerpoint/2012/main" userId="S-1-5-21-261334516-432891326-3434007665-88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BC64"/>
    <a:srgbClr val="93C94F"/>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37D0D3-C41F-4879-B342-4ECCC38440BD}" v="4834" dt="2023-12-19T15:15:43.3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2" autoAdjust="0"/>
    <p:restoredTop sz="94724" autoAdjust="0"/>
  </p:normalViewPr>
  <p:slideViewPr>
    <p:cSldViewPr>
      <p:cViewPr varScale="1">
        <p:scale>
          <a:sx n="81" d="100"/>
          <a:sy n="81" d="100"/>
        </p:scale>
        <p:origin x="1766"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66" d="100"/>
          <a:sy n="66" d="100"/>
        </p:scale>
        <p:origin x="2730" y="78"/>
      </p:cViewPr>
      <p:guideLst/>
    </p:cSldViewPr>
  </p:notesViewPr>
  <p:gridSpacing cx="57150" cy="5715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ster, Kimberlee D" userId="2b926ced-6e09-4a75-8f3e-900ad9684dea" providerId="ADAL" clId="{E337D0D3-C41F-4879-B342-4ECCC38440BD}"/>
    <pc:docChg chg="undo custSel addSld delSld modSld sldOrd">
      <pc:chgData name="Foster, Kimberlee D" userId="2b926ced-6e09-4a75-8f3e-900ad9684dea" providerId="ADAL" clId="{E337D0D3-C41F-4879-B342-4ECCC38440BD}" dt="2023-12-19T15:16:18.737" v="5264" actId="47"/>
      <pc:docMkLst>
        <pc:docMk/>
      </pc:docMkLst>
      <pc:sldChg chg="del">
        <pc:chgData name="Foster, Kimberlee D" userId="2b926ced-6e09-4a75-8f3e-900ad9684dea" providerId="ADAL" clId="{E337D0D3-C41F-4879-B342-4ECCC38440BD}" dt="2023-12-14T21:03:27.171" v="113" actId="47"/>
        <pc:sldMkLst>
          <pc:docMk/>
          <pc:sldMk cId="1393473523" sldId="269"/>
        </pc:sldMkLst>
      </pc:sldChg>
      <pc:sldChg chg="add del ord">
        <pc:chgData name="Foster, Kimberlee D" userId="2b926ced-6e09-4a75-8f3e-900ad9684dea" providerId="ADAL" clId="{E337D0D3-C41F-4879-B342-4ECCC38440BD}" dt="2023-12-18T23:47:52.268" v="3872" actId="2696"/>
        <pc:sldMkLst>
          <pc:docMk/>
          <pc:sldMk cId="2651266796" sldId="305"/>
        </pc:sldMkLst>
      </pc:sldChg>
      <pc:sldChg chg="del">
        <pc:chgData name="Foster, Kimberlee D" userId="2b926ced-6e09-4a75-8f3e-900ad9684dea" providerId="ADAL" clId="{E337D0D3-C41F-4879-B342-4ECCC38440BD}" dt="2023-12-14T20:57:32.035" v="3" actId="47"/>
        <pc:sldMkLst>
          <pc:docMk/>
          <pc:sldMk cId="328615283" sldId="318"/>
        </pc:sldMkLst>
      </pc:sldChg>
      <pc:sldChg chg="del ord">
        <pc:chgData name="Foster, Kimberlee D" userId="2b926ced-6e09-4a75-8f3e-900ad9684dea" providerId="ADAL" clId="{E337D0D3-C41F-4879-B342-4ECCC38440BD}" dt="2023-12-18T23:34:36.433" v="3026" actId="2696"/>
        <pc:sldMkLst>
          <pc:docMk/>
          <pc:sldMk cId="3203198079" sldId="319"/>
        </pc:sldMkLst>
      </pc:sldChg>
      <pc:sldChg chg="delSp modSp del mod">
        <pc:chgData name="Foster, Kimberlee D" userId="2b926ced-6e09-4a75-8f3e-900ad9684dea" providerId="ADAL" clId="{E337D0D3-C41F-4879-B342-4ECCC38440BD}" dt="2023-12-19T15:16:18.737" v="5264" actId="47"/>
        <pc:sldMkLst>
          <pc:docMk/>
          <pc:sldMk cId="1990864362" sldId="326"/>
        </pc:sldMkLst>
        <pc:spChg chg="mod">
          <ac:chgData name="Foster, Kimberlee D" userId="2b926ced-6e09-4a75-8f3e-900ad9684dea" providerId="ADAL" clId="{E337D0D3-C41F-4879-B342-4ECCC38440BD}" dt="2023-12-14T20:57:09.944" v="0" actId="6549"/>
          <ac:spMkLst>
            <pc:docMk/>
            <pc:sldMk cId="1990864362" sldId="326"/>
            <ac:spMk id="5" creationId="{00000000-0000-0000-0000-000000000000}"/>
          </ac:spMkLst>
        </pc:spChg>
        <pc:picChg chg="del">
          <ac:chgData name="Foster, Kimberlee D" userId="2b926ced-6e09-4a75-8f3e-900ad9684dea" providerId="ADAL" clId="{E337D0D3-C41F-4879-B342-4ECCC38440BD}" dt="2023-12-14T20:58:00.624" v="4" actId="478"/>
          <ac:picMkLst>
            <pc:docMk/>
            <pc:sldMk cId="1990864362" sldId="326"/>
            <ac:picMk id="9" creationId="{A4B6E4D0-1615-49DE-8CCA-AE82BD500024}"/>
          </ac:picMkLst>
        </pc:picChg>
      </pc:sldChg>
      <pc:sldChg chg="del">
        <pc:chgData name="Foster, Kimberlee D" userId="2b926ced-6e09-4a75-8f3e-900ad9684dea" providerId="ADAL" clId="{E337D0D3-C41F-4879-B342-4ECCC38440BD}" dt="2023-12-14T21:03:28.269" v="114" actId="47"/>
        <pc:sldMkLst>
          <pc:docMk/>
          <pc:sldMk cId="265870899" sldId="360"/>
        </pc:sldMkLst>
      </pc:sldChg>
      <pc:sldChg chg="del">
        <pc:chgData name="Foster, Kimberlee D" userId="2b926ced-6e09-4a75-8f3e-900ad9684dea" providerId="ADAL" clId="{E337D0D3-C41F-4879-B342-4ECCC38440BD}" dt="2023-12-14T21:03:44.243" v="120" actId="47"/>
        <pc:sldMkLst>
          <pc:docMk/>
          <pc:sldMk cId="2091716247" sldId="375"/>
        </pc:sldMkLst>
      </pc:sldChg>
      <pc:sldChg chg="del">
        <pc:chgData name="Foster, Kimberlee D" userId="2b926ced-6e09-4a75-8f3e-900ad9684dea" providerId="ADAL" clId="{E337D0D3-C41F-4879-B342-4ECCC38440BD}" dt="2023-12-14T20:57:29.429" v="1" actId="47"/>
        <pc:sldMkLst>
          <pc:docMk/>
          <pc:sldMk cId="1295280866" sldId="377"/>
        </pc:sldMkLst>
      </pc:sldChg>
      <pc:sldChg chg="del ord">
        <pc:chgData name="Foster, Kimberlee D" userId="2b926ced-6e09-4a75-8f3e-900ad9684dea" providerId="ADAL" clId="{E337D0D3-C41F-4879-B342-4ECCC38440BD}" dt="2023-12-14T21:03:42.675" v="119" actId="47"/>
        <pc:sldMkLst>
          <pc:docMk/>
          <pc:sldMk cId="2680553512" sldId="378"/>
        </pc:sldMkLst>
      </pc:sldChg>
      <pc:sldChg chg="del">
        <pc:chgData name="Foster, Kimberlee D" userId="2b926ced-6e09-4a75-8f3e-900ad9684dea" providerId="ADAL" clId="{E337D0D3-C41F-4879-B342-4ECCC38440BD}" dt="2023-12-18T23:34:42.999" v="3027" actId="2696"/>
        <pc:sldMkLst>
          <pc:docMk/>
          <pc:sldMk cId="2420574201" sldId="388"/>
        </pc:sldMkLst>
      </pc:sldChg>
      <pc:sldChg chg="del ord">
        <pc:chgData name="Foster, Kimberlee D" userId="2b926ced-6e09-4a75-8f3e-900ad9684dea" providerId="ADAL" clId="{E337D0D3-C41F-4879-B342-4ECCC38440BD}" dt="2023-12-19T15:15:55.917" v="5263" actId="47"/>
        <pc:sldMkLst>
          <pc:docMk/>
          <pc:sldMk cId="1988318727" sldId="390"/>
        </pc:sldMkLst>
      </pc:sldChg>
      <pc:sldChg chg="del">
        <pc:chgData name="Foster, Kimberlee D" userId="2b926ced-6e09-4a75-8f3e-900ad9684dea" providerId="ADAL" clId="{E337D0D3-C41F-4879-B342-4ECCC38440BD}" dt="2023-12-14T21:03:31.939" v="116" actId="47"/>
        <pc:sldMkLst>
          <pc:docMk/>
          <pc:sldMk cId="3428588472" sldId="392"/>
        </pc:sldMkLst>
      </pc:sldChg>
      <pc:sldChg chg="del">
        <pc:chgData name="Foster, Kimberlee D" userId="2b926ced-6e09-4a75-8f3e-900ad9684dea" providerId="ADAL" clId="{E337D0D3-C41F-4879-B342-4ECCC38440BD}" dt="2023-12-14T20:57:30.056" v="2" actId="47"/>
        <pc:sldMkLst>
          <pc:docMk/>
          <pc:sldMk cId="2539335635" sldId="393"/>
        </pc:sldMkLst>
      </pc:sldChg>
      <pc:sldChg chg="addSp delSp modSp mod ord modAnim">
        <pc:chgData name="Foster, Kimberlee D" userId="2b926ced-6e09-4a75-8f3e-900ad9684dea" providerId="ADAL" clId="{E337D0D3-C41F-4879-B342-4ECCC38440BD}" dt="2023-12-18T23:38:17.995" v="3093" actId="113"/>
        <pc:sldMkLst>
          <pc:docMk/>
          <pc:sldMk cId="3700120757" sldId="394"/>
        </pc:sldMkLst>
        <pc:spChg chg="mod">
          <ac:chgData name="Foster, Kimberlee D" userId="2b926ced-6e09-4a75-8f3e-900ad9684dea" providerId="ADAL" clId="{E337D0D3-C41F-4879-B342-4ECCC38440BD}" dt="2023-12-18T23:38:17.995" v="3093" actId="113"/>
          <ac:spMkLst>
            <pc:docMk/>
            <pc:sldMk cId="3700120757" sldId="394"/>
            <ac:spMk id="3" creationId="{48407FFF-BAF2-F43A-3A6D-B2FED070A851}"/>
          </ac:spMkLst>
        </pc:spChg>
        <pc:spChg chg="del mod">
          <ac:chgData name="Foster, Kimberlee D" userId="2b926ced-6e09-4a75-8f3e-900ad9684dea" providerId="ADAL" clId="{E337D0D3-C41F-4879-B342-4ECCC38440BD}" dt="2023-12-14T21:02:34.794" v="109"/>
          <ac:spMkLst>
            <pc:docMk/>
            <pc:sldMk cId="3700120757" sldId="394"/>
            <ac:spMk id="6" creationId="{00000000-0000-0000-0000-000000000000}"/>
          </ac:spMkLst>
        </pc:spChg>
        <pc:spChg chg="mod">
          <ac:chgData name="Foster, Kimberlee D" userId="2b926ced-6e09-4a75-8f3e-900ad9684dea" providerId="ADAL" clId="{E337D0D3-C41F-4879-B342-4ECCC38440BD}" dt="2023-12-14T20:59:28.387" v="9" actId="6549"/>
          <ac:spMkLst>
            <pc:docMk/>
            <pc:sldMk cId="3700120757" sldId="394"/>
            <ac:spMk id="7" creationId="{72E25C60-3A95-4F0B-B060-BD14912268A0}"/>
          </ac:spMkLst>
        </pc:spChg>
        <pc:spChg chg="add del mod">
          <ac:chgData name="Foster, Kimberlee D" userId="2b926ced-6e09-4a75-8f3e-900ad9684dea" providerId="ADAL" clId="{E337D0D3-C41F-4879-B342-4ECCC38440BD}" dt="2023-12-14T21:05:56.126" v="158" actId="1035"/>
          <ac:spMkLst>
            <pc:docMk/>
            <pc:sldMk cId="3700120757" sldId="394"/>
            <ac:spMk id="9" creationId="{64113F4B-87E6-4198-A79A-D7B51F458E30}"/>
          </ac:spMkLst>
        </pc:spChg>
        <pc:picChg chg="mod">
          <ac:chgData name="Foster, Kimberlee D" userId="2b926ced-6e09-4a75-8f3e-900ad9684dea" providerId="ADAL" clId="{E337D0D3-C41F-4879-B342-4ECCC38440BD}" dt="2023-12-14T21:06:00.745" v="160" actId="1076"/>
          <ac:picMkLst>
            <pc:docMk/>
            <pc:sldMk cId="3700120757" sldId="394"/>
            <ac:picMk id="4" creationId="{00000000-0000-0000-0000-000000000000}"/>
          </ac:picMkLst>
        </pc:picChg>
      </pc:sldChg>
      <pc:sldChg chg="del">
        <pc:chgData name="Foster, Kimberlee D" userId="2b926ced-6e09-4a75-8f3e-900ad9684dea" providerId="ADAL" clId="{E337D0D3-C41F-4879-B342-4ECCC38440BD}" dt="2023-12-14T21:03:28.977" v="115" actId="47"/>
        <pc:sldMkLst>
          <pc:docMk/>
          <pc:sldMk cId="1298937916" sldId="395"/>
        </pc:sldMkLst>
      </pc:sldChg>
      <pc:sldChg chg="modSp add mod ord">
        <pc:chgData name="Foster, Kimberlee D" userId="2b926ced-6e09-4a75-8f3e-900ad9684dea" providerId="ADAL" clId="{E337D0D3-C41F-4879-B342-4ECCC38440BD}" dt="2023-12-18T23:33:54.223" v="3019" actId="20577"/>
        <pc:sldMkLst>
          <pc:docMk/>
          <pc:sldMk cId="4049208705" sldId="395"/>
        </pc:sldMkLst>
        <pc:spChg chg="mod">
          <ac:chgData name="Foster, Kimberlee D" userId="2b926ced-6e09-4a75-8f3e-900ad9684dea" providerId="ADAL" clId="{E337D0D3-C41F-4879-B342-4ECCC38440BD}" dt="2023-12-18T21:42:35.791" v="1168" actId="20577"/>
          <ac:spMkLst>
            <pc:docMk/>
            <pc:sldMk cId="4049208705" sldId="395"/>
            <ac:spMk id="3" creationId="{48407FFF-BAF2-F43A-3A6D-B2FED070A851}"/>
          </ac:spMkLst>
        </pc:spChg>
        <pc:spChg chg="mod">
          <ac:chgData name="Foster, Kimberlee D" userId="2b926ced-6e09-4a75-8f3e-900ad9684dea" providerId="ADAL" clId="{E337D0D3-C41F-4879-B342-4ECCC38440BD}" dt="2023-12-18T23:33:54.223" v="3019" actId="20577"/>
          <ac:spMkLst>
            <pc:docMk/>
            <pc:sldMk cId="4049208705" sldId="395"/>
            <ac:spMk id="9" creationId="{64113F4B-87E6-4198-A79A-D7B51F458E30}"/>
          </ac:spMkLst>
        </pc:spChg>
        <pc:picChg chg="mod">
          <ac:chgData name="Foster, Kimberlee D" userId="2b926ced-6e09-4a75-8f3e-900ad9684dea" providerId="ADAL" clId="{E337D0D3-C41F-4879-B342-4ECCC38440BD}" dt="2023-12-14T21:08:37.977" v="194" actId="1076"/>
          <ac:picMkLst>
            <pc:docMk/>
            <pc:sldMk cId="4049208705" sldId="395"/>
            <ac:picMk id="4" creationId="{00000000-0000-0000-0000-000000000000}"/>
          </ac:picMkLst>
        </pc:picChg>
      </pc:sldChg>
      <pc:sldChg chg="modSp add mod ord modAnim">
        <pc:chgData name="Foster, Kimberlee D" userId="2b926ced-6e09-4a75-8f3e-900ad9684dea" providerId="ADAL" clId="{E337D0D3-C41F-4879-B342-4ECCC38440BD}" dt="2023-12-18T23:38:24.634" v="3094" actId="113"/>
        <pc:sldMkLst>
          <pc:docMk/>
          <pc:sldMk cId="2340169713" sldId="396"/>
        </pc:sldMkLst>
        <pc:spChg chg="mod">
          <ac:chgData name="Foster, Kimberlee D" userId="2b926ced-6e09-4a75-8f3e-900ad9684dea" providerId="ADAL" clId="{E337D0D3-C41F-4879-B342-4ECCC38440BD}" dt="2023-12-18T23:38:24.634" v="3094" actId="113"/>
          <ac:spMkLst>
            <pc:docMk/>
            <pc:sldMk cId="2340169713" sldId="396"/>
            <ac:spMk id="3" creationId="{48407FFF-BAF2-F43A-3A6D-B2FED070A851}"/>
          </ac:spMkLst>
        </pc:spChg>
        <pc:spChg chg="mod">
          <ac:chgData name="Foster, Kimberlee D" userId="2b926ced-6e09-4a75-8f3e-900ad9684dea" providerId="ADAL" clId="{E337D0D3-C41F-4879-B342-4ECCC38440BD}" dt="2023-12-18T21:43:20.687" v="1202" actId="20577"/>
          <ac:spMkLst>
            <pc:docMk/>
            <pc:sldMk cId="2340169713" sldId="396"/>
            <ac:spMk id="9" creationId="{64113F4B-87E6-4198-A79A-D7B51F458E30}"/>
          </ac:spMkLst>
        </pc:spChg>
      </pc:sldChg>
      <pc:sldChg chg="modSp add mod ord">
        <pc:chgData name="Foster, Kimberlee D" userId="2b926ced-6e09-4a75-8f3e-900ad9684dea" providerId="ADAL" clId="{E337D0D3-C41F-4879-B342-4ECCC38440BD}" dt="2023-12-18T23:22:35.407" v="3012" actId="20577"/>
        <pc:sldMkLst>
          <pc:docMk/>
          <pc:sldMk cId="2670631260" sldId="397"/>
        </pc:sldMkLst>
        <pc:spChg chg="mod">
          <ac:chgData name="Foster, Kimberlee D" userId="2b926ced-6e09-4a75-8f3e-900ad9684dea" providerId="ADAL" clId="{E337D0D3-C41F-4879-B342-4ECCC38440BD}" dt="2023-12-18T23:22:35.407" v="3012" actId="20577"/>
          <ac:spMkLst>
            <pc:docMk/>
            <pc:sldMk cId="2670631260" sldId="397"/>
            <ac:spMk id="3" creationId="{48407FFF-BAF2-F43A-3A6D-B2FED070A851}"/>
          </ac:spMkLst>
        </pc:spChg>
        <pc:spChg chg="mod">
          <ac:chgData name="Foster, Kimberlee D" userId="2b926ced-6e09-4a75-8f3e-900ad9684dea" providerId="ADAL" clId="{E337D0D3-C41F-4879-B342-4ECCC38440BD}" dt="2023-12-18T21:53:44.878" v="2197" actId="20577"/>
          <ac:spMkLst>
            <pc:docMk/>
            <pc:sldMk cId="2670631260" sldId="397"/>
            <ac:spMk id="9" creationId="{64113F4B-87E6-4198-A79A-D7B51F458E30}"/>
          </ac:spMkLst>
        </pc:spChg>
      </pc:sldChg>
      <pc:sldChg chg="modSp add mod modAnim">
        <pc:chgData name="Foster, Kimberlee D" userId="2b926ced-6e09-4a75-8f3e-900ad9684dea" providerId="ADAL" clId="{E337D0D3-C41F-4879-B342-4ECCC38440BD}" dt="2023-12-18T23:56:50.280" v="4097" actId="115"/>
        <pc:sldMkLst>
          <pc:docMk/>
          <pc:sldMk cId="1151811209" sldId="398"/>
        </pc:sldMkLst>
        <pc:spChg chg="mod">
          <ac:chgData name="Foster, Kimberlee D" userId="2b926ced-6e09-4a75-8f3e-900ad9684dea" providerId="ADAL" clId="{E337D0D3-C41F-4879-B342-4ECCC38440BD}" dt="2023-12-18T23:56:50.280" v="4097" actId="115"/>
          <ac:spMkLst>
            <pc:docMk/>
            <pc:sldMk cId="1151811209" sldId="398"/>
            <ac:spMk id="3" creationId="{48407FFF-BAF2-F43A-3A6D-B2FED070A851}"/>
          </ac:spMkLst>
        </pc:spChg>
        <pc:spChg chg="mod">
          <ac:chgData name="Foster, Kimberlee D" userId="2b926ced-6e09-4a75-8f3e-900ad9684dea" providerId="ADAL" clId="{E337D0D3-C41F-4879-B342-4ECCC38440BD}" dt="2023-12-18T22:46:41.173" v="2587" actId="1076"/>
          <ac:spMkLst>
            <pc:docMk/>
            <pc:sldMk cId="1151811209" sldId="398"/>
            <ac:spMk id="9" creationId="{64113F4B-87E6-4198-A79A-D7B51F458E30}"/>
          </ac:spMkLst>
        </pc:spChg>
      </pc:sldChg>
      <pc:sldChg chg="modSp add mod ord">
        <pc:chgData name="Foster, Kimberlee D" userId="2b926ced-6e09-4a75-8f3e-900ad9684dea" providerId="ADAL" clId="{E337D0D3-C41F-4879-B342-4ECCC38440BD}" dt="2023-12-19T15:10:51.971" v="4830" actId="20577"/>
        <pc:sldMkLst>
          <pc:docMk/>
          <pc:sldMk cId="3925126454" sldId="399"/>
        </pc:sldMkLst>
        <pc:spChg chg="mod">
          <ac:chgData name="Foster, Kimberlee D" userId="2b926ced-6e09-4a75-8f3e-900ad9684dea" providerId="ADAL" clId="{E337D0D3-C41F-4879-B342-4ECCC38440BD}" dt="2023-12-19T15:10:51.971" v="4830" actId="20577"/>
          <ac:spMkLst>
            <pc:docMk/>
            <pc:sldMk cId="3925126454" sldId="399"/>
            <ac:spMk id="3" creationId="{48407FFF-BAF2-F43A-3A6D-B2FED070A851}"/>
          </ac:spMkLst>
        </pc:spChg>
        <pc:spChg chg="mod">
          <ac:chgData name="Foster, Kimberlee D" userId="2b926ced-6e09-4a75-8f3e-900ad9684dea" providerId="ADAL" clId="{E337D0D3-C41F-4879-B342-4ECCC38440BD}" dt="2023-12-18T23:45:59.550" v="3602" actId="1036"/>
          <ac:spMkLst>
            <pc:docMk/>
            <pc:sldMk cId="3925126454" sldId="399"/>
            <ac:spMk id="9" creationId="{64113F4B-87E6-4198-A79A-D7B51F458E30}"/>
          </ac:spMkLst>
        </pc:spChg>
      </pc:sldChg>
      <pc:sldChg chg="modSp add mod modAnim">
        <pc:chgData name="Foster, Kimberlee D" userId="2b926ced-6e09-4a75-8f3e-900ad9684dea" providerId="ADAL" clId="{E337D0D3-C41F-4879-B342-4ECCC38440BD}" dt="2023-12-18T23:48:09.759" v="3876" actId="20577"/>
        <pc:sldMkLst>
          <pc:docMk/>
          <pc:sldMk cId="2493055859" sldId="400"/>
        </pc:sldMkLst>
        <pc:spChg chg="mod">
          <ac:chgData name="Foster, Kimberlee D" userId="2b926ced-6e09-4a75-8f3e-900ad9684dea" providerId="ADAL" clId="{E337D0D3-C41F-4879-B342-4ECCC38440BD}" dt="2023-12-18T23:48:09.759" v="3876" actId="20577"/>
          <ac:spMkLst>
            <pc:docMk/>
            <pc:sldMk cId="2493055859" sldId="400"/>
            <ac:spMk id="3" creationId="{48407FFF-BAF2-F43A-3A6D-B2FED070A851}"/>
          </ac:spMkLst>
        </pc:spChg>
        <pc:spChg chg="mod">
          <ac:chgData name="Foster, Kimberlee D" userId="2b926ced-6e09-4a75-8f3e-900ad9684dea" providerId="ADAL" clId="{E337D0D3-C41F-4879-B342-4ECCC38440BD}" dt="2023-12-18T23:36:00.510" v="3089" actId="1036"/>
          <ac:spMkLst>
            <pc:docMk/>
            <pc:sldMk cId="2493055859" sldId="400"/>
            <ac:spMk id="9" creationId="{64113F4B-87E6-4198-A79A-D7B51F458E30}"/>
          </ac:spMkLst>
        </pc:spChg>
      </pc:sldChg>
      <pc:sldChg chg="addSp delSp modSp add mod">
        <pc:chgData name="Foster, Kimberlee D" userId="2b926ced-6e09-4a75-8f3e-900ad9684dea" providerId="ADAL" clId="{E337D0D3-C41F-4879-B342-4ECCC38440BD}" dt="2023-12-19T15:15:43.368" v="5262" actId="20577"/>
        <pc:sldMkLst>
          <pc:docMk/>
          <pc:sldMk cId="1839431862" sldId="401"/>
        </pc:sldMkLst>
        <pc:spChg chg="mod">
          <ac:chgData name="Foster, Kimberlee D" userId="2b926ced-6e09-4a75-8f3e-900ad9684dea" providerId="ADAL" clId="{E337D0D3-C41F-4879-B342-4ECCC38440BD}" dt="2023-12-19T15:15:43.368" v="5262" actId="20577"/>
          <ac:spMkLst>
            <pc:docMk/>
            <pc:sldMk cId="1839431862" sldId="401"/>
            <ac:spMk id="3" creationId="{48407FFF-BAF2-F43A-3A6D-B2FED070A851}"/>
          </ac:spMkLst>
        </pc:spChg>
        <pc:spChg chg="add del mod">
          <ac:chgData name="Foster, Kimberlee D" userId="2b926ced-6e09-4a75-8f3e-900ad9684dea" providerId="ADAL" clId="{E337D0D3-C41F-4879-B342-4ECCC38440BD}" dt="2023-12-18T23:55:59.253" v="4089" actId="1076"/>
          <ac:spMkLst>
            <pc:docMk/>
            <pc:sldMk cId="1839431862" sldId="401"/>
            <ac:spMk id="9" creationId="{64113F4B-87E6-4198-A79A-D7B51F458E3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7071"/>
          </a:xfrm>
          <a:prstGeom prst="rect">
            <a:avLst/>
          </a:prstGeom>
        </p:spPr>
        <p:txBody>
          <a:bodyPr vert="horz" lIns="93317" tIns="46659" rIns="93317" bIns="46659" rtlCol="0"/>
          <a:lstStyle>
            <a:lvl1pPr algn="r">
              <a:defRPr sz="1200"/>
            </a:lvl1pPr>
          </a:lstStyle>
          <a:p>
            <a:fld id="{F194DFF4-FB7A-4EE6-9841-AC27ED95BDD8}" type="datetimeFigureOut">
              <a:rPr lang="en-US" smtClean="0"/>
              <a:t>12/19/2023</a:t>
            </a:fld>
            <a:endParaRPr lang="en-US" dirty="0"/>
          </a:p>
        </p:txBody>
      </p:sp>
      <p:sp>
        <p:nvSpPr>
          <p:cNvPr id="4" name="Footer Placeholder 3"/>
          <p:cNvSpPr>
            <a:spLocks noGrp="1"/>
          </p:cNvSpPr>
          <p:nvPr>
            <p:ph type="ftr" sz="quarter" idx="2"/>
          </p:nvPr>
        </p:nvSpPr>
        <p:spPr>
          <a:xfrm>
            <a:off x="1" y="8842031"/>
            <a:ext cx="3043343" cy="467069"/>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1"/>
            <a:ext cx="3043343" cy="467069"/>
          </a:xfrm>
          <a:prstGeom prst="rect">
            <a:avLst/>
          </a:prstGeom>
        </p:spPr>
        <p:txBody>
          <a:bodyPr vert="horz" lIns="93317" tIns="46659" rIns="93317" bIns="46659" rtlCol="0" anchor="b"/>
          <a:lstStyle>
            <a:lvl1pPr algn="r">
              <a:defRPr sz="1200"/>
            </a:lvl1pPr>
          </a:lstStyle>
          <a:p>
            <a:fld id="{B4282589-B466-42F6-9865-16458D880E61}" type="slidenum">
              <a:rPr lang="en-US" smtClean="0"/>
              <a:t>‹#›</a:t>
            </a:fld>
            <a:endParaRPr lang="en-US" dirty="0"/>
          </a:p>
        </p:txBody>
      </p:sp>
    </p:spTree>
    <p:extLst>
      <p:ext uri="{BB962C8B-B14F-4D97-AF65-F5344CB8AC3E}">
        <p14:creationId xmlns:p14="http://schemas.microsoft.com/office/powerpoint/2010/main" val="38554464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3" y="1"/>
            <a:ext cx="3043343" cy="465455"/>
          </a:xfrm>
          <a:prstGeom prst="rect">
            <a:avLst/>
          </a:prstGeom>
        </p:spPr>
        <p:txBody>
          <a:bodyPr vert="horz" lIns="93317" tIns="46659" rIns="93317" bIns="46659" rtlCol="0"/>
          <a:lstStyle>
            <a:lvl1pPr algn="r">
              <a:defRPr sz="1200"/>
            </a:lvl1pPr>
          </a:lstStyle>
          <a:p>
            <a:fld id="{3BDF5ED6-3BAD-42A4-BA2D-2D0D6F951E88}" type="datetimeFigureOut">
              <a:rPr lang="en-US" smtClean="0"/>
              <a:t>12/19/2023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3317" tIns="46659" rIns="93317" bIns="46659" rtlCol="0" anchor="b"/>
          <a:lstStyle>
            <a:lvl1pPr algn="r">
              <a:defRPr sz="1200"/>
            </a:lvl1pPr>
          </a:lstStyle>
          <a:p>
            <a:fld id="{295796E7-57C5-4C5A-A26A-02559B1D08C7}" type="slidenum">
              <a:rPr lang="en-US" smtClean="0"/>
              <a:t>‹#›</a:t>
            </a:fld>
            <a:endParaRPr lang="en-US" dirty="0"/>
          </a:p>
        </p:txBody>
      </p:sp>
    </p:spTree>
    <p:extLst>
      <p:ext uri="{BB962C8B-B14F-4D97-AF65-F5344CB8AC3E}">
        <p14:creationId xmlns:p14="http://schemas.microsoft.com/office/powerpoint/2010/main" val="10045426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5796E7-57C5-4C5A-A26A-02559B1D08C7}" type="slidenum">
              <a:rPr lang="en-US" smtClean="0"/>
              <a:t>1</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29613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5796E7-57C5-4C5A-A26A-02559B1D08C7}" type="slidenum">
              <a:rPr lang="en-US" smtClean="0"/>
              <a:t>2</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20101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5796E7-57C5-4C5A-A26A-02559B1D08C7}" type="slidenum">
              <a:rPr lang="en-US" smtClean="0"/>
              <a:t>3</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799720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5796E7-57C5-4C5A-A26A-02559B1D08C7}" type="slidenum">
              <a:rPr lang="en-US" smtClean="0"/>
              <a:t>4</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47141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5796E7-57C5-4C5A-A26A-02559B1D08C7}" type="slidenum">
              <a:rPr lang="en-US" smtClean="0"/>
              <a:t>5</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719708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5796E7-57C5-4C5A-A26A-02559B1D08C7}" type="slidenum">
              <a:rPr lang="en-US" smtClean="0"/>
              <a:t>6</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224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5796E7-57C5-4C5A-A26A-02559B1D08C7}" type="slidenum">
              <a:rPr lang="en-US" smtClean="0"/>
              <a:t>7</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782023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95796E7-57C5-4C5A-A26A-02559B1D08C7}" type="slidenum">
              <a:rPr lang="en-US" smtClean="0"/>
              <a:t>8</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795084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BBA7F387-D755-467B-9D06-37ED3E4DC527}" type="datetime1">
              <a:rPr lang="en-CA" smtClean="0"/>
              <a:t>2023-12-19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339527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29F5840-0A17-4516-A3F4-699A10F8F408}" type="datetime1">
              <a:rPr lang="en-CA" smtClean="0"/>
              <a:t>2023-12-19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330216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0878AF8-2AC8-4A6B-923A-6C9010C83017}" type="datetime1">
              <a:rPr lang="en-CA" smtClean="0"/>
              <a:t>2023-12-19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61929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9AEAD5D-C67A-4619-8041-33A057DC8396}" type="datetime1">
              <a:rPr lang="en-CA" smtClean="0"/>
              <a:t>2023-12-19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297993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53B78E-3E2C-40C4-97CA-6C5D5E1D6CE1}" type="datetime1">
              <a:rPr lang="en-CA" smtClean="0"/>
              <a:t>2023-12-19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27675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828D711-7139-455F-9061-85201B573C49}" type="datetime1">
              <a:rPr lang="en-CA" smtClean="0"/>
              <a:t>2023-12-19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318414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F5E23C61-A524-4BD9-8F18-E6F14E6B1042}" type="datetime1">
              <a:rPr lang="en-CA" smtClean="0"/>
              <a:t>2023-12-19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12956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5FD3D8A-8B86-4069-B693-8D6AA449429F}" type="datetime1">
              <a:rPr lang="en-CA" smtClean="0"/>
              <a:t>2023-12-19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394361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D7226-AE1F-44AE-A36E-44FFF28F255F}" type="datetime1">
              <a:rPr lang="en-CA" smtClean="0"/>
              <a:t>2023-12-19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4289735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A1FBA8-2696-47E8-8BDB-A60BCE9E7383}" type="datetime1">
              <a:rPr lang="en-CA" smtClean="0"/>
              <a:t>2023-12-19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100045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25E4A0-320F-4320-BCF2-98B007CBE1AF}" type="datetime1">
              <a:rPr lang="en-CA" smtClean="0"/>
              <a:t>2023-12-19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4246055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F035F-5E21-422A-8D28-7FA1195BAF36}" type="datetime1">
              <a:rPr lang="en-CA" smtClean="0"/>
              <a:t>2023-12-19</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01C94-9C37-4FF0-8CA6-24330328645A}" type="slidenum">
              <a:rPr lang="en-CA" smtClean="0"/>
              <a:t>‹#›</a:t>
            </a:fld>
            <a:endParaRPr lang="en-CA" dirty="0"/>
          </a:p>
        </p:txBody>
      </p:sp>
    </p:spTree>
    <p:extLst>
      <p:ext uri="{BB962C8B-B14F-4D97-AF65-F5344CB8AC3E}">
        <p14:creationId xmlns:p14="http://schemas.microsoft.com/office/powerpoint/2010/main" val="2743811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75"/>
            <a:ext cx="9144000" cy="6858000"/>
          </a:xfrm>
          <a:prstGeom prst="rect">
            <a:avLst/>
          </a:prstGeom>
        </p:spPr>
      </p:pic>
      <p:sp>
        <p:nvSpPr>
          <p:cNvPr id="2" name="Slide Number Placeholder 1"/>
          <p:cNvSpPr>
            <a:spLocks noGrp="1"/>
          </p:cNvSpPr>
          <p:nvPr>
            <p:ph type="sldNum" sz="quarter" idx="12"/>
          </p:nvPr>
        </p:nvSpPr>
        <p:spPr/>
        <p:txBody>
          <a:bodyPr/>
          <a:lstStyle/>
          <a:p>
            <a:fld id="{A9D01C94-9C37-4FF0-8CA6-24330328645A}" type="slidenum">
              <a:rPr lang="en-CA" smtClean="0"/>
              <a:t>1</a:t>
            </a:fld>
            <a:endParaRPr lang="en-CA" dirty="0"/>
          </a:p>
        </p:txBody>
      </p:sp>
      <p:sp>
        <p:nvSpPr>
          <p:cNvPr id="7" name="TextBox 6">
            <a:extLst>
              <a:ext uri="{FF2B5EF4-FFF2-40B4-BE49-F238E27FC236}">
                <a16:creationId xmlns:a16="http://schemas.microsoft.com/office/drawing/2014/main" id="{72E25C60-3A95-4F0B-B060-BD14912268A0}"/>
              </a:ext>
            </a:extLst>
          </p:cNvPr>
          <p:cNvSpPr txBox="1"/>
          <p:nvPr/>
        </p:nvSpPr>
        <p:spPr>
          <a:xfrm>
            <a:off x="3022339" y="-14539"/>
            <a:ext cx="6121661" cy="472979"/>
          </a:xfrm>
          <a:prstGeom prst="rect">
            <a:avLst/>
          </a:prstGeom>
          <a:noFill/>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Calibri"/>
              <a:ea typeface="+mn-ea"/>
              <a:cs typeface="+mn-cs"/>
            </a:endParaRPr>
          </a:p>
        </p:txBody>
      </p:sp>
      <p:sp>
        <p:nvSpPr>
          <p:cNvPr id="9" name="TextBox 8">
            <a:extLst>
              <a:ext uri="{FF2B5EF4-FFF2-40B4-BE49-F238E27FC236}">
                <a16:creationId xmlns:a16="http://schemas.microsoft.com/office/drawing/2014/main" id="{64113F4B-87E6-4198-A79A-D7B51F458E30}"/>
              </a:ext>
            </a:extLst>
          </p:cNvPr>
          <p:cNvSpPr txBox="1"/>
          <p:nvPr/>
        </p:nvSpPr>
        <p:spPr>
          <a:xfrm>
            <a:off x="1265421" y="221950"/>
            <a:ext cx="6489830" cy="984647"/>
          </a:xfrm>
          <a:prstGeom prst="rect">
            <a:avLst/>
          </a:prstGeom>
          <a:noFill/>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3600" b="1" i="1" u="sng" dirty="0">
                <a:latin typeface="Calibri"/>
              </a:rPr>
              <a:t>Special Management</a:t>
            </a:r>
            <a:endParaRPr kumimoji="0" lang="en-US" sz="3600" b="1" i="1" u="sng" strike="noStrike" kern="1200" cap="none" spc="0" normalizeH="0" baseline="0" noProof="0" dirty="0">
              <a:ln>
                <a:noFill/>
              </a:ln>
              <a:effectLst/>
              <a:uLnTx/>
              <a:uFillTx/>
              <a:latin typeface="Calibri"/>
              <a:ea typeface="+mn-ea"/>
              <a:cs typeface="+mn-cs"/>
            </a:endParaRPr>
          </a:p>
        </p:txBody>
      </p:sp>
      <p:sp>
        <p:nvSpPr>
          <p:cNvPr id="3" name="TextBox 2">
            <a:extLst>
              <a:ext uri="{FF2B5EF4-FFF2-40B4-BE49-F238E27FC236}">
                <a16:creationId xmlns:a16="http://schemas.microsoft.com/office/drawing/2014/main" id="{48407FFF-BAF2-F43A-3A6D-B2FED070A851}"/>
              </a:ext>
            </a:extLst>
          </p:cNvPr>
          <p:cNvSpPr txBox="1"/>
          <p:nvPr/>
        </p:nvSpPr>
        <p:spPr>
          <a:xfrm>
            <a:off x="395536" y="1428750"/>
            <a:ext cx="8352928" cy="4247317"/>
          </a:xfrm>
          <a:prstGeom prst="rect">
            <a:avLst/>
          </a:prstGeom>
          <a:noFill/>
        </p:spPr>
        <p:txBody>
          <a:bodyPr wrap="square" rtlCol="0">
            <a:sp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Wilderness Study Areas (WSA)</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Lands with Wilderness Characteristics (LWC)</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Special Recreation Management Areas (SRMA)</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Areas of Critical Environmental Concern (ACEC)</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Additional RMP identifications for areas of special management </a:t>
            </a:r>
          </a:p>
          <a:p>
            <a:pPr marL="800100" lvl="1" indent="-342900">
              <a:buFont typeface="Arial" panose="020B0604020202020204" pitchFamily="34" charset="0"/>
              <a:buChar char="•"/>
            </a:pPr>
            <a:r>
              <a:rPr lang="en-US" dirty="0"/>
              <a:t>‘Other’ Management Areas:  Monument Valley, Sugarloaf Basin</a:t>
            </a:r>
          </a:p>
          <a:p>
            <a:pPr marL="800100" lvl="1" indent="-342900">
              <a:buFont typeface="Arial" panose="020B0604020202020204" pitchFamily="34" charset="0"/>
              <a:buChar char="•"/>
            </a:pPr>
            <a:r>
              <a:rPr lang="en-US" dirty="0"/>
              <a:t>National Historic Landmarks (NHL): South Pass Historic Landscape</a:t>
            </a:r>
          </a:p>
          <a:p>
            <a:pPr marL="800100" lvl="1" indent="-342900">
              <a:buFont typeface="Arial" panose="020B0604020202020204" pitchFamily="34" charset="0"/>
              <a:buChar char="•"/>
            </a:pPr>
            <a:r>
              <a:rPr lang="en-US" dirty="0"/>
              <a:t>National Historic Trails (NHT)</a:t>
            </a:r>
          </a:p>
          <a:p>
            <a:pPr marL="800100" lvl="1" indent="-342900">
              <a:buFont typeface="Arial" panose="020B0604020202020204" pitchFamily="34" charset="0"/>
              <a:buChar char="•"/>
            </a:pPr>
            <a:r>
              <a:rPr lang="en-US" dirty="0"/>
              <a:t>Proposed Trails Management Corridor</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67063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75"/>
            <a:ext cx="9144000" cy="6858000"/>
          </a:xfrm>
          <a:prstGeom prst="rect">
            <a:avLst/>
          </a:prstGeom>
        </p:spPr>
      </p:pic>
      <p:sp>
        <p:nvSpPr>
          <p:cNvPr id="2" name="Slide Number Placeholder 1"/>
          <p:cNvSpPr>
            <a:spLocks noGrp="1"/>
          </p:cNvSpPr>
          <p:nvPr>
            <p:ph type="sldNum" sz="quarter" idx="12"/>
          </p:nvPr>
        </p:nvSpPr>
        <p:spPr/>
        <p:txBody>
          <a:bodyPr/>
          <a:lstStyle/>
          <a:p>
            <a:fld id="{A9D01C94-9C37-4FF0-8CA6-24330328645A}" type="slidenum">
              <a:rPr lang="en-CA" smtClean="0"/>
              <a:t>2</a:t>
            </a:fld>
            <a:endParaRPr lang="en-CA" dirty="0"/>
          </a:p>
        </p:txBody>
      </p:sp>
      <p:sp>
        <p:nvSpPr>
          <p:cNvPr id="7" name="TextBox 6">
            <a:extLst>
              <a:ext uri="{FF2B5EF4-FFF2-40B4-BE49-F238E27FC236}">
                <a16:creationId xmlns:a16="http://schemas.microsoft.com/office/drawing/2014/main" id="{72E25C60-3A95-4F0B-B060-BD14912268A0}"/>
              </a:ext>
            </a:extLst>
          </p:cNvPr>
          <p:cNvSpPr txBox="1"/>
          <p:nvPr/>
        </p:nvSpPr>
        <p:spPr>
          <a:xfrm>
            <a:off x="3022339" y="-14539"/>
            <a:ext cx="6121661" cy="472979"/>
          </a:xfrm>
          <a:prstGeom prst="rect">
            <a:avLst/>
          </a:prstGeom>
          <a:noFill/>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Calibri"/>
              <a:ea typeface="+mn-ea"/>
              <a:cs typeface="+mn-cs"/>
            </a:endParaRPr>
          </a:p>
        </p:txBody>
      </p:sp>
      <p:sp>
        <p:nvSpPr>
          <p:cNvPr id="9" name="TextBox 8">
            <a:extLst>
              <a:ext uri="{FF2B5EF4-FFF2-40B4-BE49-F238E27FC236}">
                <a16:creationId xmlns:a16="http://schemas.microsoft.com/office/drawing/2014/main" id="{64113F4B-87E6-4198-A79A-D7B51F458E30}"/>
              </a:ext>
            </a:extLst>
          </p:cNvPr>
          <p:cNvSpPr txBox="1"/>
          <p:nvPr/>
        </p:nvSpPr>
        <p:spPr>
          <a:xfrm>
            <a:off x="1265421" y="221950"/>
            <a:ext cx="6489830" cy="984647"/>
          </a:xfrm>
          <a:prstGeom prst="rect">
            <a:avLst/>
          </a:prstGeom>
          <a:noFill/>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3600" b="1" i="1" u="sng" dirty="0">
                <a:latin typeface="Calibri"/>
              </a:rPr>
              <a:t>Wilderness Study Area (WSA)</a:t>
            </a:r>
            <a:endParaRPr kumimoji="0" lang="en-US" sz="3600" b="1" i="1" u="sng" strike="noStrike" kern="1200" cap="none" spc="0" normalizeH="0" baseline="0" noProof="0" dirty="0">
              <a:ln>
                <a:noFill/>
              </a:ln>
              <a:effectLst/>
              <a:uLnTx/>
              <a:uFillTx/>
              <a:latin typeface="Calibri"/>
              <a:ea typeface="+mn-ea"/>
              <a:cs typeface="+mn-cs"/>
            </a:endParaRPr>
          </a:p>
        </p:txBody>
      </p:sp>
      <p:sp>
        <p:nvSpPr>
          <p:cNvPr id="3" name="TextBox 2">
            <a:extLst>
              <a:ext uri="{FF2B5EF4-FFF2-40B4-BE49-F238E27FC236}">
                <a16:creationId xmlns:a16="http://schemas.microsoft.com/office/drawing/2014/main" id="{48407FFF-BAF2-F43A-3A6D-B2FED070A851}"/>
              </a:ext>
            </a:extLst>
          </p:cNvPr>
          <p:cNvSpPr txBox="1"/>
          <p:nvPr/>
        </p:nvSpPr>
        <p:spPr>
          <a:xfrm>
            <a:off x="395536" y="1381081"/>
            <a:ext cx="8352928" cy="5078313"/>
          </a:xfrm>
          <a:prstGeom prst="rect">
            <a:avLst/>
          </a:prstGeom>
          <a:noFill/>
        </p:spPr>
        <p:txBody>
          <a:bodyPr wrap="square" rtlCol="0">
            <a:sp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1964 Wilderness Act </a:t>
            </a:r>
            <a:r>
              <a:rPr lang="en-US" dirty="0"/>
              <a:t>established the National Wilderness Preservation System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Congress directed BLM to evaluate all of its land for the presence of wilderness and those areas became Wilderness Study Areas.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WSAs serve to identify areas for Congress to consider for addition to the National Wilderness Preservation System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BLM is required to manage all WSAs to ensure suitability for designation as wilderness is not impaired until Congress takes action to either enter the WSA into the National Wilderness Preservation System or release the WSA into another use </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RSFO maintains 13 WSAs (</a:t>
            </a:r>
            <a:r>
              <a:rPr lang="en-US" dirty="0">
                <a:ea typeface="Roboto" panose="02000000000000000000" pitchFamily="2" charset="0"/>
                <a:cs typeface="Times New Roman" panose="02020603050405020304" pitchFamily="18" charset="0"/>
              </a:rPr>
              <a:t>227,960 acres) and </a:t>
            </a:r>
            <a:r>
              <a:rPr lang="en-US" u="sng" dirty="0">
                <a:ea typeface="Roboto" panose="02000000000000000000" pitchFamily="2" charset="0"/>
                <a:cs typeface="Times New Roman" panose="02020603050405020304" pitchFamily="18" charset="0"/>
              </a:rPr>
              <a:t>no changes are/can be proposed </a:t>
            </a:r>
            <a:r>
              <a:rPr lang="en-US" dirty="0">
                <a:ea typeface="Roboto" panose="02000000000000000000" pitchFamily="2" charset="0"/>
                <a:cs typeface="Times New Roman" panose="02020603050405020304" pitchFamily="18" charset="0"/>
              </a:rPr>
              <a:t>in any of the four EIS alternatives</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34016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75"/>
            <a:ext cx="9144000" cy="6858000"/>
          </a:xfrm>
          <a:prstGeom prst="rect">
            <a:avLst/>
          </a:prstGeom>
        </p:spPr>
      </p:pic>
      <p:sp>
        <p:nvSpPr>
          <p:cNvPr id="2" name="Slide Number Placeholder 1"/>
          <p:cNvSpPr>
            <a:spLocks noGrp="1"/>
          </p:cNvSpPr>
          <p:nvPr>
            <p:ph type="sldNum" sz="quarter" idx="12"/>
          </p:nvPr>
        </p:nvSpPr>
        <p:spPr/>
        <p:txBody>
          <a:bodyPr/>
          <a:lstStyle/>
          <a:p>
            <a:fld id="{A9D01C94-9C37-4FF0-8CA6-24330328645A}" type="slidenum">
              <a:rPr lang="en-CA" smtClean="0"/>
              <a:t>3</a:t>
            </a:fld>
            <a:endParaRPr lang="en-CA" dirty="0"/>
          </a:p>
        </p:txBody>
      </p:sp>
      <p:sp>
        <p:nvSpPr>
          <p:cNvPr id="7" name="TextBox 6">
            <a:extLst>
              <a:ext uri="{FF2B5EF4-FFF2-40B4-BE49-F238E27FC236}">
                <a16:creationId xmlns:a16="http://schemas.microsoft.com/office/drawing/2014/main" id="{72E25C60-3A95-4F0B-B060-BD14912268A0}"/>
              </a:ext>
            </a:extLst>
          </p:cNvPr>
          <p:cNvSpPr txBox="1"/>
          <p:nvPr/>
        </p:nvSpPr>
        <p:spPr>
          <a:xfrm>
            <a:off x="3022339" y="-14539"/>
            <a:ext cx="6121661" cy="472979"/>
          </a:xfrm>
          <a:prstGeom prst="rect">
            <a:avLst/>
          </a:prstGeom>
          <a:noFill/>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Calibri"/>
              <a:ea typeface="+mn-ea"/>
              <a:cs typeface="+mn-cs"/>
            </a:endParaRPr>
          </a:p>
        </p:txBody>
      </p:sp>
      <p:sp>
        <p:nvSpPr>
          <p:cNvPr id="9" name="TextBox 8">
            <a:extLst>
              <a:ext uri="{FF2B5EF4-FFF2-40B4-BE49-F238E27FC236}">
                <a16:creationId xmlns:a16="http://schemas.microsoft.com/office/drawing/2014/main" id="{64113F4B-87E6-4198-A79A-D7B51F458E30}"/>
              </a:ext>
            </a:extLst>
          </p:cNvPr>
          <p:cNvSpPr txBox="1"/>
          <p:nvPr/>
        </p:nvSpPr>
        <p:spPr>
          <a:xfrm>
            <a:off x="1327085" y="514350"/>
            <a:ext cx="6489830" cy="984647"/>
          </a:xfrm>
          <a:prstGeom prst="rect">
            <a:avLst/>
          </a:prstGeom>
          <a:noFill/>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600" b="1" i="1" u="sng" strike="noStrike" kern="1200" cap="none" spc="0" normalizeH="0" baseline="0" noProof="0" dirty="0">
              <a:ln>
                <a:noFill/>
              </a:ln>
              <a:effectLst/>
              <a:uLnTx/>
              <a:uFillTx/>
              <a:latin typeface="Calibri"/>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1" i="1" u="sng" strike="noStrike" kern="1200" cap="none" spc="0" normalizeH="0" baseline="0" noProof="0" dirty="0">
                <a:ln>
                  <a:noFill/>
                </a:ln>
                <a:effectLst/>
                <a:uLnTx/>
                <a:uFillTx/>
                <a:latin typeface="Calibri"/>
                <a:ea typeface="+mn-ea"/>
                <a:cs typeface="+mn-cs"/>
              </a:rPr>
              <a:t>Lands with Wilderness Characteristics</a:t>
            </a:r>
          </a:p>
        </p:txBody>
      </p:sp>
      <p:sp>
        <p:nvSpPr>
          <p:cNvPr id="3" name="TextBox 2">
            <a:extLst>
              <a:ext uri="{FF2B5EF4-FFF2-40B4-BE49-F238E27FC236}">
                <a16:creationId xmlns:a16="http://schemas.microsoft.com/office/drawing/2014/main" id="{48407FFF-BAF2-F43A-3A6D-B2FED070A851}"/>
              </a:ext>
            </a:extLst>
          </p:cNvPr>
          <p:cNvSpPr txBox="1"/>
          <p:nvPr/>
        </p:nvSpPr>
        <p:spPr>
          <a:xfrm>
            <a:off x="333872" y="1600200"/>
            <a:ext cx="8352928" cy="4247317"/>
          </a:xfrm>
          <a:prstGeom prst="rect">
            <a:avLst/>
          </a:prstGeom>
          <a:noFill/>
        </p:spPr>
        <p:txBody>
          <a:bodyPr wrap="square" rtlCol="0">
            <a:spAutoFit/>
          </a:bodyPr>
          <a:lstStyle/>
          <a:p>
            <a:pPr marL="342900" indent="-342900">
              <a:buFont typeface="Arial" panose="020B0604020202020204" pitchFamily="34" charset="0"/>
              <a:buChar char="•"/>
            </a:pPr>
            <a:r>
              <a:rPr lang="en-US" dirty="0"/>
              <a:t>Section 201 of the </a:t>
            </a:r>
            <a:r>
              <a:rPr lang="en-US" b="1" dirty="0"/>
              <a:t>Federal Land Policy and Management Act </a:t>
            </a:r>
            <a:r>
              <a:rPr lang="en-US" dirty="0"/>
              <a:t>(FLPMA) requires the BLM to maintain an inventory of all public lands and their resources and other values, which includes wilderness characteristics. The preparation and maintenance of the inventory shall not, of itself, change or prevent change of the management or use of public lands.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For an area to qualify as lands with wilderness characteristics, it must possess sufficient size, naturalness, and outstanding opportunities for either solitude or primitive and unconfined recreation. It may also possess supplemental values.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BLM uses the land use planning process to determine how to manage lands with wilderness characteristics as part of the agency's multiple-use mandate.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Lands with wilderness characteristics are inventoried separately from designated Wilderness or wilderness study areas (WSAs). </a:t>
            </a:r>
            <a:endParaRPr lang="en-US" sz="2200" i="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0012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75"/>
            <a:ext cx="9144000" cy="6858000"/>
          </a:xfrm>
          <a:prstGeom prst="rect">
            <a:avLst/>
          </a:prstGeom>
        </p:spPr>
      </p:pic>
      <p:sp>
        <p:nvSpPr>
          <p:cNvPr id="2" name="Slide Number Placeholder 1"/>
          <p:cNvSpPr>
            <a:spLocks noGrp="1"/>
          </p:cNvSpPr>
          <p:nvPr>
            <p:ph type="sldNum" sz="quarter" idx="12"/>
          </p:nvPr>
        </p:nvSpPr>
        <p:spPr/>
        <p:txBody>
          <a:bodyPr/>
          <a:lstStyle/>
          <a:p>
            <a:fld id="{A9D01C94-9C37-4FF0-8CA6-24330328645A}" type="slidenum">
              <a:rPr lang="en-CA" smtClean="0"/>
              <a:t>4</a:t>
            </a:fld>
            <a:endParaRPr lang="en-CA" dirty="0"/>
          </a:p>
        </p:txBody>
      </p:sp>
      <p:sp>
        <p:nvSpPr>
          <p:cNvPr id="7" name="TextBox 6">
            <a:extLst>
              <a:ext uri="{FF2B5EF4-FFF2-40B4-BE49-F238E27FC236}">
                <a16:creationId xmlns:a16="http://schemas.microsoft.com/office/drawing/2014/main" id="{72E25C60-3A95-4F0B-B060-BD14912268A0}"/>
              </a:ext>
            </a:extLst>
          </p:cNvPr>
          <p:cNvSpPr txBox="1"/>
          <p:nvPr/>
        </p:nvSpPr>
        <p:spPr>
          <a:xfrm>
            <a:off x="3022339" y="-14539"/>
            <a:ext cx="6121661" cy="472979"/>
          </a:xfrm>
          <a:prstGeom prst="rect">
            <a:avLst/>
          </a:prstGeom>
          <a:noFill/>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Calibri"/>
              <a:ea typeface="+mn-ea"/>
              <a:cs typeface="+mn-cs"/>
            </a:endParaRPr>
          </a:p>
        </p:txBody>
      </p:sp>
      <p:sp>
        <p:nvSpPr>
          <p:cNvPr id="9" name="TextBox 8">
            <a:extLst>
              <a:ext uri="{FF2B5EF4-FFF2-40B4-BE49-F238E27FC236}">
                <a16:creationId xmlns:a16="http://schemas.microsoft.com/office/drawing/2014/main" id="{64113F4B-87E6-4198-A79A-D7B51F458E30}"/>
              </a:ext>
            </a:extLst>
          </p:cNvPr>
          <p:cNvSpPr txBox="1"/>
          <p:nvPr/>
        </p:nvSpPr>
        <p:spPr>
          <a:xfrm>
            <a:off x="1265421" y="221950"/>
            <a:ext cx="6489830" cy="984647"/>
          </a:xfrm>
          <a:prstGeom prst="rect">
            <a:avLst/>
          </a:prstGeom>
          <a:noFill/>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3600" b="1" i="1" u="sng" dirty="0">
                <a:latin typeface="Calibri"/>
              </a:rPr>
              <a:t>RSFO LWC Inventory</a:t>
            </a:r>
            <a:endParaRPr kumimoji="0" lang="en-US" sz="3600" b="1" i="1" u="sng" strike="noStrike" kern="1200" cap="none" spc="0" normalizeH="0" baseline="0" noProof="0" dirty="0">
              <a:ln>
                <a:noFill/>
              </a:ln>
              <a:effectLst/>
              <a:uLnTx/>
              <a:uFillTx/>
              <a:latin typeface="Calibri"/>
              <a:ea typeface="+mn-ea"/>
              <a:cs typeface="+mn-cs"/>
            </a:endParaRPr>
          </a:p>
        </p:txBody>
      </p:sp>
      <p:sp>
        <p:nvSpPr>
          <p:cNvPr id="3" name="TextBox 2">
            <a:extLst>
              <a:ext uri="{FF2B5EF4-FFF2-40B4-BE49-F238E27FC236}">
                <a16:creationId xmlns:a16="http://schemas.microsoft.com/office/drawing/2014/main" id="{48407FFF-BAF2-F43A-3A6D-B2FED070A851}"/>
              </a:ext>
            </a:extLst>
          </p:cNvPr>
          <p:cNvSpPr txBox="1"/>
          <p:nvPr/>
        </p:nvSpPr>
        <p:spPr>
          <a:xfrm>
            <a:off x="395536" y="1381081"/>
            <a:ext cx="8352928" cy="4247317"/>
          </a:xfrm>
          <a:prstGeom prst="rect">
            <a:avLst/>
          </a:prstGeom>
          <a:noFill/>
        </p:spPr>
        <p:txBody>
          <a:bodyPr wrap="square" rtlCol="0">
            <a:sp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Baseline inventory for RMP Revision:   2011-2013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Re-inventory in response to public comment during EIS scoping and Citizens Proposed Wilderness Area submissions:  2013-2016</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RS RMP revision identifies 9 LWC units for proposed management actions</a:t>
            </a:r>
          </a:p>
          <a:p>
            <a:pPr marL="342900" indent="-342900">
              <a:buFont typeface="Arial" panose="020B0604020202020204" pitchFamily="34" charset="0"/>
              <a:buChar char="•"/>
            </a:pPr>
            <a:endParaRPr lang="en-US" dirty="0"/>
          </a:p>
          <a:p>
            <a:pPr marL="800100" lvl="1" indent="-342900">
              <a:buFont typeface="Arial" panose="020B0604020202020204" pitchFamily="34" charset="0"/>
              <a:buChar char="•"/>
            </a:pPr>
            <a:r>
              <a:rPr lang="en-US" u="sng" dirty="0"/>
              <a:t>Inventory is not under review in this RMP EIS</a:t>
            </a:r>
            <a:r>
              <a:rPr lang="en-US" dirty="0"/>
              <a:t>, only the proposed management actions for the nine identified LWC units</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BLM has discretion to manage land to maintain the wilderness characteristics or to manage for other uses within each LWC unit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04920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75"/>
            <a:ext cx="9144000" cy="6858000"/>
          </a:xfrm>
          <a:prstGeom prst="rect">
            <a:avLst/>
          </a:prstGeom>
        </p:spPr>
      </p:pic>
      <p:sp>
        <p:nvSpPr>
          <p:cNvPr id="2" name="Slide Number Placeholder 1"/>
          <p:cNvSpPr>
            <a:spLocks noGrp="1"/>
          </p:cNvSpPr>
          <p:nvPr>
            <p:ph type="sldNum" sz="quarter" idx="12"/>
          </p:nvPr>
        </p:nvSpPr>
        <p:spPr/>
        <p:txBody>
          <a:bodyPr/>
          <a:lstStyle/>
          <a:p>
            <a:fld id="{A9D01C94-9C37-4FF0-8CA6-24330328645A}" type="slidenum">
              <a:rPr lang="en-CA" smtClean="0"/>
              <a:t>5</a:t>
            </a:fld>
            <a:endParaRPr lang="en-CA" dirty="0"/>
          </a:p>
        </p:txBody>
      </p:sp>
      <p:sp>
        <p:nvSpPr>
          <p:cNvPr id="7" name="TextBox 6">
            <a:extLst>
              <a:ext uri="{FF2B5EF4-FFF2-40B4-BE49-F238E27FC236}">
                <a16:creationId xmlns:a16="http://schemas.microsoft.com/office/drawing/2014/main" id="{72E25C60-3A95-4F0B-B060-BD14912268A0}"/>
              </a:ext>
            </a:extLst>
          </p:cNvPr>
          <p:cNvSpPr txBox="1"/>
          <p:nvPr/>
        </p:nvSpPr>
        <p:spPr>
          <a:xfrm>
            <a:off x="3022339" y="-14539"/>
            <a:ext cx="6121661" cy="472979"/>
          </a:xfrm>
          <a:prstGeom prst="rect">
            <a:avLst/>
          </a:prstGeom>
          <a:noFill/>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Calibri"/>
              <a:ea typeface="+mn-ea"/>
              <a:cs typeface="+mn-cs"/>
            </a:endParaRPr>
          </a:p>
        </p:txBody>
      </p:sp>
      <p:sp>
        <p:nvSpPr>
          <p:cNvPr id="9" name="TextBox 8">
            <a:extLst>
              <a:ext uri="{FF2B5EF4-FFF2-40B4-BE49-F238E27FC236}">
                <a16:creationId xmlns:a16="http://schemas.microsoft.com/office/drawing/2014/main" id="{64113F4B-87E6-4198-A79A-D7B51F458E30}"/>
              </a:ext>
            </a:extLst>
          </p:cNvPr>
          <p:cNvSpPr txBox="1"/>
          <p:nvPr/>
        </p:nvSpPr>
        <p:spPr>
          <a:xfrm>
            <a:off x="1327085" y="615553"/>
            <a:ext cx="6489830" cy="984647"/>
          </a:xfrm>
          <a:prstGeom prst="rect">
            <a:avLst/>
          </a:prstGeom>
          <a:noFill/>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3600" b="1" i="1" u="sng" dirty="0">
                <a:latin typeface="Calibri"/>
              </a:rPr>
              <a:t>Special Recreation Management Area (SRMA)</a:t>
            </a:r>
            <a:endParaRPr kumimoji="0" lang="en-US" sz="3600" b="1" i="1" u="sng" strike="noStrike" kern="1200" cap="none" spc="0" normalizeH="0" baseline="0" noProof="0" dirty="0">
              <a:ln>
                <a:noFill/>
              </a:ln>
              <a:effectLst/>
              <a:uLnTx/>
              <a:uFillTx/>
              <a:latin typeface="Calibri"/>
              <a:ea typeface="+mn-ea"/>
              <a:cs typeface="+mn-cs"/>
            </a:endParaRPr>
          </a:p>
        </p:txBody>
      </p:sp>
      <p:sp>
        <p:nvSpPr>
          <p:cNvPr id="3" name="TextBox 2">
            <a:extLst>
              <a:ext uri="{FF2B5EF4-FFF2-40B4-BE49-F238E27FC236}">
                <a16:creationId xmlns:a16="http://schemas.microsoft.com/office/drawing/2014/main" id="{48407FFF-BAF2-F43A-3A6D-B2FED070A851}"/>
              </a:ext>
            </a:extLst>
          </p:cNvPr>
          <p:cNvSpPr txBox="1"/>
          <p:nvPr/>
        </p:nvSpPr>
        <p:spPr>
          <a:xfrm>
            <a:off x="457200" y="1873566"/>
            <a:ext cx="8352928" cy="4524315"/>
          </a:xfrm>
          <a:prstGeom prst="rect">
            <a:avLst/>
          </a:prstGeom>
          <a:noFill/>
        </p:spPr>
        <p:txBody>
          <a:bodyPr wrap="square" rtlCol="0">
            <a:sp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Designated lands specific for recreational opportunities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Intent to draw the public land user to a recreational area</a:t>
            </a:r>
          </a:p>
          <a:p>
            <a:pPr marL="742950" lvl="1" indent="-285750">
              <a:buFont typeface="Arial" panose="020B0604020202020204" pitchFamily="34" charset="0"/>
              <a:buChar char="•"/>
            </a:pPr>
            <a:r>
              <a:rPr lang="en-US" dirty="0"/>
              <a:t>trailhead areas </a:t>
            </a:r>
          </a:p>
          <a:p>
            <a:pPr marL="742950" lvl="1" indent="-285750">
              <a:buFont typeface="Arial" panose="020B0604020202020204" pitchFamily="34" charset="0"/>
              <a:buChar char="•"/>
            </a:pPr>
            <a:r>
              <a:rPr lang="en-US" dirty="0"/>
              <a:t>developed campsites (non-primitive)</a:t>
            </a:r>
          </a:p>
          <a:p>
            <a:pPr marL="742950" lvl="1" indent="-285750">
              <a:buFont typeface="Arial" panose="020B0604020202020204" pitchFamily="34" charset="0"/>
              <a:buChar char="•"/>
            </a:pPr>
            <a:r>
              <a:rPr lang="en-US" dirty="0"/>
              <a:t>OHV ‘open play’ area (Kilpecker Sand Dunes)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Funnels BLM funding for recreation into these areas</a:t>
            </a:r>
          </a:p>
          <a:p>
            <a:pPr marL="742950" lvl="1" indent="-285750">
              <a:buFont typeface="Arial" panose="020B0604020202020204" pitchFamily="34" charset="0"/>
              <a:buChar char="•"/>
            </a:pPr>
            <a:endParaRPr lang="en-US" dirty="0"/>
          </a:p>
          <a:p>
            <a:endParaRPr lang="en-US" dirty="0"/>
          </a:p>
          <a:p>
            <a:pPr marL="742950" lvl="1" indent="-285750">
              <a:buFont typeface="Arial" panose="020B0604020202020204" pitchFamily="34" charset="0"/>
              <a:buChar char="•"/>
            </a:pPr>
            <a:endParaRPr lang="en-US" dirty="0"/>
          </a:p>
          <a:p>
            <a:endParaRPr lang="en-US" dirty="0"/>
          </a:p>
          <a:p>
            <a:pPr marL="742950" lvl="1" indent="-28575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2512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75"/>
            <a:ext cx="9144000" cy="6858000"/>
          </a:xfrm>
          <a:prstGeom prst="rect">
            <a:avLst/>
          </a:prstGeom>
        </p:spPr>
      </p:pic>
      <p:sp>
        <p:nvSpPr>
          <p:cNvPr id="2" name="Slide Number Placeholder 1"/>
          <p:cNvSpPr>
            <a:spLocks noGrp="1"/>
          </p:cNvSpPr>
          <p:nvPr>
            <p:ph type="sldNum" sz="quarter" idx="12"/>
          </p:nvPr>
        </p:nvSpPr>
        <p:spPr/>
        <p:txBody>
          <a:bodyPr/>
          <a:lstStyle/>
          <a:p>
            <a:fld id="{A9D01C94-9C37-4FF0-8CA6-24330328645A}" type="slidenum">
              <a:rPr lang="en-CA" smtClean="0"/>
              <a:t>6</a:t>
            </a:fld>
            <a:endParaRPr lang="en-CA" dirty="0"/>
          </a:p>
        </p:txBody>
      </p:sp>
      <p:sp>
        <p:nvSpPr>
          <p:cNvPr id="7" name="TextBox 6">
            <a:extLst>
              <a:ext uri="{FF2B5EF4-FFF2-40B4-BE49-F238E27FC236}">
                <a16:creationId xmlns:a16="http://schemas.microsoft.com/office/drawing/2014/main" id="{72E25C60-3A95-4F0B-B060-BD14912268A0}"/>
              </a:ext>
            </a:extLst>
          </p:cNvPr>
          <p:cNvSpPr txBox="1"/>
          <p:nvPr/>
        </p:nvSpPr>
        <p:spPr>
          <a:xfrm>
            <a:off x="3022339" y="-14539"/>
            <a:ext cx="6121661" cy="472979"/>
          </a:xfrm>
          <a:prstGeom prst="rect">
            <a:avLst/>
          </a:prstGeom>
          <a:noFill/>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Calibri"/>
              <a:ea typeface="+mn-ea"/>
              <a:cs typeface="+mn-cs"/>
            </a:endParaRPr>
          </a:p>
        </p:txBody>
      </p:sp>
      <p:sp>
        <p:nvSpPr>
          <p:cNvPr id="9" name="TextBox 8">
            <a:extLst>
              <a:ext uri="{FF2B5EF4-FFF2-40B4-BE49-F238E27FC236}">
                <a16:creationId xmlns:a16="http://schemas.microsoft.com/office/drawing/2014/main" id="{64113F4B-87E6-4198-A79A-D7B51F458E30}"/>
              </a:ext>
            </a:extLst>
          </p:cNvPr>
          <p:cNvSpPr txBox="1"/>
          <p:nvPr/>
        </p:nvSpPr>
        <p:spPr>
          <a:xfrm>
            <a:off x="1327085" y="510126"/>
            <a:ext cx="6489830" cy="984647"/>
          </a:xfrm>
          <a:prstGeom prst="rect">
            <a:avLst/>
          </a:prstGeom>
          <a:noFill/>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3600" b="1" i="1" u="sng" dirty="0">
                <a:latin typeface="Calibri"/>
              </a:rPr>
              <a:t>Areas of Critical Environmental Concern (ACEC)</a:t>
            </a:r>
            <a:endParaRPr kumimoji="0" lang="en-US" sz="3600" b="1" i="1" u="sng" strike="noStrike" kern="1200" cap="none" spc="0" normalizeH="0" baseline="0" noProof="0" dirty="0">
              <a:ln>
                <a:noFill/>
              </a:ln>
              <a:effectLst/>
              <a:uLnTx/>
              <a:uFillTx/>
              <a:latin typeface="Calibri"/>
              <a:ea typeface="+mn-ea"/>
              <a:cs typeface="+mn-cs"/>
            </a:endParaRPr>
          </a:p>
        </p:txBody>
      </p:sp>
      <p:sp>
        <p:nvSpPr>
          <p:cNvPr id="3" name="TextBox 2">
            <a:extLst>
              <a:ext uri="{FF2B5EF4-FFF2-40B4-BE49-F238E27FC236}">
                <a16:creationId xmlns:a16="http://schemas.microsoft.com/office/drawing/2014/main" id="{48407FFF-BAF2-F43A-3A6D-B2FED070A851}"/>
              </a:ext>
            </a:extLst>
          </p:cNvPr>
          <p:cNvSpPr txBox="1"/>
          <p:nvPr/>
        </p:nvSpPr>
        <p:spPr>
          <a:xfrm>
            <a:off x="395536" y="1381081"/>
            <a:ext cx="8352928" cy="4801314"/>
          </a:xfrm>
          <a:prstGeom prst="rect">
            <a:avLst/>
          </a:prstGeom>
          <a:noFill/>
        </p:spPr>
        <p:txBody>
          <a:bodyPr wrap="square" rtlCol="0">
            <a:sp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Area must require special management attention to protect important and relevant values (Relevance and Importance) under 43 CFR 1610.7-2</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If the relevance and importance criteria are met, an area must be identified as a potential ACEC and considered for designation and management in the resource planning process. </a:t>
            </a:r>
            <a:r>
              <a:rPr lang="en-US" u="sng" dirty="0"/>
              <a:t>Designation is based on whether a potential ACEC requires special management attention in the selected plan alternative</a:t>
            </a:r>
            <a:r>
              <a:rPr lang="en-US"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Relevance:</a:t>
            </a:r>
            <a:r>
              <a:rPr lang="en-US" dirty="0"/>
              <a:t> There shall be present a significant historic, cultural, or scenic value; a fish or wildlife resource or other natural system or process; or natural hazard.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Importance:</a:t>
            </a:r>
            <a:r>
              <a:rPr lang="en-US" dirty="0"/>
              <a:t> The ‘relevance’ value, resource, system, process, or hazard shall have substantial significance and values. This generally requires qualities of more than local significance and special worth, consequence, meaning, distinctiveness, or cause for concern. A natural hazard can be important if it is a significant threat to life or property.</a:t>
            </a:r>
          </a:p>
        </p:txBody>
      </p:sp>
    </p:spTree>
    <p:extLst>
      <p:ext uri="{BB962C8B-B14F-4D97-AF65-F5344CB8AC3E}">
        <p14:creationId xmlns:p14="http://schemas.microsoft.com/office/powerpoint/2010/main" val="115181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75"/>
            <a:ext cx="9144000" cy="6858000"/>
          </a:xfrm>
          <a:prstGeom prst="rect">
            <a:avLst/>
          </a:prstGeom>
        </p:spPr>
      </p:pic>
      <p:sp>
        <p:nvSpPr>
          <p:cNvPr id="2" name="Slide Number Placeholder 1"/>
          <p:cNvSpPr>
            <a:spLocks noGrp="1"/>
          </p:cNvSpPr>
          <p:nvPr>
            <p:ph type="sldNum" sz="quarter" idx="12"/>
          </p:nvPr>
        </p:nvSpPr>
        <p:spPr/>
        <p:txBody>
          <a:bodyPr/>
          <a:lstStyle/>
          <a:p>
            <a:fld id="{A9D01C94-9C37-4FF0-8CA6-24330328645A}" type="slidenum">
              <a:rPr lang="en-CA" smtClean="0"/>
              <a:t>7</a:t>
            </a:fld>
            <a:endParaRPr lang="en-CA" dirty="0"/>
          </a:p>
        </p:txBody>
      </p:sp>
      <p:sp>
        <p:nvSpPr>
          <p:cNvPr id="7" name="TextBox 6">
            <a:extLst>
              <a:ext uri="{FF2B5EF4-FFF2-40B4-BE49-F238E27FC236}">
                <a16:creationId xmlns:a16="http://schemas.microsoft.com/office/drawing/2014/main" id="{72E25C60-3A95-4F0B-B060-BD14912268A0}"/>
              </a:ext>
            </a:extLst>
          </p:cNvPr>
          <p:cNvSpPr txBox="1"/>
          <p:nvPr/>
        </p:nvSpPr>
        <p:spPr>
          <a:xfrm>
            <a:off x="3022339" y="-14539"/>
            <a:ext cx="6121661" cy="472979"/>
          </a:xfrm>
          <a:prstGeom prst="rect">
            <a:avLst/>
          </a:prstGeom>
          <a:noFill/>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Calibri"/>
              <a:ea typeface="+mn-ea"/>
              <a:cs typeface="+mn-cs"/>
            </a:endParaRPr>
          </a:p>
        </p:txBody>
      </p:sp>
      <p:sp>
        <p:nvSpPr>
          <p:cNvPr id="9" name="TextBox 8">
            <a:extLst>
              <a:ext uri="{FF2B5EF4-FFF2-40B4-BE49-F238E27FC236}">
                <a16:creationId xmlns:a16="http://schemas.microsoft.com/office/drawing/2014/main" id="{64113F4B-87E6-4198-A79A-D7B51F458E30}"/>
              </a:ext>
            </a:extLst>
          </p:cNvPr>
          <p:cNvSpPr txBox="1"/>
          <p:nvPr/>
        </p:nvSpPr>
        <p:spPr>
          <a:xfrm>
            <a:off x="1149590" y="740919"/>
            <a:ext cx="6489830" cy="825595"/>
          </a:xfrm>
          <a:prstGeom prst="rect">
            <a:avLst/>
          </a:prstGeom>
          <a:noFill/>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3600" b="1" i="1" u="sng" dirty="0">
                <a:latin typeface="Calibri"/>
              </a:rPr>
              <a:t>ACEC Management</a:t>
            </a:r>
            <a:endParaRPr kumimoji="0" lang="en-US" sz="3600" b="1" i="1" u="sng" strike="noStrike" kern="1200" cap="none" spc="0" normalizeH="0" baseline="0" noProof="0" dirty="0">
              <a:ln>
                <a:noFill/>
              </a:ln>
              <a:effectLst/>
              <a:uLnTx/>
              <a:uFillTx/>
              <a:latin typeface="Calibri"/>
              <a:ea typeface="+mn-ea"/>
              <a:cs typeface="+mn-cs"/>
            </a:endParaRPr>
          </a:p>
        </p:txBody>
      </p:sp>
      <p:sp>
        <p:nvSpPr>
          <p:cNvPr id="3" name="TextBox 2">
            <a:extLst>
              <a:ext uri="{FF2B5EF4-FFF2-40B4-BE49-F238E27FC236}">
                <a16:creationId xmlns:a16="http://schemas.microsoft.com/office/drawing/2014/main" id="{48407FFF-BAF2-F43A-3A6D-B2FED070A851}"/>
              </a:ext>
            </a:extLst>
          </p:cNvPr>
          <p:cNvSpPr txBox="1"/>
          <p:nvPr/>
        </p:nvSpPr>
        <p:spPr>
          <a:xfrm>
            <a:off x="395536" y="1930106"/>
            <a:ext cx="8352928" cy="3139321"/>
          </a:xfrm>
          <a:prstGeom prst="rect">
            <a:avLst/>
          </a:prstGeom>
          <a:noFill/>
        </p:spPr>
        <p:txBody>
          <a:bodyPr wrap="square" rtlCol="0">
            <a:spAutoFit/>
          </a:bodyPr>
          <a:lstStyle/>
          <a:p>
            <a:pPr marL="342900" indent="-342900">
              <a:buFont typeface="Arial" panose="020B0604020202020204" pitchFamily="34" charset="0"/>
              <a:buChar char="•"/>
            </a:pPr>
            <a:endParaRPr lang="en-US" dirty="0"/>
          </a:p>
          <a:p>
            <a:pPr marL="285750" indent="-285750">
              <a:buFont typeface="Arial" panose="020B0604020202020204" pitchFamily="34" charset="0"/>
              <a:buChar char="•"/>
            </a:pPr>
            <a:r>
              <a:rPr lang="en-US" dirty="0"/>
              <a:t>The types of activities allowed within an ACEC depend on the resource and natural value the area is designated to protect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ACECs are managed differently to protect the individual R&amp;I values.  ACEC designation is not a ‘one size fits all’ for restrictions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Management actions must protect the values identified in the ‘Relevance and Importance’ criteria (cultural, scenic, habitat, </a:t>
            </a:r>
            <a:r>
              <a:rPr lang="en-US" dirty="0" err="1"/>
              <a:t>etc</a:t>
            </a:r>
            <a:r>
              <a:rPr lang="en-US" dirty="0"/>
              <a:t>) </a:t>
            </a:r>
          </a:p>
          <a:p>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83943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75"/>
            <a:ext cx="9144000" cy="6858000"/>
          </a:xfrm>
          <a:prstGeom prst="rect">
            <a:avLst/>
          </a:prstGeom>
        </p:spPr>
      </p:pic>
      <p:sp>
        <p:nvSpPr>
          <p:cNvPr id="2" name="Slide Number Placeholder 1"/>
          <p:cNvSpPr>
            <a:spLocks noGrp="1"/>
          </p:cNvSpPr>
          <p:nvPr>
            <p:ph type="sldNum" sz="quarter" idx="12"/>
          </p:nvPr>
        </p:nvSpPr>
        <p:spPr/>
        <p:txBody>
          <a:bodyPr/>
          <a:lstStyle/>
          <a:p>
            <a:fld id="{A9D01C94-9C37-4FF0-8CA6-24330328645A}" type="slidenum">
              <a:rPr lang="en-CA" smtClean="0"/>
              <a:t>8</a:t>
            </a:fld>
            <a:endParaRPr lang="en-CA" dirty="0"/>
          </a:p>
        </p:txBody>
      </p:sp>
      <p:sp>
        <p:nvSpPr>
          <p:cNvPr id="7" name="TextBox 6">
            <a:extLst>
              <a:ext uri="{FF2B5EF4-FFF2-40B4-BE49-F238E27FC236}">
                <a16:creationId xmlns:a16="http://schemas.microsoft.com/office/drawing/2014/main" id="{72E25C60-3A95-4F0B-B060-BD14912268A0}"/>
              </a:ext>
            </a:extLst>
          </p:cNvPr>
          <p:cNvSpPr txBox="1"/>
          <p:nvPr/>
        </p:nvSpPr>
        <p:spPr>
          <a:xfrm>
            <a:off x="3022339" y="-14539"/>
            <a:ext cx="6121661" cy="472979"/>
          </a:xfrm>
          <a:prstGeom prst="rect">
            <a:avLst/>
          </a:prstGeom>
          <a:noFill/>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Calibri"/>
              <a:ea typeface="+mn-ea"/>
              <a:cs typeface="+mn-cs"/>
            </a:endParaRPr>
          </a:p>
        </p:txBody>
      </p:sp>
      <p:sp>
        <p:nvSpPr>
          <p:cNvPr id="9" name="TextBox 8">
            <a:extLst>
              <a:ext uri="{FF2B5EF4-FFF2-40B4-BE49-F238E27FC236}">
                <a16:creationId xmlns:a16="http://schemas.microsoft.com/office/drawing/2014/main" id="{64113F4B-87E6-4198-A79A-D7B51F458E30}"/>
              </a:ext>
            </a:extLst>
          </p:cNvPr>
          <p:cNvSpPr txBox="1"/>
          <p:nvPr/>
        </p:nvSpPr>
        <p:spPr>
          <a:xfrm>
            <a:off x="1327085" y="615553"/>
            <a:ext cx="6489830" cy="984647"/>
          </a:xfrm>
          <a:prstGeom prst="rect">
            <a:avLst/>
          </a:prstGeom>
          <a:noFill/>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3600" b="1" i="1" u="sng" dirty="0">
                <a:latin typeface="Calibri"/>
              </a:rPr>
              <a:t>Additional areas of special management in RMP</a:t>
            </a:r>
            <a:endParaRPr kumimoji="0" lang="en-US" sz="3600" b="1" i="1" u="sng" strike="noStrike" kern="1200" cap="none" spc="0" normalizeH="0" baseline="0" noProof="0" dirty="0">
              <a:ln>
                <a:noFill/>
              </a:ln>
              <a:effectLst/>
              <a:uLnTx/>
              <a:uFillTx/>
              <a:latin typeface="Calibri"/>
              <a:ea typeface="+mn-ea"/>
              <a:cs typeface="+mn-cs"/>
            </a:endParaRPr>
          </a:p>
        </p:txBody>
      </p:sp>
      <p:sp>
        <p:nvSpPr>
          <p:cNvPr id="3" name="TextBox 2">
            <a:extLst>
              <a:ext uri="{FF2B5EF4-FFF2-40B4-BE49-F238E27FC236}">
                <a16:creationId xmlns:a16="http://schemas.microsoft.com/office/drawing/2014/main" id="{48407FFF-BAF2-F43A-3A6D-B2FED070A851}"/>
              </a:ext>
            </a:extLst>
          </p:cNvPr>
          <p:cNvSpPr txBox="1"/>
          <p:nvPr/>
        </p:nvSpPr>
        <p:spPr>
          <a:xfrm>
            <a:off x="395536" y="1735066"/>
            <a:ext cx="8352928" cy="2862322"/>
          </a:xfrm>
          <a:prstGeom prst="rect">
            <a:avLst/>
          </a:prstGeom>
          <a:noFill/>
        </p:spPr>
        <p:txBody>
          <a:bodyPr wrap="square" rtlCol="0">
            <a:sp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‘Other’ Management Areas:  Monument Valley, Sugarloaf Basin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National Historic Landmarks (NHL): South Pass Historic Landscape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National Historic Trails (NHT)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Proposed NHT Trails Management Corridor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49305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8C04A3C3319341ACD018BD80FD86AE" ma:contentTypeVersion="0" ma:contentTypeDescription="Create a new document." ma:contentTypeScope="" ma:versionID="e9951e4cb56c54be3ce9eb15b78422b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DD36D8-7DD1-4B5A-9CA4-C140FE00353E}">
  <ds:schemaRefs>
    <ds:schemaRef ds:uri="http://schemas.microsoft.com/sharepoint/v3/contenttype/forms"/>
  </ds:schemaRefs>
</ds:datastoreItem>
</file>

<file path=customXml/itemProps2.xml><?xml version="1.0" encoding="utf-8"?>
<ds:datastoreItem xmlns:ds="http://schemas.openxmlformats.org/officeDocument/2006/customXml" ds:itemID="{24935F55-0A86-4B9A-983F-DA3D212BE0CB}">
  <ds:schemaRef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elements/1.1/"/>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2594C5B1-3483-4EA8-B8E2-5231D72AB3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9841</TotalTime>
  <Words>763</Words>
  <Application>Microsoft Office PowerPoint</Application>
  <PresentationFormat>On-screen Show (4:3)</PresentationFormat>
  <Paragraphs>103</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Roboto</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Foster, Kimberlee D</dc:creator>
  <cp:lastModifiedBy>Foster, Kimberlee D</cp:lastModifiedBy>
  <cp:revision>137</cp:revision>
  <cp:lastPrinted>2023-06-16T16:42:49Z</cp:lastPrinted>
  <dcterms:created xsi:type="dcterms:W3CDTF">2020-04-16T22:58:56Z</dcterms:created>
  <dcterms:modified xsi:type="dcterms:W3CDTF">2023-12-19T15:16:22Z</dcterms:modified>
</cp:coreProperties>
</file>