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3"/>
  </p:notesMasterIdLst>
  <p:sldIdLst>
    <p:sldId id="256" r:id="rId2"/>
    <p:sldId id="493" r:id="rId3"/>
    <p:sldId id="444" r:id="rId4"/>
    <p:sldId id="1289" r:id="rId5"/>
    <p:sldId id="1296" r:id="rId6"/>
    <p:sldId id="512" r:id="rId7"/>
    <p:sldId id="1291" r:id="rId8"/>
    <p:sldId id="1287" r:id="rId9"/>
    <p:sldId id="509" r:id="rId10"/>
    <p:sldId id="513" r:id="rId11"/>
    <p:sldId id="1288" r:id="rId12"/>
    <p:sldId id="528" r:id="rId13"/>
    <p:sldId id="525" r:id="rId14"/>
    <p:sldId id="523" r:id="rId15"/>
    <p:sldId id="518" r:id="rId16"/>
    <p:sldId id="486" r:id="rId17"/>
    <p:sldId id="527" r:id="rId18"/>
    <p:sldId id="1292" r:id="rId19"/>
    <p:sldId id="529" r:id="rId20"/>
    <p:sldId id="530" r:id="rId21"/>
    <p:sldId id="519" r:id="rId22"/>
    <p:sldId id="497" r:id="rId23"/>
    <p:sldId id="445" r:id="rId24"/>
    <p:sldId id="532" r:id="rId25"/>
    <p:sldId id="520" r:id="rId26"/>
    <p:sldId id="1293" r:id="rId27"/>
    <p:sldId id="1294" r:id="rId28"/>
    <p:sldId id="1295" r:id="rId29"/>
    <p:sldId id="1290" r:id="rId30"/>
    <p:sldId id="511" r:id="rId31"/>
    <p:sldId id="515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BD7F"/>
    <a:srgbClr val="E59818"/>
    <a:srgbClr val="387CB0"/>
    <a:srgbClr val="004479"/>
    <a:srgbClr val="FFFFFF"/>
    <a:srgbClr val="73BAE6"/>
    <a:srgbClr val="948B2E"/>
    <a:srgbClr val="8E8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5"/>
    <p:restoredTop sz="77010"/>
  </p:normalViewPr>
  <p:slideViewPr>
    <p:cSldViewPr snapToGrid="0">
      <p:cViewPr varScale="1">
        <p:scale>
          <a:sx n="93" d="100"/>
          <a:sy n="93" d="100"/>
        </p:scale>
        <p:origin x="2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6E2A7-A763-904E-A44F-6B453A9666B0}" type="datetimeFigureOut">
              <a:rPr lang="en-US" smtClean="0"/>
              <a:t>4/9/26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A0621-3BA6-AE45-A085-3444F5058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0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95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B806A-65A1-7EAA-3144-118530899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C2A23A-EF8E-075B-DB63-C71278C16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9A0EA9-4128-E9B0-C76F-F9C071EE5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257B0-D40E-7EFE-4606-433A03E672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99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6FE9F-31C7-9254-77B1-47CC6B867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C0134A-3635-13FE-FE3F-23529203B4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012359-0626-F392-2E20-D4E8B5C8C7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97C78-0D60-CEE2-247E-084828FFE7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04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A866A-0021-3B6E-0220-9F85D0437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197F57-7FFB-6896-039B-648A6A2FE6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35633D-5D36-06F4-0ED4-B36E9D613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DB7ED-33B8-3815-DFCD-6A57A53CA3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03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52C67-64D3-C5FD-8BBC-3A7B523C3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F50CF4-3661-0A34-0D4A-D8C020B1F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14C868-FA22-C06C-E2B8-16BDE578E7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B3F19-5B8F-B0BF-FDB6-59B9F6A83B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71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A4CEF-F32D-7B8B-93EB-876C4AFD5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869D62-8F2F-C2E7-A5A3-401D46E7E6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F8291B-4EC5-72BD-94C6-FE688E1D1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4B3D3-F38D-0970-B8CE-687DD843A6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82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1CF71-74E9-F9F0-1A4A-73F2BD6FF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D6F50A-D965-F66F-AAE1-37896D64FE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FC7FB5-BC34-E9AF-A169-BCB771BCA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3785C-5715-F3D3-B6D4-EED9B30C0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0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71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6BE63-FD79-179C-56B9-A39752C79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A3B10A-1E9D-5E74-9046-8082562387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F90D3B-2B14-165B-0E7F-632959772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E3B55-0383-DA57-73F0-2D851FBA87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8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49940-AD85-A0ED-EF8B-B0FD47369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AB05D9-EF67-0A16-7AF2-81AC677CD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F3F2F1-AFF9-86FB-1399-A73804EBC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1D7E5-F196-FFA1-6312-333A52BE58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5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6B919-BBED-1C56-781D-53E0D2359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9AC2C1-916B-614F-8CF6-C31C0259C8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FB5A39-3503-9471-BA16-CE1633820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BE1CC-5E37-C405-3966-0291C06FFB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10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20A82-928A-108E-33DB-BFB221D63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839BC5-7AA0-FC32-B0BB-10E2AC252C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FEBFBF-04DC-20C7-F63B-3E103CB2E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4FB90-E15C-4ABB-461C-A5818FE66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988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F639C-06DE-05B6-1519-6DBEF8540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F38FF6-6A3F-14DE-1EEC-20203E04D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C78C58-8738-A78A-FE71-0D1A7728C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1B22A-B4B5-E622-A6BE-79E2F1D33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9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57852-370E-6F18-BF2A-2CE554AF1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5E68B-8922-5CA4-9756-86D983FA0C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96DAF4-4FF8-1685-6C7F-81A9166A3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96FC3-B3A5-A40B-EF28-DD30B31D9C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254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79D92-C8B3-4DED-A391-687E2C587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2D887D-B49C-F300-E8CB-499219E28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44431F-5907-8406-A01E-3D96DAAD4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my research, 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7A905-E3E3-5F78-50F4-3AADE20F6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1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532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E2658-40DF-B6A3-79D7-C51072B85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13845C-BCF3-AD6E-D82F-839958B32C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33C75D-B56C-0B53-9286-A7905113F1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C541E-EAD2-F592-6969-78D1337041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933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D52FA-9948-35AC-3A66-4C5172E2D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D9B4FA-3A96-7CE2-FEE1-204D7E43F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2BF5CB-9D5E-9B81-2AAF-A977AED97B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0FC5A-5BDB-4AA8-793C-D67A1DBBC2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1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D8042-9D9E-660C-D8B3-0E9F8BA95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44CF83-F05D-8697-5222-F1C078A1BB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B01A67-B49D-2C99-CCB0-7A92B0DDE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05381-7FC4-FDED-A334-9156CA2162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101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FA8B1-F753-F855-F099-8F58488CA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1B2272-A333-B768-5075-D9F0A83CA8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2F21E6-BEA4-ACE0-C89A-D708F6805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3C0E9-DB29-05A8-80D3-25BB3F5A9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263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F8FAD-1F0E-B3C0-3F5B-B11BE250B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713981-317A-59F1-3528-5765889829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0F048-42A2-B0C6-2D8F-550648725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BCC60-ED54-2E18-559D-2CFB3BDCB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220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4893B-DE64-1FC3-B71C-8A875F22E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A3648E-B31A-E7EB-F608-3601B9794E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BA7037-42A8-2B32-BFF8-9802250EE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8A650-5E35-D4D4-1DA6-31E749E260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11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585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BFCD3-5048-8C4A-0D98-1E9E51CB6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874680-82F6-E374-7A50-983B3272D6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007899-254D-7572-8674-DCECC54B0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in thinking about resilient regional economies, we want to see: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Regional autonomy &amp; Institutions– regions have the technical capacity and financial capital to meet their needs, and decisions are driven by democratic engagement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Sustainable infrastructure and public services – infrastructures and public goods which are collectively consumed are sustained by local tax structures and revenue sources, and impacts are coupled to revenue streams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Environmental quality – the environment is clean and healthful, and aligned with local cultural values – especially here in Wyoming where we value open space and the outdoors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Economically – Economic structure retains and recirculates value locally, community members have pathways to build a livelihood and experience upward mobility and economic opportunity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Note that this goes a bit deeper than “jobs jobs jobs!” – because when industry comes to town, the people in those jobs jobs jobs are going to need housing, wrap around and basic services, and the amenities that make for a strong quality of life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u="sng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Social capital: </a:t>
            </a:r>
            <a:r>
              <a:rPr lang="en-US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High local autonomy/ self determination; democratic &amp; inclusive decision-making; productive affective stance</a:t>
            </a:r>
            <a:endParaRPr lang="en-US" u="sng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u="sng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  <a:sym typeface="Wingdings" pitchFamily="2" charset="2"/>
              </a:rPr>
              <a:t>Environmental capital: </a:t>
            </a:r>
            <a:r>
              <a:rPr lang="en-US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  <a:sym typeface="Wingdings" pitchFamily="2" charset="2"/>
              </a:rPr>
              <a:t>Clean &amp; healthful environment, industrial harms mitigated, resource/economic base maintained, intact ecological function.</a:t>
            </a:r>
            <a:endParaRPr lang="en-US" u="sng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  <a:sym typeface="Wingdings" pitchFamily="2" charset="2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u="sng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  <a:sym typeface="Wingdings" pitchFamily="2" charset="2"/>
              </a:rPr>
              <a:t>Economic capital: </a:t>
            </a:r>
            <a:r>
              <a:rPr lang="en-US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  <a:sym typeface="Wingdings" pitchFamily="2" charset="2"/>
              </a:rPr>
              <a:t>Firm structure retains/circulates value locally, local government revenues sufficient, local pathways for upward mobility</a:t>
            </a:r>
            <a:endParaRPr lang="en-US" u="sng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  <a:sym typeface="Wingdings" pitchFamily="2" charset="2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u="sng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  <a:sym typeface="Wingdings" pitchFamily="2" charset="2"/>
              </a:rPr>
              <a:t>Public service and infrastructure provision: </a:t>
            </a:r>
            <a:r>
              <a:rPr lang="en-US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  <a:sym typeface="Wingdings" pitchFamily="2" charset="2"/>
              </a:rPr>
              <a:t>Local institutions can meet demand for basic/critical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F8E9F-2A2B-E9BF-7214-13AA869B3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383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4C028-FBF2-2ED3-DC5A-376DA9776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FDA3AA-571F-519D-1B5C-C3C4AD6A9B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A88815-5D9F-DCE0-118B-E09CE9D1F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regional autonomy and institutions – think about process. It’s not only about the outcomes, but also the process f how developers enter a community</a:t>
            </a:r>
          </a:p>
          <a:p>
            <a:endParaRPr lang="en-US" dirty="0"/>
          </a:p>
          <a:p>
            <a:r>
              <a:rPr lang="en-US" dirty="0"/>
              <a:t>Don’t forget – cultural land use can be simple, it doesn’t have to be a sacred burial site to have a cultural impact on the community. For example, I worked with a community where an abandoned industrial site was used by locals as a dog walking area and as kids for biking. So when the site became redeveloped, that threatened that cultural land use!</a:t>
            </a:r>
            <a:endParaRPr lang="en-US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88C68-E247-9B3A-2E44-BFC4CA20E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99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27C17-EA3C-32B0-6F44-EA9537ECA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01FF07-1C9B-CCB9-167F-A35310E4E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30A6D9-A169-4037-28ED-AD6030596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regional autonomy and institutions – think about process. It’s not only about the outcomes, but also the process f how developers enter a community</a:t>
            </a:r>
          </a:p>
          <a:p>
            <a:endParaRPr lang="en-US" dirty="0"/>
          </a:p>
          <a:p>
            <a:r>
              <a:rPr lang="en-US" dirty="0"/>
              <a:t>Don’t forget – cultural land use can be simple, it doesn’t have to be a sacred burial site to have a cultural impact on the community. For example, I worked with a community where an abandoned industrial site was used by locals as a dog walking area and as kids for biking. So when the site became redeveloped, that threatened that cultural land use!</a:t>
            </a:r>
            <a:endParaRPr lang="en-US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CACC7-7F9E-B96D-4F69-166BED35E6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02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B80E1-0722-C2C2-6AC2-3367197A3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2F3125-E952-E11A-3E74-3453C4ADF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1BEA30-E300-B973-7D1E-42BDB24A6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regional autonomy and institutions – think about process. It’s not only about the outcomes, but also the process f how developers enter a community</a:t>
            </a:r>
          </a:p>
          <a:p>
            <a:endParaRPr lang="en-US" dirty="0"/>
          </a:p>
          <a:p>
            <a:r>
              <a:rPr lang="en-US" dirty="0"/>
              <a:t>Don’t forget – cultural land use can be simple, it doesn’t have to be a sacred burial site to have a cultural impact on the community. For example, I worked with a community where an abandoned industrial site was used by locals as a dog walking area and as kids for biking. So when the site became redeveloped, that threatened that cultural land use!</a:t>
            </a:r>
            <a:endParaRPr lang="en-US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71D9F-B574-4483-6673-90AE87AB0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5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C2D96-4958-E446-6E05-E3E614734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CB7EE1-C201-2F4F-E598-850805B554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9C485B-B132-8B40-9A30-AB59C7A73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5378B-4A0D-D025-2FA0-B68E88172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90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D7B75-8809-1A0D-420C-BC03EB398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E7D7B9-9332-C66F-97E0-6178356E8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384A9C-D71D-6666-0243-E3FB1EBDE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E9AE9-AF08-C4E4-73A6-975E7E53A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19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0C0A1-2EA9-201F-E7D5-9D778998D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FCC83E-D624-7BAE-896B-B93AE6187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784810-FEBB-6001-FAC4-B335D5436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3F444-245C-BA34-6F6B-3F5A230349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FEAB6-5014-6E4E-AB56-FB00950DF8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67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FAD79-259D-2BFA-AAD7-E23EED13B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529FCE-5D9C-F3B2-53E7-E9E820558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D4BE2E-9213-D5EB-53FF-251DF71A24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Local governments face legal restrictions when incorporating community benefits into agreements, primarily due to limitations on their ability to impose conditions on development as a "quid pro quo" for zoning approvals, often stemming from state laws, and concerns about potential violations of the Takings Clause and Equal Protection Clause under the federal constitution; however, they can still influence private development through agreements related to public land disposition or public subsidies for private activities on their land.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D2451-458F-5691-CF62-649B16CD29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A0621-3BA6-AE45-A085-3444F50584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60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AE05-3C1F-154D-BB3B-E7A545E02B4F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479C0-8197-CC41-A983-476A3D005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0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AE05-3C1F-154D-BB3B-E7A545E02B4F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479C0-8197-CC41-A983-476A3D005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6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AE05-3C1F-154D-BB3B-E7A545E02B4F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479C0-8197-CC41-A983-476A3D005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4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AE05-3C1F-154D-BB3B-E7A545E02B4F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479C0-8197-CC41-A983-476A3D005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4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AE05-3C1F-154D-BB3B-E7A545E02B4F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479C0-8197-CC41-A983-476A3D005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8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AE05-3C1F-154D-BB3B-E7A545E02B4F}" type="datetimeFigureOut">
              <a:rPr lang="en-US" smtClean="0"/>
              <a:t>4/9/26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479C0-8197-CC41-A983-476A3D005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85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AE05-3C1F-154D-BB3B-E7A545E02B4F}" type="datetimeFigureOut">
              <a:rPr lang="en-US" smtClean="0"/>
              <a:t>4/9/26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479C0-8197-CC41-A983-476A3D005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4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AE05-3C1F-154D-BB3B-E7A545E02B4F}" type="datetimeFigureOut">
              <a:rPr lang="en-US" smtClean="0"/>
              <a:t>4/9/26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479C0-8197-CC41-A983-476A3D005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3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AE05-3C1F-154D-BB3B-E7A545E02B4F}" type="datetimeFigureOut">
              <a:rPr lang="en-US" smtClean="0"/>
              <a:t>4/9/26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479C0-8197-CC41-A983-476A3D005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56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AE05-3C1F-154D-BB3B-E7A545E02B4F}" type="datetimeFigureOut">
              <a:rPr lang="en-US" smtClean="0"/>
              <a:t>4/9/26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479C0-8197-CC41-A983-476A3D005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11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AE05-3C1F-154D-BB3B-E7A545E02B4F}" type="datetimeFigureOut">
              <a:rPr lang="en-US" smtClean="0"/>
              <a:t>4/9/26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479C0-8197-CC41-A983-476A3D005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12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6AE05-3C1F-154D-BB3B-E7A545E02B4F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479C0-8197-CC41-A983-476A3D005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3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D2098D6-4511-4FD0-BBE2-C7B0CD640ACE}"/>
              </a:ext>
            </a:extLst>
          </p:cNvPr>
          <p:cNvSpPr/>
          <p:nvPr/>
        </p:nvSpPr>
        <p:spPr>
          <a:xfrm>
            <a:off x="0" y="-4386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n aerial view of a town&#10;&#10;Description automatically generated with medium confidence">
            <a:extLst>
              <a:ext uri="{FF2B5EF4-FFF2-40B4-BE49-F238E27FC236}">
                <a16:creationId xmlns:a16="http://schemas.microsoft.com/office/drawing/2014/main" id="{23C6EE97-62B9-B21D-47BA-A498419F4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333" y="-26653"/>
            <a:ext cx="10392942" cy="69113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85A70C-D65D-49C8-2711-379B0A553CB9}"/>
              </a:ext>
            </a:extLst>
          </p:cNvPr>
          <p:cNvSpPr/>
          <p:nvPr/>
        </p:nvSpPr>
        <p:spPr>
          <a:xfrm>
            <a:off x="-4" y="-459576"/>
            <a:ext cx="4809503" cy="7344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B5CAB-2DE8-8FA2-5CAD-12722E6F9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639" y="50843"/>
            <a:ext cx="4334152" cy="370848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Building Resilient Communities: Mitigating Impacts and Securing Long Run Benefits from Industrial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606FFC-216E-9DF8-63D7-9FC5797BB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42" y="3889517"/>
            <a:ext cx="4334152" cy="1720415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Dr. Grete Gansauer</a:t>
            </a:r>
          </a:p>
          <a:p>
            <a:pPr algn="l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Assistant Professor,</a:t>
            </a:r>
            <a:b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Sustainable Communities</a:t>
            </a:r>
          </a:p>
          <a:p>
            <a:pPr algn="l"/>
            <a:r>
              <a:rPr lang="en-US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grete.gansauer@uwyo.edu</a:t>
            </a:r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1026" name="Picture 2" descr="Alumni – University of Wyoming | Haub School of Environment and Natural  Resources | Career Services">
            <a:extLst>
              <a:ext uri="{FF2B5EF4-FFF2-40B4-BE49-F238E27FC236}">
                <a16:creationId xmlns:a16="http://schemas.microsoft.com/office/drawing/2014/main" id="{111667A0-E768-4FA3-7644-B0435FB4E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39" y="5656389"/>
            <a:ext cx="4028215" cy="115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13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2FF7D-6E85-97E3-38B8-7F9B80116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9D357D-F3D6-1255-D421-BC31111ABC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 aerial view of a town&#10;&#10;Description automatically generated with medium confidence">
            <a:extLst>
              <a:ext uri="{FF2B5EF4-FFF2-40B4-BE49-F238E27FC236}">
                <a16:creationId xmlns:a16="http://schemas.microsoft.com/office/drawing/2014/main" id="{7005F503-843C-02DE-FA32-06AFF03C22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-2" y="-1249680"/>
            <a:ext cx="12192000" cy="8107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4B5F0D-850D-EBCF-1E1B-EE93F47E8407}"/>
              </a:ext>
            </a:extLst>
          </p:cNvPr>
          <p:cNvSpPr/>
          <p:nvPr/>
        </p:nvSpPr>
        <p:spPr>
          <a:xfrm>
            <a:off x="-2" y="1120877"/>
            <a:ext cx="12293600" cy="2857357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EB8ED-96C8-66AD-54FC-52B2E0DB9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458" y="1347173"/>
            <a:ext cx="11593079" cy="2347196"/>
          </a:xfrm>
        </p:spPr>
        <p:txBody>
          <a:bodyPr anchor="ctr">
            <a:noAutofit/>
          </a:bodyPr>
          <a:lstStyle/>
          <a:p>
            <a:pPr algn="l"/>
            <a:r>
              <a:rPr lang="en-US" sz="32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II. Mitigating Impacts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6D893E-A97B-E240-A7D7-D28B7AFCFD70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706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81A41-03E1-6A8E-7E6E-7B728CD72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11E454F-B0F8-3EA4-A465-C4DDA8607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716" y="1008567"/>
            <a:ext cx="7263539" cy="484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869AD9-75DB-FAB3-6197-ECED7159B6CF}"/>
              </a:ext>
            </a:extLst>
          </p:cNvPr>
          <p:cNvSpPr/>
          <p:nvPr/>
        </p:nvSpPr>
        <p:spPr>
          <a:xfrm>
            <a:off x="0" y="-1976"/>
            <a:ext cx="7220197" cy="695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Screenshot 2023-11-29 at 2.14.28 PM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7C4B4-0EA0-711B-F3C7-67550ADEA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318" y="107478"/>
            <a:ext cx="9179167" cy="901089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Mitigating Impacts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0176A0-997B-EE61-D9CF-E8443A463816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7655CD7-CAF4-D0C6-EAB6-DACAC022C089}"/>
              </a:ext>
            </a:extLst>
          </p:cNvPr>
          <p:cNvSpPr txBox="1">
            <a:spLocks/>
          </p:cNvSpPr>
          <p:nvPr/>
        </p:nvSpPr>
        <p:spPr>
          <a:xfrm>
            <a:off x="934771" y="4061941"/>
            <a:ext cx="5571508" cy="2006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16EC2-A426-54C2-5AC8-907DAE1CAE23}"/>
              </a:ext>
            </a:extLst>
          </p:cNvPr>
          <p:cNvSpPr txBox="1"/>
          <p:nvPr/>
        </p:nvSpPr>
        <p:spPr>
          <a:xfrm>
            <a:off x="7219284" y="5911113"/>
            <a:ext cx="47564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Wind energy co-located with agriculture in Central Montana. Photo: </a:t>
            </a:r>
            <a:r>
              <a:rPr lang="en-US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Kestral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 Aerial Photography 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C9335F2-D23C-7C4F-0910-E8105BA64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066" y="1345664"/>
            <a:ext cx="6006356" cy="521178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36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Mitigating impacts is not a “benefit” – this should be the bare minimum! </a:t>
            </a:r>
          </a:p>
          <a:p>
            <a:pPr marL="1028700" lvl="1" indent="-571500" algn="l">
              <a:buFont typeface="System Font Regular"/>
              <a:buChar char="-"/>
            </a:pPr>
            <a:r>
              <a:rPr lang="en-US" sz="32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Ideally negotiating benefits goes beyond impact mitigation. </a:t>
            </a:r>
          </a:p>
          <a:p>
            <a:pPr algn="l"/>
            <a:r>
              <a:rPr lang="en-US" sz="36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Think long-term and throughout the life of the project. Costs can be short and long-run</a:t>
            </a:r>
          </a:p>
          <a:p>
            <a:pPr marL="1028700" lvl="1" indent="-571500" algn="l">
              <a:buFont typeface="System Font Regular"/>
              <a:buChar char="-"/>
            </a:pPr>
            <a:r>
              <a:rPr lang="en-US" sz="32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Adaptive planning should account for both</a:t>
            </a:r>
          </a:p>
          <a:p>
            <a:pPr marL="1028700" lvl="1" indent="-571500" algn="l">
              <a:buFont typeface="System Font Regular"/>
              <a:buChar char="-"/>
            </a:pPr>
            <a:r>
              <a:rPr lang="en-US" sz="32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Project decommissioning is also an impact! Planning for this at the outset is important for mitigating economic impacts to the community, protecting private property rights, &amp; leveraging investment to diversify</a:t>
            </a:r>
          </a:p>
        </p:txBody>
      </p:sp>
    </p:spTree>
    <p:extLst>
      <p:ext uri="{BB962C8B-B14F-4D97-AF65-F5344CB8AC3E}">
        <p14:creationId xmlns:p14="http://schemas.microsoft.com/office/powerpoint/2010/main" val="3579394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84863-F752-53AF-CF39-993C4D412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75394-2221-8E83-BE73-C9816282C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946" y="231096"/>
            <a:ext cx="10769428" cy="796855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Mitigating Impacts Examples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76D466-CC09-3FBB-7F6E-36641BDC107E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66DC2B2-F5AD-8AFA-858E-688F5FF3D5FA}"/>
              </a:ext>
            </a:extLst>
          </p:cNvPr>
          <p:cNvSpPr txBox="1">
            <a:spLocks/>
          </p:cNvSpPr>
          <p:nvPr/>
        </p:nvSpPr>
        <p:spPr>
          <a:xfrm>
            <a:off x="934771" y="4061941"/>
            <a:ext cx="5571508" cy="2006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D65AC39-B8E7-B678-3BFC-A2E2C69DF3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606484"/>
              </p:ext>
            </p:extLst>
          </p:nvPr>
        </p:nvGraphicFramePr>
        <p:xfrm>
          <a:off x="402155" y="1250746"/>
          <a:ext cx="10953694" cy="5040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6847">
                  <a:extLst>
                    <a:ext uri="{9D8B030D-6E8A-4147-A177-3AD203B41FA5}">
                      <a16:colId xmlns:a16="http://schemas.microsoft.com/office/drawing/2014/main" val="3478865012"/>
                    </a:ext>
                  </a:extLst>
                </a:gridCol>
                <a:gridCol w="5476847">
                  <a:extLst>
                    <a:ext uri="{9D8B030D-6E8A-4147-A177-3AD203B41FA5}">
                      <a16:colId xmlns:a16="http://schemas.microsoft.com/office/drawing/2014/main" val="3195646631"/>
                    </a:ext>
                  </a:extLst>
                </a:gridCol>
              </a:tblGrid>
              <a:tr h="8876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Potential Community Costs &amp; Impacts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Example Strategies to Mitigate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423766"/>
                  </a:ext>
                </a:extLst>
              </a:tr>
              <a:tr h="887686">
                <a:tc>
                  <a:txBody>
                    <a:bodyPr/>
                    <a:lstStyle/>
                    <a:p>
                      <a:r>
                        <a:rPr lang="en-US" sz="2400" b="1" dirty="0"/>
                        <a:t>Short run: </a:t>
                      </a:r>
                      <a:r>
                        <a:rPr lang="en-US" sz="2400" dirty="0"/>
                        <a:t>Capacity (technical, time) limitations on local institutions and community leaders during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667425"/>
                  </a:ext>
                </a:extLst>
              </a:tr>
              <a:tr h="887686">
                <a:tc>
                  <a:txBody>
                    <a:bodyPr/>
                    <a:lstStyle/>
                    <a:p>
                      <a:r>
                        <a:rPr lang="en-US" sz="2400" b="1" dirty="0"/>
                        <a:t>Short run: </a:t>
                      </a:r>
                      <a:r>
                        <a:rPr lang="en-US" sz="2400" b="0" dirty="0"/>
                        <a:t>Construction boom impacts to infrastructure &amp; local workforce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186513"/>
                  </a:ext>
                </a:extLst>
              </a:tr>
              <a:tr h="887686">
                <a:tc>
                  <a:txBody>
                    <a:bodyPr/>
                    <a:lstStyle/>
                    <a:p>
                      <a:r>
                        <a:rPr lang="en-US" sz="2400" b="1" dirty="0"/>
                        <a:t>Long run: </a:t>
                      </a:r>
                      <a:r>
                        <a:rPr lang="en-US" sz="2400" dirty="0"/>
                        <a:t>Over-adapted infrastructure to specific industry = blighted fixed capital liabilities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044686"/>
                  </a:ext>
                </a:extLst>
              </a:tr>
              <a:tr h="887686">
                <a:tc>
                  <a:txBody>
                    <a:bodyPr/>
                    <a:lstStyle/>
                    <a:p>
                      <a:r>
                        <a:rPr lang="en-US" sz="2400" b="1" dirty="0"/>
                        <a:t>Long run: </a:t>
                      </a:r>
                      <a:r>
                        <a:rPr lang="en-US" sz="2400" dirty="0"/>
                        <a:t>Degraded environmental quality, public health concerns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746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6347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8D738-6BC8-D06A-7428-B5B32AC90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F6F76-FADE-8CFB-C5E8-AED078523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946" y="231096"/>
            <a:ext cx="10769428" cy="796855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Mitigating Impacts Examples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5C19FF-D2AB-6464-F2CC-EC612A0BB73F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7775B98-A887-6C51-3D87-97BAD021C2B6}"/>
              </a:ext>
            </a:extLst>
          </p:cNvPr>
          <p:cNvSpPr txBox="1">
            <a:spLocks/>
          </p:cNvSpPr>
          <p:nvPr/>
        </p:nvSpPr>
        <p:spPr>
          <a:xfrm>
            <a:off x="934771" y="4061941"/>
            <a:ext cx="5571508" cy="2006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A3F4EDF-87E4-D898-1AEA-45896F3CBF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426858"/>
              </p:ext>
            </p:extLst>
          </p:nvPr>
        </p:nvGraphicFramePr>
        <p:xfrm>
          <a:off x="402155" y="1250746"/>
          <a:ext cx="10953694" cy="5040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6847">
                  <a:extLst>
                    <a:ext uri="{9D8B030D-6E8A-4147-A177-3AD203B41FA5}">
                      <a16:colId xmlns:a16="http://schemas.microsoft.com/office/drawing/2014/main" val="3478865012"/>
                    </a:ext>
                  </a:extLst>
                </a:gridCol>
                <a:gridCol w="5476847">
                  <a:extLst>
                    <a:ext uri="{9D8B030D-6E8A-4147-A177-3AD203B41FA5}">
                      <a16:colId xmlns:a16="http://schemas.microsoft.com/office/drawing/2014/main" val="3195646631"/>
                    </a:ext>
                  </a:extLst>
                </a:gridCol>
              </a:tblGrid>
              <a:tr h="8876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Potential Community Costs &amp; Impacts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Example Strategies to Mitigate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423766"/>
                  </a:ext>
                </a:extLst>
              </a:tr>
              <a:tr h="887686">
                <a:tc>
                  <a:txBody>
                    <a:bodyPr/>
                    <a:lstStyle/>
                    <a:p>
                      <a:r>
                        <a:rPr lang="en-US" sz="2400" b="1" dirty="0"/>
                        <a:t>Short run: </a:t>
                      </a:r>
                      <a:r>
                        <a:rPr lang="en-US" sz="2400" dirty="0"/>
                        <a:t>Capacity (technical, time) limitations on local institutions and community leaders during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Technical assistance and advisory support; Regional, intergovernmental coordination to pool capacities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667425"/>
                  </a:ext>
                </a:extLst>
              </a:tr>
              <a:tr h="887686">
                <a:tc>
                  <a:txBody>
                    <a:bodyPr/>
                    <a:lstStyle/>
                    <a:p>
                      <a:r>
                        <a:rPr lang="en-US" sz="2400" b="1" dirty="0"/>
                        <a:t>Short run: </a:t>
                      </a:r>
                      <a:r>
                        <a:rPr lang="en-US" sz="2400" b="0" dirty="0"/>
                        <a:t>Construction boom impacts to infrastructure &amp; local workforce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Local hiring and pipeline pathways to sustained employment; Impact fees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186513"/>
                  </a:ext>
                </a:extLst>
              </a:tr>
              <a:tr h="887686">
                <a:tc>
                  <a:txBody>
                    <a:bodyPr/>
                    <a:lstStyle/>
                    <a:p>
                      <a:r>
                        <a:rPr lang="en-US" sz="2400" b="1" dirty="0"/>
                        <a:t>Long run: </a:t>
                      </a:r>
                      <a:r>
                        <a:rPr lang="en-US" sz="2400" dirty="0"/>
                        <a:t>Over-adapted infrastructure to specific industry = blighted fixed capital liabilities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Infrastructure finance/ownership structures to balance risk profile; Retrofit existing industrial facilities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044686"/>
                  </a:ext>
                </a:extLst>
              </a:tr>
              <a:tr h="887686">
                <a:tc>
                  <a:txBody>
                    <a:bodyPr/>
                    <a:lstStyle/>
                    <a:p>
                      <a:r>
                        <a:rPr lang="en-US" sz="2400" b="1" dirty="0"/>
                        <a:t>Long run: </a:t>
                      </a:r>
                      <a:r>
                        <a:rPr lang="en-US" sz="2400" dirty="0"/>
                        <a:t>Degraded environmental quality, public health concerns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Environmental monitoring requirements/ funding; clear remediation responsibility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746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965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0108E-B8A7-E6E4-9B2F-827CDD750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D819C-B160-9D4D-4067-0E4518864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831" y="420219"/>
            <a:ext cx="10838499" cy="824348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Real World Example: The Good Neighbor Agreement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671F90-59A9-4857-BB5A-7AF0A726299E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38E06BC-3E4E-8E5E-0CD3-AD6B9A002019}"/>
              </a:ext>
            </a:extLst>
          </p:cNvPr>
          <p:cNvSpPr txBox="1">
            <a:spLocks/>
          </p:cNvSpPr>
          <p:nvPr/>
        </p:nvSpPr>
        <p:spPr>
          <a:xfrm>
            <a:off x="934771" y="4061941"/>
            <a:ext cx="5571508" cy="2006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C442E55-42AE-F42D-E0F3-DACA1F718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358" y="1533927"/>
            <a:ext cx="6006356" cy="4888614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Signed in 2000 between a community coalition in Stillwater &amp; Sweetgrass Counties (MT) and Stillwater Mine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Focus on mitigating environmental impacts: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Water Quality Monitoring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Adaptive Management Planning for riparian ecosystems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Traffic plans to protect public safety and minimize road impacts of mine production</a:t>
            </a:r>
          </a:p>
        </p:txBody>
      </p:sp>
      <p:pic>
        <p:nvPicPr>
          <p:cNvPr id="10" name="Picture 9" descr="A group of people sitting on rocks in a river&#10;&#10;AI-generated content may be incorrect.">
            <a:extLst>
              <a:ext uri="{FF2B5EF4-FFF2-40B4-BE49-F238E27FC236}">
                <a16:creationId xmlns:a16="http://schemas.microsoft.com/office/drawing/2014/main" id="{C4FE819D-3F6F-0CEE-96BA-4C2234C0D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149" y="2258496"/>
            <a:ext cx="4852530" cy="234100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2864BF2B-2F36-8481-22FA-903A006E67EB}"/>
              </a:ext>
            </a:extLst>
          </p:cNvPr>
          <p:cNvSpPr txBox="1">
            <a:spLocks/>
          </p:cNvSpPr>
          <p:nvPr/>
        </p:nvSpPr>
        <p:spPr>
          <a:xfrm>
            <a:off x="7135149" y="4714497"/>
            <a:ext cx="4852530" cy="13539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i="1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*See Page 2 in the handout*</a:t>
            </a:r>
          </a:p>
          <a:p>
            <a:pPr algn="l"/>
            <a:r>
              <a:rPr lang="en-US" sz="2800" i="1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More information at: </a:t>
            </a:r>
            <a:r>
              <a:rPr lang="en-US" sz="2800" i="1" dirty="0" err="1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northernplains.org</a:t>
            </a:r>
            <a:r>
              <a:rPr lang="en-US" sz="2800" i="1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/good-neighbor-agreement/</a:t>
            </a:r>
          </a:p>
        </p:txBody>
      </p:sp>
    </p:spTree>
    <p:extLst>
      <p:ext uri="{BB962C8B-B14F-4D97-AF65-F5344CB8AC3E}">
        <p14:creationId xmlns:p14="http://schemas.microsoft.com/office/powerpoint/2010/main" val="1142901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1994C-950D-114B-CCCB-7CC76B57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EAF2B6-002F-E3D5-C7AF-7133EDBE31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 aerial view of a town&#10;&#10;Description automatically generated with medium confidence">
            <a:extLst>
              <a:ext uri="{FF2B5EF4-FFF2-40B4-BE49-F238E27FC236}">
                <a16:creationId xmlns:a16="http://schemas.microsoft.com/office/drawing/2014/main" id="{3A4E5D99-0118-8762-1414-2F2BE4C2E9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-2" y="-1249680"/>
            <a:ext cx="12192000" cy="8107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1B7D81-A7C9-5DB5-BB2B-A76F624F9732}"/>
              </a:ext>
            </a:extLst>
          </p:cNvPr>
          <p:cNvSpPr/>
          <p:nvPr/>
        </p:nvSpPr>
        <p:spPr>
          <a:xfrm>
            <a:off x="-2" y="1120877"/>
            <a:ext cx="12293600" cy="2857357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FEF04-E1BA-7642-6356-D8A9D3F68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458" y="1347173"/>
            <a:ext cx="11593079" cy="2347196"/>
          </a:xfrm>
        </p:spPr>
        <p:txBody>
          <a:bodyPr anchor="ctr">
            <a:noAutofit/>
          </a:bodyPr>
          <a:lstStyle/>
          <a:p>
            <a:pPr algn="l"/>
            <a:r>
              <a:rPr lang="en-US" sz="32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III. Securing Long-Run Benefits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8172FB-3451-ACE4-EAEA-D62673A31D63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36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842F50-BB51-8B2D-604E-C7CFBFAB9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479" y="1236105"/>
            <a:ext cx="6990521" cy="44003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85A70C-D65D-49C8-2711-379B0A553CB9}"/>
              </a:ext>
            </a:extLst>
          </p:cNvPr>
          <p:cNvSpPr/>
          <p:nvPr/>
        </p:nvSpPr>
        <p:spPr>
          <a:xfrm>
            <a:off x="0" y="7278"/>
            <a:ext cx="71700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B5CAB-2DE8-8FA2-5CAD-12722E6F9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675" y="82970"/>
            <a:ext cx="11492752" cy="1451697"/>
          </a:xfrm>
        </p:spPr>
        <p:txBody>
          <a:bodyPr anchor="ctr">
            <a:normAutofit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Securing Long Run Benefits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EFD80-5F4C-77E0-E818-5EE0DA9DCA04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E903375-A07C-E77E-D60A-9E918E74C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109" y="1758967"/>
            <a:ext cx="6241801" cy="4697258"/>
          </a:xfrm>
        </p:spPr>
        <p:txBody>
          <a:bodyPr>
            <a:norm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sz="2000" u="sng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sz="2800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7F4AB2-B7BB-7E9D-B1AE-6F3FDDDEEA81}"/>
              </a:ext>
            </a:extLst>
          </p:cNvPr>
          <p:cNvSpPr txBox="1"/>
          <p:nvPr/>
        </p:nvSpPr>
        <p:spPr>
          <a:xfrm>
            <a:off x="8391896" y="5636450"/>
            <a:ext cx="380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Photo: Grete </a:t>
            </a:r>
            <a:r>
              <a:rPr lang="en-US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Gansauer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. Harlowton, MT, October 2023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3E72553-1E3F-581D-5E5C-4D1F60D97B0C}"/>
              </a:ext>
            </a:extLst>
          </p:cNvPr>
          <p:cNvSpPr txBox="1">
            <a:spLocks/>
          </p:cNvSpPr>
          <p:nvPr/>
        </p:nvSpPr>
        <p:spPr>
          <a:xfrm>
            <a:off x="474932" y="1693005"/>
            <a:ext cx="6172612" cy="501393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Industry is good at creating short-run benefits. Here, focus on creating lasting benefits ‘beyond the boom’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Multi-stakeholder collaboration and coalition building in developer negotiations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Not only local governments 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Think beyond what is required in the permitting process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How can the value of this development be embedded locally?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...to meet current needs?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...for future generations?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...to provide high quality services while relieving individual taxpayer burdens?</a:t>
            </a:r>
          </a:p>
        </p:txBody>
      </p:sp>
    </p:spTree>
    <p:extLst>
      <p:ext uri="{BB962C8B-B14F-4D97-AF65-F5344CB8AC3E}">
        <p14:creationId xmlns:p14="http://schemas.microsoft.com/office/powerpoint/2010/main" val="2504738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4C88A-EEEE-AF1A-3784-0E44B87C6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64B92-79DA-C755-26D9-FCFA230B4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826" y="-109261"/>
            <a:ext cx="12160906" cy="1036996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Potential long-run benefits, maximizing community value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C3489B-E89F-3777-67F1-28B6FD45DBD6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993DEFA-41B1-FF02-7F7C-7041F4A07BF5}"/>
              </a:ext>
            </a:extLst>
          </p:cNvPr>
          <p:cNvSpPr txBox="1">
            <a:spLocks/>
          </p:cNvSpPr>
          <p:nvPr/>
        </p:nvSpPr>
        <p:spPr>
          <a:xfrm>
            <a:off x="934771" y="4061941"/>
            <a:ext cx="5571508" cy="2006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3A33943-3C89-AA83-0ECB-7F45E4923C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572908"/>
              </p:ext>
            </p:extLst>
          </p:nvPr>
        </p:nvGraphicFramePr>
        <p:xfrm>
          <a:off x="680298" y="1123451"/>
          <a:ext cx="10831404" cy="4819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5702">
                  <a:extLst>
                    <a:ext uri="{9D8B030D-6E8A-4147-A177-3AD203B41FA5}">
                      <a16:colId xmlns:a16="http://schemas.microsoft.com/office/drawing/2014/main" val="3478865012"/>
                    </a:ext>
                  </a:extLst>
                </a:gridCol>
                <a:gridCol w="5415702">
                  <a:extLst>
                    <a:ext uri="{9D8B030D-6E8A-4147-A177-3AD203B41FA5}">
                      <a16:colId xmlns:a16="http://schemas.microsoft.com/office/drawing/2014/main" val="3195646631"/>
                    </a:ext>
                  </a:extLst>
                </a:gridCol>
              </a:tblGrid>
              <a:tr h="8876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Potential Long-run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Strategies to capture long-run community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423766"/>
                  </a:ext>
                </a:extLst>
              </a:tr>
              <a:tr h="887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Long run: </a:t>
                      </a:r>
                      <a:r>
                        <a:rPr lang="en-US" sz="2400" dirty="0"/>
                        <a:t>Improve quality of life and local amenities (e.g., outdoor recreation; leisure facilities; child/senior/healthcare)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667425"/>
                  </a:ext>
                </a:extLst>
              </a:tr>
              <a:tr h="10727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Long run: </a:t>
                      </a:r>
                      <a:r>
                        <a:rPr lang="en-US" sz="2400" b="0" dirty="0"/>
                        <a:t>Improve local access to capital and financial capital for community benefit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186513"/>
                  </a:ext>
                </a:extLst>
              </a:tr>
              <a:tr h="887686">
                <a:tc>
                  <a:txBody>
                    <a:bodyPr/>
                    <a:lstStyle/>
                    <a:p>
                      <a:r>
                        <a:rPr lang="en-US" sz="2400" b="1" dirty="0"/>
                        <a:t>Long run: </a:t>
                      </a:r>
                      <a:r>
                        <a:rPr lang="en-US" sz="2400" b="0" dirty="0"/>
                        <a:t>Develop infrastructure which meets community/social, not only industrial, need (e.g., emergency services, water/sewer, transportation &amp; mobility)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044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6450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55779-821B-6076-13E6-157C0F548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E9308-F639-451C-4409-A8A749177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826" y="-109261"/>
            <a:ext cx="12160906" cy="1036996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Potential long-run benefits, maximizing community value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EA78FD-6F97-43E6-3893-A33831C7E8C4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E2DCA5B-A053-B3A0-8446-E9998F0FDCAA}"/>
              </a:ext>
            </a:extLst>
          </p:cNvPr>
          <p:cNvSpPr txBox="1">
            <a:spLocks/>
          </p:cNvSpPr>
          <p:nvPr/>
        </p:nvSpPr>
        <p:spPr>
          <a:xfrm>
            <a:off x="934771" y="4061941"/>
            <a:ext cx="5571508" cy="2006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703607C-2C57-E79A-87C4-97466FE4AEA7}"/>
              </a:ext>
            </a:extLst>
          </p:cNvPr>
          <p:cNvGraphicFramePr>
            <a:graphicFrameLocks noGrp="1"/>
          </p:cNvGraphicFramePr>
          <p:nvPr/>
        </p:nvGraphicFramePr>
        <p:xfrm>
          <a:off x="680298" y="1123451"/>
          <a:ext cx="10831404" cy="4819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5702">
                  <a:extLst>
                    <a:ext uri="{9D8B030D-6E8A-4147-A177-3AD203B41FA5}">
                      <a16:colId xmlns:a16="http://schemas.microsoft.com/office/drawing/2014/main" val="3478865012"/>
                    </a:ext>
                  </a:extLst>
                </a:gridCol>
                <a:gridCol w="5415702">
                  <a:extLst>
                    <a:ext uri="{9D8B030D-6E8A-4147-A177-3AD203B41FA5}">
                      <a16:colId xmlns:a16="http://schemas.microsoft.com/office/drawing/2014/main" val="3195646631"/>
                    </a:ext>
                  </a:extLst>
                </a:gridCol>
              </a:tblGrid>
              <a:tr h="8876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Potential Long-run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Strategies to capture long-run community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423766"/>
                  </a:ext>
                </a:extLst>
              </a:tr>
              <a:tr h="887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Long run: </a:t>
                      </a:r>
                      <a:r>
                        <a:rPr lang="en-US" sz="2400" dirty="0"/>
                        <a:t>Improve quality of life and local amenities (e.g., outdoor recreation; leisure facilities; child/senior/healthcare)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Industry partnerships to fund improvements to local services and built capital + facilities for working families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667425"/>
                  </a:ext>
                </a:extLst>
              </a:tr>
              <a:tr h="10727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Long run: </a:t>
                      </a:r>
                      <a:r>
                        <a:rPr lang="en-US" sz="2400" b="0" dirty="0"/>
                        <a:t>Improve local access to capital and financial capital for community benefit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Industry partnerships to fund non-profits, a community foundation (endowment), local economic development fund, etc.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186513"/>
                  </a:ext>
                </a:extLst>
              </a:tr>
              <a:tr h="887686">
                <a:tc>
                  <a:txBody>
                    <a:bodyPr/>
                    <a:lstStyle/>
                    <a:p>
                      <a:r>
                        <a:rPr lang="en-US" sz="2400" b="1" dirty="0"/>
                        <a:t>Long run: </a:t>
                      </a:r>
                      <a:r>
                        <a:rPr lang="en-US" sz="2400" b="0" dirty="0"/>
                        <a:t>Develop infrastructure which meets community/social, not only industrial, need (e.g., emergency services, water/sewer, transportation &amp; mobility)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Tax structures and impact fees to fund maintenance of high-impact infrastructures; also to distribute investment toward social need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044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9223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AE79F-A944-3E01-A4A9-89046AF53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5C770-0D7C-C220-1208-742C3A491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079" y="239909"/>
            <a:ext cx="11041842" cy="824348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Real World Example: Tallgrass CO2 pipeline, Nebraska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9FC777-AE06-AA69-D9B5-B073853A3135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1E5A02F-F0C5-E31B-F37E-CDB1B7596E72}"/>
              </a:ext>
            </a:extLst>
          </p:cNvPr>
          <p:cNvSpPr txBox="1">
            <a:spLocks/>
          </p:cNvSpPr>
          <p:nvPr/>
        </p:nvSpPr>
        <p:spPr>
          <a:xfrm>
            <a:off x="934771" y="4061941"/>
            <a:ext cx="5571508" cy="2006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E79A58F-0FB8-86D3-F721-8AC2343DD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358" y="1357745"/>
            <a:ext cx="6006356" cy="5064796"/>
          </a:xfrm>
        </p:spPr>
        <p:txBody>
          <a:bodyPr>
            <a:normAutofit lnSpcReduction="100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Signed in 2024 between a community coalition and pipeline developers.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Focus on long run benefits &amp; securing value within the community: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Community fund: $500K for local nonprofits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Emergency management: $600K for emergency response training, equipment, information management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Protecting landowners: easements returned to landowners at decommissioning + decide on removal process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3AE012-EDE4-5D44-AB98-D83CF523A992}"/>
              </a:ext>
            </a:extLst>
          </p:cNvPr>
          <p:cNvSpPr txBox="1">
            <a:spLocks/>
          </p:cNvSpPr>
          <p:nvPr/>
        </p:nvSpPr>
        <p:spPr>
          <a:xfrm>
            <a:off x="7135149" y="4714497"/>
            <a:ext cx="4852530" cy="1353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i="1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*See Page 2 in the handout*</a:t>
            </a:r>
          </a:p>
          <a:p>
            <a:pPr algn="l"/>
            <a:r>
              <a:rPr lang="en-US" sz="2800" i="1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More information at: </a:t>
            </a:r>
            <a:r>
              <a:rPr lang="en-US" sz="2800" i="1" dirty="0" err="1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tallgrass.com</a:t>
            </a:r>
            <a:r>
              <a:rPr lang="en-US" sz="2800" i="1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/CBA</a:t>
            </a:r>
          </a:p>
        </p:txBody>
      </p:sp>
      <p:pic>
        <p:nvPicPr>
          <p:cNvPr id="4" name="Picture 3" descr="A close-up of wheat&#10;&#10;AI-generated content may be incorrect.">
            <a:extLst>
              <a:ext uri="{FF2B5EF4-FFF2-40B4-BE49-F238E27FC236}">
                <a16:creationId xmlns:a16="http://schemas.microsoft.com/office/drawing/2014/main" id="{98BA9191-BC57-7342-CEE4-B687B4DBA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059" y="1184979"/>
            <a:ext cx="3598700" cy="340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75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7EBCF-4432-BDE8-A939-428CE7DDD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9984E7F-BF28-3C6A-51AB-600CBF201098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2069FA2-243A-5808-61D6-911E832BB497}"/>
              </a:ext>
            </a:extLst>
          </p:cNvPr>
          <p:cNvGrpSpPr/>
          <p:nvPr/>
        </p:nvGrpSpPr>
        <p:grpSpPr>
          <a:xfrm>
            <a:off x="6408836" y="844110"/>
            <a:ext cx="3683750" cy="2584890"/>
            <a:chOff x="1739083" y="3665256"/>
            <a:chExt cx="4117618" cy="2889336"/>
          </a:xfrm>
        </p:grpSpPr>
        <p:pic>
          <p:nvPicPr>
            <p:cNvPr id="17" name="Picture 16" descr="A person taking a selfie&#10;&#10;Description automatically generated">
              <a:extLst>
                <a:ext uri="{FF2B5EF4-FFF2-40B4-BE49-F238E27FC236}">
                  <a16:creationId xmlns:a16="http://schemas.microsoft.com/office/drawing/2014/main" id="{CD0DDE44-3792-787C-861C-724D9BCFB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44"/>
            <a:stretch/>
          </p:blipFill>
          <p:spPr>
            <a:xfrm>
              <a:off x="1739083" y="3665256"/>
              <a:ext cx="1990534" cy="2889336"/>
            </a:xfrm>
            <a:prstGeom prst="rect">
              <a:avLst/>
            </a:prstGeom>
          </p:spPr>
        </p:pic>
        <p:pic>
          <p:nvPicPr>
            <p:cNvPr id="19" name="Picture 18" descr="A person taking a selfie&#10;&#10;Description automatically generated">
              <a:extLst>
                <a:ext uri="{FF2B5EF4-FFF2-40B4-BE49-F238E27FC236}">
                  <a16:creationId xmlns:a16="http://schemas.microsoft.com/office/drawing/2014/main" id="{21379E0E-378A-A6DB-7E91-B4FAF369D2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865"/>
            <a:stretch/>
          </p:blipFill>
          <p:spPr>
            <a:xfrm>
              <a:off x="3937000" y="3682999"/>
              <a:ext cx="1919701" cy="2871593"/>
            </a:xfrm>
            <a:prstGeom prst="rect">
              <a:avLst/>
            </a:prstGeom>
          </p:spPr>
        </p:pic>
      </p:grpSp>
      <p:pic>
        <p:nvPicPr>
          <p:cNvPr id="21" name="Picture 2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4A3AA96-AEB1-10BD-0AC5-7C8C0E8335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1" r="39"/>
          <a:stretch/>
        </p:blipFill>
        <p:spPr>
          <a:xfrm>
            <a:off x="2091121" y="3799424"/>
            <a:ext cx="3897835" cy="256901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A813C05-7872-843F-5F03-D32D87F8D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460" y="37944"/>
            <a:ext cx="11593079" cy="1014274"/>
          </a:xfrm>
        </p:spPr>
        <p:txBody>
          <a:bodyPr anchor="ctr">
            <a:noAutofit/>
          </a:bodyPr>
          <a:lstStyle/>
          <a:p>
            <a:r>
              <a:rPr lang="en-US" sz="32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My expertise: Rural Development, Resource Economies, Infrastructure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E83E28-17B1-8BD6-1C10-A6CD1C7E915E}"/>
              </a:ext>
            </a:extLst>
          </p:cNvPr>
          <p:cNvSpPr txBox="1"/>
          <p:nvPr/>
        </p:nvSpPr>
        <p:spPr>
          <a:xfrm>
            <a:off x="2091121" y="6368441"/>
            <a:ext cx="291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With the MT delegation in DC, May 2023.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98279-1B54-1BF7-E7E2-97B1BD701ED3}"/>
              </a:ext>
            </a:extLst>
          </p:cNvPr>
          <p:cNvSpPr txBox="1"/>
          <p:nvPr/>
        </p:nvSpPr>
        <p:spPr>
          <a:xfrm>
            <a:off x="6323964" y="3374570"/>
            <a:ext cx="377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With Harlowton, MT’s new water tower, Sept. 2020.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A1BD01-2006-24ED-6E43-CA16745D42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938"/>
          <a:stretch>
            <a:fillRect/>
          </a:stretch>
        </p:blipFill>
        <p:spPr>
          <a:xfrm>
            <a:off x="6422403" y="3978234"/>
            <a:ext cx="1952758" cy="2188699"/>
          </a:xfrm>
          <a:prstGeom prst="rect">
            <a:avLst/>
          </a:prstGeom>
        </p:spPr>
      </p:pic>
      <p:pic>
        <p:nvPicPr>
          <p:cNvPr id="12" name="Picture 11" descr="A group of people riding bikes in a parking lot&#10;&#10;Description automatically generated">
            <a:extLst>
              <a:ext uri="{FF2B5EF4-FFF2-40B4-BE49-F238E27FC236}">
                <a16:creationId xmlns:a16="http://schemas.microsoft.com/office/drawing/2014/main" id="{BAFC73C2-5C86-E1BF-73DF-5B52C2BAC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7937" y="3978234"/>
            <a:ext cx="2850887" cy="21381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896CE1-C3CF-8AED-7289-4182538D4F3F}"/>
              </a:ext>
            </a:extLst>
          </p:cNvPr>
          <p:cNvSpPr txBox="1"/>
          <p:nvPr/>
        </p:nvSpPr>
        <p:spPr>
          <a:xfrm>
            <a:off x="6422403" y="6220188"/>
            <a:ext cx="563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Field work in Northern Sweden &amp; Finland rural / mining communities, 2023 - 2025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F55CE0-C848-8573-5D59-832431151FC1}"/>
              </a:ext>
            </a:extLst>
          </p:cNvPr>
          <p:cNvSpPr/>
          <p:nvPr/>
        </p:nvSpPr>
        <p:spPr>
          <a:xfrm>
            <a:off x="2091121" y="990219"/>
            <a:ext cx="3897835" cy="256901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Who I am: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Rural development &amp; rural policy researcher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Focused on building resilient communities, resource production, infrastructure </a:t>
            </a:r>
          </a:p>
          <a:p>
            <a:r>
              <a:rPr lang="en-US" dirty="0">
                <a:solidFill>
                  <a:schemeClr val="tx1"/>
                </a:solidFill>
              </a:rPr>
              <a:t>Who I am NOT: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 lawyer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 nuclear expert</a:t>
            </a:r>
          </a:p>
        </p:txBody>
      </p:sp>
    </p:spTree>
    <p:extLst>
      <p:ext uri="{BB962C8B-B14F-4D97-AF65-F5344CB8AC3E}">
        <p14:creationId xmlns:p14="http://schemas.microsoft.com/office/powerpoint/2010/main" val="4276020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06F87-A49A-7284-9A92-B05FC6BAD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E495-43D4-75D9-B1AD-9B9D9055A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079" y="591479"/>
            <a:ext cx="11041842" cy="824348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Real World Example: Meagher County Stewardship Council + </a:t>
            </a:r>
            <a:r>
              <a:rPr lang="en-US" sz="4400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Sandfire</a:t>
            </a:r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Resources (Montana)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DE2457-A41F-86B1-4782-3B41957EA867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ECE5ADB-BC10-5225-72AD-154641D89D6F}"/>
              </a:ext>
            </a:extLst>
          </p:cNvPr>
          <p:cNvSpPr txBox="1">
            <a:spLocks/>
          </p:cNvSpPr>
          <p:nvPr/>
        </p:nvSpPr>
        <p:spPr>
          <a:xfrm>
            <a:off x="934771" y="4061941"/>
            <a:ext cx="5571508" cy="2006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8CCE6EE-48D0-F81D-D88B-70EC6A786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553" y="1630502"/>
            <a:ext cx="6138301" cy="5064796"/>
          </a:xfrm>
        </p:spPr>
        <p:txBody>
          <a:bodyPr>
            <a:normAutofit fontScale="92500" lnSpcReduction="100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Signed in 2026 between a community coalition and mining company.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Focus on long run benefits &amp; economic diversification beyond mine life: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Establishes Long-Term Community Investment Fund ($100K/yr. contribution) + Economic Development Revolving Loan Fund 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Capacity: supports operating expenses of community council ($120K/yr.)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Supports School District educational programs and youth initiatives ($30K/yr.)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Environmental quality monitoring and management (water quality, weeds, erosion). ($120K+/yr.)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endParaRPr lang="en-US" sz="2800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FDEA9D-10FB-A197-522A-F84C98A266CD}"/>
              </a:ext>
            </a:extLst>
          </p:cNvPr>
          <p:cNvSpPr txBox="1">
            <a:spLocks/>
          </p:cNvSpPr>
          <p:nvPr/>
        </p:nvSpPr>
        <p:spPr>
          <a:xfrm>
            <a:off x="7149004" y="5082602"/>
            <a:ext cx="4852530" cy="13539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i="1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*See Page 2 in the handout*</a:t>
            </a:r>
          </a:p>
          <a:p>
            <a:pPr algn="l"/>
            <a:r>
              <a:rPr lang="en-US" sz="2800" i="1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More information at: </a:t>
            </a:r>
            <a:r>
              <a:rPr lang="en-US" sz="2800" i="1" dirty="0" err="1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meaghercountystewardshipcouncil.org</a:t>
            </a:r>
            <a:endParaRPr lang="en-US" sz="2800" i="1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</a:endParaRPr>
          </a:p>
        </p:txBody>
      </p:sp>
      <p:pic>
        <p:nvPicPr>
          <p:cNvPr id="5" name="Picture 4" descr="A screenshot of a newsletter&#10;&#10;AI-generated content may be incorrect.">
            <a:extLst>
              <a:ext uri="{FF2B5EF4-FFF2-40B4-BE49-F238E27FC236}">
                <a16:creationId xmlns:a16="http://schemas.microsoft.com/office/drawing/2014/main" id="{E794EA5C-DB00-48DF-81C0-07E0C510F9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24213"/>
          <a:stretch>
            <a:fillRect/>
          </a:stretch>
        </p:blipFill>
        <p:spPr>
          <a:xfrm>
            <a:off x="7519600" y="1519667"/>
            <a:ext cx="4097321" cy="32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32A72-4B15-5150-2A9A-D9715776B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402AF9-04DB-B7E6-A04B-BC5BA6024C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 aerial view of a town&#10;&#10;Description automatically generated with medium confidence">
            <a:extLst>
              <a:ext uri="{FF2B5EF4-FFF2-40B4-BE49-F238E27FC236}">
                <a16:creationId xmlns:a16="http://schemas.microsoft.com/office/drawing/2014/main" id="{51717E22-884F-2767-630A-913052C1C0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-2" y="-1249680"/>
            <a:ext cx="12192000" cy="8107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896F07-A272-BF38-E80D-87B1CB903515}"/>
              </a:ext>
            </a:extLst>
          </p:cNvPr>
          <p:cNvSpPr/>
          <p:nvPr/>
        </p:nvSpPr>
        <p:spPr>
          <a:xfrm>
            <a:off x="-2" y="1120877"/>
            <a:ext cx="12293600" cy="2857357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F2DED8-0F84-618B-87CA-73140EB91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458" y="1347173"/>
            <a:ext cx="11593079" cy="2347196"/>
          </a:xfrm>
        </p:spPr>
        <p:txBody>
          <a:bodyPr anchor="ctr">
            <a:noAutofit/>
          </a:bodyPr>
          <a:lstStyle/>
          <a:p>
            <a:pPr algn="l"/>
            <a:r>
              <a:rPr lang="en-US" sz="32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IV. Key Takeaways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BD5D83-6A9D-8D16-0904-86CA615E6563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612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6515C-203F-1031-95A4-8EC8148B9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lstrip, Montana">
            <a:extLst>
              <a:ext uri="{FF2B5EF4-FFF2-40B4-BE49-F238E27FC236}">
                <a16:creationId xmlns:a16="http://schemas.microsoft.com/office/drawing/2014/main" id="{509F9E1B-44D5-A2FA-E1E9-A0FB110A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893" y="1162487"/>
            <a:ext cx="5740107" cy="463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0E2DDA-C9B4-E1F3-67B1-321CCFDA3678}"/>
              </a:ext>
            </a:extLst>
          </p:cNvPr>
          <p:cNvSpPr/>
          <p:nvPr/>
        </p:nvSpPr>
        <p:spPr>
          <a:xfrm>
            <a:off x="-912" y="-50800"/>
            <a:ext cx="7220197" cy="695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Screenshot 2023-11-29 at 2.14.28 PM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423CF-02A1-7301-92EC-07F8820C7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960" y="95195"/>
            <a:ext cx="6817129" cy="1067292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Key takeaways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9FA446-FD6F-AC48-DD46-DD46DC643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960" y="1308482"/>
            <a:ext cx="6525482" cy="545432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Building economic resilience is more than attracting projects that bring ‘jobs jobs jobs’</a:t>
            </a:r>
          </a:p>
          <a:p>
            <a:pPr algn="l"/>
            <a:r>
              <a:rPr lang="en-US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Negotiating and economic planning to build resilience should address both: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Mitigating Impacts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Securing long-run, community benefit</a:t>
            </a:r>
          </a:p>
          <a:p>
            <a:pPr algn="l"/>
            <a:r>
              <a:rPr lang="en-US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...with a focus on: </a:t>
            </a:r>
          </a:p>
          <a:p>
            <a:pPr marL="457200" indent="-457200" algn="l">
              <a:buFont typeface="System Font Regular"/>
              <a:buChar char="-"/>
            </a:pPr>
            <a:r>
              <a:rPr lang="en-US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Value retention &amp; economic diversification</a:t>
            </a:r>
          </a:p>
          <a:p>
            <a:pPr marL="457200" indent="-457200" algn="l">
              <a:buFont typeface="System Font Regular"/>
              <a:buChar char="-"/>
            </a:pPr>
            <a:r>
              <a:rPr lang="en-US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Environmental Quality</a:t>
            </a:r>
          </a:p>
          <a:p>
            <a:pPr marL="457200" indent="-457200" algn="l">
              <a:buFont typeface="System Font Regular"/>
              <a:buChar char="-"/>
            </a:pPr>
            <a:r>
              <a:rPr lang="en-US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Quality of Life &amp; wellbeing</a:t>
            </a:r>
          </a:p>
          <a:p>
            <a:pPr marL="457200" indent="-457200" algn="l">
              <a:buFont typeface="System Font Regular"/>
              <a:buChar char="-"/>
            </a:pPr>
            <a:r>
              <a:rPr lang="en-US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Meeting need in the community</a:t>
            </a:r>
          </a:p>
          <a:p>
            <a:pPr marL="457200" indent="-457200" algn="l">
              <a:buFont typeface="System Font Regular"/>
              <a:buChar char="-"/>
            </a:pPr>
            <a:r>
              <a:rPr lang="en-US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Collaborative development of community priorities</a:t>
            </a:r>
          </a:p>
          <a:p>
            <a:pPr algn="l"/>
            <a:endParaRPr lang="en-US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</a:endParaRPr>
          </a:p>
          <a:p>
            <a:pPr algn="l"/>
            <a:r>
              <a:rPr lang="en-US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CBAs offer a roadmap for negotiating community benefits with industrial developers of all kinds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CCCFDA-8792-2DF3-6697-BC4C514E1E96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018AFB-1AAA-092B-28B8-838BD8F0C218}"/>
              </a:ext>
            </a:extLst>
          </p:cNvPr>
          <p:cNvSpPr txBox="1">
            <a:spLocks/>
          </p:cNvSpPr>
          <p:nvPr/>
        </p:nvSpPr>
        <p:spPr>
          <a:xfrm>
            <a:off x="934771" y="4061941"/>
            <a:ext cx="5571508" cy="2006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73833-EBF3-BF6C-1087-77024D856A48}"/>
              </a:ext>
            </a:extLst>
          </p:cNvPr>
          <p:cNvSpPr txBox="1"/>
          <p:nvPr/>
        </p:nvSpPr>
        <p:spPr>
          <a:xfrm>
            <a:off x="7219285" y="5911113"/>
            <a:ext cx="44043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Colstrip, Montana. Photo by David T. Hanson</a:t>
            </a:r>
          </a:p>
        </p:txBody>
      </p:sp>
    </p:spTree>
    <p:extLst>
      <p:ext uri="{BB962C8B-B14F-4D97-AF65-F5344CB8AC3E}">
        <p14:creationId xmlns:p14="http://schemas.microsoft.com/office/powerpoint/2010/main" val="580411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6545D5-7A4B-C872-631A-345A8369BA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 aerial view of a town&#10;&#10;Description automatically generated with medium confidence">
            <a:extLst>
              <a:ext uri="{FF2B5EF4-FFF2-40B4-BE49-F238E27FC236}">
                <a16:creationId xmlns:a16="http://schemas.microsoft.com/office/drawing/2014/main" id="{2B624DE9-E281-3900-B0FE-60C2E36B06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-2" y="-1249680"/>
            <a:ext cx="12192000" cy="8107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97178B-D165-279D-5375-A9E39CB096B9}"/>
              </a:ext>
            </a:extLst>
          </p:cNvPr>
          <p:cNvSpPr/>
          <p:nvPr/>
        </p:nvSpPr>
        <p:spPr>
          <a:xfrm>
            <a:off x="-8197" y="1063308"/>
            <a:ext cx="12293600" cy="1816458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B5CAB-2DE8-8FA2-5CAD-12722E6F9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458" y="1458638"/>
            <a:ext cx="11593079" cy="1025797"/>
          </a:xfrm>
        </p:spPr>
        <p:txBody>
          <a:bodyPr anchor="ctr">
            <a:noAutofit/>
          </a:bodyPr>
          <a:lstStyle/>
          <a:p>
            <a:r>
              <a:rPr lang="en-US" sz="320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Questions? </a:t>
            </a:r>
            <a:br>
              <a:rPr lang="en-US" sz="320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en-US" sz="4400" dirty="0" err="1">
                <a:latin typeface="Cordia New" panose="020B0304020202020204" pitchFamily="34" charset="-34"/>
                <a:ea typeface="Helvetica Neue Condensed" panose="02000503000000020004" pitchFamily="2" charset="0"/>
                <a:cs typeface="Cordia New" panose="020B0304020202020204" pitchFamily="34" charset="-34"/>
              </a:rPr>
              <a:t>grete.gansauer@uwyo.edu</a:t>
            </a:r>
            <a:endParaRPr lang="en-US" sz="3200" dirty="0">
              <a:latin typeface="Cordia New" panose="020B0304020202020204" pitchFamily="34" charset="-34"/>
              <a:ea typeface="Helvetica Neue Condensed" panose="02000503000000020004" pitchFamily="2" charset="0"/>
              <a:cs typeface="Cordia New" panose="020B0304020202020204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EFD80-5F4C-77E0-E818-5EE0DA9DCA04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47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E357A-0FCF-528C-5874-17007AB3B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16CC3F-43CA-9568-567B-BFFD66B243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 aerial view of a town&#10;&#10;Description automatically generated with medium confidence">
            <a:extLst>
              <a:ext uri="{FF2B5EF4-FFF2-40B4-BE49-F238E27FC236}">
                <a16:creationId xmlns:a16="http://schemas.microsoft.com/office/drawing/2014/main" id="{29D98402-9748-5567-9369-F5889CC837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-2" y="-1249680"/>
            <a:ext cx="12192000" cy="8107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DD0D88-E2B8-CF35-011E-3FB252204EF9}"/>
              </a:ext>
            </a:extLst>
          </p:cNvPr>
          <p:cNvSpPr/>
          <p:nvPr/>
        </p:nvSpPr>
        <p:spPr>
          <a:xfrm>
            <a:off x="-2" y="1120877"/>
            <a:ext cx="12293600" cy="2857357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87529-9DD7-2C7E-92FD-C87F840F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458" y="1347173"/>
            <a:ext cx="11593079" cy="2347196"/>
          </a:xfrm>
        </p:spPr>
        <p:txBody>
          <a:bodyPr anchor="ctr">
            <a:noAutofit/>
          </a:bodyPr>
          <a:lstStyle/>
          <a:p>
            <a:pPr algn="l"/>
            <a:r>
              <a:rPr lang="en-US" sz="32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V. Workshop: Mitigating Impacts and Securing Long-Run Benefits Brainstorm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2EC223-5BA1-5ABA-D191-38B327F27C17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355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50FD3-FBFA-F497-5CFA-5A27DAC5F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049B6CE7-5FDD-DE24-8C2A-EADBFF377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139" y="1850936"/>
            <a:ext cx="11256551" cy="4254595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Two mini-sessions (25 mins each), within your table groups</a:t>
            </a:r>
          </a:p>
          <a:p>
            <a:pPr marL="457200" indent="-457200" algn="l">
              <a:buAutoNum type="arabicPeriod"/>
            </a:pPr>
            <a:r>
              <a:rPr lang="en-US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Mitigating Impacts Brainstorm</a:t>
            </a:r>
          </a:p>
          <a:p>
            <a:pPr marL="457200" indent="-457200" algn="l">
              <a:buAutoNum type="arabicPeriod"/>
            </a:pPr>
            <a:r>
              <a:rPr lang="en-US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Securing Long-Run Community Benefits Brainstorm</a:t>
            </a:r>
          </a:p>
          <a:p>
            <a:pPr algn="l"/>
            <a:endParaRPr lang="en-US" sz="3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l"/>
            <a:r>
              <a:rPr lang="en-US" sz="3600" i="1" dirty="0">
                <a:latin typeface="Cordia New" panose="020B0304020202020204" pitchFamily="34" charset="-34"/>
                <a:cs typeface="Cordia New" panose="020B0304020202020204" pitchFamily="34" charset="-34"/>
              </a:rPr>
              <a:t>*Refer to pages 3-6 (especially page 4!) in the handout for ideas and examples.*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E3F9BC-AF21-3235-4A95-35B0BC463DD1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586A4-E7BF-B315-CD94-3E0069A39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139" y="409464"/>
            <a:ext cx="6817129" cy="1058336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Instructions</a:t>
            </a:r>
          </a:p>
        </p:txBody>
      </p:sp>
    </p:spTree>
    <p:extLst>
      <p:ext uri="{BB962C8B-B14F-4D97-AF65-F5344CB8AC3E}">
        <p14:creationId xmlns:p14="http://schemas.microsoft.com/office/powerpoint/2010/main" val="918046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A7E0F-0960-9B0F-2529-F979B0CB3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DB9E217-4C1E-66B6-FCB4-2F11A8435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140" y="1316182"/>
            <a:ext cx="11191496" cy="47244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In small groups, discuss: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What are impacts you have witnessed from various types of development in communities you know? 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Consider: environmental, social/ cultural, infrastructure, local business, sound/view/landscape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What strategies have you seen, or might be effective, in mitigating impacts?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How might this apply to nuclear or other development in your community?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How might your community need support in mitigating impacts? (technical/legal assistance, regulatory/policy/permitting landscape, governance partnerships, advocacy, etc.)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2F427C-4EFE-FE2D-3FAA-FCA0A37339B1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F428B8-8C57-DCAF-C623-3114ACA9A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140" y="0"/>
            <a:ext cx="11191496" cy="1058336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Mitigating Impacts Brainstorm</a:t>
            </a:r>
          </a:p>
        </p:txBody>
      </p:sp>
    </p:spTree>
    <p:extLst>
      <p:ext uri="{BB962C8B-B14F-4D97-AF65-F5344CB8AC3E}">
        <p14:creationId xmlns:p14="http://schemas.microsoft.com/office/powerpoint/2010/main" val="522335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E3B22-8688-52C2-4340-0638C49E1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438A08AB-BF11-5ABB-A3E3-CAB10DDF6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140" y="1385455"/>
            <a:ext cx="11519787" cy="50292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In small groups, discuss: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What are priorities or needs in your community which would improve quality of life, well being, environmental quality or economic security?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What aspects of incoming development risk making your community more vulnerable? 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How the values from 1 &amp; 2 translate into negotiations with a developer? Or, what could you ask for to fulfill these values / needs?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In what ways might your community need support in negotiating or securing long-run benefits?</a:t>
            </a:r>
          </a:p>
          <a:p>
            <a:pPr marL="1200150" lvl="1" indent="-7429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Consider: Technical assistance; collaborative facilitation &amp; internal conflict resolution; legal assistance; political organizing; economic planning assistance; public engagement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18750-D1D5-B423-0CBC-6ABC53EB7166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4E679A-BF37-3F44-4A66-8E8335B9A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140" y="0"/>
            <a:ext cx="9469316" cy="1058336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Securing Long Run Benefits Brainstorm</a:t>
            </a:r>
          </a:p>
        </p:txBody>
      </p:sp>
    </p:spTree>
    <p:extLst>
      <p:ext uri="{BB962C8B-B14F-4D97-AF65-F5344CB8AC3E}">
        <p14:creationId xmlns:p14="http://schemas.microsoft.com/office/powerpoint/2010/main" val="840281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A9BE9-E42E-DB0B-E732-D7CF647C5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D565CB5-5B6D-89FA-06B2-8658A0014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067" y="1385455"/>
            <a:ext cx="11131860" cy="5029200"/>
          </a:xfrm>
        </p:spPr>
        <p:txBody>
          <a:bodyPr>
            <a:normAutofit/>
          </a:bodyPr>
          <a:lstStyle/>
          <a:p>
            <a:pPr algn="l"/>
            <a:endParaRPr lang="en-US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l"/>
            <a:r>
              <a:rPr lang="en-US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What stand-out themes are emerging from this conversation? </a:t>
            </a:r>
          </a:p>
          <a:p>
            <a:pPr algn="l"/>
            <a:endParaRPr lang="en-US" sz="3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l"/>
            <a:r>
              <a:rPr lang="en-US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In what ways can Ruckelshaus Institute, the facilitators, or others follow-up and build on this conversation?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3026E0-D563-C9C8-C051-D0C370EADEA1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1627E-54E4-1349-5431-DF0BBCA15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067" y="207819"/>
            <a:ext cx="9469316" cy="1058336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Wrap Up &amp; Takeaways </a:t>
            </a:r>
          </a:p>
        </p:txBody>
      </p:sp>
    </p:spTree>
    <p:extLst>
      <p:ext uri="{BB962C8B-B14F-4D97-AF65-F5344CB8AC3E}">
        <p14:creationId xmlns:p14="http://schemas.microsoft.com/office/powerpoint/2010/main" val="2183616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75E0F-4D8F-6AF8-4B0D-B575D2A7E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A19873-0448-3795-1186-4D343C2434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 aerial view of a town&#10;&#10;Description automatically generated with medium confidence">
            <a:extLst>
              <a:ext uri="{FF2B5EF4-FFF2-40B4-BE49-F238E27FC236}">
                <a16:creationId xmlns:a16="http://schemas.microsoft.com/office/drawing/2014/main" id="{07A1CC52-084C-244D-07CB-FE264489A7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-2" y="-1249680"/>
            <a:ext cx="12192000" cy="8107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B34D83-8548-56EF-B639-0D1FF9CB0FBF}"/>
              </a:ext>
            </a:extLst>
          </p:cNvPr>
          <p:cNvSpPr/>
          <p:nvPr/>
        </p:nvSpPr>
        <p:spPr>
          <a:xfrm>
            <a:off x="-8197" y="1063308"/>
            <a:ext cx="12293600" cy="1816458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69C40-A3E9-19E5-A2BF-590512698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458" y="1458638"/>
            <a:ext cx="11593079" cy="1025797"/>
          </a:xfrm>
        </p:spPr>
        <p:txBody>
          <a:bodyPr anchor="ctr">
            <a:noAutofit/>
          </a:bodyPr>
          <a:lstStyle/>
          <a:p>
            <a:r>
              <a:rPr lang="en-US" sz="320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Thank you!</a:t>
            </a:r>
            <a:br>
              <a:rPr lang="en-US" sz="320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br>
              <a:rPr lang="en-US" sz="320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en-US" sz="4400" dirty="0" err="1">
                <a:latin typeface="Cordia New" panose="020B0304020202020204" pitchFamily="34" charset="-34"/>
                <a:ea typeface="Helvetica Neue Condensed" panose="02000503000000020004" pitchFamily="2" charset="0"/>
                <a:cs typeface="Cordia New" panose="020B0304020202020204" pitchFamily="34" charset="-34"/>
              </a:rPr>
              <a:t>grete.gansauer@uwyo.edu</a:t>
            </a:r>
            <a:endParaRPr lang="en-US" sz="3200" dirty="0">
              <a:latin typeface="Cordia New" panose="020B0304020202020204" pitchFamily="34" charset="-34"/>
              <a:ea typeface="Helvetica Neue Condensed" panose="02000503000000020004" pitchFamily="2" charset="0"/>
              <a:cs typeface="Cordia New" panose="020B0304020202020204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39F7B7-B184-9BF3-45C4-0BA9101C4BFC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934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6545D5-7A4B-C872-631A-345A8369BA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 aerial view of a town&#10;&#10;Description automatically generated with medium confidence">
            <a:extLst>
              <a:ext uri="{FF2B5EF4-FFF2-40B4-BE49-F238E27FC236}">
                <a16:creationId xmlns:a16="http://schemas.microsoft.com/office/drawing/2014/main" id="{2B624DE9-E281-3900-B0FE-60C2E36B06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-2" y="-1249680"/>
            <a:ext cx="12192000" cy="8107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97178B-D165-279D-5375-A9E39CB096B9}"/>
              </a:ext>
            </a:extLst>
          </p:cNvPr>
          <p:cNvSpPr/>
          <p:nvPr/>
        </p:nvSpPr>
        <p:spPr>
          <a:xfrm>
            <a:off x="-2" y="1120877"/>
            <a:ext cx="12293600" cy="2857357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B5CAB-2DE8-8FA2-5CAD-12722E6F9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458" y="1347173"/>
            <a:ext cx="11593079" cy="2347196"/>
          </a:xfrm>
        </p:spPr>
        <p:txBody>
          <a:bodyPr anchor="ctr">
            <a:noAutofit/>
          </a:bodyPr>
          <a:lstStyle/>
          <a:p>
            <a:pPr algn="l"/>
            <a:r>
              <a:rPr lang="en-US" sz="32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I. Building Resilient Communities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EFD80-5F4C-77E0-E818-5EE0DA9DCA04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395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ECDD5-DAC3-8CA6-7665-77CE217C8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7135945-4330-BE42-224A-2178E3615D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320" y="164279"/>
            <a:ext cx="11107358" cy="778834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What is resilience?</a:t>
            </a:r>
          </a:p>
        </p:txBody>
      </p:sp>
      <p:pic>
        <p:nvPicPr>
          <p:cNvPr id="16" name="Picture 15" descr="A diagram of a diagram of a different community&#10;&#10;AI-generated content may be incorrect.">
            <a:extLst>
              <a:ext uri="{FF2B5EF4-FFF2-40B4-BE49-F238E27FC236}">
                <a16:creationId xmlns:a16="http://schemas.microsoft.com/office/drawing/2014/main" id="{B8E455A0-8982-12E0-ED3A-7DA5C136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72" b="5321"/>
          <a:stretch>
            <a:fillRect/>
          </a:stretch>
        </p:blipFill>
        <p:spPr>
          <a:xfrm>
            <a:off x="1439319" y="1099095"/>
            <a:ext cx="9313362" cy="559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21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014F8-7EA5-2BC1-3D7F-305214B10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0F57C2F-4A88-393C-8D18-A375851E9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319" y="212303"/>
            <a:ext cx="11107358" cy="1236033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Why does industrial development tend to threaten resilience?</a:t>
            </a:r>
          </a:p>
        </p:txBody>
      </p:sp>
      <p:pic>
        <p:nvPicPr>
          <p:cNvPr id="8" name="Picture 7" descr="A diagram of a variety of communities&#10;&#10;AI-generated content may be incorrect.">
            <a:extLst>
              <a:ext uri="{FF2B5EF4-FFF2-40B4-BE49-F238E27FC236}">
                <a16:creationId xmlns:a16="http://schemas.microsoft.com/office/drawing/2014/main" id="{1EC19FD2-CEA1-ECE4-5F56-53ED13BBD5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73" t="4731" r="1398" b="3366"/>
          <a:stretch>
            <a:fillRect/>
          </a:stretch>
        </p:blipFill>
        <p:spPr>
          <a:xfrm>
            <a:off x="1918854" y="1370282"/>
            <a:ext cx="8354291" cy="52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24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DAFAA-4B5B-0D59-F975-CD0283F1A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884291A-CFD5-FBB2-1B04-E1EAB7A0A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319" y="205096"/>
            <a:ext cx="11107358" cy="797172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What is resilience?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6D5E1F-02C5-510C-6479-0C995B673EE3}"/>
              </a:ext>
            </a:extLst>
          </p:cNvPr>
          <p:cNvSpPr/>
          <p:nvPr/>
        </p:nvSpPr>
        <p:spPr>
          <a:xfrm>
            <a:off x="7656884" y="3976255"/>
            <a:ext cx="4326612" cy="266944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Regional Autonomy &amp; Institutions: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Technical &amp; Administrative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Democratic decision-making &amp;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Collaborative institutions + shared vision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B3DEE19-9126-9ACB-01FA-6370FA7B3831}"/>
              </a:ext>
            </a:extLst>
          </p:cNvPr>
          <p:cNvSpPr/>
          <p:nvPr/>
        </p:nvSpPr>
        <p:spPr>
          <a:xfrm>
            <a:off x="482718" y="972111"/>
            <a:ext cx="4174435" cy="226985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Environmental Quality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Environment is clean and healthful (soil, water, air quality)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Environment regenerates and provides ecosystem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Cultural values sustained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B22005-6672-D2DE-D6E8-DDA7EB79D998}"/>
              </a:ext>
            </a:extLst>
          </p:cNvPr>
          <p:cNvSpPr/>
          <p:nvPr/>
        </p:nvSpPr>
        <p:spPr>
          <a:xfrm>
            <a:off x="7534849" y="509322"/>
            <a:ext cx="4448648" cy="291967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Infrastructure and Services: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Infrastructure demands within local fiscal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Infrastructure + service impacts are coupled to tax structure &amp; revenue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Infrastructure &amp; services maintain high quality of life &amp; meet social need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D77EA0-240C-F79C-606F-1B9DC288AF29}"/>
              </a:ext>
            </a:extLst>
          </p:cNvPr>
          <p:cNvSpPr/>
          <p:nvPr/>
        </p:nvSpPr>
        <p:spPr>
          <a:xfrm>
            <a:off x="467647" y="3616037"/>
            <a:ext cx="4174435" cy="30368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Economic structure: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Firm structure retains and recirculates value locally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Capital leakage mitigated by embedding value locally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Diversified economic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Employment opportunities enable upward mobility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DC027B6-A005-3F69-CE6B-E938CF39808C}"/>
              </a:ext>
            </a:extLst>
          </p:cNvPr>
          <p:cNvSpPr/>
          <p:nvPr/>
        </p:nvSpPr>
        <p:spPr>
          <a:xfrm>
            <a:off x="4380908" y="2518886"/>
            <a:ext cx="3395994" cy="279209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Resilient communities: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Adapt to change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Balance economic development with social and environmental values over the long run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35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5CCF1-036F-CE24-B222-B76BBE696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E76FDA6-909A-3FD4-E70C-A84E1742E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319" y="212303"/>
            <a:ext cx="11107358" cy="1236033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Why does industrial development tend to threaten resilience?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89226EF-E39F-2C43-9051-B580853862EE}"/>
              </a:ext>
            </a:extLst>
          </p:cNvPr>
          <p:cNvSpPr/>
          <p:nvPr/>
        </p:nvSpPr>
        <p:spPr>
          <a:xfrm>
            <a:off x="7656884" y="4240427"/>
            <a:ext cx="4326612" cy="240527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Regional Autonomy &amp; Institutions: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Divisive community politics – difficult to form a united 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Strain on existing institutional capacity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4FB6AC9-D5AA-5785-C0A9-C1B2093CA511}"/>
              </a:ext>
            </a:extLst>
          </p:cNvPr>
          <p:cNvSpPr/>
          <p:nvPr/>
        </p:nvSpPr>
        <p:spPr>
          <a:xfrm>
            <a:off x="467647" y="1448336"/>
            <a:ext cx="4174435" cy="240527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Environmental Quality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Public costs in environmental quality: public health,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Viewshed / soundscape impacts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Cultural land use impacts (ranching, hunting, public access, etc.)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9D6F835-F2A4-9DBB-A719-2AB43D184FF6}"/>
              </a:ext>
            </a:extLst>
          </p:cNvPr>
          <p:cNvSpPr/>
          <p:nvPr/>
        </p:nvSpPr>
        <p:spPr>
          <a:xfrm>
            <a:off x="7534848" y="1373390"/>
            <a:ext cx="4448648" cy="240527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Infrastructure and Services: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Industrial infrastructure demand shouldered by local tax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Infrastructure over-adapted to specific industrial context = potential for fixed capital liabilities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Infrastructure doesn’t meet social need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E1EE0E9-07A0-B10E-AC04-5A6398A8B826}"/>
              </a:ext>
            </a:extLst>
          </p:cNvPr>
          <p:cNvSpPr/>
          <p:nvPr/>
        </p:nvSpPr>
        <p:spPr>
          <a:xfrm>
            <a:off x="467647" y="4247634"/>
            <a:ext cx="4174435" cy="24052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Economic structure: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Capital leakage: value produced locally extracted and accumulated elsewhere (corporate + tax structure)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Private value capture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8ADDE15-3405-8BCE-E277-5465F80D766A}"/>
              </a:ext>
            </a:extLst>
          </p:cNvPr>
          <p:cNvSpPr/>
          <p:nvPr/>
        </p:nvSpPr>
        <p:spPr>
          <a:xfrm>
            <a:off x="4398001" y="2617574"/>
            <a:ext cx="3395994" cy="279209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Vulnerable communities: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Subject to market volatility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High public cost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High external value capture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Low Value Retention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68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B1322-6B1C-8D0A-2025-A189C5B0F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4B7D0-7F5B-FDB8-C418-508249268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318" y="563871"/>
            <a:ext cx="9085900" cy="901089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Building resilient communities means maximizing community value retention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4158B4-79AB-64DC-F461-681CBAC9C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318" y="1479517"/>
            <a:ext cx="11051456" cy="5450187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latin typeface="Cordia New" panose="020B0304020202020204" pitchFamily="34" charset="-34"/>
                <a:ea typeface="Helvetica Neue Thin" panose="020B0403020202020204" pitchFamily="34" charset="0"/>
                <a:cs typeface="Cordia New" panose="020B0304020202020204" pitchFamily="34" charset="-34"/>
              </a:rPr>
              <a:t>Breaking the boom-bust cycle means retaining the benefits of the boom for the long-run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221F32-B9F2-3DC6-72AF-88A479514A00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A8837A2-B181-DF7B-B609-B4DEE0D68E77}"/>
              </a:ext>
            </a:extLst>
          </p:cNvPr>
          <p:cNvSpPr txBox="1">
            <a:spLocks/>
          </p:cNvSpPr>
          <p:nvPr/>
        </p:nvSpPr>
        <p:spPr>
          <a:xfrm>
            <a:off x="934771" y="4061941"/>
            <a:ext cx="5571508" cy="2006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8DEDBBA-8D68-6E1D-5DBF-0DA2EE73EE0F}"/>
              </a:ext>
            </a:extLst>
          </p:cNvPr>
          <p:cNvSpPr/>
          <p:nvPr/>
        </p:nvSpPr>
        <p:spPr>
          <a:xfrm>
            <a:off x="355397" y="2401002"/>
            <a:ext cx="3654918" cy="389312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Community  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Shared public benefit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As much as possible, democratically managed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7764D54-5698-1243-BF39-F472165D8985}"/>
              </a:ext>
            </a:extLst>
          </p:cNvPr>
          <p:cNvSpPr/>
          <p:nvPr/>
        </p:nvSpPr>
        <p:spPr>
          <a:xfrm>
            <a:off x="4343353" y="2401002"/>
            <a:ext cx="3654918" cy="389312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Value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Not just ‘jobs, jobs, jobs’! – think about community </a:t>
            </a:r>
            <a:r>
              <a:rPr lang="en-US" i="1" dirty="0">
                <a:solidFill>
                  <a:schemeClr val="tx1"/>
                </a:solidFill>
              </a:rPr>
              <a:t>values and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Building local financial capital (public, quasi-public, private)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Built environment +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Cultural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Ecosystem services, environmental quality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F6CAE65-EADC-C871-F225-D604FBBEDD71}"/>
              </a:ext>
            </a:extLst>
          </p:cNvPr>
          <p:cNvSpPr/>
          <p:nvPr/>
        </p:nvSpPr>
        <p:spPr>
          <a:xfrm>
            <a:off x="8382638" y="2401002"/>
            <a:ext cx="3654918" cy="389312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Retention </a:t>
            </a:r>
            <a:br>
              <a:rPr lang="en-US" sz="2800" b="1" dirty="0">
                <a:solidFill>
                  <a:schemeClr val="tx1"/>
                </a:solidFill>
              </a:rPr>
            </a:br>
            <a:endParaRPr lang="en-US" sz="28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Embed, Recirculate, Reinvest locally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Direct reinvestment to economic diversification + local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Intergenerational benefits from short-run value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01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CFA2F-9B10-516F-BD6E-35887A263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1DF05-4089-84EC-E21A-8FEC4D778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318" y="303031"/>
            <a:ext cx="10235827" cy="723732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Maximizing community value retention means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011D1A-B19E-A118-4D39-24910FEBBE28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839681-A295-3CCC-E45F-A5354E955E7C}"/>
              </a:ext>
            </a:extLst>
          </p:cNvPr>
          <p:cNvSpPr txBox="1">
            <a:spLocks/>
          </p:cNvSpPr>
          <p:nvPr/>
        </p:nvSpPr>
        <p:spPr>
          <a:xfrm>
            <a:off x="934771" y="4061941"/>
            <a:ext cx="5571508" cy="2006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dirty="0">
              <a:latin typeface="Cordia New" panose="020B0304020202020204" pitchFamily="34" charset="-34"/>
              <a:ea typeface="Helvetica Neue Thin" panose="020B0403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31856E-8CFA-7E00-AE5C-86F70EFB7629}"/>
              </a:ext>
            </a:extLst>
          </p:cNvPr>
          <p:cNvSpPr/>
          <p:nvPr/>
        </p:nvSpPr>
        <p:spPr>
          <a:xfrm>
            <a:off x="885871" y="2077073"/>
            <a:ext cx="3654918" cy="270385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Mitigating Impacts  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sz="2800" i="1" dirty="0">
                <a:solidFill>
                  <a:schemeClr val="tx1"/>
                </a:solidFill>
              </a:rPr>
              <a:t>Minimizing community costs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B27112C-0240-EB23-02D0-72853DE15C63}"/>
              </a:ext>
            </a:extLst>
          </p:cNvPr>
          <p:cNvSpPr/>
          <p:nvPr/>
        </p:nvSpPr>
        <p:spPr>
          <a:xfrm>
            <a:off x="7651211" y="2215137"/>
            <a:ext cx="3654918" cy="260720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Securing Long-Run, Community Benefits</a:t>
            </a:r>
          </a:p>
          <a:p>
            <a:pPr algn="ctr"/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2800" i="1" dirty="0">
                <a:solidFill>
                  <a:schemeClr val="tx1"/>
                </a:solidFill>
              </a:rPr>
              <a:t>Maximizing community value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09DBF1-0FFF-4FE8-5C5C-7DCAC5DAF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0145" y="3166584"/>
            <a:ext cx="9144000" cy="1655762"/>
          </a:xfrm>
        </p:spPr>
        <p:txBody>
          <a:bodyPr/>
          <a:lstStyle/>
          <a:p>
            <a:r>
              <a:rPr lang="en-US" dirty="0"/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4128391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07C0F-5466-6F95-619B-440A3A015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8E3A47-7972-9F13-906A-DC9C6510A914}"/>
              </a:ext>
            </a:extLst>
          </p:cNvPr>
          <p:cNvSpPr/>
          <p:nvPr/>
        </p:nvSpPr>
        <p:spPr>
          <a:xfrm>
            <a:off x="0" y="0"/>
            <a:ext cx="12195050" cy="195697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653D9E-B905-B44A-24AF-F013281A0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800" y="258418"/>
            <a:ext cx="5157787" cy="1716156"/>
          </a:xfrm>
        </p:spPr>
        <p:txBody>
          <a:bodyPr anchor="t"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 Mitigation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DB6C99-923D-6EDA-A76A-A3C77F84F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5800" y="2401506"/>
            <a:ext cx="5309381" cy="38837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Strategies to avoid or minimize negative impacts from a development project.</a:t>
            </a:r>
          </a:p>
          <a:p>
            <a:pPr marL="0" indent="0">
              <a:buNone/>
            </a:pPr>
            <a:endParaRPr lang="en-US" sz="12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Examples:</a:t>
            </a:r>
          </a:p>
          <a:p>
            <a:pPr marL="925513" indent="-4635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b="0" kern="0" dirty="0">
                <a:latin typeface="Calibri" panose="020F0502020204030204" pitchFamily="34" charset="0"/>
                <a:cs typeface="Calibri" panose="020F0502020204030204" pitchFamily="34" charset="0"/>
              </a:rPr>
              <a:t>Noise barriers </a:t>
            </a:r>
          </a:p>
          <a:p>
            <a:pPr marL="925513" indent="-4635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Dust control</a:t>
            </a:r>
          </a:p>
          <a:p>
            <a:pPr marL="925513" indent="-4635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b="0" kern="0" dirty="0">
                <a:latin typeface="Calibri" panose="020F0502020204030204" pitchFamily="34" charset="0"/>
                <a:cs typeface="Calibri" panose="020F0502020204030204" pitchFamily="34" charset="0"/>
              </a:rPr>
              <a:t>Stormwater runoff measures</a:t>
            </a:r>
          </a:p>
          <a:p>
            <a:pPr marL="925513" indent="-4635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b="0" kern="0" dirty="0">
                <a:latin typeface="Calibri" panose="020F0502020204030204" pitchFamily="34" charset="0"/>
                <a:cs typeface="Calibri" panose="020F0502020204030204" pitchFamily="34" charset="0"/>
              </a:rPr>
              <a:t>Road reconstruction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2C9288-9EC1-E81F-3BEC-C2F0E7A6CC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8415" y="261790"/>
            <a:ext cx="5183188" cy="1695182"/>
          </a:xfrm>
        </p:spPr>
        <p:txBody>
          <a:bodyPr anchor="t"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Benefits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E51736-AD68-D563-3800-F1FF0A306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08812" y="2497136"/>
            <a:ext cx="5183188" cy="38837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Social and economic measures designed to improve community wellbeing. They do not have to directly address direct project impacts.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BEB7BD-46A3-4AE6-955A-CEBCF0CDD021}"/>
              </a:ext>
            </a:extLst>
          </p:cNvPr>
          <p:cNvSpPr txBox="1"/>
          <p:nvPr/>
        </p:nvSpPr>
        <p:spPr>
          <a:xfrm>
            <a:off x="5012636" y="283117"/>
            <a:ext cx="2166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E8DC27-C75D-5F10-B311-B5F940D2B12E}"/>
              </a:ext>
            </a:extLst>
          </p:cNvPr>
          <p:cNvCxnSpPr/>
          <p:nvPr/>
        </p:nvCxnSpPr>
        <p:spPr>
          <a:xfrm>
            <a:off x="6096000" y="2305877"/>
            <a:ext cx="0" cy="4075045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250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79115-A344-613F-408D-AEFB3CAB9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6221F7-64D6-2E82-E697-D8378C282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88350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48737F-1927-029C-9FB6-F9FF6AB4B90C}"/>
              </a:ext>
            </a:extLst>
          </p:cNvPr>
          <p:cNvSpPr/>
          <p:nvPr/>
        </p:nvSpPr>
        <p:spPr>
          <a:xfrm>
            <a:off x="0" y="0"/>
            <a:ext cx="71700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F6EF69F-DA1C-C625-7123-EBCF47B2D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139" y="1758029"/>
            <a:ext cx="6573777" cy="444041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Community Benefits Agreements (legally binding) 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Legal contract between a community coalition &amp; developer that ensures measurable, long-run benefits to the community. (Often an MOU.)</a:t>
            </a:r>
            <a:br>
              <a:rPr lang="en-US" sz="4000" dirty="0">
                <a:latin typeface="Cordia New" panose="020B0304020202020204" pitchFamily="34" charset="-34"/>
                <a:cs typeface="Cordia New" panose="020B0304020202020204" pitchFamily="34" charset="-34"/>
              </a:rPr>
            </a:br>
            <a:endParaRPr lang="en-US" sz="4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l"/>
            <a:r>
              <a:rPr lang="en-US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Community Benefits Plans (not legally binding)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Often, a plan of action to negotiate a community benefit agreement.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Or, may be a non-binding agreement between developer and community about general expectations, governance and benefits.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A7B4A-3494-0CDA-4DA7-DB0C3949E751}"/>
              </a:ext>
            </a:extLst>
          </p:cNvPr>
          <p:cNvSpPr txBox="1"/>
          <p:nvPr/>
        </p:nvSpPr>
        <p:spPr>
          <a:xfrm>
            <a:off x="6555179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BD754D-DFBC-7B98-1F66-715819D50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139" y="409464"/>
            <a:ext cx="6817129" cy="1058336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Tools to do this</a:t>
            </a:r>
          </a:p>
        </p:txBody>
      </p:sp>
    </p:spTree>
    <p:extLst>
      <p:ext uri="{BB962C8B-B14F-4D97-AF65-F5344CB8AC3E}">
        <p14:creationId xmlns:p14="http://schemas.microsoft.com/office/powerpoint/2010/main" val="555802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Green2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75D4D5"/>
      </a:accent2>
      <a:accent3>
        <a:srgbClr val="A8D4D5"/>
      </a:accent3>
      <a:accent4>
        <a:srgbClr val="7A8C8E"/>
      </a:accent4>
      <a:accent5>
        <a:srgbClr val="84ACB6"/>
      </a:accent5>
      <a:accent6>
        <a:srgbClr val="004479"/>
      </a:accent6>
      <a:hlink>
        <a:srgbClr val="6B9F25"/>
      </a:hlink>
      <a:folHlink>
        <a:srgbClr val="9F671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39685</TotalTime>
  <Words>2572</Words>
  <Application>Microsoft Macintosh PowerPoint</Application>
  <PresentationFormat>Widescreen</PresentationFormat>
  <Paragraphs>276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Aptos</vt:lpstr>
      <vt:lpstr>Arial</vt:lpstr>
      <vt:lpstr>Calibri</vt:lpstr>
      <vt:lpstr>Calibri Light</vt:lpstr>
      <vt:lpstr>Cordia New</vt:lpstr>
      <vt:lpstr>Courier New</vt:lpstr>
      <vt:lpstr>Google Sans</vt:lpstr>
      <vt:lpstr>Helvetica Neue Condensed</vt:lpstr>
      <vt:lpstr>Helvetica Neue Thin</vt:lpstr>
      <vt:lpstr>System Font Regular</vt:lpstr>
      <vt:lpstr>Office Theme</vt:lpstr>
      <vt:lpstr>Building Resilient Communities: Mitigating Impacts and Securing Long Run Benefits from Industrial Development</vt:lpstr>
      <vt:lpstr>My expertise: Rural Development, Resource Economies, Infrastructure</vt:lpstr>
      <vt:lpstr>I. Building Resilient Communities</vt:lpstr>
      <vt:lpstr>What is resilience?</vt:lpstr>
      <vt:lpstr>Why does industrial development tend to threaten resilience?</vt:lpstr>
      <vt:lpstr>Building resilient communities means maximizing community value retention</vt:lpstr>
      <vt:lpstr>Maximizing community value retention means</vt:lpstr>
      <vt:lpstr>PowerPoint Presentation</vt:lpstr>
      <vt:lpstr>Tools to do this</vt:lpstr>
      <vt:lpstr>II. Mitigating Impacts</vt:lpstr>
      <vt:lpstr>Mitigating Impacts</vt:lpstr>
      <vt:lpstr>Mitigating Impacts Examples</vt:lpstr>
      <vt:lpstr>Mitigating Impacts Examples</vt:lpstr>
      <vt:lpstr>Real World Example: The Good Neighbor Agreement</vt:lpstr>
      <vt:lpstr>III. Securing Long-Run Benefits</vt:lpstr>
      <vt:lpstr>Securing Long Run Benefits</vt:lpstr>
      <vt:lpstr>Potential long-run benefits, maximizing community value</vt:lpstr>
      <vt:lpstr>Potential long-run benefits, maximizing community value</vt:lpstr>
      <vt:lpstr>Real World Example: Tallgrass CO2 pipeline, Nebraska</vt:lpstr>
      <vt:lpstr>Real World Example: Meagher County Stewardship Council + Sandfire Resources (Montana)</vt:lpstr>
      <vt:lpstr>IV. Key Takeaways</vt:lpstr>
      <vt:lpstr>Key takeaways</vt:lpstr>
      <vt:lpstr>Questions?  grete.gansauer@uwyo.edu</vt:lpstr>
      <vt:lpstr>V. Workshop: Mitigating Impacts and Securing Long-Run Benefits Brainstorm</vt:lpstr>
      <vt:lpstr>Instructions</vt:lpstr>
      <vt:lpstr>Mitigating Impacts Brainstorm</vt:lpstr>
      <vt:lpstr>Securing Long Run Benefits Brainstorm</vt:lpstr>
      <vt:lpstr>Wrap Up &amp; Takeaways </vt:lpstr>
      <vt:lpstr>Thank you!  grete.gansauer@uwyo.edu</vt:lpstr>
      <vt:lpstr>What is resilience?</vt:lpstr>
      <vt:lpstr>Why does industrial development tend to threaten resilience?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THE ‘LEFT BEHIND’ BACK BETTER?</dc:title>
  <dc:creator>Gansauer, Grete</dc:creator>
  <cp:lastModifiedBy>Author 1</cp:lastModifiedBy>
  <cp:revision>99</cp:revision>
  <cp:lastPrinted>2026-04-13T21:49:54Z</cp:lastPrinted>
  <dcterms:created xsi:type="dcterms:W3CDTF">2023-06-07T20:21:20Z</dcterms:created>
  <dcterms:modified xsi:type="dcterms:W3CDTF">2026-04-13T22:19:57Z</dcterms:modified>
</cp:coreProperties>
</file>