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977" r:id="rId2"/>
    <p:sldId id="2145709124" r:id="rId3"/>
    <p:sldId id="2145709128" r:id="rId4"/>
    <p:sldId id="2145709127" r:id="rId5"/>
    <p:sldId id="2145709125" r:id="rId6"/>
    <p:sldId id="2145709126" r:id="rId7"/>
    <p:sldId id="2145709129" r:id="rId8"/>
    <p:sldId id="2145709130" r:id="rId9"/>
    <p:sldId id="214570913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B579"/>
    <a:srgbClr val="CA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3DDBF-B84D-D2D5-6A88-70527EFF31B9}" v="43" dt="2026-04-14T17:58:16.027"/>
    <p1510:client id="{0E39DFB1-D4CF-85F7-7A64-574777F0FD8A}" v="789" dt="2026-04-14T00:45:34.882"/>
    <p1510:client id="{642DC310-CFA3-7A33-940F-EE465A5143B3}" v="56" dt="2026-04-13T21:16:1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6"/>
    <p:restoredTop sz="96405"/>
  </p:normalViewPr>
  <p:slideViewPr>
    <p:cSldViewPr snapToGrid="0">
      <p:cViewPr varScale="1">
        <p:scale>
          <a:sx n="109" d="100"/>
          <a:sy n="109" d="100"/>
        </p:scale>
        <p:origin x="19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3B66A-13EC-4DB8-9DD9-7B44FB845B8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C3480113-05D7-473F-9547-81C35453BAF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 dirty="0"/>
            <a:t>1. High School / Apprenticeships</a:t>
          </a:r>
          <a:endParaRPr lang="en-US" dirty="0"/>
        </a:p>
      </dgm:t>
    </dgm:pt>
    <dgm:pt modelId="{C885A8B2-5A56-4E27-8BF9-E362C55AAEB9}" type="parTrans" cxnId="{2C529527-057B-42ED-92A3-28B7CBC3E4CE}">
      <dgm:prSet/>
      <dgm:spPr/>
      <dgm:t>
        <a:bodyPr/>
        <a:lstStyle/>
        <a:p>
          <a:endParaRPr lang="en-US"/>
        </a:p>
      </dgm:t>
    </dgm:pt>
    <dgm:pt modelId="{020E981A-EC56-4D08-84BB-81F44E570B28}" type="sibTrans" cxnId="{2C529527-057B-42ED-92A3-28B7CBC3E4CE}">
      <dgm:prSet/>
      <dgm:spPr/>
      <dgm:t>
        <a:bodyPr/>
        <a:lstStyle/>
        <a:p>
          <a:endParaRPr lang="en-US"/>
        </a:p>
      </dgm:t>
    </dgm:pt>
    <dgm:pt modelId="{41C6FB86-6D61-4805-99DC-E702F34E5FA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 dirty="0"/>
            <a:t>2. Trade Schools and community colleges</a:t>
          </a:r>
          <a:endParaRPr lang="en-US" dirty="0"/>
        </a:p>
      </dgm:t>
    </dgm:pt>
    <dgm:pt modelId="{71C0A9EB-E6B7-4EEF-A93D-5C3A16023CBA}" type="parTrans" cxnId="{35A850AA-F3B9-48FE-B3F9-BCC6485439E3}">
      <dgm:prSet/>
      <dgm:spPr/>
      <dgm:t>
        <a:bodyPr/>
        <a:lstStyle/>
        <a:p>
          <a:endParaRPr lang="en-US"/>
        </a:p>
      </dgm:t>
    </dgm:pt>
    <dgm:pt modelId="{4D8FEB13-5A93-4C09-AB54-7A2BA48CD63F}" type="sibTrans" cxnId="{35A850AA-F3B9-48FE-B3F9-BCC6485439E3}">
      <dgm:prSet/>
      <dgm:spPr/>
      <dgm:t>
        <a:bodyPr/>
        <a:lstStyle/>
        <a:p>
          <a:endParaRPr lang="en-US"/>
        </a:p>
      </dgm:t>
    </dgm:pt>
    <dgm:pt modelId="{1C59026D-3B4E-4ABC-A6DA-DCF1F6BB59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 dirty="0"/>
            <a:t>3. University of Wyoming</a:t>
          </a:r>
          <a:endParaRPr lang="en-US" dirty="0"/>
        </a:p>
      </dgm:t>
    </dgm:pt>
    <dgm:pt modelId="{21AE150C-5BD4-4906-A190-744E50BCE7BD}" type="parTrans" cxnId="{EFCC58FB-D651-4E18-BE37-9C6616E2BEBD}">
      <dgm:prSet/>
      <dgm:spPr/>
      <dgm:t>
        <a:bodyPr/>
        <a:lstStyle/>
        <a:p>
          <a:endParaRPr lang="en-US"/>
        </a:p>
      </dgm:t>
    </dgm:pt>
    <dgm:pt modelId="{22A9380C-BB68-48EF-BF3D-C3D60C217978}" type="sibTrans" cxnId="{EFCC58FB-D651-4E18-BE37-9C6616E2BEBD}">
      <dgm:prSet/>
      <dgm:spPr/>
      <dgm:t>
        <a:bodyPr/>
        <a:lstStyle/>
        <a:p>
          <a:endParaRPr lang="en-US"/>
        </a:p>
      </dgm:t>
    </dgm:pt>
    <dgm:pt modelId="{A14F9397-35CB-4A5C-91D9-70FBB07624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 dirty="0"/>
            <a:t>4. Employment-Direct and Indirect jobs</a:t>
          </a:r>
          <a:endParaRPr lang="en-US" dirty="0"/>
        </a:p>
      </dgm:t>
    </dgm:pt>
    <dgm:pt modelId="{995BF021-CDA5-4F9D-96C4-BDE951C7C1A4}" type="parTrans" cxnId="{FEF1245C-2675-47FE-8670-C36549E70D44}">
      <dgm:prSet/>
      <dgm:spPr/>
      <dgm:t>
        <a:bodyPr/>
        <a:lstStyle/>
        <a:p>
          <a:endParaRPr lang="en-US"/>
        </a:p>
      </dgm:t>
    </dgm:pt>
    <dgm:pt modelId="{87407EE0-B9B9-49C1-9E60-C6ACD4E24114}" type="sibTrans" cxnId="{FEF1245C-2675-47FE-8670-C36549E70D44}">
      <dgm:prSet/>
      <dgm:spPr/>
      <dgm:t>
        <a:bodyPr/>
        <a:lstStyle/>
        <a:p>
          <a:endParaRPr lang="en-US"/>
        </a:p>
      </dgm:t>
    </dgm:pt>
    <dgm:pt modelId="{239E4588-863E-414A-93BD-D0BE1EB3AFA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aseline="0" dirty="0"/>
            <a:t>5. Upskilling-bootcamps internships</a:t>
          </a:r>
          <a:endParaRPr lang="en-US" dirty="0"/>
        </a:p>
      </dgm:t>
    </dgm:pt>
    <dgm:pt modelId="{C584F0F4-2CC6-440A-8923-9C2E4EC0D3D7}" type="parTrans" cxnId="{69B29899-821D-45B9-9834-87C97600BF94}">
      <dgm:prSet/>
      <dgm:spPr/>
      <dgm:t>
        <a:bodyPr/>
        <a:lstStyle/>
        <a:p>
          <a:endParaRPr lang="en-US"/>
        </a:p>
      </dgm:t>
    </dgm:pt>
    <dgm:pt modelId="{D339BF32-B6B1-4844-88AE-5F2BA770C250}" type="sibTrans" cxnId="{69B29899-821D-45B9-9834-87C97600BF94}">
      <dgm:prSet/>
      <dgm:spPr/>
      <dgm:t>
        <a:bodyPr/>
        <a:lstStyle/>
        <a:p>
          <a:endParaRPr lang="en-US"/>
        </a:p>
      </dgm:t>
    </dgm:pt>
    <dgm:pt modelId="{236B01B1-A810-4325-84AE-886F8F1B138E}" type="pres">
      <dgm:prSet presAssocID="{5AE3B66A-13EC-4DB8-9DD9-7B44FB845B8E}" presName="root" presStyleCnt="0">
        <dgm:presLayoutVars>
          <dgm:dir/>
          <dgm:resizeHandles val="exact"/>
        </dgm:presLayoutVars>
      </dgm:prSet>
      <dgm:spPr/>
    </dgm:pt>
    <dgm:pt modelId="{B814AF87-78BC-412B-B929-96B6049ED8A8}" type="pres">
      <dgm:prSet presAssocID="{C3480113-05D7-473F-9547-81C35453BAF1}" presName="compNode" presStyleCnt="0"/>
      <dgm:spPr/>
    </dgm:pt>
    <dgm:pt modelId="{85D1028A-F72C-4801-A020-8994BB82C6AD}" type="pres">
      <dgm:prSet presAssocID="{C3480113-05D7-473F-9547-81C35453BAF1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853C7E5-3410-454D-9B40-9448DB6B91FE}" type="pres">
      <dgm:prSet presAssocID="{C3480113-05D7-473F-9547-81C35453BAF1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D636860-E22C-4D91-BE6E-A7D3DC7BE5D6}" type="pres">
      <dgm:prSet presAssocID="{C3480113-05D7-473F-9547-81C35453BAF1}" presName="spaceRect" presStyleCnt="0"/>
      <dgm:spPr/>
    </dgm:pt>
    <dgm:pt modelId="{326C3F7F-FA3D-4482-B9E1-3B1407A3920D}" type="pres">
      <dgm:prSet presAssocID="{C3480113-05D7-473F-9547-81C35453BAF1}" presName="textRect" presStyleLbl="revTx" presStyleIdx="0" presStyleCnt="5">
        <dgm:presLayoutVars>
          <dgm:chMax val="1"/>
          <dgm:chPref val="1"/>
        </dgm:presLayoutVars>
      </dgm:prSet>
      <dgm:spPr/>
    </dgm:pt>
    <dgm:pt modelId="{08F5D6CD-9CCC-4467-A43B-E30F8606AD2E}" type="pres">
      <dgm:prSet presAssocID="{020E981A-EC56-4D08-84BB-81F44E570B28}" presName="sibTrans" presStyleCnt="0"/>
      <dgm:spPr/>
    </dgm:pt>
    <dgm:pt modelId="{D9AB8343-65D6-48A7-BE90-BD2A493CD1EC}" type="pres">
      <dgm:prSet presAssocID="{41C6FB86-6D61-4805-99DC-E702F34E5FAC}" presName="compNode" presStyleCnt="0"/>
      <dgm:spPr/>
    </dgm:pt>
    <dgm:pt modelId="{D89273B4-AB67-498E-8902-2B3C84B00AD0}" type="pres">
      <dgm:prSet presAssocID="{41C6FB86-6D61-4805-99DC-E702F34E5FA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70A3B3C1-EC85-45A1-857F-093326940598}" type="pres">
      <dgm:prSet presAssocID="{41C6FB86-6D61-4805-99DC-E702F34E5FAC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738F6BE-ECB4-487B-960B-A173547AF8D9}" type="pres">
      <dgm:prSet presAssocID="{41C6FB86-6D61-4805-99DC-E702F34E5FAC}" presName="spaceRect" presStyleCnt="0"/>
      <dgm:spPr/>
    </dgm:pt>
    <dgm:pt modelId="{071B05BC-FB09-4589-9849-9D7D77E9ED3E}" type="pres">
      <dgm:prSet presAssocID="{41C6FB86-6D61-4805-99DC-E702F34E5FAC}" presName="textRect" presStyleLbl="revTx" presStyleIdx="1" presStyleCnt="5">
        <dgm:presLayoutVars>
          <dgm:chMax val="1"/>
          <dgm:chPref val="1"/>
        </dgm:presLayoutVars>
      </dgm:prSet>
      <dgm:spPr/>
    </dgm:pt>
    <dgm:pt modelId="{F0C6EF03-16FC-4E0D-8F4C-C1117D81358C}" type="pres">
      <dgm:prSet presAssocID="{4D8FEB13-5A93-4C09-AB54-7A2BA48CD63F}" presName="sibTrans" presStyleCnt="0"/>
      <dgm:spPr/>
    </dgm:pt>
    <dgm:pt modelId="{E01CA662-93BF-4EC4-867C-CBAC88DDBD00}" type="pres">
      <dgm:prSet presAssocID="{1C59026D-3B4E-4ABC-A6DA-DCF1F6BB59F5}" presName="compNode" presStyleCnt="0"/>
      <dgm:spPr/>
    </dgm:pt>
    <dgm:pt modelId="{FD7D88EE-27FA-43F9-9092-E90CF89A1D12}" type="pres">
      <dgm:prSet presAssocID="{1C59026D-3B4E-4ABC-A6DA-DCF1F6BB59F5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EA10D8E3-C98D-41EC-B27F-070A18267567}" type="pres">
      <dgm:prSet presAssocID="{1C59026D-3B4E-4ABC-A6DA-DCF1F6BB59F5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AA59719-4C0D-4362-B099-6C576EE2F3E2}" type="pres">
      <dgm:prSet presAssocID="{1C59026D-3B4E-4ABC-A6DA-DCF1F6BB59F5}" presName="spaceRect" presStyleCnt="0"/>
      <dgm:spPr/>
    </dgm:pt>
    <dgm:pt modelId="{4B06C210-0470-49C2-A133-6DF077D17D80}" type="pres">
      <dgm:prSet presAssocID="{1C59026D-3B4E-4ABC-A6DA-DCF1F6BB59F5}" presName="textRect" presStyleLbl="revTx" presStyleIdx="2" presStyleCnt="5">
        <dgm:presLayoutVars>
          <dgm:chMax val="1"/>
          <dgm:chPref val="1"/>
        </dgm:presLayoutVars>
      </dgm:prSet>
      <dgm:spPr/>
    </dgm:pt>
    <dgm:pt modelId="{3E0C2B61-E919-472E-BDE4-B37CBCDB2EF1}" type="pres">
      <dgm:prSet presAssocID="{22A9380C-BB68-48EF-BF3D-C3D60C217978}" presName="sibTrans" presStyleCnt="0"/>
      <dgm:spPr/>
    </dgm:pt>
    <dgm:pt modelId="{94ED10F8-6E13-4989-BF71-E993F0F4216B}" type="pres">
      <dgm:prSet presAssocID="{A14F9397-35CB-4A5C-91D9-70FBB07624A8}" presName="compNode" presStyleCnt="0"/>
      <dgm:spPr/>
    </dgm:pt>
    <dgm:pt modelId="{41626C5D-1085-4669-936B-0933FB7B1E86}" type="pres">
      <dgm:prSet presAssocID="{A14F9397-35CB-4A5C-91D9-70FBB07624A8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B1D646BC-CCB9-40B4-8E4F-C67847D3B938}" type="pres">
      <dgm:prSet presAssocID="{A14F9397-35CB-4A5C-91D9-70FBB07624A8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420F54DC-928C-4F51-851D-9405A9A64997}" type="pres">
      <dgm:prSet presAssocID="{A14F9397-35CB-4A5C-91D9-70FBB07624A8}" presName="spaceRect" presStyleCnt="0"/>
      <dgm:spPr/>
    </dgm:pt>
    <dgm:pt modelId="{E5476505-E6EB-4D38-BDFB-1D94B9AAEA87}" type="pres">
      <dgm:prSet presAssocID="{A14F9397-35CB-4A5C-91D9-70FBB07624A8}" presName="textRect" presStyleLbl="revTx" presStyleIdx="3" presStyleCnt="5">
        <dgm:presLayoutVars>
          <dgm:chMax val="1"/>
          <dgm:chPref val="1"/>
        </dgm:presLayoutVars>
      </dgm:prSet>
      <dgm:spPr/>
    </dgm:pt>
    <dgm:pt modelId="{33946B30-C819-40A8-A806-243579E38661}" type="pres">
      <dgm:prSet presAssocID="{87407EE0-B9B9-49C1-9E60-C6ACD4E24114}" presName="sibTrans" presStyleCnt="0"/>
      <dgm:spPr/>
    </dgm:pt>
    <dgm:pt modelId="{5B3DC0F5-9734-4B95-9CBF-2435244F2A48}" type="pres">
      <dgm:prSet presAssocID="{239E4588-863E-414A-93BD-D0BE1EB3AFA8}" presName="compNode" presStyleCnt="0"/>
      <dgm:spPr/>
    </dgm:pt>
    <dgm:pt modelId="{DB21096C-8756-4ADD-AF58-B6F03E2E58BE}" type="pres">
      <dgm:prSet presAssocID="{239E4588-863E-414A-93BD-D0BE1EB3AFA8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1ADEEFE2-6D54-43B3-9A81-43FC585DF2D1}" type="pres">
      <dgm:prSet presAssocID="{239E4588-863E-414A-93BD-D0BE1EB3AFA8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AE5B592-1392-4417-8519-A82A5D142CD1}" type="pres">
      <dgm:prSet presAssocID="{239E4588-863E-414A-93BD-D0BE1EB3AFA8}" presName="spaceRect" presStyleCnt="0"/>
      <dgm:spPr/>
    </dgm:pt>
    <dgm:pt modelId="{B57C75B5-3ADD-4081-8E47-C777C4458B09}" type="pres">
      <dgm:prSet presAssocID="{239E4588-863E-414A-93BD-D0BE1EB3AFA8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C529527-057B-42ED-92A3-28B7CBC3E4CE}" srcId="{5AE3B66A-13EC-4DB8-9DD9-7B44FB845B8E}" destId="{C3480113-05D7-473F-9547-81C35453BAF1}" srcOrd="0" destOrd="0" parTransId="{C885A8B2-5A56-4E27-8BF9-E362C55AAEB9}" sibTransId="{020E981A-EC56-4D08-84BB-81F44E570B28}"/>
    <dgm:cxn modelId="{9FE3872E-3A45-2841-A661-682FB8E14FDF}" type="presOf" srcId="{C3480113-05D7-473F-9547-81C35453BAF1}" destId="{326C3F7F-FA3D-4482-B9E1-3B1407A3920D}" srcOrd="0" destOrd="0" presId="urn:microsoft.com/office/officeart/2018/5/layout/IconLeafLabelList"/>
    <dgm:cxn modelId="{D12E9138-3493-8E40-89AE-1704EF598E4F}" type="presOf" srcId="{A14F9397-35CB-4A5C-91D9-70FBB07624A8}" destId="{E5476505-E6EB-4D38-BDFB-1D94B9AAEA87}" srcOrd="0" destOrd="0" presId="urn:microsoft.com/office/officeart/2018/5/layout/IconLeafLabelList"/>
    <dgm:cxn modelId="{FEF1245C-2675-47FE-8670-C36549E70D44}" srcId="{5AE3B66A-13EC-4DB8-9DD9-7B44FB845B8E}" destId="{A14F9397-35CB-4A5C-91D9-70FBB07624A8}" srcOrd="3" destOrd="0" parTransId="{995BF021-CDA5-4F9D-96C4-BDE951C7C1A4}" sibTransId="{87407EE0-B9B9-49C1-9E60-C6ACD4E24114}"/>
    <dgm:cxn modelId="{281DF242-53E1-5C45-A72F-D259759DBA0B}" type="presOf" srcId="{1C59026D-3B4E-4ABC-A6DA-DCF1F6BB59F5}" destId="{4B06C210-0470-49C2-A133-6DF077D17D80}" srcOrd="0" destOrd="0" presId="urn:microsoft.com/office/officeart/2018/5/layout/IconLeafLabelList"/>
    <dgm:cxn modelId="{69B29899-821D-45B9-9834-87C97600BF94}" srcId="{5AE3B66A-13EC-4DB8-9DD9-7B44FB845B8E}" destId="{239E4588-863E-414A-93BD-D0BE1EB3AFA8}" srcOrd="4" destOrd="0" parTransId="{C584F0F4-2CC6-440A-8923-9C2E4EC0D3D7}" sibTransId="{D339BF32-B6B1-4844-88AE-5F2BA770C250}"/>
    <dgm:cxn modelId="{A5A22FA0-DE36-D040-AF42-E5DB8A4EF4D4}" type="presOf" srcId="{239E4588-863E-414A-93BD-D0BE1EB3AFA8}" destId="{B57C75B5-3ADD-4081-8E47-C777C4458B09}" srcOrd="0" destOrd="0" presId="urn:microsoft.com/office/officeart/2018/5/layout/IconLeafLabelList"/>
    <dgm:cxn modelId="{35A850AA-F3B9-48FE-B3F9-BCC6485439E3}" srcId="{5AE3B66A-13EC-4DB8-9DD9-7B44FB845B8E}" destId="{41C6FB86-6D61-4805-99DC-E702F34E5FAC}" srcOrd="1" destOrd="0" parTransId="{71C0A9EB-E6B7-4EEF-A93D-5C3A16023CBA}" sibTransId="{4D8FEB13-5A93-4C09-AB54-7A2BA48CD63F}"/>
    <dgm:cxn modelId="{BAC132B8-8397-3545-8D17-5A78C31EC587}" type="presOf" srcId="{41C6FB86-6D61-4805-99DC-E702F34E5FAC}" destId="{071B05BC-FB09-4589-9849-9D7D77E9ED3E}" srcOrd="0" destOrd="0" presId="urn:microsoft.com/office/officeart/2018/5/layout/IconLeafLabelList"/>
    <dgm:cxn modelId="{7E9EFBE7-6804-0F40-A135-4CD510CDC1FE}" type="presOf" srcId="{5AE3B66A-13EC-4DB8-9DD9-7B44FB845B8E}" destId="{236B01B1-A810-4325-84AE-886F8F1B138E}" srcOrd="0" destOrd="0" presId="urn:microsoft.com/office/officeart/2018/5/layout/IconLeafLabelList"/>
    <dgm:cxn modelId="{EFCC58FB-D651-4E18-BE37-9C6616E2BEBD}" srcId="{5AE3B66A-13EC-4DB8-9DD9-7B44FB845B8E}" destId="{1C59026D-3B4E-4ABC-A6DA-DCF1F6BB59F5}" srcOrd="2" destOrd="0" parTransId="{21AE150C-5BD4-4906-A190-744E50BCE7BD}" sibTransId="{22A9380C-BB68-48EF-BF3D-C3D60C217978}"/>
    <dgm:cxn modelId="{8C23D103-E1D7-0E4D-9AA1-2B2F0D57E1BC}" type="presParOf" srcId="{236B01B1-A810-4325-84AE-886F8F1B138E}" destId="{B814AF87-78BC-412B-B929-96B6049ED8A8}" srcOrd="0" destOrd="0" presId="urn:microsoft.com/office/officeart/2018/5/layout/IconLeafLabelList"/>
    <dgm:cxn modelId="{9222C075-3A55-E744-8A4C-7D1C2C839546}" type="presParOf" srcId="{B814AF87-78BC-412B-B929-96B6049ED8A8}" destId="{85D1028A-F72C-4801-A020-8994BB82C6AD}" srcOrd="0" destOrd="0" presId="urn:microsoft.com/office/officeart/2018/5/layout/IconLeafLabelList"/>
    <dgm:cxn modelId="{A2D9406B-85FB-F64C-A099-35AD7BE9152C}" type="presParOf" srcId="{B814AF87-78BC-412B-B929-96B6049ED8A8}" destId="{9853C7E5-3410-454D-9B40-9448DB6B91FE}" srcOrd="1" destOrd="0" presId="urn:microsoft.com/office/officeart/2018/5/layout/IconLeafLabelList"/>
    <dgm:cxn modelId="{E0BA65BF-D597-C245-8A82-C6A918086B64}" type="presParOf" srcId="{B814AF87-78BC-412B-B929-96B6049ED8A8}" destId="{6D636860-E22C-4D91-BE6E-A7D3DC7BE5D6}" srcOrd="2" destOrd="0" presId="urn:microsoft.com/office/officeart/2018/5/layout/IconLeafLabelList"/>
    <dgm:cxn modelId="{ECA31608-2C28-5144-95FD-BFDA07C2C77F}" type="presParOf" srcId="{B814AF87-78BC-412B-B929-96B6049ED8A8}" destId="{326C3F7F-FA3D-4482-B9E1-3B1407A3920D}" srcOrd="3" destOrd="0" presId="urn:microsoft.com/office/officeart/2018/5/layout/IconLeafLabelList"/>
    <dgm:cxn modelId="{B3E7E1C8-02EE-1947-9B4D-0081CBC8F216}" type="presParOf" srcId="{236B01B1-A810-4325-84AE-886F8F1B138E}" destId="{08F5D6CD-9CCC-4467-A43B-E30F8606AD2E}" srcOrd="1" destOrd="0" presId="urn:microsoft.com/office/officeart/2018/5/layout/IconLeafLabelList"/>
    <dgm:cxn modelId="{A8E53C9E-6FD4-BE46-AD5D-0C0257F4B5DA}" type="presParOf" srcId="{236B01B1-A810-4325-84AE-886F8F1B138E}" destId="{D9AB8343-65D6-48A7-BE90-BD2A493CD1EC}" srcOrd="2" destOrd="0" presId="urn:microsoft.com/office/officeart/2018/5/layout/IconLeafLabelList"/>
    <dgm:cxn modelId="{C2E16990-B472-3C4D-B860-DA5167BC05DE}" type="presParOf" srcId="{D9AB8343-65D6-48A7-BE90-BD2A493CD1EC}" destId="{D89273B4-AB67-498E-8902-2B3C84B00AD0}" srcOrd="0" destOrd="0" presId="urn:microsoft.com/office/officeart/2018/5/layout/IconLeafLabelList"/>
    <dgm:cxn modelId="{D127684D-FA80-EB43-8C39-2FBE5112A2D9}" type="presParOf" srcId="{D9AB8343-65D6-48A7-BE90-BD2A493CD1EC}" destId="{70A3B3C1-EC85-45A1-857F-093326940598}" srcOrd="1" destOrd="0" presId="urn:microsoft.com/office/officeart/2018/5/layout/IconLeafLabelList"/>
    <dgm:cxn modelId="{BD72E9C0-2AD6-F540-AC98-B64425B4F850}" type="presParOf" srcId="{D9AB8343-65D6-48A7-BE90-BD2A493CD1EC}" destId="{B738F6BE-ECB4-487B-960B-A173547AF8D9}" srcOrd="2" destOrd="0" presId="urn:microsoft.com/office/officeart/2018/5/layout/IconLeafLabelList"/>
    <dgm:cxn modelId="{AD8E0712-A008-2149-A1E5-2D8BCBE1F70A}" type="presParOf" srcId="{D9AB8343-65D6-48A7-BE90-BD2A493CD1EC}" destId="{071B05BC-FB09-4589-9849-9D7D77E9ED3E}" srcOrd="3" destOrd="0" presId="urn:microsoft.com/office/officeart/2018/5/layout/IconLeafLabelList"/>
    <dgm:cxn modelId="{14A512B5-F608-5A49-A200-BC14D4EAF10C}" type="presParOf" srcId="{236B01B1-A810-4325-84AE-886F8F1B138E}" destId="{F0C6EF03-16FC-4E0D-8F4C-C1117D81358C}" srcOrd="3" destOrd="0" presId="urn:microsoft.com/office/officeart/2018/5/layout/IconLeafLabelList"/>
    <dgm:cxn modelId="{FAA23A5A-E387-2C46-9AB9-7ED4E039171C}" type="presParOf" srcId="{236B01B1-A810-4325-84AE-886F8F1B138E}" destId="{E01CA662-93BF-4EC4-867C-CBAC88DDBD00}" srcOrd="4" destOrd="0" presId="urn:microsoft.com/office/officeart/2018/5/layout/IconLeafLabelList"/>
    <dgm:cxn modelId="{CAB4E138-9336-8D44-A932-44F77478D728}" type="presParOf" srcId="{E01CA662-93BF-4EC4-867C-CBAC88DDBD00}" destId="{FD7D88EE-27FA-43F9-9092-E90CF89A1D12}" srcOrd="0" destOrd="0" presId="urn:microsoft.com/office/officeart/2018/5/layout/IconLeafLabelList"/>
    <dgm:cxn modelId="{05CEA052-E765-7143-9EFA-416E0AF24D9B}" type="presParOf" srcId="{E01CA662-93BF-4EC4-867C-CBAC88DDBD00}" destId="{EA10D8E3-C98D-41EC-B27F-070A18267567}" srcOrd="1" destOrd="0" presId="urn:microsoft.com/office/officeart/2018/5/layout/IconLeafLabelList"/>
    <dgm:cxn modelId="{CFF94E70-5CB5-214D-B960-99ACDA98DD12}" type="presParOf" srcId="{E01CA662-93BF-4EC4-867C-CBAC88DDBD00}" destId="{AAA59719-4C0D-4362-B099-6C576EE2F3E2}" srcOrd="2" destOrd="0" presId="urn:microsoft.com/office/officeart/2018/5/layout/IconLeafLabelList"/>
    <dgm:cxn modelId="{C997E27A-DAD0-5445-BFB1-F02B13D46C9A}" type="presParOf" srcId="{E01CA662-93BF-4EC4-867C-CBAC88DDBD00}" destId="{4B06C210-0470-49C2-A133-6DF077D17D80}" srcOrd="3" destOrd="0" presId="urn:microsoft.com/office/officeart/2018/5/layout/IconLeafLabelList"/>
    <dgm:cxn modelId="{8D68A2F9-E2FF-9A41-B5DA-DA1BA3CA2918}" type="presParOf" srcId="{236B01B1-A810-4325-84AE-886F8F1B138E}" destId="{3E0C2B61-E919-472E-BDE4-B37CBCDB2EF1}" srcOrd="5" destOrd="0" presId="urn:microsoft.com/office/officeart/2018/5/layout/IconLeafLabelList"/>
    <dgm:cxn modelId="{A8D99184-45F3-624E-BFA1-7BA9792E2F99}" type="presParOf" srcId="{236B01B1-A810-4325-84AE-886F8F1B138E}" destId="{94ED10F8-6E13-4989-BF71-E993F0F4216B}" srcOrd="6" destOrd="0" presId="urn:microsoft.com/office/officeart/2018/5/layout/IconLeafLabelList"/>
    <dgm:cxn modelId="{DD0FC22C-E43D-3545-ADB5-412E38D22324}" type="presParOf" srcId="{94ED10F8-6E13-4989-BF71-E993F0F4216B}" destId="{41626C5D-1085-4669-936B-0933FB7B1E86}" srcOrd="0" destOrd="0" presId="urn:microsoft.com/office/officeart/2018/5/layout/IconLeafLabelList"/>
    <dgm:cxn modelId="{E866F698-E15E-4743-A0B0-13CF03B41933}" type="presParOf" srcId="{94ED10F8-6E13-4989-BF71-E993F0F4216B}" destId="{B1D646BC-CCB9-40B4-8E4F-C67847D3B938}" srcOrd="1" destOrd="0" presId="urn:microsoft.com/office/officeart/2018/5/layout/IconLeafLabelList"/>
    <dgm:cxn modelId="{3A8C3CF2-F2DD-C54B-BEF8-9E4DD916F397}" type="presParOf" srcId="{94ED10F8-6E13-4989-BF71-E993F0F4216B}" destId="{420F54DC-928C-4F51-851D-9405A9A64997}" srcOrd="2" destOrd="0" presId="urn:microsoft.com/office/officeart/2018/5/layout/IconLeafLabelList"/>
    <dgm:cxn modelId="{AEA86BEC-98C8-FC49-8C8B-7E395EC04F85}" type="presParOf" srcId="{94ED10F8-6E13-4989-BF71-E993F0F4216B}" destId="{E5476505-E6EB-4D38-BDFB-1D94B9AAEA87}" srcOrd="3" destOrd="0" presId="urn:microsoft.com/office/officeart/2018/5/layout/IconLeafLabelList"/>
    <dgm:cxn modelId="{55269882-B6B6-7046-B329-9C651BC3B484}" type="presParOf" srcId="{236B01B1-A810-4325-84AE-886F8F1B138E}" destId="{33946B30-C819-40A8-A806-243579E38661}" srcOrd="7" destOrd="0" presId="urn:microsoft.com/office/officeart/2018/5/layout/IconLeafLabelList"/>
    <dgm:cxn modelId="{27497A0F-71EA-4F4B-9975-F70F74BEBA7D}" type="presParOf" srcId="{236B01B1-A810-4325-84AE-886F8F1B138E}" destId="{5B3DC0F5-9734-4B95-9CBF-2435244F2A48}" srcOrd="8" destOrd="0" presId="urn:microsoft.com/office/officeart/2018/5/layout/IconLeafLabelList"/>
    <dgm:cxn modelId="{D825F435-7197-194B-AD61-E9BE9321400E}" type="presParOf" srcId="{5B3DC0F5-9734-4B95-9CBF-2435244F2A48}" destId="{DB21096C-8756-4ADD-AF58-B6F03E2E58BE}" srcOrd="0" destOrd="0" presId="urn:microsoft.com/office/officeart/2018/5/layout/IconLeafLabelList"/>
    <dgm:cxn modelId="{F5D0992B-ABAA-3047-AA3F-E6BBDD37D9B4}" type="presParOf" srcId="{5B3DC0F5-9734-4B95-9CBF-2435244F2A48}" destId="{1ADEEFE2-6D54-43B3-9A81-43FC585DF2D1}" srcOrd="1" destOrd="0" presId="urn:microsoft.com/office/officeart/2018/5/layout/IconLeafLabelList"/>
    <dgm:cxn modelId="{320C6725-8160-8B49-B48D-91410F301711}" type="presParOf" srcId="{5B3DC0F5-9734-4B95-9CBF-2435244F2A48}" destId="{5AE5B592-1392-4417-8519-A82A5D142CD1}" srcOrd="2" destOrd="0" presId="urn:microsoft.com/office/officeart/2018/5/layout/IconLeafLabelList"/>
    <dgm:cxn modelId="{399C7258-EB88-1B4B-939F-25E6D671765F}" type="presParOf" srcId="{5B3DC0F5-9734-4B95-9CBF-2435244F2A48}" destId="{B57C75B5-3ADD-4081-8E47-C777C4458B0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1028A-F72C-4801-A020-8994BB82C6AD}">
      <dsp:nvSpPr>
        <dsp:cNvPr id="0" name=""/>
        <dsp:cNvSpPr/>
      </dsp:nvSpPr>
      <dsp:spPr>
        <a:xfrm>
          <a:off x="263850" y="743874"/>
          <a:ext cx="823500" cy="8235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3C7E5-3410-454D-9B40-9448DB6B91FE}">
      <dsp:nvSpPr>
        <dsp:cNvPr id="0" name=""/>
        <dsp:cNvSpPr/>
      </dsp:nvSpPr>
      <dsp:spPr>
        <a:xfrm>
          <a:off x="439350" y="919374"/>
          <a:ext cx="472499" cy="4724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C3F7F-FA3D-4482-B9E1-3B1407A3920D}">
      <dsp:nvSpPr>
        <dsp:cNvPr id="0" name=""/>
        <dsp:cNvSpPr/>
      </dsp:nvSpPr>
      <dsp:spPr>
        <a:xfrm>
          <a:off x="600" y="1823874"/>
          <a:ext cx="1349999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 dirty="0"/>
            <a:t>1. High School / Apprenticeships</a:t>
          </a:r>
          <a:endParaRPr lang="en-US" sz="1100" kern="1200" dirty="0"/>
        </a:p>
      </dsp:txBody>
      <dsp:txXfrm>
        <a:off x="600" y="1823874"/>
        <a:ext cx="1349999" cy="540000"/>
      </dsp:txXfrm>
    </dsp:sp>
    <dsp:sp modelId="{D89273B4-AB67-498E-8902-2B3C84B00AD0}">
      <dsp:nvSpPr>
        <dsp:cNvPr id="0" name=""/>
        <dsp:cNvSpPr/>
      </dsp:nvSpPr>
      <dsp:spPr>
        <a:xfrm>
          <a:off x="1850100" y="743874"/>
          <a:ext cx="823500" cy="8235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3B3C1-EC85-45A1-857F-093326940598}">
      <dsp:nvSpPr>
        <dsp:cNvPr id="0" name=""/>
        <dsp:cNvSpPr/>
      </dsp:nvSpPr>
      <dsp:spPr>
        <a:xfrm>
          <a:off x="2025600" y="919374"/>
          <a:ext cx="472499" cy="4724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B05BC-FB09-4589-9849-9D7D77E9ED3E}">
      <dsp:nvSpPr>
        <dsp:cNvPr id="0" name=""/>
        <dsp:cNvSpPr/>
      </dsp:nvSpPr>
      <dsp:spPr>
        <a:xfrm>
          <a:off x="1586850" y="1823874"/>
          <a:ext cx="1349999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 dirty="0"/>
            <a:t>2. Trade Schools and community colleges</a:t>
          </a:r>
          <a:endParaRPr lang="en-US" sz="1100" kern="1200" dirty="0"/>
        </a:p>
      </dsp:txBody>
      <dsp:txXfrm>
        <a:off x="1586850" y="1823874"/>
        <a:ext cx="1349999" cy="540000"/>
      </dsp:txXfrm>
    </dsp:sp>
    <dsp:sp modelId="{FD7D88EE-27FA-43F9-9092-E90CF89A1D12}">
      <dsp:nvSpPr>
        <dsp:cNvPr id="0" name=""/>
        <dsp:cNvSpPr/>
      </dsp:nvSpPr>
      <dsp:spPr>
        <a:xfrm>
          <a:off x="3436350" y="743874"/>
          <a:ext cx="823500" cy="8235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0D8E3-C98D-41EC-B27F-070A18267567}">
      <dsp:nvSpPr>
        <dsp:cNvPr id="0" name=""/>
        <dsp:cNvSpPr/>
      </dsp:nvSpPr>
      <dsp:spPr>
        <a:xfrm>
          <a:off x="3611850" y="919374"/>
          <a:ext cx="472499" cy="4724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6C210-0470-49C2-A133-6DF077D17D80}">
      <dsp:nvSpPr>
        <dsp:cNvPr id="0" name=""/>
        <dsp:cNvSpPr/>
      </dsp:nvSpPr>
      <dsp:spPr>
        <a:xfrm>
          <a:off x="3173100" y="1823874"/>
          <a:ext cx="1349999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 dirty="0"/>
            <a:t>3. University of Wyoming</a:t>
          </a:r>
          <a:endParaRPr lang="en-US" sz="1100" kern="1200" dirty="0"/>
        </a:p>
      </dsp:txBody>
      <dsp:txXfrm>
        <a:off x="3173100" y="1823874"/>
        <a:ext cx="1349999" cy="540000"/>
      </dsp:txXfrm>
    </dsp:sp>
    <dsp:sp modelId="{41626C5D-1085-4669-936B-0933FB7B1E86}">
      <dsp:nvSpPr>
        <dsp:cNvPr id="0" name=""/>
        <dsp:cNvSpPr/>
      </dsp:nvSpPr>
      <dsp:spPr>
        <a:xfrm>
          <a:off x="5022599" y="743874"/>
          <a:ext cx="823500" cy="8235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646BC-CCB9-40B4-8E4F-C67847D3B938}">
      <dsp:nvSpPr>
        <dsp:cNvPr id="0" name=""/>
        <dsp:cNvSpPr/>
      </dsp:nvSpPr>
      <dsp:spPr>
        <a:xfrm>
          <a:off x="5198099" y="919374"/>
          <a:ext cx="472499" cy="4724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76505-E6EB-4D38-BDFB-1D94B9AAEA87}">
      <dsp:nvSpPr>
        <dsp:cNvPr id="0" name=""/>
        <dsp:cNvSpPr/>
      </dsp:nvSpPr>
      <dsp:spPr>
        <a:xfrm>
          <a:off x="4759349" y="1823874"/>
          <a:ext cx="1349999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 dirty="0"/>
            <a:t>4. Employment-Direct and Indirect jobs</a:t>
          </a:r>
          <a:endParaRPr lang="en-US" sz="1100" kern="1200" dirty="0"/>
        </a:p>
      </dsp:txBody>
      <dsp:txXfrm>
        <a:off x="4759349" y="1823874"/>
        <a:ext cx="1349999" cy="540000"/>
      </dsp:txXfrm>
    </dsp:sp>
    <dsp:sp modelId="{DB21096C-8756-4ADD-AF58-B6F03E2E58BE}">
      <dsp:nvSpPr>
        <dsp:cNvPr id="0" name=""/>
        <dsp:cNvSpPr/>
      </dsp:nvSpPr>
      <dsp:spPr>
        <a:xfrm>
          <a:off x="6608849" y="743874"/>
          <a:ext cx="823500" cy="823500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EFE2-6D54-43B3-9A81-43FC585DF2D1}">
      <dsp:nvSpPr>
        <dsp:cNvPr id="0" name=""/>
        <dsp:cNvSpPr/>
      </dsp:nvSpPr>
      <dsp:spPr>
        <a:xfrm>
          <a:off x="6784350" y="919374"/>
          <a:ext cx="472499" cy="472499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C75B5-3ADD-4081-8E47-C777C4458B09}">
      <dsp:nvSpPr>
        <dsp:cNvPr id="0" name=""/>
        <dsp:cNvSpPr/>
      </dsp:nvSpPr>
      <dsp:spPr>
        <a:xfrm>
          <a:off x="6345599" y="1823874"/>
          <a:ext cx="1349999" cy="5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baseline="0" dirty="0"/>
            <a:t>5. Upskilling-bootcamps internships</a:t>
          </a:r>
          <a:endParaRPr lang="en-US" sz="1100" kern="1200" dirty="0"/>
        </a:p>
      </dsp:txBody>
      <dsp:txXfrm>
        <a:off x="6345599" y="1823874"/>
        <a:ext cx="1349999" cy="5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2B3DF-D13C-CE43-A515-EBE8A5F98C5E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F1E2A-0922-D448-8AB1-03A2992BD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2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8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17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8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08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02F97-509F-370F-145A-B3227290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42948-2695-A268-E632-E763E9B30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3A60D9-6015-B647-4075-12693BD62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B5076-9BB0-32F4-C401-0DEC16B8A1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6422F-E414-41EF-B431-2B004A6C5C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3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3518-1845-C1C0-7A99-0CDB3AC4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F7431-2FBD-FC2C-0300-2ED2BDAB6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BAD03-04A2-0E84-D829-6E988BE3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83434-A255-451F-8208-5165021E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B6F9F-77C6-6A62-8C4B-1E8A801B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B156-9632-16B5-DFB3-BB4183B2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5CDD1-9782-0ADB-A026-5C80975A1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BBD3C-41AB-0FF4-569E-EA154268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4038-D24D-B7B7-0212-A70587C4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06804-F98E-5111-6BC0-0952BE73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0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B8B8E2-54D6-84A1-EB69-7C0A0ADAB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D11CA-F941-734E-E351-1DFB8A3DD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F651E-4808-5686-BA59-481BAD5F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CC3D8-60D5-B757-8335-D0265832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8C594-14A4-CD51-E060-8C95BE0C2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0EDF-DF94-C2ED-E0AF-876488D0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B24A-BD4B-CF16-F0FF-79B74CDA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D4BED-5ABC-ECE2-2B18-1690C7B1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B5FB-A324-CDC5-34AF-C7F5CE95D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D7DC3-4C3A-3BE4-F533-2A2E36A82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8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E04E7-7059-9525-B26D-7A8EDE3E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611FB-1A09-DF06-7D6D-6C00F9E0A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9962-5666-06C5-05A7-306EDE51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D6E78-0055-5F70-5F98-576F39A98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B0B40-EF67-9FC3-9326-CC1400BA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8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307A-5C3F-F8CE-5C06-0FA71779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EB51-18D3-DE36-116D-82442AAEA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E3A6B-E3F5-0A7E-32C8-6A0A3F782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08ADB-DB22-46FB-9103-3A645B66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D7556-03E3-0AEB-D404-E8913BCCE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92530-0382-D580-10BC-BB5E6DA0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2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A844D-F213-35E8-9B2A-346FF3EC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C97D4-B714-8BD4-306A-0B0EB046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17FE8-6ABD-33BF-96E8-3171667C7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97D53-9683-0015-2C84-D7028973E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67102-4FFD-67B3-0D18-18CE7595E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4A87A-5AF3-C730-4A83-DBEA0DC4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53B7A-51B5-0DCD-4F0C-DC6985AF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E6F62-1A24-0AF3-4128-3391159C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6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2B75-3F09-2429-6726-776D99C7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442D4F-BDD5-27CB-E8EA-273CDB03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216CE-B5B0-14A4-8C28-27EEB9F7E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61DB3-BCC6-7FFE-5FEE-453DFC56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AD792-5FC4-6AB8-C201-323B258E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D6B8C-60B5-F5D1-F5F0-1DA0D0FF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2F50F2-1BC8-4AAA-D152-323015CD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7DA3-932C-CBB8-4BE7-3620F634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D87C5-0079-D2DE-4E0E-BEF2B107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CF073-CD69-4E63-8A52-6C2DEFA9F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6B1C8-2481-EF4E-305C-622DDA69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164DB-A6AB-2AE5-74B6-946394FC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C93D6-46FC-4661-5A43-2B722ADB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9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2F2D-25FC-D2C3-EB55-3BCAF385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1F974B-8BA0-8592-4E5B-EA909BE02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9EB08-EB2B-C080-F465-6129A1366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E45B3-D5E1-9D03-A867-7D2494842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3522B-F1F4-6D84-5602-7559731B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E7FA4-31D1-0EEB-AF52-6E5A0F6C4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0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8DA841-1812-4C30-629D-734649E0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3414B-9672-64DE-B1F7-F81C73E7D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529C8-1C3D-D69F-E01B-44450FEDC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A04B-776A-3545-8075-5508E2CC4550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5078-3B88-6A8E-B7A1-82DB38255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CA4CB-D0EC-DCE4-D957-2D6181D7D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246A-7E70-ED45-9C27-682F26BF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4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AD9C7E-0630-114B-A07C-4342FAE943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5446" cy="53115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BCFC01-8E20-BB4D-954A-80C3ECFCFAA1}"/>
              </a:ext>
            </a:extLst>
          </p:cNvPr>
          <p:cNvSpPr/>
          <p:nvPr/>
        </p:nvSpPr>
        <p:spPr>
          <a:xfrm>
            <a:off x="0" y="5168349"/>
            <a:ext cx="12192000" cy="1689652"/>
          </a:xfrm>
          <a:prstGeom prst="rect">
            <a:avLst/>
          </a:prstGeom>
          <a:solidFill>
            <a:srgbClr val="492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A9E74E-F4DA-814C-BE13-B74A8D3126F9}"/>
              </a:ext>
            </a:extLst>
          </p:cNvPr>
          <p:cNvSpPr txBox="1"/>
          <p:nvPr/>
        </p:nvSpPr>
        <p:spPr>
          <a:xfrm>
            <a:off x="344860" y="876839"/>
            <a:ext cx="1151572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cap="small" spc="300" dirty="0">
                <a:latin typeface="Helvetica" pitchFamily="2" charset="0"/>
              </a:rPr>
              <a:t>Nuclear Workforce Development</a:t>
            </a:r>
          </a:p>
          <a:p>
            <a:pPr algn="ctr"/>
            <a:r>
              <a:rPr lang="en-US" sz="2800" b="1" spc="300" dirty="0">
                <a:latin typeface="Helvetica" pitchFamily="2" charset="0"/>
              </a:rPr>
              <a:t>at</a:t>
            </a:r>
          </a:p>
          <a:p>
            <a:pPr algn="ctr"/>
            <a:r>
              <a:rPr lang="en-US" sz="4800" b="1" cap="small" spc="300" dirty="0">
                <a:latin typeface="Helvetica" pitchFamily="2" charset="0"/>
              </a:rPr>
              <a:t>UW School of Energy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C1BD4-6D4E-3EE9-8CC5-CBE55FD50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244" y="5429367"/>
            <a:ext cx="3862552" cy="11035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EF9D84-77A1-24BC-B5F4-4B835F93E4DC}"/>
              </a:ext>
            </a:extLst>
          </p:cNvPr>
          <p:cNvSpPr txBox="1"/>
          <p:nvPr/>
        </p:nvSpPr>
        <p:spPr>
          <a:xfrm>
            <a:off x="838200" y="5649095"/>
            <a:ext cx="4821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Selena Gerace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Nuclear Energy Emerging Issue Forum</a:t>
            </a:r>
          </a:p>
          <a:p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April 14, 2026</a:t>
            </a:r>
          </a:p>
        </p:txBody>
      </p:sp>
    </p:spTree>
    <p:extLst>
      <p:ext uri="{BB962C8B-B14F-4D97-AF65-F5344CB8AC3E}">
        <p14:creationId xmlns:p14="http://schemas.microsoft.com/office/powerpoint/2010/main" val="2341656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CA8B393-1687-9169-61AC-2E9E13841893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cap="small" dirty="0">
                <a:solidFill>
                  <a:schemeClr val="bg1"/>
                </a:solidFill>
                <a:latin typeface="Helvetica"/>
                <a:cs typeface="Helvetica"/>
              </a:rPr>
              <a:t>Workforce Training Pathways</a:t>
            </a:r>
            <a:endParaRPr lang="en-US" sz="32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F7980266-2C7B-B7B2-92E6-E13FF25C19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47900" y="2638425"/>
          <a:ext cx="76962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1131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521FD1-490C-0D03-A521-F855E07C12FF}"/>
              </a:ext>
            </a:extLst>
          </p:cNvPr>
          <p:cNvGrpSpPr/>
          <p:nvPr/>
        </p:nvGrpSpPr>
        <p:grpSpPr>
          <a:xfrm>
            <a:off x="1724186" y="2305599"/>
            <a:ext cx="3356919" cy="3665989"/>
            <a:chOff x="1724186" y="2305599"/>
            <a:chExt cx="3356919" cy="3665989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4CA8B393-1687-9169-61AC-2E9E13841893}"/>
                </a:ext>
              </a:extLst>
            </p:cNvPr>
            <p:cNvSpPr/>
            <p:nvPr/>
          </p:nvSpPr>
          <p:spPr>
            <a:xfrm>
              <a:off x="1810870" y="2305599"/>
              <a:ext cx="2673009" cy="550775"/>
            </a:xfrm>
            <a:custGeom>
              <a:avLst/>
              <a:gdLst>
                <a:gd name="connsiteX0" fmla="*/ 0 w 8118677"/>
                <a:gd name="connsiteY0" fmla="*/ 888293 h 888293"/>
                <a:gd name="connsiteX1" fmla="*/ 222073 w 8118677"/>
                <a:gd name="connsiteY1" fmla="*/ 0 h 888293"/>
                <a:gd name="connsiteX2" fmla="*/ 8118677 w 8118677"/>
                <a:gd name="connsiteY2" fmla="*/ 0 h 888293"/>
                <a:gd name="connsiteX3" fmla="*/ 7896604 w 8118677"/>
                <a:gd name="connsiteY3" fmla="*/ 888293 h 888293"/>
                <a:gd name="connsiteX4" fmla="*/ 0 w 8118677"/>
                <a:gd name="connsiteY4" fmla="*/ 888293 h 888293"/>
                <a:gd name="connsiteX0" fmla="*/ 0 w 7896604"/>
                <a:gd name="connsiteY0" fmla="*/ 917789 h 917789"/>
                <a:gd name="connsiteX1" fmla="*/ 222073 w 7896604"/>
                <a:gd name="connsiteY1" fmla="*/ 29496 h 917789"/>
                <a:gd name="connsiteX2" fmla="*/ 7872870 w 7896604"/>
                <a:gd name="connsiteY2" fmla="*/ 0 h 917789"/>
                <a:gd name="connsiteX3" fmla="*/ 7896604 w 7896604"/>
                <a:gd name="connsiteY3" fmla="*/ 917789 h 917789"/>
                <a:gd name="connsiteX4" fmla="*/ 0 w 7896604"/>
                <a:gd name="connsiteY4" fmla="*/ 917789 h 917789"/>
                <a:gd name="connsiteX0" fmla="*/ 0 w 7872870"/>
                <a:gd name="connsiteY0" fmla="*/ 917789 h 926888"/>
                <a:gd name="connsiteX1" fmla="*/ 222073 w 7872870"/>
                <a:gd name="connsiteY1" fmla="*/ 29496 h 926888"/>
                <a:gd name="connsiteX2" fmla="*/ 7872870 w 7872870"/>
                <a:gd name="connsiteY2" fmla="*/ 0 h 926888"/>
                <a:gd name="connsiteX3" fmla="*/ 7864760 w 7872870"/>
                <a:gd name="connsiteY3" fmla="*/ 926888 h 926888"/>
                <a:gd name="connsiteX4" fmla="*/ 0 w 7872870"/>
                <a:gd name="connsiteY4" fmla="*/ 917789 h 926888"/>
                <a:gd name="connsiteX0" fmla="*/ 0 w 7868320"/>
                <a:gd name="connsiteY0" fmla="*/ 908691 h 917790"/>
                <a:gd name="connsiteX1" fmla="*/ 222073 w 7868320"/>
                <a:gd name="connsiteY1" fmla="*/ 20398 h 917790"/>
                <a:gd name="connsiteX2" fmla="*/ 7868320 w 7868320"/>
                <a:gd name="connsiteY2" fmla="*/ 0 h 917790"/>
                <a:gd name="connsiteX3" fmla="*/ 7864760 w 7868320"/>
                <a:gd name="connsiteY3" fmla="*/ 917790 h 917790"/>
                <a:gd name="connsiteX4" fmla="*/ 0 w 7868320"/>
                <a:gd name="connsiteY4" fmla="*/ 908691 h 9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320" h="917790">
                  <a:moveTo>
                    <a:pt x="0" y="908691"/>
                  </a:moveTo>
                  <a:lnTo>
                    <a:pt x="222073" y="20398"/>
                  </a:lnTo>
                  <a:lnTo>
                    <a:pt x="7868320" y="0"/>
                  </a:lnTo>
                  <a:cubicBezTo>
                    <a:pt x="7865617" y="308963"/>
                    <a:pt x="7867463" y="608827"/>
                    <a:pt x="7864760" y="917790"/>
                  </a:cubicBezTo>
                  <a:lnTo>
                    <a:pt x="0" y="908691"/>
                  </a:lnTo>
                  <a:close/>
                </a:path>
              </a:pathLst>
            </a:custGeom>
            <a:solidFill>
              <a:srgbClr val="AFB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000" b="1" cap="small" dirty="0">
                  <a:solidFill>
                    <a:schemeClr val="bg1"/>
                  </a:solidFill>
                  <a:latin typeface="Helvetica"/>
                  <a:cs typeface="Helvetica"/>
                </a:rPr>
                <a:t>Skilled Trades</a:t>
              </a:r>
              <a:endParaRPr lang="en-US" sz="20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Content Placeholder 7">
              <a:extLst>
                <a:ext uri="{FF2B5EF4-FFF2-40B4-BE49-F238E27FC236}">
                  <a16:creationId xmlns:a16="http://schemas.microsoft.com/office/drawing/2014/main" id="{7F28B35E-5689-6506-D6FC-8CAEA8F5B631}"/>
                </a:ext>
              </a:extLst>
            </p:cNvPr>
            <p:cNvSpPr txBox="1">
              <a:spLocks/>
            </p:cNvSpPr>
            <p:nvPr/>
          </p:nvSpPr>
          <p:spPr>
            <a:xfrm>
              <a:off x="1724186" y="2929041"/>
              <a:ext cx="3356919" cy="30425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500">
                  <a:solidFill>
                    <a:srgbClr val="FFFFFF"/>
                  </a:solidFill>
                </a:rPr>
                <a:t>Carpenters 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Electricians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Operators of Heavy Equipment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Masons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Pipefitters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Sheetmetal workers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Welders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Mechanics </a:t>
              </a:r>
            </a:p>
            <a:p>
              <a:r>
                <a:rPr lang="en-US" sz="1500">
                  <a:solidFill>
                    <a:srgbClr val="FFFFFF"/>
                  </a:solidFill>
                </a:rPr>
                <a:t>Project managers</a:t>
              </a:r>
              <a:endParaRPr lang="en-US" sz="1500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Parallelogram 2">
            <a:extLst>
              <a:ext uri="{FF2B5EF4-FFF2-40B4-BE49-F238E27FC236}">
                <a16:creationId xmlns:a16="http://schemas.microsoft.com/office/drawing/2014/main" id="{3C777B96-6F6D-CC10-32AD-3C0E98AE41E7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400" b="1" cap="small" dirty="0">
                <a:solidFill>
                  <a:schemeClr val="bg1"/>
                </a:solidFill>
                <a:latin typeface="Helvetica"/>
                <a:cs typeface="Helvetica"/>
              </a:rPr>
              <a:t>Types of Workforce Needs for Nuclear Industries</a:t>
            </a:r>
            <a:endParaRPr lang="en-US" sz="24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E7CB47-18BF-A8AC-32AC-31E3110B8EC0}"/>
              </a:ext>
            </a:extLst>
          </p:cNvPr>
          <p:cNvGrpSpPr/>
          <p:nvPr/>
        </p:nvGrpSpPr>
        <p:grpSpPr>
          <a:xfrm>
            <a:off x="5279633" y="2305599"/>
            <a:ext cx="3356919" cy="3665989"/>
            <a:chOff x="1724186" y="2305599"/>
            <a:chExt cx="3356919" cy="3665989"/>
          </a:xfrm>
        </p:grpSpPr>
        <p:sp>
          <p:nvSpPr>
            <p:cNvPr id="12" name="Parallelogram 2">
              <a:extLst>
                <a:ext uri="{FF2B5EF4-FFF2-40B4-BE49-F238E27FC236}">
                  <a16:creationId xmlns:a16="http://schemas.microsoft.com/office/drawing/2014/main" id="{439506F5-FF09-AD76-7B00-7AE6A0B32AF5}"/>
                </a:ext>
              </a:extLst>
            </p:cNvPr>
            <p:cNvSpPr/>
            <p:nvPr/>
          </p:nvSpPr>
          <p:spPr>
            <a:xfrm>
              <a:off x="1810870" y="2305599"/>
              <a:ext cx="2673009" cy="550775"/>
            </a:xfrm>
            <a:custGeom>
              <a:avLst/>
              <a:gdLst>
                <a:gd name="connsiteX0" fmla="*/ 0 w 8118677"/>
                <a:gd name="connsiteY0" fmla="*/ 888293 h 888293"/>
                <a:gd name="connsiteX1" fmla="*/ 222073 w 8118677"/>
                <a:gd name="connsiteY1" fmla="*/ 0 h 888293"/>
                <a:gd name="connsiteX2" fmla="*/ 8118677 w 8118677"/>
                <a:gd name="connsiteY2" fmla="*/ 0 h 888293"/>
                <a:gd name="connsiteX3" fmla="*/ 7896604 w 8118677"/>
                <a:gd name="connsiteY3" fmla="*/ 888293 h 888293"/>
                <a:gd name="connsiteX4" fmla="*/ 0 w 8118677"/>
                <a:gd name="connsiteY4" fmla="*/ 888293 h 888293"/>
                <a:gd name="connsiteX0" fmla="*/ 0 w 7896604"/>
                <a:gd name="connsiteY0" fmla="*/ 917789 h 917789"/>
                <a:gd name="connsiteX1" fmla="*/ 222073 w 7896604"/>
                <a:gd name="connsiteY1" fmla="*/ 29496 h 917789"/>
                <a:gd name="connsiteX2" fmla="*/ 7872870 w 7896604"/>
                <a:gd name="connsiteY2" fmla="*/ 0 h 917789"/>
                <a:gd name="connsiteX3" fmla="*/ 7896604 w 7896604"/>
                <a:gd name="connsiteY3" fmla="*/ 917789 h 917789"/>
                <a:gd name="connsiteX4" fmla="*/ 0 w 7896604"/>
                <a:gd name="connsiteY4" fmla="*/ 917789 h 917789"/>
                <a:gd name="connsiteX0" fmla="*/ 0 w 7872870"/>
                <a:gd name="connsiteY0" fmla="*/ 917789 h 926888"/>
                <a:gd name="connsiteX1" fmla="*/ 222073 w 7872870"/>
                <a:gd name="connsiteY1" fmla="*/ 29496 h 926888"/>
                <a:gd name="connsiteX2" fmla="*/ 7872870 w 7872870"/>
                <a:gd name="connsiteY2" fmla="*/ 0 h 926888"/>
                <a:gd name="connsiteX3" fmla="*/ 7864760 w 7872870"/>
                <a:gd name="connsiteY3" fmla="*/ 926888 h 926888"/>
                <a:gd name="connsiteX4" fmla="*/ 0 w 7872870"/>
                <a:gd name="connsiteY4" fmla="*/ 917789 h 926888"/>
                <a:gd name="connsiteX0" fmla="*/ 0 w 7868320"/>
                <a:gd name="connsiteY0" fmla="*/ 908691 h 917790"/>
                <a:gd name="connsiteX1" fmla="*/ 222073 w 7868320"/>
                <a:gd name="connsiteY1" fmla="*/ 20398 h 917790"/>
                <a:gd name="connsiteX2" fmla="*/ 7868320 w 7868320"/>
                <a:gd name="connsiteY2" fmla="*/ 0 h 917790"/>
                <a:gd name="connsiteX3" fmla="*/ 7864760 w 7868320"/>
                <a:gd name="connsiteY3" fmla="*/ 917790 h 917790"/>
                <a:gd name="connsiteX4" fmla="*/ 0 w 7868320"/>
                <a:gd name="connsiteY4" fmla="*/ 908691 h 9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320" h="917790">
                  <a:moveTo>
                    <a:pt x="0" y="908691"/>
                  </a:moveTo>
                  <a:lnTo>
                    <a:pt x="222073" y="20398"/>
                  </a:lnTo>
                  <a:lnTo>
                    <a:pt x="7868320" y="0"/>
                  </a:lnTo>
                  <a:cubicBezTo>
                    <a:pt x="7865617" y="308963"/>
                    <a:pt x="7867463" y="608827"/>
                    <a:pt x="7864760" y="917790"/>
                  </a:cubicBezTo>
                  <a:lnTo>
                    <a:pt x="0" y="908691"/>
                  </a:lnTo>
                  <a:close/>
                </a:path>
              </a:pathLst>
            </a:custGeom>
            <a:solidFill>
              <a:srgbClr val="AFB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 cap="small" dirty="0">
                  <a:solidFill>
                    <a:schemeClr val="bg1"/>
                  </a:solidFill>
                  <a:latin typeface="Helvetica"/>
                  <a:cs typeface="Helvetica"/>
                </a:rPr>
                <a:t>Business, Legal, Communications, and Policy</a:t>
              </a:r>
              <a:endParaRPr lang="en-US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Content Placeholder 7">
              <a:extLst>
                <a:ext uri="{FF2B5EF4-FFF2-40B4-BE49-F238E27FC236}">
                  <a16:creationId xmlns:a16="http://schemas.microsoft.com/office/drawing/2014/main" id="{EE670CD7-C5E2-B5DF-D753-EF4C5680D34D}"/>
                </a:ext>
              </a:extLst>
            </p:cNvPr>
            <p:cNvSpPr txBox="1">
              <a:spLocks/>
            </p:cNvSpPr>
            <p:nvPr/>
          </p:nvSpPr>
          <p:spPr>
            <a:xfrm>
              <a:off x="1724186" y="2929041"/>
              <a:ext cx="3356919" cy="30425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Accountants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Cyber Security Specialists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Communicators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Health Physicists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Lawyers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Subject Matter Experts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Policy Analysts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Entrepreneurs </a:t>
              </a:r>
            </a:p>
            <a:p>
              <a:pPr>
                <a:lnSpc>
                  <a:spcPct val="90000"/>
                </a:lnSpc>
              </a:pPr>
              <a:r>
                <a:rPr lang="en-US" sz="1500" dirty="0">
                  <a:solidFill>
                    <a:schemeClr val="bg1"/>
                  </a:solidFill>
                </a:rPr>
                <a:t>Financial Managers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1B45CE-8E41-A1CE-05AC-9D1AB10F9FB7}"/>
              </a:ext>
            </a:extLst>
          </p:cNvPr>
          <p:cNvGrpSpPr/>
          <p:nvPr/>
        </p:nvGrpSpPr>
        <p:grpSpPr>
          <a:xfrm>
            <a:off x="8636552" y="2299423"/>
            <a:ext cx="3356919" cy="3665989"/>
            <a:chOff x="1724186" y="2305599"/>
            <a:chExt cx="3356919" cy="3665989"/>
          </a:xfrm>
        </p:grpSpPr>
        <p:sp>
          <p:nvSpPr>
            <p:cNvPr id="15" name="Parallelogram 2">
              <a:extLst>
                <a:ext uri="{FF2B5EF4-FFF2-40B4-BE49-F238E27FC236}">
                  <a16:creationId xmlns:a16="http://schemas.microsoft.com/office/drawing/2014/main" id="{27923D19-A9B8-9E94-5937-AC49ECE8C2B2}"/>
                </a:ext>
              </a:extLst>
            </p:cNvPr>
            <p:cNvSpPr/>
            <p:nvPr/>
          </p:nvSpPr>
          <p:spPr>
            <a:xfrm>
              <a:off x="1810870" y="2305599"/>
              <a:ext cx="2673009" cy="550775"/>
            </a:xfrm>
            <a:custGeom>
              <a:avLst/>
              <a:gdLst>
                <a:gd name="connsiteX0" fmla="*/ 0 w 8118677"/>
                <a:gd name="connsiteY0" fmla="*/ 888293 h 888293"/>
                <a:gd name="connsiteX1" fmla="*/ 222073 w 8118677"/>
                <a:gd name="connsiteY1" fmla="*/ 0 h 888293"/>
                <a:gd name="connsiteX2" fmla="*/ 8118677 w 8118677"/>
                <a:gd name="connsiteY2" fmla="*/ 0 h 888293"/>
                <a:gd name="connsiteX3" fmla="*/ 7896604 w 8118677"/>
                <a:gd name="connsiteY3" fmla="*/ 888293 h 888293"/>
                <a:gd name="connsiteX4" fmla="*/ 0 w 8118677"/>
                <a:gd name="connsiteY4" fmla="*/ 888293 h 888293"/>
                <a:gd name="connsiteX0" fmla="*/ 0 w 7896604"/>
                <a:gd name="connsiteY0" fmla="*/ 917789 h 917789"/>
                <a:gd name="connsiteX1" fmla="*/ 222073 w 7896604"/>
                <a:gd name="connsiteY1" fmla="*/ 29496 h 917789"/>
                <a:gd name="connsiteX2" fmla="*/ 7872870 w 7896604"/>
                <a:gd name="connsiteY2" fmla="*/ 0 h 917789"/>
                <a:gd name="connsiteX3" fmla="*/ 7896604 w 7896604"/>
                <a:gd name="connsiteY3" fmla="*/ 917789 h 917789"/>
                <a:gd name="connsiteX4" fmla="*/ 0 w 7896604"/>
                <a:gd name="connsiteY4" fmla="*/ 917789 h 917789"/>
                <a:gd name="connsiteX0" fmla="*/ 0 w 7872870"/>
                <a:gd name="connsiteY0" fmla="*/ 917789 h 926888"/>
                <a:gd name="connsiteX1" fmla="*/ 222073 w 7872870"/>
                <a:gd name="connsiteY1" fmla="*/ 29496 h 926888"/>
                <a:gd name="connsiteX2" fmla="*/ 7872870 w 7872870"/>
                <a:gd name="connsiteY2" fmla="*/ 0 h 926888"/>
                <a:gd name="connsiteX3" fmla="*/ 7864760 w 7872870"/>
                <a:gd name="connsiteY3" fmla="*/ 926888 h 926888"/>
                <a:gd name="connsiteX4" fmla="*/ 0 w 7872870"/>
                <a:gd name="connsiteY4" fmla="*/ 917789 h 926888"/>
                <a:gd name="connsiteX0" fmla="*/ 0 w 7868320"/>
                <a:gd name="connsiteY0" fmla="*/ 908691 h 917790"/>
                <a:gd name="connsiteX1" fmla="*/ 222073 w 7868320"/>
                <a:gd name="connsiteY1" fmla="*/ 20398 h 917790"/>
                <a:gd name="connsiteX2" fmla="*/ 7868320 w 7868320"/>
                <a:gd name="connsiteY2" fmla="*/ 0 h 917790"/>
                <a:gd name="connsiteX3" fmla="*/ 7864760 w 7868320"/>
                <a:gd name="connsiteY3" fmla="*/ 917790 h 917790"/>
                <a:gd name="connsiteX4" fmla="*/ 0 w 7868320"/>
                <a:gd name="connsiteY4" fmla="*/ 908691 h 9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8320" h="917790">
                  <a:moveTo>
                    <a:pt x="0" y="908691"/>
                  </a:moveTo>
                  <a:lnTo>
                    <a:pt x="222073" y="20398"/>
                  </a:lnTo>
                  <a:lnTo>
                    <a:pt x="7868320" y="0"/>
                  </a:lnTo>
                  <a:cubicBezTo>
                    <a:pt x="7865617" y="308963"/>
                    <a:pt x="7867463" y="608827"/>
                    <a:pt x="7864760" y="917790"/>
                  </a:cubicBezTo>
                  <a:lnTo>
                    <a:pt x="0" y="908691"/>
                  </a:lnTo>
                  <a:close/>
                </a:path>
              </a:pathLst>
            </a:custGeom>
            <a:solidFill>
              <a:srgbClr val="AFB57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b="1" cap="small" dirty="0">
                  <a:solidFill>
                    <a:schemeClr val="bg1"/>
                  </a:solidFill>
                  <a:latin typeface="Helvetica"/>
                  <a:cs typeface="Helvetica"/>
                </a:rPr>
                <a:t>Engineers, Technicians, and Radiologists</a:t>
              </a:r>
              <a:endParaRPr lang="en-US" sz="16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16" name="Content Placeholder 7">
              <a:extLst>
                <a:ext uri="{FF2B5EF4-FFF2-40B4-BE49-F238E27FC236}">
                  <a16:creationId xmlns:a16="http://schemas.microsoft.com/office/drawing/2014/main" id="{909FFB3E-9B77-E2CF-F217-13360E64687A}"/>
                </a:ext>
              </a:extLst>
            </p:cNvPr>
            <p:cNvSpPr txBox="1">
              <a:spLocks/>
            </p:cNvSpPr>
            <p:nvPr/>
          </p:nvSpPr>
          <p:spPr>
            <a:xfrm>
              <a:off x="1724186" y="2929041"/>
              <a:ext cx="3356919" cy="304254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</a:rPr>
                <a:t>Chemists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Chemical Engineers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Radiation Protection Specialists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Reactor Operators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Scientists 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Nuclear Engineers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Safety and Environmental Impact Specialist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Civil Engineers</a:t>
              </a:r>
            </a:p>
            <a:p>
              <a:r>
                <a:rPr lang="en-US" sz="1400" dirty="0">
                  <a:solidFill>
                    <a:schemeClr val="bg1"/>
                  </a:solidFill>
                </a:rPr>
                <a:t>Mechanical Engineers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84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CA8B393-1687-9169-61AC-2E9E13841893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200" b="1" cap="small" dirty="0">
                <a:solidFill>
                  <a:schemeClr val="bg1"/>
                </a:solidFill>
                <a:latin typeface="Helvetica"/>
                <a:cs typeface="Helvetica"/>
              </a:rPr>
              <a:t>Nuclear Workforce Training </a:t>
            </a:r>
            <a:r>
              <a:rPr lang="en-US" sz="3200" b="1" cap="small">
                <a:solidFill>
                  <a:schemeClr val="bg1"/>
                </a:solidFill>
                <a:latin typeface="Helvetica"/>
                <a:cs typeface="Helvetica"/>
              </a:rPr>
              <a:t>Across UW</a:t>
            </a:r>
            <a:endParaRPr lang="en-US" sz="320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970F-CF7A-7106-926F-775DFB46BC14}"/>
              </a:ext>
            </a:extLst>
          </p:cNvPr>
          <p:cNvSpPr txBox="1"/>
          <p:nvPr/>
        </p:nvSpPr>
        <p:spPr>
          <a:xfrm>
            <a:off x="1744506" y="2257063"/>
            <a:ext cx="9864902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Many departments and areas of expertise contributing to nuclear workforce training: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The School of Energy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College of Engineering and Physical Sciences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Times New Roman"/>
                <a:cs typeface="Times New Roman"/>
              </a:rPr>
              <a:t>Mechanical Engineering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i="1" dirty="0">
                <a:latin typeface="Times New Roman"/>
                <a:cs typeface="Times New Roman"/>
              </a:rPr>
              <a:t>Chemistry</a:t>
            </a:r>
          </a:p>
          <a:p>
            <a:pPr lvl="2"/>
            <a:endParaRPr lang="en-US" dirty="0"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Utilizing longstanding strengths in Mining, Petroleum Engineering, Materials Science, Chemistry, and Geoscience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B29D5-5130-0C1F-73E7-CA5CB2F34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359" y="5193113"/>
            <a:ext cx="2621281" cy="14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7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CA8B393-1687-9169-61AC-2E9E13841893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B7015-6E7B-72EB-7B5C-E79CC6543515}"/>
              </a:ext>
            </a:extLst>
          </p:cNvPr>
          <p:cNvSpPr txBox="1"/>
          <p:nvPr/>
        </p:nvSpPr>
        <p:spPr>
          <a:xfrm>
            <a:off x="4101296" y="548492"/>
            <a:ext cx="8090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Helvetica" pitchFamily="2" charset="0"/>
              </a:rPr>
              <a:t>Nuclear Workforce Development at UW School of Energy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970F-CF7A-7106-926F-775DFB46BC14}"/>
              </a:ext>
            </a:extLst>
          </p:cNvPr>
          <p:cNvSpPr txBox="1"/>
          <p:nvPr/>
        </p:nvSpPr>
        <p:spPr>
          <a:xfrm>
            <a:off x="1744506" y="2257063"/>
            <a:ext cx="986490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Nuclear Science Certificates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Partnership with College of Engineering and Physical Science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Nuclear Modules for High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chool 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tudent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Nuclear Energy Research Center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 (NERC)</a:t>
            </a:r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research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nuclear research and educational 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3FC43C-8059-B324-C7A6-9B1F0E6DF8E0}"/>
              </a:ext>
            </a:extLst>
          </p:cNvPr>
          <p:cNvSpPr/>
          <p:nvPr/>
        </p:nvSpPr>
        <p:spPr>
          <a:xfrm>
            <a:off x="8557846" y="4560277"/>
            <a:ext cx="3247292" cy="180577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ED3F3-1BE0-9D26-717A-09BF1E00A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529" y="4676127"/>
            <a:ext cx="19812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7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CA8B393-1687-9169-61AC-2E9E13841893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B7015-6E7B-72EB-7B5C-E79CC6543515}"/>
              </a:ext>
            </a:extLst>
          </p:cNvPr>
          <p:cNvSpPr txBox="1"/>
          <p:nvPr/>
        </p:nvSpPr>
        <p:spPr>
          <a:xfrm>
            <a:off x="4187980" y="658458"/>
            <a:ext cx="809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</a:rPr>
              <a:t>Nuclear Science Certificates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970F-CF7A-7106-926F-775DFB46BC14}"/>
              </a:ext>
            </a:extLst>
          </p:cNvPr>
          <p:cNvSpPr txBox="1"/>
          <p:nvPr/>
        </p:nvSpPr>
        <p:spPr>
          <a:xfrm>
            <a:off x="1724186" y="1733304"/>
            <a:ext cx="5157260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Undergraduate and G</a:t>
            </a:r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raduate Level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Hours</a:t>
            </a:r>
          </a:p>
          <a:p>
            <a:pPr algn="l" rtl="0" fontAlgn="base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Energy Physics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Power Systems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 and Nuclear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Fuel Cycles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Forensics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 Materials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Energy Project Outreach and Communications</a:t>
            </a:r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In-person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 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 to make it online to extend reach and accessibility</a:t>
            </a:r>
            <a:r>
              <a:rPr lang="en-US" sz="1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1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4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Began in Fall 2025</a:t>
            </a:r>
            <a:endParaRPr lang="en-US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2CE06F-E6A9-9E87-DBC8-31BD8981C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138" y="1492994"/>
            <a:ext cx="3659815" cy="30309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FAFF5-0317-C25A-7258-1ED470C7C2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7171" y="4523915"/>
            <a:ext cx="3696449" cy="22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CA8B393-1687-9169-61AC-2E9E13841893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B7015-6E7B-72EB-7B5C-E79CC6543515}"/>
              </a:ext>
            </a:extLst>
          </p:cNvPr>
          <p:cNvSpPr txBox="1"/>
          <p:nvPr/>
        </p:nvSpPr>
        <p:spPr>
          <a:xfrm>
            <a:off x="4187980" y="658458"/>
            <a:ext cx="809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</a:rPr>
              <a:t>Nuclear Science Certificates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970F-CF7A-7106-926F-775DFB46BC14}"/>
              </a:ext>
            </a:extLst>
          </p:cNvPr>
          <p:cNvSpPr txBox="1"/>
          <p:nvPr/>
        </p:nvSpPr>
        <p:spPr>
          <a:xfrm>
            <a:off x="1626426" y="1901692"/>
            <a:ext cx="5498212" cy="44627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Developed based on industry feedback of workforce needs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0" i="1" u="none" strike="noStrike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TerraPower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and BWTX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sz="1600" b="0" i="1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Programs like Chemistry and Mechanical </a:t>
            </a:r>
            <a:r>
              <a:rPr lang="en-US" sz="1600" i="1">
                <a:solidFill>
                  <a:srgbClr val="000000"/>
                </a:solidFill>
                <a:latin typeface="Times New Roman"/>
                <a:cs typeface="Times New Roman"/>
              </a:rPr>
              <a:t>Engineering provide</a:t>
            </a:r>
            <a:r>
              <a:rPr lang="en-US" sz="1600" b="0" i="1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 lot of the necessary training, but need </a:t>
            </a:r>
            <a:r>
              <a:rPr lang="en-US" sz="1600" b="0" i="1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some nuclear specifics</a:t>
            </a:r>
            <a:r>
              <a:rPr lang="en-US" sz="1600" i="1" u="none" strike="noStrike" dirty="0">
                <a:solidFill>
                  <a:srgbClr val="000000"/>
                </a:solidFill>
                <a:latin typeface="Times New Roman"/>
                <a:cs typeface="Times New Roman"/>
              </a:rPr>
              <a:t> training to be competitive for jobs</a:t>
            </a:r>
            <a:endParaRPr lang="en-US" b="0" i="1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Enrollment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Undergraduate students and 1 Graduate student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Physics, Mechanical Engineering, Petroleum Engineering, Chemical Engineering, Chemistry, Environmental Geology, and Electrical Engineering</a:t>
            </a:r>
          </a:p>
          <a:p>
            <a:pPr lvl="2"/>
            <a:endParaRPr lang="en-US" sz="16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classes have had much higher enrollment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total of over 80 students enrolled in Nuclear Science Certificate classes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74BF1-0612-7D08-2079-58EA942B3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59" b="1509"/>
          <a:stretch/>
        </p:blipFill>
        <p:spPr>
          <a:xfrm>
            <a:off x="7761619" y="1409740"/>
            <a:ext cx="4430381" cy="520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9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CA8B393-1687-9169-61AC-2E9E13841893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B7015-6E7B-72EB-7B5C-E79CC6543515}"/>
              </a:ext>
            </a:extLst>
          </p:cNvPr>
          <p:cNvSpPr txBox="1"/>
          <p:nvPr/>
        </p:nvSpPr>
        <p:spPr>
          <a:xfrm>
            <a:off x="4187980" y="658458"/>
            <a:ext cx="8090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Helvetica" pitchFamily="2" charset="0"/>
              </a:rPr>
              <a:t>Nuclear Modules for High School Students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970F-CF7A-7106-926F-775DFB46BC14}"/>
              </a:ext>
            </a:extLst>
          </p:cNvPr>
          <p:cNvSpPr txBox="1"/>
          <p:nvPr/>
        </p:nvSpPr>
        <p:spPr>
          <a:xfrm>
            <a:off x="1626426" y="1901692"/>
            <a:ext cx="5708022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Knowing Nuclear </a:t>
            </a:r>
            <a:r>
              <a:rPr lang="en-US" sz="1600" b="1" i="1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(in-development)</a:t>
            </a:r>
          </a:p>
          <a:p>
            <a:pPr marL="800100" lvl="1" indent="-342900">
              <a:buFont typeface="Courier New"/>
              <a:buChar char="o"/>
            </a:pPr>
            <a:r>
              <a:rPr lang="en-US" sz="1600">
                <a:solidFill>
                  <a:srgbClr val="000000"/>
                </a:solidFill>
                <a:latin typeface="Times New Roman"/>
                <a:cs typeface="Times New Roman"/>
              </a:rPr>
              <a:t>7 Modules, topics such as:</a:t>
            </a:r>
            <a:endParaRPr lang="en-US" sz="1600" b="0" i="0" u="none" strike="noStrike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1257300" lvl="2" indent="-342900">
              <a:buFont typeface="Wingdings"/>
              <a:buChar char="§"/>
            </a:pPr>
            <a:r>
              <a:rPr lang="en-US" sz="1400" i="1">
                <a:latin typeface="Times New Roman"/>
                <a:cs typeface="Times New Roman"/>
              </a:rPr>
              <a:t>Nuclear Science: How Do Nuclear Reactors Work?</a:t>
            </a:r>
          </a:p>
          <a:p>
            <a:pPr marL="1257300" lvl="2" indent="-342900">
              <a:buFont typeface="Wingdings"/>
              <a:buChar char="§"/>
            </a:pPr>
            <a:r>
              <a:rPr lang="en-US" sz="1400" i="1">
                <a:solidFill>
                  <a:srgbClr val="000000"/>
                </a:solidFill>
                <a:latin typeface="Times New Roman"/>
                <a:cs typeface="Times New Roman"/>
              </a:rPr>
              <a:t>Introduction to Nuclear Forensics </a:t>
            </a:r>
          </a:p>
          <a:p>
            <a:pPr marL="1257300" lvl="2" indent="-342900">
              <a:buFont typeface="Wingdings"/>
              <a:buChar char="§"/>
            </a:pPr>
            <a:r>
              <a:rPr lang="en-US" sz="1400" i="1">
                <a:solidFill>
                  <a:srgbClr val="000000"/>
                </a:solidFill>
                <a:latin typeface="Times New Roman"/>
                <a:cs typeface="Times New Roman"/>
              </a:rPr>
              <a:t>Overview of Radioactive Waste</a:t>
            </a:r>
            <a:endParaRPr lang="en-US" sz="14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buFont typeface="Courier New"/>
              <a:buChar char="o"/>
            </a:pPr>
            <a:r>
              <a:rPr lang="en-US" sz="1600">
                <a:solidFill>
                  <a:srgbClr val="000000"/>
                </a:solidFill>
                <a:latin typeface="Times New Roman"/>
                <a:cs typeface="Times New Roman"/>
              </a:rPr>
              <a:t>Aligned to State Standards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57300" lvl="2" indent="-342900">
              <a:buFont typeface="Wingdings"/>
              <a:buChar char="§"/>
            </a:pPr>
            <a:endParaRPr lang="en-US" sz="1200" dirty="0">
              <a:solidFill>
                <a:srgbClr val="000000"/>
              </a:solidFill>
              <a:latin typeface="Aptos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Uranium Modules </a:t>
            </a:r>
            <a:r>
              <a:rPr lang="en-US" sz="1600" b="1" i="1" dirty="0">
                <a:solidFill>
                  <a:srgbClr val="000000"/>
                </a:solidFill>
                <a:latin typeface="Times New Roman"/>
                <a:cs typeface="Times New Roman"/>
              </a:rPr>
              <a:t>(on website)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Students</a:t>
            </a:r>
            <a:r>
              <a:rPr lang="en-US" sz="1600" dirty="0">
                <a:solidFill>
                  <a:srgbClr val="212529"/>
                </a:solidFill>
                <a:latin typeface="Times New Roman"/>
                <a:ea typeface="+mn-lt"/>
                <a:cs typeface="Times New Roman"/>
              </a:rPr>
              <a:t> use methods from geology, geophysics, computer science, chemistry and engineering to identify where uranium deposits are located</a:t>
            </a:r>
            <a:endParaRPr lang="en-US" sz="1600">
              <a:solidFill>
                <a:srgbClr val="000000"/>
              </a:solidFill>
              <a:latin typeface="Times New Roman"/>
              <a:ea typeface="Calibri Light"/>
              <a:cs typeface="Times New Roman"/>
            </a:endParaRPr>
          </a:p>
          <a:p>
            <a:pPr marL="742950" lvl="1" indent="-285750">
              <a:buFont typeface="Courier New"/>
              <a:buChar char="o"/>
            </a:pPr>
            <a:endParaRPr lang="en-US" sz="1600" dirty="0">
              <a:solidFill>
                <a:srgbClr val="212529"/>
              </a:solidFill>
              <a:latin typeface="Times New Roman"/>
              <a:ea typeface="Calibri"/>
              <a:cs typeface="Times New Roman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Aligned to State Standards</a:t>
            </a:r>
            <a:endParaRPr lang="en-US"/>
          </a:p>
        </p:txBody>
      </p:sp>
      <p:pic>
        <p:nvPicPr>
          <p:cNvPr id="4" name="Picture 3" descr="A purple and orange text&#10;&#10;AI-generated content may be incorrect.">
            <a:extLst>
              <a:ext uri="{FF2B5EF4-FFF2-40B4-BE49-F238E27FC236}">
                <a16:creationId xmlns:a16="http://schemas.microsoft.com/office/drawing/2014/main" id="{4FDDCE6B-6CB6-B50A-E8A2-E74FE414B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619" y="2513370"/>
            <a:ext cx="3844290" cy="224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9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F70A0-3A85-2058-7E89-CB5F9B367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0504263-5FE4-87D2-6493-AA8E250EB2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35" y="6263524"/>
            <a:ext cx="1927711" cy="5507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E50BD3-FB6E-3D24-3D61-B18B2F3BEC3C}"/>
              </a:ext>
            </a:extLst>
          </p:cNvPr>
          <p:cNvSpPr/>
          <p:nvPr/>
        </p:nvSpPr>
        <p:spPr>
          <a:xfrm>
            <a:off x="0" y="6400"/>
            <a:ext cx="905435" cy="6858000"/>
          </a:xfrm>
          <a:prstGeom prst="rect">
            <a:avLst/>
          </a:prstGeom>
          <a:solidFill>
            <a:srgbClr val="492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92F24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5E8232-AFD1-CC4D-3E47-86847CA1E36F}"/>
              </a:ext>
            </a:extLst>
          </p:cNvPr>
          <p:cNvSpPr/>
          <p:nvPr/>
        </p:nvSpPr>
        <p:spPr>
          <a:xfrm>
            <a:off x="818751" y="12650"/>
            <a:ext cx="107004" cy="6858000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351D91-BB61-CEF6-C5F6-AAD127EAC58D}"/>
              </a:ext>
            </a:extLst>
          </p:cNvPr>
          <p:cNvSpPr/>
          <p:nvPr/>
        </p:nvSpPr>
        <p:spPr>
          <a:xfrm>
            <a:off x="905435" y="-1"/>
            <a:ext cx="11286565" cy="6870802"/>
          </a:xfrm>
          <a:prstGeom prst="rect">
            <a:avLst/>
          </a:prstGeom>
          <a:solidFill>
            <a:srgbClr val="CAC8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4CA8B393-1687-9169-61AC-2E9E13841893}"/>
              </a:ext>
            </a:extLst>
          </p:cNvPr>
          <p:cNvSpPr/>
          <p:nvPr/>
        </p:nvSpPr>
        <p:spPr>
          <a:xfrm>
            <a:off x="3669175" y="491951"/>
            <a:ext cx="8528159" cy="917790"/>
          </a:xfrm>
          <a:custGeom>
            <a:avLst/>
            <a:gdLst>
              <a:gd name="connsiteX0" fmla="*/ 0 w 8118677"/>
              <a:gd name="connsiteY0" fmla="*/ 888293 h 888293"/>
              <a:gd name="connsiteX1" fmla="*/ 222073 w 8118677"/>
              <a:gd name="connsiteY1" fmla="*/ 0 h 888293"/>
              <a:gd name="connsiteX2" fmla="*/ 8118677 w 8118677"/>
              <a:gd name="connsiteY2" fmla="*/ 0 h 888293"/>
              <a:gd name="connsiteX3" fmla="*/ 7896604 w 8118677"/>
              <a:gd name="connsiteY3" fmla="*/ 888293 h 888293"/>
              <a:gd name="connsiteX4" fmla="*/ 0 w 8118677"/>
              <a:gd name="connsiteY4" fmla="*/ 888293 h 888293"/>
              <a:gd name="connsiteX0" fmla="*/ 0 w 7896604"/>
              <a:gd name="connsiteY0" fmla="*/ 917789 h 917789"/>
              <a:gd name="connsiteX1" fmla="*/ 222073 w 7896604"/>
              <a:gd name="connsiteY1" fmla="*/ 29496 h 917789"/>
              <a:gd name="connsiteX2" fmla="*/ 7872870 w 7896604"/>
              <a:gd name="connsiteY2" fmla="*/ 0 h 917789"/>
              <a:gd name="connsiteX3" fmla="*/ 7896604 w 7896604"/>
              <a:gd name="connsiteY3" fmla="*/ 917789 h 917789"/>
              <a:gd name="connsiteX4" fmla="*/ 0 w 7896604"/>
              <a:gd name="connsiteY4" fmla="*/ 917789 h 917789"/>
              <a:gd name="connsiteX0" fmla="*/ 0 w 7872870"/>
              <a:gd name="connsiteY0" fmla="*/ 917789 h 926888"/>
              <a:gd name="connsiteX1" fmla="*/ 222073 w 7872870"/>
              <a:gd name="connsiteY1" fmla="*/ 29496 h 926888"/>
              <a:gd name="connsiteX2" fmla="*/ 7872870 w 7872870"/>
              <a:gd name="connsiteY2" fmla="*/ 0 h 926888"/>
              <a:gd name="connsiteX3" fmla="*/ 7864760 w 7872870"/>
              <a:gd name="connsiteY3" fmla="*/ 926888 h 926888"/>
              <a:gd name="connsiteX4" fmla="*/ 0 w 7872870"/>
              <a:gd name="connsiteY4" fmla="*/ 917789 h 926888"/>
              <a:gd name="connsiteX0" fmla="*/ 0 w 7868320"/>
              <a:gd name="connsiteY0" fmla="*/ 908691 h 917790"/>
              <a:gd name="connsiteX1" fmla="*/ 222073 w 7868320"/>
              <a:gd name="connsiteY1" fmla="*/ 20398 h 917790"/>
              <a:gd name="connsiteX2" fmla="*/ 7868320 w 7868320"/>
              <a:gd name="connsiteY2" fmla="*/ 0 h 917790"/>
              <a:gd name="connsiteX3" fmla="*/ 7864760 w 7868320"/>
              <a:gd name="connsiteY3" fmla="*/ 917790 h 917790"/>
              <a:gd name="connsiteX4" fmla="*/ 0 w 7868320"/>
              <a:gd name="connsiteY4" fmla="*/ 908691 h 91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8320" h="917790">
                <a:moveTo>
                  <a:pt x="0" y="908691"/>
                </a:moveTo>
                <a:lnTo>
                  <a:pt x="222073" y="20398"/>
                </a:lnTo>
                <a:lnTo>
                  <a:pt x="7868320" y="0"/>
                </a:lnTo>
                <a:cubicBezTo>
                  <a:pt x="7865617" y="308963"/>
                  <a:pt x="7867463" y="608827"/>
                  <a:pt x="7864760" y="917790"/>
                </a:cubicBezTo>
                <a:lnTo>
                  <a:pt x="0" y="908691"/>
                </a:lnTo>
                <a:close/>
              </a:path>
            </a:pathLst>
          </a:custGeom>
          <a:solidFill>
            <a:srgbClr val="AFB5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B7015-6E7B-72EB-7B5C-E79CC6543515}"/>
              </a:ext>
            </a:extLst>
          </p:cNvPr>
          <p:cNvSpPr txBox="1"/>
          <p:nvPr/>
        </p:nvSpPr>
        <p:spPr>
          <a:xfrm>
            <a:off x="4187980" y="658458"/>
            <a:ext cx="8090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</a:rPr>
              <a:t>SER’s Nuclear Energy Research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9E970F-CF7A-7106-926F-775DFB46BC14}"/>
              </a:ext>
            </a:extLst>
          </p:cNvPr>
          <p:cNvSpPr txBox="1"/>
          <p:nvPr/>
        </p:nvSpPr>
        <p:spPr>
          <a:xfrm>
            <a:off x="1626426" y="1901692"/>
            <a:ext cx="7112604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Nuclear Energy Research Center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 (NERC)</a:t>
            </a:r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sz="20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Student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research 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experience, projects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such as: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600" i="1">
                <a:solidFill>
                  <a:srgbClr val="000000"/>
                </a:solidFill>
                <a:latin typeface="Times New Roman"/>
                <a:cs typeface="Times New Roman"/>
              </a:rPr>
              <a:t>Open</a:t>
            </a:r>
            <a:r>
              <a:rPr lang="en-US" sz="1600" b="0" i="1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Architecture </a:t>
            </a:r>
            <a:r>
              <a:rPr lang="en-US" sz="1600" i="1">
                <a:solidFill>
                  <a:srgbClr val="000000"/>
                </a:solidFill>
                <a:latin typeface="Times New Roman"/>
                <a:cs typeface="Times New Roman"/>
              </a:rPr>
              <a:t>for Nuclear Reactor Design (DOE-funded project)</a:t>
            </a:r>
            <a:endParaRPr lang="en-US" sz="1600" i="1">
              <a:solidFill>
                <a:srgbClr val="000000"/>
              </a:solidFill>
              <a:latin typeface="Times New Roman"/>
              <a:ea typeface="Calibri" panose="020F0502020204030204"/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Evaluation of licensing process </a:t>
            </a:r>
            <a:r>
              <a:rPr lang="en-US" sz="1600" i="1">
                <a:solidFill>
                  <a:srgbClr val="000000"/>
                </a:solidFill>
                <a:latin typeface="Times New Roman"/>
                <a:cs typeface="Times New Roman"/>
              </a:rPr>
              <a:t>Terrapower facility</a:t>
            </a:r>
            <a:endParaRPr lang="en-US" sz="1600" i="1">
              <a:ea typeface="Calibri"/>
              <a:cs typeface="Calibri"/>
            </a:endParaRPr>
          </a:p>
          <a:p>
            <a:pPr lvl="2"/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Student Chapter of American Nuclear Society established at UW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Established Wyoming's first nuclear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chemistry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core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facility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600" i="1">
                <a:solidFill>
                  <a:srgbClr val="000000"/>
                </a:solidFill>
                <a:latin typeface="Times New Roman"/>
                <a:cs typeface="Times New Roman"/>
              </a:rPr>
              <a:t>DOE-supported</a:t>
            </a:r>
            <a:endParaRPr lang="en-US" sz="16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Enabling practical wet </a:t>
            </a:r>
            <a:r>
              <a:rPr lang="en-US" sz="1600" i="1">
                <a:solidFill>
                  <a:srgbClr val="000000"/>
                </a:solidFill>
                <a:latin typeface="Times New Roman"/>
                <a:cs typeface="Times New Roman"/>
              </a:rPr>
              <a:t>chemistry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and analytical work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</a:t>
            </a:r>
            <a:endParaRPr lang="en-US" sz="1600" i="1">
              <a:latin typeface="Times New Roman"/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Times New Roman"/>
                <a:cs typeface="Times New Roman"/>
              </a:rPr>
              <a:t>Hosted the Nuclear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Innovation Bootcamp in 2024</a:t>
            </a:r>
            <a:r>
              <a:rPr lang="en-US" sz="1800" b="0" i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​</a:t>
            </a:r>
            <a:endParaRPr lang="en-US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600" i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Training for students and early-career professionals</a:t>
            </a: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600" i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A non-profit organization, housed within the Nuclear Innovation Alliance.  </a:t>
            </a:r>
            <a:endParaRPr lang="en-US" sz="1600" b="0" i="1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marL="1200150" lvl="2" indent="-285750">
              <a:buFont typeface="Wingdings" panose="020B0604020202020204" pitchFamily="34" charset="0"/>
              <a:buChar char="§"/>
            </a:pPr>
            <a:r>
              <a:rPr lang="en-US" sz="1600" i="1">
                <a:solidFill>
                  <a:srgbClr val="000000"/>
                </a:solidFill>
                <a:latin typeface="Times New Roman"/>
                <a:ea typeface="+mn-lt"/>
                <a:cs typeface="Times New Roman"/>
              </a:rPr>
              <a:t>2-week intensive seminar-style workshop combined with group projects</a:t>
            </a:r>
            <a:endParaRPr lang="en-US" sz="1600" i="1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4" name="Picture 3" descr="A logo with text overlay&#10;&#10;AI-generated content may be incorrect.">
            <a:extLst>
              <a:ext uri="{FF2B5EF4-FFF2-40B4-BE49-F238E27FC236}">
                <a16:creationId xmlns:a16="http://schemas.microsoft.com/office/drawing/2014/main" id="{890FDD77-D605-454D-E8E8-37ACB3D5C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310" y="4488934"/>
            <a:ext cx="3559792" cy="1774209"/>
          </a:xfrm>
          <a:prstGeom prst="rect">
            <a:avLst/>
          </a:prstGeom>
        </p:spPr>
      </p:pic>
      <p:pic>
        <p:nvPicPr>
          <p:cNvPr id="9" name="Picture 8" descr="A logo with a red circle and text&#10;&#10;AI-generated content may be incorrect.">
            <a:extLst>
              <a:ext uri="{FF2B5EF4-FFF2-40B4-BE49-F238E27FC236}">
                <a16:creationId xmlns:a16="http://schemas.microsoft.com/office/drawing/2014/main" id="{8481660E-87C9-92FA-2270-3B86A7051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554" y="1714499"/>
            <a:ext cx="2503715" cy="250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49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424</Words>
  <Application>Microsoft Office PowerPoint</Application>
  <PresentationFormat>Widescreen</PresentationFormat>
  <Paragraphs>112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Selena Rose Gerace</dc:creator>
  <cp:lastModifiedBy>Selena Rose Gerace</cp:lastModifiedBy>
  <cp:revision>131</cp:revision>
  <dcterms:created xsi:type="dcterms:W3CDTF">2026-04-09T22:29:32Z</dcterms:created>
  <dcterms:modified xsi:type="dcterms:W3CDTF">2026-04-30T17:48:40Z</dcterms:modified>
</cp:coreProperties>
</file>