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3"/>
  </p:notesMasterIdLst>
  <p:handoutMasterIdLst>
    <p:handoutMasterId r:id="rId14"/>
  </p:handoutMasterIdLst>
  <p:sldIdLst>
    <p:sldId id="360" r:id="rId5"/>
    <p:sldId id="496" r:id="rId6"/>
    <p:sldId id="509" r:id="rId7"/>
    <p:sldId id="513" r:id="rId8"/>
    <p:sldId id="512" r:id="rId9"/>
    <p:sldId id="511" r:id="rId10"/>
    <p:sldId id="502" r:id="rId11"/>
    <p:sldId id="508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7C8995-9CAF-27CC-CDCC-2F5FC4AF0A61}" name="Valerie Kimball" initials="VK" userId="S::Valerie.Kimball@ur-energy.com::fa5dc145-9f5e-4b5f-ae4e-2246c54cb0f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BFBF9"/>
    <a:srgbClr val="000075"/>
    <a:srgbClr val="000082"/>
    <a:srgbClr val="000051"/>
    <a:srgbClr val="006020"/>
    <a:srgbClr val="6F71B9"/>
    <a:srgbClr val="8D909B"/>
    <a:srgbClr val="3B3B3D"/>
    <a:srgbClr val="5D5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404" autoAdjust="0"/>
  </p:normalViewPr>
  <p:slideViewPr>
    <p:cSldViewPr>
      <p:cViewPr>
        <p:scale>
          <a:sx n="70" d="100"/>
          <a:sy n="70" d="100"/>
        </p:scale>
        <p:origin x="6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Gili" userId="2e502912-69fb-4b75-b03c-06c04d38a87d" providerId="ADAL" clId="{2D7F46E9-2A0B-4C92-A2B1-781852F216D3}"/>
    <pc:docChg chg="undo custSel modSld">
      <pc:chgData name="Matthew Gili" userId="2e502912-69fb-4b75-b03c-06c04d38a87d" providerId="ADAL" clId="{2D7F46E9-2A0B-4C92-A2B1-781852F216D3}" dt="2026-04-09T19:06:40.130" v="49" actId="478"/>
      <pc:docMkLst>
        <pc:docMk/>
      </pc:docMkLst>
      <pc:sldChg chg="addSp delSp modSp mod">
        <pc:chgData name="Matthew Gili" userId="2e502912-69fb-4b75-b03c-06c04d38a87d" providerId="ADAL" clId="{2D7F46E9-2A0B-4C92-A2B1-781852F216D3}" dt="2026-04-09T18:40:06.872" v="29" actId="6549"/>
        <pc:sldMkLst>
          <pc:docMk/>
          <pc:sldMk cId="300352504" sldId="496"/>
        </pc:sldMkLst>
        <pc:spChg chg="mod">
          <ac:chgData name="Matthew Gili" userId="2e502912-69fb-4b75-b03c-06c04d38a87d" providerId="ADAL" clId="{2D7F46E9-2A0B-4C92-A2B1-781852F216D3}" dt="2026-04-09T18:40:06.872" v="29" actId="6549"/>
          <ac:spMkLst>
            <pc:docMk/>
            <pc:sldMk cId="300352504" sldId="496"/>
            <ac:spMk id="3" creationId="{00000000-0000-0000-0000-000000000000}"/>
          </ac:spMkLst>
        </pc:spChg>
        <pc:spChg chg="mod">
          <ac:chgData name="Matthew Gili" userId="2e502912-69fb-4b75-b03c-06c04d38a87d" providerId="ADAL" clId="{2D7F46E9-2A0B-4C92-A2B1-781852F216D3}" dt="2026-04-09T18:39:45.249" v="17" actId="1076"/>
          <ac:spMkLst>
            <pc:docMk/>
            <pc:sldMk cId="300352504" sldId="496"/>
            <ac:spMk id="9" creationId="{74265DF4-2267-7A9C-83CC-4CDDD030C8A6}"/>
          </ac:spMkLst>
        </pc:spChg>
        <pc:spChg chg="mod">
          <ac:chgData name="Matthew Gili" userId="2e502912-69fb-4b75-b03c-06c04d38a87d" providerId="ADAL" clId="{2D7F46E9-2A0B-4C92-A2B1-781852F216D3}" dt="2026-04-09T18:39:16.965" v="12" actId="1076"/>
          <ac:spMkLst>
            <pc:docMk/>
            <pc:sldMk cId="300352504" sldId="496"/>
            <ac:spMk id="10" creationId="{527DD27C-1711-EDCB-B2B8-6CFC6AB88D87}"/>
          </ac:spMkLst>
        </pc:spChg>
        <pc:picChg chg="add mod">
          <ac:chgData name="Matthew Gili" userId="2e502912-69fb-4b75-b03c-06c04d38a87d" providerId="ADAL" clId="{2D7F46E9-2A0B-4C92-A2B1-781852F216D3}" dt="2026-04-09T18:38:22.755" v="5" actId="14100"/>
          <ac:picMkLst>
            <pc:docMk/>
            <pc:sldMk cId="300352504" sldId="496"/>
            <ac:picMk id="2" creationId="{7A8C619A-7F70-FA16-3544-BCEFB6649CB8}"/>
          </ac:picMkLst>
        </pc:picChg>
        <pc:picChg chg="add mod">
          <ac:chgData name="Matthew Gili" userId="2e502912-69fb-4b75-b03c-06c04d38a87d" providerId="ADAL" clId="{2D7F46E9-2A0B-4C92-A2B1-781852F216D3}" dt="2026-04-09T18:39:55.196" v="19" actId="692"/>
          <ac:picMkLst>
            <pc:docMk/>
            <pc:sldMk cId="300352504" sldId="496"/>
            <ac:picMk id="4" creationId="{EE70223B-9267-97D7-50CE-DC19821365F7}"/>
          </ac:picMkLst>
        </pc:picChg>
        <pc:picChg chg="add del mod ord">
          <ac:chgData name="Matthew Gili" userId="2e502912-69fb-4b75-b03c-06c04d38a87d" providerId="ADAL" clId="{2D7F46E9-2A0B-4C92-A2B1-781852F216D3}" dt="2026-04-09T18:39:48.166" v="18" actId="1076"/>
          <ac:picMkLst>
            <pc:docMk/>
            <pc:sldMk cId="300352504" sldId="496"/>
            <ac:picMk id="8" creationId="{E7173C33-6451-BFC3-DC5A-6841A1DF7E3E}"/>
          </ac:picMkLst>
        </pc:picChg>
      </pc:sldChg>
      <pc:sldChg chg="delSp modSp mod">
        <pc:chgData name="Matthew Gili" userId="2e502912-69fb-4b75-b03c-06c04d38a87d" providerId="ADAL" clId="{2D7F46E9-2A0B-4C92-A2B1-781852F216D3}" dt="2026-04-09T19:06:40.130" v="49" actId="478"/>
        <pc:sldMkLst>
          <pc:docMk/>
          <pc:sldMk cId="3931192879" sldId="511"/>
        </pc:sldMkLst>
        <pc:spChg chg="del">
          <ac:chgData name="Matthew Gili" userId="2e502912-69fb-4b75-b03c-06c04d38a87d" providerId="ADAL" clId="{2D7F46E9-2A0B-4C92-A2B1-781852F216D3}" dt="2026-04-09T19:06:40.130" v="49" actId="478"/>
          <ac:spMkLst>
            <pc:docMk/>
            <pc:sldMk cId="3931192879" sldId="511"/>
            <ac:spMk id="2" creationId="{6B12B658-8B3F-7B9D-3141-8624A9A06052}"/>
          </ac:spMkLst>
        </pc:spChg>
        <pc:spChg chg="mod">
          <ac:chgData name="Matthew Gili" userId="2e502912-69fb-4b75-b03c-06c04d38a87d" providerId="ADAL" clId="{2D7F46E9-2A0B-4C92-A2B1-781852F216D3}" dt="2026-04-09T19:06:33.358" v="48" actId="6549"/>
          <ac:spMkLst>
            <pc:docMk/>
            <pc:sldMk cId="3931192879" sldId="511"/>
            <ac:spMk id="3" creationId="{A009C519-0AF6-C090-230A-01F1923CA4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23"/>
            <a:ext cx="3043342" cy="467071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42" y="23"/>
            <a:ext cx="3043342" cy="467071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r">
              <a:defRPr sz="1200"/>
            </a:lvl1pPr>
          </a:lstStyle>
          <a:p>
            <a:fld id="{EF369B16-187D-420D-8BBA-E276353DB7F8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4" y="8842066"/>
            <a:ext cx="3043342" cy="467070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42" y="8842066"/>
            <a:ext cx="3043342" cy="467070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r">
              <a:defRPr sz="1200"/>
            </a:lvl1pPr>
          </a:lstStyle>
          <a:p>
            <a:fld id="{E399F76E-1E7B-4C0B-9ED6-4C7725EFE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4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6"/>
            <a:ext cx="3043342" cy="465455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2" y="6"/>
            <a:ext cx="3043342" cy="465455"/>
          </a:xfrm>
          <a:prstGeom prst="rect">
            <a:avLst/>
          </a:prstGeom>
        </p:spPr>
        <p:txBody>
          <a:bodyPr vert="horz" lIns="93176" tIns="46589" rIns="93176" bIns="46589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9" rIns="93176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34"/>
            <a:ext cx="5618480" cy="4189095"/>
          </a:xfrm>
          <a:prstGeom prst="rect">
            <a:avLst/>
          </a:prstGeom>
        </p:spPr>
        <p:txBody>
          <a:bodyPr vert="horz" lIns="93176" tIns="46589" rIns="93176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" y="8842040"/>
            <a:ext cx="3043342" cy="465455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2" y="8842040"/>
            <a:ext cx="3043342" cy="465455"/>
          </a:xfrm>
          <a:prstGeom prst="rect">
            <a:avLst/>
          </a:prstGeom>
        </p:spPr>
        <p:txBody>
          <a:bodyPr vert="horz" lIns="93176" tIns="46589" rIns="93176" bIns="46589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4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2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C75A3-FC2B-ACAD-FB16-41988A831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5ACBB-8A79-E0B8-2AC3-EDAEE3935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F80D6-0FA9-9C84-4BAC-1CBB64499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DA44F-81B6-D445-AAEE-B6F5095F0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7D392-D74F-72F6-E6F6-84BC1AE05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C04CB-AF47-BD18-9090-567114059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4CC23-B013-CAAF-9D71-157DB1A48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D13E5-2410-E27E-9B32-15993685D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9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AEC3C-15EC-E3A8-9016-70071229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153CB-B0C2-0DD9-9370-003CA8C1D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19B28-126B-2A46-EBAC-3EAED2F89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D770F-49E0-12D2-63F3-E0044FEC79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6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3CDD-BB07-CDCF-4350-A30CA676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4FFD59-3E5A-6670-F4C7-51E98CA26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CE11D-52B4-6D95-EE6B-8CE462345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DBAB9-D1B4-D3A6-5139-90D11B6D4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97E4E-09CA-401D-9855-3358C200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32554-0A98-D9B2-3215-9A8C2B7C3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6138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24182-09D3-FE11-CF28-69F7CCFA8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C8C0A-5174-05B8-8355-5D0DC87DA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2A29-4A49-89ED-A70D-E553E3A1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4" y="-5265"/>
            <a:ext cx="9144000" cy="914400"/>
          </a:xfrm>
        </p:spPr>
        <p:txBody>
          <a:bodyPr/>
          <a:lstStyle>
            <a:lvl1pPr algn="ctr">
              <a:defRPr sz="3200" b="1">
                <a:solidFill>
                  <a:srgbClr val="00206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1869-68C7-F27F-B152-26F93D70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F3CD-FE37-27D7-37C2-95C6A486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47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fld id="{B816B2B1-FDA7-496B-984F-871053BC2F7E}" type="slidenum">
              <a:rPr lang="en-US" smtClean="0"/>
              <a:pPr/>
              <a:t>‹#›</a:t>
            </a:fld>
            <a:endParaRPr lang="en-US" sz="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37680-102C-2397-3696-4C630A66B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536" y="6288954"/>
            <a:ext cx="1243692" cy="499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AFB7B3-408D-B62E-9416-EC3030EE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3395" y="6294715"/>
            <a:ext cx="228619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l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13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0A21DF-3394-EE6F-3708-1CBCCD4949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7449"/>
          <a:stretch/>
        </p:blipFill>
        <p:spPr bwMode="auto">
          <a:xfrm>
            <a:off x="-14134" y="28815"/>
            <a:ext cx="9176422" cy="6829186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5A9D4D-31FD-A751-353B-E8274B1CA1FD}"/>
              </a:ext>
            </a:extLst>
          </p:cNvPr>
          <p:cNvSpPr/>
          <p:nvPr userDrawn="1"/>
        </p:nvSpPr>
        <p:spPr>
          <a:xfrm rot="16200000">
            <a:off x="4523299" y="-4523300"/>
            <a:ext cx="115690" cy="9162288"/>
          </a:xfrm>
          <a:prstGeom prst="rect">
            <a:avLst/>
          </a:prstGeom>
          <a:solidFill>
            <a:srgbClr val="0000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574C78-06CC-6FC6-D0C1-3DE7D27CE539}"/>
              </a:ext>
            </a:extLst>
          </p:cNvPr>
          <p:cNvGrpSpPr/>
          <p:nvPr userDrawn="1"/>
        </p:nvGrpSpPr>
        <p:grpSpPr>
          <a:xfrm>
            <a:off x="5251937" y="0"/>
            <a:ext cx="2743200" cy="432875"/>
            <a:chOff x="5257800" y="-526"/>
            <a:chExt cx="2743200" cy="432875"/>
          </a:xfrm>
          <a:gradFill>
            <a:gsLst>
              <a:gs pos="0">
                <a:srgbClr val="FBFBF9"/>
              </a:gs>
              <a:gs pos="21351">
                <a:srgbClr val="59598C"/>
              </a:gs>
              <a:gs pos="33000">
                <a:srgbClr val="000051"/>
              </a:gs>
            </a:gsLst>
            <a:lin ang="5400000" scaled="1"/>
          </a:gra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70AEA6-E814-14ED-B27D-15708A66F51D}"/>
                </a:ext>
              </a:extLst>
            </p:cNvPr>
            <p:cNvSpPr/>
            <p:nvPr userDrawn="1"/>
          </p:nvSpPr>
          <p:spPr>
            <a:xfrm>
              <a:off x="5257800" y="-526"/>
              <a:ext cx="2743200" cy="432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C7F23-380D-40D0-486C-16CDC262A56E}"/>
                </a:ext>
              </a:extLst>
            </p:cNvPr>
            <p:cNvSpPr txBox="1"/>
            <p:nvPr userDrawn="1"/>
          </p:nvSpPr>
          <p:spPr>
            <a:xfrm>
              <a:off x="5257800" y="77411"/>
              <a:ext cx="2743200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NYSE American: URG </a:t>
              </a:r>
              <a:r>
                <a:rPr lang="en-US" sz="1200" b="0" i="0" dirty="0">
                  <a:solidFill>
                    <a:schemeClr val="bg1"/>
                  </a:solidFill>
                  <a:latin typeface="Arial"/>
                  <a:cs typeface="Arial"/>
                </a:rPr>
                <a:t>| </a:t>
              </a:r>
              <a:r>
                <a:rPr lang="en-US" sz="12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TSX: URE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D79DF26-A759-60F5-8ADA-12FCE91F2A0C}"/>
              </a:ext>
            </a:extLst>
          </p:cNvPr>
          <p:cNvSpPr/>
          <p:nvPr userDrawn="1"/>
        </p:nvSpPr>
        <p:spPr>
          <a:xfrm rot="16200000" flipH="1">
            <a:off x="7201103" y="4896815"/>
            <a:ext cx="94081" cy="3828288"/>
          </a:xfrm>
          <a:prstGeom prst="rect">
            <a:avLst/>
          </a:prstGeom>
          <a:solidFill>
            <a:srgbClr val="0000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53752-E9AD-0E91-2451-6990E7CB4518}"/>
              </a:ext>
            </a:extLst>
          </p:cNvPr>
          <p:cNvSpPr/>
          <p:nvPr userDrawn="1"/>
        </p:nvSpPr>
        <p:spPr>
          <a:xfrm rot="19295612" flipH="1">
            <a:off x="2700418" y="-849309"/>
            <a:ext cx="118872" cy="8595360"/>
          </a:xfrm>
          <a:prstGeom prst="rect">
            <a:avLst/>
          </a:prstGeom>
          <a:solidFill>
            <a:srgbClr val="0000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1A84957-DDA9-4682-FF3D-6441850BB977}"/>
              </a:ext>
            </a:extLst>
          </p:cNvPr>
          <p:cNvSpPr/>
          <p:nvPr userDrawn="1"/>
        </p:nvSpPr>
        <p:spPr>
          <a:xfrm>
            <a:off x="-16397" y="-8204"/>
            <a:ext cx="5422740" cy="68744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yellow logo&#10;&#10;AI-generated content may be incorrect.">
            <a:extLst>
              <a:ext uri="{FF2B5EF4-FFF2-40B4-BE49-F238E27FC236}">
                <a16:creationId xmlns:a16="http://schemas.microsoft.com/office/drawing/2014/main" id="{F0256270-DF68-4A17-9C6E-111BF8D20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9600"/>
            <a:ext cx="3136649" cy="1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0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87EB8-CBE0-7519-CBEE-5E93FDD8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D3E95-3A99-F963-08F1-E5D0AF424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16FE-A13B-2711-EB6A-D2F81B80F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607" y="6356349"/>
            <a:ext cx="3714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North America's Premier Uranium Mining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3052-E921-AEA7-A31A-23F61878E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63563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16B2B1-FDA7-496B-984F-871053BC2F7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23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6BDA7-99B2-CB25-2DFE-A61DF3665DA0}"/>
              </a:ext>
            </a:extLst>
          </p:cNvPr>
          <p:cNvSpPr txBox="1"/>
          <p:nvPr/>
        </p:nvSpPr>
        <p:spPr>
          <a:xfrm>
            <a:off x="304800" y="5612643"/>
            <a:ext cx="4953000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51"/>
                </a:solidFill>
                <a:latin typeface="+mj-lt"/>
              </a:rPr>
              <a:t>Nuclear Energy – An Emerging Issues Forum</a:t>
            </a:r>
          </a:p>
          <a:p>
            <a:r>
              <a:rPr lang="en-US" sz="2000" dirty="0">
                <a:solidFill>
                  <a:srgbClr val="000051"/>
                </a:solidFill>
                <a:latin typeface="+mj-lt"/>
              </a:rPr>
              <a:t>Milling and Mining – A State of the Industry</a:t>
            </a:r>
          </a:p>
          <a:p>
            <a:r>
              <a:rPr lang="en-US" sz="2000" dirty="0">
                <a:solidFill>
                  <a:srgbClr val="000051"/>
                </a:solidFill>
                <a:latin typeface="+mj-lt"/>
              </a:rPr>
              <a:t>April 13, 2026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9B54E-EF27-8FA9-C90E-637E118ED077}"/>
              </a:ext>
            </a:extLst>
          </p:cNvPr>
          <p:cNvSpPr txBox="1"/>
          <p:nvPr/>
        </p:nvSpPr>
        <p:spPr>
          <a:xfrm>
            <a:off x="5486400" y="64770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Lost Creek ISR Processing Plant</a:t>
            </a:r>
          </a:p>
        </p:txBody>
      </p:sp>
    </p:spTree>
    <p:extLst>
      <p:ext uri="{BB962C8B-B14F-4D97-AF65-F5344CB8AC3E}">
        <p14:creationId xmlns:p14="http://schemas.microsoft.com/office/powerpoint/2010/main" val="60715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914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/>
            <a:r>
              <a:rPr lang="en-US" dirty="0"/>
              <a:t>Historic USA/Wyoming U3O8 Production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D052A-B219-5397-CB9B-3A96983A3F04}"/>
              </a:ext>
            </a:extLst>
          </p:cNvPr>
          <p:cNvSpPr txBox="1"/>
          <p:nvPr/>
        </p:nvSpPr>
        <p:spPr>
          <a:xfrm>
            <a:off x="4149695" y="1055380"/>
            <a:ext cx="322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Ur-Energy’s Wyoming Uranium Assets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65DF4-2267-7A9C-83CC-4CDDD030C8A6}"/>
              </a:ext>
            </a:extLst>
          </p:cNvPr>
          <p:cNvSpPr txBox="1"/>
          <p:nvPr/>
        </p:nvSpPr>
        <p:spPr>
          <a:xfrm>
            <a:off x="914400" y="441144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Wyoming has been a significant producer in the past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DD27C-1711-EDCB-B2B8-6CFC6AB88D87}"/>
              </a:ext>
            </a:extLst>
          </p:cNvPr>
          <p:cNvSpPr txBox="1"/>
          <p:nvPr/>
        </p:nvSpPr>
        <p:spPr>
          <a:xfrm>
            <a:off x="7511639" y="56231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0223B-9267-97D7-50CE-DC1982136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9375"/>
            <a:ext cx="4972949" cy="2835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73C33-6451-BFC3-DC5A-6841A1DF7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15" y="3687372"/>
            <a:ext cx="4047624" cy="2438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3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E7F15-E763-08D7-3F07-EBCB24D9F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4CF12-3DB0-A7D6-F5BF-FFB67262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914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/>
            <a:r>
              <a:rPr lang="en-US" dirty="0"/>
              <a:t>Total USA  – Historic U3O8 Production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CDF56B-7E3C-797C-B2BF-200693EB9415}"/>
              </a:ext>
            </a:extLst>
          </p:cNvPr>
          <p:cNvSpPr txBox="1">
            <a:spLocks/>
          </p:cNvSpPr>
          <p:nvPr/>
        </p:nvSpPr>
        <p:spPr>
          <a:xfrm>
            <a:off x="340974" y="1248411"/>
            <a:ext cx="8506595" cy="4987659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FD940A"/>
              </a:buClr>
              <a:buSzPct val="68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68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68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68000"/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4148" lvl="2" indent="-129481">
              <a:spcBef>
                <a:spcPts val="0"/>
              </a:spcBef>
              <a:spcAft>
                <a:spcPts val="56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D8D641-8E10-C1E0-AD84-CA9B392E23DF}"/>
              </a:ext>
            </a:extLst>
          </p:cNvPr>
          <p:cNvSpPr txBox="1"/>
          <p:nvPr/>
        </p:nvSpPr>
        <p:spPr>
          <a:xfrm>
            <a:off x="4149695" y="1055380"/>
            <a:ext cx="322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Ur-Energy’s Wyoming Uranium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7716D-E448-A7CD-A524-17695C77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4" y="1556188"/>
            <a:ext cx="7324161" cy="3092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874B02A-0290-1A04-BF03-90951FF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47"/>
            <a:ext cx="2057400" cy="365125"/>
          </a:xfrm>
        </p:spPr>
        <p:txBody>
          <a:bodyPr/>
          <a:lstStyle/>
          <a:p>
            <a:fld id="{D18737D0-1F07-487A-BC82-FDF5B924E9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064F0-50C4-D07A-4813-539998641382}"/>
              </a:ext>
            </a:extLst>
          </p:cNvPr>
          <p:cNvSpPr/>
          <p:nvPr/>
        </p:nvSpPr>
        <p:spPr>
          <a:xfrm>
            <a:off x="7110983" y="3276600"/>
            <a:ext cx="260708" cy="990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75633-C6C6-5000-8F0A-D9F400C041A0}"/>
              </a:ext>
            </a:extLst>
          </p:cNvPr>
          <p:cNvSpPr txBox="1"/>
          <p:nvPr/>
        </p:nvSpPr>
        <p:spPr>
          <a:xfrm>
            <a:off x="3886200" y="507280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Dramatic increase in USA in 2025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036168-CB32-27AB-600E-3138776A4FF8}"/>
              </a:ext>
            </a:extLst>
          </p:cNvPr>
          <p:cNvCxnSpPr>
            <a:cxnSpLocks/>
          </p:cNvCxnSpPr>
          <p:nvPr/>
        </p:nvCxnSpPr>
        <p:spPr>
          <a:xfrm flipV="1">
            <a:off x="6557772" y="4429060"/>
            <a:ext cx="553211" cy="643743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7B1DA5-81B1-17D0-8139-4CE036D35D48}"/>
              </a:ext>
            </a:extLst>
          </p:cNvPr>
          <p:cNvSpPr txBox="1"/>
          <p:nvPr/>
        </p:nvSpPr>
        <p:spPr>
          <a:xfrm>
            <a:off x="259855" y="978626"/>
            <a:ext cx="82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last two decades, Wyoming has produced the majority of the USA’s uranium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A569C-577E-2B7C-2624-6DDB280C2A73}"/>
              </a:ext>
            </a:extLst>
          </p:cNvPr>
          <p:cNvSpPr txBox="1"/>
          <p:nvPr/>
        </p:nvSpPr>
        <p:spPr>
          <a:xfrm>
            <a:off x="7120127" y="46130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WSGS</a:t>
            </a:r>
          </a:p>
        </p:txBody>
      </p:sp>
    </p:spTree>
    <p:extLst>
      <p:ext uri="{BB962C8B-B14F-4D97-AF65-F5344CB8AC3E}">
        <p14:creationId xmlns:p14="http://schemas.microsoft.com/office/powerpoint/2010/main" val="35724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B8D3F-AC82-AA04-14B1-0BDF7474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C679A-C8AD-2180-6C1E-541062B0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914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+mj-lt"/>
              </a:rPr>
              <a:t>Nuclear Powerplant Construction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7D61E-220B-820C-15D6-FF941E0D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01FE37-C6FF-AC99-D3DE-AD0A3464E155}"/>
              </a:ext>
            </a:extLst>
          </p:cNvPr>
          <p:cNvSpPr txBox="1"/>
          <p:nvPr/>
        </p:nvSpPr>
        <p:spPr>
          <a:xfrm>
            <a:off x="4149695" y="1055380"/>
            <a:ext cx="322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Ur-Energy’s Wyoming Uranium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10AB9-C0D4-4F8D-6A26-1B8A3968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9230"/>
            <a:ext cx="8229600" cy="3450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7C7A2-76CE-9CF2-6CE0-AAA7EEA6627A}"/>
              </a:ext>
            </a:extLst>
          </p:cNvPr>
          <p:cNvSpPr txBox="1"/>
          <p:nvPr/>
        </p:nvSpPr>
        <p:spPr>
          <a:xfrm>
            <a:off x="5105400" y="860865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Approximately 50% of the nuclear powerplants currently in construction are in China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FF3F0-3926-D78E-F5BD-CF4251496F09}"/>
              </a:ext>
            </a:extLst>
          </p:cNvPr>
          <p:cNvSpPr txBox="1"/>
          <p:nvPr/>
        </p:nvSpPr>
        <p:spPr>
          <a:xfrm>
            <a:off x="1181100" y="543328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April 2026, there are 94 operable nuclear reactors in the USA</a:t>
            </a:r>
          </a:p>
        </p:txBody>
      </p:sp>
    </p:spTree>
    <p:extLst>
      <p:ext uri="{BB962C8B-B14F-4D97-AF65-F5344CB8AC3E}">
        <p14:creationId xmlns:p14="http://schemas.microsoft.com/office/powerpoint/2010/main" val="365931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90418-5089-F71A-8B7F-EE001243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79308-A222-BBE7-1032-58B74614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914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/>
            <a:r>
              <a:rPr lang="en-US" dirty="0"/>
              <a:t>Uranium Supply Demand Curve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DBDA1-D277-97BC-9932-7D000F08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0FF1F-C1A6-2EF4-AC18-1CA026E0DC71}"/>
              </a:ext>
            </a:extLst>
          </p:cNvPr>
          <p:cNvSpPr txBox="1"/>
          <p:nvPr/>
        </p:nvSpPr>
        <p:spPr>
          <a:xfrm>
            <a:off x="4149695" y="1055380"/>
            <a:ext cx="322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Ur-Energy’s Wyoming Uranium Assets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833C95-F74A-964A-4D54-B9135448D71A}"/>
              </a:ext>
            </a:extLst>
          </p:cNvPr>
          <p:cNvSpPr txBox="1"/>
          <p:nvPr/>
        </p:nvSpPr>
        <p:spPr>
          <a:xfrm>
            <a:off x="4456462" y="45112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Combined estimated mineral resources for Lost Creek and Shirley Basin are 21.0M lbs. Measured and Indicated and 10.4M lbs. Inferred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EFACC-FDEA-F9EB-26F3-41072593CA63}"/>
              </a:ext>
            </a:extLst>
          </p:cNvPr>
          <p:cNvSpPr txBox="1"/>
          <p:nvPr/>
        </p:nvSpPr>
        <p:spPr>
          <a:xfrm rot="16200000">
            <a:off x="2171439" y="3643708"/>
            <a:ext cx="121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million </a:t>
            </a:r>
            <a:r>
              <a:rPr lang="en-US" dirty="0" err="1"/>
              <a:t>lbs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1E0E2-3C72-70BF-38D7-0702CBB7F78D}"/>
              </a:ext>
            </a:extLst>
          </p:cNvPr>
          <p:cNvSpPr txBox="1"/>
          <p:nvPr/>
        </p:nvSpPr>
        <p:spPr>
          <a:xfrm>
            <a:off x="958334" y="5681989"/>
            <a:ext cx="745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typical nuclear powerplant requires 500,000 </a:t>
            </a:r>
            <a:r>
              <a:rPr lang="en-US" sz="1400" dirty="0" err="1"/>
              <a:t>lbs</a:t>
            </a:r>
            <a:r>
              <a:rPr lang="en-US" sz="1400" dirty="0"/>
              <a:t> (250 tons) of U3O8 equivalent per year.</a:t>
            </a:r>
          </a:p>
          <a:p>
            <a:r>
              <a:rPr lang="en-US" sz="1400" dirty="0"/>
              <a:t>A similar sized coal fired plant would require 3.75 million tons of coal.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73CE9-A638-EBFB-7DE4-C95BCD449978}"/>
              </a:ext>
            </a:extLst>
          </p:cNvPr>
          <p:cNvSpPr txBox="1"/>
          <p:nvPr/>
        </p:nvSpPr>
        <p:spPr>
          <a:xfrm>
            <a:off x="5180362" y="313486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In-Elastic Demand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B81763-916D-45C1-7C36-D477CBF4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11" y="865955"/>
            <a:ext cx="2697386" cy="2403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4D46A0-B1E8-3585-9C5A-B2712CC7F7E2}"/>
              </a:ext>
            </a:extLst>
          </p:cNvPr>
          <p:cNvSpPr txBox="1"/>
          <p:nvPr/>
        </p:nvSpPr>
        <p:spPr>
          <a:xfrm>
            <a:off x="3552397" y="66909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Incentive Pricing Estimates - 2026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279B7-6D2B-1FFB-9B87-AB5615BA0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381385"/>
            <a:ext cx="5673149" cy="4225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754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F262-660A-2DDC-2828-968F3A921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9C519-0AF6-C090-230A-01F1923C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9144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/>
          </a:bodyPr>
          <a:lstStyle/>
          <a:p>
            <a:pPr algn="ctr"/>
            <a:r>
              <a:rPr lang="en-US" dirty="0"/>
              <a:t>Wyoming – 2023 ISR </a:t>
            </a:r>
            <a:r>
              <a:rPr lang="en-US" dirty="0" err="1"/>
              <a:t>Expl</a:t>
            </a:r>
            <a:r>
              <a:rPr lang="en-US" dirty="0"/>
              <a:t>/Dev/Prod Activity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34BD5-A8CA-8D3C-B71E-FE6F317D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E96D2CB-7EE1-6872-CFBA-71F153450B73}"/>
              </a:ext>
            </a:extLst>
          </p:cNvPr>
          <p:cNvSpPr txBox="1">
            <a:spLocks/>
          </p:cNvSpPr>
          <p:nvPr/>
        </p:nvSpPr>
        <p:spPr>
          <a:xfrm>
            <a:off x="340974" y="1248411"/>
            <a:ext cx="8506595" cy="4987659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FD940A"/>
              </a:buClr>
              <a:buSzPct val="68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68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68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68000"/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4148" lvl="2" indent="-129481">
              <a:spcBef>
                <a:spcPts val="0"/>
              </a:spcBef>
              <a:spcAft>
                <a:spcPts val="563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15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A315DA-12BA-2C87-DF7F-7901E085638A}"/>
              </a:ext>
            </a:extLst>
          </p:cNvPr>
          <p:cNvSpPr txBox="1"/>
          <p:nvPr/>
        </p:nvSpPr>
        <p:spPr>
          <a:xfrm>
            <a:off x="4149695" y="1055380"/>
            <a:ext cx="322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Ur-Energy’s Wyoming Uranium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16B54-7FF0-1DAE-38A0-DFD017315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85403"/>
            <a:ext cx="5774302" cy="55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6CB4A-53EB-CAB3-AEBC-76C7FABE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9483"/>
            <a:ext cx="6477000" cy="572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What does a uranium mine look like?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577F7-5109-D10F-53FC-B5B86555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E60CC-3582-C09E-91DB-9CCC66BB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3980"/>
            <a:ext cx="7319537" cy="4262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5FAF79-FE4D-26F8-F20A-D14AEE6401EF}"/>
              </a:ext>
            </a:extLst>
          </p:cNvPr>
          <p:cNvSpPr txBox="1"/>
          <p:nvPr/>
        </p:nvSpPr>
        <p:spPr>
          <a:xfrm>
            <a:off x="4800600" y="598701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of Gas Hills from late 1970’s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4FBC25C-865F-F220-36A4-E812BED90F2E}"/>
              </a:ext>
            </a:extLst>
          </p:cNvPr>
          <p:cNvSpPr txBox="1">
            <a:spLocks/>
          </p:cNvSpPr>
          <p:nvPr/>
        </p:nvSpPr>
        <p:spPr>
          <a:xfrm>
            <a:off x="152400" y="1130618"/>
            <a:ext cx="2667000" cy="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Historically</a:t>
            </a:r>
          </a:p>
        </p:txBody>
      </p:sp>
    </p:spTree>
    <p:extLst>
      <p:ext uri="{BB962C8B-B14F-4D97-AF65-F5344CB8AC3E}">
        <p14:creationId xmlns:p14="http://schemas.microsoft.com/office/powerpoint/2010/main" val="306697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E31A-E434-8470-7D6B-C24A96313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077E9-AE13-2BE3-9A5F-0AB8410F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1A943-21A5-5E64-CE73-6892D749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b="4725"/>
          <a:stretch/>
        </p:blipFill>
        <p:spPr>
          <a:xfrm>
            <a:off x="964921" y="3287964"/>
            <a:ext cx="4145571" cy="2829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39F61DA-607A-FB2E-926E-0EE47A159AEF}"/>
              </a:ext>
            </a:extLst>
          </p:cNvPr>
          <p:cNvSpPr txBox="1">
            <a:spLocks/>
          </p:cNvSpPr>
          <p:nvPr/>
        </p:nvSpPr>
        <p:spPr>
          <a:xfrm>
            <a:off x="914400" y="533400"/>
            <a:ext cx="5027925" cy="505033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4172AD"/>
              </a:buClr>
              <a:buSzPct val="100000"/>
              <a:buFont typeface="Wingdings" panose="05000000000000000000" pitchFamily="2" charset="2"/>
              <a:buChar char="§"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rgbClr val="4172AD"/>
              </a:buClr>
              <a:buSzPct val="100000"/>
              <a:buFont typeface="Arial" panose="020B0604020202020204" pitchFamily="34" charset="0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rgbClr val="4172AD"/>
              </a:buClr>
              <a:buSzPct val="100000"/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rgbClr val="4172AD"/>
              </a:buClr>
              <a:buSzPct val="100000"/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rgbClr val="4172AD"/>
              </a:buClr>
              <a:buSzPct val="100000"/>
              <a:buFont typeface="Wingdings 2"/>
              <a:buChar char="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56188" lvl="2" indent="-160735">
              <a:spcBef>
                <a:spcPts val="0"/>
              </a:spcBef>
              <a:spcAft>
                <a:spcPts val="563"/>
              </a:spcAft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BE3F9E-C571-0248-005E-26E9EED1E4AB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7C8F0DF-7616-17B9-7B2C-B0D16F3AF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1377"/>
          <a:stretch/>
        </p:blipFill>
        <p:spPr>
          <a:xfrm>
            <a:off x="5495753" y="1832615"/>
            <a:ext cx="2876894" cy="3192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C96A29-E5A5-FE81-1D67-B0EF99F2B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05" y="952982"/>
            <a:ext cx="3772314" cy="20807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7050D8D0-D8E4-2026-8AFD-67F04DCA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9483"/>
            <a:ext cx="6477000" cy="5724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What does a uranium mine look like?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2A68AB30-CE94-2DE3-07E9-0BB7338508BE}"/>
              </a:ext>
            </a:extLst>
          </p:cNvPr>
          <p:cNvSpPr txBox="1">
            <a:spLocks/>
          </p:cNvSpPr>
          <p:nvPr/>
        </p:nvSpPr>
        <p:spPr>
          <a:xfrm>
            <a:off x="5447663" y="1148225"/>
            <a:ext cx="2667000" cy="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6541C4-B360-D3BD-3422-B5DAF891B65D}"/>
              </a:ext>
            </a:extLst>
          </p:cNvPr>
          <p:cNvSpPr txBox="1"/>
          <p:nvPr/>
        </p:nvSpPr>
        <p:spPr>
          <a:xfrm>
            <a:off x="5498801" y="545327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Ur-Energy Operations - Current</a:t>
            </a:r>
          </a:p>
        </p:txBody>
      </p:sp>
    </p:spTree>
    <p:extLst>
      <p:ext uri="{BB962C8B-B14F-4D97-AF65-F5344CB8AC3E}">
        <p14:creationId xmlns:p14="http://schemas.microsoft.com/office/powerpoint/2010/main" val="16837059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D6F1F61C0F84A8907F9F14093CBF2" ma:contentTypeVersion="20" ma:contentTypeDescription="Create a new document." ma:contentTypeScope="" ma:versionID="9362c94129071497980e97efb763fac4">
  <xsd:schema xmlns:xsd="http://www.w3.org/2001/XMLSchema" xmlns:xs="http://www.w3.org/2001/XMLSchema" xmlns:p="http://schemas.microsoft.com/office/2006/metadata/properties" xmlns:ns1="http://schemas.microsoft.com/sharepoint/v3" xmlns:ns2="e9cdc110-1e4f-4c41-9eb3-90760767cf8f" xmlns:ns3="25c5d16f-9d8b-4887-95f3-370df997e7ee" targetNamespace="http://schemas.microsoft.com/office/2006/metadata/properties" ma:root="true" ma:fieldsID="2c51d4e239cf47f288de78ffc3a2bd83" ns1:_="" ns2:_="" ns3:_="">
    <xsd:import namespace="http://schemas.microsoft.com/sharepoint/v3"/>
    <xsd:import namespace="e9cdc110-1e4f-4c41-9eb3-90760767cf8f"/>
    <xsd:import namespace="25c5d16f-9d8b-4887-95f3-370df997e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dc110-1e4f-4c41-9eb3-90760767c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793ff53-ba3f-4caa-b70e-736768575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d16f-9d8b-4887-95f3-370df997e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d9abe4-6a69-4042-9c87-e493afe591a8}" ma:internalName="TaxCatchAll" ma:showField="CatchAllData" ma:web="25c5d16f-9d8b-4887-95f3-370df997e7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e9cdc110-1e4f-4c41-9eb3-90760767cf8f">
      <Terms xmlns="http://schemas.microsoft.com/office/infopath/2007/PartnerControls"/>
    </lcf76f155ced4ddcb4097134ff3c332f>
    <TaxCatchAll xmlns="25c5d16f-9d8b-4887-95f3-370df997e7e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1D07CD-BAC7-4C6A-8E19-6A44E7FAB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3E791-C53D-4BF8-AF13-9D0B75554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cdc110-1e4f-4c41-9eb3-90760767cf8f"/>
    <ds:schemaRef ds:uri="25c5d16f-9d8b-4887-95f3-370df997e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CD5AC9-B006-4EAB-AD18-694FB7BE732C}">
  <ds:schemaRefs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25c5d16f-9d8b-4887-95f3-370df997e7ee"/>
    <ds:schemaRef ds:uri="http://purl.org/dc/terms/"/>
    <ds:schemaRef ds:uri="http://schemas.openxmlformats.org/package/2006/metadata/core-properties"/>
    <ds:schemaRef ds:uri="e9cdc110-1e4f-4c41-9eb3-90760767cf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 presentation</Template>
  <TotalTime>43783</TotalTime>
  <Words>237</Words>
  <Application>Microsoft Office PowerPoint</Application>
  <PresentationFormat>On-screen Show (4:3)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Wingdings</vt:lpstr>
      <vt:lpstr>Custom Design</vt:lpstr>
      <vt:lpstr>PowerPoint Presentation</vt:lpstr>
      <vt:lpstr>Historic USA/Wyoming U3O8 Production</vt:lpstr>
      <vt:lpstr>Total USA  – Historic U3O8 Production</vt:lpstr>
      <vt:lpstr>Nuclear Powerplant Construction</vt:lpstr>
      <vt:lpstr>Uranium Supply Demand Curve</vt:lpstr>
      <vt:lpstr>Wyoming – 2023 ISR Expl/Dev/Prod Activity</vt:lpstr>
      <vt:lpstr>What does a uranium mine look like?</vt:lpstr>
      <vt:lpstr>What does a uranium mine look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</dc:title>
  <dc:creator>John Cash</dc:creator>
  <cp:keywords/>
  <cp:lastModifiedBy>Matthew Gili</cp:lastModifiedBy>
  <cp:revision>54</cp:revision>
  <cp:lastPrinted>2025-05-18T17:34:36Z</cp:lastPrinted>
  <dcterms:created xsi:type="dcterms:W3CDTF">2014-08-14T17:08:22Z</dcterms:created>
  <dcterms:modified xsi:type="dcterms:W3CDTF">2026-04-09T19:50:40Z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  <property fmtid="{D5CDD505-2E9C-101B-9397-08002B2CF9AE}" pid="3" name="ContentTypeId">
    <vt:lpwstr>0x010100327D6F1F61C0F84A8907F9F14093CBF2</vt:lpwstr>
  </property>
  <property fmtid="{D5CDD505-2E9C-101B-9397-08002B2CF9AE}" pid="4" name="MediaServiceImageTags">
    <vt:lpwstr/>
  </property>
</Properties>
</file>