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9" r:id="rId3"/>
  </p:sldMasterIdLst>
  <p:notesMasterIdLst>
    <p:notesMasterId r:id="rId19"/>
  </p:notesMasterIdLst>
  <p:sldIdLst>
    <p:sldId id="314" r:id="rId4"/>
    <p:sldId id="2134803883" r:id="rId5"/>
    <p:sldId id="370" r:id="rId6"/>
    <p:sldId id="2134803882" r:id="rId7"/>
    <p:sldId id="371" r:id="rId8"/>
    <p:sldId id="374" r:id="rId9"/>
    <p:sldId id="2134803885" r:id="rId10"/>
    <p:sldId id="2134803886" r:id="rId11"/>
    <p:sldId id="376" r:id="rId12"/>
    <p:sldId id="380" r:id="rId13"/>
    <p:sldId id="382" r:id="rId14"/>
    <p:sldId id="377" r:id="rId15"/>
    <p:sldId id="381" r:id="rId16"/>
    <p:sldId id="2134803888" r:id="rId17"/>
    <p:sldId id="21348038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E3E72-D9B0-43EA-89DC-39D5E3E4FB0E}" v="31" dt="2026-04-13T00:12:46.924"/>
    <p1510:client id="{DCF21906-08A9-4210-BEBB-FF6EA97BD19D}" v="34" dt="2026-04-13T03:36:36.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300"/>
      </p:cViewPr>
      <p:guideLst/>
    </p:cSldViewPr>
  </p:slideViewPr>
  <p:notesTextViewPr>
    <p:cViewPr>
      <p:scale>
        <a:sx n="1" d="1"/>
        <a:sy n="1" d="1"/>
      </p:scale>
      <p:origin x="0" y="0"/>
    </p:cViewPr>
  </p:notesTextViewPr>
  <p:sorterViewPr>
    <p:cViewPr>
      <p:scale>
        <a:sx n="140" d="100"/>
        <a:sy n="140" d="100"/>
      </p:scale>
      <p:origin x="0" y="-50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Palmer King" userId="f4462963-2082-42d4-adc0-46640b34bc3c" providerId="ADAL" clId="{0AB0BBB6-A684-471A-B32D-9DE1EA1C27C9}"/>
    <pc:docChg chg="undo custSel delSld modSld sldOrd delMainMaster">
      <pc:chgData name="Christine Palmer King" userId="f4462963-2082-42d4-adc0-46640b34bc3c" providerId="ADAL" clId="{0AB0BBB6-A684-471A-B32D-9DE1EA1C27C9}" dt="2026-04-13T03:44:59.196" v="49" actId="242"/>
      <pc:docMkLst>
        <pc:docMk/>
      </pc:docMkLst>
      <pc:sldChg chg="modSp mod">
        <pc:chgData name="Christine Palmer King" userId="f4462963-2082-42d4-adc0-46640b34bc3c" providerId="ADAL" clId="{0AB0BBB6-A684-471A-B32D-9DE1EA1C27C9}" dt="2026-04-13T03:42:45.150" v="5" actId="242"/>
        <pc:sldMkLst>
          <pc:docMk/>
          <pc:sldMk cId="3952996944" sldId="371"/>
        </pc:sldMkLst>
        <pc:spChg chg="mod">
          <ac:chgData name="Christine Palmer King" userId="f4462963-2082-42d4-adc0-46640b34bc3c" providerId="ADAL" clId="{0AB0BBB6-A684-471A-B32D-9DE1EA1C27C9}" dt="2026-04-13T03:42:45.150" v="5" actId="242"/>
          <ac:spMkLst>
            <pc:docMk/>
            <pc:sldMk cId="3952996944" sldId="371"/>
            <ac:spMk id="4" creationId="{113DC4FC-D7E3-E235-4691-9D6D47E1CBF1}"/>
          </ac:spMkLst>
        </pc:spChg>
      </pc:sldChg>
      <pc:sldChg chg="modSp mod">
        <pc:chgData name="Christine Palmer King" userId="f4462963-2082-42d4-adc0-46640b34bc3c" providerId="ADAL" clId="{0AB0BBB6-A684-471A-B32D-9DE1EA1C27C9}" dt="2026-04-13T03:43:56.774" v="29" actId="242"/>
        <pc:sldMkLst>
          <pc:docMk/>
          <pc:sldMk cId="2391626139" sldId="376"/>
        </pc:sldMkLst>
        <pc:spChg chg="mod">
          <ac:chgData name="Christine Palmer King" userId="f4462963-2082-42d4-adc0-46640b34bc3c" providerId="ADAL" clId="{0AB0BBB6-A684-471A-B32D-9DE1EA1C27C9}" dt="2026-04-13T03:43:56.774" v="29" actId="242"/>
          <ac:spMkLst>
            <pc:docMk/>
            <pc:sldMk cId="2391626139" sldId="376"/>
            <ac:spMk id="4" creationId="{CFDE87DC-2E32-B7E6-3154-BF46CAAB1D4E}"/>
          </ac:spMkLst>
        </pc:spChg>
      </pc:sldChg>
      <pc:sldChg chg="modSp mod">
        <pc:chgData name="Christine Palmer King" userId="f4462963-2082-42d4-adc0-46640b34bc3c" providerId="ADAL" clId="{0AB0BBB6-A684-471A-B32D-9DE1EA1C27C9}" dt="2026-04-13T03:44:59.196" v="49" actId="242"/>
        <pc:sldMkLst>
          <pc:docMk/>
          <pc:sldMk cId="279514126" sldId="377"/>
        </pc:sldMkLst>
        <pc:spChg chg="mod">
          <ac:chgData name="Christine Palmer King" userId="f4462963-2082-42d4-adc0-46640b34bc3c" providerId="ADAL" clId="{0AB0BBB6-A684-471A-B32D-9DE1EA1C27C9}" dt="2026-04-13T03:44:59.196" v="49" actId="242"/>
          <ac:spMkLst>
            <pc:docMk/>
            <pc:sldMk cId="279514126" sldId="377"/>
            <ac:spMk id="4" creationId="{6125FA61-923C-5EB5-F05F-F43CFFE4E366}"/>
          </ac:spMkLst>
        </pc:spChg>
      </pc:sldChg>
      <pc:sldChg chg="del">
        <pc:chgData name="Christine Palmer King" userId="f4462963-2082-42d4-adc0-46640b34bc3c" providerId="ADAL" clId="{0AB0BBB6-A684-471A-B32D-9DE1EA1C27C9}" dt="2026-04-13T03:41:51.666" v="0" actId="47"/>
        <pc:sldMkLst>
          <pc:docMk/>
          <pc:sldMk cId="3720075426" sldId="2134803881"/>
        </pc:sldMkLst>
      </pc:sldChg>
      <pc:sldChg chg="modSp mod">
        <pc:chgData name="Christine Palmer King" userId="f4462963-2082-42d4-adc0-46640b34bc3c" providerId="ADAL" clId="{0AB0BBB6-A684-471A-B32D-9DE1EA1C27C9}" dt="2026-04-13T03:43:30.519" v="6" actId="207"/>
        <pc:sldMkLst>
          <pc:docMk/>
          <pc:sldMk cId="1817947692" sldId="2134803885"/>
        </pc:sldMkLst>
        <pc:spChg chg="mod">
          <ac:chgData name="Christine Palmer King" userId="f4462963-2082-42d4-adc0-46640b34bc3c" providerId="ADAL" clId="{0AB0BBB6-A684-471A-B32D-9DE1EA1C27C9}" dt="2026-04-13T03:43:30.519" v="6" actId="207"/>
          <ac:spMkLst>
            <pc:docMk/>
            <pc:sldMk cId="1817947692" sldId="2134803885"/>
            <ac:spMk id="4" creationId="{4BDBC1BC-4170-DEAD-FB0B-7925BF68A162}"/>
          </ac:spMkLst>
        </pc:spChg>
      </pc:sldChg>
      <pc:sldChg chg="mod ord modShow">
        <pc:chgData name="Christine Palmer King" userId="f4462963-2082-42d4-adc0-46640b34bc3c" providerId="ADAL" clId="{0AB0BBB6-A684-471A-B32D-9DE1EA1C27C9}" dt="2026-04-13T03:44:24.682" v="32" actId="729"/>
        <pc:sldMkLst>
          <pc:docMk/>
          <pc:sldMk cId="2351117369" sldId="2134803889"/>
        </pc:sldMkLst>
      </pc:sldChg>
      <pc:sldMasterChg chg="del delSldLayout">
        <pc:chgData name="Christine Palmer King" userId="f4462963-2082-42d4-adc0-46640b34bc3c" providerId="ADAL" clId="{0AB0BBB6-A684-471A-B32D-9DE1EA1C27C9}" dt="2026-04-13T03:41:51.666" v="0" actId="47"/>
        <pc:sldMasterMkLst>
          <pc:docMk/>
          <pc:sldMasterMk cId="3822735198" sldId="2147483685"/>
        </pc:sldMasterMkLst>
        <pc:sldLayoutChg chg="del">
          <pc:chgData name="Christine Palmer King" userId="f4462963-2082-42d4-adc0-46640b34bc3c" providerId="ADAL" clId="{0AB0BBB6-A684-471A-B32D-9DE1EA1C27C9}" dt="2026-04-13T03:41:51.666" v="0" actId="47"/>
          <pc:sldLayoutMkLst>
            <pc:docMk/>
            <pc:sldMasterMk cId="3822735198" sldId="2147483685"/>
            <pc:sldLayoutMk cId="1540102780" sldId="2147483686"/>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3069722088" sldId="2147483687"/>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2864635930" sldId="2147483688"/>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1678231142" sldId="2147483689"/>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1763152466" sldId="2147483690"/>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2338475413" sldId="2147483691"/>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1008503883" sldId="2147483692"/>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802178214" sldId="2147483693"/>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3040793768" sldId="2147483694"/>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826645284" sldId="2147483695"/>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1378921376" sldId="2147483696"/>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3597296676" sldId="2147483697"/>
          </pc:sldLayoutMkLst>
        </pc:sldLayoutChg>
        <pc:sldLayoutChg chg="del">
          <pc:chgData name="Christine Palmer King" userId="f4462963-2082-42d4-adc0-46640b34bc3c" providerId="ADAL" clId="{0AB0BBB6-A684-471A-B32D-9DE1EA1C27C9}" dt="2026-04-13T03:41:51.666" v="0" actId="47"/>
          <pc:sldLayoutMkLst>
            <pc:docMk/>
            <pc:sldMasterMk cId="3822735198" sldId="2147483685"/>
            <pc:sldLayoutMk cId="3243481631" sldId="214748369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7FE07-03E3-4BD4-A356-3DB942070278}"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6BD8E-9D60-4FD4-B659-103C77E5B8E1}" type="slidenum">
              <a:rPr lang="en-US" smtClean="0"/>
              <a:t>‹#›</a:t>
            </a:fld>
            <a:endParaRPr lang="en-US"/>
          </a:p>
        </p:txBody>
      </p:sp>
    </p:spTree>
    <p:extLst>
      <p:ext uri="{BB962C8B-B14F-4D97-AF65-F5344CB8AC3E}">
        <p14:creationId xmlns:p14="http://schemas.microsoft.com/office/powerpoint/2010/main" val="3627086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pglobal.com/marketintelligence/en/news-insights/latest-news-headlines/new-build-nuclear-must-face-down-industry-s-costly-past-72854285"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eia.gov/todayinenergy/detail.php?id=30972" TargetMode="External"/><Relationship Id="rId4" Type="http://schemas.openxmlformats.org/officeDocument/2006/relationships/hyperlink" Target="https://www.eia.gov/todayinenergy/detail.php?id=5728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sti.gov/opennet/manhattan-project-history/Science/NuclearPhysics/chain-reaction.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global.com/marketintelligence/en/news-insights/latest-news-headlines/new-build-nuclear-must-face-down-industry-s-costly-past-72854285"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eia.gov/todayinenergy/detail.php?id=30972" TargetMode="External"/><Relationship Id="rId4" Type="http://schemas.openxmlformats.org/officeDocument/2006/relationships/hyperlink" Target="https://www.eia.gov/todayinenergy/detail.php?id=5728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538" indent="-285750">
              <a:defRPr>
                <a:solidFill>
                  <a:schemeClr val="tx1"/>
                </a:solidFill>
                <a:latin typeface="Arial" charset="0"/>
              </a:defRPr>
            </a:lvl2pPr>
            <a:lvl3pPr marL="1144588" indent="-228600">
              <a:defRPr>
                <a:solidFill>
                  <a:schemeClr val="tx1"/>
                </a:solidFill>
                <a:latin typeface="Arial" charset="0"/>
              </a:defRPr>
            </a:lvl3pPr>
            <a:lvl4pPr marL="1603375" indent="-228600">
              <a:defRPr>
                <a:solidFill>
                  <a:schemeClr val="tx1"/>
                </a:solidFill>
                <a:latin typeface="Arial" charset="0"/>
              </a:defRPr>
            </a:lvl4pPr>
            <a:lvl5pPr marL="2060575" indent="-228600">
              <a:defRPr>
                <a:solidFill>
                  <a:schemeClr val="tx1"/>
                </a:solidFill>
                <a:latin typeface="Arial" charset="0"/>
              </a:defRPr>
            </a:lvl5pPr>
            <a:lvl6pPr marL="2517775" indent="-228600" algn="ctr" eaLnBrk="0" fontAlgn="base" hangingPunct="0">
              <a:spcBef>
                <a:spcPct val="0"/>
              </a:spcBef>
              <a:spcAft>
                <a:spcPct val="0"/>
              </a:spcAft>
              <a:defRPr>
                <a:solidFill>
                  <a:schemeClr val="tx1"/>
                </a:solidFill>
                <a:latin typeface="Arial" charset="0"/>
              </a:defRPr>
            </a:lvl6pPr>
            <a:lvl7pPr marL="2974975" indent="-228600" algn="ctr" eaLnBrk="0" fontAlgn="base" hangingPunct="0">
              <a:spcBef>
                <a:spcPct val="0"/>
              </a:spcBef>
              <a:spcAft>
                <a:spcPct val="0"/>
              </a:spcAft>
              <a:defRPr>
                <a:solidFill>
                  <a:schemeClr val="tx1"/>
                </a:solidFill>
                <a:latin typeface="Arial" charset="0"/>
              </a:defRPr>
            </a:lvl7pPr>
            <a:lvl8pPr marL="3432175" indent="-228600" algn="ctr" eaLnBrk="0" fontAlgn="base" hangingPunct="0">
              <a:spcBef>
                <a:spcPct val="0"/>
              </a:spcBef>
              <a:spcAft>
                <a:spcPct val="0"/>
              </a:spcAft>
              <a:defRPr>
                <a:solidFill>
                  <a:schemeClr val="tx1"/>
                </a:solidFill>
                <a:latin typeface="Arial" charset="0"/>
              </a:defRPr>
            </a:lvl8pPr>
            <a:lvl9pPr marL="3889375" indent="-228600" algn="ctr" eaLnBrk="0" fontAlgn="base" hangingPunct="0">
              <a:spcBef>
                <a:spcPct val="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A0FC15-1366-4F02-B23D-E27A5516C25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315" name="Rectangle 2"/>
          <p:cNvSpPr>
            <a:spLocks noGrp="1" noRot="1" noChangeAspect="1" noChangeArrowheads="1" noTextEdit="1"/>
          </p:cNvSpPr>
          <p:nvPr>
            <p:ph type="sldImg"/>
          </p:nvPr>
        </p:nvSpPr>
        <p:spPr>
          <a:xfrm>
            <a:off x="406400" y="696913"/>
            <a:ext cx="6197600" cy="3486150"/>
          </a:xfrm>
          <a:ln/>
        </p:spPr>
        <p:txBody>
          <a:bodyPr/>
          <a:lstStyle/>
          <a:p>
            <a:endParaRPr lang="en-US"/>
          </a:p>
        </p:txBody>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23-50477-R19_Nuclear_History_Timeline-2052*</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sz="1800" kern="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tooltip="Original URL: https://www.spglobal.com/marketintelligence/en/news-insights/latest-news-headlines/new-build-nuclear-must-face-down-industry-s-costly-past-72854285. Click or tap if you trust this link."/>
              </a:rPr>
              <a:t>https://www.spglobal.com/marketintelligence/en/news-insights/latest-news-headlines/new-build-nuclear-must-face-down-industry-s-costly-past-72854285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All global capacity including US) additions 1960- present plus projection to 2050: </a:t>
            </a:r>
            <a:r>
              <a:rPr lang="en-US" sz="1800" u="sng">
                <a:solidFill>
                  <a:srgbClr val="0563C1"/>
                </a:solidFill>
                <a:effectLst/>
                <a:latin typeface="Calibri" panose="020F0502020204030204" pitchFamily="34" charset="0"/>
                <a:ea typeface="Calibri" panose="020F0502020204030204" pitchFamily="34" charset="0"/>
                <a:hlinkClick r:id="rId3"/>
              </a:rPr>
              <a:t>https://www.spglobal.com/marketintelligence/en/news-insights/latest-news-headlines/new-build-nuclear-must-face-down-industry-s-costly-past-72854285</a:t>
            </a:r>
            <a:endParaRPr lang="en-US" sz="1800">
              <a:effectLst/>
              <a:latin typeface="Calibri" panose="020F0502020204030204" pitchFamily="34" charset="0"/>
              <a:ea typeface="Calibri" panose="020F050202020403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U.S capacity: 1970-2023: </a:t>
            </a:r>
            <a:r>
              <a:rPr lang="en-US" sz="1800" u="sng">
                <a:solidFill>
                  <a:srgbClr val="0563C1"/>
                </a:solidFill>
                <a:effectLst/>
                <a:latin typeface="Calibri" panose="020F0502020204030204" pitchFamily="34" charset="0"/>
                <a:ea typeface="Calibri" panose="020F0502020204030204" pitchFamily="34" charset="0"/>
                <a:hlinkClick r:id="rId4"/>
              </a:rPr>
              <a:t>https://www.eia.gov/todayinenergy/detail.php?id=57280</a:t>
            </a:r>
            <a:endParaRPr lang="en-US" sz="1800">
              <a:effectLst/>
              <a:latin typeface="Calibri" panose="020F0502020204030204" pitchFamily="34" charset="0"/>
              <a:ea typeface="Calibri" panose="020F050202020403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US capacity prior to 1960: </a:t>
            </a:r>
            <a:r>
              <a:rPr lang="en-US" sz="1800" u="sng">
                <a:solidFill>
                  <a:srgbClr val="0563C1"/>
                </a:solidFill>
                <a:effectLst/>
                <a:latin typeface="Calibri" panose="020F0502020204030204" pitchFamily="34" charset="0"/>
                <a:ea typeface="Calibri" panose="020F0502020204030204" pitchFamily="34" charset="0"/>
                <a:hlinkClick r:id="rId5"/>
              </a:rPr>
              <a:t>https://www.eia.gov/todayinenergy/detail.php?id=30972</a:t>
            </a:r>
            <a:endParaRPr lang="en-US" sz="1800">
              <a:effectLst/>
              <a:latin typeface="Calibri" panose="020F0502020204030204" pitchFamily="34" charset="0"/>
              <a:ea typeface="Calibri" panose="020F0502020204030204" pitchFamily="34" charset="0"/>
            </a:endParaRPr>
          </a:p>
          <a:p>
            <a:endParaRPr lang="en-US"/>
          </a:p>
          <a:p>
            <a:r>
              <a:rPr lang="en-US"/>
              <a:t>US projected capacity: https://</a:t>
            </a:r>
            <a:r>
              <a:rPr lang="en-US" err="1"/>
              <a:t>liftoff.energy.gov</a:t>
            </a:r>
            <a:r>
              <a:rPr lang="en-US"/>
              <a:t>/advanced-nuclear/</a:t>
            </a:r>
          </a:p>
          <a:p>
            <a:endParaRPr lang="en-US"/>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45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During neutron bombardment, nuclei of most elements changed somewhat, </a:t>
            </a:r>
          </a:p>
          <a:p>
            <a:pPr marL="285750" indent="-285750">
              <a:buFont typeface="Arial" panose="020B0604020202020204" pitchFamily="34" charset="0"/>
              <a:buChar char="•"/>
            </a:pPr>
            <a:r>
              <a:rPr lang="en-US"/>
              <a:t>uranium nuclei changed greatly </a:t>
            </a:r>
          </a:p>
          <a:p>
            <a:pPr marL="742950" lvl="1" indent="-285750">
              <a:buFont typeface="Arial" panose="020B0604020202020204" pitchFamily="34" charset="0"/>
              <a:buChar char="•"/>
            </a:pPr>
            <a:r>
              <a:rPr lang="en-US"/>
              <a:t>loss of mass resulting from the splitting process must have been converted into energy in the form of kinetic energy that could in turn be converted into heat</a:t>
            </a:r>
          </a:p>
          <a:p>
            <a:pPr marL="742950" lvl="1" indent="-285750">
              <a:buFont typeface="Arial" panose="020B0604020202020204" pitchFamily="34" charset="0"/>
              <a:buChar char="•"/>
            </a:pPr>
            <a:r>
              <a:rPr lang="en-US"/>
              <a:t>The possibility of such a "</a:t>
            </a:r>
            <a:r>
              <a:rPr lang="en-US">
                <a:hlinkClick r:id="rId3"/>
              </a:rPr>
              <a:t>chain reaction</a:t>
            </a:r>
            <a:r>
              <a:rPr lang="en-US"/>
              <a:t>" (left) completely altered the prospects for releasing the energy stored in the nucleus.  A controlled self-sustaining reaction could make it possible to generate a large amount of energy for heat and power, while an unchecked reaction could create an explosion of huge force.</a:t>
            </a:r>
          </a:p>
          <a:p>
            <a:endParaRPr lang="en-US"/>
          </a:p>
        </p:txBody>
      </p:sp>
      <p:sp>
        <p:nvSpPr>
          <p:cNvPr id="4" name="Slide Number Placeholder 3"/>
          <p:cNvSpPr>
            <a:spLocks noGrp="1"/>
          </p:cNvSpPr>
          <p:nvPr>
            <p:ph type="sldNum" sz="quarter" idx="5"/>
          </p:nvPr>
        </p:nvSpPr>
        <p:spPr/>
        <p:txBody>
          <a:bodyPr/>
          <a:lstStyle/>
          <a:p>
            <a:fld id="{CB96BD8E-9D60-4FD4-B659-103C77E5B8E1}" type="slidenum">
              <a:rPr lang="en-US" smtClean="0"/>
              <a:t>3</a:t>
            </a:fld>
            <a:endParaRPr lang="en-US"/>
          </a:p>
        </p:txBody>
      </p:sp>
    </p:spTree>
    <p:extLst>
      <p:ext uri="{BB962C8B-B14F-4D97-AF65-F5344CB8AC3E}">
        <p14:creationId xmlns:p14="http://schemas.microsoft.com/office/powerpoint/2010/main" val="289292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 nuclear weapons complex (referred to as the Nuclear Security Enterprise by DOE) consists of namely nine government-owned, contractor-operated sites in seven states and a Tennessee Valley Authority (TVA) nuclear reactor. These nine sites include three laboratories, five component fabrication/materials production plants, one assembly and disassembly site, a geologic waste repository, and one testing facility that now conducts research. The overview summarizes operations at each of these sites.</a:t>
            </a:r>
          </a:p>
          <a:p>
            <a:r>
              <a:rPr lang="en-US" sz="1200" b="0" i="0" u="sng" kern="1200" dirty="0">
                <a:solidFill>
                  <a:schemeClr val="tx1"/>
                </a:solidFill>
                <a:effectLst/>
                <a:latin typeface="+mn-lt"/>
                <a:ea typeface="+mn-ea"/>
                <a:cs typeface="+mn-cs"/>
              </a:rPr>
              <a:t>National Labs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Los Alamos National Laboratory</a:t>
            </a:r>
          </a:p>
          <a:p>
            <a:r>
              <a:rPr lang="en-US" sz="1200" b="0" i="0" kern="1200" dirty="0">
                <a:solidFill>
                  <a:schemeClr val="tx1"/>
                </a:solidFill>
                <a:effectLst/>
                <a:latin typeface="+mn-lt"/>
                <a:ea typeface="+mn-ea"/>
                <a:cs typeface="+mn-cs"/>
              </a:rPr>
              <a:t>Lawrence Livermore National Laboratory</a:t>
            </a:r>
          </a:p>
          <a:p>
            <a:r>
              <a:rPr lang="en-US" sz="1200" b="0" i="0" kern="1200" dirty="0">
                <a:solidFill>
                  <a:schemeClr val="tx1"/>
                </a:solidFill>
                <a:effectLst/>
                <a:latin typeface="+mn-lt"/>
                <a:ea typeface="+mn-ea"/>
                <a:cs typeface="+mn-cs"/>
              </a:rPr>
              <a:t>Sandia National Laboratories</a:t>
            </a:r>
          </a:p>
          <a:p>
            <a:r>
              <a:rPr lang="en-US" sz="1200" b="0" i="0" u="sng" kern="1200" dirty="0">
                <a:solidFill>
                  <a:schemeClr val="tx1"/>
                </a:solidFill>
                <a:effectLst/>
                <a:latin typeface="+mn-lt"/>
                <a:ea typeface="+mn-ea"/>
                <a:cs typeface="+mn-cs"/>
              </a:rPr>
              <a:t>Testing and Research</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Nevada National Security Site</a:t>
            </a:r>
          </a:p>
          <a:p>
            <a:r>
              <a:rPr lang="en-US" sz="1200" b="0" i="0" u="sng" kern="1200" dirty="0">
                <a:solidFill>
                  <a:schemeClr val="tx1"/>
                </a:solidFill>
                <a:effectLst/>
                <a:latin typeface="+mn-lt"/>
                <a:ea typeface="+mn-ea"/>
                <a:cs typeface="+mn-cs"/>
              </a:rPr>
              <a:t>Production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Kansas City National Security Campus</a:t>
            </a:r>
          </a:p>
          <a:p>
            <a:r>
              <a:rPr lang="en-US" sz="1200" b="0" i="0" kern="1200" dirty="0">
                <a:solidFill>
                  <a:schemeClr val="tx1"/>
                </a:solidFill>
                <a:effectLst/>
                <a:latin typeface="+mn-lt"/>
                <a:ea typeface="+mn-ea"/>
                <a:cs typeface="+mn-cs"/>
              </a:rPr>
              <a:t>Savannah River Site</a:t>
            </a:r>
          </a:p>
          <a:p>
            <a:r>
              <a:rPr lang="en-US" sz="1200" b="0" i="0" kern="1200" dirty="0">
                <a:solidFill>
                  <a:schemeClr val="tx1"/>
                </a:solidFill>
                <a:effectLst/>
                <a:latin typeface="+mn-lt"/>
                <a:ea typeface="+mn-ea"/>
                <a:cs typeface="+mn-cs"/>
              </a:rPr>
              <a:t>Pantex Plant</a:t>
            </a:r>
          </a:p>
          <a:p>
            <a:r>
              <a:rPr lang="en-US" sz="1200" b="0" i="0" kern="1200" dirty="0">
                <a:solidFill>
                  <a:schemeClr val="tx1"/>
                </a:solidFill>
                <a:effectLst/>
                <a:latin typeface="+mn-lt"/>
                <a:ea typeface="+mn-ea"/>
                <a:cs typeface="+mn-cs"/>
              </a:rPr>
              <a:t>Y-12 National Security Complex</a:t>
            </a:r>
          </a:p>
          <a:p>
            <a:r>
              <a:rPr lang="en-US" sz="1200" b="0" i="0" kern="1200" dirty="0">
                <a:solidFill>
                  <a:schemeClr val="tx1"/>
                </a:solidFill>
                <a:effectLst/>
                <a:latin typeface="+mn-lt"/>
                <a:ea typeface="+mn-ea"/>
                <a:cs typeface="+mn-cs"/>
              </a:rPr>
              <a:t>TVA’s Watts Barr Reactor</a:t>
            </a:r>
          </a:p>
          <a:p>
            <a:r>
              <a:rPr lang="en-US" sz="1200" b="0" i="0" u="sng" kern="1200" dirty="0">
                <a:solidFill>
                  <a:schemeClr val="tx1"/>
                </a:solidFill>
                <a:effectLst/>
                <a:latin typeface="+mn-lt"/>
                <a:ea typeface="+mn-ea"/>
                <a:cs typeface="+mn-cs"/>
              </a:rPr>
              <a:t>Support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Waste Isolation Pilot Plant (WIPP)</a:t>
            </a:r>
          </a:p>
          <a:p>
            <a:endParaRPr lang="en-US" dirty="0"/>
          </a:p>
        </p:txBody>
      </p:sp>
      <p:sp>
        <p:nvSpPr>
          <p:cNvPr id="4" name="Slide Number Placeholder 3"/>
          <p:cNvSpPr>
            <a:spLocks noGrp="1"/>
          </p:cNvSpPr>
          <p:nvPr>
            <p:ph type="sldNum" sz="quarter" idx="5"/>
          </p:nvPr>
        </p:nvSpPr>
        <p:spPr/>
        <p:txBody>
          <a:bodyPr/>
          <a:lstStyle/>
          <a:p>
            <a:fld id="{CB96BD8E-9D60-4FD4-B659-103C77E5B8E1}" type="slidenum">
              <a:rPr lang="en-US" smtClean="0"/>
              <a:t>4</a:t>
            </a:fld>
            <a:endParaRPr lang="en-US"/>
          </a:p>
        </p:txBody>
      </p:sp>
    </p:spTree>
    <p:extLst>
      <p:ext uri="{BB962C8B-B14F-4D97-AF65-F5344CB8AC3E}">
        <p14:creationId xmlns:p14="http://schemas.microsoft.com/office/powerpoint/2010/main" val="417732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800"/>
              </a:lnSpc>
              <a:buNone/>
            </a:pPr>
            <a:r>
              <a:rPr lang="en-US" b="0" i="0" dirty="0">
                <a:solidFill>
                  <a:srgbClr val="0A0A0A"/>
                </a:solidFill>
                <a:effectLst/>
                <a:latin typeface="Google Sans"/>
              </a:rPr>
              <a:t>Admiral Hyman G. Rickover chose Light Water Reactor (LWR) technology—specifically Pressurized Water Reactors (PWRs)—for the US Navy's nuclear program primarily because it was the most technically mature, dependable, and safe option available for submarine propulsion, offering a crucial "closed-loop" safety advantage. </a:t>
            </a:r>
          </a:p>
          <a:p>
            <a:pPr algn="l">
              <a:lnSpc>
                <a:spcPts val="1800"/>
              </a:lnSpc>
              <a:buNone/>
            </a:pPr>
            <a:r>
              <a:rPr lang="en-US" b="0" i="0" dirty="0">
                <a:solidFill>
                  <a:srgbClr val="545D7E"/>
                </a:solidFill>
                <a:effectLst/>
                <a:latin typeface="Google Sans"/>
              </a:rPr>
              <a:t>The Mariners' Museum and Park +4</a:t>
            </a:r>
            <a:endParaRPr lang="en-US" b="0" i="0" dirty="0">
              <a:solidFill>
                <a:srgbClr val="0A0A0A"/>
              </a:solidFill>
              <a:effectLst/>
              <a:latin typeface="Google Sans"/>
            </a:endParaRPr>
          </a:p>
          <a:p>
            <a:pPr algn="l">
              <a:lnSpc>
                <a:spcPts val="1800"/>
              </a:lnSpc>
              <a:buNone/>
            </a:pPr>
            <a:r>
              <a:rPr lang="en-US" b="0" i="0" dirty="0">
                <a:solidFill>
                  <a:srgbClr val="0A0A0A"/>
                </a:solidFill>
                <a:effectLst/>
                <a:latin typeface="Google Sans"/>
              </a:rPr>
              <a:t>His decision was driven by engineering realities rather than theoretical performance, prioritizing reliability to ensure the nuclear program’s success. </a:t>
            </a:r>
          </a:p>
          <a:p>
            <a:pPr algn="l">
              <a:lnSpc>
                <a:spcPts val="1800"/>
              </a:lnSpc>
              <a:buNone/>
            </a:pPr>
            <a:r>
              <a:rPr lang="en-US" b="1" i="0" dirty="0">
                <a:solidFill>
                  <a:srgbClr val="0A0A0A"/>
                </a:solidFill>
                <a:effectLst/>
                <a:latin typeface="Google Sans"/>
              </a:rPr>
              <a:t>Key Reasons for Choosing LWR Technology:</a:t>
            </a:r>
            <a:endParaRPr lang="en-US" b="0" i="0" dirty="0">
              <a:solidFill>
                <a:srgbClr val="0A0A0A"/>
              </a:solidFill>
              <a:effectLst/>
              <a:latin typeface="Google Sans"/>
            </a:endParaRPr>
          </a:p>
          <a:p>
            <a:pPr algn="l">
              <a:lnSpc>
                <a:spcPts val="1800"/>
              </a:lnSpc>
              <a:spcAft>
                <a:spcPts val="900"/>
              </a:spcAft>
              <a:buFont typeface="Arial" panose="020B0604020202020204" pitchFamily="34" charset="0"/>
              <a:buChar char="•"/>
            </a:pPr>
            <a:r>
              <a:rPr lang="en-US" b="1" i="0" dirty="0">
                <a:solidFill>
                  <a:srgbClr val="0A0A0A"/>
                </a:solidFill>
                <a:effectLst/>
                <a:latin typeface="Google Sans"/>
              </a:rPr>
              <a:t>Safety and Reliability:</a:t>
            </a:r>
            <a:r>
              <a:rPr lang="en-US" b="0" i="0" dirty="0">
                <a:solidFill>
                  <a:srgbClr val="0A0A0A"/>
                </a:solidFill>
                <a:effectLst/>
                <a:latin typeface="Google Sans"/>
              </a:rPr>
              <a:t> Rickover required a design with no margin for error. The PWR was chosen because it was considered the safest option, allowing for tight, well-understood control over reactor operations.</a:t>
            </a:r>
          </a:p>
          <a:p>
            <a:pPr algn="l">
              <a:lnSpc>
                <a:spcPts val="1800"/>
              </a:lnSpc>
              <a:spcAft>
                <a:spcPts val="900"/>
              </a:spcAft>
              <a:buFont typeface="Arial" panose="020B0604020202020204" pitchFamily="34" charset="0"/>
              <a:buChar char="•"/>
            </a:pPr>
            <a:r>
              <a:rPr lang="en-US" b="1" i="0" dirty="0">
                <a:solidFill>
                  <a:srgbClr val="0A0A0A"/>
                </a:solidFill>
                <a:effectLst/>
                <a:latin typeface="Google Sans"/>
              </a:rPr>
              <a:t>The "Closed-Loop" Advantage:</a:t>
            </a:r>
            <a:r>
              <a:rPr lang="en-US" b="0" i="0" dirty="0">
                <a:solidFill>
                  <a:srgbClr val="0A0A0A"/>
                </a:solidFill>
                <a:effectLst/>
                <a:latin typeface="Google Sans"/>
              </a:rPr>
              <a:t> Using light water (common water) allowed the Navy to operate a "closed-loop" system, which significantly reduced the risks of contamination and allowed the vessel to produce its own distilled water for the system.</a:t>
            </a:r>
          </a:p>
          <a:p>
            <a:pPr algn="l">
              <a:lnSpc>
                <a:spcPts val="1800"/>
              </a:lnSpc>
              <a:spcAft>
                <a:spcPts val="900"/>
              </a:spcAft>
              <a:buFont typeface="Arial" panose="020B0604020202020204" pitchFamily="34" charset="0"/>
              <a:buChar char="•"/>
            </a:pPr>
            <a:r>
              <a:rPr lang="en-US" b="1" i="0" dirty="0">
                <a:solidFill>
                  <a:srgbClr val="0A0A0A"/>
                </a:solidFill>
                <a:effectLst/>
                <a:latin typeface="Google Sans"/>
              </a:rPr>
              <a:t>Emergency Safety (Cooling):</a:t>
            </a:r>
            <a:r>
              <a:rPr lang="en-US" b="0" i="0" dirty="0">
                <a:solidFill>
                  <a:srgbClr val="0A0A0A"/>
                </a:solidFill>
                <a:effectLst/>
                <a:latin typeface="Google Sans"/>
              </a:rPr>
              <a:t> LWRs used an abundant coolant—water—which ensured that even in a worst-case scenario, the crew had an unlimited supply of water to cool the reactor, mitigating the risk of a catastrophic meltdown.</a:t>
            </a:r>
          </a:p>
          <a:p>
            <a:pPr algn="l">
              <a:lnSpc>
                <a:spcPts val="1800"/>
              </a:lnSpc>
              <a:spcAft>
                <a:spcPts val="900"/>
              </a:spcAft>
              <a:buFont typeface="Arial" panose="020B0604020202020204" pitchFamily="34" charset="0"/>
              <a:buChar char="•"/>
            </a:pPr>
            <a:r>
              <a:rPr lang="en-US" b="1" i="0" dirty="0">
                <a:solidFill>
                  <a:srgbClr val="0A0A0A"/>
                </a:solidFill>
                <a:effectLst/>
                <a:latin typeface="Google Sans"/>
              </a:rPr>
              <a:t>Simplicity and Compactness:</a:t>
            </a:r>
            <a:r>
              <a:rPr lang="en-US" b="0" i="0" dirty="0">
                <a:solidFill>
                  <a:srgbClr val="0A0A0A"/>
                </a:solidFill>
                <a:effectLst/>
                <a:latin typeface="Google Sans"/>
              </a:rPr>
              <a:t> Compared to alternatives like heavy water or graphite reactors, light water reactors allowed for a smaller reactor core, which was essential for fitting into submarines.</a:t>
            </a:r>
          </a:p>
          <a:p>
            <a:pPr algn="l">
              <a:lnSpc>
                <a:spcPts val="1800"/>
              </a:lnSpc>
              <a:spcAft>
                <a:spcPts val="900"/>
              </a:spcAft>
              <a:buFont typeface="Arial" panose="020B0604020202020204" pitchFamily="34" charset="0"/>
              <a:buChar char="•"/>
            </a:pPr>
            <a:r>
              <a:rPr lang="en-US" b="1" i="0" dirty="0">
                <a:solidFill>
                  <a:srgbClr val="0A0A0A"/>
                </a:solidFill>
                <a:effectLst/>
                <a:latin typeface="Google Sans"/>
              </a:rPr>
              <a:t>Operational Familiarity:</a:t>
            </a:r>
            <a:r>
              <a:rPr lang="en-US" b="0" i="0" dirty="0">
                <a:solidFill>
                  <a:srgbClr val="0A0A0A"/>
                </a:solidFill>
                <a:effectLst/>
                <a:latin typeface="Google Sans"/>
              </a:rPr>
              <a:t> The Navy had extensive experience with conventional steam engines, making the pressurized water system (which powers turbines with steam) familiar and easier for personnel to operate.</a:t>
            </a:r>
          </a:p>
          <a:p>
            <a:pPr algn="l">
              <a:lnSpc>
                <a:spcPts val="1800"/>
              </a:lnSpc>
              <a:spcAft>
                <a:spcPts val="900"/>
              </a:spcAft>
              <a:buFont typeface="Arial" panose="020B0604020202020204" pitchFamily="34" charset="0"/>
              <a:buChar char="•"/>
            </a:pPr>
            <a:r>
              <a:rPr lang="en-US" b="1" i="0" dirty="0">
                <a:solidFill>
                  <a:srgbClr val="0A0A0A"/>
                </a:solidFill>
                <a:effectLst/>
                <a:latin typeface="Google Sans"/>
              </a:rPr>
              <a:t>"First Mover" Reliability:</a:t>
            </a:r>
            <a:r>
              <a:rPr lang="en-US" b="0" i="0" dirty="0">
                <a:solidFill>
                  <a:srgbClr val="0A0A0A"/>
                </a:solidFill>
                <a:effectLst/>
                <a:latin typeface="Google Sans"/>
              </a:rPr>
              <a:t> When making the decision, LWR was the only design mature enough for immediate naval application, allowing the land-based Mark I prototype to work efficiently. </a:t>
            </a:r>
          </a:p>
          <a:p>
            <a:pPr algn="l">
              <a:lnSpc>
                <a:spcPts val="1800"/>
              </a:lnSpc>
              <a:spcAft>
                <a:spcPts val="900"/>
              </a:spcAft>
              <a:buFont typeface="Arial" panose="020B0604020202020204" pitchFamily="34" charset="0"/>
              <a:buChar char="•"/>
            </a:pPr>
            <a:r>
              <a:rPr lang="en-US" b="0" i="0" dirty="0">
                <a:solidFill>
                  <a:srgbClr val="545D7E"/>
                </a:solidFill>
                <a:effectLst/>
                <a:latin typeface="Google Sans"/>
              </a:rPr>
              <a:t>The Mariners' Museum and Park +4</a:t>
            </a:r>
            <a:endParaRPr lang="en-US" b="0" i="0" dirty="0">
              <a:solidFill>
                <a:srgbClr val="0A0A0A"/>
              </a:solidFill>
              <a:effectLst/>
              <a:latin typeface="Google Sans"/>
            </a:endParaRPr>
          </a:p>
          <a:p>
            <a:pPr algn="l">
              <a:lnSpc>
                <a:spcPts val="1800"/>
              </a:lnSpc>
              <a:buNone/>
            </a:pPr>
            <a:r>
              <a:rPr lang="en-US" b="0" i="0" dirty="0">
                <a:solidFill>
                  <a:srgbClr val="0A0A0A"/>
                </a:solidFill>
                <a:effectLst/>
                <a:latin typeface="Google Sans"/>
              </a:rPr>
              <a:t>Rickover’s focus on the PWR was not universal; it was chosen over other potential options—such as liquid sodium reactors (used briefly on the </a:t>
            </a:r>
            <a:r>
              <a:rPr lang="en-US" b="0" i="1" dirty="0">
                <a:solidFill>
                  <a:srgbClr val="0A0A0A"/>
                </a:solidFill>
                <a:effectLst/>
                <a:latin typeface="Google Sans"/>
              </a:rPr>
              <a:t>USS Seawolf</a:t>
            </a:r>
            <a:r>
              <a:rPr lang="en-US" b="0" i="0" dirty="0">
                <a:solidFill>
                  <a:srgbClr val="0A0A0A"/>
                </a:solidFill>
                <a:effectLst/>
                <a:latin typeface="Google Sans"/>
              </a:rPr>
              <a:t>)—because it proved more reliable, leading to the success of the </a:t>
            </a:r>
            <a:r>
              <a:rPr lang="en-US" b="0" i="1" dirty="0">
                <a:solidFill>
                  <a:srgbClr val="0A0A0A"/>
                </a:solidFill>
                <a:effectLst/>
                <a:latin typeface="Google Sans"/>
              </a:rPr>
              <a:t>USS Nautilus</a:t>
            </a:r>
            <a:r>
              <a:rPr lang="en-US" b="0" i="0" dirty="0">
                <a:solidFill>
                  <a:srgbClr val="0A0A0A"/>
                </a:solidFill>
                <a:effectLst/>
                <a:latin typeface="Google Sans"/>
              </a:rPr>
              <a:t> and establishing the standard for the nuclear navy</a:t>
            </a:r>
          </a:p>
          <a:p>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7</a:t>
            </a:fld>
            <a:endParaRPr lang="en-US"/>
          </a:p>
        </p:txBody>
      </p:sp>
    </p:spTree>
    <p:extLst>
      <p:ext uri="{BB962C8B-B14F-4D97-AF65-F5344CB8AC3E}">
        <p14:creationId xmlns:p14="http://schemas.microsoft.com/office/powerpoint/2010/main" val="402549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96BD8E-9D60-4FD4-B659-103C77E5B8E1}" type="slidenum">
              <a:rPr lang="en-US" smtClean="0"/>
              <a:t>11</a:t>
            </a:fld>
            <a:endParaRPr lang="en-US"/>
          </a:p>
        </p:txBody>
      </p:sp>
    </p:spTree>
    <p:extLst>
      <p:ext uri="{BB962C8B-B14F-4D97-AF65-F5344CB8AC3E}">
        <p14:creationId xmlns:p14="http://schemas.microsoft.com/office/powerpoint/2010/main" val="54005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34F8-0E2D-7E61-2D56-833F12EC6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4A6F2-5B46-D217-A117-EDF6E7D28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C96C2-B75C-5197-781A-769F1152CA69}"/>
              </a:ext>
            </a:extLst>
          </p:cNvPr>
          <p:cNvSpPr>
            <a:spLocks noGrp="1"/>
          </p:cNvSpPr>
          <p:nvPr>
            <p:ph type="body" idx="1"/>
          </p:nvPr>
        </p:nvSpPr>
        <p:spPr/>
        <p:txBody>
          <a:bodyPr/>
          <a:lstStyle/>
          <a:p>
            <a:r>
              <a:rPr lang="en-US"/>
              <a:t>23-50477-R19_Nuclear_History_Timeline-2052*</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sz="1800" kern="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tooltip="Original URL: https://www.spglobal.com/marketintelligence/en/news-insights/latest-news-headlines/new-build-nuclear-must-face-down-industry-s-costly-past-72854285. Click or tap if you trust this link."/>
              </a:rPr>
              <a:t>https://www.spglobal.com/marketintelligence/en/news-insights/latest-news-headlines/new-build-nuclear-must-face-down-industry-s-costly-past-72854285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All global capacity including US) additions 1960- present plus projection to 2050: </a:t>
            </a:r>
            <a:r>
              <a:rPr lang="en-US" sz="1800" u="sng">
                <a:solidFill>
                  <a:srgbClr val="0563C1"/>
                </a:solidFill>
                <a:effectLst/>
                <a:latin typeface="Calibri" panose="020F0502020204030204" pitchFamily="34" charset="0"/>
                <a:ea typeface="Calibri" panose="020F0502020204030204" pitchFamily="34" charset="0"/>
                <a:hlinkClick r:id="rId3"/>
              </a:rPr>
              <a:t>https://www.spglobal.com/marketintelligence/en/news-insights/latest-news-headlines/new-build-nuclear-must-face-down-industry-s-costly-past-72854285</a:t>
            </a:r>
            <a:endParaRPr lang="en-US" sz="1800">
              <a:effectLst/>
              <a:latin typeface="Calibri" panose="020F0502020204030204" pitchFamily="34" charset="0"/>
              <a:ea typeface="Calibri" panose="020F050202020403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U.S capacity: 1970-2023: </a:t>
            </a:r>
            <a:r>
              <a:rPr lang="en-US" sz="1800" u="sng">
                <a:solidFill>
                  <a:srgbClr val="0563C1"/>
                </a:solidFill>
                <a:effectLst/>
                <a:latin typeface="Calibri" panose="020F0502020204030204" pitchFamily="34" charset="0"/>
                <a:ea typeface="Calibri" panose="020F0502020204030204" pitchFamily="34" charset="0"/>
                <a:hlinkClick r:id="rId4"/>
              </a:rPr>
              <a:t>https://www.eia.gov/todayinenergy/detail.php?id=57280</a:t>
            </a:r>
            <a:endParaRPr lang="en-US" sz="1800">
              <a:effectLst/>
              <a:latin typeface="Calibri" panose="020F0502020204030204" pitchFamily="34" charset="0"/>
              <a:ea typeface="Calibri" panose="020F050202020403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US capacity prior to 1960: </a:t>
            </a:r>
            <a:r>
              <a:rPr lang="en-US" sz="1800" u="sng">
                <a:solidFill>
                  <a:srgbClr val="0563C1"/>
                </a:solidFill>
                <a:effectLst/>
                <a:latin typeface="Calibri" panose="020F0502020204030204" pitchFamily="34" charset="0"/>
                <a:ea typeface="Calibri" panose="020F0502020204030204" pitchFamily="34" charset="0"/>
                <a:hlinkClick r:id="rId5"/>
              </a:rPr>
              <a:t>https://www.eia.gov/todayinenergy/detail.php?id=30972</a:t>
            </a:r>
            <a:endParaRPr lang="en-US" sz="1800">
              <a:effectLst/>
              <a:latin typeface="Calibri" panose="020F0502020204030204" pitchFamily="34" charset="0"/>
              <a:ea typeface="Calibri" panose="020F0502020204030204" pitchFamily="34" charset="0"/>
            </a:endParaRPr>
          </a:p>
          <a:p>
            <a:endParaRPr lang="en-US"/>
          </a:p>
          <a:p>
            <a:r>
              <a:rPr lang="en-US"/>
              <a:t>US projected capacity: https://</a:t>
            </a:r>
            <a:r>
              <a:rPr lang="en-US" err="1"/>
              <a:t>liftoff.energy.gov</a:t>
            </a:r>
            <a:r>
              <a:rPr lang="en-US"/>
              <a:t>/advanced-nuclear/</a:t>
            </a:r>
          </a:p>
          <a:p>
            <a:endParaRPr lang="en-US"/>
          </a:p>
        </p:txBody>
      </p:sp>
      <p:sp>
        <p:nvSpPr>
          <p:cNvPr id="4" name="Slide Number Placeholder 3">
            <a:extLst>
              <a:ext uri="{FF2B5EF4-FFF2-40B4-BE49-F238E27FC236}">
                <a16:creationId xmlns:a16="http://schemas.microsoft.com/office/drawing/2014/main" id="{F67BD97C-4EA9-14EF-D56F-2BD1DEDBA3D6}"/>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5907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CB37C-10FA-5E1E-1B79-2E2F31FFC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C4FEA-F178-060E-09C2-45C35B6BE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69D5B-FD1A-F78C-95C1-76EF12D4C6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0A82C5-573F-3B2F-A01A-06097329CEDE}"/>
              </a:ext>
            </a:extLst>
          </p:cNvPr>
          <p:cNvSpPr>
            <a:spLocks noGrp="1"/>
          </p:cNvSpPr>
          <p:nvPr>
            <p:ph type="sldNum" sz="quarter" idx="5"/>
          </p:nvPr>
        </p:nvSpPr>
        <p:spPr/>
        <p:txBody>
          <a:bodyPr/>
          <a:lstStyle/>
          <a:p>
            <a:fld id="{CB96BD8E-9D60-4FD4-B659-103C77E5B8E1}" type="slidenum">
              <a:rPr lang="en-US" smtClean="0"/>
              <a:t>15</a:t>
            </a:fld>
            <a:endParaRPr lang="en-US"/>
          </a:p>
        </p:txBody>
      </p:sp>
    </p:spTree>
    <p:extLst>
      <p:ext uri="{BB962C8B-B14F-4D97-AF65-F5344CB8AC3E}">
        <p14:creationId xmlns:p14="http://schemas.microsoft.com/office/powerpoint/2010/main" val="482367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rotWithShape="0">
          <a:gsLst>
            <a:gs pos="0">
              <a:srgbClr val="000000"/>
            </a:gs>
            <a:gs pos="100000">
              <a:srgbClr val="1A4DB2"/>
            </a:gs>
          </a:gsLst>
          <a:lin ang="5400000" scaled="1"/>
        </a:gradFill>
        <a:effectLst/>
      </p:bgPr>
    </p:bg>
    <p:spTree>
      <p:nvGrpSpPr>
        <p:cNvPr id="1" name=""/>
        <p:cNvGrpSpPr/>
        <p:nvPr/>
      </p:nvGrpSpPr>
      <p:grpSpPr>
        <a:xfrm>
          <a:off x="0" y="0"/>
          <a:ext cx="0" cy="0"/>
          <a:chOff x="0" y="0"/>
          <a:chExt cx="0" cy="0"/>
        </a:xfrm>
      </p:grpSpPr>
      <p:pic>
        <p:nvPicPr>
          <p:cNvPr id="4" name="Picture 2" descr="Title_Logo_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630767" y="1897063"/>
            <a:ext cx="1682751"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3"/>
          <p:cNvSpPr>
            <a:spLocks noChangeShapeType="1"/>
          </p:cNvSpPr>
          <p:nvPr/>
        </p:nvSpPr>
        <p:spPr bwMode="ltGray">
          <a:xfrm flipV="1">
            <a:off x="3088217" y="0"/>
            <a:ext cx="0" cy="6858000"/>
          </a:xfrm>
          <a:prstGeom prst="line">
            <a:avLst/>
          </a:prstGeom>
          <a:noFill/>
          <a:ln w="2222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descr="Title_Logo_0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630767" y="1897063"/>
            <a:ext cx="1682751"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userDrawn="1"/>
        </p:nvSpPr>
        <p:spPr bwMode="ltGray">
          <a:xfrm flipV="1">
            <a:off x="3088217" y="0"/>
            <a:ext cx="0" cy="6858000"/>
          </a:xfrm>
          <a:prstGeom prst="line">
            <a:avLst/>
          </a:prstGeom>
          <a:noFill/>
          <a:ln w="2222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52" name="Rectangle 4"/>
          <p:cNvSpPr>
            <a:spLocks noGrp="1" noChangeArrowheads="1"/>
          </p:cNvSpPr>
          <p:nvPr>
            <p:ph type="ctrTitle"/>
          </p:nvPr>
        </p:nvSpPr>
        <p:spPr>
          <a:xfrm>
            <a:off x="3729568" y="1233488"/>
            <a:ext cx="7573433" cy="1143000"/>
          </a:xfrm>
        </p:spPr>
        <p:txBody>
          <a:bodyPr anchor="ctr"/>
          <a:lstStyle>
            <a:lvl1pPr>
              <a:defRPr/>
            </a:lvl1pPr>
          </a:lstStyle>
          <a:p>
            <a:r>
              <a:rPr lang="en-US"/>
              <a:t>Click to edit Master title style</a:t>
            </a:r>
          </a:p>
        </p:txBody>
      </p:sp>
      <p:sp>
        <p:nvSpPr>
          <p:cNvPr id="130053" name="Rectangle 5"/>
          <p:cNvSpPr>
            <a:spLocks noGrp="1" noChangeArrowheads="1"/>
          </p:cNvSpPr>
          <p:nvPr>
            <p:ph type="subTitle" sz="quarter" idx="1"/>
          </p:nvPr>
        </p:nvSpPr>
        <p:spPr>
          <a:xfrm>
            <a:off x="3759200" y="2743200"/>
            <a:ext cx="6604000" cy="533400"/>
          </a:xfrm>
        </p:spPr>
        <p:txBody>
          <a:bodyPr lIns="91440" tIns="45720" rIns="91440" bIns="45720"/>
          <a:lstStyle>
            <a:lvl1pPr marL="0" indent="0" algn="ctr">
              <a:buFontTx/>
              <a:buNone/>
              <a:defRPr/>
            </a:lvl1pPr>
          </a:lstStyle>
          <a:p>
            <a:r>
              <a:rPr lang="en-US"/>
              <a:t>Click to edit Master subtitle style</a:t>
            </a:r>
          </a:p>
        </p:txBody>
      </p:sp>
      <p:sp>
        <p:nvSpPr>
          <p:cNvPr id="8" name="Rectangle 6"/>
          <p:cNvSpPr>
            <a:spLocks noGrp="1" noChangeArrowheads="1"/>
          </p:cNvSpPr>
          <p:nvPr>
            <p:ph type="dt" sz="quarter" idx="10"/>
          </p:nvPr>
        </p:nvSpPr>
        <p:spPr bwMode="auto">
          <a:xfrm>
            <a:off x="3759200" y="36576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sz="2000">
                <a:solidFill>
                  <a:schemeClr val="bg1"/>
                </a:solidFill>
              </a:defRPr>
            </a:lvl1pPr>
          </a:lstStyle>
          <a:p>
            <a:pPr>
              <a:defRPr/>
            </a:pPr>
            <a:endParaRPr lang="en-US"/>
          </a:p>
        </p:txBody>
      </p:sp>
    </p:spTree>
    <p:extLst>
      <p:ext uri="{BB962C8B-B14F-4D97-AF65-F5344CB8AC3E}">
        <p14:creationId xmlns:p14="http://schemas.microsoft.com/office/powerpoint/2010/main" val="331249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1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7234" y="538163"/>
            <a:ext cx="2713567" cy="513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185" y="538163"/>
            <a:ext cx="7943849"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012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4" y="538163"/>
            <a:ext cx="10835216" cy="757237"/>
          </a:xfrm>
        </p:spPr>
        <p:txBody>
          <a:bodyPr/>
          <a:lstStyle/>
          <a:p>
            <a:r>
              <a:rPr lang="en-US"/>
              <a:t>Click to edit Master title style</a:t>
            </a:r>
          </a:p>
        </p:txBody>
      </p:sp>
      <p:sp>
        <p:nvSpPr>
          <p:cNvPr id="3" name="Text Placeholder 2"/>
          <p:cNvSpPr>
            <a:spLocks noGrp="1"/>
          </p:cNvSpPr>
          <p:nvPr>
            <p:ph type="body" sz="half" idx="1"/>
          </p:nvPr>
        </p:nvSpPr>
        <p:spPr>
          <a:xfrm>
            <a:off x="620185" y="1552575"/>
            <a:ext cx="5327649" cy="4116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1034" y="1552575"/>
            <a:ext cx="5329767" cy="4116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149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C857-7454-1062-F614-0DCC4095AE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98040F-22EA-8849-7CFE-49DCFE6F1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F5AE32-1AA3-8D16-F480-9541D8A46DB9}"/>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5" name="Footer Placeholder 4">
            <a:extLst>
              <a:ext uri="{FF2B5EF4-FFF2-40B4-BE49-F238E27FC236}">
                <a16:creationId xmlns:a16="http://schemas.microsoft.com/office/drawing/2014/main" id="{7588B6B7-7B25-AA7F-FADA-EDA7B9B61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0EA0-72D9-F0E3-7AB4-17D60D40D367}"/>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2340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A5A0-2019-C3D7-FD03-CD2E281CD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597E9-CC2A-EE3C-21D5-FBE5B50ABE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9DD3C-1D80-676D-C5AA-BE3066FD3D23}"/>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5" name="Footer Placeholder 4">
            <a:extLst>
              <a:ext uri="{FF2B5EF4-FFF2-40B4-BE49-F238E27FC236}">
                <a16:creationId xmlns:a16="http://schemas.microsoft.com/office/drawing/2014/main" id="{B8ED8418-A025-77B0-6478-0851CEBAA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3692B-0494-51D1-7BC7-9EEC6EDF3A27}"/>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1052912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8394-147D-36C8-145F-D5A3181A3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82C465-92D2-89E8-418D-6D6F3A370B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18B0DE-727D-530E-5982-DAA163C3F1DA}"/>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5" name="Footer Placeholder 4">
            <a:extLst>
              <a:ext uri="{FF2B5EF4-FFF2-40B4-BE49-F238E27FC236}">
                <a16:creationId xmlns:a16="http://schemas.microsoft.com/office/drawing/2014/main" id="{2CD610F1-4071-B79A-5776-12BE665DF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362CE-460B-A4BD-285E-C8E6DEF32DAA}"/>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1258227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BA55-5149-3024-15CD-3C40CAFF2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805FC-F989-0462-B724-7D3A7D2966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7CB27-DA56-B22E-7637-CD8B4B2F5B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EDF1E4-3A2A-10EE-D49F-D9734E4FA153}"/>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6" name="Footer Placeholder 5">
            <a:extLst>
              <a:ext uri="{FF2B5EF4-FFF2-40B4-BE49-F238E27FC236}">
                <a16:creationId xmlns:a16="http://schemas.microsoft.com/office/drawing/2014/main" id="{7B862B2C-1572-AA2B-F85A-325252F47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5D634-A1AD-1FC9-D60E-2E1965B995D1}"/>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3173844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1E66-13F1-2DFF-E5D9-10540D63D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B831A7-1B71-75EA-5392-EDEBC7D18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CBFDD9-513F-3594-3038-C2A1C833A1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5EC551-ED7F-4900-89CC-8E80408A8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1972F8-B3A1-66EA-67BE-B4B6C633AE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3E24DA-EAAE-9E40-0EC6-6D07ECEB4935}"/>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8" name="Footer Placeholder 7">
            <a:extLst>
              <a:ext uri="{FF2B5EF4-FFF2-40B4-BE49-F238E27FC236}">
                <a16:creationId xmlns:a16="http://schemas.microsoft.com/office/drawing/2014/main" id="{F17F19E9-4CEA-DFDB-0A90-015DDBB78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9D5DA-4711-87CA-9932-0BB6681B9B5E}"/>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148586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DC8CC-263F-376A-BA49-64D1A95AFA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B1415-A59D-26A1-D498-6F55EABAD667}"/>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4" name="Footer Placeholder 3">
            <a:extLst>
              <a:ext uri="{FF2B5EF4-FFF2-40B4-BE49-F238E27FC236}">
                <a16:creationId xmlns:a16="http://schemas.microsoft.com/office/drawing/2014/main" id="{93C41934-0A3D-53AF-DD68-0C231A1F3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C583A0-EE64-AD32-A7AB-33539ACFA6D7}"/>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78956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97840E-02A1-2B88-C8D5-74BC0C5E803F}"/>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3" name="Footer Placeholder 2">
            <a:extLst>
              <a:ext uri="{FF2B5EF4-FFF2-40B4-BE49-F238E27FC236}">
                <a16:creationId xmlns:a16="http://schemas.microsoft.com/office/drawing/2014/main" id="{447DDA09-87F5-C44F-840D-3EA246B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131AC1-96B5-9506-55C4-DBCD4E11EAD9}"/>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214763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564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01CB-DE65-CED0-585A-777548A85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94D3B7-9131-14DA-6A82-4CC59B26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E8C3-75D0-A254-B6F1-F88183FAD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4F8E4-95DD-2F59-5186-DD1B24142F4C}"/>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6" name="Footer Placeholder 5">
            <a:extLst>
              <a:ext uri="{FF2B5EF4-FFF2-40B4-BE49-F238E27FC236}">
                <a16:creationId xmlns:a16="http://schemas.microsoft.com/office/drawing/2014/main" id="{B9211C96-35ED-4E80-F898-04BCF6BD89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DB989-E007-31E5-CDB2-026759035AAC}"/>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1170960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FCF34-305F-B0C5-9220-4E7D5A5572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B58F53-738B-4007-C148-A312FA40F1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BD6339-19CB-A047-6763-DAF47E5CF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DAAE5-F7B0-036E-0286-4EE00E890467}"/>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6" name="Footer Placeholder 5">
            <a:extLst>
              <a:ext uri="{FF2B5EF4-FFF2-40B4-BE49-F238E27FC236}">
                <a16:creationId xmlns:a16="http://schemas.microsoft.com/office/drawing/2014/main" id="{608130FD-98BF-3665-72BD-7CB04FC0B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588EA-D4F2-0449-D0DC-EF51CB28DBB9}"/>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1766795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7F60-9FCF-07F0-47F1-8AD2BF9A3D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3E59F-42A3-6CCB-9F6F-A54C56C174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DFB36-2B7B-BA3C-C086-D9765289E911}"/>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5" name="Footer Placeholder 4">
            <a:extLst>
              <a:ext uri="{FF2B5EF4-FFF2-40B4-BE49-F238E27FC236}">
                <a16:creationId xmlns:a16="http://schemas.microsoft.com/office/drawing/2014/main" id="{649C4819-B2B3-F219-BF16-BCD59C354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1CB71-A0D4-D338-0C83-4403A21B08D8}"/>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552936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40B4E-AFDB-7673-FEDE-66F2C3DC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B498EC-E88E-E7D3-3870-10BBA2D31E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84419-7BDD-C295-0891-9ED4DC74CA29}"/>
              </a:ext>
            </a:extLst>
          </p:cNvPr>
          <p:cNvSpPr>
            <a:spLocks noGrp="1"/>
          </p:cNvSpPr>
          <p:nvPr>
            <p:ph type="dt" sz="half" idx="10"/>
          </p:nvPr>
        </p:nvSpPr>
        <p:spPr/>
        <p:txBody>
          <a:bodyPr/>
          <a:lstStyle/>
          <a:p>
            <a:fld id="{E032F0F4-B868-416E-9F12-5C3752B7F2A9}" type="datetimeFigureOut">
              <a:rPr lang="en-US" smtClean="0"/>
              <a:t>4/12/2026</a:t>
            </a:fld>
            <a:endParaRPr lang="en-US"/>
          </a:p>
        </p:txBody>
      </p:sp>
      <p:sp>
        <p:nvSpPr>
          <p:cNvPr id="5" name="Footer Placeholder 4">
            <a:extLst>
              <a:ext uri="{FF2B5EF4-FFF2-40B4-BE49-F238E27FC236}">
                <a16:creationId xmlns:a16="http://schemas.microsoft.com/office/drawing/2014/main" id="{AEC81419-C86F-18AB-1167-8C163E01C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B311E-1614-2F43-C1F2-228C23771E14}"/>
              </a:ext>
            </a:extLst>
          </p:cNvPr>
          <p:cNvSpPr>
            <a:spLocks noGrp="1"/>
          </p:cNvSpPr>
          <p:nvPr>
            <p:ph type="sldNum" sz="quarter" idx="12"/>
          </p:nvPr>
        </p:nvSpPr>
        <p:spPr/>
        <p:txBody>
          <a:bodyPr/>
          <a:lstStyle/>
          <a:p>
            <a:fld id="{DABF0F7B-087C-46F1-A3D1-68FBE2BB7F57}" type="slidenum">
              <a:rPr lang="en-US" smtClean="0"/>
              <a:t>‹#›</a:t>
            </a:fld>
            <a:endParaRPr lang="en-US"/>
          </a:p>
        </p:txBody>
      </p:sp>
    </p:spTree>
    <p:extLst>
      <p:ext uri="{BB962C8B-B14F-4D97-AF65-F5344CB8AC3E}">
        <p14:creationId xmlns:p14="http://schemas.microsoft.com/office/powerpoint/2010/main" val="2823058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lvl1pPr>
              <a:defRPr sz="1200">
                <a:solidFill>
                  <a:schemeClr val="tx1"/>
                </a:solidFill>
              </a:defRPr>
            </a:lvl1pPr>
          </a:lstStyle>
          <a:p>
            <a:fld id="{82B577FA-F7D9-2C48-919F-F962E3BF952F}" type="slidenum">
              <a:rPr lang="en-US" smtClean="0"/>
              <a:pPr/>
              <a:t>‹#›</a:t>
            </a:fld>
            <a:endParaRPr lang="en-US"/>
          </a:p>
        </p:txBody>
      </p:sp>
    </p:spTree>
    <p:extLst>
      <p:ext uri="{BB962C8B-B14F-4D97-AF65-F5344CB8AC3E}">
        <p14:creationId xmlns:p14="http://schemas.microsoft.com/office/powerpoint/2010/main" val="3013576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lvl1pPr>
              <a:defRPr>
                <a:solidFill>
                  <a:schemeClr val="bg1"/>
                </a:solidFill>
              </a:defRPr>
            </a:lvl1pPr>
          </a:lstStyle>
          <a:p>
            <a:fld id="{82B577FA-F7D9-2C48-919F-F962E3BF952F}" type="slidenum">
              <a:rPr lang="en-US" smtClean="0"/>
              <a:pPr/>
              <a:t>‹#›</a:t>
            </a:fld>
            <a:endParaRPr lang="en-US"/>
          </a:p>
        </p:txBody>
      </p:sp>
    </p:spTree>
    <p:extLst>
      <p:ext uri="{BB962C8B-B14F-4D97-AF65-F5344CB8AC3E}">
        <p14:creationId xmlns:p14="http://schemas.microsoft.com/office/powerpoint/2010/main" val="2832842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3855740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lvl1pPr>
              <a:defRPr>
                <a:solidFill>
                  <a:schemeClr val="bg1"/>
                </a:solidFill>
              </a:defRPr>
            </a:lvl1pPr>
          </a:lstStyle>
          <a:p>
            <a:fld id="{82B577FA-F7D9-2C48-919F-F962E3BF952F}" type="slidenum">
              <a:rPr lang="en-US" smtClean="0"/>
              <a:pPr/>
              <a:t>‹#›</a:t>
            </a:fld>
            <a:endParaRPr lang="en-US"/>
          </a:p>
        </p:txBody>
      </p:sp>
      <p:grpSp>
        <p:nvGrpSpPr>
          <p:cNvPr id="10" name="blue/green box top">
            <a:extLst>
              <a:ext uri="{FF2B5EF4-FFF2-40B4-BE49-F238E27FC236}">
                <a16:creationId xmlns:a16="http://schemas.microsoft.com/office/drawing/2014/main" id="{BE20A320-5621-5741-BE09-EE0F2625CC31}"/>
              </a:ext>
            </a:extLst>
          </p:cNvPr>
          <p:cNvGrpSpPr/>
          <p:nvPr userDrawn="1"/>
        </p:nvGrpSpPr>
        <p:grpSpPr>
          <a:xfrm>
            <a:off x="0" y="522288"/>
            <a:ext cx="744467" cy="547190"/>
            <a:chOff x="0" y="711956"/>
            <a:chExt cx="3721100" cy="620205"/>
          </a:xfrm>
        </p:grpSpPr>
        <p:sp>
          <p:nvSpPr>
            <p:cNvPr id="11" name="Rectangle 10">
              <a:extLst>
                <a:ext uri="{FF2B5EF4-FFF2-40B4-BE49-F238E27FC236}">
                  <a16:creationId xmlns:a16="http://schemas.microsoft.com/office/drawing/2014/main" id="{EE16F193-3FFF-914D-8709-C3C8F0455824}"/>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7B57C3-9BB6-CF4C-BA7C-7E550A2B82AB}"/>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4382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009661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08434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4526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735705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702738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83548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lvl1pPr>
              <a:defRPr>
                <a:solidFill>
                  <a:schemeClr val="bg1"/>
                </a:solidFill>
              </a:defRPr>
            </a:lvl1pPr>
          </a:lstStyle>
          <a:p>
            <a:fld id="{82B577FA-F7D9-2C48-919F-F962E3BF952F}" type="slidenum">
              <a:rPr lang="en-US" smtClean="0"/>
              <a:pPr/>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48864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tx2"/>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2"/>
              </a:buClr>
              <a:tabLst/>
              <a:defRPr sz="2400">
                <a:solidFill>
                  <a:schemeClr val="tx2"/>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lvl1pPr>
              <a:defRPr>
                <a:solidFill>
                  <a:schemeClr val="bg1"/>
                </a:solidFill>
              </a:defRPr>
            </a:lvl1pPr>
          </a:lstStyle>
          <a:p>
            <a:fld id="{82B577FA-F7D9-2C48-919F-F962E3BF952F}" type="slidenum">
              <a:rPr lang="en-US" smtClean="0"/>
              <a:pPr/>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093853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6937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latin typeface="+mn-lt"/>
            </a:endParaRPr>
          </a:p>
        </p:txBody>
      </p:sp>
      <p:sp>
        <p:nvSpPr>
          <p:cNvPr id="8" name="Title 1"/>
          <p:cNvSpPr>
            <a:spLocks noGrp="1"/>
          </p:cNvSpPr>
          <p:nvPr>
            <p:ph type="ctrTitle" hasCustomPrompt="1"/>
          </p:nvPr>
        </p:nvSpPr>
        <p:spPr>
          <a:xfrm>
            <a:off x="270628" y="384234"/>
            <a:ext cx="9698995" cy="600980"/>
          </a:xfrm>
        </p:spPr>
        <p:txBody>
          <a:bodyPr anchor="b">
            <a:normAutofit/>
          </a:bodyPr>
          <a:lstStyle>
            <a:lvl1pPr algn="l">
              <a:defRPr sz="3600" b="1">
                <a:solidFill>
                  <a:schemeClr val="bg1"/>
                </a:solidFill>
                <a:latin typeface="+mn-lt"/>
              </a:defRPr>
            </a:lvl1pPr>
          </a:lstStyle>
          <a:p>
            <a:r>
              <a:rPr lang="en-US"/>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9" name="Rectangle 18"/>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bg2"/>
              </a:solidFill>
              <a:effectLst/>
              <a:uLnTx/>
              <a:uFillTx/>
              <a:latin typeface="+mn-lt"/>
              <a:ea typeface="+mn-ea"/>
              <a:cs typeface="+mn-cs"/>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3810" y="309858"/>
            <a:ext cx="1883284" cy="749733"/>
          </a:xfrm>
          <a:prstGeom prst="rect">
            <a:avLst/>
          </a:prstGeom>
        </p:spPr>
      </p:pic>
      <p:sp>
        <p:nvSpPr>
          <p:cNvPr id="15" name="Text Placeholder 19"/>
          <p:cNvSpPr>
            <a:spLocks noGrp="1"/>
          </p:cNvSpPr>
          <p:nvPr>
            <p:ph type="body" sz="quarter" idx="11" hasCustomPrompt="1"/>
          </p:nvPr>
        </p:nvSpPr>
        <p:spPr>
          <a:xfrm>
            <a:off x="4996962" y="6537729"/>
            <a:ext cx="6705600" cy="230832"/>
          </a:xfrm>
        </p:spPr>
        <p:txBody>
          <a:bodyPr anchor="ctr">
            <a:spAutoFit/>
          </a:bodyPr>
          <a:lstStyle>
            <a:lvl1pPr marL="0" indent="1588" algn="r">
              <a:spcBef>
                <a:spcPts val="0"/>
              </a:spcBef>
              <a:buNone/>
              <a:defRPr sz="1000" b="0" i="1">
                <a:solidFill>
                  <a:schemeClr val="bg2"/>
                </a:solidFill>
                <a:latin typeface="+mn-lt"/>
              </a:defRPr>
            </a:lvl1pPr>
            <a:lvl2pPr>
              <a:buNone/>
              <a:defRPr/>
            </a:lvl2pPr>
            <a:lvl3pPr>
              <a:buNone/>
              <a:defRPr/>
            </a:lvl3pPr>
            <a:lvl4pPr>
              <a:buNone/>
              <a:defRPr/>
            </a:lvl4pPr>
            <a:lvl5pPr>
              <a:buNone/>
              <a:defRPr/>
            </a:lvl5pPr>
          </a:lstStyle>
          <a:p>
            <a:pPr lvl="0"/>
            <a:r>
              <a:rPr lang="en-US"/>
              <a:t>Click to add references</a:t>
            </a:r>
          </a:p>
        </p:txBody>
      </p:sp>
    </p:spTree>
    <p:extLst>
      <p:ext uri="{BB962C8B-B14F-4D97-AF65-F5344CB8AC3E}">
        <p14:creationId xmlns:p14="http://schemas.microsoft.com/office/powerpoint/2010/main" val="4080995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p>
        </p:txBody>
      </p:sp>
      <p:sp>
        <p:nvSpPr>
          <p:cNvPr id="8" name="Subtitle 2"/>
          <p:cNvSpPr>
            <a:spLocks noGrp="1"/>
          </p:cNvSpPr>
          <p:nvPr>
            <p:ph type="subTitle" idx="13" hasCustomPrompt="1"/>
          </p:nvPr>
        </p:nvSpPr>
        <p:spPr>
          <a:xfrm>
            <a:off x="241160" y="3113558"/>
            <a:ext cx="3108709" cy="33426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spTree>
    <p:extLst>
      <p:ext uri="{BB962C8B-B14F-4D97-AF65-F5344CB8AC3E}">
        <p14:creationId xmlns:p14="http://schemas.microsoft.com/office/powerpoint/2010/main" val="858874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83554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0185" y="1552575"/>
            <a:ext cx="5327649" cy="4116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1034" y="1552575"/>
            <a:ext cx="5329767" cy="4116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56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37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268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20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881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461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emf"/><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B214B"/>
            </a:gs>
            <a:gs pos="100000">
              <a:srgbClr val="1A4DB2"/>
            </a:gs>
          </a:gsLst>
          <a:lin ang="5400000" scaled="1"/>
        </a:gradFill>
        <a:effectLst/>
      </p:bgPr>
    </p:bg>
    <p:spTree>
      <p:nvGrpSpPr>
        <p:cNvPr id="1" name=""/>
        <p:cNvGrpSpPr/>
        <p:nvPr/>
      </p:nvGrpSpPr>
      <p:grpSpPr>
        <a:xfrm>
          <a:off x="0" y="0"/>
          <a:ext cx="0" cy="0"/>
          <a:chOff x="0" y="0"/>
          <a:chExt cx="0" cy="0"/>
        </a:xfrm>
      </p:grpSpPr>
      <p:pic>
        <p:nvPicPr>
          <p:cNvPr id="1026" name="Picture 2" descr="Body_Slide_Logo_0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ltGray">
          <a:xfrm>
            <a:off x="497417" y="5962650"/>
            <a:ext cx="3570816"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45584" y="538163"/>
            <a:ext cx="10835216"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620184" y="1552575"/>
            <a:ext cx="10860616"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5" descr="Body_Slide_Logo_0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ltGray">
          <a:xfrm>
            <a:off x="497417" y="5962650"/>
            <a:ext cx="3570816"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035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lnSpc>
          <a:spcPct val="85000"/>
        </a:lnSpc>
        <a:spcBef>
          <a:spcPct val="0"/>
        </a:spcBef>
        <a:spcAft>
          <a:spcPct val="0"/>
        </a:spcAft>
        <a:defRPr sz="3600" b="1">
          <a:solidFill>
            <a:schemeClr val="bg1"/>
          </a:solidFill>
          <a:latin typeface="+mj-lt"/>
          <a:ea typeface="+mj-ea"/>
          <a:cs typeface="+mj-cs"/>
        </a:defRPr>
      </a:lvl1pPr>
      <a:lvl2pPr algn="l" rtl="0" eaLnBrk="1" fontAlgn="base" hangingPunct="1">
        <a:lnSpc>
          <a:spcPct val="85000"/>
        </a:lnSpc>
        <a:spcBef>
          <a:spcPct val="0"/>
        </a:spcBef>
        <a:spcAft>
          <a:spcPct val="0"/>
        </a:spcAft>
        <a:defRPr sz="3600" b="1">
          <a:solidFill>
            <a:schemeClr val="bg1"/>
          </a:solidFill>
          <a:latin typeface="Arial" charset="0"/>
        </a:defRPr>
      </a:lvl2pPr>
      <a:lvl3pPr algn="l" rtl="0" eaLnBrk="1" fontAlgn="base" hangingPunct="1">
        <a:lnSpc>
          <a:spcPct val="85000"/>
        </a:lnSpc>
        <a:spcBef>
          <a:spcPct val="0"/>
        </a:spcBef>
        <a:spcAft>
          <a:spcPct val="0"/>
        </a:spcAft>
        <a:defRPr sz="3600" b="1">
          <a:solidFill>
            <a:schemeClr val="bg1"/>
          </a:solidFill>
          <a:latin typeface="Arial" charset="0"/>
        </a:defRPr>
      </a:lvl3pPr>
      <a:lvl4pPr algn="l" rtl="0" eaLnBrk="1" fontAlgn="base" hangingPunct="1">
        <a:lnSpc>
          <a:spcPct val="85000"/>
        </a:lnSpc>
        <a:spcBef>
          <a:spcPct val="0"/>
        </a:spcBef>
        <a:spcAft>
          <a:spcPct val="0"/>
        </a:spcAft>
        <a:defRPr sz="3600" b="1">
          <a:solidFill>
            <a:schemeClr val="bg1"/>
          </a:solidFill>
          <a:latin typeface="Arial" charset="0"/>
        </a:defRPr>
      </a:lvl4pPr>
      <a:lvl5pPr algn="l" rtl="0" eaLnBrk="1" fontAlgn="base" hangingPunct="1">
        <a:lnSpc>
          <a:spcPct val="85000"/>
        </a:lnSpc>
        <a:spcBef>
          <a:spcPct val="0"/>
        </a:spcBef>
        <a:spcAft>
          <a:spcPct val="0"/>
        </a:spcAft>
        <a:defRPr sz="3600" b="1">
          <a:solidFill>
            <a:schemeClr val="bg1"/>
          </a:solidFill>
          <a:latin typeface="Arial" charset="0"/>
        </a:defRPr>
      </a:lvl5pPr>
      <a:lvl6pPr marL="457200" algn="l" rtl="0" eaLnBrk="1" fontAlgn="base" hangingPunct="1">
        <a:lnSpc>
          <a:spcPct val="85000"/>
        </a:lnSpc>
        <a:spcBef>
          <a:spcPct val="0"/>
        </a:spcBef>
        <a:spcAft>
          <a:spcPct val="0"/>
        </a:spcAft>
        <a:defRPr sz="3600" b="1">
          <a:solidFill>
            <a:schemeClr val="bg1"/>
          </a:solidFill>
          <a:latin typeface="Arial" charset="0"/>
        </a:defRPr>
      </a:lvl6pPr>
      <a:lvl7pPr marL="914400" algn="l" rtl="0" eaLnBrk="1" fontAlgn="base" hangingPunct="1">
        <a:lnSpc>
          <a:spcPct val="85000"/>
        </a:lnSpc>
        <a:spcBef>
          <a:spcPct val="0"/>
        </a:spcBef>
        <a:spcAft>
          <a:spcPct val="0"/>
        </a:spcAft>
        <a:defRPr sz="3600" b="1">
          <a:solidFill>
            <a:schemeClr val="bg1"/>
          </a:solidFill>
          <a:latin typeface="Arial" charset="0"/>
        </a:defRPr>
      </a:lvl7pPr>
      <a:lvl8pPr marL="1371600" algn="l" rtl="0" eaLnBrk="1" fontAlgn="base" hangingPunct="1">
        <a:lnSpc>
          <a:spcPct val="85000"/>
        </a:lnSpc>
        <a:spcBef>
          <a:spcPct val="0"/>
        </a:spcBef>
        <a:spcAft>
          <a:spcPct val="0"/>
        </a:spcAft>
        <a:defRPr sz="3600" b="1">
          <a:solidFill>
            <a:schemeClr val="bg1"/>
          </a:solidFill>
          <a:latin typeface="Arial" charset="0"/>
        </a:defRPr>
      </a:lvl8pPr>
      <a:lvl9pPr marL="1828800" algn="l" rtl="0" eaLnBrk="1" fontAlgn="base" hangingPunct="1">
        <a:lnSpc>
          <a:spcPct val="85000"/>
        </a:lnSpc>
        <a:spcBef>
          <a:spcPct val="0"/>
        </a:spcBef>
        <a:spcAft>
          <a:spcPct val="0"/>
        </a:spcAft>
        <a:defRPr sz="3600" b="1">
          <a:solidFill>
            <a:schemeClr val="bg1"/>
          </a:solidFill>
          <a:latin typeface="Arial" charset="0"/>
        </a:defRPr>
      </a:lvl9pPr>
    </p:titleStyle>
    <p:bodyStyle>
      <a:lvl1pPr marL="342900" indent="-342900" algn="l" rtl="0" eaLnBrk="1" fontAlgn="base" hangingPunct="1">
        <a:lnSpc>
          <a:spcPct val="85000"/>
        </a:lnSpc>
        <a:spcBef>
          <a:spcPct val="40000"/>
        </a:spcBef>
        <a:spcAft>
          <a:spcPct val="0"/>
        </a:spcAft>
        <a:buChar char="•"/>
        <a:defRPr sz="2400" b="1">
          <a:solidFill>
            <a:schemeClr val="bg1"/>
          </a:solidFill>
          <a:latin typeface="+mn-lt"/>
          <a:ea typeface="+mn-ea"/>
          <a:cs typeface="+mn-cs"/>
        </a:defRPr>
      </a:lvl1pPr>
      <a:lvl2pPr marL="742950" indent="-285750" algn="l" rtl="0" eaLnBrk="1" fontAlgn="base" hangingPunct="1">
        <a:lnSpc>
          <a:spcPct val="85000"/>
        </a:lnSpc>
        <a:spcBef>
          <a:spcPct val="40000"/>
        </a:spcBef>
        <a:spcAft>
          <a:spcPct val="0"/>
        </a:spcAft>
        <a:buChar char="–"/>
        <a:defRPr sz="2400" b="1">
          <a:solidFill>
            <a:schemeClr val="bg1"/>
          </a:solidFill>
          <a:latin typeface="+mn-lt"/>
        </a:defRPr>
      </a:lvl2pPr>
      <a:lvl3pPr marL="1143000" indent="-228600" algn="l" rtl="0" eaLnBrk="1" fontAlgn="base" hangingPunct="1">
        <a:lnSpc>
          <a:spcPct val="85000"/>
        </a:lnSpc>
        <a:spcBef>
          <a:spcPct val="40000"/>
        </a:spcBef>
        <a:spcAft>
          <a:spcPct val="0"/>
        </a:spcAft>
        <a:buChar char="•"/>
        <a:defRPr sz="2400" b="1">
          <a:solidFill>
            <a:schemeClr val="bg1"/>
          </a:solidFill>
          <a:latin typeface="+mn-lt"/>
        </a:defRPr>
      </a:lvl3pPr>
      <a:lvl4pPr marL="1600200" indent="-228600" algn="l" rtl="0" eaLnBrk="1" fontAlgn="base" hangingPunct="1">
        <a:lnSpc>
          <a:spcPct val="85000"/>
        </a:lnSpc>
        <a:spcBef>
          <a:spcPct val="40000"/>
        </a:spcBef>
        <a:spcAft>
          <a:spcPct val="0"/>
        </a:spcAft>
        <a:buChar char="–"/>
        <a:defRPr sz="2400" b="1">
          <a:solidFill>
            <a:schemeClr val="bg1"/>
          </a:solidFill>
          <a:latin typeface="+mn-lt"/>
        </a:defRPr>
      </a:lvl4pPr>
      <a:lvl5pPr marL="2057400" indent="-228600" algn="l" rtl="0" eaLnBrk="1" fontAlgn="base" hangingPunct="1">
        <a:lnSpc>
          <a:spcPct val="85000"/>
        </a:lnSpc>
        <a:spcBef>
          <a:spcPct val="40000"/>
        </a:spcBef>
        <a:spcAft>
          <a:spcPct val="0"/>
        </a:spcAft>
        <a:buChar char="•"/>
        <a:defRPr sz="2400" b="1">
          <a:solidFill>
            <a:schemeClr val="bg1"/>
          </a:solidFill>
          <a:latin typeface="+mn-lt"/>
        </a:defRPr>
      </a:lvl5pPr>
      <a:lvl6pPr marL="2514600" indent="-228600" algn="l" rtl="0" eaLnBrk="1" fontAlgn="base" hangingPunct="1">
        <a:lnSpc>
          <a:spcPct val="85000"/>
        </a:lnSpc>
        <a:spcBef>
          <a:spcPct val="40000"/>
        </a:spcBef>
        <a:spcAft>
          <a:spcPct val="0"/>
        </a:spcAft>
        <a:buChar char="•"/>
        <a:defRPr sz="2400" b="1">
          <a:solidFill>
            <a:schemeClr val="bg1"/>
          </a:solidFill>
          <a:latin typeface="+mn-lt"/>
        </a:defRPr>
      </a:lvl6pPr>
      <a:lvl7pPr marL="2971800" indent="-228600" algn="l" rtl="0" eaLnBrk="1" fontAlgn="base" hangingPunct="1">
        <a:lnSpc>
          <a:spcPct val="85000"/>
        </a:lnSpc>
        <a:spcBef>
          <a:spcPct val="40000"/>
        </a:spcBef>
        <a:spcAft>
          <a:spcPct val="0"/>
        </a:spcAft>
        <a:buChar char="•"/>
        <a:defRPr sz="2400" b="1">
          <a:solidFill>
            <a:schemeClr val="bg1"/>
          </a:solidFill>
          <a:latin typeface="+mn-lt"/>
        </a:defRPr>
      </a:lvl7pPr>
      <a:lvl8pPr marL="3429000" indent="-228600" algn="l" rtl="0" eaLnBrk="1" fontAlgn="base" hangingPunct="1">
        <a:lnSpc>
          <a:spcPct val="85000"/>
        </a:lnSpc>
        <a:spcBef>
          <a:spcPct val="40000"/>
        </a:spcBef>
        <a:spcAft>
          <a:spcPct val="0"/>
        </a:spcAft>
        <a:buChar char="•"/>
        <a:defRPr sz="2400" b="1">
          <a:solidFill>
            <a:schemeClr val="bg1"/>
          </a:solidFill>
          <a:latin typeface="+mn-lt"/>
        </a:defRPr>
      </a:lvl8pPr>
      <a:lvl9pPr marL="3886200" indent="-228600" algn="l" rtl="0" eaLnBrk="1" fontAlgn="base" hangingPunct="1">
        <a:lnSpc>
          <a:spcPct val="85000"/>
        </a:lnSpc>
        <a:spcBef>
          <a:spcPct val="40000"/>
        </a:spcBef>
        <a:spcAft>
          <a:spcPct val="0"/>
        </a:spcAft>
        <a:buChar char="•"/>
        <a:defRPr sz="24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04D3C-1DBD-DCEA-57A0-F6EA2335B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E55137-D786-8C67-5F34-D8C9998D5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DC5D1-CD08-FE7D-E452-E3D3D82651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2F0F4-B868-416E-9F12-5C3752B7F2A9}" type="datetimeFigureOut">
              <a:rPr lang="en-US" smtClean="0"/>
              <a:t>4/12/2026</a:t>
            </a:fld>
            <a:endParaRPr lang="en-US"/>
          </a:p>
        </p:txBody>
      </p:sp>
      <p:sp>
        <p:nvSpPr>
          <p:cNvPr id="5" name="Footer Placeholder 4">
            <a:extLst>
              <a:ext uri="{FF2B5EF4-FFF2-40B4-BE49-F238E27FC236}">
                <a16:creationId xmlns:a16="http://schemas.microsoft.com/office/drawing/2014/main" id="{C6F470C4-2C5E-EACF-1BD7-989FBCF66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D5F2E0-A620-33E5-1DE9-48B8BAFD2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F0F7B-087C-46F1-A3D1-68FBE2BB7F57}" type="slidenum">
              <a:rPr lang="en-US" smtClean="0"/>
              <a:t>‹#›</a:t>
            </a:fld>
            <a:endParaRPr lang="en-US"/>
          </a:p>
        </p:txBody>
      </p:sp>
    </p:spTree>
    <p:extLst>
      <p:ext uri="{BB962C8B-B14F-4D97-AF65-F5344CB8AC3E}">
        <p14:creationId xmlns:p14="http://schemas.microsoft.com/office/powerpoint/2010/main" val="20595455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200" b="1">
                <a:solidFill>
                  <a:schemeClr val="tx1"/>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25440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sldNum="0" hdr="0" ftr="0" dt="0"/>
  <p:txStyles>
    <p:title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p15:clr>
            <a:srgbClr val="F26B43"/>
          </p15:clr>
        </p15:guide>
        <p15:guide id="2" pos="3840">
          <p15:clr>
            <a:srgbClr val="F26B43"/>
          </p15:clr>
        </p15:guide>
        <p15:guide id="3" orient="horz" pos="4200">
          <p15:clr>
            <a:srgbClr val="F26B43"/>
          </p15:clr>
        </p15:guide>
        <p15:guide id="4" orient="horz" pos="2136">
          <p15:clr>
            <a:srgbClr val="F26B43"/>
          </p15:clr>
        </p15:guide>
        <p15:guide id="5" pos="576">
          <p15:clr>
            <a:srgbClr val="F26B43"/>
          </p15:clr>
        </p15:guide>
        <p15:guide id="6" pos="7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9318" y="431080"/>
            <a:ext cx="7817223" cy="2509719"/>
          </a:xfrm>
        </p:spPr>
        <p:txBody>
          <a:bodyPr/>
          <a:lstStyle/>
          <a:p>
            <a:pPr marL="0" marR="0" lvl="0" indent="0" algn="ctr" defTabSz="914400" rtl="0" eaLnBrk="1" fontAlgn="base" latinLnBrk="0" hangingPunct="1">
              <a:lnSpc>
                <a:spcPct val="85000"/>
              </a:lnSpc>
              <a:spcBef>
                <a:spcPct val="40000"/>
              </a:spcBef>
              <a:spcAft>
                <a:spcPct val="0"/>
              </a:spcAft>
              <a:buClrTx/>
              <a:buSzTx/>
              <a:buFontTx/>
              <a:buNone/>
              <a:tabLst/>
              <a:defRPr/>
            </a:pPr>
            <a:r>
              <a:rPr kumimoji="0" lang="en-US" sz="4000" b="0" u="none" strike="noStrike" kern="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 </a:t>
            </a:r>
            <a:endParaRPr lang="en-US" sz="3200" b="0" u="sng">
              <a:latin typeface="+mn-lt"/>
            </a:endParaRPr>
          </a:p>
        </p:txBody>
      </p:sp>
      <p:sp>
        <p:nvSpPr>
          <p:cNvPr id="3" name="Subtitle 2"/>
          <p:cNvSpPr>
            <a:spLocks noGrp="1"/>
          </p:cNvSpPr>
          <p:nvPr>
            <p:ph type="subTitle" sz="quarter" idx="1"/>
          </p:nvPr>
        </p:nvSpPr>
        <p:spPr>
          <a:xfrm>
            <a:off x="5161429" y="2507731"/>
            <a:ext cx="4953000" cy="3371527"/>
          </a:xfrm>
        </p:spPr>
        <p:txBody>
          <a:bodyPr/>
          <a:lstStyle/>
          <a:p>
            <a:endParaRPr lang="en-US" sz="2800" b="0" i="1" baseline="30000" dirty="0">
              <a:latin typeface="Arial Narrow" panose="020B0606020202030204" pitchFamily="34" charset="0"/>
              <a:cs typeface="Arial" panose="020B0604020202020204" pitchFamily="34" charset="0"/>
            </a:endParaRPr>
          </a:p>
          <a:p>
            <a:endParaRPr lang="en-US" b="0" i="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Christine King</a:t>
            </a:r>
          </a:p>
          <a:p>
            <a:endParaRPr lang="en-US" b="0" i="1" dirty="0">
              <a:latin typeface="Arial" panose="020B0604020202020204" pitchFamily="34" charset="0"/>
              <a:cs typeface="Arial" panose="020B0604020202020204" pitchFamily="34" charset="0"/>
            </a:endParaRPr>
          </a:p>
          <a:p>
            <a:r>
              <a:rPr lang="en-US" sz="1800" b="0" dirty="0">
                <a:solidFill>
                  <a:srgbClr val="FFFFFF"/>
                </a:solidFill>
                <a:latin typeface="Arial Narrow" panose="020B0606020202030204" pitchFamily="34" charset="0"/>
              </a:rPr>
              <a:t>Idaho National Laboratory</a:t>
            </a:r>
            <a:br>
              <a:rPr lang="en-US" b="0" dirty="0">
                <a:solidFill>
                  <a:srgbClr val="FFFFFF"/>
                </a:solidFill>
                <a:latin typeface="Arial Narrow" panose="020B0606020202030204" pitchFamily="34" charset="0"/>
              </a:rPr>
            </a:br>
            <a:endParaRPr lang="en-US" sz="1400" b="0" dirty="0">
              <a:latin typeface="Arial Narrow" panose="020B0606020202030204" pitchFamily="34" charset="0"/>
            </a:endParaRPr>
          </a:p>
        </p:txBody>
      </p:sp>
      <p:sp>
        <p:nvSpPr>
          <p:cNvPr id="7" name="TextBox 6">
            <a:extLst>
              <a:ext uri="{FF2B5EF4-FFF2-40B4-BE49-F238E27FC236}">
                <a16:creationId xmlns:a16="http://schemas.microsoft.com/office/drawing/2014/main" id="{09A873C9-416F-9E79-72EB-BC2A1C3DCB51}"/>
              </a:ext>
            </a:extLst>
          </p:cNvPr>
          <p:cNvSpPr txBox="1"/>
          <p:nvPr/>
        </p:nvSpPr>
        <p:spPr bwMode="auto">
          <a:xfrm>
            <a:off x="4729942" y="689956"/>
            <a:ext cx="5685905" cy="1354217"/>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ctr"/>
            <a:r>
              <a:rPr lang="en-US" sz="4400" kern="0" dirty="0">
                <a:solidFill>
                  <a:schemeClr val="bg1"/>
                </a:solidFill>
              </a:rPr>
              <a:t>Nuclear Energy:</a:t>
            </a:r>
          </a:p>
          <a:p>
            <a:pPr algn="ctr"/>
            <a:r>
              <a:rPr lang="en-US" sz="4400" kern="0" dirty="0">
                <a:solidFill>
                  <a:schemeClr val="bg1"/>
                </a:solidFill>
              </a:rPr>
              <a:t>A Brief History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7EBE03-48E4-D370-D340-2683D8C1D0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DB2FCF-BF97-453C-9D08-6E906349DE19}"/>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46194147-C9A8-C1AA-F127-A741E7470B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C9173867-F262-1239-3B3C-D7B109894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F03EED3-6F36-8738-1514-97357341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718B0AB8-BAE4-D282-26C1-109FF91F5453}"/>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92F6C203-04F5-1B36-DE90-94889BEF9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1B67384-6588-0579-274C-0DDFF3898103}"/>
              </a:ext>
            </a:extLst>
          </p:cNvPr>
          <p:cNvSpPr txBox="1">
            <a:spLocks/>
          </p:cNvSpPr>
          <p:nvPr/>
        </p:nvSpPr>
        <p:spPr>
          <a:xfrm>
            <a:off x="0" y="0"/>
            <a:ext cx="12192000" cy="830395"/>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Past and the Future Come together</a:t>
            </a:r>
          </a:p>
        </p:txBody>
      </p:sp>
      <p:sp>
        <p:nvSpPr>
          <p:cNvPr id="8" name="TextBox 7">
            <a:extLst>
              <a:ext uri="{FF2B5EF4-FFF2-40B4-BE49-F238E27FC236}">
                <a16:creationId xmlns:a16="http://schemas.microsoft.com/office/drawing/2014/main" id="{88B4C91A-9359-B423-D3D3-6004FAE761E8}"/>
              </a:ext>
            </a:extLst>
          </p:cNvPr>
          <p:cNvSpPr txBox="1"/>
          <p:nvPr/>
        </p:nvSpPr>
        <p:spPr>
          <a:xfrm>
            <a:off x="153002" y="1053726"/>
            <a:ext cx="538486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New Sizes: SMR’s and Microreactors</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Arial" panose="020B0604020202020204" pitchFamily="34" charset="0"/>
              <a:cs typeface="Arial" panose="020B0604020202020204" pitchFamily="34" charset="0"/>
            </a:endParaRP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Greater siting flexibility</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Lower overhead costs</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Assembly line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Alternative technologies finding commercial footing</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Arial" panose="020B0604020202020204" pitchFamily="34" charset="0"/>
              <a:cs typeface="Arial" panose="020B0604020202020204" pitchFamily="34" charset="0"/>
            </a:endParaRP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Sodium fast reactors</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HTGR’s</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Molten salt cooled and fueled reactors</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Gas Fast </a:t>
            </a:r>
            <a:r>
              <a:rPr lang="en-US" sz="1600" dirty="0">
                <a:latin typeface="Arial" panose="020B0604020202020204" pitchFamily="34" charset="0"/>
                <a:cs typeface="Arial" panose="020B0604020202020204" pitchFamily="34" charset="0"/>
              </a:rPr>
              <a:t>Reactors</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FEF896D-607D-435F-2992-85C2F55A6BED}"/>
              </a:ext>
            </a:extLst>
          </p:cNvPr>
          <p:cNvPicPr>
            <a:picLocks noChangeAspect="1"/>
          </p:cNvPicPr>
          <p:nvPr/>
        </p:nvPicPr>
        <p:blipFill>
          <a:blip r:embed="rId3"/>
          <a:stretch>
            <a:fillRect/>
          </a:stretch>
        </p:blipFill>
        <p:spPr>
          <a:xfrm>
            <a:off x="5087339" y="2747854"/>
            <a:ext cx="1650946" cy="3447832"/>
          </a:xfrm>
          <a:prstGeom prst="rect">
            <a:avLst/>
          </a:prstGeom>
        </p:spPr>
      </p:pic>
      <p:pic>
        <p:nvPicPr>
          <p:cNvPr id="7" name="Picture 6">
            <a:extLst>
              <a:ext uri="{FF2B5EF4-FFF2-40B4-BE49-F238E27FC236}">
                <a16:creationId xmlns:a16="http://schemas.microsoft.com/office/drawing/2014/main" id="{23109727-9136-07A9-8D04-BA01280DC980}"/>
              </a:ext>
            </a:extLst>
          </p:cNvPr>
          <p:cNvPicPr>
            <a:picLocks noChangeAspect="1"/>
          </p:cNvPicPr>
          <p:nvPr/>
        </p:nvPicPr>
        <p:blipFill>
          <a:blip r:embed="rId4"/>
          <a:stretch>
            <a:fillRect/>
          </a:stretch>
        </p:blipFill>
        <p:spPr>
          <a:xfrm>
            <a:off x="6324006" y="897519"/>
            <a:ext cx="5550812" cy="1715495"/>
          </a:xfrm>
          <a:prstGeom prst="rect">
            <a:avLst/>
          </a:prstGeom>
        </p:spPr>
      </p:pic>
      <p:pic>
        <p:nvPicPr>
          <p:cNvPr id="15" name="Picture 14">
            <a:extLst>
              <a:ext uri="{FF2B5EF4-FFF2-40B4-BE49-F238E27FC236}">
                <a16:creationId xmlns:a16="http://schemas.microsoft.com/office/drawing/2014/main" id="{11E860C1-953B-7E62-773E-05F947404AD6}"/>
              </a:ext>
            </a:extLst>
          </p:cNvPr>
          <p:cNvPicPr>
            <a:picLocks noChangeAspect="1"/>
          </p:cNvPicPr>
          <p:nvPr/>
        </p:nvPicPr>
        <p:blipFill>
          <a:blip r:embed="rId5"/>
          <a:stretch>
            <a:fillRect/>
          </a:stretch>
        </p:blipFill>
        <p:spPr>
          <a:xfrm>
            <a:off x="7810283" y="2642806"/>
            <a:ext cx="1289129" cy="1623968"/>
          </a:xfrm>
          <a:prstGeom prst="rect">
            <a:avLst/>
          </a:prstGeom>
        </p:spPr>
      </p:pic>
      <p:pic>
        <p:nvPicPr>
          <p:cNvPr id="17" name="Picture 16">
            <a:extLst>
              <a:ext uri="{FF2B5EF4-FFF2-40B4-BE49-F238E27FC236}">
                <a16:creationId xmlns:a16="http://schemas.microsoft.com/office/drawing/2014/main" id="{A7754233-9650-3141-BA47-F82EA7ADE0F2}"/>
              </a:ext>
            </a:extLst>
          </p:cNvPr>
          <p:cNvPicPr>
            <a:picLocks noChangeAspect="1"/>
          </p:cNvPicPr>
          <p:nvPr/>
        </p:nvPicPr>
        <p:blipFill>
          <a:blip r:embed="rId6"/>
          <a:stretch>
            <a:fillRect/>
          </a:stretch>
        </p:blipFill>
        <p:spPr>
          <a:xfrm>
            <a:off x="6957837" y="4320309"/>
            <a:ext cx="3692993" cy="2052050"/>
          </a:xfrm>
          <a:prstGeom prst="rect">
            <a:avLst/>
          </a:prstGeom>
        </p:spPr>
      </p:pic>
      <p:pic>
        <p:nvPicPr>
          <p:cNvPr id="19" name="Picture 18">
            <a:extLst>
              <a:ext uri="{FF2B5EF4-FFF2-40B4-BE49-F238E27FC236}">
                <a16:creationId xmlns:a16="http://schemas.microsoft.com/office/drawing/2014/main" id="{E72D335D-5BC3-8040-B26A-4C27CBE795C0}"/>
              </a:ext>
            </a:extLst>
          </p:cNvPr>
          <p:cNvPicPr>
            <a:picLocks noChangeAspect="1"/>
          </p:cNvPicPr>
          <p:nvPr/>
        </p:nvPicPr>
        <p:blipFill>
          <a:blip r:embed="rId7"/>
          <a:stretch>
            <a:fillRect/>
          </a:stretch>
        </p:blipFill>
        <p:spPr>
          <a:xfrm>
            <a:off x="10190815" y="2818265"/>
            <a:ext cx="1769028" cy="2972188"/>
          </a:xfrm>
          <a:prstGeom prst="rect">
            <a:avLst/>
          </a:prstGeom>
        </p:spPr>
      </p:pic>
      <p:sp>
        <p:nvSpPr>
          <p:cNvPr id="20" name="TextBox 19">
            <a:extLst>
              <a:ext uri="{FF2B5EF4-FFF2-40B4-BE49-F238E27FC236}">
                <a16:creationId xmlns:a16="http://schemas.microsoft.com/office/drawing/2014/main" id="{0206AA35-078F-73BF-C607-DD7FA03232A1}"/>
              </a:ext>
            </a:extLst>
          </p:cNvPr>
          <p:cNvSpPr txBox="1"/>
          <p:nvPr/>
        </p:nvSpPr>
        <p:spPr>
          <a:xfrm>
            <a:off x="7088286" y="2933895"/>
            <a:ext cx="1014900" cy="246221"/>
          </a:xfrm>
          <a:prstGeom prst="rect">
            <a:avLst/>
          </a:prstGeom>
          <a:noFill/>
        </p:spPr>
        <p:txBody>
          <a:bodyPr wrap="square" rtlCol="0">
            <a:spAutoFit/>
          </a:bodyPr>
          <a:lstStyle/>
          <a:p>
            <a:r>
              <a:rPr lang="en-US" sz="1000" dirty="0"/>
              <a:t>Moltex SSR-W</a:t>
            </a:r>
          </a:p>
        </p:txBody>
      </p:sp>
      <p:sp>
        <p:nvSpPr>
          <p:cNvPr id="21" name="TextBox 20">
            <a:extLst>
              <a:ext uri="{FF2B5EF4-FFF2-40B4-BE49-F238E27FC236}">
                <a16:creationId xmlns:a16="http://schemas.microsoft.com/office/drawing/2014/main" id="{98654C70-4393-4A1B-FE60-08B282151A32}"/>
              </a:ext>
            </a:extLst>
          </p:cNvPr>
          <p:cNvSpPr txBox="1"/>
          <p:nvPr/>
        </p:nvSpPr>
        <p:spPr>
          <a:xfrm>
            <a:off x="7439947" y="6425894"/>
            <a:ext cx="1188664" cy="246221"/>
          </a:xfrm>
          <a:prstGeom prst="rect">
            <a:avLst/>
          </a:prstGeom>
          <a:noFill/>
        </p:spPr>
        <p:txBody>
          <a:bodyPr wrap="square" rtlCol="0">
            <a:spAutoFit/>
          </a:bodyPr>
          <a:lstStyle/>
          <a:p>
            <a:r>
              <a:rPr lang="en-US" sz="1000" dirty="0"/>
              <a:t>Terrestrial IMSR</a:t>
            </a:r>
          </a:p>
        </p:txBody>
      </p:sp>
      <p:sp>
        <p:nvSpPr>
          <p:cNvPr id="22" name="TextBox 21">
            <a:extLst>
              <a:ext uri="{FF2B5EF4-FFF2-40B4-BE49-F238E27FC236}">
                <a16:creationId xmlns:a16="http://schemas.microsoft.com/office/drawing/2014/main" id="{8FFA8DE6-1855-7BBE-AC62-82549F76E96F}"/>
              </a:ext>
            </a:extLst>
          </p:cNvPr>
          <p:cNvSpPr txBox="1"/>
          <p:nvPr/>
        </p:nvSpPr>
        <p:spPr>
          <a:xfrm>
            <a:off x="11216592" y="5790453"/>
            <a:ext cx="738845" cy="246221"/>
          </a:xfrm>
          <a:prstGeom prst="rect">
            <a:avLst/>
          </a:prstGeom>
          <a:noFill/>
        </p:spPr>
        <p:txBody>
          <a:bodyPr wrap="square" rtlCol="0">
            <a:spAutoFit/>
          </a:bodyPr>
          <a:lstStyle/>
          <a:p>
            <a:r>
              <a:rPr lang="en-US" sz="1000" dirty="0"/>
              <a:t>Natrium</a:t>
            </a:r>
          </a:p>
        </p:txBody>
      </p:sp>
      <p:sp>
        <p:nvSpPr>
          <p:cNvPr id="23" name="TextBox 22">
            <a:extLst>
              <a:ext uri="{FF2B5EF4-FFF2-40B4-BE49-F238E27FC236}">
                <a16:creationId xmlns:a16="http://schemas.microsoft.com/office/drawing/2014/main" id="{41A17C3E-EAF4-A33A-0B81-42D790FB8B70}"/>
              </a:ext>
            </a:extLst>
          </p:cNvPr>
          <p:cNvSpPr txBox="1"/>
          <p:nvPr/>
        </p:nvSpPr>
        <p:spPr>
          <a:xfrm>
            <a:off x="5870719" y="2933895"/>
            <a:ext cx="753788" cy="246221"/>
          </a:xfrm>
          <a:prstGeom prst="rect">
            <a:avLst/>
          </a:prstGeom>
          <a:noFill/>
        </p:spPr>
        <p:txBody>
          <a:bodyPr wrap="square" rtlCol="0">
            <a:spAutoFit/>
          </a:bodyPr>
          <a:lstStyle/>
          <a:p>
            <a:r>
              <a:rPr lang="en-US" sz="1000" dirty="0"/>
              <a:t>XE-100</a:t>
            </a:r>
          </a:p>
        </p:txBody>
      </p:sp>
    </p:spTree>
    <p:extLst>
      <p:ext uri="{BB962C8B-B14F-4D97-AF65-F5344CB8AC3E}">
        <p14:creationId xmlns:p14="http://schemas.microsoft.com/office/powerpoint/2010/main" val="181045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B00906-93F6-5717-AE7F-DB9750970A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44C72C-8201-560C-CDFF-226EF46525F8}"/>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3436B985-C44A-215C-0F76-01F3FEEDD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BC544945-AB68-B665-BD80-340F94C7A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FC703A7-97AA-D072-FD83-DC73C95EC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E739E87F-6617-E02F-4F16-CC181C732A6E}"/>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49910CF6-1839-7CC3-1E2D-D366BAE07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8C234B5-3985-649A-66A5-AC213EE68EAB}"/>
              </a:ext>
            </a:extLst>
          </p:cNvPr>
          <p:cNvSpPr txBox="1">
            <a:spLocks/>
          </p:cNvSpPr>
          <p:nvPr/>
        </p:nvSpPr>
        <p:spPr>
          <a:xfrm>
            <a:off x="0" y="0"/>
            <a:ext cx="12192000" cy="830395"/>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LWR Commercial </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Accidents</a:t>
            </a:r>
          </a:p>
        </p:txBody>
      </p:sp>
      <p:sp>
        <p:nvSpPr>
          <p:cNvPr id="5" name="TextBox 4">
            <a:extLst>
              <a:ext uri="{FF2B5EF4-FFF2-40B4-BE49-F238E27FC236}">
                <a16:creationId xmlns:a16="http://schemas.microsoft.com/office/drawing/2014/main" id="{D960DCAB-B999-C17A-0BB3-ADC00E359C82}"/>
              </a:ext>
            </a:extLst>
          </p:cNvPr>
          <p:cNvSpPr txBox="1"/>
          <p:nvPr/>
        </p:nvSpPr>
        <p:spPr>
          <a:xfrm>
            <a:off x="277402" y="1078992"/>
            <a:ext cx="7890553" cy="5262979"/>
          </a:xfrm>
          <a:prstGeom prst="rect">
            <a:avLst/>
          </a:prstGeom>
          <a:noFill/>
        </p:spPr>
        <p:txBody>
          <a:bodyPr wrap="square" rtlCol="0">
            <a:spAutoFit/>
          </a:bodyPr>
          <a:lstStyle/>
          <a:p>
            <a:r>
              <a:rPr lang="en-US" sz="1600" dirty="0"/>
              <a:t>TMI (Pressurized Water Reactor) 1979</a:t>
            </a:r>
          </a:p>
          <a:p>
            <a:pPr marL="342900" indent="-342900">
              <a:buFont typeface="Arial" panose="020B0604020202020204" pitchFamily="34" charset="0"/>
              <a:buChar char="•"/>
            </a:pPr>
            <a:r>
              <a:rPr lang="en-US" sz="1600" dirty="0"/>
              <a:t>combination of equipment malfunctions, design-related problems and worker errors led to TMI-2’s partial meltdown </a:t>
            </a:r>
          </a:p>
          <a:p>
            <a:pPr marL="342900" indent="-342900">
              <a:buFont typeface="Arial" panose="020B0604020202020204" pitchFamily="34" charset="0"/>
              <a:buChar char="•"/>
            </a:pPr>
            <a:r>
              <a:rPr lang="en-US" sz="1600" dirty="0"/>
              <a:t>Significant number of changes required for similar plants related to training of personnel, new instrumentation, and new oversight procedures</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INPO as a mechanism for plant owners/operators to share lessons learned </a:t>
            </a:r>
          </a:p>
          <a:p>
            <a:endParaRPr lang="en-US" sz="1600" dirty="0"/>
          </a:p>
          <a:p>
            <a:endParaRPr lang="en-US" sz="1600" dirty="0"/>
          </a:p>
          <a:p>
            <a:r>
              <a:rPr lang="en-US" sz="1600" dirty="0"/>
              <a:t>Fukushima Daiichi (Boiling Water Reactor) 2011Tōhoku quake and tsunami </a:t>
            </a:r>
          </a:p>
          <a:p>
            <a:pPr marL="285750" indent="-285750">
              <a:buFont typeface="Arial" panose="020B0604020202020204" pitchFamily="34" charset="0"/>
              <a:buChar char="•"/>
            </a:pPr>
            <a:r>
              <a:rPr lang="en-US" sz="1600" dirty="0"/>
              <a:t>Tsunami exceeded the plant’s design basis and flooded the site’s emergency power supplies and electrical distribution system. </a:t>
            </a:r>
          </a:p>
          <a:p>
            <a:pPr marL="285750" indent="-285750">
              <a:buFont typeface="Arial" panose="020B0604020202020204" pitchFamily="34" charset="0"/>
              <a:buChar char="•"/>
            </a:pPr>
            <a:r>
              <a:rPr lang="en-US" sz="1600" dirty="0"/>
              <a:t>This extended loss of power severely compromised core cooling and containment integrity and ultimately led to core damage in three reactors.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US Response: FLEX Strategy - emergency equipment for extreme events</a:t>
            </a:r>
          </a:p>
          <a:p>
            <a:pPr marL="742950" lvl="1" indent="-285750">
              <a:buFont typeface="Arial" panose="020B0604020202020204" pitchFamily="34" charset="0"/>
              <a:buChar char="•"/>
            </a:pPr>
            <a:r>
              <a:rPr lang="en-US" sz="1600" dirty="0"/>
              <a:t>Locally: each site has backup emergency equipment</a:t>
            </a:r>
          </a:p>
          <a:p>
            <a:pPr marL="742950" lvl="1" indent="-285750">
              <a:buFont typeface="Arial" panose="020B0604020202020204" pitchFamily="34" charset="0"/>
              <a:buChar char="•"/>
            </a:pPr>
            <a:r>
              <a:rPr lang="en-US" sz="1600" dirty="0"/>
              <a:t>Regionally: two emergency response centers, Memphis and Phoenix</a:t>
            </a:r>
          </a:p>
          <a:p>
            <a:pPr marL="742950" lvl="1" indent="-285750">
              <a:buFont typeface="Arial" panose="020B0604020202020204" pitchFamily="34" charset="0"/>
              <a:buChar char="•"/>
            </a:pPr>
            <a:r>
              <a:rPr lang="en-US" sz="1600" dirty="0"/>
              <a:t>stores and maintains critical spares for the entire U.S. nuclear industry. </a:t>
            </a:r>
          </a:p>
          <a:p>
            <a:pPr marL="742950" lvl="1" indent="-285750">
              <a:buFont typeface="Arial" panose="020B0604020202020204" pitchFamily="34" charset="0"/>
              <a:buChar char="•"/>
            </a:pPr>
            <a:r>
              <a:rPr lang="en-US" sz="1600" dirty="0"/>
              <a:t>Each set of equipment can be transported by truck or air to a plant site anywhere in the country in 24 hours.</a:t>
            </a:r>
          </a:p>
        </p:txBody>
      </p:sp>
      <p:pic>
        <p:nvPicPr>
          <p:cNvPr id="9" name="Picture 8">
            <a:extLst>
              <a:ext uri="{FF2B5EF4-FFF2-40B4-BE49-F238E27FC236}">
                <a16:creationId xmlns:a16="http://schemas.microsoft.com/office/drawing/2014/main" id="{469A63CD-80E5-0844-09A1-06890EBA92C4}"/>
              </a:ext>
            </a:extLst>
          </p:cNvPr>
          <p:cNvPicPr>
            <a:picLocks noChangeAspect="1"/>
          </p:cNvPicPr>
          <p:nvPr/>
        </p:nvPicPr>
        <p:blipFill>
          <a:blip r:embed="rId4"/>
          <a:stretch>
            <a:fillRect/>
          </a:stretch>
        </p:blipFill>
        <p:spPr>
          <a:xfrm>
            <a:off x="9349442" y="948896"/>
            <a:ext cx="2151653" cy="2151653"/>
          </a:xfrm>
          <a:prstGeom prst="rect">
            <a:avLst/>
          </a:prstGeom>
        </p:spPr>
      </p:pic>
      <p:pic>
        <p:nvPicPr>
          <p:cNvPr id="8" name="Picture 7">
            <a:extLst>
              <a:ext uri="{FF2B5EF4-FFF2-40B4-BE49-F238E27FC236}">
                <a16:creationId xmlns:a16="http://schemas.microsoft.com/office/drawing/2014/main" id="{556719C0-2CD6-9C6B-69ED-7C2C3E796472}"/>
              </a:ext>
            </a:extLst>
          </p:cNvPr>
          <p:cNvPicPr>
            <a:picLocks noChangeAspect="1"/>
          </p:cNvPicPr>
          <p:nvPr/>
        </p:nvPicPr>
        <p:blipFill>
          <a:blip r:embed="rId5"/>
          <a:srcRect r="32189"/>
          <a:stretch>
            <a:fillRect/>
          </a:stretch>
        </p:blipFill>
        <p:spPr>
          <a:xfrm>
            <a:off x="8095272" y="3281053"/>
            <a:ext cx="3819326" cy="2939242"/>
          </a:xfrm>
          <a:prstGeom prst="rect">
            <a:avLst/>
          </a:prstGeom>
        </p:spPr>
      </p:pic>
    </p:spTree>
    <p:extLst>
      <p:ext uri="{BB962C8B-B14F-4D97-AF65-F5344CB8AC3E}">
        <p14:creationId xmlns:p14="http://schemas.microsoft.com/office/powerpoint/2010/main" val="352918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6307B1-4278-4D95-3A30-A138D63F54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D86410-4AEC-BB60-C2F7-BE295E472CA6}"/>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09AA6847-0110-1300-4ED4-A1E7DBC0C1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5ADB147B-EF26-58A1-6BD1-0E3A23CE19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3B2C5FA-4BAE-708E-E2C6-D6A7FE480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BDFC487E-F2AC-E459-08BD-0BE72EDCC811}"/>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D99907DF-8DF9-CAD1-AF2B-F7B79F9DD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125FA61-923C-5EB5-F05F-F43CFFE4E366}"/>
              </a:ext>
            </a:extLst>
          </p:cNvPr>
          <p:cNvSpPr txBox="1">
            <a:spLocks/>
          </p:cNvSpPr>
          <p:nvPr/>
        </p:nvSpPr>
        <p:spPr>
          <a:xfrm>
            <a:off x="0" y="0"/>
            <a:ext cx="12192000" cy="830395"/>
          </a:xfrm>
          <a:prstGeom prst="rect">
            <a:avLst/>
          </a:prstGeom>
          <a:solidFill>
            <a:srgbClr val="0070C0"/>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PIVOT POINTS: Reorganization and Federal Agencies </a:t>
            </a:r>
          </a:p>
        </p:txBody>
      </p:sp>
      <p:sp>
        <p:nvSpPr>
          <p:cNvPr id="8" name="TextBox 7">
            <a:extLst>
              <a:ext uri="{FF2B5EF4-FFF2-40B4-BE49-F238E27FC236}">
                <a16:creationId xmlns:a16="http://schemas.microsoft.com/office/drawing/2014/main" id="{772E1598-CEEA-7A5E-0B1A-59FB8A964BFE}"/>
              </a:ext>
            </a:extLst>
          </p:cNvPr>
          <p:cNvSpPr txBox="1"/>
          <p:nvPr/>
        </p:nvSpPr>
        <p:spPr>
          <a:xfrm>
            <a:off x="1493921" y="1224860"/>
            <a:ext cx="9204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F94B71F-4096-8910-90B7-42849C28DB6B}"/>
              </a:ext>
            </a:extLst>
          </p:cNvPr>
          <p:cNvSpPr txBox="1"/>
          <p:nvPr/>
        </p:nvSpPr>
        <p:spPr>
          <a:xfrm>
            <a:off x="195209" y="1029456"/>
            <a:ext cx="6261837" cy="5262979"/>
          </a:xfrm>
          <a:prstGeom prst="rect">
            <a:avLst/>
          </a:prstGeom>
          <a:noFill/>
        </p:spPr>
        <p:txBody>
          <a:bodyPr wrap="square" rtlCol="0">
            <a:spAutoFit/>
          </a:bodyPr>
          <a:lstStyle/>
          <a:p>
            <a:r>
              <a:rPr lang="en-US" sz="1600" dirty="0"/>
              <a:t>1970: National Environmental Policy Act (NEPA) </a:t>
            </a:r>
          </a:p>
          <a:p>
            <a:pPr marL="285750" indent="-285750">
              <a:buFont typeface="Arial" panose="020B0604020202020204" pitchFamily="34" charset="0"/>
              <a:buChar char="•"/>
            </a:pPr>
            <a:r>
              <a:rPr lang="en-US" sz="1600" dirty="0"/>
              <a:t>establish a national policy for the environment</a:t>
            </a:r>
          </a:p>
          <a:p>
            <a:pPr marL="285750" indent="-285750">
              <a:buFont typeface="Arial" panose="020B0604020202020204" pitchFamily="34" charset="0"/>
              <a:buChar char="•"/>
            </a:pPr>
            <a:r>
              <a:rPr lang="en-US" sz="1600" dirty="0"/>
              <a:t>requires Federal agencies to assess the environmental effects of proposed major Federal actions prior to making decisions.</a:t>
            </a:r>
          </a:p>
          <a:p>
            <a:endParaRPr lang="en-US" sz="1600" dirty="0"/>
          </a:p>
          <a:p>
            <a:r>
              <a:rPr lang="en-US" sz="1600" dirty="0"/>
              <a:t>1974 Energy Reorganization Act: splits Atomic Energy Commission </a:t>
            </a:r>
          </a:p>
          <a:p>
            <a:pPr marL="342900" indent="-342900">
              <a:buFont typeface="Arial" panose="020B0604020202020204" pitchFamily="34" charset="0"/>
              <a:buChar char="•"/>
            </a:pPr>
            <a:r>
              <a:rPr lang="en-US" sz="1600" dirty="0"/>
              <a:t>an R&amp;D arm, Energy Research and Development Administration (ERDA) </a:t>
            </a:r>
          </a:p>
          <a:p>
            <a:pPr marL="342900" indent="-342900">
              <a:buFont typeface="Arial" panose="020B0604020202020204" pitchFamily="34" charset="0"/>
              <a:buChar char="•"/>
            </a:pPr>
            <a:r>
              <a:rPr lang="en-US" sz="1600" dirty="0"/>
              <a:t>a regulator, Nuclear Regulatory Commission (NRC)</a:t>
            </a:r>
          </a:p>
          <a:p>
            <a:endParaRPr lang="en-US" sz="1600" dirty="0"/>
          </a:p>
          <a:p>
            <a:r>
              <a:rPr lang="en-US" sz="1600" dirty="0"/>
              <a:t>1977: Department of Energy Organization Act </a:t>
            </a:r>
          </a:p>
          <a:p>
            <a:pPr marL="285750" indent="-285750">
              <a:buFont typeface="Arial" panose="020B0604020202020204" pitchFamily="34" charset="0"/>
              <a:buChar char="•"/>
            </a:pPr>
            <a:r>
              <a:rPr lang="en-US" sz="1600" dirty="0"/>
              <a:t>transfers ERDA functions to the new Department of Energy</a:t>
            </a:r>
          </a:p>
          <a:p>
            <a:endParaRPr lang="en-US" sz="1600" dirty="0"/>
          </a:p>
          <a:p>
            <a:r>
              <a:rPr lang="en-US" sz="1600" dirty="0"/>
              <a:t>1982:Nuclear Waste Policy Act </a:t>
            </a:r>
          </a:p>
          <a:p>
            <a:pPr marL="285750" indent="-285750">
              <a:buFont typeface="Arial" panose="020B0604020202020204" pitchFamily="34" charset="0"/>
              <a:buChar char="•"/>
            </a:pPr>
            <a:r>
              <a:rPr lang="en-US" sz="1600" dirty="0"/>
              <a:t>federal framework permanent disposal of high-level radioactive waste and spent nuclear fuel </a:t>
            </a:r>
          </a:p>
          <a:p>
            <a:endParaRPr lang="en-US" sz="1600" dirty="0"/>
          </a:p>
          <a:p>
            <a:r>
              <a:rPr lang="en-US" sz="1600" dirty="0"/>
              <a:t>1989: Office of Environmental Management </a:t>
            </a:r>
          </a:p>
          <a:p>
            <a:pPr marL="285750" indent="-285750">
              <a:buFont typeface="Arial" panose="020B0604020202020204" pitchFamily="34" charset="0"/>
              <a:buChar char="•"/>
            </a:pPr>
            <a:r>
              <a:rPr lang="en-US" sz="1600" dirty="0"/>
              <a:t>complete the safe cleanup of nuclear waste, materials, and facilities from five decades of nuclear weapons development and nuclear energy research.</a:t>
            </a:r>
          </a:p>
        </p:txBody>
      </p:sp>
      <p:pic>
        <p:nvPicPr>
          <p:cNvPr id="9" name="Picture 8">
            <a:extLst>
              <a:ext uri="{FF2B5EF4-FFF2-40B4-BE49-F238E27FC236}">
                <a16:creationId xmlns:a16="http://schemas.microsoft.com/office/drawing/2014/main" id="{54CC8AEB-5172-AE90-E41B-4E5453360AD4}"/>
              </a:ext>
            </a:extLst>
          </p:cNvPr>
          <p:cNvPicPr>
            <a:picLocks noChangeAspect="1"/>
          </p:cNvPicPr>
          <p:nvPr/>
        </p:nvPicPr>
        <p:blipFill>
          <a:blip r:embed="rId3"/>
          <a:stretch>
            <a:fillRect/>
          </a:stretch>
        </p:blipFill>
        <p:spPr>
          <a:xfrm>
            <a:off x="6957753" y="1318193"/>
            <a:ext cx="5168425" cy="4257891"/>
          </a:xfrm>
          <a:prstGeom prst="rect">
            <a:avLst/>
          </a:prstGeom>
        </p:spPr>
      </p:pic>
      <p:sp>
        <p:nvSpPr>
          <p:cNvPr id="7" name="TextBox 6">
            <a:extLst>
              <a:ext uri="{FF2B5EF4-FFF2-40B4-BE49-F238E27FC236}">
                <a16:creationId xmlns:a16="http://schemas.microsoft.com/office/drawing/2014/main" id="{7AE9E7BD-83C3-795F-FE2D-540C88777293}"/>
              </a:ext>
            </a:extLst>
          </p:cNvPr>
          <p:cNvSpPr txBox="1"/>
          <p:nvPr/>
        </p:nvSpPr>
        <p:spPr>
          <a:xfrm>
            <a:off x="6457046" y="1178693"/>
            <a:ext cx="3857613" cy="400110"/>
          </a:xfrm>
          <a:prstGeom prst="rect">
            <a:avLst/>
          </a:prstGeom>
          <a:solidFill>
            <a:schemeClr val="accent2">
              <a:lumMod val="60000"/>
              <a:lumOff val="40000"/>
            </a:schemeClr>
          </a:solidFill>
          <a:ln w="28575">
            <a:solidFill>
              <a:schemeClr val="tx1"/>
            </a:solidFill>
          </a:ln>
        </p:spPr>
        <p:txBody>
          <a:bodyPr wrap="square" rtlCol="0">
            <a:spAutoFit/>
          </a:bodyPr>
          <a:lstStyle/>
          <a:p>
            <a:r>
              <a:rPr lang="en-US" sz="2000" b="1" dirty="0">
                <a:latin typeface="Arial Narrow" panose="020B0606020202030204" pitchFamily="34" charset="0"/>
              </a:rPr>
              <a:t>Origins of the Department of Energy</a:t>
            </a:r>
          </a:p>
        </p:txBody>
      </p:sp>
    </p:spTree>
    <p:extLst>
      <p:ext uri="{BB962C8B-B14F-4D97-AF65-F5344CB8AC3E}">
        <p14:creationId xmlns:p14="http://schemas.microsoft.com/office/powerpoint/2010/main" val="279514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4D86E9-8A3C-F068-A8DB-4A42C48907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C9C945-450D-B106-D922-0C720F42DFB2}"/>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AA26C634-44DF-4592-4B21-5C949D99E8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B044D47D-8F8B-ED82-1C2E-CF98F6570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0A98495-01B1-1F4B-7A12-9B852593FC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B98F8174-E77A-4DFA-5BAD-5483F2D33BA1}"/>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4738B3DF-BCA5-59E2-A40D-FC5A5F05D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6F38A72-5DA2-492F-6285-2E5020D4B37C}"/>
              </a:ext>
            </a:extLst>
          </p:cNvPr>
          <p:cNvSpPr txBox="1">
            <a:spLocks/>
          </p:cNvSpPr>
          <p:nvPr/>
        </p:nvSpPr>
        <p:spPr>
          <a:xfrm>
            <a:off x="0" y="0"/>
            <a:ext cx="12192000" cy="830395"/>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Conclusion and Questions</a:t>
            </a:r>
          </a:p>
        </p:txBody>
      </p:sp>
      <p:pic>
        <p:nvPicPr>
          <p:cNvPr id="18" name="Picture 17">
            <a:extLst>
              <a:ext uri="{FF2B5EF4-FFF2-40B4-BE49-F238E27FC236}">
                <a16:creationId xmlns:a16="http://schemas.microsoft.com/office/drawing/2014/main" id="{C02DD53D-4912-E33A-8D1B-C2BC39BE4846}"/>
              </a:ext>
            </a:extLst>
          </p:cNvPr>
          <p:cNvPicPr>
            <a:picLocks noChangeAspect="1"/>
          </p:cNvPicPr>
          <p:nvPr/>
        </p:nvPicPr>
        <p:blipFill>
          <a:blip r:embed="rId3"/>
          <a:stretch>
            <a:fillRect/>
          </a:stretch>
        </p:blipFill>
        <p:spPr>
          <a:xfrm>
            <a:off x="1168782" y="925825"/>
            <a:ext cx="10210433" cy="5029200"/>
          </a:xfrm>
          <a:prstGeom prst="rect">
            <a:avLst/>
          </a:prstGeom>
        </p:spPr>
      </p:pic>
      <p:pic>
        <p:nvPicPr>
          <p:cNvPr id="20" name="Picture 19">
            <a:extLst>
              <a:ext uri="{FF2B5EF4-FFF2-40B4-BE49-F238E27FC236}">
                <a16:creationId xmlns:a16="http://schemas.microsoft.com/office/drawing/2014/main" id="{CAAACAE1-2978-D245-B541-E2E2B5859BC4}"/>
              </a:ext>
            </a:extLst>
          </p:cNvPr>
          <p:cNvPicPr>
            <a:picLocks noChangeAspect="1"/>
          </p:cNvPicPr>
          <p:nvPr/>
        </p:nvPicPr>
        <p:blipFill>
          <a:blip r:embed="rId4"/>
          <a:stretch>
            <a:fillRect/>
          </a:stretch>
        </p:blipFill>
        <p:spPr>
          <a:xfrm>
            <a:off x="1168782" y="887278"/>
            <a:ext cx="9968807" cy="5029200"/>
          </a:xfrm>
          <a:prstGeom prst="rect">
            <a:avLst/>
          </a:prstGeom>
        </p:spPr>
      </p:pic>
      <p:pic>
        <p:nvPicPr>
          <p:cNvPr id="24" name="Picture 23">
            <a:extLst>
              <a:ext uri="{FF2B5EF4-FFF2-40B4-BE49-F238E27FC236}">
                <a16:creationId xmlns:a16="http://schemas.microsoft.com/office/drawing/2014/main" id="{BE548AF9-522E-60FD-FB35-1CAD415B8CBB}"/>
              </a:ext>
            </a:extLst>
          </p:cNvPr>
          <p:cNvPicPr>
            <a:picLocks noChangeAspect="1"/>
          </p:cNvPicPr>
          <p:nvPr/>
        </p:nvPicPr>
        <p:blipFill>
          <a:blip r:embed="rId5"/>
          <a:stretch>
            <a:fillRect/>
          </a:stretch>
        </p:blipFill>
        <p:spPr>
          <a:xfrm>
            <a:off x="1132431" y="964372"/>
            <a:ext cx="10283134" cy="5029200"/>
          </a:xfrm>
          <a:prstGeom prst="rect">
            <a:avLst/>
          </a:prstGeom>
        </p:spPr>
      </p:pic>
      <p:pic>
        <p:nvPicPr>
          <p:cNvPr id="26" name="Picture 25">
            <a:extLst>
              <a:ext uri="{FF2B5EF4-FFF2-40B4-BE49-F238E27FC236}">
                <a16:creationId xmlns:a16="http://schemas.microsoft.com/office/drawing/2014/main" id="{B521C310-8784-BAC1-8F76-42D1A57AC9E9}"/>
              </a:ext>
            </a:extLst>
          </p:cNvPr>
          <p:cNvPicPr>
            <a:picLocks noChangeAspect="1"/>
          </p:cNvPicPr>
          <p:nvPr/>
        </p:nvPicPr>
        <p:blipFill>
          <a:blip r:embed="rId6"/>
          <a:stretch>
            <a:fillRect/>
          </a:stretch>
        </p:blipFill>
        <p:spPr>
          <a:xfrm>
            <a:off x="1219677" y="848731"/>
            <a:ext cx="10374588" cy="5029200"/>
          </a:xfrm>
          <a:prstGeom prst="rect">
            <a:avLst/>
          </a:prstGeom>
        </p:spPr>
      </p:pic>
      <p:pic>
        <p:nvPicPr>
          <p:cNvPr id="16" name="Picture 15">
            <a:extLst>
              <a:ext uri="{FF2B5EF4-FFF2-40B4-BE49-F238E27FC236}">
                <a16:creationId xmlns:a16="http://schemas.microsoft.com/office/drawing/2014/main" id="{F9042C14-C373-A2A7-0FAA-1E310667499A}"/>
              </a:ext>
            </a:extLst>
          </p:cNvPr>
          <p:cNvPicPr>
            <a:picLocks noChangeAspect="1"/>
          </p:cNvPicPr>
          <p:nvPr/>
        </p:nvPicPr>
        <p:blipFill>
          <a:blip r:embed="rId7"/>
          <a:stretch>
            <a:fillRect/>
          </a:stretch>
        </p:blipFill>
        <p:spPr>
          <a:xfrm>
            <a:off x="1368119" y="830395"/>
            <a:ext cx="9997808" cy="5029200"/>
          </a:xfrm>
          <a:prstGeom prst="rect">
            <a:avLst/>
          </a:prstGeom>
        </p:spPr>
      </p:pic>
    </p:spTree>
    <p:extLst>
      <p:ext uri="{BB962C8B-B14F-4D97-AF65-F5344CB8AC3E}">
        <p14:creationId xmlns:p14="http://schemas.microsoft.com/office/powerpoint/2010/main" val="588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640FA-3A16-CF7A-DAA8-71A60F9D3594}"/>
            </a:ext>
          </a:extLst>
        </p:cNvPr>
        <p:cNvGrpSpPr/>
        <p:nvPr/>
      </p:nvGrpSpPr>
      <p:grpSpPr>
        <a:xfrm>
          <a:off x="0" y="0"/>
          <a:ext cx="0" cy="0"/>
          <a:chOff x="0" y="0"/>
          <a:chExt cx="0" cy="0"/>
        </a:xfrm>
      </p:grpSpPr>
      <p:pic>
        <p:nvPicPr>
          <p:cNvPr id="6" name="Picture 5" descr="Graphical user interface, histogram&#10;&#10;AI-generated content may be incorrect.">
            <a:extLst>
              <a:ext uri="{FF2B5EF4-FFF2-40B4-BE49-F238E27FC236}">
                <a16:creationId xmlns:a16="http://schemas.microsoft.com/office/drawing/2014/main" id="{B047AE4E-E51E-AAB7-2BFD-AE86D2CE6DF5}"/>
              </a:ext>
            </a:extLst>
          </p:cNvPr>
          <p:cNvPicPr>
            <a:picLocks noChangeAspect="1"/>
          </p:cNvPicPr>
          <p:nvPr/>
        </p:nvPicPr>
        <p:blipFill>
          <a:blip r:embed="rId3" cstate="screen">
            <a:extLst>
              <a:ext uri="{28A0092B-C50C-407E-A947-70E740481C1C}">
                <a14:useLocalDpi xmlns:a14="http://schemas.microsoft.com/office/drawing/2010/main"/>
              </a:ext>
            </a:extLst>
          </a:blip>
          <a:srcRect t="1150" b="4710"/>
          <a:stretch>
            <a:fillRect/>
          </a:stretch>
        </p:blipFill>
        <p:spPr>
          <a:xfrm>
            <a:off x="0" y="0"/>
            <a:ext cx="12192000" cy="6235262"/>
          </a:xfrm>
          <a:prstGeom prst="rect">
            <a:avLst/>
          </a:prstGeom>
        </p:spPr>
      </p:pic>
      <p:sp>
        <p:nvSpPr>
          <p:cNvPr id="2" name="Title 1">
            <a:extLst>
              <a:ext uri="{FF2B5EF4-FFF2-40B4-BE49-F238E27FC236}">
                <a16:creationId xmlns:a16="http://schemas.microsoft.com/office/drawing/2014/main" id="{DD74B7B1-7690-DA32-9D2A-9D6D6A6F2F9F}"/>
              </a:ext>
            </a:extLst>
          </p:cNvPr>
          <p:cNvSpPr>
            <a:spLocks noGrp="1"/>
          </p:cNvSpPr>
          <p:nvPr>
            <p:ph type="title"/>
          </p:nvPr>
        </p:nvSpPr>
        <p:spPr/>
        <p:txBody>
          <a:bodyPr/>
          <a:lstStyle/>
          <a:p>
            <a:r>
              <a:rPr lang="en-US"/>
              <a:t>The past and future of nuclear power</a:t>
            </a:r>
            <a:endParaRPr lang="en-US" sz="2800"/>
          </a:p>
        </p:txBody>
      </p:sp>
    </p:spTree>
    <p:extLst>
      <p:ext uri="{BB962C8B-B14F-4D97-AF65-F5344CB8AC3E}">
        <p14:creationId xmlns:p14="http://schemas.microsoft.com/office/powerpoint/2010/main" val="161665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FC13E0-B695-6638-D690-52C4A08627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9C9D55-FC18-6DBF-6B17-C829FAC5F571}"/>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Equals 2">
            <a:extLst>
              <a:ext uri="{FF2B5EF4-FFF2-40B4-BE49-F238E27FC236}">
                <a16:creationId xmlns:a16="http://schemas.microsoft.com/office/drawing/2014/main" id="{0A1778F5-E541-6BC5-39DF-266A298F085B}"/>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A28D3E22-2079-B10E-1BBA-3A644F338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5F7DA48-423C-93A3-C0B2-EE73E5C4C902}"/>
              </a:ext>
            </a:extLst>
          </p:cNvPr>
          <p:cNvSpPr txBox="1">
            <a:spLocks/>
          </p:cNvSpPr>
          <p:nvPr/>
        </p:nvSpPr>
        <p:spPr>
          <a:xfrm>
            <a:off x="0" y="0"/>
            <a:ext cx="12192000" cy="830395"/>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Other Commercial </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Accidents</a:t>
            </a:r>
          </a:p>
        </p:txBody>
      </p:sp>
      <p:sp>
        <p:nvSpPr>
          <p:cNvPr id="5" name="TextBox 4">
            <a:extLst>
              <a:ext uri="{FF2B5EF4-FFF2-40B4-BE49-F238E27FC236}">
                <a16:creationId xmlns:a16="http://schemas.microsoft.com/office/drawing/2014/main" id="{53472E41-0F82-F89B-32C3-77271705C52B}"/>
              </a:ext>
            </a:extLst>
          </p:cNvPr>
          <p:cNvSpPr txBox="1"/>
          <p:nvPr/>
        </p:nvSpPr>
        <p:spPr>
          <a:xfrm>
            <a:off x="277402" y="1078992"/>
            <a:ext cx="5197037" cy="5632311"/>
          </a:xfrm>
          <a:prstGeom prst="rect">
            <a:avLst/>
          </a:prstGeom>
          <a:noFill/>
        </p:spPr>
        <p:txBody>
          <a:bodyPr wrap="square" rtlCol="0">
            <a:spAutoFit/>
          </a:bodyPr>
          <a:lstStyle/>
          <a:p>
            <a:r>
              <a:rPr lang="en-US" dirty="0"/>
              <a:t>Chernobyl (RBMK Design) 1986</a:t>
            </a:r>
          </a:p>
          <a:p>
            <a:pPr marL="342900" indent="-342900">
              <a:buFont typeface="Arial" panose="020B0604020202020204" pitchFamily="34" charset="0"/>
              <a:buChar char="•"/>
            </a:pPr>
            <a:r>
              <a:rPr lang="en-US" dirty="0"/>
              <a:t>During a loss-of-power cooling test managers ordered the operators to violate safety protocols. </a:t>
            </a:r>
          </a:p>
          <a:p>
            <a:pPr marL="342900" indent="-342900">
              <a:buFont typeface="Arial" panose="020B0604020202020204" pitchFamily="34" charset="0"/>
              <a:buChar char="•"/>
            </a:pPr>
            <a:r>
              <a:rPr lang="en-US" dirty="0"/>
              <a:t>Attempts to shut down the reactor exposed a design flaw that triggered a power surge, causing two explosions.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Chernobyl disaster resulted from an unsafe design, operator error, poor management, inattentive oversight, a cavalier approach to safety and human arrogance.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RBMK reactor design, which focused on energy production over safety, has never been allowed outside the former USSR.</a:t>
            </a:r>
          </a:p>
          <a:p>
            <a:endParaRPr lang="en-US" dirty="0"/>
          </a:p>
          <a:p>
            <a:endParaRPr lang="en-US" dirty="0"/>
          </a:p>
        </p:txBody>
      </p:sp>
      <p:pic>
        <p:nvPicPr>
          <p:cNvPr id="8" name="Picture 7">
            <a:extLst>
              <a:ext uri="{FF2B5EF4-FFF2-40B4-BE49-F238E27FC236}">
                <a16:creationId xmlns:a16="http://schemas.microsoft.com/office/drawing/2014/main" id="{03930409-FDC6-4524-E17B-CC1FB0F30F83}"/>
              </a:ext>
            </a:extLst>
          </p:cNvPr>
          <p:cNvPicPr>
            <a:picLocks noChangeAspect="1"/>
          </p:cNvPicPr>
          <p:nvPr/>
        </p:nvPicPr>
        <p:blipFill>
          <a:blip r:embed="rId4"/>
          <a:stretch>
            <a:fillRect/>
          </a:stretch>
        </p:blipFill>
        <p:spPr>
          <a:xfrm>
            <a:off x="5809841" y="2736578"/>
            <a:ext cx="4891327" cy="3449888"/>
          </a:xfrm>
          <a:prstGeom prst="rect">
            <a:avLst/>
          </a:prstGeom>
        </p:spPr>
      </p:pic>
      <p:pic>
        <p:nvPicPr>
          <p:cNvPr id="10" name="Picture 9">
            <a:extLst>
              <a:ext uri="{FF2B5EF4-FFF2-40B4-BE49-F238E27FC236}">
                <a16:creationId xmlns:a16="http://schemas.microsoft.com/office/drawing/2014/main" id="{8D214903-1363-D16D-DC9E-E676E0ED7F49}"/>
              </a:ext>
            </a:extLst>
          </p:cNvPr>
          <p:cNvPicPr>
            <a:picLocks noChangeAspect="1"/>
          </p:cNvPicPr>
          <p:nvPr/>
        </p:nvPicPr>
        <p:blipFill rotWithShape="1">
          <a:blip r:embed="rId5"/>
          <a:srcRect l="6273" r="6273"/>
          <a:stretch>
            <a:fillRect/>
          </a:stretch>
        </p:blipFill>
        <p:spPr bwMode="auto">
          <a:xfrm>
            <a:off x="9625342" y="1078992"/>
            <a:ext cx="2151653" cy="2151653"/>
          </a:xfrm>
          <a:prstGeom prst="ellipse">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111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histogram&#10;&#10;AI-generated content may be incorrect.">
            <a:extLst>
              <a:ext uri="{FF2B5EF4-FFF2-40B4-BE49-F238E27FC236}">
                <a16:creationId xmlns:a16="http://schemas.microsoft.com/office/drawing/2014/main" id="{AE8C36E0-DB50-91FF-25B1-90F774D9C86C}"/>
              </a:ext>
            </a:extLst>
          </p:cNvPr>
          <p:cNvPicPr>
            <a:picLocks noChangeAspect="1"/>
          </p:cNvPicPr>
          <p:nvPr/>
        </p:nvPicPr>
        <p:blipFill>
          <a:blip r:embed="rId3" cstate="screen">
            <a:extLst>
              <a:ext uri="{28A0092B-C50C-407E-A947-70E740481C1C}">
                <a14:useLocalDpi xmlns:a14="http://schemas.microsoft.com/office/drawing/2010/main"/>
              </a:ext>
            </a:extLst>
          </a:blip>
          <a:srcRect t="1150" b="4710"/>
          <a:stretch>
            <a:fillRect/>
          </a:stretch>
        </p:blipFill>
        <p:spPr>
          <a:xfrm>
            <a:off x="0" y="0"/>
            <a:ext cx="12192000" cy="6235262"/>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p:txBody>
          <a:bodyPr/>
          <a:lstStyle/>
          <a:p>
            <a:r>
              <a:rPr lang="en-US"/>
              <a:t>The past and future of nuclear power</a:t>
            </a:r>
            <a:endParaRPr lang="en-US" sz="2800"/>
          </a:p>
        </p:txBody>
      </p:sp>
    </p:spTree>
    <p:extLst>
      <p:ext uri="{BB962C8B-B14F-4D97-AF65-F5344CB8AC3E}">
        <p14:creationId xmlns:p14="http://schemas.microsoft.com/office/powerpoint/2010/main" val="243119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C03F8-C328-2B6F-2A90-B39CAEEBA1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659947-5DA4-1494-95D5-BEA4C14E1B8C}"/>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E0D8E83F-1211-BF53-8711-3BC7A8F3F6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C4F7E77F-E7EF-D0B6-BFB2-B29551D5F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8F66A55-F3FA-A29E-CE19-489D283F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8825103B-3FC0-BD82-8015-16AE3775C916}"/>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347EC5CD-3F65-97C1-129F-DEB7AA617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1001F74-229C-E32F-F92B-644A2774FF3B}"/>
              </a:ext>
            </a:extLst>
          </p:cNvPr>
          <p:cNvSpPr txBox="1">
            <a:spLocks/>
          </p:cNvSpPr>
          <p:nvPr/>
        </p:nvSpPr>
        <p:spPr>
          <a:xfrm>
            <a:off x="0" y="0"/>
            <a:ext cx="12192000" cy="830395"/>
          </a:xfrm>
          <a:prstGeom prst="rect">
            <a:avLst/>
          </a:prstGeom>
          <a:solidFill>
            <a:srgbClr val="0070C0"/>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a:solidFill>
                  <a:prstClr val="white"/>
                </a:solidFill>
                <a:latin typeface="Arial" panose="020B0604020202020204" pitchFamily="34" charset="0"/>
                <a:cs typeface="Arial" panose="020B0604020202020204" pitchFamily="34" charset="0"/>
              </a:rPr>
              <a:t>Discovery of the Neutron and Atomic Energy</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58A5A8E7-AAE5-0D22-D07D-DF1387B918F3}"/>
              </a:ext>
            </a:extLst>
          </p:cNvPr>
          <p:cNvPicPr>
            <a:picLocks noChangeAspect="1"/>
          </p:cNvPicPr>
          <p:nvPr/>
        </p:nvPicPr>
        <p:blipFill rotWithShape="1">
          <a:blip r:embed="rId4"/>
          <a:srcRect t="794" b="794"/>
          <a:stretch>
            <a:fillRect/>
          </a:stretch>
        </p:blipFill>
        <p:spPr bwMode="auto">
          <a:xfrm>
            <a:off x="5703348" y="1756111"/>
            <a:ext cx="2694052" cy="2694052"/>
          </a:xfrm>
          <a:prstGeom prst="ellipse">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AB1FE25-F051-F102-823D-51ECCD9ED6F0}"/>
              </a:ext>
            </a:extLst>
          </p:cNvPr>
          <p:cNvSpPr txBox="1"/>
          <p:nvPr/>
        </p:nvSpPr>
        <p:spPr>
          <a:xfrm>
            <a:off x="216543" y="1181492"/>
            <a:ext cx="5404855" cy="6124754"/>
          </a:xfrm>
          <a:prstGeom prst="rect">
            <a:avLst/>
          </a:prstGeom>
          <a:noFill/>
        </p:spPr>
        <p:txBody>
          <a:bodyPr wrap="square" rtlCol="0">
            <a:spAutoFit/>
          </a:bodyPr>
          <a:lstStyle/>
          <a:p>
            <a:r>
              <a:rPr lang="en-US" dirty="0"/>
              <a:t>Discovery of electron (1897) </a:t>
            </a:r>
          </a:p>
          <a:p>
            <a:pPr marL="285750" indent="-285750">
              <a:buFont typeface="Arial" panose="020B0604020202020204" pitchFamily="34" charset="0"/>
              <a:buChar char="•"/>
            </a:pPr>
            <a:r>
              <a:rPr lang="en-US" dirty="0"/>
              <a:t>Atom has a complex structure</a:t>
            </a:r>
          </a:p>
          <a:p>
            <a:r>
              <a:rPr lang="en-US" dirty="0"/>
              <a:t>Discovery of proton (1919) and neutron (1932)</a:t>
            </a:r>
          </a:p>
          <a:p>
            <a:endParaRPr lang="en-US" dirty="0"/>
          </a:p>
          <a:p>
            <a:endParaRPr lang="en-US" dirty="0"/>
          </a:p>
          <a:p>
            <a:r>
              <a:rPr lang="en-US" dirty="0"/>
              <a:t>Discovery of Atomic Energy (Fission)  </a:t>
            </a:r>
          </a:p>
          <a:p>
            <a:pPr marL="285750" indent="-285750">
              <a:buFont typeface="Arial" panose="020B0604020202020204" pitchFamily="34" charset="0"/>
              <a:buChar char="•"/>
            </a:pPr>
            <a:r>
              <a:rPr lang="en-US" dirty="0"/>
              <a:t>In Germany 1938: bombarding elements with neutrons</a:t>
            </a:r>
          </a:p>
          <a:p>
            <a:pPr marL="285750" indent="-285750">
              <a:buFont typeface="Arial" panose="020B0604020202020204" pitchFamily="34" charset="0"/>
              <a:buChar char="•"/>
            </a:pPr>
            <a:r>
              <a:rPr lang="en-US" dirty="0"/>
              <a:t>European scientists immigrate to US</a:t>
            </a:r>
          </a:p>
          <a:p>
            <a:pPr marL="285750" indent="-285750">
              <a:buFont typeface="Arial" panose="020B0604020202020204" pitchFamily="34" charset="0"/>
              <a:buChar char="•"/>
            </a:pPr>
            <a:r>
              <a:rPr lang="en-US" dirty="0"/>
              <a:t>Einstein letter to Truman led to early Government support 1939-1941</a:t>
            </a:r>
          </a:p>
          <a:p>
            <a:pPr marL="285750" indent="-285750">
              <a:buFont typeface="Arial" panose="020B0604020202020204" pitchFamily="34" charset="0"/>
              <a:buChar char="•"/>
            </a:pPr>
            <a:r>
              <a:rPr lang="en-US" dirty="0"/>
              <a:t>Pearl Harbor Dec 7, 1941, accelerates research</a:t>
            </a:r>
          </a:p>
          <a:p>
            <a:endParaRPr lang="en-US" dirty="0"/>
          </a:p>
          <a:p>
            <a:endParaRPr lang="en-US" dirty="0"/>
          </a:p>
          <a:p>
            <a:r>
              <a:rPr lang="en-US" dirty="0"/>
              <a:t>Manhattan Project</a:t>
            </a:r>
          </a:p>
          <a:p>
            <a:pPr marL="285750" indent="-285750">
              <a:buFont typeface="Arial" panose="020B0604020202020204" pitchFamily="34" charset="0"/>
              <a:buChar char="•"/>
            </a:pPr>
            <a:r>
              <a:rPr lang="en-US" dirty="0"/>
              <a:t>Pile experiments and creating a self-sustaining reaction: CP-1</a:t>
            </a:r>
          </a:p>
          <a:p>
            <a:pPr marL="285750" indent="-285750">
              <a:buFont typeface="Arial" panose="020B0604020202020204" pitchFamily="34" charset="0"/>
              <a:buChar char="•"/>
            </a:pPr>
            <a:r>
              <a:rPr lang="en-US" dirty="0"/>
              <a:t>Establishment of laboratory complex</a:t>
            </a:r>
          </a:p>
          <a:p>
            <a:pPr marL="285750" indent="-285750">
              <a:buFont typeface="Arial" panose="020B0604020202020204" pitchFamily="34" charset="0"/>
              <a:buChar char="•"/>
            </a:pPr>
            <a:r>
              <a:rPr lang="en-US" dirty="0"/>
              <a:t>1945 Hiroshima and Nagasaki</a:t>
            </a:r>
          </a:p>
          <a:p>
            <a:endParaRPr lang="en-US" dirty="0"/>
          </a:p>
          <a:p>
            <a:endParaRPr lang="en-US" dirty="0"/>
          </a:p>
          <a:p>
            <a:endParaRPr lang="en-US" sz="1400" dirty="0"/>
          </a:p>
        </p:txBody>
      </p:sp>
      <p:pic>
        <p:nvPicPr>
          <p:cNvPr id="17" name="Picture 16">
            <a:extLst>
              <a:ext uri="{FF2B5EF4-FFF2-40B4-BE49-F238E27FC236}">
                <a16:creationId xmlns:a16="http://schemas.microsoft.com/office/drawing/2014/main" id="{5D1A8465-E20D-C88F-5F6C-081494894DC4}"/>
              </a:ext>
            </a:extLst>
          </p:cNvPr>
          <p:cNvPicPr>
            <a:picLocks noChangeAspect="1"/>
          </p:cNvPicPr>
          <p:nvPr/>
        </p:nvPicPr>
        <p:blipFill>
          <a:blip r:embed="rId5"/>
          <a:stretch>
            <a:fillRect/>
          </a:stretch>
        </p:blipFill>
        <p:spPr>
          <a:xfrm>
            <a:off x="9238087" y="1279134"/>
            <a:ext cx="2315239" cy="4299731"/>
          </a:xfrm>
          <a:prstGeom prst="rect">
            <a:avLst/>
          </a:prstGeom>
        </p:spPr>
      </p:pic>
      <p:pic>
        <p:nvPicPr>
          <p:cNvPr id="5" name="Picture 4">
            <a:extLst>
              <a:ext uri="{FF2B5EF4-FFF2-40B4-BE49-F238E27FC236}">
                <a16:creationId xmlns:a16="http://schemas.microsoft.com/office/drawing/2014/main" id="{294CA4FA-06AD-EF7A-DA47-67C9885D27C4}"/>
              </a:ext>
            </a:extLst>
          </p:cNvPr>
          <p:cNvPicPr>
            <a:picLocks noChangeAspect="1"/>
          </p:cNvPicPr>
          <p:nvPr/>
        </p:nvPicPr>
        <p:blipFill rotWithShape="1">
          <a:blip r:embed="rId6"/>
          <a:srcRect l="16298" t="259" r="8061" b="5453"/>
          <a:stretch>
            <a:fillRect/>
          </a:stretch>
        </p:blipFill>
        <p:spPr bwMode="auto">
          <a:xfrm>
            <a:off x="7514180" y="830395"/>
            <a:ext cx="1851433" cy="1851433"/>
          </a:xfrm>
          <a:prstGeom prst="ellipse">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ECA98145-1C68-80F6-F023-33B9CC357E23}"/>
              </a:ext>
            </a:extLst>
          </p:cNvPr>
          <p:cNvPicPr>
            <a:picLocks noChangeAspect="1"/>
          </p:cNvPicPr>
          <p:nvPr/>
        </p:nvPicPr>
        <p:blipFill rotWithShape="1">
          <a:blip r:embed="rId7"/>
          <a:srcRect t="202" b="202"/>
          <a:stretch>
            <a:fillRect/>
          </a:stretch>
        </p:blipFill>
        <p:spPr bwMode="auto">
          <a:xfrm>
            <a:off x="7008549" y="3939069"/>
            <a:ext cx="2229538" cy="2229538"/>
          </a:xfrm>
          <a:prstGeom prst="ellipse">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5434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F721A-4567-C846-84CA-5733F97CB7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32077C-3E94-863D-1316-02D98AE2832F}"/>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Equals 2">
            <a:extLst>
              <a:ext uri="{FF2B5EF4-FFF2-40B4-BE49-F238E27FC236}">
                <a16:creationId xmlns:a16="http://schemas.microsoft.com/office/drawing/2014/main" id="{C79FB0C4-8A3C-5B6E-2B0C-513A7F93BFE4}"/>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00C70D39-72AA-F79A-D416-7CCEAD9AC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4C224D9-DA11-9A64-CB24-AA3A6C7725D4}"/>
              </a:ext>
            </a:extLst>
          </p:cNvPr>
          <p:cNvSpPr txBox="1">
            <a:spLocks/>
          </p:cNvSpPr>
          <p:nvPr/>
        </p:nvSpPr>
        <p:spPr>
          <a:xfrm>
            <a:off x="0" y="0"/>
            <a:ext cx="12192000" cy="830395"/>
          </a:xfrm>
          <a:prstGeom prst="rect">
            <a:avLst/>
          </a:prstGeom>
          <a:solidFill>
            <a:srgbClr val="0070C0"/>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1940s First Reactor and Peaceful Use Atomic Energy</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EEB2C337-54C9-9E65-EA9A-29B081E26EEE}"/>
              </a:ext>
            </a:extLst>
          </p:cNvPr>
          <p:cNvSpPr txBox="1"/>
          <p:nvPr/>
        </p:nvSpPr>
        <p:spPr>
          <a:xfrm>
            <a:off x="132296" y="1151454"/>
            <a:ext cx="6396520" cy="1815882"/>
          </a:xfrm>
          <a:prstGeom prst="rect">
            <a:avLst/>
          </a:prstGeom>
          <a:noFill/>
        </p:spPr>
        <p:txBody>
          <a:bodyPr wrap="square" rtlCol="0">
            <a:spAutoFit/>
          </a:bodyPr>
          <a:lstStyle/>
          <a:p>
            <a:r>
              <a:rPr lang="en-US" sz="2800" dirty="0">
                <a:solidFill>
                  <a:srgbClr val="FF0000"/>
                </a:solidFill>
              </a:rPr>
              <a:t>Pivot Point: </a:t>
            </a:r>
            <a:r>
              <a:rPr lang="en-US" sz="2800" dirty="0"/>
              <a:t>Atomic Energy Act of 1946</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1600" dirty="0"/>
              <a:t>Atomic Energy Commission</a:t>
            </a:r>
          </a:p>
          <a:p>
            <a:pPr marL="285750" indent="-285750">
              <a:buFont typeface="Arial" panose="020B0604020202020204" pitchFamily="34" charset="0"/>
              <a:buChar char="•"/>
            </a:pPr>
            <a:r>
              <a:rPr lang="en-US" sz="1600" dirty="0"/>
              <a:t>Civilian control of nuclear energy development </a:t>
            </a:r>
          </a:p>
          <a:p>
            <a:pPr marL="285750" indent="-285750">
              <a:buFont typeface="Arial" panose="020B0604020202020204" pitchFamily="34" charset="0"/>
              <a:buChar char="•"/>
            </a:pPr>
            <a:r>
              <a:rPr lang="en-US" sz="1600" dirty="0"/>
              <a:t>Two development tracks for nuclear energy. Defense (weapons) and power generation (military and commercial)</a:t>
            </a:r>
          </a:p>
        </p:txBody>
      </p:sp>
      <p:pic>
        <p:nvPicPr>
          <p:cNvPr id="19" name="Picture 18">
            <a:extLst>
              <a:ext uri="{FF2B5EF4-FFF2-40B4-BE49-F238E27FC236}">
                <a16:creationId xmlns:a16="http://schemas.microsoft.com/office/drawing/2014/main" id="{03D0B0BF-13A0-A6F9-3B26-434A86CDD327}"/>
              </a:ext>
            </a:extLst>
          </p:cNvPr>
          <p:cNvPicPr>
            <a:picLocks noChangeAspect="1"/>
          </p:cNvPicPr>
          <p:nvPr/>
        </p:nvPicPr>
        <p:blipFill>
          <a:blip r:embed="rId4"/>
          <a:stretch>
            <a:fillRect/>
          </a:stretch>
        </p:blipFill>
        <p:spPr>
          <a:xfrm>
            <a:off x="6528816" y="1700271"/>
            <a:ext cx="5433273" cy="3830652"/>
          </a:xfrm>
          <a:prstGeom prst="rect">
            <a:avLst/>
          </a:prstGeom>
        </p:spPr>
      </p:pic>
      <p:pic>
        <p:nvPicPr>
          <p:cNvPr id="21" name="Picture 20">
            <a:extLst>
              <a:ext uri="{FF2B5EF4-FFF2-40B4-BE49-F238E27FC236}">
                <a16:creationId xmlns:a16="http://schemas.microsoft.com/office/drawing/2014/main" id="{F8281185-BD6C-3577-A79F-D3753CE0C8CC}"/>
              </a:ext>
            </a:extLst>
          </p:cNvPr>
          <p:cNvPicPr>
            <a:picLocks noChangeAspect="1"/>
          </p:cNvPicPr>
          <p:nvPr/>
        </p:nvPicPr>
        <p:blipFill>
          <a:blip r:embed="rId5"/>
          <a:stretch>
            <a:fillRect/>
          </a:stretch>
        </p:blipFill>
        <p:spPr>
          <a:xfrm>
            <a:off x="132296" y="3534616"/>
            <a:ext cx="5315692" cy="3096057"/>
          </a:xfrm>
          <a:prstGeom prst="rect">
            <a:avLst/>
          </a:prstGeom>
        </p:spPr>
      </p:pic>
    </p:spTree>
    <p:extLst>
      <p:ext uri="{BB962C8B-B14F-4D97-AF65-F5344CB8AC3E}">
        <p14:creationId xmlns:p14="http://schemas.microsoft.com/office/powerpoint/2010/main" val="1923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91D31D-F460-9112-7B84-80F13A910D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661FB1-E242-9704-ACAD-246CA95636FB}"/>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04C46769-65A6-1272-A741-C262F88756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02C318E9-6219-A971-DB09-4D5A17E5C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445EEDD-E659-8728-D2B7-F332B5605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987CB618-1A23-4EAA-A3CA-CD670EA5005F}"/>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19A3E350-863E-B07D-D837-3EB41EFB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13DC4FC-D7E3-E235-4691-9D6D47E1CBF1}"/>
              </a:ext>
            </a:extLst>
          </p:cNvPr>
          <p:cNvSpPr txBox="1">
            <a:spLocks/>
          </p:cNvSpPr>
          <p:nvPr/>
        </p:nvSpPr>
        <p:spPr>
          <a:xfrm>
            <a:off x="0" y="0"/>
            <a:ext cx="12192000" cy="830395"/>
          </a:xfrm>
          <a:prstGeom prst="rect">
            <a:avLst/>
          </a:prstGeom>
          <a:solidFill>
            <a:srgbClr val="0070C0"/>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dirty="0">
                <a:solidFill>
                  <a:schemeClr val="bg1"/>
                </a:solidFill>
              </a:rPr>
              <a:t>Labs Take the Lead: Propulsion for Navy, Power for the People</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0A7EDEC4-492A-6B8A-6121-6E9CC31F24C4}"/>
              </a:ext>
            </a:extLst>
          </p:cNvPr>
          <p:cNvSpPr txBox="1"/>
          <p:nvPr/>
        </p:nvSpPr>
        <p:spPr>
          <a:xfrm>
            <a:off x="219024" y="1414994"/>
            <a:ext cx="5181600" cy="4401205"/>
          </a:xfrm>
          <a:prstGeom prst="rect">
            <a:avLst/>
          </a:prstGeom>
          <a:noFill/>
        </p:spPr>
        <p:txBody>
          <a:bodyPr wrap="square" rtlCol="0">
            <a:spAutoFit/>
          </a:bodyPr>
          <a:lstStyle/>
          <a:p>
            <a:r>
              <a:rPr lang="en-US" sz="2000" dirty="0"/>
              <a:t>Early Experimental Reactors</a:t>
            </a:r>
          </a:p>
          <a:p>
            <a:pPr marL="228600" indent="-228600">
              <a:buFont typeface="Arial" panose="020B0604020202020204" pitchFamily="34" charset="0"/>
              <a:buChar char="•"/>
            </a:pPr>
            <a:r>
              <a:rPr lang="en-US" sz="1400" dirty="0"/>
              <a:t>1940’s: Clementine, X-10, and CP-3</a:t>
            </a:r>
          </a:p>
          <a:p>
            <a:pPr marL="228600" indent="-228600">
              <a:buFont typeface="Arial" panose="020B0604020202020204" pitchFamily="34" charset="0"/>
              <a:buChar char="•"/>
            </a:pPr>
            <a:r>
              <a:rPr lang="en-US" sz="1400" dirty="0"/>
              <a:t>1951: EBR-I (INL), First reactor to produce useable power;  initial concept based on uranium scarcity</a:t>
            </a:r>
          </a:p>
          <a:p>
            <a:pPr marL="228600" indent="-228600">
              <a:buFont typeface="Arial" panose="020B0604020202020204" pitchFamily="34" charset="0"/>
              <a:buChar char="•"/>
            </a:pPr>
            <a:endParaRPr lang="en-US" sz="1400" dirty="0"/>
          </a:p>
          <a:p>
            <a:endParaRPr lang="en-US" sz="2000" dirty="0"/>
          </a:p>
          <a:p>
            <a:r>
              <a:rPr lang="en-US" sz="2000" dirty="0"/>
              <a:t>Naval propulsion: </a:t>
            </a:r>
          </a:p>
          <a:p>
            <a:pPr marL="228600" indent="-228600">
              <a:buFont typeface="Arial" panose="020B0604020202020204" pitchFamily="34" charset="0"/>
              <a:buChar char="•"/>
            </a:pPr>
            <a:r>
              <a:rPr lang="en-US" sz="1400" dirty="0"/>
              <a:t>1954: S1W (PWR) prototype; used in the Nautilus</a:t>
            </a:r>
          </a:p>
          <a:p>
            <a:pPr marL="228600" indent="-228600">
              <a:buFont typeface="Arial" panose="020B0604020202020204" pitchFamily="34" charset="0"/>
              <a:buChar char="•"/>
            </a:pPr>
            <a:r>
              <a:rPr lang="en-US" sz="1400" dirty="0"/>
              <a:t>1955: S1G (sodium) prototype; used in the Seawolf. Sodium offered better performance, but the power conversion technology was not mature</a:t>
            </a:r>
          </a:p>
          <a:p>
            <a:pPr marL="228600" indent="-228600">
              <a:buFont typeface="Arial" panose="020B0604020202020204" pitchFamily="34" charset="0"/>
              <a:buChar char="•"/>
            </a:pPr>
            <a:endParaRPr lang="en-US" sz="1400" dirty="0"/>
          </a:p>
          <a:p>
            <a:endParaRPr lang="en-US" sz="1600" dirty="0"/>
          </a:p>
          <a:p>
            <a:r>
              <a:rPr lang="en-US" sz="2000" dirty="0"/>
              <a:t>Commercial Shipping: 1959-1972</a:t>
            </a:r>
          </a:p>
          <a:p>
            <a:pPr marL="228600" indent="-228600">
              <a:buFont typeface="Arial" panose="020B0604020202020204" pitchFamily="34" charset="0"/>
              <a:buChar char="•"/>
            </a:pPr>
            <a:r>
              <a:rPr lang="en-US" sz="1400" dirty="0"/>
              <a:t>NS Savannah, first nuclear-powered (PWR) cargo ship</a:t>
            </a:r>
          </a:p>
          <a:p>
            <a:pPr marL="228600" indent="-228600">
              <a:buFont typeface="Arial" panose="020B0604020202020204" pitchFamily="34" charset="0"/>
              <a:buChar char="•"/>
            </a:pPr>
            <a:r>
              <a:rPr lang="en-US" sz="1400" dirty="0"/>
              <a:t>MGCR (Maritime Gas Cooled Reactor project)</a:t>
            </a:r>
          </a:p>
          <a:p>
            <a:pPr marL="228600" indent="-228600">
              <a:buFont typeface="Arial" panose="020B0604020202020204" pitchFamily="34" charset="0"/>
              <a:buChar char="•"/>
            </a:pPr>
            <a:r>
              <a:rPr lang="en-US" sz="1400" dirty="0"/>
              <a:t>GE 630 air cooled reactor project</a:t>
            </a:r>
          </a:p>
          <a:p>
            <a:pPr marL="457200" indent="-182880">
              <a:buFont typeface="Arial" panose="020B0604020202020204" pitchFamily="34" charset="0"/>
              <a:buChar char="•"/>
            </a:pPr>
            <a:endParaRPr lang="en-US" sz="1600" dirty="0"/>
          </a:p>
        </p:txBody>
      </p:sp>
      <p:pic>
        <p:nvPicPr>
          <p:cNvPr id="7" name="Picture 6">
            <a:extLst>
              <a:ext uri="{FF2B5EF4-FFF2-40B4-BE49-F238E27FC236}">
                <a16:creationId xmlns:a16="http://schemas.microsoft.com/office/drawing/2014/main" id="{C6B3B21F-A257-5AAE-279D-A11D8D6D3125}"/>
              </a:ext>
            </a:extLst>
          </p:cNvPr>
          <p:cNvPicPr>
            <a:picLocks noChangeAspect="1"/>
          </p:cNvPicPr>
          <p:nvPr/>
        </p:nvPicPr>
        <p:blipFill rotWithShape="1">
          <a:blip r:embed="rId3"/>
          <a:srcRect t="1184" b="1184"/>
          <a:stretch>
            <a:fillRect/>
          </a:stretch>
        </p:blipFill>
        <p:spPr bwMode="auto">
          <a:xfrm>
            <a:off x="5821073" y="890110"/>
            <a:ext cx="2732224" cy="2732224"/>
          </a:xfrm>
          <a:prstGeom prst="ellipse">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83AB68D-9CBD-F833-1EC8-D784E8E2C54E}"/>
              </a:ext>
            </a:extLst>
          </p:cNvPr>
          <p:cNvPicPr>
            <a:picLocks noChangeAspect="1"/>
          </p:cNvPicPr>
          <p:nvPr/>
        </p:nvPicPr>
        <p:blipFill rotWithShape="1">
          <a:blip r:embed="rId4"/>
          <a:srcRect l="7479" r="7479"/>
          <a:stretch>
            <a:fillRect/>
          </a:stretch>
        </p:blipFill>
        <p:spPr bwMode="auto">
          <a:xfrm>
            <a:off x="8625686" y="1941952"/>
            <a:ext cx="3347290" cy="3347290"/>
          </a:xfrm>
          <a:prstGeom prst="ellipse">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83FD013-8A53-EA40-7DE1-61824BF8C543}"/>
              </a:ext>
            </a:extLst>
          </p:cNvPr>
          <p:cNvPicPr>
            <a:picLocks noChangeAspect="1"/>
          </p:cNvPicPr>
          <p:nvPr/>
        </p:nvPicPr>
        <p:blipFill rotWithShape="1">
          <a:blip r:embed="rId5"/>
          <a:srcRect t="204" r="21400" b="-204"/>
          <a:stretch>
            <a:fillRect/>
          </a:stretch>
        </p:blipFill>
        <p:spPr bwMode="auto">
          <a:xfrm>
            <a:off x="5889444" y="3944593"/>
            <a:ext cx="2736242" cy="2736242"/>
          </a:xfrm>
          <a:prstGeom prst="ellipse">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526E0DC-B7FA-008B-2B52-8ACB0E56BC3D}"/>
              </a:ext>
            </a:extLst>
          </p:cNvPr>
          <p:cNvSpPr txBox="1"/>
          <p:nvPr/>
        </p:nvSpPr>
        <p:spPr>
          <a:xfrm>
            <a:off x="8322022" y="1086360"/>
            <a:ext cx="607328" cy="276999"/>
          </a:xfrm>
          <a:prstGeom prst="rect">
            <a:avLst/>
          </a:prstGeom>
          <a:noFill/>
        </p:spPr>
        <p:txBody>
          <a:bodyPr wrap="square" rtlCol="0">
            <a:spAutoFit/>
          </a:bodyPr>
          <a:lstStyle/>
          <a:p>
            <a:r>
              <a:rPr lang="en-US" sz="1200"/>
              <a:t>EBR-I</a:t>
            </a:r>
          </a:p>
        </p:txBody>
      </p:sp>
      <p:sp>
        <p:nvSpPr>
          <p:cNvPr id="15" name="TextBox 14">
            <a:extLst>
              <a:ext uri="{FF2B5EF4-FFF2-40B4-BE49-F238E27FC236}">
                <a16:creationId xmlns:a16="http://schemas.microsoft.com/office/drawing/2014/main" id="{424C7DD7-975E-251D-8AC3-656B6A54076C}"/>
              </a:ext>
            </a:extLst>
          </p:cNvPr>
          <p:cNvSpPr txBox="1"/>
          <p:nvPr/>
        </p:nvSpPr>
        <p:spPr>
          <a:xfrm>
            <a:off x="8327410" y="6228058"/>
            <a:ext cx="787096" cy="276999"/>
          </a:xfrm>
          <a:prstGeom prst="rect">
            <a:avLst/>
          </a:prstGeom>
          <a:noFill/>
        </p:spPr>
        <p:txBody>
          <a:bodyPr wrap="square" rtlCol="0">
            <a:spAutoFit/>
          </a:bodyPr>
          <a:lstStyle/>
          <a:p>
            <a:r>
              <a:rPr lang="en-US" sz="1200"/>
              <a:t>Nautilus</a:t>
            </a:r>
          </a:p>
        </p:txBody>
      </p:sp>
      <p:sp>
        <p:nvSpPr>
          <p:cNvPr id="16" name="TextBox 15">
            <a:extLst>
              <a:ext uri="{FF2B5EF4-FFF2-40B4-BE49-F238E27FC236}">
                <a16:creationId xmlns:a16="http://schemas.microsoft.com/office/drawing/2014/main" id="{4D59809A-3CA8-FC63-7C3B-30E32E25B603}"/>
              </a:ext>
            </a:extLst>
          </p:cNvPr>
          <p:cNvSpPr txBox="1"/>
          <p:nvPr/>
        </p:nvSpPr>
        <p:spPr>
          <a:xfrm>
            <a:off x="11360888" y="4946096"/>
            <a:ext cx="765291" cy="276999"/>
          </a:xfrm>
          <a:prstGeom prst="rect">
            <a:avLst/>
          </a:prstGeom>
          <a:noFill/>
        </p:spPr>
        <p:txBody>
          <a:bodyPr wrap="square" rtlCol="0">
            <a:spAutoFit/>
          </a:bodyPr>
          <a:lstStyle/>
          <a:p>
            <a:r>
              <a:rPr lang="en-US" sz="1200"/>
              <a:t>Seawolf</a:t>
            </a:r>
          </a:p>
        </p:txBody>
      </p:sp>
    </p:spTree>
    <p:extLst>
      <p:ext uri="{BB962C8B-B14F-4D97-AF65-F5344CB8AC3E}">
        <p14:creationId xmlns:p14="http://schemas.microsoft.com/office/powerpoint/2010/main" val="395299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C9133D-63AD-F2FE-4423-E3C76DFDAF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0730A2-FE48-1079-97D0-85FC031242B7}"/>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A5EEA8D0-688D-003E-7956-03BEF195C2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4947A4E6-4260-AF97-EA9F-EE737C4479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736589-4BD7-136A-4FAA-B173C3DC5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463E9A02-2019-AF05-3C91-3BED15276828}"/>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9D1AC578-0BF2-E8F8-7C91-569DBE850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F45E69D-742C-9680-1445-BBD6071B635C}"/>
              </a:ext>
            </a:extLst>
          </p:cNvPr>
          <p:cNvSpPr txBox="1">
            <a:spLocks/>
          </p:cNvSpPr>
          <p:nvPr/>
        </p:nvSpPr>
        <p:spPr>
          <a:xfrm>
            <a:off x="-5025" y="1"/>
            <a:ext cx="12192000" cy="749870"/>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Non-LWR Reactor Power Applications</a:t>
            </a:r>
          </a:p>
        </p:txBody>
      </p:sp>
      <p:sp>
        <p:nvSpPr>
          <p:cNvPr id="5" name="TextBox 4">
            <a:extLst>
              <a:ext uri="{FF2B5EF4-FFF2-40B4-BE49-F238E27FC236}">
                <a16:creationId xmlns:a16="http://schemas.microsoft.com/office/drawing/2014/main" id="{8F7F36B6-3150-794B-0E83-DBF497B859F0}"/>
              </a:ext>
            </a:extLst>
          </p:cNvPr>
          <p:cNvSpPr txBox="1"/>
          <p:nvPr/>
        </p:nvSpPr>
        <p:spPr>
          <a:xfrm>
            <a:off x="154706" y="845978"/>
            <a:ext cx="6290801" cy="6093976"/>
          </a:xfrm>
          <a:prstGeom prst="rect">
            <a:avLst/>
          </a:prstGeom>
          <a:noFill/>
        </p:spPr>
        <p:txBody>
          <a:bodyPr wrap="square" rtlCol="0">
            <a:spAutoFit/>
          </a:bodyPr>
          <a:lstStyle/>
          <a:p>
            <a:r>
              <a:rPr lang="en-US" sz="2200" dirty="0"/>
              <a:t>Different coolants, fuels, and neutron spectrums</a:t>
            </a:r>
          </a:p>
          <a:p>
            <a:endParaRPr lang="en-US" sz="2000" dirty="0"/>
          </a:p>
          <a:p>
            <a:r>
              <a:rPr lang="en-US" dirty="0"/>
              <a:t>Sodium Cooled Fast Spectrum (similar to Natrium)</a:t>
            </a:r>
          </a:p>
          <a:p>
            <a:pPr marL="228600" indent="-228600">
              <a:buFont typeface="Arial" panose="020B0604020202020204" pitchFamily="34" charset="0"/>
              <a:buChar char="•"/>
              <a:defRPr/>
            </a:pPr>
            <a:r>
              <a:rPr lang="en-US" sz="1400" dirty="0"/>
              <a:t>Improved safety &amp; performance vs LWR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1958-1984: Liquid metal fast breeder reactor project, included </a:t>
            </a:r>
            <a:r>
              <a:rPr lang="en-US" sz="1400" dirty="0">
                <a:latin typeface="Arial" panose="020B0604020202020204"/>
              </a:rPr>
              <a:t>Fast Flux Test Facility</a:t>
            </a:r>
            <a:r>
              <a:rPr kumimoji="0" lang="en-US" sz="1400" b="0" i="0" u="none" strike="noStrike" kern="1200" cap="none" spc="0" normalizeH="0" baseline="0" noProof="0" dirty="0">
                <a:ln>
                  <a:noFill/>
                </a:ln>
                <a:effectLst/>
                <a:uLnTx/>
                <a:uFillTx/>
                <a:latin typeface="Arial" panose="020B0604020202020204"/>
                <a:ea typeface="+mn-ea"/>
                <a:cs typeface="+mn-cs"/>
              </a:rPr>
              <a:t> &amp; Clinch River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1964-1994: Experimental Breeder Reactor II; closed fuel cycle demo.</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1966-1975: Fermi-1: First commercial demo</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1986: EBR-II demonstrates inherent safety simulating both TMI and Chernobyl style accident scenarios.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1984-1994: Integral Fast Reactor program (Using EBR-II)</a:t>
            </a:r>
          </a:p>
          <a:p>
            <a:endParaRPr lang="en-US" sz="2000" dirty="0"/>
          </a:p>
          <a:p>
            <a:r>
              <a:rPr lang="en-US" dirty="0"/>
              <a:t>Gas Cooled</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1961-1965: ML-1 mobile microreactor (US Army)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1966-1974: Peach Bottom I: first commercial demo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1975-1989: Fort St Vrain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p>
          <a:p>
            <a:r>
              <a:rPr lang="en-US" dirty="0"/>
              <a:t>Molten Salt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a:ea typeface="+mn-ea"/>
                <a:cs typeface="+mn-cs"/>
              </a:rPr>
              <a:t>1964-1969: MSRE (molten salt reactor experiment), first molten salt fueled and cooled reactor</a:t>
            </a:r>
          </a:p>
          <a:p>
            <a:endParaRPr lang="en-US" sz="2000" dirty="0"/>
          </a:p>
          <a:p>
            <a:r>
              <a:rPr lang="en-US" dirty="0"/>
              <a:t>Advanced Fuel</a:t>
            </a:r>
          </a:p>
          <a:p>
            <a:pPr marL="228600" indent="-228600">
              <a:buFont typeface="Arial" panose="020B0604020202020204" pitchFamily="34" charset="0"/>
              <a:buChar char="•"/>
            </a:pPr>
            <a:r>
              <a:rPr lang="en-US" sz="1400" dirty="0"/>
              <a:t>Early 1980’s-present: Triso fuel development</a:t>
            </a:r>
          </a:p>
          <a:p>
            <a:endParaRPr lang="en-US" sz="1600" dirty="0"/>
          </a:p>
        </p:txBody>
      </p:sp>
      <p:pic>
        <p:nvPicPr>
          <p:cNvPr id="7" name="Picture 6" descr="undefined">
            <a:extLst>
              <a:ext uri="{FF2B5EF4-FFF2-40B4-BE49-F238E27FC236}">
                <a16:creationId xmlns:a16="http://schemas.microsoft.com/office/drawing/2014/main" id="{AB36A251-45E1-8B55-0B79-B9CE195B4F44}"/>
              </a:ext>
            </a:extLst>
          </p:cNvPr>
          <p:cNvPicPr>
            <a:picLocks noChangeAspect="1"/>
          </p:cNvPicPr>
          <p:nvPr/>
        </p:nvPicPr>
        <p:blipFill rotWithShape="1">
          <a:blip r:embed="rId3">
            <a:extLst>
              <a:ext uri="{28A0092B-C50C-407E-A947-70E740481C1C}">
                <a14:useLocalDpi xmlns:a14="http://schemas.microsoft.com/office/drawing/2010/main" val="0"/>
              </a:ext>
            </a:extLst>
          </a:blip>
          <a:srcRect l="2800" t="-230" r="27478" b="230"/>
          <a:stretch>
            <a:fillRect/>
          </a:stretch>
        </p:blipFill>
        <p:spPr bwMode="auto">
          <a:xfrm>
            <a:off x="8870195" y="831913"/>
            <a:ext cx="2141448" cy="2141448"/>
          </a:xfrm>
          <a:prstGeom prst="ellipse">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ED2E6D1-D07E-8BD8-5391-9D215F1D1E94}"/>
              </a:ext>
            </a:extLst>
          </p:cNvPr>
          <p:cNvPicPr>
            <a:picLocks noChangeAspect="1"/>
          </p:cNvPicPr>
          <p:nvPr/>
        </p:nvPicPr>
        <p:blipFill rotWithShape="1">
          <a:blip r:embed="rId4"/>
          <a:srcRect l="17193" r="23799"/>
          <a:stretch>
            <a:fillRect/>
          </a:stretch>
        </p:blipFill>
        <p:spPr bwMode="auto">
          <a:xfrm>
            <a:off x="10241280" y="4591107"/>
            <a:ext cx="1598463" cy="1598463"/>
          </a:xfrm>
          <a:prstGeom prst="ellipse">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7A0BE2F5-7DFB-92EE-0095-2533A6E04233}"/>
              </a:ext>
            </a:extLst>
          </p:cNvPr>
          <p:cNvSpPr txBox="1"/>
          <p:nvPr/>
        </p:nvSpPr>
        <p:spPr>
          <a:xfrm>
            <a:off x="10892783" y="1260060"/>
            <a:ext cx="556903" cy="246221"/>
          </a:xfrm>
          <a:prstGeom prst="rect">
            <a:avLst/>
          </a:prstGeom>
          <a:noFill/>
        </p:spPr>
        <p:txBody>
          <a:bodyPr wrap="square" rtlCol="0">
            <a:spAutoFit/>
          </a:bodyPr>
          <a:lstStyle/>
          <a:p>
            <a:r>
              <a:rPr lang="en-US" sz="1000" dirty="0"/>
              <a:t>EBR-II</a:t>
            </a:r>
          </a:p>
        </p:txBody>
      </p:sp>
      <p:pic>
        <p:nvPicPr>
          <p:cNvPr id="14" name="Content Placeholder 5">
            <a:extLst>
              <a:ext uri="{FF2B5EF4-FFF2-40B4-BE49-F238E27FC236}">
                <a16:creationId xmlns:a16="http://schemas.microsoft.com/office/drawing/2014/main" id="{B0F5BA9F-6B40-A14F-9502-5529C60A8AA0}"/>
              </a:ext>
            </a:extLst>
          </p:cNvPr>
          <p:cNvPicPr>
            <a:picLocks noChangeAspect="1"/>
          </p:cNvPicPr>
          <p:nvPr/>
        </p:nvPicPr>
        <p:blipFill rotWithShape="1">
          <a:blip r:embed="rId5"/>
          <a:srcRect l="8322" r="27874"/>
          <a:stretch>
            <a:fillRect/>
          </a:stretch>
        </p:blipFill>
        <p:spPr bwMode="auto">
          <a:xfrm>
            <a:off x="8629296" y="3029436"/>
            <a:ext cx="1505595" cy="1505595"/>
          </a:xfrm>
          <a:prstGeom prst="ellipse">
            <a:avLst/>
          </a:prstGeom>
          <a:ln>
            <a:noFill/>
          </a:ln>
          <a:extLst>
            <a:ext uri="{53640926-AAD7-44D8-BBD7-CCE9431645EC}">
              <a14:shadowObscured xmlns:a14="http://schemas.microsoft.com/office/drawing/2010/main"/>
            </a:ext>
          </a:extLst>
        </p:spPr>
      </p:pic>
      <p:pic>
        <p:nvPicPr>
          <p:cNvPr id="15" name="Picture 14" descr="undefined">
            <a:extLst>
              <a:ext uri="{FF2B5EF4-FFF2-40B4-BE49-F238E27FC236}">
                <a16:creationId xmlns:a16="http://schemas.microsoft.com/office/drawing/2014/main" id="{49F4D68E-D39B-B5C4-2B0A-07091FEC2541}"/>
              </a:ext>
            </a:extLst>
          </p:cNvPr>
          <p:cNvPicPr>
            <a:picLocks noChangeAspect="1"/>
          </p:cNvPicPr>
          <p:nvPr/>
        </p:nvPicPr>
        <p:blipFill rotWithShape="1">
          <a:blip r:embed="rId6">
            <a:extLst>
              <a:ext uri="{28A0092B-C50C-407E-A947-70E740481C1C}">
                <a14:useLocalDpi xmlns:a14="http://schemas.microsoft.com/office/drawing/2010/main" val="0"/>
              </a:ext>
            </a:extLst>
          </a:blip>
          <a:srcRect t="11407" b="11407"/>
          <a:stretch>
            <a:fillRect/>
          </a:stretch>
        </p:blipFill>
        <p:spPr bwMode="auto">
          <a:xfrm>
            <a:off x="10524299" y="2584521"/>
            <a:ext cx="1582016" cy="1582016"/>
          </a:xfrm>
          <a:prstGeom prst="ellipse">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F08C2DDA-315F-5283-1564-FDE863E841FA}"/>
              </a:ext>
            </a:extLst>
          </p:cNvPr>
          <p:cNvPicPr>
            <a:picLocks noChangeAspect="1"/>
          </p:cNvPicPr>
          <p:nvPr/>
        </p:nvPicPr>
        <p:blipFill rotWithShape="1">
          <a:blip r:embed="rId7">
            <a:extLst>
              <a:ext uri="{28A0092B-C50C-407E-A947-70E740481C1C}">
                <a14:useLocalDpi xmlns:a14="http://schemas.microsoft.com/office/drawing/2010/main" val="0"/>
              </a:ext>
            </a:extLst>
          </a:blip>
          <a:srcRect l="9656" r="9656"/>
          <a:stretch>
            <a:fillRect/>
          </a:stretch>
        </p:blipFill>
        <p:spPr bwMode="auto">
          <a:xfrm>
            <a:off x="7893877" y="4627725"/>
            <a:ext cx="2081551" cy="2081551"/>
          </a:xfrm>
          <a:prstGeom prst="ellipse">
            <a:avLst/>
          </a:prstGeom>
          <a:noFill/>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684136EF-8DDF-32C5-0750-4967D0D26ECF}"/>
              </a:ext>
            </a:extLst>
          </p:cNvPr>
          <p:cNvPicPr>
            <a:picLocks noChangeAspect="1"/>
          </p:cNvPicPr>
          <p:nvPr/>
        </p:nvPicPr>
        <p:blipFill rotWithShape="1">
          <a:blip r:embed="rId8"/>
          <a:srcRect l="2096" r="12742"/>
          <a:stretch>
            <a:fillRect/>
          </a:stretch>
        </p:blipFill>
        <p:spPr bwMode="auto">
          <a:xfrm>
            <a:off x="6405823" y="3150390"/>
            <a:ext cx="1903616" cy="1903616"/>
          </a:xfrm>
          <a:prstGeom prst="ellipse">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2AFD48D3-AC06-625C-A5E4-91B3F94B2457}"/>
              </a:ext>
            </a:extLst>
          </p:cNvPr>
          <p:cNvPicPr>
            <a:picLocks noChangeAspect="1"/>
          </p:cNvPicPr>
          <p:nvPr/>
        </p:nvPicPr>
        <p:blipFill rotWithShape="1">
          <a:blip r:embed="rId9"/>
          <a:srcRect l="9751" r="9751"/>
          <a:stretch>
            <a:fillRect/>
          </a:stretch>
        </p:blipFill>
        <p:spPr bwMode="auto">
          <a:xfrm>
            <a:off x="7097099" y="1443915"/>
            <a:ext cx="1578392" cy="1578392"/>
          </a:xfrm>
          <a:prstGeom prst="ellipse">
            <a:avLst/>
          </a:prstGeom>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16D253F8-7475-7B9E-6ABF-018569353446}"/>
              </a:ext>
            </a:extLst>
          </p:cNvPr>
          <p:cNvSpPr txBox="1"/>
          <p:nvPr/>
        </p:nvSpPr>
        <p:spPr>
          <a:xfrm>
            <a:off x="9948010" y="4175429"/>
            <a:ext cx="472125" cy="246221"/>
          </a:xfrm>
          <a:prstGeom prst="rect">
            <a:avLst/>
          </a:prstGeom>
          <a:noFill/>
        </p:spPr>
        <p:txBody>
          <a:bodyPr wrap="square" rtlCol="0">
            <a:spAutoFit/>
          </a:bodyPr>
          <a:lstStyle/>
          <a:p>
            <a:r>
              <a:rPr lang="en-US" sz="1000"/>
              <a:t>ML-1</a:t>
            </a:r>
          </a:p>
        </p:txBody>
      </p:sp>
      <p:sp>
        <p:nvSpPr>
          <p:cNvPr id="20" name="TextBox 19">
            <a:extLst>
              <a:ext uri="{FF2B5EF4-FFF2-40B4-BE49-F238E27FC236}">
                <a16:creationId xmlns:a16="http://schemas.microsoft.com/office/drawing/2014/main" id="{64553C46-FB22-3C7D-C77C-49C168F2C32A}"/>
              </a:ext>
            </a:extLst>
          </p:cNvPr>
          <p:cNvSpPr txBox="1"/>
          <p:nvPr/>
        </p:nvSpPr>
        <p:spPr>
          <a:xfrm>
            <a:off x="11630072" y="4020015"/>
            <a:ext cx="556903" cy="246221"/>
          </a:xfrm>
          <a:prstGeom prst="rect">
            <a:avLst/>
          </a:prstGeom>
          <a:noFill/>
        </p:spPr>
        <p:txBody>
          <a:bodyPr wrap="square" rtlCol="0">
            <a:spAutoFit/>
          </a:bodyPr>
          <a:lstStyle/>
          <a:p>
            <a:r>
              <a:rPr lang="en-US" sz="1000"/>
              <a:t>MSRE</a:t>
            </a:r>
          </a:p>
        </p:txBody>
      </p:sp>
      <p:sp>
        <p:nvSpPr>
          <p:cNvPr id="21" name="TextBox 20">
            <a:extLst>
              <a:ext uri="{FF2B5EF4-FFF2-40B4-BE49-F238E27FC236}">
                <a16:creationId xmlns:a16="http://schemas.microsoft.com/office/drawing/2014/main" id="{3D439EE3-E9C7-6C04-43A3-F728F7767B41}"/>
              </a:ext>
            </a:extLst>
          </p:cNvPr>
          <p:cNvSpPr txBox="1"/>
          <p:nvPr/>
        </p:nvSpPr>
        <p:spPr>
          <a:xfrm>
            <a:off x="6710480" y="1545318"/>
            <a:ext cx="578534" cy="246221"/>
          </a:xfrm>
          <a:prstGeom prst="rect">
            <a:avLst/>
          </a:prstGeom>
          <a:noFill/>
        </p:spPr>
        <p:txBody>
          <a:bodyPr wrap="square" rtlCol="0">
            <a:spAutoFit/>
          </a:bodyPr>
          <a:lstStyle/>
          <a:p>
            <a:r>
              <a:rPr lang="en-US" sz="1000" dirty="0"/>
              <a:t>TRISO </a:t>
            </a:r>
          </a:p>
        </p:txBody>
      </p:sp>
      <p:sp>
        <p:nvSpPr>
          <p:cNvPr id="22" name="TextBox 21">
            <a:extLst>
              <a:ext uri="{FF2B5EF4-FFF2-40B4-BE49-F238E27FC236}">
                <a16:creationId xmlns:a16="http://schemas.microsoft.com/office/drawing/2014/main" id="{9D805000-3CD8-5CEC-9658-84A768302D3E}"/>
              </a:ext>
            </a:extLst>
          </p:cNvPr>
          <p:cNvSpPr txBox="1"/>
          <p:nvPr/>
        </p:nvSpPr>
        <p:spPr>
          <a:xfrm>
            <a:off x="5962036" y="4646144"/>
            <a:ext cx="591164" cy="246221"/>
          </a:xfrm>
          <a:prstGeom prst="rect">
            <a:avLst/>
          </a:prstGeom>
          <a:noFill/>
        </p:spPr>
        <p:txBody>
          <a:bodyPr wrap="square" rtlCol="0">
            <a:spAutoFit/>
          </a:bodyPr>
          <a:lstStyle/>
          <a:p>
            <a:r>
              <a:rPr lang="en-US" sz="1000" dirty="0"/>
              <a:t>Fermi-I </a:t>
            </a:r>
          </a:p>
        </p:txBody>
      </p:sp>
      <p:sp>
        <p:nvSpPr>
          <p:cNvPr id="23" name="TextBox 22">
            <a:extLst>
              <a:ext uri="{FF2B5EF4-FFF2-40B4-BE49-F238E27FC236}">
                <a16:creationId xmlns:a16="http://schemas.microsoft.com/office/drawing/2014/main" id="{CB79F971-C9DF-2E3C-1AB5-77D3D67E10F5}"/>
              </a:ext>
            </a:extLst>
          </p:cNvPr>
          <p:cNvSpPr txBox="1"/>
          <p:nvPr/>
        </p:nvSpPr>
        <p:spPr>
          <a:xfrm>
            <a:off x="7628025" y="6247072"/>
            <a:ext cx="487752" cy="246221"/>
          </a:xfrm>
          <a:prstGeom prst="rect">
            <a:avLst/>
          </a:prstGeom>
          <a:noFill/>
        </p:spPr>
        <p:txBody>
          <a:bodyPr wrap="square" rtlCol="0">
            <a:spAutoFit/>
          </a:bodyPr>
          <a:lstStyle/>
          <a:p>
            <a:r>
              <a:rPr lang="en-US" sz="1000" dirty="0"/>
              <a:t>FSV </a:t>
            </a:r>
          </a:p>
        </p:txBody>
      </p:sp>
      <p:sp>
        <p:nvSpPr>
          <p:cNvPr id="24" name="TextBox 23">
            <a:extLst>
              <a:ext uri="{FF2B5EF4-FFF2-40B4-BE49-F238E27FC236}">
                <a16:creationId xmlns:a16="http://schemas.microsoft.com/office/drawing/2014/main" id="{B40B8FBD-A4D2-A2F2-3F9E-1B5255F7C127}"/>
              </a:ext>
            </a:extLst>
          </p:cNvPr>
          <p:cNvSpPr txBox="1"/>
          <p:nvPr/>
        </p:nvSpPr>
        <p:spPr>
          <a:xfrm flipH="1">
            <a:off x="11509271" y="5990182"/>
            <a:ext cx="467984" cy="246221"/>
          </a:xfrm>
          <a:prstGeom prst="rect">
            <a:avLst/>
          </a:prstGeom>
          <a:noFill/>
        </p:spPr>
        <p:txBody>
          <a:bodyPr wrap="square" rtlCol="0">
            <a:spAutoFit/>
          </a:bodyPr>
          <a:lstStyle/>
          <a:p>
            <a:r>
              <a:rPr lang="en-US" sz="1000" dirty="0"/>
              <a:t>PB-1 </a:t>
            </a:r>
          </a:p>
        </p:txBody>
      </p:sp>
    </p:spTree>
    <p:extLst>
      <p:ext uri="{BB962C8B-B14F-4D97-AF65-F5344CB8AC3E}">
        <p14:creationId xmlns:p14="http://schemas.microsoft.com/office/powerpoint/2010/main" val="397642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77D46-5BAE-3763-480B-09A7677870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871C83-AB11-8613-E706-A9E393D0F9C6}"/>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Equals 2">
            <a:extLst>
              <a:ext uri="{FF2B5EF4-FFF2-40B4-BE49-F238E27FC236}">
                <a16:creationId xmlns:a16="http://schemas.microsoft.com/office/drawing/2014/main" id="{B7EB9BBB-FC4A-FD68-E1C6-85AC65BE8D22}"/>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4299E810-FAE0-419C-FA07-B33BF3BBD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BDBC1BC-4170-DEAD-FB0B-7925BF68A162}"/>
              </a:ext>
            </a:extLst>
          </p:cNvPr>
          <p:cNvSpPr txBox="1">
            <a:spLocks/>
          </p:cNvSpPr>
          <p:nvPr/>
        </p:nvSpPr>
        <p:spPr>
          <a:xfrm>
            <a:off x="0" y="116263"/>
            <a:ext cx="12192000" cy="714132"/>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Pivot Point</a:t>
            </a:r>
            <a:r>
              <a:rPr lang="en-US" sz="4000" dirty="0">
                <a:solidFill>
                  <a:srgbClr val="FF0000"/>
                </a:solidFill>
                <a:latin typeface="Arial" panose="020B0604020202020204" pitchFamily="34" charset="0"/>
                <a:cs typeface="Arial" panose="020B0604020202020204" pitchFamily="34" charset="0"/>
              </a:rPr>
              <a:t>: </a:t>
            </a:r>
            <a:r>
              <a:rPr lang="en-US" sz="4000" dirty="0">
                <a:solidFill>
                  <a:prstClr val="white"/>
                </a:solidFill>
                <a:latin typeface="Arial" panose="020B0604020202020204" pitchFamily="34" charset="0"/>
                <a:cs typeface="Arial" panose="020B0604020202020204" pitchFamily="34" charset="0"/>
              </a:rPr>
              <a:t>Rickover Decision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Light Water Reactor</a:t>
            </a:r>
          </a:p>
        </p:txBody>
      </p:sp>
      <p:sp>
        <p:nvSpPr>
          <p:cNvPr id="8" name="TextBox 7">
            <a:extLst>
              <a:ext uri="{FF2B5EF4-FFF2-40B4-BE49-F238E27FC236}">
                <a16:creationId xmlns:a16="http://schemas.microsoft.com/office/drawing/2014/main" id="{7BFC2316-2C5B-2563-D00C-0F1C274D01D7}"/>
              </a:ext>
            </a:extLst>
          </p:cNvPr>
          <p:cNvSpPr txBox="1"/>
          <p:nvPr/>
        </p:nvSpPr>
        <p:spPr>
          <a:xfrm>
            <a:off x="106390" y="1214839"/>
            <a:ext cx="7812656" cy="5526898"/>
          </a:xfrm>
          <a:prstGeom prst="rect">
            <a:avLst/>
          </a:prstGeom>
          <a:noFill/>
        </p:spPr>
        <p:txBody>
          <a:bodyPr wrap="square" rtlCol="0">
            <a:spAutoFit/>
          </a:bodyPr>
          <a:lstStyle/>
          <a:p>
            <a:pPr>
              <a:lnSpc>
                <a:spcPts val="1800"/>
              </a:lnSpc>
              <a:spcAft>
                <a:spcPts val="900"/>
              </a:spcAft>
            </a:pPr>
            <a:r>
              <a:rPr lang="en-US" sz="2000" dirty="0">
                <a:solidFill>
                  <a:srgbClr val="0A0A0A"/>
                </a:solidFill>
                <a:latin typeface="Arial" panose="020B0604020202020204" pitchFamily="34" charset="0"/>
                <a:cs typeface="Arial" panose="020B0604020202020204" pitchFamily="34" charset="0"/>
              </a:rPr>
              <a:t>Design Criteria</a:t>
            </a:r>
          </a:p>
          <a:p>
            <a:pPr>
              <a:lnSpc>
                <a:spcPts val="1800"/>
              </a:lnSpc>
              <a:spcAft>
                <a:spcPts val="900"/>
              </a:spcAft>
            </a:pPr>
            <a:r>
              <a:rPr lang="en-US" sz="1600" b="1" i="1" dirty="0">
                <a:solidFill>
                  <a:srgbClr val="0A0A0A"/>
                </a:solidFill>
                <a:latin typeface="Arial" panose="020B0604020202020204" pitchFamily="34" charset="0"/>
                <a:cs typeface="Arial" panose="020B0604020202020204" pitchFamily="34" charset="0"/>
              </a:rPr>
              <a:t>"First Mover" Reliability:</a:t>
            </a:r>
            <a:r>
              <a:rPr lang="en-US" sz="1600" i="1" dirty="0">
                <a:solidFill>
                  <a:srgbClr val="0A0A0A"/>
                </a:solidFill>
                <a:latin typeface="Arial" panose="020B0604020202020204" pitchFamily="34" charset="0"/>
                <a:cs typeface="Arial" panose="020B0604020202020204" pitchFamily="34" charset="0"/>
              </a:rPr>
              <a:t> </a:t>
            </a:r>
            <a:r>
              <a:rPr lang="en-US" sz="1600" dirty="0">
                <a:solidFill>
                  <a:srgbClr val="0A0A0A"/>
                </a:solidFill>
                <a:latin typeface="Arial" panose="020B0604020202020204" pitchFamily="34" charset="0"/>
                <a:cs typeface="Arial" panose="020B0604020202020204" pitchFamily="34" charset="0"/>
              </a:rPr>
              <a:t> Light Water Reactor (LWR) technology was the most technically mature and dependable option available for submarine propulsion</a:t>
            </a:r>
          </a:p>
          <a:p>
            <a:pPr>
              <a:lnSpc>
                <a:spcPts val="1800"/>
              </a:lnSpc>
              <a:spcAft>
                <a:spcPts val="900"/>
              </a:spcAft>
            </a:pPr>
            <a:r>
              <a:rPr lang="en-US" sz="1600" b="1" i="1" dirty="0">
                <a:solidFill>
                  <a:srgbClr val="0A0A0A"/>
                </a:solidFill>
                <a:latin typeface="Arial" panose="020B0604020202020204" pitchFamily="34" charset="0"/>
                <a:cs typeface="Arial" panose="020B0604020202020204" pitchFamily="34" charset="0"/>
              </a:rPr>
              <a:t>Safety and Reliability:</a:t>
            </a:r>
            <a:r>
              <a:rPr lang="en-US" sz="1600" i="1" dirty="0">
                <a:solidFill>
                  <a:srgbClr val="0A0A0A"/>
                </a:solidFill>
                <a:latin typeface="Arial" panose="020B0604020202020204" pitchFamily="34" charset="0"/>
                <a:cs typeface="Arial" panose="020B0604020202020204" pitchFamily="34" charset="0"/>
              </a:rPr>
              <a:t> </a:t>
            </a:r>
            <a:r>
              <a:rPr lang="en-US" sz="1600" dirty="0">
                <a:solidFill>
                  <a:srgbClr val="0A0A0A"/>
                </a:solidFill>
                <a:latin typeface="Arial" panose="020B0604020202020204" pitchFamily="34" charset="0"/>
                <a:cs typeface="Arial" panose="020B0604020202020204" pitchFamily="34" charset="0"/>
              </a:rPr>
              <a:t>Need a design with no margin for error. LWR allowed for well-understood control over reactor operations.</a:t>
            </a:r>
          </a:p>
          <a:p>
            <a:pPr>
              <a:lnSpc>
                <a:spcPts val="1800"/>
              </a:lnSpc>
              <a:spcAft>
                <a:spcPts val="900"/>
              </a:spcAft>
            </a:pPr>
            <a:r>
              <a:rPr lang="en-US" sz="1600" b="1" i="1" dirty="0">
                <a:solidFill>
                  <a:srgbClr val="0A0A0A"/>
                </a:solidFill>
                <a:latin typeface="Arial" panose="020B0604020202020204" pitchFamily="34" charset="0"/>
                <a:cs typeface="Arial" panose="020B0604020202020204" pitchFamily="34" charset="0"/>
              </a:rPr>
              <a:t>"Closed-Loop" Advantage:</a:t>
            </a:r>
            <a:r>
              <a:rPr lang="en-US" sz="1600" i="1" dirty="0">
                <a:solidFill>
                  <a:srgbClr val="0A0A0A"/>
                </a:solidFill>
                <a:latin typeface="Arial" panose="020B0604020202020204" pitchFamily="34" charset="0"/>
                <a:cs typeface="Arial" panose="020B0604020202020204" pitchFamily="34" charset="0"/>
              </a:rPr>
              <a:t> </a:t>
            </a:r>
            <a:r>
              <a:rPr lang="en-US" sz="1600" dirty="0">
                <a:solidFill>
                  <a:srgbClr val="0A0A0A"/>
                </a:solidFill>
                <a:latin typeface="Arial" panose="020B0604020202020204" pitchFamily="34" charset="0"/>
                <a:cs typeface="Arial" panose="020B0604020202020204" pitchFamily="34" charset="0"/>
              </a:rPr>
              <a:t>Using light water in a "closed-loop" system, reduced the risks of contamination and allowed the vessel to produce its own distilled water for the system.</a:t>
            </a:r>
          </a:p>
          <a:p>
            <a:pPr>
              <a:lnSpc>
                <a:spcPts val="1800"/>
              </a:lnSpc>
              <a:spcAft>
                <a:spcPts val="900"/>
              </a:spcAft>
            </a:pPr>
            <a:endParaRPr lang="en-US" sz="2000" dirty="0">
              <a:solidFill>
                <a:srgbClr val="0A0A0A"/>
              </a:solidFill>
              <a:latin typeface="Arial" panose="020B0604020202020204" pitchFamily="34" charset="0"/>
              <a:cs typeface="Arial" panose="020B0604020202020204" pitchFamily="34" charset="0"/>
            </a:endParaRPr>
          </a:p>
          <a:p>
            <a:pPr>
              <a:lnSpc>
                <a:spcPts val="1800"/>
              </a:lnSpc>
              <a:spcAft>
                <a:spcPts val="900"/>
              </a:spcAft>
            </a:pPr>
            <a:r>
              <a:rPr lang="en-US" sz="2000" dirty="0">
                <a:solidFill>
                  <a:srgbClr val="0A0A0A"/>
                </a:solidFill>
                <a:latin typeface="Arial" panose="020B0604020202020204" pitchFamily="34" charset="0"/>
                <a:cs typeface="Arial" panose="020B0604020202020204" pitchFamily="34" charset="0"/>
              </a:rPr>
              <a:t>Operational Criteria </a:t>
            </a:r>
          </a:p>
          <a:p>
            <a:pPr>
              <a:lnSpc>
                <a:spcPts val="1800"/>
              </a:lnSpc>
              <a:spcAft>
                <a:spcPts val="900"/>
              </a:spcAft>
            </a:pPr>
            <a:r>
              <a:rPr lang="en-US" sz="1600" b="1" i="1" dirty="0">
                <a:solidFill>
                  <a:srgbClr val="0A0A0A"/>
                </a:solidFill>
                <a:latin typeface="Arial" panose="020B0604020202020204" pitchFamily="34" charset="0"/>
                <a:cs typeface="Arial" panose="020B0604020202020204" pitchFamily="34" charset="0"/>
              </a:rPr>
              <a:t>Emergency Safety (Cooling):</a:t>
            </a:r>
            <a:r>
              <a:rPr lang="en-US" sz="1600" i="1" dirty="0">
                <a:solidFill>
                  <a:srgbClr val="0A0A0A"/>
                </a:solidFill>
                <a:latin typeface="Arial" panose="020B0604020202020204" pitchFamily="34" charset="0"/>
                <a:cs typeface="Arial" panose="020B0604020202020204" pitchFamily="34" charset="0"/>
              </a:rPr>
              <a:t> </a:t>
            </a:r>
            <a:r>
              <a:rPr lang="en-US" sz="1600" dirty="0">
                <a:solidFill>
                  <a:srgbClr val="0A0A0A"/>
                </a:solidFill>
                <a:latin typeface="Arial" panose="020B0604020202020204" pitchFamily="34" charset="0"/>
                <a:cs typeface="Arial" panose="020B0604020202020204" pitchFamily="34" charset="0"/>
              </a:rPr>
              <a:t>LWRs used an abundant coolant; even in a worst-case scenario, the crew had an unlimited supply of water to cool the reactor, mitigating the risk of a catastrophic meltdown.</a:t>
            </a:r>
          </a:p>
          <a:p>
            <a:pPr>
              <a:lnSpc>
                <a:spcPts val="1800"/>
              </a:lnSpc>
              <a:spcAft>
                <a:spcPts val="900"/>
              </a:spcAft>
            </a:pPr>
            <a:r>
              <a:rPr lang="en-US" sz="1600" b="1" i="1" dirty="0">
                <a:solidFill>
                  <a:srgbClr val="0A0A0A"/>
                </a:solidFill>
                <a:latin typeface="Arial" panose="020B0604020202020204" pitchFamily="34" charset="0"/>
                <a:cs typeface="Arial" panose="020B0604020202020204" pitchFamily="34" charset="0"/>
              </a:rPr>
              <a:t>Simplicity and Compactness:</a:t>
            </a:r>
            <a:r>
              <a:rPr lang="en-US" sz="1600" dirty="0">
                <a:solidFill>
                  <a:srgbClr val="0A0A0A"/>
                </a:solidFill>
                <a:latin typeface="Arial" panose="020B0604020202020204" pitchFamily="34" charset="0"/>
                <a:cs typeface="Arial" panose="020B0604020202020204" pitchFamily="34" charset="0"/>
              </a:rPr>
              <a:t> LWRs allowed for a smaller reactor core, which was essential for fitting into submarines.</a:t>
            </a:r>
          </a:p>
          <a:p>
            <a:pPr>
              <a:lnSpc>
                <a:spcPts val="1800"/>
              </a:lnSpc>
              <a:spcAft>
                <a:spcPts val="900"/>
              </a:spcAft>
            </a:pPr>
            <a:r>
              <a:rPr lang="en-US" sz="1600" b="1" i="1" dirty="0">
                <a:solidFill>
                  <a:srgbClr val="0A0A0A"/>
                </a:solidFill>
                <a:latin typeface="Arial" panose="020B0604020202020204" pitchFamily="34" charset="0"/>
                <a:cs typeface="Arial" panose="020B0604020202020204" pitchFamily="34" charset="0"/>
              </a:rPr>
              <a:t>Operational Familiarity:</a:t>
            </a:r>
            <a:r>
              <a:rPr lang="en-US" sz="1600" dirty="0">
                <a:solidFill>
                  <a:srgbClr val="0A0A0A"/>
                </a:solidFill>
                <a:latin typeface="Arial" panose="020B0604020202020204" pitchFamily="34" charset="0"/>
                <a:cs typeface="Arial" panose="020B0604020202020204" pitchFamily="34" charset="0"/>
              </a:rPr>
              <a:t> The Navy had extensive experience with conventional steam engines, making the pressurized water system (type of LWR) familiar and easier for personnel to operate. </a:t>
            </a:r>
          </a:p>
          <a:p>
            <a:pPr>
              <a:lnSpc>
                <a:spcPts val="1800"/>
              </a:lnSpc>
              <a:spcAft>
                <a:spcPts val="900"/>
              </a:spcAft>
            </a:pPr>
            <a:endParaRPr lang="en-US" sz="2000" dirty="0">
              <a:solidFill>
                <a:srgbClr val="0A0A0A"/>
              </a:solidFill>
              <a:latin typeface="Google Sans"/>
            </a:endParaRPr>
          </a:p>
        </p:txBody>
      </p:sp>
      <p:pic>
        <p:nvPicPr>
          <p:cNvPr id="5" name="Picture 4">
            <a:extLst>
              <a:ext uri="{FF2B5EF4-FFF2-40B4-BE49-F238E27FC236}">
                <a16:creationId xmlns:a16="http://schemas.microsoft.com/office/drawing/2014/main" id="{F139E9F3-3D65-9206-5867-4BC96D158069}"/>
              </a:ext>
            </a:extLst>
          </p:cNvPr>
          <p:cNvPicPr>
            <a:picLocks noChangeAspect="1"/>
          </p:cNvPicPr>
          <p:nvPr/>
        </p:nvPicPr>
        <p:blipFill rotWithShape="1">
          <a:blip r:embed="rId4"/>
          <a:srcRect l="9028" r="9028"/>
          <a:stretch>
            <a:fillRect/>
          </a:stretch>
        </p:blipFill>
        <p:spPr bwMode="auto">
          <a:xfrm>
            <a:off x="9803695" y="856926"/>
            <a:ext cx="2206379" cy="2206379"/>
          </a:xfrm>
          <a:prstGeom prst="ellipse">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1C9C9A5C-1795-120C-41C6-F50FC678B7FF}"/>
              </a:ext>
            </a:extLst>
          </p:cNvPr>
          <p:cNvPicPr>
            <a:picLocks noChangeAspect="1"/>
          </p:cNvPicPr>
          <p:nvPr/>
        </p:nvPicPr>
        <p:blipFill rotWithShape="1">
          <a:blip r:embed="rId5"/>
          <a:srcRect l="17516" r="5016"/>
          <a:stretch>
            <a:fillRect/>
          </a:stretch>
        </p:blipFill>
        <p:spPr bwMode="auto">
          <a:xfrm>
            <a:off x="9803695" y="3826360"/>
            <a:ext cx="2206379" cy="2206379"/>
          </a:xfrm>
          <a:prstGeom prst="ellipse">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A652AD6-75F3-F304-C7AA-83ED3E31CB21}"/>
              </a:ext>
            </a:extLst>
          </p:cNvPr>
          <p:cNvPicPr>
            <a:picLocks noChangeAspect="1"/>
          </p:cNvPicPr>
          <p:nvPr/>
        </p:nvPicPr>
        <p:blipFill rotWithShape="1">
          <a:blip r:embed="rId6"/>
          <a:srcRect l="7946" t="239" r="11047" b="-239"/>
          <a:stretch>
            <a:fillRect/>
          </a:stretch>
        </p:blipFill>
        <p:spPr bwMode="auto">
          <a:xfrm>
            <a:off x="7838689" y="2325810"/>
            <a:ext cx="2206379" cy="2206379"/>
          </a:xfrm>
          <a:prstGeom prst="ellipse">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40B580F7-0FB0-1BF6-C2D8-6CACE5E76366}"/>
              </a:ext>
            </a:extLst>
          </p:cNvPr>
          <p:cNvSpPr txBox="1"/>
          <p:nvPr/>
        </p:nvSpPr>
        <p:spPr>
          <a:xfrm>
            <a:off x="8780862" y="1119738"/>
            <a:ext cx="1254639" cy="307777"/>
          </a:xfrm>
          <a:prstGeom prst="rect">
            <a:avLst/>
          </a:prstGeom>
          <a:noFill/>
        </p:spPr>
        <p:txBody>
          <a:bodyPr wrap="square" rtlCol="0">
            <a:spAutoFit/>
          </a:bodyPr>
          <a:lstStyle/>
          <a:p>
            <a:pPr algn="ctr"/>
            <a:r>
              <a:rPr lang="en-US" sz="1400" dirty="0"/>
              <a:t>Shippingport</a:t>
            </a:r>
          </a:p>
        </p:txBody>
      </p:sp>
      <p:sp>
        <p:nvSpPr>
          <p:cNvPr id="14" name="TextBox 13">
            <a:extLst>
              <a:ext uri="{FF2B5EF4-FFF2-40B4-BE49-F238E27FC236}">
                <a16:creationId xmlns:a16="http://schemas.microsoft.com/office/drawing/2014/main" id="{C2460375-1B62-7D8A-972F-98A9D799C9AF}"/>
              </a:ext>
            </a:extLst>
          </p:cNvPr>
          <p:cNvSpPr txBox="1"/>
          <p:nvPr/>
        </p:nvSpPr>
        <p:spPr>
          <a:xfrm>
            <a:off x="8593738" y="5373761"/>
            <a:ext cx="1424715" cy="307777"/>
          </a:xfrm>
          <a:prstGeom prst="rect">
            <a:avLst/>
          </a:prstGeom>
          <a:noFill/>
        </p:spPr>
        <p:txBody>
          <a:bodyPr wrap="square" rtlCol="0">
            <a:spAutoFit/>
          </a:bodyPr>
          <a:lstStyle/>
          <a:p>
            <a:pPr algn="ctr"/>
            <a:r>
              <a:rPr lang="en-US" sz="1400" dirty="0"/>
              <a:t>Yankee Rowe</a:t>
            </a:r>
          </a:p>
        </p:txBody>
      </p:sp>
      <p:sp>
        <p:nvSpPr>
          <p:cNvPr id="15" name="TextBox 14">
            <a:extLst>
              <a:ext uri="{FF2B5EF4-FFF2-40B4-BE49-F238E27FC236}">
                <a16:creationId xmlns:a16="http://schemas.microsoft.com/office/drawing/2014/main" id="{6030A3E7-6A99-F318-DA2F-EA729AA629E8}"/>
              </a:ext>
            </a:extLst>
          </p:cNvPr>
          <p:cNvSpPr txBox="1"/>
          <p:nvPr/>
        </p:nvSpPr>
        <p:spPr>
          <a:xfrm>
            <a:off x="10040786" y="3257233"/>
            <a:ext cx="866098" cy="307777"/>
          </a:xfrm>
          <a:prstGeom prst="rect">
            <a:avLst/>
          </a:prstGeom>
          <a:noFill/>
        </p:spPr>
        <p:txBody>
          <a:bodyPr wrap="square" rtlCol="0">
            <a:spAutoFit/>
          </a:bodyPr>
          <a:lstStyle/>
          <a:p>
            <a:pPr algn="ctr"/>
            <a:r>
              <a:rPr lang="en-US" sz="1400" dirty="0"/>
              <a:t>Dresden</a:t>
            </a:r>
          </a:p>
        </p:txBody>
      </p:sp>
      <p:sp>
        <p:nvSpPr>
          <p:cNvPr id="12" name="TextBox 11">
            <a:extLst>
              <a:ext uri="{FF2B5EF4-FFF2-40B4-BE49-F238E27FC236}">
                <a16:creationId xmlns:a16="http://schemas.microsoft.com/office/drawing/2014/main" id="{FE7E4301-5EBD-E5F4-66BE-8644F43BB955}"/>
              </a:ext>
            </a:extLst>
          </p:cNvPr>
          <p:cNvSpPr txBox="1"/>
          <p:nvPr/>
        </p:nvSpPr>
        <p:spPr>
          <a:xfrm>
            <a:off x="8189878" y="6217651"/>
            <a:ext cx="4002122" cy="646331"/>
          </a:xfrm>
          <a:prstGeom prst="rect">
            <a:avLst/>
          </a:prstGeom>
          <a:solidFill>
            <a:schemeClr val="accent6"/>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latin typeface="Arial" panose="020B0604020202020204" pitchFamily="34" charset="0"/>
                <a:cs typeface="Arial" panose="020B0604020202020204" pitchFamily="34" charset="0"/>
              </a:rPr>
              <a:t>Post-demo buildout begins in 1960</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Yankee Rowe PWR (pressurized LWR)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Dresden and the first commercial BWR (boiling LWR)</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794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4C22-7633-D13F-8810-178CE02A60B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20F07D-8453-808D-D85C-8C5CF86830B2}"/>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Equals 2">
            <a:extLst>
              <a:ext uri="{FF2B5EF4-FFF2-40B4-BE49-F238E27FC236}">
                <a16:creationId xmlns:a16="http://schemas.microsoft.com/office/drawing/2014/main" id="{B649B97F-1019-B6A6-55EC-495A6D2D197A}"/>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3DAC4CC3-CC19-4DBE-AD7A-B76A093CA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F3655FD-3B87-6EBA-5646-3E57BBECEF03}"/>
              </a:ext>
            </a:extLst>
          </p:cNvPr>
          <p:cNvSpPr txBox="1">
            <a:spLocks/>
          </p:cNvSpPr>
          <p:nvPr/>
        </p:nvSpPr>
        <p:spPr>
          <a:xfrm>
            <a:off x="0" y="0"/>
            <a:ext cx="12192000" cy="830395"/>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LWR Commercial and Research</a:t>
            </a:r>
          </a:p>
        </p:txBody>
      </p:sp>
      <p:sp>
        <p:nvSpPr>
          <p:cNvPr id="5" name="TextBox 4">
            <a:extLst>
              <a:ext uri="{FF2B5EF4-FFF2-40B4-BE49-F238E27FC236}">
                <a16:creationId xmlns:a16="http://schemas.microsoft.com/office/drawing/2014/main" id="{493F004E-DF6C-7776-7619-6EB902CAF8E7}"/>
              </a:ext>
            </a:extLst>
          </p:cNvPr>
          <p:cNvSpPr txBox="1"/>
          <p:nvPr/>
        </p:nvSpPr>
        <p:spPr>
          <a:xfrm>
            <a:off x="0" y="1049103"/>
            <a:ext cx="5598787" cy="3662541"/>
          </a:xfrm>
          <a:prstGeom prst="rect">
            <a:avLst/>
          </a:prstGeom>
          <a:noFill/>
        </p:spPr>
        <p:txBody>
          <a:bodyPr wrap="square" rtlCol="0">
            <a:spAutoFit/>
          </a:bodyPr>
          <a:lstStyle/>
          <a:p>
            <a:pPr marL="228600" indent="-228600">
              <a:buFont typeface="Arial" panose="020B0604020202020204" pitchFamily="34" charset="0"/>
              <a:buChar char="•"/>
            </a:pPr>
            <a:r>
              <a:rPr lang="en-US" sz="1600" dirty="0"/>
              <a:t>1957-1977: Army PWR microreactors, including Sundance Air Force Station in WY (7 total built)</a:t>
            </a:r>
          </a:p>
          <a:p>
            <a:pPr marL="228600" indent="-228600">
              <a:buFont typeface="Arial" panose="020B0604020202020204" pitchFamily="34" charset="0"/>
              <a:buChar char="•"/>
            </a:pPr>
            <a:endParaRPr lang="en-US" sz="1600" dirty="0"/>
          </a:p>
          <a:p>
            <a:pPr marL="228600" indent="-228600">
              <a:buFont typeface="Arial" panose="020B0604020202020204" pitchFamily="34" charset="0"/>
              <a:buChar char="•"/>
            </a:pPr>
            <a:r>
              <a:rPr lang="en-US" sz="1600" dirty="0"/>
              <a:t>1965: the S5G is built, the first natural circulation PWR</a:t>
            </a:r>
          </a:p>
          <a:p>
            <a:pPr marL="228600" indent="-228600"/>
            <a:endParaRPr lang="en-US" sz="1600" dirty="0"/>
          </a:p>
          <a:p>
            <a:pPr marL="228600" indent="-228600">
              <a:buFont typeface="Arial" panose="020B0604020202020204" pitchFamily="34" charset="0"/>
              <a:buChar char="•"/>
            </a:pPr>
            <a:r>
              <a:rPr lang="en-US" sz="1600" dirty="0"/>
              <a:t>1960’s-1980’s: LWR buildout in full swing </a:t>
            </a:r>
          </a:p>
          <a:p>
            <a:pPr marL="685800" lvl="1" indent="-228600">
              <a:buFont typeface="Arial" panose="020B0604020202020204" pitchFamily="34" charset="0"/>
              <a:buChar char="•"/>
            </a:pPr>
            <a:r>
              <a:rPr lang="en-US" sz="1600" dirty="0"/>
              <a:t>Energy Crisis, rising build costs and TMI result in cancellations. </a:t>
            </a:r>
          </a:p>
          <a:p>
            <a:pPr marL="228600" indent="-228600"/>
            <a:endParaRPr lang="en-US" sz="1600" dirty="0"/>
          </a:p>
          <a:p>
            <a:pPr marL="228600" indent="-228600">
              <a:buFont typeface="Arial" panose="020B0604020202020204" pitchFamily="34" charset="0"/>
              <a:buChar char="•"/>
            </a:pPr>
            <a:r>
              <a:rPr lang="en-US" sz="1600" dirty="0"/>
              <a:t>1990: End of LWR buildout: numbers peak at 112</a:t>
            </a:r>
          </a:p>
          <a:p>
            <a:pPr marL="228600" indent="-228600"/>
            <a:endParaRPr lang="en-US" sz="1600" dirty="0"/>
          </a:p>
          <a:p>
            <a:pPr marL="228600" indent="-228600">
              <a:buFont typeface="Arial" panose="020B0604020202020204" pitchFamily="34" charset="0"/>
              <a:buChar char="•"/>
            </a:pPr>
            <a:r>
              <a:rPr lang="en-US" sz="1600" dirty="0"/>
              <a:t>2011: Post Fukushima, work begins on accident tolerant fuel and the first LWR-SMRs are proposed.</a:t>
            </a:r>
          </a:p>
          <a:p>
            <a:endParaRPr lang="en-US" sz="2400" dirty="0"/>
          </a:p>
        </p:txBody>
      </p:sp>
      <p:pic>
        <p:nvPicPr>
          <p:cNvPr id="10" name="Picture 9">
            <a:extLst>
              <a:ext uri="{FF2B5EF4-FFF2-40B4-BE49-F238E27FC236}">
                <a16:creationId xmlns:a16="http://schemas.microsoft.com/office/drawing/2014/main" id="{147D39CC-8F90-0F32-6B5B-08DA6C36A092}"/>
              </a:ext>
            </a:extLst>
          </p:cNvPr>
          <p:cNvPicPr>
            <a:picLocks noChangeAspect="1"/>
          </p:cNvPicPr>
          <p:nvPr/>
        </p:nvPicPr>
        <p:blipFill>
          <a:blip r:embed="rId3"/>
          <a:stretch>
            <a:fillRect/>
          </a:stretch>
        </p:blipFill>
        <p:spPr>
          <a:xfrm>
            <a:off x="371001" y="4633232"/>
            <a:ext cx="2274941" cy="1801382"/>
          </a:xfrm>
          <a:prstGeom prst="rect">
            <a:avLst/>
          </a:prstGeom>
        </p:spPr>
      </p:pic>
      <p:pic>
        <p:nvPicPr>
          <p:cNvPr id="15" name="Picture 14">
            <a:extLst>
              <a:ext uri="{FF2B5EF4-FFF2-40B4-BE49-F238E27FC236}">
                <a16:creationId xmlns:a16="http://schemas.microsoft.com/office/drawing/2014/main" id="{EC37DED8-8628-E3B7-CAE8-A245560B0321}"/>
              </a:ext>
            </a:extLst>
          </p:cNvPr>
          <p:cNvPicPr>
            <a:picLocks noChangeAspect="1"/>
          </p:cNvPicPr>
          <p:nvPr/>
        </p:nvPicPr>
        <p:blipFill>
          <a:blip r:embed="rId4"/>
          <a:stretch>
            <a:fillRect/>
          </a:stretch>
        </p:blipFill>
        <p:spPr>
          <a:xfrm>
            <a:off x="3108589" y="4618984"/>
            <a:ext cx="2153511" cy="1805913"/>
          </a:xfrm>
          <a:prstGeom prst="rect">
            <a:avLst/>
          </a:prstGeom>
        </p:spPr>
      </p:pic>
      <p:sp>
        <p:nvSpPr>
          <p:cNvPr id="18" name="TextBox 17">
            <a:extLst>
              <a:ext uri="{FF2B5EF4-FFF2-40B4-BE49-F238E27FC236}">
                <a16:creationId xmlns:a16="http://schemas.microsoft.com/office/drawing/2014/main" id="{E818CA38-0EBF-DBB1-E5C1-7DD991298B6C}"/>
              </a:ext>
            </a:extLst>
          </p:cNvPr>
          <p:cNvSpPr txBox="1"/>
          <p:nvPr/>
        </p:nvSpPr>
        <p:spPr>
          <a:xfrm>
            <a:off x="802671" y="6434614"/>
            <a:ext cx="1405029" cy="307777"/>
          </a:xfrm>
          <a:prstGeom prst="rect">
            <a:avLst/>
          </a:prstGeom>
          <a:noFill/>
        </p:spPr>
        <p:txBody>
          <a:bodyPr wrap="square" rtlCol="0">
            <a:spAutoFit/>
          </a:bodyPr>
          <a:lstStyle/>
          <a:p>
            <a:r>
              <a:rPr lang="en-US" sz="1400" dirty="0"/>
              <a:t>Sundance AFS</a:t>
            </a:r>
          </a:p>
        </p:txBody>
      </p:sp>
      <p:sp>
        <p:nvSpPr>
          <p:cNvPr id="19" name="TextBox 18">
            <a:extLst>
              <a:ext uri="{FF2B5EF4-FFF2-40B4-BE49-F238E27FC236}">
                <a16:creationId xmlns:a16="http://schemas.microsoft.com/office/drawing/2014/main" id="{0633047B-9ADE-4607-B339-8AB180D553B0}"/>
              </a:ext>
            </a:extLst>
          </p:cNvPr>
          <p:cNvSpPr txBox="1"/>
          <p:nvPr/>
        </p:nvSpPr>
        <p:spPr>
          <a:xfrm>
            <a:off x="3426875" y="6443696"/>
            <a:ext cx="1516937" cy="307777"/>
          </a:xfrm>
          <a:prstGeom prst="rect">
            <a:avLst/>
          </a:prstGeom>
          <a:noFill/>
        </p:spPr>
        <p:txBody>
          <a:bodyPr wrap="square" rtlCol="0">
            <a:spAutoFit/>
          </a:bodyPr>
          <a:lstStyle/>
          <a:p>
            <a:r>
              <a:rPr lang="en-US" sz="1400" dirty="0"/>
              <a:t>S5G Prototype</a:t>
            </a:r>
          </a:p>
        </p:txBody>
      </p:sp>
      <p:pic>
        <p:nvPicPr>
          <p:cNvPr id="7" name="Picture 6">
            <a:extLst>
              <a:ext uri="{FF2B5EF4-FFF2-40B4-BE49-F238E27FC236}">
                <a16:creationId xmlns:a16="http://schemas.microsoft.com/office/drawing/2014/main" id="{778C3B07-B42B-ADE1-1651-813A95DE8F56}"/>
              </a:ext>
            </a:extLst>
          </p:cNvPr>
          <p:cNvPicPr>
            <a:picLocks noChangeAspect="1"/>
          </p:cNvPicPr>
          <p:nvPr/>
        </p:nvPicPr>
        <p:blipFill>
          <a:blip r:embed="rId5"/>
          <a:stretch>
            <a:fillRect/>
          </a:stretch>
        </p:blipFill>
        <p:spPr>
          <a:xfrm>
            <a:off x="5724747" y="1899874"/>
            <a:ext cx="6222212" cy="4373497"/>
          </a:xfrm>
          <a:prstGeom prst="rect">
            <a:avLst/>
          </a:prstGeom>
        </p:spPr>
      </p:pic>
      <p:sp>
        <p:nvSpPr>
          <p:cNvPr id="8" name="TextBox 7">
            <a:extLst>
              <a:ext uri="{FF2B5EF4-FFF2-40B4-BE49-F238E27FC236}">
                <a16:creationId xmlns:a16="http://schemas.microsoft.com/office/drawing/2014/main" id="{DC8296BF-2989-9FB3-0C67-637756219B18}"/>
              </a:ext>
            </a:extLst>
          </p:cNvPr>
          <p:cNvSpPr txBox="1"/>
          <p:nvPr/>
        </p:nvSpPr>
        <p:spPr>
          <a:xfrm>
            <a:off x="6074237" y="814598"/>
            <a:ext cx="6117763" cy="1124154"/>
          </a:xfrm>
          <a:prstGeom prst="rect">
            <a:avLst/>
          </a:prstGeom>
          <a:noFill/>
          <a:ln>
            <a:noFill/>
          </a:ln>
        </p:spPr>
        <p:txBody>
          <a:bodyPr wrap="square" rtlCol="0">
            <a:spAutoFit/>
          </a:bodyPr>
          <a:lstStyle/>
          <a:p>
            <a:pPr marL="0" marR="0" algn="ctr">
              <a:spcAft>
                <a:spcPts val="800"/>
              </a:spcAft>
              <a:buNone/>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Global Nuclear power reactor starts and retirements</a:t>
            </a:r>
          </a:p>
          <a:p>
            <a:pPr marL="0" marR="0" algn="ctr">
              <a:spcAft>
                <a:spcPts val="800"/>
              </a:spcAft>
              <a:buNone/>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1951-2023</a:t>
            </a:r>
          </a:p>
          <a:p>
            <a:pPr marL="0" marR="0" algn="ctr">
              <a:spcAft>
                <a:spcPts val="800"/>
              </a:spcAft>
              <a:buNone/>
            </a:pPr>
            <a:r>
              <a:rPr lang="en-US" sz="1100" kern="100" dirty="0">
                <a:effectLst/>
                <a:latin typeface="Arial" panose="020B0604020202020204" pitchFamily="34" charset="0"/>
                <a:ea typeface="Aptos" panose="020B0004020202020204" pitchFamily="34" charset="0"/>
                <a:cs typeface="Times New Roman" panose="02020603050405020304" pitchFamily="18" charset="0"/>
              </a:rPr>
              <a:t>Experimental, research, demonstration, and commercial reactors are included.</a:t>
            </a:r>
          </a:p>
        </p:txBody>
      </p:sp>
    </p:spTree>
    <p:extLst>
      <p:ext uri="{BB962C8B-B14F-4D97-AF65-F5344CB8AC3E}">
        <p14:creationId xmlns:p14="http://schemas.microsoft.com/office/powerpoint/2010/main" val="63011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900E07-D52B-39DF-20AA-B4114B375A2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5198906-C3D8-336D-53F0-F5C3AA33CF7E}"/>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FA9FA2F3-DB83-FE8F-6219-9ABC56B0D5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C6947A06-D660-4365-BB5C-3DF489FF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D736B3D-440B-FC46-6AD9-93369E502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Equals 2">
            <a:extLst>
              <a:ext uri="{FF2B5EF4-FFF2-40B4-BE49-F238E27FC236}">
                <a16:creationId xmlns:a16="http://schemas.microsoft.com/office/drawing/2014/main" id="{DB58B803-D4B5-FC85-AB4C-15F13850C89A}"/>
              </a:ext>
            </a:extLst>
          </p:cNvPr>
          <p:cNvSpPr/>
          <p:nvPr/>
        </p:nvSpPr>
        <p:spPr>
          <a:xfrm>
            <a:off x="415005" y="274320"/>
            <a:ext cx="804672" cy="804672"/>
          </a:xfrm>
          <a:prstGeom prst="mathEqual">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2CB2F456-C72C-E1BD-E9D3-3506B6FE4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0" y="6400800"/>
            <a:ext cx="1884899" cy="2800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FDE87DC-2E32-B7E6-3154-BF46CAAB1D4E}"/>
              </a:ext>
            </a:extLst>
          </p:cNvPr>
          <p:cNvSpPr txBox="1">
            <a:spLocks/>
          </p:cNvSpPr>
          <p:nvPr/>
        </p:nvSpPr>
        <p:spPr>
          <a:xfrm>
            <a:off x="0" y="0"/>
            <a:ext cx="12192000" cy="830395"/>
          </a:xfrm>
          <a:prstGeom prst="rect">
            <a:avLst/>
          </a:prstGeom>
          <a:solidFill>
            <a:srgbClr val="0070C0"/>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Pivot Point: 1990’s 2010’s- Stagnation &amp; Change</a:t>
            </a:r>
          </a:p>
        </p:txBody>
      </p:sp>
      <p:sp>
        <p:nvSpPr>
          <p:cNvPr id="5" name="TextBox 4">
            <a:extLst>
              <a:ext uri="{FF2B5EF4-FFF2-40B4-BE49-F238E27FC236}">
                <a16:creationId xmlns:a16="http://schemas.microsoft.com/office/drawing/2014/main" id="{CA63D22E-3D4B-CD32-97A9-5EA01BA2F0A9}"/>
              </a:ext>
            </a:extLst>
          </p:cNvPr>
          <p:cNvSpPr txBox="1"/>
          <p:nvPr/>
        </p:nvSpPr>
        <p:spPr>
          <a:xfrm>
            <a:off x="166360" y="1104715"/>
            <a:ext cx="3965065" cy="5786199"/>
          </a:xfrm>
          <a:prstGeom prst="rect">
            <a:avLst/>
          </a:prstGeom>
          <a:noFill/>
        </p:spPr>
        <p:txBody>
          <a:bodyPr wrap="square" rtlCol="0">
            <a:spAutoFit/>
          </a:bodyPr>
          <a:lstStyle/>
          <a:p>
            <a:pPr lvl="0">
              <a:defRPr/>
            </a:pPr>
            <a:r>
              <a:rPr lang="en-US" sz="3200" dirty="0">
                <a:latin typeface="Arial" panose="020B0604020202020204" pitchFamily="34" charset="0"/>
                <a:cs typeface="Arial" panose="020B0604020202020204" pitchFamily="34" charset="0"/>
              </a:rPr>
              <a:t>Key Takeaways:</a:t>
            </a:r>
          </a:p>
          <a:p>
            <a:pPr lvl="0">
              <a:defRPr/>
            </a:pP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No new builds and a nuclear renaissance that fails to materialize</a:t>
            </a:r>
          </a:p>
          <a:p>
            <a:pPr lvl="0">
              <a:defRPr/>
            </a:pP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Electricity demand increasing (Data centers)</a:t>
            </a:r>
          </a:p>
          <a:p>
            <a:pPr lvl="0">
              <a:defRPr/>
            </a:pP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defRPr/>
            </a:pPr>
            <a:r>
              <a:rPr lang="en-US" sz="2000" dirty="0"/>
              <a:t>Adding renewables to the grid introduces the need to flex our larger resources</a:t>
            </a:r>
          </a:p>
          <a:p>
            <a:pPr lvl="0">
              <a:defRPr/>
            </a:pPr>
            <a:endParaRPr lang="en-US" sz="2000" dirty="0"/>
          </a:p>
          <a:p>
            <a:pPr marL="342900" lvl="0"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Flexible, dispatchable generation is the new paradigm</a:t>
            </a:r>
          </a:p>
          <a:p>
            <a:r>
              <a:rPr lang="en-US" sz="2000" dirty="0"/>
              <a:t> </a:t>
            </a:r>
          </a:p>
          <a:p>
            <a:endParaRPr lang="en-US" dirty="0"/>
          </a:p>
        </p:txBody>
      </p:sp>
      <p:pic>
        <p:nvPicPr>
          <p:cNvPr id="19" name="Picture 18">
            <a:extLst>
              <a:ext uri="{FF2B5EF4-FFF2-40B4-BE49-F238E27FC236}">
                <a16:creationId xmlns:a16="http://schemas.microsoft.com/office/drawing/2014/main" id="{992A9F69-D261-7208-4A9A-18048772B3DA}"/>
              </a:ext>
            </a:extLst>
          </p:cNvPr>
          <p:cNvPicPr>
            <a:picLocks noChangeAspect="1"/>
          </p:cNvPicPr>
          <p:nvPr/>
        </p:nvPicPr>
        <p:blipFill>
          <a:blip r:embed="rId3"/>
          <a:stretch>
            <a:fillRect/>
          </a:stretch>
        </p:blipFill>
        <p:spPr>
          <a:xfrm>
            <a:off x="4412298" y="1229470"/>
            <a:ext cx="7713881" cy="4946886"/>
          </a:xfrm>
          <a:prstGeom prst="rect">
            <a:avLst/>
          </a:prstGeom>
        </p:spPr>
      </p:pic>
    </p:spTree>
    <p:extLst>
      <p:ext uri="{BB962C8B-B14F-4D97-AF65-F5344CB8AC3E}">
        <p14:creationId xmlns:p14="http://schemas.microsoft.com/office/powerpoint/2010/main" val="2391626139"/>
      </p:ext>
    </p:extLst>
  </p:cSld>
  <p:clrMapOvr>
    <a:masterClrMapping/>
  </p:clrMapOvr>
</p:sld>
</file>

<file path=ppt/theme/theme1.xml><?xml version="1.0" encoding="utf-8"?>
<a:theme xmlns:a="http://schemas.openxmlformats.org/drawingml/2006/main" name="CRMO_PowerPointTemplat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spAutoFit/>
      </a:bodyPr>
      <a:lstStyle>
        <a:defPPr algn="r">
          <a:defRPr sz="2000" kern="0" dirty="0" smtClean="0">
            <a:solidFill>
              <a:srgbClr val="000000">
                <a:lumMod val="50000"/>
                <a:lumOff val="50000"/>
              </a:srgbClr>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335</TotalTime>
  <Words>2097</Words>
  <Application>Microsoft Office PowerPoint</Application>
  <PresentationFormat>Widescreen</PresentationFormat>
  <Paragraphs>251</Paragraphs>
  <Slides>15</Slides>
  <Notes>8</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Aptos</vt:lpstr>
      <vt:lpstr>Arial</vt:lpstr>
      <vt:lpstr>Arial Narrow</vt:lpstr>
      <vt:lpstr>Calibri</vt:lpstr>
      <vt:lpstr>Google Sans</vt:lpstr>
      <vt:lpstr>Times New Roman</vt:lpstr>
      <vt:lpstr>Wingdings</vt:lpstr>
      <vt:lpstr>CRMO_PowerPointTemplate</vt:lpstr>
      <vt:lpstr>1_Office Theme</vt:lpstr>
      <vt:lpstr>INL 2020</vt:lpstr>
      <vt:lpstr> </vt:lpstr>
      <vt:lpstr>The past and future of nuclear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past and future of nuclear power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David Grams</dc:creator>
  <cp:lastModifiedBy>Christine Palmer King</cp:lastModifiedBy>
  <cp:revision>2</cp:revision>
  <dcterms:created xsi:type="dcterms:W3CDTF">2026-03-12T19:59:03Z</dcterms:created>
  <dcterms:modified xsi:type="dcterms:W3CDTF">2026-04-13T03:44:59Z</dcterms:modified>
</cp:coreProperties>
</file>