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5" r:id="rId3"/>
    <p:sldId id="284" r:id="rId4"/>
    <p:sldId id="289" r:id="rId5"/>
    <p:sldId id="290" r:id="rId6"/>
    <p:sldId id="276" r:id="rId7"/>
    <p:sldId id="291" r:id="rId8"/>
    <p:sldId id="285" r:id="rId9"/>
    <p:sldId id="292" r:id="rId10"/>
    <p:sldId id="293" r:id="rId11"/>
    <p:sldId id="286" r:id="rId12"/>
    <p:sldId id="287" r:id="rId13"/>
    <p:sldId id="288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94" autoAdjust="0"/>
  </p:normalViewPr>
  <p:slideViewPr>
    <p:cSldViewPr snapToGrid="0">
      <p:cViewPr>
        <p:scale>
          <a:sx n="69" d="100"/>
          <a:sy n="69" d="100"/>
        </p:scale>
        <p:origin x="32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9C910-6E48-4FED-A8F3-2745121D525A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96D02B7-C4D5-4146-8823-A2C61E0720FF}">
      <dgm:prSet/>
      <dgm:spPr/>
      <dgm:t>
        <a:bodyPr/>
        <a:lstStyle/>
        <a:p>
          <a:r>
            <a:rPr lang="en-US" dirty="0"/>
            <a:t>Non-Coal Permit to Mine</a:t>
          </a:r>
        </a:p>
      </dgm:t>
    </dgm:pt>
    <dgm:pt modelId="{5679745B-7E5B-4E3B-9575-F2BE7495775A}" type="parTrans" cxnId="{19CD2CB6-3048-4B60-A530-AD1826C851CF}">
      <dgm:prSet/>
      <dgm:spPr/>
      <dgm:t>
        <a:bodyPr/>
        <a:lstStyle/>
        <a:p>
          <a:endParaRPr lang="en-US"/>
        </a:p>
      </dgm:t>
    </dgm:pt>
    <dgm:pt modelId="{B5D8443F-A14F-48F2-B063-124DB5860FE1}" type="sibTrans" cxnId="{19CD2CB6-3048-4B60-A530-AD1826C851CF}">
      <dgm:prSet/>
      <dgm:spPr/>
      <dgm:t>
        <a:bodyPr/>
        <a:lstStyle/>
        <a:p>
          <a:endParaRPr lang="en-US"/>
        </a:p>
      </dgm:t>
    </dgm:pt>
    <dgm:pt modelId="{6AB19096-42BE-4AAF-BCE4-4F3BE6B149BE}">
      <dgm:prSet/>
      <dgm:spPr/>
      <dgm:t>
        <a:bodyPr/>
        <a:lstStyle/>
        <a:p>
          <a:r>
            <a:rPr lang="en-US" dirty="0"/>
            <a:t>Agreement State Program</a:t>
          </a:r>
        </a:p>
      </dgm:t>
    </dgm:pt>
    <dgm:pt modelId="{1610AA57-87A4-4A91-8EE6-7A8209862163}" type="parTrans" cxnId="{DB789EC8-DEFC-439B-84DC-FDDE90335638}">
      <dgm:prSet/>
      <dgm:spPr/>
      <dgm:t>
        <a:bodyPr/>
        <a:lstStyle/>
        <a:p>
          <a:endParaRPr lang="en-US"/>
        </a:p>
      </dgm:t>
    </dgm:pt>
    <dgm:pt modelId="{AF85947F-14B5-4F4E-86D8-E5C6F4DF3252}" type="sibTrans" cxnId="{DB789EC8-DEFC-439B-84DC-FDDE90335638}">
      <dgm:prSet/>
      <dgm:spPr/>
      <dgm:t>
        <a:bodyPr/>
        <a:lstStyle/>
        <a:p>
          <a:endParaRPr lang="en-US"/>
        </a:p>
      </dgm:t>
    </dgm:pt>
    <dgm:pt modelId="{5003E7F0-DEAC-46F9-9C26-B25CFCF84185}" type="pres">
      <dgm:prSet presAssocID="{AA39C910-6E48-4FED-A8F3-2745121D52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8B086B-0EC5-468D-B52E-3455A07124DB}" type="pres">
      <dgm:prSet presAssocID="{196D02B7-C4D5-4146-8823-A2C61E0720FF}" presName="hierRoot1" presStyleCnt="0"/>
      <dgm:spPr/>
    </dgm:pt>
    <dgm:pt modelId="{29266871-4882-48A4-A3A9-BA9BFFC311A9}" type="pres">
      <dgm:prSet presAssocID="{196D02B7-C4D5-4146-8823-A2C61E0720FF}" presName="composite" presStyleCnt="0"/>
      <dgm:spPr/>
    </dgm:pt>
    <dgm:pt modelId="{381E975C-F430-4602-B290-803D1F510876}" type="pres">
      <dgm:prSet presAssocID="{196D02B7-C4D5-4146-8823-A2C61E0720FF}" presName="background" presStyleLbl="node0" presStyleIdx="0" presStyleCnt="2"/>
      <dgm:spPr/>
    </dgm:pt>
    <dgm:pt modelId="{E4CDE115-52C9-46C1-98E9-ADB7A5D60F8C}" type="pres">
      <dgm:prSet presAssocID="{196D02B7-C4D5-4146-8823-A2C61E0720FF}" presName="text" presStyleLbl="fgAcc0" presStyleIdx="0" presStyleCnt="2">
        <dgm:presLayoutVars>
          <dgm:chPref val="3"/>
        </dgm:presLayoutVars>
      </dgm:prSet>
      <dgm:spPr/>
    </dgm:pt>
    <dgm:pt modelId="{5467DD15-3108-4D8D-B033-A65E9C96104C}" type="pres">
      <dgm:prSet presAssocID="{196D02B7-C4D5-4146-8823-A2C61E0720FF}" presName="hierChild2" presStyleCnt="0"/>
      <dgm:spPr/>
    </dgm:pt>
    <dgm:pt modelId="{FECD1346-C61E-4498-9F76-DC099B73238B}" type="pres">
      <dgm:prSet presAssocID="{6AB19096-42BE-4AAF-BCE4-4F3BE6B149BE}" presName="hierRoot1" presStyleCnt="0"/>
      <dgm:spPr/>
    </dgm:pt>
    <dgm:pt modelId="{B77DCE95-EF33-441B-AFC9-16FF3D1EE473}" type="pres">
      <dgm:prSet presAssocID="{6AB19096-42BE-4AAF-BCE4-4F3BE6B149BE}" presName="composite" presStyleCnt="0"/>
      <dgm:spPr/>
    </dgm:pt>
    <dgm:pt modelId="{E0E8FDDE-019E-4B1B-85F1-4A04A51A5AF5}" type="pres">
      <dgm:prSet presAssocID="{6AB19096-42BE-4AAF-BCE4-4F3BE6B149BE}" presName="background" presStyleLbl="node0" presStyleIdx="1" presStyleCnt="2"/>
      <dgm:spPr/>
    </dgm:pt>
    <dgm:pt modelId="{8305C40A-A8B7-4A8E-B862-52DA36DA9E1B}" type="pres">
      <dgm:prSet presAssocID="{6AB19096-42BE-4AAF-BCE4-4F3BE6B149BE}" presName="text" presStyleLbl="fgAcc0" presStyleIdx="1" presStyleCnt="2">
        <dgm:presLayoutVars>
          <dgm:chPref val="3"/>
        </dgm:presLayoutVars>
      </dgm:prSet>
      <dgm:spPr/>
    </dgm:pt>
    <dgm:pt modelId="{18113B0A-6C37-42CB-9EF1-2295E003B0BE}" type="pres">
      <dgm:prSet presAssocID="{6AB19096-42BE-4AAF-BCE4-4F3BE6B149BE}" presName="hierChild2" presStyleCnt="0"/>
      <dgm:spPr/>
    </dgm:pt>
  </dgm:ptLst>
  <dgm:cxnLst>
    <dgm:cxn modelId="{F8D8B45D-76CF-4F05-8830-269214123CEC}" type="presOf" srcId="{AA39C910-6E48-4FED-A8F3-2745121D525A}" destId="{5003E7F0-DEAC-46F9-9C26-B25CFCF84185}" srcOrd="0" destOrd="0" presId="urn:microsoft.com/office/officeart/2005/8/layout/hierarchy1"/>
    <dgm:cxn modelId="{92211BAA-5994-44CE-9CE9-63AC8F460ED3}" type="presOf" srcId="{6AB19096-42BE-4AAF-BCE4-4F3BE6B149BE}" destId="{8305C40A-A8B7-4A8E-B862-52DA36DA9E1B}" srcOrd="0" destOrd="0" presId="urn:microsoft.com/office/officeart/2005/8/layout/hierarchy1"/>
    <dgm:cxn modelId="{19CD2CB6-3048-4B60-A530-AD1826C851CF}" srcId="{AA39C910-6E48-4FED-A8F3-2745121D525A}" destId="{196D02B7-C4D5-4146-8823-A2C61E0720FF}" srcOrd="0" destOrd="0" parTransId="{5679745B-7E5B-4E3B-9575-F2BE7495775A}" sibTransId="{B5D8443F-A14F-48F2-B063-124DB5860FE1}"/>
    <dgm:cxn modelId="{DB789EC8-DEFC-439B-84DC-FDDE90335638}" srcId="{AA39C910-6E48-4FED-A8F3-2745121D525A}" destId="{6AB19096-42BE-4AAF-BCE4-4F3BE6B149BE}" srcOrd="1" destOrd="0" parTransId="{1610AA57-87A4-4A91-8EE6-7A8209862163}" sibTransId="{AF85947F-14B5-4F4E-86D8-E5C6F4DF3252}"/>
    <dgm:cxn modelId="{85565BCB-8961-4AD3-AA50-457DAE4BD5DB}" type="presOf" srcId="{196D02B7-C4D5-4146-8823-A2C61E0720FF}" destId="{E4CDE115-52C9-46C1-98E9-ADB7A5D60F8C}" srcOrd="0" destOrd="0" presId="urn:microsoft.com/office/officeart/2005/8/layout/hierarchy1"/>
    <dgm:cxn modelId="{37DF754D-58B7-4074-8EC5-FA3A9E67676E}" type="presParOf" srcId="{5003E7F0-DEAC-46F9-9C26-B25CFCF84185}" destId="{4F8B086B-0EC5-468D-B52E-3455A07124DB}" srcOrd="0" destOrd="0" presId="urn:microsoft.com/office/officeart/2005/8/layout/hierarchy1"/>
    <dgm:cxn modelId="{FCAAD2BF-7BF2-44AB-AF3C-303F68FA76AF}" type="presParOf" srcId="{4F8B086B-0EC5-468D-B52E-3455A07124DB}" destId="{29266871-4882-48A4-A3A9-BA9BFFC311A9}" srcOrd="0" destOrd="0" presId="urn:microsoft.com/office/officeart/2005/8/layout/hierarchy1"/>
    <dgm:cxn modelId="{3BC149A1-EBAE-4808-81AD-AD227726C144}" type="presParOf" srcId="{29266871-4882-48A4-A3A9-BA9BFFC311A9}" destId="{381E975C-F430-4602-B290-803D1F510876}" srcOrd="0" destOrd="0" presId="urn:microsoft.com/office/officeart/2005/8/layout/hierarchy1"/>
    <dgm:cxn modelId="{08934E89-3BDC-4B71-9632-AF9E533BA689}" type="presParOf" srcId="{29266871-4882-48A4-A3A9-BA9BFFC311A9}" destId="{E4CDE115-52C9-46C1-98E9-ADB7A5D60F8C}" srcOrd="1" destOrd="0" presId="urn:microsoft.com/office/officeart/2005/8/layout/hierarchy1"/>
    <dgm:cxn modelId="{6707227E-4808-4F09-81E9-678CAAADF227}" type="presParOf" srcId="{4F8B086B-0EC5-468D-B52E-3455A07124DB}" destId="{5467DD15-3108-4D8D-B033-A65E9C96104C}" srcOrd="1" destOrd="0" presId="urn:microsoft.com/office/officeart/2005/8/layout/hierarchy1"/>
    <dgm:cxn modelId="{0293C63A-80F6-498F-ABC1-B3E6995DF0F3}" type="presParOf" srcId="{5003E7F0-DEAC-46F9-9C26-B25CFCF84185}" destId="{FECD1346-C61E-4498-9F76-DC099B73238B}" srcOrd="1" destOrd="0" presId="urn:microsoft.com/office/officeart/2005/8/layout/hierarchy1"/>
    <dgm:cxn modelId="{7B0C4D0D-5E95-4212-B13A-DF16798F6FF3}" type="presParOf" srcId="{FECD1346-C61E-4498-9F76-DC099B73238B}" destId="{B77DCE95-EF33-441B-AFC9-16FF3D1EE473}" srcOrd="0" destOrd="0" presId="urn:microsoft.com/office/officeart/2005/8/layout/hierarchy1"/>
    <dgm:cxn modelId="{3FBA0EDA-D9B4-4292-A144-4403C706F8C4}" type="presParOf" srcId="{B77DCE95-EF33-441B-AFC9-16FF3D1EE473}" destId="{E0E8FDDE-019E-4B1B-85F1-4A04A51A5AF5}" srcOrd="0" destOrd="0" presId="urn:microsoft.com/office/officeart/2005/8/layout/hierarchy1"/>
    <dgm:cxn modelId="{AC7B6AD3-2F87-43D4-B933-7176DCEB4C3A}" type="presParOf" srcId="{B77DCE95-EF33-441B-AFC9-16FF3D1EE473}" destId="{8305C40A-A8B7-4A8E-B862-52DA36DA9E1B}" srcOrd="1" destOrd="0" presId="urn:microsoft.com/office/officeart/2005/8/layout/hierarchy1"/>
    <dgm:cxn modelId="{8486D7EC-1554-4EE3-87B4-50B9913F91BB}" type="presParOf" srcId="{FECD1346-C61E-4498-9F76-DC099B73238B}" destId="{18113B0A-6C37-42CB-9EF1-2295E003B0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C57D3-D069-4382-9A4E-4DE673FA72A6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06C011-957C-41C3-BE17-958A5DFD5611}">
      <dgm:prSet/>
      <dgm:spPr/>
      <dgm:t>
        <a:bodyPr/>
        <a:lstStyle/>
        <a:p>
          <a:r>
            <a:rPr lang="en-US"/>
            <a:t>Background on Uranium Recovery</a:t>
          </a:r>
        </a:p>
      </dgm:t>
    </dgm:pt>
    <dgm:pt modelId="{06767AA2-89FB-4D8B-B975-BCC5C825A9DE}" type="parTrans" cxnId="{846DB5B6-0ECC-444C-B3AD-933E68C278A0}">
      <dgm:prSet/>
      <dgm:spPr/>
      <dgm:t>
        <a:bodyPr/>
        <a:lstStyle/>
        <a:p>
          <a:endParaRPr lang="en-US"/>
        </a:p>
      </dgm:t>
    </dgm:pt>
    <dgm:pt modelId="{8BC78669-3AFF-426D-B2E7-EA2C69A8A533}" type="sibTrans" cxnId="{846DB5B6-0ECC-444C-B3AD-933E68C278A0}">
      <dgm:prSet/>
      <dgm:spPr/>
      <dgm:t>
        <a:bodyPr/>
        <a:lstStyle/>
        <a:p>
          <a:endParaRPr lang="en-US"/>
        </a:p>
      </dgm:t>
    </dgm:pt>
    <dgm:pt modelId="{44D3571B-71F7-490E-A943-66AD4AA95FAF}">
      <dgm:prSet/>
      <dgm:spPr/>
      <dgm:t>
        <a:bodyPr/>
        <a:lstStyle/>
        <a:p>
          <a:r>
            <a:rPr lang="en-US"/>
            <a:t>Code of Federal Regulations</a:t>
          </a:r>
        </a:p>
      </dgm:t>
    </dgm:pt>
    <dgm:pt modelId="{4C39EDF5-459C-4131-83CE-3C298CAA42F1}" type="parTrans" cxnId="{3FE603AC-158E-4F69-90A6-DF8277FFDBFA}">
      <dgm:prSet/>
      <dgm:spPr/>
      <dgm:t>
        <a:bodyPr/>
        <a:lstStyle/>
        <a:p>
          <a:endParaRPr lang="en-US"/>
        </a:p>
      </dgm:t>
    </dgm:pt>
    <dgm:pt modelId="{30889370-8EE6-4403-B080-8D8EAECDFE04}" type="sibTrans" cxnId="{3FE603AC-158E-4F69-90A6-DF8277FFDBFA}">
      <dgm:prSet/>
      <dgm:spPr/>
      <dgm:t>
        <a:bodyPr/>
        <a:lstStyle/>
        <a:p>
          <a:endParaRPr lang="en-US"/>
        </a:p>
      </dgm:t>
    </dgm:pt>
    <dgm:pt modelId="{B64EDA00-1CFB-4A14-A787-AC69E9BA0590}">
      <dgm:prSet/>
      <dgm:spPr/>
      <dgm:t>
        <a:bodyPr/>
        <a:lstStyle/>
        <a:p>
          <a:r>
            <a:rPr lang="en-US"/>
            <a:t>Wyoming State Statutes and Rules and Regulations</a:t>
          </a:r>
        </a:p>
      </dgm:t>
    </dgm:pt>
    <dgm:pt modelId="{3592F209-3C40-4D4E-9C2D-8AA828B2FBAE}" type="parTrans" cxnId="{52C4893A-05CF-4A98-B196-5B5CCA3A06EA}">
      <dgm:prSet/>
      <dgm:spPr/>
      <dgm:t>
        <a:bodyPr/>
        <a:lstStyle/>
        <a:p>
          <a:endParaRPr lang="en-US"/>
        </a:p>
      </dgm:t>
    </dgm:pt>
    <dgm:pt modelId="{B1AA5380-457A-4118-9F00-C0ABB68E1C9B}" type="sibTrans" cxnId="{52C4893A-05CF-4A98-B196-5B5CCA3A06EA}">
      <dgm:prSet/>
      <dgm:spPr/>
      <dgm:t>
        <a:bodyPr/>
        <a:lstStyle/>
        <a:p>
          <a:endParaRPr lang="en-US"/>
        </a:p>
      </dgm:t>
    </dgm:pt>
    <dgm:pt modelId="{676994EA-0234-4163-B7E4-7BCC33A0F4A3}">
      <dgm:prSet/>
      <dgm:spPr/>
      <dgm:t>
        <a:bodyPr/>
        <a:lstStyle/>
        <a:p>
          <a:r>
            <a:rPr lang="en-US"/>
            <a:t>Federal and State Regulatory Guidance</a:t>
          </a:r>
        </a:p>
      </dgm:t>
    </dgm:pt>
    <dgm:pt modelId="{E3BD89EC-E323-4110-AE42-2A5F6B8CDE85}" type="parTrans" cxnId="{A91570D6-8FCD-4D5A-816D-EECE402D53F1}">
      <dgm:prSet/>
      <dgm:spPr/>
      <dgm:t>
        <a:bodyPr/>
        <a:lstStyle/>
        <a:p>
          <a:endParaRPr lang="en-US"/>
        </a:p>
      </dgm:t>
    </dgm:pt>
    <dgm:pt modelId="{BFF9F1E9-96DD-4777-89D0-A5A43FF9134C}" type="sibTrans" cxnId="{A91570D6-8FCD-4D5A-816D-EECE402D53F1}">
      <dgm:prSet/>
      <dgm:spPr/>
      <dgm:t>
        <a:bodyPr/>
        <a:lstStyle/>
        <a:p>
          <a:endParaRPr lang="en-US"/>
        </a:p>
      </dgm:t>
    </dgm:pt>
    <dgm:pt modelId="{3009D8F7-F9B6-4B3C-B334-CED562AA41C0}">
      <dgm:prSet/>
      <dgm:spPr/>
      <dgm:t>
        <a:bodyPr/>
        <a:lstStyle/>
        <a:p>
          <a:r>
            <a:rPr lang="en-US" dirty="0"/>
            <a:t>NRC and URP Inspection Manuals</a:t>
          </a:r>
        </a:p>
      </dgm:t>
    </dgm:pt>
    <dgm:pt modelId="{94E0B572-91E7-4166-A59F-8226C6803A9F}" type="parTrans" cxnId="{DBC7D419-42BA-4E92-9416-F690DE9A7592}">
      <dgm:prSet/>
      <dgm:spPr/>
      <dgm:t>
        <a:bodyPr/>
        <a:lstStyle/>
        <a:p>
          <a:endParaRPr lang="en-US"/>
        </a:p>
      </dgm:t>
    </dgm:pt>
    <dgm:pt modelId="{55E0F424-9248-4418-A375-AB6FB775053F}" type="sibTrans" cxnId="{DBC7D419-42BA-4E92-9416-F690DE9A7592}">
      <dgm:prSet/>
      <dgm:spPr/>
      <dgm:t>
        <a:bodyPr/>
        <a:lstStyle/>
        <a:p>
          <a:endParaRPr lang="en-US"/>
        </a:p>
      </dgm:t>
    </dgm:pt>
    <dgm:pt modelId="{16C78C4A-ECDC-474C-91C4-E44390005755}">
      <dgm:prSet/>
      <dgm:spPr/>
      <dgm:t>
        <a:bodyPr/>
        <a:lstStyle/>
        <a:p>
          <a:r>
            <a:rPr lang="en-US"/>
            <a:t>Industry Codes and Standards</a:t>
          </a:r>
        </a:p>
      </dgm:t>
    </dgm:pt>
    <dgm:pt modelId="{FD31F061-16BB-4003-B4EF-C075D0926D1E}" type="parTrans" cxnId="{7D928DF1-C73A-4D3C-886C-2D56663F143C}">
      <dgm:prSet/>
      <dgm:spPr/>
      <dgm:t>
        <a:bodyPr/>
        <a:lstStyle/>
        <a:p>
          <a:endParaRPr lang="en-US"/>
        </a:p>
      </dgm:t>
    </dgm:pt>
    <dgm:pt modelId="{A62EE286-2C10-4636-AD20-78C4D216106E}" type="sibTrans" cxnId="{7D928DF1-C73A-4D3C-886C-2D56663F143C}">
      <dgm:prSet/>
      <dgm:spPr/>
      <dgm:t>
        <a:bodyPr/>
        <a:lstStyle/>
        <a:p>
          <a:endParaRPr lang="en-US"/>
        </a:p>
      </dgm:t>
    </dgm:pt>
    <dgm:pt modelId="{B63795DD-74C2-4E33-B71C-ABFF8409F2A2}">
      <dgm:prSet/>
      <dgm:spPr/>
      <dgm:t>
        <a:bodyPr/>
        <a:lstStyle/>
        <a:p>
          <a:r>
            <a:rPr lang="en-US"/>
            <a:t>Inspection Accompaniments</a:t>
          </a:r>
        </a:p>
      </dgm:t>
    </dgm:pt>
    <dgm:pt modelId="{C35C81AB-4937-4BCD-BF0A-0C3FC20C6219}" type="parTrans" cxnId="{F5104ABE-0514-4D5B-B0B5-164A68ACBB04}">
      <dgm:prSet/>
      <dgm:spPr/>
      <dgm:t>
        <a:bodyPr/>
        <a:lstStyle/>
        <a:p>
          <a:endParaRPr lang="en-US"/>
        </a:p>
      </dgm:t>
    </dgm:pt>
    <dgm:pt modelId="{9186E356-1002-4B60-BBF1-0DA4CBCD4E3E}" type="sibTrans" cxnId="{F5104ABE-0514-4D5B-B0B5-164A68ACBB04}">
      <dgm:prSet/>
      <dgm:spPr/>
      <dgm:t>
        <a:bodyPr/>
        <a:lstStyle/>
        <a:p>
          <a:endParaRPr lang="en-US"/>
        </a:p>
      </dgm:t>
    </dgm:pt>
    <dgm:pt modelId="{085135D9-F1F3-404C-B872-DA5DF7F6AA9C}">
      <dgm:prSet/>
      <dgm:spPr/>
      <dgm:t>
        <a:bodyPr/>
        <a:lstStyle/>
        <a:p>
          <a:r>
            <a:rPr lang="en-US"/>
            <a:t>NRC Management Directives</a:t>
          </a:r>
        </a:p>
      </dgm:t>
    </dgm:pt>
    <dgm:pt modelId="{8403DB09-2BEB-4D81-97D4-60E4698FA57D}" type="parTrans" cxnId="{EE4EF793-C2DF-4408-9616-7038824860B9}">
      <dgm:prSet/>
      <dgm:spPr/>
      <dgm:t>
        <a:bodyPr/>
        <a:lstStyle/>
        <a:p>
          <a:endParaRPr lang="en-US"/>
        </a:p>
      </dgm:t>
    </dgm:pt>
    <dgm:pt modelId="{2619F5A6-7027-41A5-B7D6-78566A212E17}" type="sibTrans" cxnId="{EE4EF793-C2DF-4408-9616-7038824860B9}">
      <dgm:prSet/>
      <dgm:spPr/>
      <dgm:t>
        <a:bodyPr/>
        <a:lstStyle/>
        <a:p>
          <a:endParaRPr lang="en-US"/>
        </a:p>
      </dgm:t>
    </dgm:pt>
    <dgm:pt modelId="{89E612B6-3F5E-46AB-989E-365050856BD5}">
      <dgm:prSet/>
      <dgm:spPr/>
      <dgm:t>
        <a:bodyPr/>
        <a:lstStyle/>
        <a:p>
          <a:r>
            <a:rPr lang="en-US"/>
            <a:t>Review of Significant Events at Uranium Recovery Facilities</a:t>
          </a:r>
        </a:p>
      </dgm:t>
    </dgm:pt>
    <dgm:pt modelId="{B4E8872A-FAB7-420B-9A8D-AA7D42839C6D}" type="parTrans" cxnId="{360FFFB2-AE4F-4B3F-BB8A-F035A55D0270}">
      <dgm:prSet/>
      <dgm:spPr/>
      <dgm:t>
        <a:bodyPr/>
        <a:lstStyle/>
        <a:p>
          <a:endParaRPr lang="en-US"/>
        </a:p>
      </dgm:t>
    </dgm:pt>
    <dgm:pt modelId="{E763BF79-026C-46D3-BEEC-1F555E32AE32}" type="sibTrans" cxnId="{360FFFB2-AE4F-4B3F-BB8A-F035A55D0270}">
      <dgm:prSet/>
      <dgm:spPr/>
      <dgm:t>
        <a:bodyPr/>
        <a:lstStyle/>
        <a:p>
          <a:endParaRPr lang="en-US"/>
        </a:p>
      </dgm:t>
    </dgm:pt>
    <dgm:pt modelId="{3C9C15D5-A2F5-46D0-B8AD-18AE1A2869E0}">
      <dgm:prSet/>
      <dgm:spPr/>
      <dgm:t>
        <a:bodyPr/>
        <a:lstStyle/>
        <a:p>
          <a:r>
            <a:rPr lang="en-US"/>
            <a:t>Directed Review of Selected Uranium Licensing Casework</a:t>
          </a:r>
        </a:p>
      </dgm:t>
    </dgm:pt>
    <dgm:pt modelId="{5486675A-A411-45E7-940A-F47D71327F7D}" type="parTrans" cxnId="{B6BB968E-0BD8-4E71-A6E6-542BD1D60A52}">
      <dgm:prSet/>
      <dgm:spPr/>
      <dgm:t>
        <a:bodyPr/>
        <a:lstStyle/>
        <a:p>
          <a:endParaRPr lang="en-US"/>
        </a:p>
      </dgm:t>
    </dgm:pt>
    <dgm:pt modelId="{92D2FE18-26C3-48CA-B75D-D99BF2B7AB21}" type="sibTrans" cxnId="{B6BB968E-0BD8-4E71-A6E6-542BD1D60A52}">
      <dgm:prSet/>
      <dgm:spPr/>
      <dgm:t>
        <a:bodyPr/>
        <a:lstStyle/>
        <a:p>
          <a:endParaRPr lang="en-US"/>
        </a:p>
      </dgm:t>
    </dgm:pt>
    <dgm:pt modelId="{609BB895-79EB-409F-8C4F-0CF833610A7C}">
      <dgm:prSet/>
      <dgm:spPr/>
      <dgm:t>
        <a:bodyPr/>
        <a:lstStyle/>
        <a:p>
          <a:r>
            <a:rPr lang="en-US"/>
            <a:t>Formal Training</a:t>
          </a:r>
        </a:p>
      </dgm:t>
    </dgm:pt>
    <dgm:pt modelId="{2C70D6E7-49C8-4DB2-AD79-F335B807A532}" type="parTrans" cxnId="{539B89B5-26A9-42F0-B927-6410B23CF330}">
      <dgm:prSet/>
      <dgm:spPr/>
      <dgm:t>
        <a:bodyPr/>
        <a:lstStyle/>
        <a:p>
          <a:endParaRPr lang="en-US"/>
        </a:p>
      </dgm:t>
    </dgm:pt>
    <dgm:pt modelId="{35CFC31D-680E-4F1B-BB6B-7A8B5EE0E0A9}" type="sibTrans" cxnId="{539B89B5-26A9-42F0-B927-6410B23CF330}">
      <dgm:prSet/>
      <dgm:spPr/>
      <dgm:t>
        <a:bodyPr/>
        <a:lstStyle/>
        <a:p>
          <a:endParaRPr lang="en-US"/>
        </a:p>
      </dgm:t>
    </dgm:pt>
    <dgm:pt modelId="{87A67888-2530-47CE-BE1E-9B0E59FDFE08}" type="pres">
      <dgm:prSet presAssocID="{149C57D3-D069-4382-9A4E-4DE673FA72A6}" presName="diagram" presStyleCnt="0">
        <dgm:presLayoutVars>
          <dgm:dir/>
          <dgm:resizeHandles val="exact"/>
        </dgm:presLayoutVars>
      </dgm:prSet>
      <dgm:spPr/>
    </dgm:pt>
    <dgm:pt modelId="{D8D854D1-59C6-4552-9C7A-60643795C143}" type="pres">
      <dgm:prSet presAssocID="{1706C011-957C-41C3-BE17-958A5DFD5611}" presName="node" presStyleLbl="node1" presStyleIdx="0" presStyleCnt="11">
        <dgm:presLayoutVars>
          <dgm:bulletEnabled val="1"/>
        </dgm:presLayoutVars>
      </dgm:prSet>
      <dgm:spPr/>
    </dgm:pt>
    <dgm:pt modelId="{B82E881E-DCF3-4676-838D-3849DA1DCB71}" type="pres">
      <dgm:prSet presAssocID="{8BC78669-3AFF-426D-B2E7-EA2C69A8A533}" presName="sibTrans" presStyleCnt="0"/>
      <dgm:spPr/>
    </dgm:pt>
    <dgm:pt modelId="{F7116390-36C0-4894-AD65-A8A9849AEE22}" type="pres">
      <dgm:prSet presAssocID="{44D3571B-71F7-490E-A943-66AD4AA95FAF}" presName="node" presStyleLbl="node1" presStyleIdx="1" presStyleCnt="11">
        <dgm:presLayoutVars>
          <dgm:bulletEnabled val="1"/>
        </dgm:presLayoutVars>
      </dgm:prSet>
      <dgm:spPr/>
    </dgm:pt>
    <dgm:pt modelId="{B39CA3DC-ED35-427D-9EB0-5F4B61932B45}" type="pres">
      <dgm:prSet presAssocID="{30889370-8EE6-4403-B080-8D8EAECDFE04}" presName="sibTrans" presStyleCnt="0"/>
      <dgm:spPr/>
    </dgm:pt>
    <dgm:pt modelId="{C141A08F-8AC8-4A86-AF08-8DDDD6680D5C}" type="pres">
      <dgm:prSet presAssocID="{B64EDA00-1CFB-4A14-A787-AC69E9BA0590}" presName="node" presStyleLbl="node1" presStyleIdx="2" presStyleCnt="11">
        <dgm:presLayoutVars>
          <dgm:bulletEnabled val="1"/>
        </dgm:presLayoutVars>
      </dgm:prSet>
      <dgm:spPr/>
    </dgm:pt>
    <dgm:pt modelId="{BE486867-2CCE-4B0F-BAB1-26E1B065B184}" type="pres">
      <dgm:prSet presAssocID="{B1AA5380-457A-4118-9F00-C0ABB68E1C9B}" presName="sibTrans" presStyleCnt="0"/>
      <dgm:spPr/>
    </dgm:pt>
    <dgm:pt modelId="{6DCB32A4-ED60-4206-A27F-50C92B5F44F4}" type="pres">
      <dgm:prSet presAssocID="{676994EA-0234-4163-B7E4-7BCC33A0F4A3}" presName="node" presStyleLbl="node1" presStyleIdx="3" presStyleCnt="11">
        <dgm:presLayoutVars>
          <dgm:bulletEnabled val="1"/>
        </dgm:presLayoutVars>
      </dgm:prSet>
      <dgm:spPr/>
    </dgm:pt>
    <dgm:pt modelId="{6C2B600A-6548-40CF-871A-56DAB568A396}" type="pres">
      <dgm:prSet presAssocID="{BFF9F1E9-96DD-4777-89D0-A5A43FF9134C}" presName="sibTrans" presStyleCnt="0"/>
      <dgm:spPr/>
    </dgm:pt>
    <dgm:pt modelId="{7910C004-ED45-49F6-8D5F-A525779201F6}" type="pres">
      <dgm:prSet presAssocID="{3009D8F7-F9B6-4B3C-B334-CED562AA41C0}" presName="node" presStyleLbl="node1" presStyleIdx="4" presStyleCnt="11">
        <dgm:presLayoutVars>
          <dgm:bulletEnabled val="1"/>
        </dgm:presLayoutVars>
      </dgm:prSet>
      <dgm:spPr/>
    </dgm:pt>
    <dgm:pt modelId="{A240A6D9-8069-4131-8EEB-47E778CF47B1}" type="pres">
      <dgm:prSet presAssocID="{55E0F424-9248-4418-A375-AB6FB775053F}" presName="sibTrans" presStyleCnt="0"/>
      <dgm:spPr/>
    </dgm:pt>
    <dgm:pt modelId="{8FE7C445-285E-4B67-92F1-750AD03D1AEF}" type="pres">
      <dgm:prSet presAssocID="{16C78C4A-ECDC-474C-91C4-E44390005755}" presName="node" presStyleLbl="node1" presStyleIdx="5" presStyleCnt="11">
        <dgm:presLayoutVars>
          <dgm:bulletEnabled val="1"/>
        </dgm:presLayoutVars>
      </dgm:prSet>
      <dgm:spPr/>
    </dgm:pt>
    <dgm:pt modelId="{68646A0B-3BF8-4D08-87C3-A6395D693E40}" type="pres">
      <dgm:prSet presAssocID="{A62EE286-2C10-4636-AD20-78C4D216106E}" presName="sibTrans" presStyleCnt="0"/>
      <dgm:spPr/>
    </dgm:pt>
    <dgm:pt modelId="{4B5133C1-06D7-4667-90C0-4BF8D5857F0B}" type="pres">
      <dgm:prSet presAssocID="{B63795DD-74C2-4E33-B71C-ABFF8409F2A2}" presName="node" presStyleLbl="node1" presStyleIdx="6" presStyleCnt="11">
        <dgm:presLayoutVars>
          <dgm:bulletEnabled val="1"/>
        </dgm:presLayoutVars>
      </dgm:prSet>
      <dgm:spPr/>
    </dgm:pt>
    <dgm:pt modelId="{A2CBDA9C-295A-406A-B0AB-4343EC071C5A}" type="pres">
      <dgm:prSet presAssocID="{9186E356-1002-4B60-BBF1-0DA4CBCD4E3E}" presName="sibTrans" presStyleCnt="0"/>
      <dgm:spPr/>
    </dgm:pt>
    <dgm:pt modelId="{1CF87951-AE30-4414-843F-2AC1B080C225}" type="pres">
      <dgm:prSet presAssocID="{085135D9-F1F3-404C-B872-DA5DF7F6AA9C}" presName="node" presStyleLbl="node1" presStyleIdx="7" presStyleCnt="11">
        <dgm:presLayoutVars>
          <dgm:bulletEnabled val="1"/>
        </dgm:presLayoutVars>
      </dgm:prSet>
      <dgm:spPr/>
    </dgm:pt>
    <dgm:pt modelId="{3B8B8B66-A3F9-445C-A309-A4CDC7297BD2}" type="pres">
      <dgm:prSet presAssocID="{2619F5A6-7027-41A5-B7D6-78566A212E17}" presName="sibTrans" presStyleCnt="0"/>
      <dgm:spPr/>
    </dgm:pt>
    <dgm:pt modelId="{7440E0F4-BA6A-4087-A2E0-CF509495DAC8}" type="pres">
      <dgm:prSet presAssocID="{89E612B6-3F5E-46AB-989E-365050856BD5}" presName="node" presStyleLbl="node1" presStyleIdx="8" presStyleCnt="11">
        <dgm:presLayoutVars>
          <dgm:bulletEnabled val="1"/>
        </dgm:presLayoutVars>
      </dgm:prSet>
      <dgm:spPr/>
    </dgm:pt>
    <dgm:pt modelId="{968BFC93-BD59-49B5-A290-D4A7CEA651B5}" type="pres">
      <dgm:prSet presAssocID="{E763BF79-026C-46D3-BEEC-1F555E32AE32}" presName="sibTrans" presStyleCnt="0"/>
      <dgm:spPr/>
    </dgm:pt>
    <dgm:pt modelId="{A3919362-FE7A-41F8-8719-A886757EF1D3}" type="pres">
      <dgm:prSet presAssocID="{3C9C15D5-A2F5-46D0-B8AD-18AE1A2869E0}" presName="node" presStyleLbl="node1" presStyleIdx="9" presStyleCnt="11">
        <dgm:presLayoutVars>
          <dgm:bulletEnabled val="1"/>
        </dgm:presLayoutVars>
      </dgm:prSet>
      <dgm:spPr/>
    </dgm:pt>
    <dgm:pt modelId="{3290D5F2-501D-411A-849B-AE402E5FE366}" type="pres">
      <dgm:prSet presAssocID="{92D2FE18-26C3-48CA-B75D-D99BF2B7AB21}" presName="sibTrans" presStyleCnt="0"/>
      <dgm:spPr/>
    </dgm:pt>
    <dgm:pt modelId="{7C228928-736A-4A4E-B4A0-201FCA53B9B0}" type="pres">
      <dgm:prSet presAssocID="{609BB895-79EB-409F-8C4F-0CF833610A7C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1AA6C0D-BBF0-4A33-BAC2-C9442417BF73}" type="presOf" srcId="{B63795DD-74C2-4E33-B71C-ABFF8409F2A2}" destId="{4B5133C1-06D7-4667-90C0-4BF8D5857F0B}" srcOrd="0" destOrd="0" presId="urn:microsoft.com/office/officeart/2005/8/layout/default"/>
    <dgm:cxn modelId="{DBC7D419-42BA-4E92-9416-F690DE9A7592}" srcId="{149C57D3-D069-4382-9A4E-4DE673FA72A6}" destId="{3009D8F7-F9B6-4B3C-B334-CED562AA41C0}" srcOrd="4" destOrd="0" parTransId="{94E0B572-91E7-4166-A59F-8226C6803A9F}" sibTransId="{55E0F424-9248-4418-A375-AB6FB775053F}"/>
    <dgm:cxn modelId="{8965B337-F8D0-4C16-BF96-C1419727ED93}" type="presOf" srcId="{149C57D3-D069-4382-9A4E-4DE673FA72A6}" destId="{87A67888-2530-47CE-BE1E-9B0E59FDFE08}" srcOrd="0" destOrd="0" presId="urn:microsoft.com/office/officeart/2005/8/layout/default"/>
    <dgm:cxn modelId="{52C4893A-05CF-4A98-B196-5B5CCA3A06EA}" srcId="{149C57D3-D069-4382-9A4E-4DE673FA72A6}" destId="{B64EDA00-1CFB-4A14-A787-AC69E9BA0590}" srcOrd="2" destOrd="0" parTransId="{3592F209-3C40-4D4E-9C2D-8AA828B2FBAE}" sibTransId="{B1AA5380-457A-4118-9F00-C0ABB68E1C9B}"/>
    <dgm:cxn modelId="{F7DE116D-DC5D-431E-B9A7-D39F092AFF54}" type="presOf" srcId="{3C9C15D5-A2F5-46D0-B8AD-18AE1A2869E0}" destId="{A3919362-FE7A-41F8-8719-A886757EF1D3}" srcOrd="0" destOrd="0" presId="urn:microsoft.com/office/officeart/2005/8/layout/default"/>
    <dgm:cxn modelId="{29BF1C53-E634-4643-AC7A-E26BE0FFDB32}" type="presOf" srcId="{609BB895-79EB-409F-8C4F-0CF833610A7C}" destId="{7C228928-736A-4A4E-B4A0-201FCA53B9B0}" srcOrd="0" destOrd="0" presId="urn:microsoft.com/office/officeart/2005/8/layout/default"/>
    <dgm:cxn modelId="{C93C4173-0651-4718-A759-7ADB13CF3FEE}" type="presOf" srcId="{44D3571B-71F7-490E-A943-66AD4AA95FAF}" destId="{F7116390-36C0-4894-AD65-A8A9849AEE22}" srcOrd="0" destOrd="0" presId="urn:microsoft.com/office/officeart/2005/8/layout/default"/>
    <dgm:cxn modelId="{EF5CE688-C86C-4C91-8A20-33EC5F486059}" type="presOf" srcId="{676994EA-0234-4163-B7E4-7BCC33A0F4A3}" destId="{6DCB32A4-ED60-4206-A27F-50C92B5F44F4}" srcOrd="0" destOrd="0" presId="urn:microsoft.com/office/officeart/2005/8/layout/default"/>
    <dgm:cxn modelId="{B6BB968E-0BD8-4E71-A6E6-542BD1D60A52}" srcId="{149C57D3-D069-4382-9A4E-4DE673FA72A6}" destId="{3C9C15D5-A2F5-46D0-B8AD-18AE1A2869E0}" srcOrd="9" destOrd="0" parTransId="{5486675A-A411-45E7-940A-F47D71327F7D}" sibTransId="{92D2FE18-26C3-48CA-B75D-D99BF2B7AB21}"/>
    <dgm:cxn modelId="{EE4EF793-C2DF-4408-9616-7038824860B9}" srcId="{149C57D3-D069-4382-9A4E-4DE673FA72A6}" destId="{085135D9-F1F3-404C-B872-DA5DF7F6AA9C}" srcOrd="7" destOrd="0" parTransId="{8403DB09-2BEB-4D81-97D4-60E4698FA57D}" sibTransId="{2619F5A6-7027-41A5-B7D6-78566A212E17}"/>
    <dgm:cxn modelId="{6A6B9C98-35AA-4426-9884-8EB051C5BF4D}" type="presOf" srcId="{89E612B6-3F5E-46AB-989E-365050856BD5}" destId="{7440E0F4-BA6A-4087-A2E0-CF509495DAC8}" srcOrd="0" destOrd="0" presId="urn:microsoft.com/office/officeart/2005/8/layout/default"/>
    <dgm:cxn modelId="{1386A1A8-6E0E-4C15-93B7-A320B74DE312}" type="presOf" srcId="{3009D8F7-F9B6-4B3C-B334-CED562AA41C0}" destId="{7910C004-ED45-49F6-8D5F-A525779201F6}" srcOrd="0" destOrd="0" presId="urn:microsoft.com/office/officeart/2005/8/layout/default"/>
    <dgm:cxn modelId="{3FE603AC-158E-4F69-90A6-DF8277FFDBFA}" srcId="{149C57D3-D069-4382-9A4E-4DE673FA72A6}" destId="{44D3571B-71F7-490E-A943-66AD4AA95FAF}" srcOrd="1" destOrd="0" parTransId="{4C39EDF5-459C-4131-83CE-3C298CAA42F1}" sibTransId="{30889370-8EE6-4403-B080-8D8EAECDFE04}"/>
    <dgm:cxn modelId="{360FFFB2-AE4F-4B3F-BB8A-F035A55D0270}" srcId="{149C57D3-D069-4382-9A4E-4DE673FA72A6}" destId="{89E612B6-3F5E-46AB-989E-365050856BD5}" srcOrd="8" destOrd="0" parTransId="{B4E8872A-FAB7-420B-9A8D-AA7D42839C6D}" sibTransId="{E763BF79-026C-46D3-BEEC-1F555E32AE32}"/>
    <dgm:cxn modelId="{539B89B5-26A9-42F0-B927-6410B23CF330}" srcId="{149C57D3-D069-4382-9A4E-4DE673FA72A6}" destId="{609BB895-79EB-409F-8C4F-0CF833610A7C}" srcOrd="10" destOrd="0" parTransId="{2C70D6E7-49C8-4DB2-AD79-F335B807A532}" sibTransId="{35CFC31D-680E-4F1B-BB6B-7A8B5EE0E0A9}"/>
    <dgm:cxn modelId="{846DB5B6-0ECC-444C-B3AD-933E68C278A0}" srcId="{149C57D3-D069-4382-9A4E-4DE673FA72A6}" destId="{1706C011-957C-41C3-BE17-958A5DFD5611}" srcOrd="0" destOrd="0" parTransId="{06767AA2-89FB-4D8B-B975-BCC5C825A9DE}" sibTransId="{8BC78669-3AFF-426D-B2E7-EA2C69A8A533}"/>
    <dgm:cxn modelId="{F5104ABE-0514-4D5B-B0B5-164A68ACBB04}" srcId="{149C57D3-D069-4382-9A4E-4DE673FA72A6}" destId="{B63795DD-74C2-4E33-B71C-ABFF8409F2A2}" srcOrd="6" destOrd="0" parTransId="{C35C81AB-4937-4BCD-BF0A-0C3FC20C6219}" sibTransId="{9186E356-1002-4B60-BBF1-0DA4CBCD4E3E}"/>
    <dgm:cxn modelId="{168971C5-AA40-4449-8DAF-CF2F95F219FE}" type="presOf" srcId="{085135D9-F1F3-404C-B872-DA5DF7F6AA9C}" destId="{1CF87951-AE30-4414-843F-2AC1B080C225}" srcOrd="0" destOrd="0" presId="urn:microsoft.com/office/officeart/2005/8/layout/default"/>
    <dgm:cxn modelId="{984E14C9-A91A-4AA8-94D5-3126F1922AF5}" type="presOf" srcId="{16C78C4A-ECDC-474C-91C4-E44390005755}" destId="{8FE7C445-285E-4B67-92F1-750AD03D1AEF}" srcOrd="0" destOrd="0" presId="urn:microsoft.com/office/officeart/2005/8/layout/default"/>
    <dgm:cxn modelId="{A91570D6-8FCD-4D5A-816D-EECE402D53F1}" srcId="{149C57D3-D069-4382-9A4E-4DE673FA72A6}" destId="{676994EA-0234-4163-B7E4-7BCC33A0F4A3}" srcOrd="3" destOrd="0" parTransId="{E3BD89EC-E323-4110-AE42-2A5F6B8CDE85}" sibTransId="{BFF9F1E9-96DD-4777-89D0-A5A43FF9134C}"/>
    <dgm:cxn modelId="{AC0FACE2-1FD4-4EEE-B9F0-0355A270D00F}" type="presOf" srcId="{B64EDA00-1CFB-4A14-A787-AC69E9BA0590}" destId="{C141A08F-8AC8-4A86-AF08-8DDDD6680D5C}" srcOrd="0" destOrd="0" presId="urn:microsoft.com/office/officeart/2005/8/layout/default"/>
    <dgm:cxn modelId="{7D928DF1-C73A-4D3C-886C-2D56663F143C}" srcId="{149C57D3-D069-4382-9A4E-4DE673FA72A6}" destId="{16C78C4A-ECDC-474C-91C4-E44390005755}" srcOrd="5" destOrd="0" parTransId="{FD31F061-16BB-4003-B4EF-C075D0926D1E}" sibTransId="{A62EE286-2C10-4636-AD20-78C4D216106E}"/>
    <dgm:cxn modelId="{DB7BDFF2-D155-417E-B9E3-DD247C047577}" type="presOf" srcId="{1706C011-957C-41C3-BE17-958A5DFD5611}" destId="{D8D854D1-59C6-4552-9C7A-60643795C143}" srcOrd="0" destOrd="0" presId="urn:microsoft.com/office/officeart/2005/8/layout/default"/>
    <dgm:cxn modelId="{36008ADA-C34C-4B73-9C7D-9E64714306A3}" type="presParOf" srcId="{87A67888-2530-47CE-BE1E-9B0E59FDFE08}" destId="{D8D854D1-59C6-4552-9C7A-60643795C143}" srcOrd="0" destOrd="0" presId="urn:microsoft.com/office/officeart/2005/8/layout/default"/>
    <dgm:cxn modelId="{0B114BFF-836E-41BA-BBB7-9E258B0BB5C1}" type="presParOf" srcId="{87A67888-2530-47CE-BE1E-9B0E59FDFE08}" destId="{B82E881E-DCF3-4676-838D-3849DA1DCB71}" srcOrd="1" destOrd="0" presId="urn:microsoft.com/office/officeart/2005/8/layout/default"/>
    <dgm:cxn modelId="{FFAD8B5B-93E7-49D6-80B1-69211B8F7BAC}" type="presParOf" srcId="{87A67888-2530-47CE-BE1E-9B0E59FDFE08}" destId="{F7116390-36C0-4894-AD65-A8A9849AEE22}" srcOrd="2" destOrd="0" presId="urn:microsoft.com/office/officeart/2005/8/layout/default"/>
    <dgm:cxn modelId="{E5D3D3C8-3D1E-4897-9671-87275CB8153E}" type="presParOf" srcId="{87A67888-2530-47CE-BE1E-9B0E59FDFE08}" destId="{B39CA3DC-ED35-427D-9EB0-5F4B61932B45}" srcOrd="3" destOrd="0" presId="urn:microsoft.com/office/officeart/2005/8/layout/default"/>
    <dgm:cxn modelId="{350D7CAC-CEFA-4720-AD5A-B0A8625BC518}" type="presParOf" srcId="{87A67888-2530-47CE-BE1E-9B0E59FDFE08}" destId="{C141A08F-8AC8-4A86-AF08-8DDDD6680D5C}" srcOrd="4" destOrd="0" presId="urn:microsoft.com/office/officeart/2005/8/layout/default"/>
    <dgm:cxn modelId="{843FABF5-905D-44F8-941E-75E94DF984C7}" type="presParOf" srcId="{87A67888-2530-47CE-BE1E-9B0E59FDFE08}" destId="{BE486867-2CCE-4B0F-BAB1-26E1B065B184}" srcOrd="5" destOrd="0" presId="urn:microsoft.com/office/officeart/2005/8/layout/default"/>
    <dgm:cxn modelId="{F03C2C36-07BD-415D-B63C-FF589B5FA497}" type="presParOf" srcId="{87A67888-2530-47CE-BE1E-9B0E59FDFE08}" destId="{6DCB32A4-ED60-4206-A27F-50C92B5F44F4}" srcOrd="6" destOrd="0" presId="urn:microsoft.com/office/officeart/2005/8/layout/default"/>
    <dgm:cxn modelId="{DDDAB12C-72B2-4166-95C9-42BA29416FC5}" type="presParOf" srcId="{87A67888-2530-47CE-BE1E-9B0E59FDFE08}" destId="{6C2B600A-6548-40CF-871A-56DAB568A396}" srcOrd="7" destOrd="0" presId="urn:microsoft.com/office/officeart/2005/8/layout/default"/>
    <dgm:cxn modelId="{1A524232-34AF-4C96-93D4-7B07334A59F7}" type="presParOf" srcId="{87A67888-2530-47CE-BE1E-9B0E59FDFE08}" destId="{7910C004-ED45-49F6-8D5F-A525779201F6}" srcOrd="8" destOrd="0" presId="urn:microsoft.com/office/officeart/2005/8/layout/default"/>
    <dgm:cxn modelId="{FD20BDC9-9F03-4428-A285-34A1AEF5CF7B}" type="presParOf" srcId="{87A67888-2530-47CE-BE1E-9B0E59FDFE08}" destId="{A240A6D9-8069-4131-8EEB-47E778CF47B1}" srcOrd="9" destOrd="0" presId="urn:microsoft.com/office/officeart/2005/8/layout/default"/>
    <dgm:cxn modelId="{2CBB396E-C499-4D84-92CA-23FB08BDD13F}" type="presParOf" srcId="{87A67888-2530-47CE-BE1E-9B0E59FDFE08}" destId="{8FE7C445-285E-4B67-92F1-750AD03D1AEF}" srcOrd="10" destOrd="0" presId="urn:microsoft.com/office/officeart/2005/8/layout/default"/>
    <dgm:cxn modelId="{B31A6BAD-4105-459B-8324-1CC32E8B12B8}" type="presParOf" srcId="{87A67888-2530-47CE-BE1E-9B0E59FDFE08}" destId="{68646A0B-3BF8-4D08-87C3-A6395D693E40}" srcOrd="11" destOrd="0" presId="urn:microsoft.com/office/officeart/2005/8/layout/default"/>
    <dgm:cxn modelId="{4675DB37-6B59-45C7-8E50-2B1A526B9BB8}" type="presParOf" srcId="{87A67888-2530-47CE-BE1E-9B0E59FDFE08}" destId="{4B5133C1-06D7-4667-90C0-4BF8D5857F0B}" srcOrd="12" destOrd="0" presId="urn:microsoft.com/office/officeart/2005/8/layout/default"/>
    <dgm:cxn modelId="{CC709141-C6DF-4EB8-8015-426B676ED70E}" type="presParOf" srcId="{87A67888-2530-47CE-BE1E-9B0E59FDFE08}" destId="{A2CBDA9C-295A-406A-B0AB-4343EC071C5A}" srcOrd="13" destOrd="0" presId="urn:microsoft.com/office/officeart/2005/8/layout/default"/>
    <dgm:cxn modelId="{E5194A16-202E-4ACD-A81D-268FCFCED43E}" type="presParOf" srcId="{87A67888-2530-47CE-BE1E-9B0E59FDFE08}" destId="{1CF87951-AE30-4414-843F-2AC1B080C225}" srcOrd="14" destOrd="0" presId="urn:microsoft.com/office/officeart/2005/8/layout/default"/>
    <dgm:cxn modelId="{1C121910-3B51-406F-8320-A9329735BB79}" type="presParOf" srcId="{87A67888-2530-47CE-BE1E-9B0E59FDFE08}" destId="{3B8B8B66-A3F9-445C-A309-A4CDC7297BD2}" srcOrd="15" destOrd="0" presId="urn:microsoft.com/office/officeart/2005/8/layout/default"/>
    <dgm:cxn modelId="{03032E15-5661-4DDD-AA3D-4B3F5558ACA9}" type="presParOf" srcId="{87A67888-2530-47CE-BE1E-9B0E59FDFE08}" destId="{7440E0F4-BA6A-4087-A2E0-CF509495DAC8}" srcOrd="16" destOrd="0" presId="urn:microsoft.com/office/officeart/2005/8/layout/default"/>
    <dgm:cxn modelId="{311BB922-6914-4F4E-87D7-B56EA3764DA8}" type="presParOf" srcId="{87A67888-2530-47CE-BE1E-9B0E59FDFE08}" destId="{968BFC93-BD59-49B5-A290-D4A7CEA651B5}" srcOrd="17" destOrd="0" presId="urn:microsoft.com/office/officeart/2005/8/layout/default"/>
    <dgm:cxn modelId="{4B770927-BECA-405B-8009-3558E45568B7}" type="presParOf" srcId="{87A67888-2530-47CE-BE1E-9B0E59FDFE08}" destId="{A3919362-FE7A-41F8-8719-A886757EF1D3}" srcOrd="18" destOrd="0" presId="urn:microsoft.com/office/officeart/2005/8/layout/default"/>
    <dgm:cxn modelId="{B9E10AC6-339E-494E-AA07-AFB79E0C7B1A}" type="presParOf" srcId="{87A67888-2530-47CE-BE1E-9B0E59FDFE08}" destId="{3290D5F2-501D-411A-849B-AE402E5FE366}" srcOrd="19" destOrd="0" presId="urn:microsoft.com/office/officeart/2005/8/layout/default"/>
    <dgm:cxn modelId="{413C7C01-4253-424C-8789-3C51125FD48D}" type="presParOf" srcId="{87A67888-2530-47CE-BE1E-9B0E59FDFE08}" destId="{7C228928-736A-4A4E-B4A0-201FCA53B9B0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C79339-7CF5-41C6-8BD6-69818676B19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3E7D7C-2922-49D4-A92F-057543A55C68}">
      <dgm:prSet/>
      <dgm:spPr/>
      <dgm:t>
        <a:bodyPr/>
        <a:lstStyle/>
        <a:p>
          <a:r>
            <a:rPr lang="en-US" dirty="0"/>
            <a:t>Worker doses are typically well below the 5 rem per year limit</a:t>
          </a:r>
        </a:p>
      </dgm:t>
    </dgm:pt>
    <dgm:pt modelId="{79BF986A-2A5F-46D7-B461-FB3DAA45C563}" type="parTrans" cxnId="{4B01DC7C-654A-4F76-BA12-349B1D41B734}">
      <dgm:prSet/>
      <dgm:spPr/>
      <dgm:t>
        <a:bodyPr/>
        <a:lstStyle/>
        <a:p>
          <a:endParaRPr lang="en-US"/>
        </a:p>
      </dgm:t>
    </dgm:pt>
    <dgm:pt modelId="{41E2B0C9-E044-40D5-843A-49CE1D63C224}" type="sibTrans" cxnId="{4B01DC7C-654A-4F76-BA12-349B1D41B734}">
      <dgm:prSet/>
      <dgm:spPr/>
      <dgm:t>
        <a:bodyPr/>
        <a:lstStyle/>
        <a:p>
          <a:endParaRPr lang="en-US"/>
        </a:p>
      </dgm:t>
    </dgm:pt>
    <dgm:pt modelId="{75401DE7-2B12-418D-9C7E-E951F81BBDEF}">
      <dgm:prSet/>
      <dgm:spPr/>
      <dgm:t>
        <a:bodyPr/>
        <a:lstStyle/>
        <a:p>
          <a:r>
            <a:rPr lang="en-US" dirty="0"/>
            <a:t>Dose to public is typically well below the 100 mrem per year limit </a:t>
          </a:r>
        </a:p>
      </dgm:t>
    </dgm:pt>
    <dgm:pt modelId="{F58AB05A-594A-4F68-B7C4-7516A6D8F709}" type="parTrans" cxnId="{A0BEF592-23C9-4B36-B194-E83ED8D778C4}">
      <dgm:prSet/>
      <dgm:spPr/>
      <dgm:t>
        <a:bodyPr/>
        <a:lstStyle/>
        <a:p>
          <a:endParaRPr lang="en-US"/>
        </a:p>
      </dgm:t>
    </dgm:pt>
    <dgm:pt modelId="{A4982F81-28E7-4677-8DF3-AE0BC76E9AA9}" type="sibTrans" cxnId="{A0BEF592-23C9-4B36-B194-E83ED8D778C4}">
      <dgm:prSet/>
      <dgm:spPr/>
      <dgm:t>
        <a:bodyPr/>
        <a:lstStyle/>
        <a:p>
          <a:endParaRPr lang="en-US"/>
        </a:p>
      </dgm:t>
    </dgm:pt>
    <dgm:pt modelId="{FA145B9B-4149-4B98-BD22-6550FDED0A7C}">
      <dgm:prSet/>
      <dgm:spPr/>
      <dgm:t>
        <a:bodyPr/>
        <a:lstStyle/>
        <a:p>
          <a:r>
            <a:rPr lang="en-US" dirty="0"/>
            <a:t>Extremely conservative assumptions made</a:t>
          </a:r>
        </a:p>
      </dgm:t>
    </dgm:pt>
    <dgm:pt modelId="{87E25D44-E1B6-43D9-B6CA-7DD65C178550}" type="parTrans" cxnId="{2D21BBC6-637A-4EBC-B144-ABCD98E978B5}">
      <dgm:prSet/>
      <dgm:spPr/>
      <dgm:t>
        <a:bodyPr/>
        <a:lstStyle/>
        <a:p>
          <a:endParaRPr lang="en-US"/>
        </a:p>
      </dgm:t>
    </dgm:pt>
    <dgm:pt modelId="{DD0F0044-FE1D-4862-BE4D-0FBFBA77F2DC}" type="sibTrans" cxnId="{2D21BBC6-637A-4EBC-B144-ABCD98E978B5}">
      <dgm:prSet/>
      <dgm:spPr/>
      <dgm:t>
        <a:bodyPr/>
        <a:lstStyle/>
        <a:p>
          <a:endParaRPr lang="en-US"/>
        </a:p>
      </dgm:t>
    </dgm:pt>
    <dgm:pt modelId="{53CBF59F-99A0-422D-81EC-D41212073162}">
      <dgm:prSet/>
      <dgm:spPr/>
      <dgm:t>
        <a:bodyPr/>
        <a:lstStyle/>
        <a:p>
          <a:r>
            <a:rPr lang="en-US"/>
            <a:t>Areas where highest doses are typically found</a:t>
          </a:r>
        </a:p>
      </dgm:t>
    </dgm:pt>
    <dgm:pt modelId="{7F00C25D-CEBC-4305-B6C0-B1FF35DC13A3}" type="parTrans" cxnId="{97F90980-1CBE-4D2D-BFA5-3EFDCFD7B07D}">
      <dgm:prSet/>
      <dgm:spPr/>
      <dgm:t>
        <a:bodyPr/>
        <a:lstStyle/>
        <a:p>
          <a:endParaRPr lang="en-US"/>
        </a:p>
      </dgm:t>
    </dgm:pt>
    <dgm:pt modelId="{FDE28CFC-ADCF-48AC-963B-60EC7F8E0AB7}" type="sibTrans" cxnId="{97F90980-1CBE-4D2D-BFA5-3EFDCFD7B07D}">
      <dgm:prSet/>
      <dgm:spPr/>
      <dgm:t>
        <a:bodyPr/>
        <a:lstStyle/>
        <a:p>
          <a:endParaRPr lang="en-US"/>
        </a:p>
      </dgm:t>
    </dgm:pt>
    <dgm:pt modelId="{44459847-EF24-44E1-B168-6FBC56F878EA}">
      <dgm:prSet/>
      <dgm:spPr/>
      <dgm:t>
        <a:bodyPr/>
        <a:lstStyle/>
        <a:p>
          <a:r>
            <a:rPr lang="en-US"/>
            <a:t>Filters (external dose rate)</a:t>
          </a:r>
        </a:p>
      </dgm:t>
    </dgm:pt>
    <dgm:pt modelId="{82704F6B-08EB-4F59-9746-20F0F9D14FB0}" type="parTrans" cxnId="{FB20F0E9-7514-4342-91DB-110A024D727C}">
      <dgm:prSet/>
      <dgm:spPr/>
      <dgm:t>
        <a:bodyPr/>
        <a:lstStyle/>
        <a:p>
          <a:endParaRPr lang="en-US"/>
        </a:p>
      </dgm:t>
    </dgm:pt>
    <dgm:pt modelId="{84C7DCC4-4587-4571-8727-35E9805FDCBE}" type="sibTrans" cxnId="{FB20F0E9-7514-4342-91DB-110A024D727C}">
      <dgm:prSet/>
      <dgm:spPr/>
      <dgm:t>
        <a:bodyPr/>
        <a:lstStyle/>
        <a:p>
          <a:endParaRPr lang="en-US"/>
        </a:p>
      </dgm:t>
    </dgm:pt>
    <dgm:pt modelId="{AEC203FB-A88F-4CD6-B5BE-01E9FED2A8A6}">
      <dgm:prSet/>
      <dgm:spPr/>
      <dgm:t>
        <a:bodyPr/>
        <a:lstStyle/>
        <a:p>
          <a:r>
            <a:rPr lang="en-US"/>
            <a:t>Shaker tables (radon)</a:t>
          </a:r>
        </a:p>
      </dgm:t>
    </dgm:pt>
    <dgm:pt modelId="{CDA3A928-75CA-47C8-88DD-7F48F4A1013D}" type="parTrans" cxnId="{BD0DF86F-68C2-4016-8294-6E934EBAE225}">
      <dgm:prSet/>
      <dgm:spPr/>
      <dgm:t>
        <a:bodyPr/>
        <a:lstStyle/>
        <a:p>
          <a:endParaRPr lang="en-US"/>
        </a:p>
      </dgm:t>
    </dgm:pt>
    <dgm:pt modelId="{3D60BF0E-E33C-4863-999F-28ADFACDCF1B}" type="sibTrans" cxnId="{BD0DF86F-68C2-4016-8294-6E934EBAE225}">
      <dgm:prSet/>
      <dgm:spPr/>
      <dgm:t>
        <a:bodyPr/>
        <a:lstStyle/>
        <a:p>
          <a:endParaRPr lang="en-US"/>
        </a:p>
      </dgm:t>
    </dgm:pt>
    <dgm:pt modelId="{4AE030B0-D5D3-44A4-813C-0B230BEF3B9A}">
      <dgm:prSet/>
      <dgm:spPr/>
      <dgm:t>
        <a:bodyPr/>
        <a:lstStyle/>
        <a:p>
          <a:r>
            <a:rPr lang="en-US"/>
            <a:t>Yellowcake storage (if not shipped out regularly)</a:t>
          </a:r>
        </a:p>
      </dgm:t>
    </dgm:pt>
    <dgm:pt modelId="{5A767E7C-1BA0-46FA-A5DE-D583596A3CF4}" type="parTrans" cxnId="{5677D507-5DD1-4E18-AC4D-30DD1D645F67}">
      <dgm:prSet/>
      <dgm:spPr/>
      <dgm:t>
        <a:bodyPr/>
        <a:lstStyle/>
        <a:p>
          <a:endParaRPr lang="en-US"/>
        </a:p>
      </dgm:t>
    </dgm:pt>
    <dgm:pt modelId="{EA1684D8-35E6-4F79-ADCE-FC0D981C8249}" type="sibTrans" cxnId="{5677D507-5DD1-4E18-AC4D-30DD1D645F67}">
      <dgm:prSet/>
      <dgm:spPr/>
      <dgm:t>
        <a:bodyPr/>
        <a:lstStyle/>
        <a:p>
          <a:endParaRPr lang="en-US"/>
        </a:p>
      </dgm:t>
    </dgm:pt>
    <dgm:pt modelId="{B4E719D2-A876-4C9B-9402-EC666D30D150}">
      <dgm:prSet/>
      <dgm:spPr/>
      <dgm:t>
        <a:bodyPr/>
        <a:lstStyle/>
        <a:p>
          <a:r>
            <a:rPr lang="en-US"/>
            <a:t>Bottoms of tanks</a:t>
          </a:r>
        </a:p>
      </dgm:t>
    </dgm:pt>
    <dgm:pt modelId="{A16A7AC5-EBD5-4FC9-9CE2-FFB9EB9A2BD4}" type="parTrans" cxnId="{330CA781-370B-469A-BC6E-688130055BC5}">
      <dgm:prSet/>
      <dgm:spPr/>
      <dgm:t>
        <a:bodyPr/>
        <a:lstStyle/>
        <a:p>
          <a:endParaRPr lang="en-US"/>
        </a:p>
      </dgm:t>
    </dgm:pt>
    <dgm:pt modelId="{FD9CF7B3-EF3E-485C-B3B6-61A53779A765}" type="sibTrans" cxnId="{330CA781-370B-469A-BC6E-688130055BC5}">
      <dgm:prSet/>
      <dgm:spPr/>
      <dgm:t>
        <a:bodyPr/>
        <a:lstStyle/>
        <a:p>
          <a:endParaRPr lang="en-US"/>
        </a:p>
      </dgm:t>
    </dgm:pt>
    <dgm:pt modelId="{D205EA55-6AA3-449D-93E6-DB74A9923F7C}">
      <dgm:prSet/>
      <dgm:spPr/>
      <dgm:t>
        <a:bodyPr/>
        <a:lstStyle/>
        <a:p>
          <a:r>
            <a:rPr lang="en-US"/>
            <a:t>Header houses (radon and external if filters are present)</a:t>
          </a:r>
        </a:p>
      </dgm:t>
    </dgm:pt>
    <dgm:pt modelId="{F1D2C461-8B60-4DC7-8B57-7BD1B2963D39}" type="parTrans" cxnId="{6C8BF57B-731D-4BDD-80FF-E851049DA15F}">
      <dgm:prSet/>
      <dgm:spPr/>
      <dgm:t>
        <a:bodyPr/>
        <a:lstStyle/>
        <a:p>
          <a:endParaRPr lang="en-US"/>
        </a:p>
      </dgm:t>
    </dgm:pt>
    <dgm:pt modelId="{D5E92A6F-3B06-4429-9A6D-500CAA4B9A4D}" type="sibTrans" cxnId="{6C8BF57B-731D-4BDD-80FF-E851049DA15F}">
      <dgm:prSet/>
      <dgm:spPr/>
      <dgm:t>
        <a:bodyPr/>
        <a:lstStyle/>
        <a:p>
          <a:endParaRPr lang="en-US"/>
        </a:p>
      </dgm:t>
    </dgm:pt>
    <dgm:pt modelId="{1AE70CC0-F6F6-436F-893A-01B6CEC50D76}">
      <dgm:prSet/>
      <dgm:spPr/>
      <dgm:t>
        <a:bodyPr/>
        <a:lstStyle/>
        <a:p>
          <a:r>
            <a:rPr lang="en-US"/>
            <a:t>RO units</a:t>
          </a:r>
        </a:p>
      </dgm:t>
    </dgm:pt>
    <dgm:pt modelId="{B2DF3B6F-DB80-46C6-AF96-6485844C1DA7}" type="parTrans" cxnId="{84721446-A846-437B-8974-1E6978AB46A3}">
      <dgm:prSet/>
      <dgm:spPr/>
      <dgm:t>
        <a:bodyPr/>
        <a:lstStyle/>
        <a:p>
          <a:endParaRPr lang="en-US"/>
        </a:p>
      </dgm:t>
    </dgm:pt>
    <dgm:pt modelId="{5216AB7D-70F4-4177-A85B-D3EF96577E0B}" type="sibTrans" cxnId="{84721446-A846-437B-8974-1E6978AB46A3}">
      <dgm:prSet/>
      <dgm:spPr/>
      <dgm:t>
        <a:bodyPr/>
        <a:lstStyle/>
        <a:p>
          <a:endParaRPr lang="en-US"/>
        </a:p>
      </dgm:t>
    </dgm:pt>
    <dgm:pt modelId="{1051B00A-34EE-4FD1-9F2E-116ED2B7E4E9}" type="pres">
      <dgm:prSet presAssocID="{38C79339-7CF5-41C6-8BD6-69818676B19F}" presName="linear" presStyleCnt="0">
        <dgm:presLayoutVars>
          <dgm:animLvl val="lvl"/>
          <dgm:resizeHandles val="exact"/>
        </dgm:presLayoutVars>
      </dgm:prSet>
      <dgm:spPr/>
    </dgm:pt>
    <dgm:pt modelId="{974FACD5-FB25-4525-B222-26EBDD5B61F8}" type="pres">
      <dgm:prSet presAssocID="{493E7D7C-2922-49D4-A92F-057543A55C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8D8E11-0641-4CE6-B725-0D3F59B82A68}" type="pres">
      <dgm:prSet presAssocID="{41E2B0C9-E044-40D5-843A-49CE1D63C224}" presName="spacer" presStyleCnt="0"/>
      <dgm:spPr/>
    </dgm:pt>
    <dgm:pt modelId="{DB4EDE31-7D68-44E1-965B-5E72D87EB62B}" type="pres">
      <dgm:prSet presAssocID="{75401DE7-2B12-418D-9C7E-E951F81BBD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5F1A82-EEB4-487B-B883-B6EE18B67377}" type="pres">
      <dgm:prSet presAssocID="{75401DE7-2B12-418D-9C7E-E951F81BBDEF}" presName="childText" presStyleLbl="revTx" presStyleIdx="0" presStyleCnt="2">
        <dgm:presLayoutVars>
          <dgm:bulletEnabled val="1"/>
        </dgm:presLayoutVars>
      </dgm:prSet>
      <dgm:spPr/>
    </dgm:pt>
    <dgm:pt modelId="{5B9E535F-43F4-4D03-AD97-EF3897C45EC9}" type="pres">
      <dgm:prSet presAssocID="{53CBF59F-99A0-422D-81EC-D4121207316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DC76E87-C2EB-41DD-9B87-1A9310D21892}" type="pres">
      <dgm:prSet presAssocID="{53CBF59F-99A0-422D-81EC-D4121207316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B7E2F07-9FF9-4BCE-8E7E-E9920606D1FA}" type="presOf" srcId="{53CBF59F-99A0-422D-81EC-D41212073162}" destId="{5B9E535F-43F4-4D03-AD97-EF3897C45EC9}" srcOrd="0" destOrd="0" presId="urn:microsoft.com/office/officeart/2005/8/layout/vList2"/>
    <dgm:cxn modelId="{5677D507-5DD1-4E18-AC4D-30DD1D645F67}" srcId="{53CBF59F-99A0-422D-81EC-D41212073162}" destId="{4AE030B0-D5D3-44A4-813C-0B230BEF3B9A}" srcOrd="2" destOrd="0" parTransId="{5A767E7C-1BA0-46FA-A5DE-D583596A3CF4}" sibTransId="{EA1684D8-35E6-4F79-ADCE-FC0D981C8249}"/>
    <dgm:cxn modelId="{2FFF0B09-3FD9-4AB1-9942-EA7B5CC551F7}" type="presOf" srcId="{44459847-EF24-44E1-B168-6FBC56F878EA}" destId="{2DC76E87-C2EB-41DD-9B87-1A9310D21892}" srcOrd="0" destOrd="0" presId="urn:microsoft.com/office/officeart/2005/8/layout/vList2"/>
    <dgm:cxn modelId="{ECF2362F-BE0E-4172-AF2F-6C8C6A9E860B}" type="presOf" srcId="{B4E719D2-A876-4C9B-9402-EC666D30D150}" destId="{2DC76E87-C2EB-41DD-9B87-1A9310D21892}" srcOrd="0" destOrd="3" presId="urn:microsoft.com/office/officeart/2005/8/layout/vList2"/>
    <dgm:cxn modelId="{84721446-A846-437B-8974-1E6978AB46A3}" srcId="{53CBF59F-99A0-422D-81EC-D41212073162}" destId="{1AE70CC0-F6F6-436F-893A-01B6CEC50D76}" srcOrd="5" destOrd="0" parTransId="{B2DF3B6F-DB80-46C6-AF96-6485844C1DA7}" sibTransId="{5216AB7D-70F4-4177-A85B-D3EF96577E0B}"/>
    <dgm:cxn modelId="{5494FE4E-F3B6-44C9-9FD0-C3B8E013D80D}" type="presOf" srcId="{FA145B9B-4149-4B98-BD22-6550FDED0A7C}" destId="{AE5F1A82-EEB4-487B-B883-B6EE18B67377}" srcOrd="0" destOrd="0" presId="urn:microsoft.com/office/officeart/2005/8/layout/vList2"/>
    <dgm:cxn modelId="{BD0DF86F-68C2-4016-8294-6E934EBAE225}" srcId="{53CBF59F-99A0-422D-81EC-D41212073162}" destId="{AEC203FB-A88F-4CD6-B5BE-01E9FED2A8A6}" srcOrd="1" destOrd="0" parTransId="{CDA3A928-75CA-47C8-88DD-7F48F4A1013D}" sibTransId="{3D60BF0E-E33C-4863-999F-28ADFACDCF1B}"/>
    <dgm:cxn modelId="{B8277074-8757-4745-BA68-CC8E39B3A841}" type="presOf" srcId="{1AE70CC0-F6F6-436F-893A-01B6CEC50D76}" destId="{2DC76E87-C2EB-41DD-9B87-1A9310D21892}" srcOrd="0" destOrd="5" presId="urn:microsoft.com/office/officeart/2005/8/layout/vList2"/>
    <dgm:cxn modelId="{6C8BF57B-731D-4BDD-80FF-E851049DA15F}" srcId="{53CBF59F-99A0-422D-81EC-D41212073162}" destId="{D205EA55-6AA3-449D-93E6-DB74A9923F7C}" srcOrd="4" destOrd="0" parTransId="{F1D2C461-8B60-4DC7-8B57-7BD1B2963D39}" sibTransId="{D5E92A6F-3B06-4429-9A6D-500CAA4B9A4D}"/>
    <dgm:cxn modelId="{4B01DC7C-654A-4F76-BA12-349B1D41B734}" srcId="{38C79339-7CF5-41C6-8BD6-69818676B19F}" destId="{493E7D7C-2922-49D4-A92F-057543A55C68}" srcOrd="0" destOrd="0" parTransId="{79BF986A-2A5F-46D7-B461-FB3DAA45C563}" sibTransId="{41E2B0C9-E044-40D5-843A-49CE1D63C224}"/>
    <dgm:cxn modelId="{97F90980-1CBE-4D2D-BFA5-3EFDCFD7B07D}" srcId="{38C79339-7CF5-41C6-8BD6-69818676B19F}" destId="{53CBF59F-99A0-422D-81EC-D41212073162}" srcOrd="2" destOrd="0" parTransId="{7F00C25D-CEBC-4305-B6C0-B1FF35DC13A3}" sibTransId="{FDE28CFC-ADCF-48AC-963B-60EC7F8E0AB7}"/>
    <dgm:cxn modelId="{330CA781-370B-469A-BC6E-688130055BC5}" srcId="{53CBF59F-99A0-422D-81EC-D41212073162}" destId="{B4E719D2-A876-4C9B-9402-EC666D30D150}" srcOrd="3" destOrd="0" parTransId="{A16A7AC5-EBD5-4FC9-9CE2-FFB9EB9A2BD4}" sibTransId="{FD9CF7B3-EF3E-485C-B3B6-61A53779A765}"/>
    <dgm:cxn modelId="{1EE10C87-33D2-4A03-A3B8-87421E539326}" type="presOf" srcId="{4AE030B0-D5D3-44A4-813C-0B230BEF3B9A}" destId="{2DC76E87-C2EB-41DD-9B87-1A9310D21892}" srcOrd="0" destOrd="2" presId="urn:microsoft.com/office/officeart/2005/8/layout/vList2"/>
    <dgm:cxn modelId="{EF4CCA8E-84B5-4D96-9BB4-E1B0CA65BBF4}" type="presOf" srcId="{493E7D7C-2922-49D4-A92F-057543A55C68}" destId="{974FACD5-FB25-4525-B222-26EBDD5B61F8}" srcOrd="0" destOrd="0" presId="urn:microsoft.com/office/officeart/2005/8/layout/vList2"/>
    <dgm:cxn modelId="{D800E591-C808-4141-9900-0F5AB66AEEFD}" type="presOf" srcId="{75401DE7-2B12-418D-9C7E-E951F81BBDEF}" destId="{DB4EDE31-7D68-44E1-965B-5E72D87EB62B}" srcOrd="0" destOrd="0" presId="urn:microsoft.com/office/officeart/2005/8/layout/vList2"/>
    <dgm:cxn modelId="{A0BEF592-23C9-4B36-B194-E83ED8D778C4}" srcId="{38C79339-7CF5-41C6-8BD6-69818676B19F}" destId="{75401DE7-2B12-418D-9C7E-E951F81BBDEF}" srcOrd="1" destOrd="0" parTransId="{F58AB05A-594A-4F68-B7C4-7516A6D8F709}" sibTransId="{A4982F81-28E7-4677-8DF3-AE0BC76E9AA9}"/>
    <dgm:cxn modelId="{54921397-7330-4078-97BA-802A00C22B0B}" type="presOf" srcId="{D205EA55-6AA3-449D-93E6-DB74A9923F7C}" destId="{2DC76E87-C2EB-41DD-9B87-1A9310D21892}" srcOrd="0" destOrd="4" presId="urn:microsoft.com/office/officeart/2005/8/layout/vList2"/>
    <dgm:cxn modelId="{2D21BBC6-637A-4EBC-B144-ABCD98E978B5}" srcId="{75401DE7-2B12-418D-9C7E-E951F81BBDEF}" destId="{FA145B9B-4149-4B98-BD22-6550FDED0A7C}" srcOrd="0" destOrd="0" parTransId="{87E25D44-E1B6-43D9-B6CA-7DD65C178550}" sibTransId="{DD0F0044-FE1D-4862-BE4D-0FBFBA77F2DC}"/>
    <dgm:cxn modelId="{5D758BE4-29A4-4611-88DA-840F629A5B35}" type="presOf" srcId="{AEC203FB-A88F-4CD6-B5BE-01E9FED2A8A6}" destId="{2DC76E87-C2EB-41DD-9B87-1A9310D21892}" srcOrd="0" destOrd="1" presId="urn:microsoft.com/office/officeart/2005/8/layout/vList2"/>
    <dgm:cxn modelId="{FB20F0E9-7514-4342-91DB-110A024D727C}" srcId="{53CBF59F-99A0-422D-81EC-D41212073162}" destId="{44459847-EF24-44E1-B168-6FBC56F878EA}" srcOrd="0" destOrd="0" parTransId="{82704F6B-08EB-4F59-9746-20F0F9D14FB0}" sibTransId="{84C7DCC4-4587-4571-8727-35E9805FDCBE}"/>
    <dgm:cxn modelId="{862745F5-C8F9-455F-B952-0DF177311085}" type="presOf" srcId="{38C79339-7CF5-41C6-8BD6-69818676B19F}" destId="{1051B00A-34EE-4FD1-9F2E-116ED2B7E4E9}" srcOrd="0" destOrd="0" presId="urn:microsoft.com/office/officeart/2005/8/layout/vList2"/>
    <dgm:cxn modelId="{016F70CA-580A-4031-85DE-92BC4FF547FF}" type="presParOf" srcId="{1051B00A-34EE-4FD1-9F2E-116ED2B7E4E9}" destId="{974FACD5-FB25-4525-B222-26EBDD5B61F8}" srcOrd="0" destOrd="0" presId="urn:microsoft.com/office/officeart/2005/8/layout/vList2"/>
    <dgm:cxn modelId="{3EF78A10-CCC5-4E89-A366-37848FB6C2C7}" type="presParOf" srcId="{1051B00A-34EE-4FD1-9F2E-116ED2B7E4E9}" destId="{938D8E11-0641-4CE6-B725-0D3F59B82A68}" srcOrd="1" destOrd="0" presId="urn:microsoft.com/office/officeart/2005/8/layout/vList2"/>
    <dgm:cxn modelId="{E44C0E14-3DA7-46A7-8B9B-97A342B82033}" type="presParOf" srcId="{1051B00A-34EE-4FD1-9F2E-116ED2B7E4E9}" destId="{DB4EDE31-7D68-44E1-965B-5E72D87EB62B}" srcOrd="2" destOrd="0" presId="urn:microsoft.com/office/officeart/2005/8/layout/vList2"/>
    <dgm:cxn modelId="{3E6638BF-AEF6-44A1-92D3-2ADC9937BC6B}" type="presParOf" srcId="{1051B00A-34EE-4FD1-9F2E-116ED2B7E4E9}" destId="{AE5F1A82-EEB4-487B-B883-B6EE18B67377}" srcOrd="3" destOrd="0" presId="urn:microsoft.com/office/officeart/2005/8/layout/vList2"/>
    <dgm:cxn modelId="{3EE7E58A-66B1-4578-8700-4153D285E7E2}" type="presParOf" srcId="{1051B00A-34EE-4FD1-9F2E-116ED2B7E4E9}" destId="{5B9E535F-43F4-4D03-AD97-EF3897C45EC9}" srcOrd="4" destOrd="0" presId="urn:microsoft.com/office/officeart/2005/8/layout/vList2"/>
    <dgm:cxn modelId="{48FD461D-2DC8-48E7-B6D6-86DBB83CB799}" type="presParOf" srcId="{1051B00A-34EE-4FD1-9F2E-116ED2B7E4E9}" destId="{2DC76E87-C2EB-41DD-9B87-1A9310D2189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E975C-F430-4602-B290-803D1F510876}">
      <dsp:nvSpPr>
        <dsp:cNvPr id="0" name=""/>
        <dsp:cNvSpPr/>
      </dsp:nvSpPr>
      <dsp:spPr>
        <a:xfrm>
          <a:off x="1144" y="823465"/>
          <a:ext cx="4015568" cy="2549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DE115-52C9-46C1-98E9-ADB7A5D60F8C}">
      <dsp:nvSpPr>
        <dsp:cNvPr id="0" name=""/>
        <dsp:cNvSpPr/>
      </dsp:nvSpPr>
      <dsp:spPr>
        <a:xfrm>
          <a:off x="447318" y="1247330"/>
          <a:ext cx="4015568" cy="2549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Non-Coal Permit to Mine</a:t>
          </a:r>
        </a:p>
      </dsp:txBody>
      <dsp:txXfrm>
        <a:off x="522002" y="1322014"/>
        <a:ext cx="3866200" cy="2400518"/>
      </dsp:txXfrm>
    </dsp:sp>
    <dsp:sp modelId="{E0E8FDDE-019E-4B1B-85F1-4A04A51A5AF5}">
      <dsp:nvSpPr>
        <dsp:cNvPr id="0" name=""/>
        <dsp:cNvSpPr/>
      </dsp:nvSpPr>
      <dsp:spPr>
        <a:xfrm>
          <a:off x="4909061" y="823465"/>
          <a:ext cx="4015568" cy="2549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05C40A-A8B7-4A8E-B862-52DA36DA9E1B}">
      <dsp:nvSpPr>
        <dsp:cNvPr id="0" name=""/>
        <dsp:cNvSpPr/>
      </dsp:nvSpPr>
      <dsp:spPr>
        <a:xfrm>
          <a:off x="5355235" y="1247330"/>
          <a:ext cx="4015568" cy="2549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Agreement State Program</a:t>
          </a:r>
        </a:p>
      </dsp:txBody>
      <dsp:txXfrm>
        <a:off x="5429919" y="1322014"/>
        <a:ext cx="3866200" cy="2400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54D1-59C6-4552-9C7A-60643795C143}">
      <dsp:nvSpPr>
        <dsp:cNvPr id="0" name=""/>
        <dsp:cNvSpPr/>
      </dsp:nvSpPr>
      <dsp:spPr>
        <a:xfrm>
          <a:off x="2745" y="132095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Background on Uranium Recovery</a:t>
          </a:r>
        </a:p>
      </dsp:txBody>
      <dsp:txXfrm>
        <a:off x="2745" y="132095"/>
        <a:ext cx="2178245" cy="1306947"/>
      </dsp:txXfrm>
    </dsp:sp>
    <dsp:sp modelId="{F7116390-36C0-4894-AD65-A8A9849AEE22}">
      <dsp:nvSpPr>
        <dsp:cNvPr id="0" name=""/>
        <dsp:cNvSpPr/>
      </dsp:nvSpPr>
      <dsp:spPr>
        <a:xfrm>
          <a:off x="2398815" y="132095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Code of Federal Regulations</a:t>
          </a:r>
        </a:p>
      </dsp:txBody>
      <dsp:txXfrm>
        <a:off x="2398815" y="132095"/>
        <a:ext cx="2178245" cy="1306947"/>
      </dsp:txXfrm>
    </dsp:sp>
    <dsp:sp modelId="{C141A08F-8AC8-4A86-AF08-8DDDD6680D5C}">
      <dsp:nvSpPr>
        <dsp:cNvPr id="0" name=""/>
        <dsp:cNvSpPr/>
      </dsp:nvSpPr>
      <dsp:spPr>
        <a:xfrm>
          <a:off x="4794886" y="132095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Wyoming State Statutes and Rules and Regulations</a:t>
          </a:r>
        </a:p>
      </dsp:txBody>
      <dsp:txXfrm>
        <a:off x="4794886" y="132095"/>
        <a:ext cx="2178245" cy="1306947"/>
      </dsp:txXfrm>
    </dsp:sp>
    <dsp:sp modelId="{6DCB32A4-ED60-4206-A27F-50C92B5F44F4}">
      <dsp:nvSpPr>
        <dsp:cNvPr id="0" name=""/>
        <dsp:cNvSpPr/>
      </dsp:nvSpPr>
      <dsp:spPr>
        <a:xfrm>
          <a:off x="7190956" y="132095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Federal and State Regulatory Guidance</a:t>
          </a:r>
        </a:p>
      </dsp:txBody>
      <dsp:txXfrm>
        <a:off x="7190956" y="132095"/>
        <a:ext cx="2178245" cy="1306947"/>
      </dsp:txXfrm>
    </dsp:sp>
    <dsp:sp modelId="{7910C004-ED45-49F6-8D5F-A525779201F6}">
      <dsp:nvSpPr>
        <dsp:cNvPr id="0" name=""/>
        <dsp:cNvSpPr/>
      </dsp:nvSpPr>
      <dsp:spPr>
        <a:xfrm>
          <a:off x="2745" y="1656867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NRC and URP Inspection Manuals</a:t>
          </a:r>
        </a:p>
      </dsp:txBody>
      <dsp:txXfrm>
        <a:off x="2745" y="1656867"/>
        <a:ext cx="2178245" cy="1306947"/>
      </dsp:txXfrm>
    </dsp:sp>
    <dsp:sp modelId="{8FE7C445-285E-4B67-92F1-750AD03D1AEF}">
      <dsp:nvSpPr>
        <dsp:cNvPr id="0" name=""/>
        <dsp:cNvSpPr/>
      </dsp:nvSpPr>
      <dsp:spPr>
        <a:xfrm>
          <a:off x="2398815" y="1656867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Industry Codes and Standards</a:t>
          </a:r>
        </a:p>
      </dsp:txBody>
      <dsp:txXfrm>
        <a:off x="2398815" y="1656867"/>
        <a:ext cx="2178245" cy="1306947"/>
      </dsp:txXfrm>
    </dsp:sp>
    <dsp:sp modelId="{4B5133C1-06D7-4667-90C0-4BF8D5857F0B}">
      <dsp:nvSpPr>
        <dsp:cNvPr id="0" name=""/>
        <dsp:cNvSpPr/>
      </dsp:nvSpPr>
      <dsp:spPr>
        <a:xfrm>
          <a:off x="4794886" y="1656867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Inspection Accompaniments</a:t>
          </a:r>
        </a:p>
      </dsp:txBody>
      <dsp:txXfrm>
        <a:off x="4794886" y="1656867"/>
        <a:ext cx="2178245" cy="1306947"/>
      </dsp:txXfrm>
    </dsp:sp>
    <dsp:sp modelId="{1CF87951-AE30-4414-843F-2AC1B080C225}">
      <dsp:nvSpPr>
        <dsp:cNvPr id="0" name=""/>
        <dsp:cNvSpPr/>
      </dsp:nvSpPr>
      <dsp:spPr>
        <a:xfrm>
          <a:off x="7190956" y="1656867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NRC Management Directives</a:t>
          </a:r>
        </a:p>
      </dsp:txBody>
      <dsp:txXfrm>
        <a:off x="7190956" y="1656867"/>
        <a:ext cx="2178245" cy="1306947"/>
      </dsp:txXfrm>
    </dsp:sp>
    <dsp:sp modelId="{7440E0F4-BA6A-4087-A2E0-CF509495DAC8}">
      <dsp:nvSpPr>
        <dsp:cNvPr id="0" name=""/>
        <dsp:cNvSpPr/>
      </dsp:nvSpPr>
      <dsp:spPr>
        <a:xfrm>
          <a:off x="1200780" y="3181639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Review of Significant Events at Uranium Recovery Facilities</a:t>
          </a:r>
        </a:p>
      </dsp:txBody>
      <dsp:txXfrm>
        <a:off x="1200780" y="3181639"/>
        <a:ext cx="2178245" cy="1306947"/>
      </dsp:txXfrm>
    </dsp:sp>
    <dsp:sp modelId="{A3919362-FE7A-41F8-8719-A886757EF1D3}">
      <dsp:nvSpPr>
        <dsp:cNvPr id="0" name=""/>
        <dsp:cNvSpPr/>
      </dsp:nvSpPr>
      <dsp:spPr>
        <a:xfrm>
          <a:off x="3596851" y="3181639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Directed Review of Selected Uranium Licensing Casework</a:t>
          </a:r>
        </a:p>
      </dsp:txBody>
      <dsp:txXfrm>
        <a:off x="3596851" y="3181639"/>
        <a:ext cx="2178245" cy="1306947"/>
      </dsp:txXfrm>
    </dsp:sp>
    <dsp:sp modelId="{7C228928-736A-4A4E-B4A0-201FCA53B9B0}">
      <dsp:nvSpPr>
        <dsp:cNvPr id="0" name=""/>
        <dsp:cNvSpPr/>
      </dsp:nvSpPr>
      <dsp:spPr>
        <a:xfrm>
          <a:off x="5992921" y="3181639"/>
          <a:ext cx="2178245" cy="130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Formal Training</a:t>
          </a:r>
        </a:p>
      </dsp:txBody>
      <dsp:txXfrm>
        <a:off x="5992921" y="3181639"/>
        <a:ext cx="2178245" cy="1306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FACD5-FB25-4525-B222-26EBDD5B61F8}">
      <dsp:nvSpPr>
        <dsp:cNvPr id="0" name=""/>
        <dsp:cNvSpPr/>
      </dsp:nvSpPr>
      <dsp:spPr>
        <a:xfrm>
          <a:off x="0" y="4427"/>
          <a:ext cx="5216979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Worker doses are typically well below the 5 rem per year limit</a:t>
          </a:r>
        </a:p>
      </dsp:txBody>
      <dsp:txXfrm>
        <a:off x="42722" y="47149"/>
        <a:ext cx="5131535" cy="789716"/>
      </dsp:txXfrm>
    </dsp:sp>
    <dsp:sp modelId="{DB4EDE31-7D68-44E1-965B-5E72D87EB62B}">
      <dsp:nvSpPr>
        <dsp:cNvPr id="0" name=""/>
        <dsp:cNvSpPr/>
      </dsp:nvSpPr>
      <dsp:spPr>
        <a:xfrm>
          <a:off x="0" y="942948"/>
          <a:ext cx="5216979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Dose to public is typically well below the 100 mrem per year limit </a:t>
          </a:r>
        </a:p>
      </dsp:txBody>
      <dsp:txXfrm>
        <a:off x="42722" y="985670"/>
        <a:ext cx="5131535" cy="789716"/>
      </dsp:txXfrm>
    </dsp:sp>
    <dsp:sp modelId="{AE5F1A82-EEB4-487B-B883-B6EE18B67377}">
      <dsp:nvSpPr>
        <dsp:cNvPr id="0" name=""/>
        <dsp:cNvSpPr/>
      </dsp:nvSpPr>
      <dsp:spPr>
        <a:xfrm>
          <a:off x="0" y="1818108"/>
          <a:ext cx="5216979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Extremely conservative assumptions made</a:t>
          </a:r>
        </a:p>
      </dsp:txBody>
      <dsp:txXfrm>
        <a:off x="0" y="1818108"/>
        <a:ext cx="5216979" cy="364320"/>
      </dsp:txXfrm>
    </dsp:sp>
    <dsp:sp modelId="{5B9E535F-43F4-4D03-AD97-EF3897C45EC9}">
      <dsp:nvSpPr>
        <dsp:cNvPr id="0" name=""/>
        <dsp:cNvSpPr/>
      </dsp:nvSpPr>
      <dsp:spPr>
        <a:xfrm>
          <a:off x="0" y="2182428"/>
          <a:ext cx="5216979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Areas where highest doses are typically found</a:t>
          </a:r>
        </a:p>
      </dsp:txBody>
      <dsp:txXfrm>
        <a:off x="42722" y="2225150"/>
        <a:ext cx="5131535" cy="789716"/>
      </dsp:txXfrm>
    </dsp:sp>
    <dsp:sp modelId="{2DC76E87-C2EB-41DD-9B87-1A9310D21892}">
      <dsp:nvSpPr>
        <dsp:cNvPr id="0" name=""/>
        <dsp:cNvSpPr/>
      </dsp:nvSpPr>
      <dsp:spPr>
        <a:xfrm>
          <a:off x="0" y="3057588"/>
          <a:ext cx="5216979" cy="2003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3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Filters (external dose rate)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Shaker tables (radon)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Yellowcake storage (if not shipped out regularly)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Bottoms of tanks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Header houses (radon and external if filters are present)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RO units</a:t>
          </a:r>
        </a:p>
      </dsp:txBody>
      <dsp:txXfrm>
        <a:off x="0" y="3057588"/>
        <a:ext cx="5216979" cy="200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4/12/2026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4/12/2026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ranium_energy_corp/555892539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o.org/blog/federal-housing-tax-credit-2060-pages-brutal-complexit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650" y="82542"/>
            <a:ext cx="4846320" cy="2387600"/>
          </a:xfrm>
        </p:spPr>
        <p:txBody>
          <a:bodyPr>
            <a:normAutofit/>
          </a:bodyPr>
          <a:lstStyle/>
          <a:p>
            <a:r>
              <a:rPr lang="en-US" dirty="0"/>
              <a:t>Uranium Recovery Regulations and Reclamation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650" y="2574039"/>
            <a:ext cx="4846320" cy="448056"/>
          </a:xfrm>
        </p:spPr>
        <p:txBody>
          <a:bodyPr/>
          <a:lstStyle/>
          <a:p>
            <a:r>
              <a:rPr lang="en-US" dirty="0"/>
              <a:t>Wyoming DEQ’s protection standards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F2806A3-1170-28F2-9D62-FBB103E9FD38}"/>
              </a:ext>
            </a:extLst>
          </p:cNvPr>
          <p:cNvSpPr txBox="1">
            <a:spLocks/>
          </p:cNvSpPr>
          <p:nvPr/>
        </p:nvSpPr>
        <p:spPr>
          <a:xfrm>
            <a:off x="1737923" y="4163830"/>
            <a:ext cx="4846320" cy="1414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Brandi O’Brien</a:t>
            </a:r>
          </a:p>
          <a:p>
            <a:r>
              <a:rPr lang="en-US" dirty="0"/>
              <a:t>Land Quality Division Administrator</a:t>
            </a:r>
          </a:p>
          <a:p>
            <a:r>
              <a:rPr lang="en-US" dirty="0"/>
              <a:t>Wyoming Department of Environmental Quality</a:t>
            </a:r>
          </a:p>
          <a:p>
            <a:endParaRPr lang="en-US" dirty="0"/>
          </a:p>
          <a:p>
            <a:r>
              <a:rPr lang="en-US" dirty="0"/>
              <a:t>April 13, 2026 </a:t>
            </a:r>
          </a:p>
          <a:p>
            <a:r>
              <a:rPr lang="en-US" dirty="0"/>
              <a:t>Nuclear Energy: An Emerging Issue Forum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BD11646-D578-C6B5-BEAD-B2D1FBDE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633" y="158621"/>
            <a:ext cx="4155622" cy="2695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Doses are typically low at modern uranium recovery facilities due to engineering controls and protective measures.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0DBFD-42EA-4C2B-7D6D-CF6FCD14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00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A27F2-6297-6A4F-E9D2-41DD85EC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4/12/2026</a:t>
            </a:fld>
            <a:endParaRPr lang="en-US" sz="1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308CA8-9070-E18B-05BC-C26B342E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070A2F46-961B-0933-47B2-619180943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417946"/>
              </p:ext>
            </p:extLst>
          </p:nvPr>
        </p:nvGraphicFramePr>
        <p:xfrm>
          <a:off x="1409699" y="915923"/>
          <a:ext cx="5216979" cy="506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Eco-Friendly Signs - Caution Radiation Area">
            <a:extLst>
              <a:ext uri="{FF2B5EF4-FFF2-40B4-BE49-F238E27FC236}">
                <a16:creationId xmlns:a16="http://schemas.microsoft.com/office/drawing/2014/main" id="{653734DA-7572-A8DC-6915-67F47B45D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r="14181"/>
          <a:stretch>
            <a:fillRect/>
          </a:stretch>
        </p:blipFill>
        <p:spPr bwMode="auto">
          <a:xfrm>
            <a:off x="8135796" y="2919268"/>
            <a:ext cx="2671295" cy="37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5107-689F-CCF6-6C90-1697F63E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981"/>
            <a:ext cx="9371949" cy="731265"/>
          </a:xfrm>
        </p:spPr>
        <p:txBody>
          <a:bodyPr>
            <a:normAutofit/>
          </a:bodyPr>
          <a:lstStyle/>
          <a:p>
            <a:r>
              <a:rPr lang="en-US" sz="4000" dirty="0"/>
              <a:t>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56BD3-C8A4-1EA1-D6AF-2ED5C49B5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910219"/>
            <a:ext cx="11822546" cy="4659308"/>
          </a:xfrm>
        </p:spPr>
        <p:txBody>
          <a:bodyPr numCol="2">
            <a:normAutofit fontScale="77500" lnSpcReduction="20000"/>
          </a:bodyPr>
          <a:lstStyle/>
          <a:p>
            <a:r>
              <a:rPr lang="en-US" sz="3400" dirty="0"/>
              <a:t>Sampling Requirements</a:t>
            </a:r>
          </a:p>
          <a:p>
            <a:pPr lvl="1"/>
            <a:r>
              <a:rPr lang="en-US" sz="3400" dirty="0"/>
              <a:t>Air</a:t>
            </a:r>
          </a:p>
          <a:p>
            <a:pPr lvl="2"/>
            <a:r>
              <a:rPr lang="en-US" sz="3400" dirty="0"/>
              <a:t>Particulate (short-term and long-term monitoring)</a:t>
            </a:r>
          </a:p>
          <a:p>
            <a:pPr lvl="2"/>
            <a:r>
              <a:rPr lang="en-US" sz="3400" dirty="0"/>
              <a:t>Radon</a:t>
            </a:r>
          </a:p>
          <a:p>
            <a:pPr lvl="1"/>
            <a:r>
              <a:rPr lang="en-US" sz="3400" dirty="0"/>
              <a:t>Ground water</a:t>
            </a:r>
          </a:p>
          <a:p>
            <a:pPr lvl="1"/>
            <a:r>
              <a:rPr lang="en-US" sz="3400" dirty="0"/>
              <a:t>Surface water</a:t>
            </a:r>
          </a:p>
          <a:p>
            <a:pPr lvl="1"/>
            <a:r>
              <a:rPr lang="en-US" sz="3400" dirty="0"/>
              <a:t>Swipes</a:t>
            </a:r>
          </a:p>
          <a:p>
            <a:pPr lvl="2"/>
            <a:r>
              <a:rPr lang="en-US" sz="3400" dirty="0"/>
              <a:t>Looking for surface contamination</a:t>
            </a:r>
          </a:p>
          <a:p>
            <a:pPr lvl="2"/>
            <a:r>
              <a:rPr lang="en-US" sz="3400" dirty="0"/>
              <a:t>Soil</a:t>
            </a:r>
          </a:p>
          <a:p>
            <a:r>
              <a:rPr lang="en-US" sz="3400" dirty="0"/>
              <a:t>Reporting Requirements</a:t>
            </a:r>
          </a:p>
          <a:p>
            <a:pPr lvl="1"/>
            <a:r>
              <a:rPr lang="en-US" sz="3400" dirty="0"/>
              <a:t>Quarterly reports</a:t>
            </a:r>
          </a:p>
          <a:p>
            <a:pPr lvl="1"/>
            <a:r>
              <a:rPr lang="en-US" sz="3400" dirty="0"/>
              <a:t>Semi-annual effluent monitoring reports</a:t>
            </a:r>
          </a:p>
          <a:p>
            <a:pPr lvl="1"/>
            <a:r>
              <a:rPr lang="en-US" sz="3400" dirty="0"/>
              <a:t>Annual ALARA report</a:t>
            </a:r>
          </a:p>
          <a:p>
            <a:pPr lvl="1"/>
            <a:r>
              <a:rPr lang="en-US" sz="3400" dirty="0"/>
              <a:t>Annual LQD permit to mine report</a:t>
            </a:r>
          </a:p>
          <a:p>
            <a:pPr lvl="1"/>
            <a:r>
              <a:rPr lang="en-US" sz="3400" dirty="0"/>
              <a:t>And more</a:t>
            </a:r>
          </a:p>
          <a:p>
            <a:r>
              <a:rPr lang="en-US" sz="3400" dirty="0"/>
              <a:t>Inspections</a:t>
            </a:r>
          </a:p>
          <a:p>
            <a:r>
              <a:rPr lang="en-US" sz="3400" dirty="0"/>
              <a:t>Annual ALARA audit</a:t>
            </a:r>
          </a:p>
          <a:p>
            <a:r>
              <a:rPr lang="en-US" sz="3400" dirty="0"/>
              <a:t>Bioassays</a:t>
            </a:r>
          </a:p>
          <a:p>
            <a:r>
              <a:rPr lang="en-US" sz="3400" dirty="0"/>
              <a:t>Dosimetry</a:t>
            </a:r>
          </a:p>
          <a:p>
            <a:r>
              <a:rPr lang="en-US" sz="3400" dirty="0"/>
              <a:t>Reclamation bond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D44B3-2CE8-84F1-9A46-06E0D28C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D185C-94CD-C3B6-CD37-0C0FCBDE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C751D-8E72-542E-9858-E55256AB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Energy: An Emerging Issue Forum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54717-D5FD-D7C9-25B5-F00817BDDB8E}"/>
              </a:ext>
            </a:extLst>
          </p:cNvPr>
          <p:cNvSpPr txBox="1"/>
          <p:nvPr/>
        </p:nvSpPr>
        <p:spPr>
          <a:xfrm>
            <a:off x="1385455" y="5776298"/>
            <a:ext cx="769389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Even the regulators are audited - IMPEP</a:t>
            </a:r>
          </a:p>
        </p:txBody>
      </p:sp>
    </p:spTree>
    <p:extLst>
      <p:ext uri="{BB962C8B-B14F-4D97-AF65-F5344CB8AC3E}">
        <p14:creationId xmlns:p14="http://schemas.microsoft.com/office/powerpoint/2010/main" val="25301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F216-91BE-784D-B083-7EA9174A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Groundwater at ISR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E9B80-B406-5C94-63D8-A55A2C662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236" y="1556281"/>
            <a:ext cx="10390909" cy="46206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Baseline Water Sampling</a:t>
            </a:r>
          </a:p>
          <a:p>
            <a:r>
              <a:rPr lang="en-US" dirty="0"/>
              <a:t>Aquifer Exemption</a:t>
            </a:r>
          </a:p>
          <a:p>
            <a:pPr lvl="1"/>
            <a:r>
              <a:rPr lang="en-US" dirty="0"/>
              <a:t>Water is of such quality that it is not and cannot be used as drinking water</a:t>
            </a:r>
          </a:p>
          <a:p>
            <a:r>
              <a:rPr lang="en-US" dirty="0"/>
              <a:t>Monitoring Wells</a:t>
            </a:r>
          </a:p>
          <a:p>
            <a:pPr lvl="1"/>
            <a:r>
              <a:rPr lang="en-US" dirty="0"/>
              <a:t>Ensure that fluids do not leave the wellfield</a:t>
            </a:r>
          </a:p>
          <a:p>
            <a:r>
              <a:rPr lang="en-US" dirty="0"/>
              <a:t>Excursions</a:t>
            </a:r>
          </a:p>
          <a:p>
            <a:pPr lvl="1"/>
            <a:r>
              <a:rPr lang="en-US" dirty="0"/>
              <a:t>Early detection before fluids could leave the aquifer exemption boundary</a:t>
            </a:r>
          </a:p>
          <a:p>
            <a:pPr lvl="1"/>
            <a:r>
              <a:rPr lang="en-US" dirty="0"/>
              <a:t>Increased monitoring requirements if detected</a:t>
            </a:r>
          </a:p>
          <a:p>
            <a:r>
              <a:rPr lang="en-US" dirty="0"/>
              <a:t>Groundwater Cleanup</a:t>
            </a:r>
          </a:p>
          <a:p>
            <a:pPr lvl="1"/>
            <a:r>
              <a:rPr lang="en-US" dirty="0"/>
              <a:t>Must meet Target Restoration Values (TRVs) determined during baseline water sampling</a:t>
            </a:r>
          </a:p>
          <a:p>
            <a:r>
              <a:rPr lang="en-US" dirty="0"/>
              <a:t>Alternate Concentration Limits (ACLs)</a:t>
            </a:r>
          </a:p>
          <a:p>
            <a:pPr lvl="1"/>
            <a:r>
              <a:rPr lang="en-US" dirty="0"/>
              <a:t>Can be applied for if TRVs cannot be met, BUT</a:t>
            </a:r>
          </a:p>
          <a:p>
            <a:pPr lvl="2"/>
            <a:r>
              <a:rPr lang="en-US" dirty="0"/>
              <a:t>Operator must first demonstrate that they have cleaned up the water as must as possible</a:t>
            </a:r>
          </a:p>
          <a:p>
            <a:pPr lvl="2"/>
            <a:r>
              <a:rPr lang="en-US" dirty="0"/>
              <a:t>The operator must demonstrate that ACLs are protective of surrounding aquifers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4EC23-F5AB-C736-4D57-87D270F7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A1A49-E3E1-D2EC-472F-954BD3A1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4/13/2026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3EFFB-CDC5-A130-D90D-D405B6A8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Energy: An Emerging Issue Forum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FBD8-CB70-889C-E203-CBA49113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and Reclamation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E156-2CAE-1705-4DD6-0D7BD1146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1183566"/>
          </a:xfrm>
        </p:spPr>
        <p:txBody>
          <a:bodyPr/>
          <a:lstStyle/>
          <a:p>
            <a:r>
              <a:rPr lang="en-US" dirty="0"/>
              <a:t>11e.(2)</a:t>
            </a:r>
          </a:p>
          <a:p>
            <a:pPr lvl="1"/>
            <a:r>
              <a:rPr lang="en-US" dirty="0"/>
              <a:t>Contaminated waste generated from milling uranium or thorium</a:t>
            </a:r>
          </a:p>
          <a:p>
            <a:pPr lvl="1"/>
            <a:r>
              <a:rPr lang="en-US" dirty="0"/>
              <a:t>UMTRCA – Disposal at licensed facilities and long-term care and maintenance by DOE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EF7E9-B13F-B243-B4E5-056E7E19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B7689-9829-46E8-1D59-769D2613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4/13/2026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2AA6-7088-4AC6-1AE9-990AB785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Energy: An Emerging Issue Forum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17DDF7-8F5F-5AD4-1484-CED1F23B5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22862"/>
              </p:ext>
            </p:extLst>
          </p:nvPr>
        </p:nvGraphicFramePr>
        <p:xfrm>
          <a:off x="453403" y="2749567"/>
          <a:ext cx="11064342" cy="340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32171">
                  <a:extLst>
                    <a:ext uri="{9D8B030D-6E8A-4147-A177-3AD203B41FA5}">
                      <a16:colId xmlns:a16="http://schemas.microsoft.com/office/drawing/2014/main" val="3066067170"/>
                    </a:ext>
                  </a:extLst>
                </a:gridCol>
                <a:gridCol w="5532171">
                  <a:extLst>
                    <a:ext uri="{9D8B030D-6E8A-4147-A177-3AD203B41FA5}">
                      <a16:colId xmlns:a16="http://schemas.microsoft.com/office/drawing/2014/main" val="180158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Convention Mill Reclamation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ISR Reclamation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07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11e.(2) tailings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11e.(2) tailings cells disposal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93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Transfer to DOE for long term care and 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Typically, license is terminated with unrestricted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66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Anything not going to DOE must have all soil contamination cleaned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soil must have contamination cleaned 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44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Groundwater must be cleaned up to not affect waters outside the long-term boundary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Groundwater must be cleaned up to not affect outside the aquifer exemption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937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There can be monitoring wells left for the DOE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wells are plugged and abandoned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2384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Any remaining structures must be decontaminated or disposed of.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559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2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F2BE-6587-6A85-9F97-67DC616A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6158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80F9-AC63-70E8-73C3-520AE4E78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Brandi O’Brien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Administrator, Land Quality Division</a:t>
            </a:r>
          </a:p>
          <a:p>
            <a:pPr marL="109728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307-777-7046</a:t>
            </a:r>
          </a:p>
          <a:p>
            <a:pPr marL="109728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Brandi.OBrien@wyo.gov</a:t>
            </a:r>
          </a:p>
          <a:p>
            <a:pPr marL="109728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deq.wyoming.gov/land-quality/uranium/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72F6C-1E7F-4BB6-CD5C-E065682D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E9696-00C7-02AC-DFAC-D7882450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E310A-4728-A017-79F6-7B21608E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401F802-6595-6DB9-E5B1-2585329D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21" y="552454"/>
            <a:ext cx="3224943" cy="3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438" y="2123018"/>
            <a:ext cx="5143635" cy="4620682"/>
          </a:xfrm>
        </p:spPr>
        <p:txBody>
          <a:bodyPr/>
          <a:lstStyle/>
          <a:p>
            <a:r>
              <a:rPr lang="en-US" dirty="0"/>
              <a:t>LQD’s Regulatory Programs</a:t>
            </a:r>
          </a:p>
          <a:p>
            <a:r>
              <a:rPr lang="en-US" dirty="0"/>
              <a:t>Staff Qualifications</a:t>
            </a:r>
          </a:p>
          <a:p>
            <a:r>
              <a:rPr lang="en-US" dirty="0"/>
              <a:t>Regulatory Requirements</a:t>
            </a:r>
          </a:p>
          <a:p>
            <a:r>
              <a:rPr lang="en-US" dirty="0"/>
              <a:t>Accountability</a:t>
            </a:r>
          </a:p>
          <a:p>
            <a:r>
              <a:rPr lang="en-US" dirty="0"/>
              <a:t>Historical vs Current </a:t>
            </a:r>
          </a:p>
          <a:p>
            <a:r>
              <a:rPr lang="en-US" dirty="0"/>
              <a:t>Waste and Reclamation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4/13/2026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Energy: An Emerging Issue Forum</a:t>
            </a:r>
          </a:p>
        </p:txBody>
      </p:sp>
      <p:pic>
        <p:nvPicPr>
          <p:cNvPr id="11" name="Picture 10" descr="A picture containing cup, food, beverage, drink&#10;&#10;AI-generated content may be incorrect.">
            <a:extLst>
              <a:ext uri="{FF2B5EF4-FFF2-40B4-BE49-F238E27FC236}">
                <a16:creationId xmlns:a16="http://schemas.microsoft.com/office/drawing/2014/main" id="{C3F844C2-B06E-9FB0-0067-317F9748F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7736" y="2786743"/>
            <a:ext cx="5143635" cy="38426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9F7F27-4148-8E02-8411-83D6ACA66A86}"/>
              </a:ext>
            </a:extLst>
          </p:cNvPr>
          <p:cNvSpPr txBox="1"/>
          <p:nvPr/>
        </p:nvSpPr>
        <p:spPr>
          <a:xfrm>
            <a:off x="7560765" y="2555911"/>
            <a:ext cx="46312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uranium_energy_corp/555892539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838C-DF8D-7586-3FD4-DAF582F0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Land Quality Division’s Regulatory Programs for Uranium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1D1AB-D8F1-F00D-BB3A-5D23669A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01C3F-F8C8-5489-D8B0-D1F70E2B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 lnSpcReduction="10000"/>
          </a:bodyPr>
          <a:lstStyle/>
          <a:p>
            <a:r>
              <a:rPr lang="en-US" sz="1000" dirty="0"/>
              <a:t>4/13/2026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38107-87B4-DC9B-E988-6724F07F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Energy: An Emerging Issue Forum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A2238D5-2D86-E68A-C601-CE5F0D403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669810"/>
              </p:ext>
            </p:extLst>
          </p:nvPr>
        </p:nvGraphicFramePr>
        <p:xfrm>
          <a:off x="1410027" y="1566001"/>
          <a:ext cx="9371948" cy="46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8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pdated map of United States of America with Agreement States in grey and Non-Agreement States in pink">
            <a:extLst>
              <a:ext uri="{FF2B5EF4-FFF2-40B4-BE49-F238E27FC236}">
                <a16:creationId xmlns:a16="http://schemas.microsoft.com/office/drawing/2014/main" id="{DB585E53-FA8E-AB31-5021-25A3805F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/>
          <a:stretch>
            <a:fillRect/>
          </a:stretch>
        </p:blipFill>
        <p:spPr bwMode="auto">
          <a:xfrm>
            <a:off x="75543" y="694063"/>
            <a:ext cx="7498011" cy="5662670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378EA56-1EB8-BEC0-1D3E-21E0A397D689}"/>
              </a:ext>
            </a:extLst>
          </p:cNvPr>
          <p:cNvSpPr txBox="1">
            <a:spLocks/>
          </p:cNvSpPr>
          <p:nvPr/>
        </p:nvSpPr>
        <p:spPr>
          <a:xfrm>
            <a:off x="7412019" y="242372"/>
            <a:ext cx="3973515" cy="6720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b="1" u="sng" dirty="0"/>
              <a:t>Agreement State </a:t>
            </a:r>
            <a:r>
              <a:rPr lang="en-US" dirty="0"/>
              <a:t>– A state that has entered into an agreement with the NRC to obtain regulatory authority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Atomic Energy Act (Section 274) provides a statutory basis under which </a:t>
            </a:r>
            <a:r>
              <a:rPr lang="en-US" u="sng" dirty="0"/>
              <a:t>NRC relinquishes </a:t>
            </a:r>
            <a:r>
              <a:rPr lang="en-US" dirty="0"/>
              <a:t>to the States </a:t>
            </a:r>
            <a:r>
              <a:rPr lang="en-US" u="sng" dirty="0"/>
              <a:t>portions</a:t>
            </a:r>
            <a:r>
              <a:rPr lang="en-US" dirty="0"/>
              <a:t> of its regulatory authority to license and regulate byproduct materials (radioisotopes); source materials (uranium and thorium); and certain quantities of special nuclear materials.</a:t>
            </a:r>
            <a:endParaRPr lang="en-US" sz="1400" dirty="0"/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66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74E80-D856-9EA1-57F1-0F5D483DC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982C-957D-70DF-C89E-6AC0C93F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Land Quality Division’s Regulatory Programs for Uranium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80293-49B7-D30A-5EB2-9184BD12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A8EBD-60EE-6614-C2E9-ACF5B63A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4/13/2026</a:t>
            </a:r>
            <a:endParaRPr lang="en-US" sz="10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1083A-D3C2-B409-328A-B16FD400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Nuclear Energy: An Emerging Issue Forum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5E4DFD-92B0-79BE-1594-F9ADE8A7E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95701"/>
              </p:ext>
            </p:extLst>
          </p:nvPr>
        </p:nvGraphicFramePr>
        <p:xfrm>
          <a:off x="4160206" y="1982720"/>
          <a:ext cx="8031794" cy="430922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007102">
                  <a:extLst>
                    <a:ext uri="{9D8B030D-6E8A-4147-A177-3AD203B41FA5}">
                      <a16:colId xmlns:a16="http://schemas.microsoft.com/office/drawing/2014/main" val="1365918631"/>
                    </a:ext>
                  </a:extLst>
                </a:gridCol>
                <a:gridCol w="4024692">
                  <a:extLst>
                    <a:ext uri="{9D8B030D-6E8A-4147-A177-3AD203B41FA5}">
                      <a16:colId xmlns:a16="http://schemas.microsoft.com/office/drawing/2014/main" val="1273263947"/>
                    </a:ext>
                  </a:extLst>
                </a:gridCol>
              </a:tblGrid>
              <a:tr h="759602">
                <a:tc>
                  <a:txBody>
                    <a:bodyPr/>
                    <a:lstStyle/>
                    <a:p>
                      <a:r>
                        <a:rPr lang="en-US" sz="2000" dirty="0"/>
                        <a:t>Land Quality Division (LQD)</a:t>
                      </a:r>
                    </a:p>
                  </a:txBody>
                  <a:tcPr marL="72690" marR="72690" marT="36345" marB="3634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Agreement State Program (Uranium Recovery Program)</a:t>
                      </a:r>
                    </a:p>
                  </a:txBody>
                  <a:tcPr marL="72690" marR="72690" marT="36345" marB="36345"/>
                </a:tc>
                <a:extLst>
                  <a:ext uri="{0D108BD9-81ED-4DB2-BD59-A6C34878D82A}">
                    <a16:rowId xmlns:a16="http://schemas.microsoft.com/office/drawing/2014/main" val="3758101813"/>
                  </a:ext>
                </a:extLst>
              </a:tr>
              <a:tr h="451656">
                <a:tc>
                  <a:txBody>
                    <a:bodyPr/>
                    <a:lstStyle/>
                    <a:p>
                      <a:r>
                        <a:rPr lang="en-US" sz="2000"/>
                        <a:t>Permit to Mine</a:t>
                      </a:r>
                    </a:p>
                  </a:txBody>
                  <a:tcPr marL="72690" marR="72690" marT="36345" marB="3634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Source Material License</a:t>
                      </a:r>
                    </a:p>
                  </a:txBody>
                  <a:tcPr marL="72690" marR="72690" marT="36345" marB="36345"/>
                </a:tc>
                <a:extLst>
                  <a:ext uri="{0D108BD9-81ED-4DB2-BD59-A6C34878D82A}">
                    <a16:rowId xmlns:a16="http://schemas.microsoft.com/office/drawing/2014/main" val="2911899155"/>
                  </a:ext>
                </a:extLst>
              </a:tr>
              <a:tr h="789380">
                <a:tc>
                  <a:txBody>
                    <a:bodyPr/>
                    <a:lstStyle/>
                    <a:p>
                      <a:r>
                        <a:rPr lang="en-US" sz="2000" dirty="0"/>
                        <a:t>Non-Coal Rules and Regulations</a:t>
                      </a:r>
                    </a:p>
                  </a:txBody>
                  <a:tcPr marL="72690" marR="72690" marT="36345" marB="3634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URP Regulations (Based on NRC Regulations)</a:t>
                      </a:r>
                    </a:p>
                  </a:txBody>
                  <a:tcPr marL="72690" marR="72690" marT="36345" marB="36345"/>
                </a:tc>
                <a:extLst>
                  <a:ext uri="{0D108BD9-81ED-4DB2-BD59-A6C34878D82A}">
                    <a16:rowId xmlns:a16="http://schemas.microsoft.com/office/drawing/2014/main" val="2228606817"/>
                  </a:ext>
                </a:extLst>
              </a:tr>
              <a:tr h="1067548">
                <a:tc>
                  <a:txBody>
                    <a:bodyPr/>
                    <a:lstStyle/>
                    <a:p>
                      <a:r>
                        <a:rPr lang="en-US" sz="2000"/>
                        <a:t>Environmental protection and reclamation focus</a:t>
                      </a:r>
                    </a:p>
                  </a:txBody>
                  <a:tcPr marL="72690" marR="72690" marT="36345" marB="36345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Radiation protection, and human health and environment focus</a:t>
                      </a:r>
                    </a:p>
                  </a:txBody>
                  <a:tcPr marL="72690" marR="72690" marT="36345" marB="36345"/>
                </a:tc>
                <a:extLst>
                  <a:ext uri="{0D108BD9-81ED-4DB2-BD59-A6C34878D82A}">
                    <a16:rowId xmlns:a16="http://schemas.microsoft.com/office/drawing/2014/main" val="2869398246"/>
                  </a:ext>
                </a:extLst>
              </a:tr>
              <a:tr h="789380">
                <a:tc>
                  <a:txBody>
                    <a:bodyPr/>
                    <a:lstStyle/>
                    <a:p>
                      <a:r>
                        <a:rPr lang="en-US" sz="2000"/>
                        <a:t>Covers both conventional mines and ISR</a:t>
                      </a:r>
                    </a:p>
                  </a:txBody>
                  <a:tcPr marL="72690" marR="72690" marT="36345" marB="36345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Covers conventional mills and ISR</a:t>
                      </a:r>
                    </a:p>
                  </a:txBody>
                  <a:tcPr marL="72690" marR="72690" marT="36345" marB="36345"/>
                </a:tc>
                <a:extLst>
                  <a:ext uri="{0D108BD9-81ED-4DB2-BD59-A6C34878D82A}">
                    <a16:rowId xmlns:a16="http://schemas.microsoft.com/office/drawing/2014/main" val="741622666"/>
                  </a:ext>
                </a:extLst>
              </a:tr>
              <a:tr h="4516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Lots of overlap between the two programs.</a:t>
                      </a:r>
                    </a:p>
                  </a:txBody>
                  <a:tcPr marL="72690" marR="72690" marT="36345" marB="3634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231242"/>
                  </a:ext>
                </a:extLst>
              </a:tr>
            </a:tbl>
          </a:graphicData>
        </a:graphic>
      </p:graphicFrame>
      <p:pic>
        <p:nvPicPr>
          <p:cNvPr id="13" name="Picture 12" descr="A picture containing text, businesscard&#10;&#10;AI-generated content may be incorrect.">
            <a:extLst>
              <a:ext uri="{FF2B5EF4-FFF2-40B4-BE49-F238E27FC236}">
                <a16:creationId xmlns:a16="http://schemas.microsoft.com/office/drawing/2014/main" id="{E7E4D9FE-ED07-7EB1-0845-21248961D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0402" y="1150661"/>
            <a:ext cx="3749804" cy="2502994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330076-BC37-8634-FA26-40D07F28B97B}"/>
              </a:ext>
            </a:extLst>
          </p:cNvPr>
          <p:cNvSpPr txBox="1"/>
          <p:nvPr/>
        </p:nvSpPr>
        <p:spPr>
          <a:xfrm>
            <a:off x="1028389" y="3653655"/>
            <a:ext cx="25138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cato.org/blog/federal-housing-tax-credit-2060-pages-brutal-complex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9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URP Staff Qualifications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1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547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4/13/2026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Energy: An Emerging Issue Forum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045A0ED-8BBF-A29E-9763-8B3BF9041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428174"/>
              </p:ext>
            </p:extLst>
          </p:nvPr>
        </p:nvGraphicFramePr>
        <p:xfrm>
          <a:off x="1410027" y="1566001"/>
          <a:ext cx="9371948" cy="46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1511-B8B1-FFE3-F234-718853D2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0ECB-EFCE-B81E-4DF6-1AAB7B5A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Applicable Protection Standards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CD817-D415-D850-7B56-9FCBD0127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Radiation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8DF48-EE29-C415-E916-23E132AA17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Dose limits to the public</a:t>
            </a:r>
          </a:p>
          <a:p>
            <a:r>
              <a:rPr lang="en-US" dirty="0"/>
              <a:t>Dose limits to employees</a:t>
            </a:r>
          </a:p>
          <a:p>
            <a:r>
              <a:rPr lang="en-US" dirty="0"/>
              <a:t>Uranium intake limits</a:t>
            </a:r>
          </a:p>
          <a:p>
            <a:r>
              <a:rPr lang="en-US" dirty="0"/>
              <a:t>External dose rate limits for various areas</a:t>
            </a:r>
          </a:p>
          <a:p>
            <a:r>
              <a:rPr lang="en-US" dirty="0"/>
              <a:t>Maximum air concentration values for various areas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237EB4-F84D-6046-A1F9-EDBFD5612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Environmental Protection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D295A3-15A8-A31F-0D2A-75BEF6BBA2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Ground water protection </a:t>
            </a:r>
          </a:p>
          <a:p>
            <a:r>
              <a:rPr lang="en-US" dirty="0"/>
              <a:t>Surface water protection</a:t>
            </a:r>
          </a:p>
          <a:p>
            <a:r>
              <a:rPr lang="en-US" dirty="0"/>
              <a:t>Topsoil protection</a:t>
            </a:r>
          </a:p>
          <a:p>
            <a:r>
              <a:rPr lang="en-US" dirty="0"/>
              <a:t>Wildlife protection</a:t>
            </a:r>
          </a:p>
          <a:p>
            <a:r>
              <a:rPr lang="en-US" dirty="0"/>
              <a:t>Revegetation</a:t>
            </a:r>
          </a:p>
          <a:p>
            <a:r>
              <a:rPr lang="en-US" dirty="0"/>
              <a:t>Well plugging and abandonment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F2870-0065-125C-0A4A-5081B5B5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36C4B-E7AA-28BA-86B8-4AE1C8C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4/13/2026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D4984-DFB6-8D2A-591B-10C6D010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Energy: An Emerging Issue Forum</a:t>
            </a:r>
          </a:p>
        </p:txBody>
      </p:sp>
    </p:spTree>
    <p:extLst>
      <p:ext uri="{BB962C8B-B14F-4D97-AF65-F5344CB8AC3E}">
        <p14:creationId xmlns:p14="http://schemas.microsoft.com/office/powerpoint/2010/main" val="213404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AE51-5F4A-F141-55E2-BCAC48FF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vs Current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19536-0714-942F-0D65-C0B28C21A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Outdated Standards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78D1C7-5567-45CC-117B-79266C9C33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Unlined evaporation ponds </a:t>
            </a:r>
          </a:p>
          <a:p>
            <a:pPr lvl="1"/>
            <a:r>
              <a:rPr lang="en-US" dirty="0"/>
              <a:t>Often relied on clay liners</a:t>
            </a:r>
          </a:p>
          <a:p>
            <a:r>
              <a:rPr lang="en-US" dirty="0"/>
              <a:t>Tailings cells unlined</a:t>
            </a:r>
          </a:p>
          <a:p>
            <a:pPr lvl="1"/>
            <a:r>
              <a:rPr lang="en-US" dirty="0"/>
              <a:t>Previously insufficient ground water monitoring requirements</a:t>
            </a:r>
          </a:p>
          <a:p>
            <a:r>
              <a:rPr lang="en-US" dirty="0"/>
              <a:t>Little or no reclamation bond required</a:t>
            </a:r>
          </a:p>
          <a:p>
            <a:r>
              <a:rPr lang="en-US" dirty="0"/>
              <a:t>Inappropriate locations of mills</a:t>
            </a:r>
          </a:p>
          <a:p>
            <a:pPr lvl="1"/>
            <a:r>
              <a:rPr lang="en-US" dirty="0"/>
              <a:t>Next to rivers or in places not protective of ground water or surface water	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191062-4DC6-B4AB-B5D5-CEE9C62FE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Current Standards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4A26C1-6839-433C-4BC5-2F93F11B72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Evaporation ponds have double liners with leak detects</a:t>
            </a:r>
          </a:p>
          <a:p>
            <a:pPr lvl="1"/>
            <a:r>
              <a:rPr lang="en-US" dirty="0"/>
              <a:t>Capacity limits to ensure no overflow</a:t>
            </a:r>
          </a:p>
          <a:p>
            <a:pPr lvl="1"/>
            <a:r>
              <a:rPr lang="en-US" dirty="0"/>
              <a:t>Mechanisms to pump leaks back into the pond or to other ponds</a:t>
            </a:r>
          </a:p>
          <a:p>
            <a:r>
              <a:rPr lang="en-US" dirty="0"/>
              <a:t>Tailings cells required to be lined</a:t>
            </a:r>
          </a:p>
          <a:p>
            <a:pPr lvl="1"/>
            <a:r>
              <a:rPr lang="en-US" dirty="0"/>
              <a:t>Significant ground water monitoring requirements in place</a:t>
            </a:r>
          </a:p>
          <a:p>
            <a:r>
              <a:rPr lang="en-US" dirty="0"/>
              <a:t>Reclamation bond requires annual review to ensure full reclamation could be done in case of bond forfeiture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8B70-9C01-0D6A-E09F-78A4F1F2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F009-7243-574C-25BB-C2D2B7BB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4/13/2026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90F16-A9AD-C639-3C3C-794F47FB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Energy: An Emerging Issue Forum</a:t>
            </a:r>
          </a:p>
        </p:txBody>
      </p:sp>
      <p:pic>
        <p:nvPicPr>
          <p:cNvPr id="1026" name="Picture 2" descr="Evaporation Ponds and the Role of Geosynthetics">
            <a:extLst>
              <a:ext uri="{FF2B5EF4-FFF2-40B4-BE49-F238E27FC236}">
                <a16:creationId xmlns:a16="http://schemas.microsoft.com/office/drawing/2014/main" id="{11A9FA44-C0A7-7CCA-7DA9-CD498950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8" y="0"/>
            <a:ext cx="3703782" cy="20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2664EC-6611-2A5B-01AA-B39708EF4116}"/>
              </a:ext>
            </a:extLst>
          </p:cNvPr>
          <p:cNvSpPr txBox="1"/>
          <p:nvPr/>
        </p:nvSpPr>
        <p:spPr>
          <a:xfrm>
            <a:off x="8702061" y="2081949"/>
            <a:ext cx="37037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https://www.naue.com/gb/solutions/mining/evaporation-ponds/</a:t>
            </a:r>
          </a:p>
        </p:txBody>
      </p:sp>
    </p:spTree>
    <p:extLst>
      <p:ext uri="{BB962C8B-B14F-4D97-AF65-F5344CB8AC3E}">
        <p14:creationId xmlns:p14="http://schemas.microsoft.com/office/powerpoint/2010/main" val="35358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AF22-57AA-C226-0CB0-1EA2CA78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Uranium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11DB6-1CDE-45B0-45D8-A47772B084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Uranium is a </a:t>
            </a:r>
            <a:r>
              <a:rPr lang="en-US" b="1" dirty="0"/>
              <a:t>heavy metal</a:t>
            </a:r>
          </a:p>
          <a:p>
            <a:pPr lvl="1"/>
            <a:r>
              <a:rPr lang="en-US" dirty="0"/>
              <a:t>Intakes limits based on chemical toxicity to the kidneys (for yellowcake dried at lower temps)</a:t>
            </a:r>
          </a:p>
          <a:p>
            <a:r>
              <a:rPr lang="en-US" dirty="0"/>
              <a:t>Uranium eventually decays into </a:t>
            </a:r>
            <a:r>
              <a:rPr lang="en-US" b="1" dirty="0"/>
              <a:t>radon</a:t>
            </a:r>
          </a:p>
          <a:p>
            <a:pPr lvl="1"/>
            <a:r>
              <a:rPr lang="en-US" dirty="0"/>
              <a:t>One of the largest dose contributors at uranium recovery operations</a:t>
            </a:r>
          </a:p>
          <a:p>
            <a:r>
              <a:rPr lang="en-US" b="1" dirty="0"/>
              <a:t>Fresh yellowcake</a:t>
            </a:r>
            <a:r>
              <a:rPr lang="en-US" dirty="0"/>
              <a:t> can’t deliver an external dose</a:t>
            </a:r>
          </a:p>
          <a:p>
            <a:r>
              <a:rPr lang="en-US" b="1" dirty="0"/>
              <a:t>Aged yellowcake </a:t>
            </a:r>
            <a:r>
              <a:rPr lang="en-US" dirty="0"/>
              <a:t>can deliver a skin dose due to beta emissions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75501-E92C-6061-D93A-E880971C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C6DF77-989B-640B-B3D2-2EDB686D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4/12/2026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0D941A-66B3-16CC-5D97-4615D3CD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F98EE00B-11F9-AD00-B097-4CA8EFD26F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2771525"/>
              </p:ext>
            </p:extLst>
          </p:nvPr>
        </p:nvGraphicFramePr>
        <p:xfrm>
          <a:off x="210312" y="1555750"/>
          <a:ext cx="5809492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3673788180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1325173806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3400313260"/>
                    </a:ext>
                  </a:extLst>
                </a:gridCol>
                <a:gridCol w="1776988">
                  <a:extLst>
                    <a:ext uri="{9D8B030D-6E8A-4147-A177-3AD203B41FA5}">
                      <a16:colId xmlns:a16="http://schemas.microsoft.com/office/drawing/2014/main" val="1893322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Isotope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by weight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Half-life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radioactivity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22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U-238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4.47 billion years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45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U-235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 million years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39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U-234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244,000 years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942878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563D14EA-44BA-6059-AF50-4204909AB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04" y="3549650"/>
            <a:ext cx="3504676" cy="285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687</TotalTime>
  <Words>1038</Words>
  <Application>Microsoft Office PowerPoint</Application>
  <PresentationFormat>Widescreen</PresentationFormat>
  <Paragraphs>214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Times New Roman</vt:lpstr>
      <vt:lpstr>Ecology 16x9</vt:lpstr>
      <vt:lpstr>Uranium Recovery Regulations and Reclamation</vt:lpstr>
      <vt:lpstr>Summary</vt:lpstr>
      <vt:lpstr>Land Quality Division’s Regulatory Programs for Uranium Recovery</vt:lpstr>
      <vt:lpstr>PowerPoint Presentation</vt:lpstr>
      <vt:lpstr>Land Quality Division’s Regulatory Programs for Uranium Recovery</vt:lpstr>
      <vt:lpstr>URP Staff Qualifications</vt:lpstr>
      <vt:lpstr>Applicable Protection Standards</vt:lpstr>
      <vt:lpstr>Historical vs Current</vt:lpstr>
      <vt:lpstr>Properties of Uranium</vt:lpstr>
      <vt:lpstr>Doses are typically low at modern uranium recovery facilities due to engineering controls and protective measures.</vt:lpstr>
      <vt:lpstr>Accountability</vt:lpstr>
      <vt:lpstr>Groundwater at ISR Facilities</vt:lpstr>
      <vt:lpstr>Waste and Reclamation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O'Brien, Brandi</dc:creator>
  <cp:lastModifiedBy>O'Brien, Brandi</cp:lastModifiedBy>
  <cp:revision>17</cp:revision>
  <dcterms:created xsi:type="dcterms:W3CDTF">2026-04-12T00:26:14Z</dcterms:created>
  <dcterms:modified xsi:type="dcterms:W3CDTF">2026-04-13T03:16:15Z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