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21"/>
  </p:notesMasterIdLst>
  <p:sldIdLst>
    <p:sldId id="256" r:id="rId5"/>
    <p:sldId id="277" r:id="rId6"/>
    <p:sldId id="278" r:id="rId7"/>
    <p:sldId id="279" r:id="rId8"/>
    <p:sldId id="280" r:id="rId9"/>
    <p:sldId id="283" r:id="rId10"/>
    <p:sldId id="281" r:id="rId11"/>
    <p:sldId id="282" r:id="rId12"/>
    <p:sldId id="292" r:id="rId13"/>
    <p:sldId id="284" r:id="rId14"/>
    <p:sldId id="285" r:id="rId15"/>
    <p:sldId id="286" r:id="rId16"/>
    <p:sldId id="287" r:id="rId17"/>
    <p:sldId id="288" r:id="rId18"/>
    <p:sldId id="289" r:id="rId19"/>
    <p:sldId id="290" r:id="rId20"/>
  </p:sldIdLst>
  <p:sldSz cx="9144000" cy="6858000" type="screen4x3"/>
  <p:notesSz cx="6858000" cy="9144000"/>
  <p:embeddedFontLst>
    <p:embeddedFont>
      <p:font typeface="Franklin Gothic" panose="020B0604020202020204" charset="0"/>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39D4967C-1B92-4D24-B580-102A8FAF3230}">
          <p14:sldIdLst>
            <p14:sldId id="256"/>
            <p14:sldId id="277"/>
            <p14:sldId id="278"/>
            <p14:sldId id="279"/>
            <p14:sldId id="280"/>
            <p14:sldId id="283"/>
            <p14:sldId id="281"/>
            <p14:sldId id="282"/>
            <p14:sldId id="292"/>
            <p14:sldId id="284"/>
            <p14:sldId id="285"/>
            <p14:sldId id="286"/>
            <p14:sldId id="287"/>
            <p14:sldId id="288"/>
            <p14:sldId id="289"/>
            <p14:sldId id="290"/>
          </p14:sldIdLst>
        </p14:section>
        <p14:section name="Reference Slides" id="{444ACCC4-DC25-4CDB-9C3D-563DF1B059C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gKs5INIudXz3i4zuC92SNnoSw7t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ime Reyes" initials="JR" lastIdx="10" clrIdx="0">
    <p:extLst>
      <p:ext uri="{19B8F6BF-5375-455C-9EA6-DF929625EA0E}">
        <p15:presenceInfo xmlns:p15="http://schemas.microsoft.com/office/powerpoint/2012/main" userId="9da531df4b0356e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666" y="3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customschemas.google.com/relationships/presentationmetadata" Target="meta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 name="Google Shape;123;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395031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pic>
        <p:nvPicPr>
          <p:cNvPr id="16" name="Google Shape;16;p17" descr="Commencement.jpg"/>
          <p:cNvPicPr preferRelativeResize="0"/>
          <p:nvPr/>
        </p:nvPicPr>
        <p:blipFill rotWithShape="1">
          <a:blip r:embed="rId2">
            <a:alphaModFix/>
          </a:blip>
          <a:srcRect l="7523" r="1381" b="5531"/>
          <a:stretch/>
        </p:blipFill>
        <p:spPr>
          <a:xfrm>
            <a:off x="0" y="1752600"/>
            <a:ext cx="8763000" cy="5105400"/>
          </a:xfrm>
          <a:prstGeom prst="rect">
            <a:avLst/>
          </a:prstGeom>
          <a:noFill/>
          <a:ln>
            <a:noFill/>
          </a:ln>
        </p:spPr>
      </p:pic>
      <p:pic>
        <p:nvPicPr>
          <p:cNvPr id="17" name="Google Shape;17;p17" descr="Logo RGB.jpg"/>
          <p:cNvPicPr preferRelativeResize="0"/>
          <p:nvPr/>
        </p:nvPicPr>
        <p:blipFill rotWithShape="1">
          <a:blip r:embed="rId3">
            <a:alphaModFix/>
          </a:blip>
          <a:srcRect/>
          <a:stretch/>
        </p:blipFill>
        <p:spPr>
          <a:xfrm>
            <a:off x="6238875" y="5562600"/>
            <a:ext cx="2447925" cy="636588"/>
          </a:xfrm>
          <a:prstGeom prst="rect">
            <a:avLst/>
          </a:prstGeom>
          <a:noFill/>
          <a:ln>
            <a:noFill/>
          </a:ln>
        </p:spPr>
      </p:pic>
      <p:sp>
        <p:nvSpPr>
          <p:cNvPr id="18" name="Google Shape;18;p17"/>
          <p:cNvSpPr txBox="1">
            <a:spLocks noGrp="1"/>
          </p:cNvSpPr>
          <p:nvPr>
            <p:ph type="ctrTitle"/>
          </p:nvPr>
        </p:nvSpPr>
        <p:spPr>
          <a:xfrm>
            <a:off x="381000" y="304801"/>
            <a:ext cx="7772400" cy="1066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SzPts val="1400"/>
              <a:buNone/>
              <a:defRPr sz="4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17"/>
          <p:cNvSpPr txBox="1">
            <a:spLocks noGrp="1"/>
          </p:cNvSpPr>
          <p:nvPr>
            <p:ph type="subTitle" idx="1"/>
          </p:nvPr>
        </p:nvSpPr>
        <p:spPr>
          <a:xfrm>
            <a:off x="381000" y="1066800"/>
            <a:ext cx="6934200" cy="1752600"/>
          </a:xfrm>
          <a:prstGeom prst="rect">
            <a:avLst/>
          </a:prstGeom>
          <a:noFill/>
          <a:ln>
            <a:noFill/>
          </a:ln>
        </p:spPr>
        <p:txBody>
          <a:bodyPr spcFirstLastPara="1" wrap="square" lIns="91425" tIns="45700" rIns="91425" bIns="45700" anchor="t" anchorCtr="0">
            <a:normAutofit/>
          </a:bodyPr>
          <a:lstStyle>
            <a:lvl1pPr lvl="0" algn="l">
              <a:spcBef>
                <a:spcPts val="400"/>
              </a:spcBef>
              <a:spcAft>
                <a:spcPts val="0"/>
              </a:spcAft>
              <a:buClr>
                <a:schemeClr val="accent3"/>
              </a:buClr>
              <a:buSzPts val="2000"/>
              <a:buNone/>
              <a:defRPr sz="2000">
                <a:solidFill>
                  <a:schemeClr val="accent3"/>
                </a:solidFill>
              </a:defRPr>
            </a:lvl1pPr>
            <a:lvl2pPr lvl="1" algn="ctr">
              <a:spcBef>
                <a:spcPts val="560"/>
              </a:spcBef>
              <a:spcAft>
                <a:spcPts val="0"/>
              </a:spcAft>
              <a:buClr>
                <a:srgbClr val="CE888C"/>
              </a:buClr>
              <a:buSzPts val="2800"/>
              <a:buNone/>
              <a:defRPr>
                <a:solidFill>
                  <a:srgbClr val="CE888C"/>
                </a:solidFill>
              </a:defRPr>
            </a:lvl2pPr>
            <a:lvl3pPr lvl="2" algn="ctr">
              <a:spcBef>
                <a:spcPts val="480"/>
              </a:spcBef>
              <a:spcAft>
                <a:spcPts val="0"/>
              </a:spcAft>
              <a:buClr>
                <a:srgbClr val="CE888C"/>
              </a:buClr>
              <a:buSzPts val="2400"/>
              <a:buNone/>
              <a:defRPr>
                <a:solidFill>
                  <a:srgbClr val="CE888C"/>
                </a:solidFill>
              </a:defRPr>
            </a:lvl3pPr>
            <a:lvl4pPr lvl="3" algn="ctr">
              <a:spcBef>
                <a:spcPts val="400"/>
              </a:spcBef>
              <a:spcAft>
                <a:spcPts val="0"/>
              </a:spcAft>
              <a:buClr>
                <a:srgbClr val="CE888C"/>
              </a:buClr>
              <a:buSzPts val="2000"/>
              <a:buNone/>
              <a:defRPr>
                <a:solidFill>
                  <a:srgbClr val="CE888C"/>
                </a:solidFill>
              </a:defRPr>
            </a:lvl4pPr>
            <a:lvl5pPr lvl="4" algn="ctr">
              <a:spcBef>
                <a:spcPts val="400"/>
              </a:spcBef>
              <a:spcAft>
                <a:spcPts val="0"/>
              </a:spcAft>
              <a:buClr>
                <a:srgbClr val="CE888C"/>
              </a:buClr>
              <a:buSzPts val="2000"/>
              <a:buNone/>
              <a:defRPr>
                <a:solidFill>
                  <a:srgbClr val="CE888C"/>
                </a:solidFill>
              </a:defRPr>
            </a:lvl5pPr>
            <a:lvl6pPr lvl="5" algn="ctr">
              <a:spcBef>
                <a:spcPts val="400"/>
              </a:spcBef>
              <a:spcAft>
                <a:spcPts val="0"/>
              </a:spcAft>
              <a:buClr>
                <a:srgbClr val="CE888C"/>
              </a:buClr>
              <a:buSzPts val="2000"/>
              <a:buNone/>
              <a:defRPr>
                <a:solidFill>
                  <a:srgbClr val="CE888C"/>
                </a:solidFill>
              </a:defRPr>
            </a:lvl6pPr>
            <a:lvl7pPr lvl="6" algn="ctr">
              <a:spcBef>
                <a:spcPts val="400"/>
              </a:spcBef>
              <a:spcAft>
                <a:spcPts val="0"/>
              </a:spcAft>
              <a:buClr>
                <a:srgbClr val="CE888C"/>
              </a:buClr>
              <a:buSzPts val="2000"/>
              <a:buNone/>
              <a:defRPr>
                <a:solidFill>
                  <a:srgbClr val="CE888C"/>
                </a:solidFill>
              </a:defRPr>
            </a:lvl7pPr>
            <a:lvl8pPr lvl="7" algn="ctr">
              <a:spcBef>
                <a:spcPts val="400"/>
              </a:spcBef>
              <a:spcAft>
                <a:spcPts val="0"/>
              </a:spcAft>
              <a:buClr>
                <a:srgbClr val="CE888C"/>
              </a:buClr>
              <a:buSzPts val="2000"/>
              <a:buNone/>
              <a:defRPr>
                <a:solidFill>
                  <a:srgbClr val="CE888C"/>
                </a:solidFill>
              </a:defRPr>
            </a:lvl8pPr>
            <a:lvl9pPr lvl="8" algn="ctr">
              <a:spcBef>
                <a:spcPts val="400"/>
              </a:spcBef>
              <a:spcAft>
                <a:spcPts val="0"/>
              </a:spcAft>
              <a:buClr>
                <a:srgbClr val="CE888C"/>
              </a:buClr>
              <a:buSzPts val="2000"/>
              <a:buNone/>
              <a:defRPr>
                <a:solidFill>
                  <a:srgbClr val="CE888C"/>
                </a:solidFill>
              </a:defRPr>
            </a:lvl9pPr>
          </a:lstStyle>
          <a:p>
            <a:endParaRPr/>
          </a:p>
        </p:txBody>
      </p:sp>
      <p:sp>
        <p:nvSpPr>
          <p:cNvPr id="20" name="Google Shape;20;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8"/>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5" name="Google Shape;25;p18" descr="Shadow.png"/>
          <p:cNvPicPr preferRelativeResize="0"/>
          <p:nvPr/>
        </p:nvPicPr>
        <p:blipFill rotWithShape="1">
          <a:blip r:embed="rId2">
            <a:alphaModFix/>
          </a:blip>
          <a:srcRect/>
          <a:stretch/>
        </p:blipFill>
        <p:spPr>
          <a:xfrm>
            <a:off x="0" y="0"/>
            <a:ext cx="9144000" cy="1701800"/>
          </a:xfrm>
          <a:prstGeom prst="rect">
            <a:avLst/>
          </a:prstGeom>
          <a:noFill/>
          <a:ln>
            <a:noFill/>
          </a:ln>
        </p:spPr>
      </p:pic>
      <p:cxnSp>
        <p:nvCxnSpPr>
          <p:cNvPr id="26" name="Google Shape;26;p18"/>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27" name="Google Shape;27;p18" descr="Run with the Mustangs.tif"/>
          <p:cNvPicPr preferRelativeResize="0"/>
          <p:nvPr/>
        </p:nvPicPr>
        <p:blipFill rotWithShape="1">
          <a:blip r:embed="rId3">
            <a:alphaModFix/>
          </a:blip>
          <a:srcRect/>
          <a:stretch/>
        </p:blipFill>
        <p:spPr>
          <a:xfrm>
            <a:off x="6599238" y="6134100"/>
            <a:ext cx="2087562" cy="219075"/>
          </a:xfrm>
          <a:prstGeom prst="rect">
            <a:avLst/>
          </a:prstGeom>
          <a:noFill/>
          <a:ln>
            <a:noFill/>
          </a:ln>
        </p:spPr>
      </p:pic>
      <p:sp>
        <p:nvSpPr>
          <p:cNvPr id="28" name="Google Shape;28;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 name="Google Shape;29;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rgbClr val="231F20"/>
              </a:buClr>
              <a:buSzPts val="2400"/>
              <a:buChar char="–"/>
              <a:defRPr sz="2400"/>
            </a:lvl2pPr>
            <a:lvl3pPr marL="1371600" lvl="2" indent="-355600" algn="l">
              <a:spcBef>
                <a:spcPts val="400"/>
              </a:spcBef>
              <a:spcAft>
                <a:spcPts val="0"/>
              </a:spcAft>
              <a:buClr>
                <a:schemeClr val="dk1"/>
              </a:buClr>
              <a:buSzPts val="2000"/>
              <a:buChar char="•"/>
              <a:defRPr sz="2000">
                <a:solidFill>
                  <a:schemeClr val="dk1"/>
                </a:solidFill>
              </a:defRPr>
            </a:lvl3pPr>
            <a:lvl4pPr marL="1828800" lvl="3" indent="-342900" algn="l">
              <a:spcBef>
                <a:spcPts val="360"/>
              </a:spcBef>
              <a:spcAft>
                <a:spcPts val="0"/>
              </a:spcAft>
              <a:buClr>
                <a:srgbClr val="231F20"/>
              </a:buClr>
              <a:buSzPts val="1800"/>
              <a:buChar char="–"/>
              <a:defRPr sz="1800"/>
            </a:lvl4pPr>
            <a:lvl5pPr marL="2286000" lvl="4" indent="-330200" algn="l">
              <a:spcBef>
                <a:spcPts val="320"/>
              </a:spcBef>
              <a:spcAft>
                <a:spcPts val="0"/>
              </a:spcAft>
              <a:buClr>
                <a:schemeClr val="dk1"/>
              </a:buClr>
              <a:buSzPts val="1600"/>
              <a:buChar char="»"/>
              <a:defRPr sz="1600">
                <a:solidFill>
                  <a:schemeClr val="dk1"/>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p20"/>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46" name="Google Shape;46;p20" descr="Shadow.tif"/>
          <p:cNvPicPr preferRelativeResize="0"/>
          <p:nvPr/>
        </p:nvPicPr>
        <p:blipFill rotWithShape="1">
          <a:blip r:embed="rId2">
            <a:alphaModFix/>
          </a:blip>
          <a:srcRect r="4259"/>
          <a:stretch/>
        </p:blipFill>
        <p:spPr>
          <a:xfrm>
            <a:off x="0" y="0"/>
            <a:ext cx="9144000" cy="1676400"/>
          </a:xfrm>
          <a:prstGeom prst="rect">
            <a:avLst/>
          </a:prstGeom>
          <a:noFill/>
          <a:ln>
            <a:noFill/>
          </a:ln>
        </p:spPr>
      </p:pic>
      <p:cxnSp>
        <p:nvCxnSpPr>
          <p:cNvPr id="47" name="Google Shape;47;p20"/>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48" name="Google Shape;48;p20" descr="Run with the Mustangs.tif"/>
          <p:cNvPicPr preferRelativeResize="0"/>
          <p:nvPr/>
        </p:nvPicPr>
        <p:blipFill rotWithShape="1">
          <a:blip r:embed="rId3">
            <a:alphaModFix/>
          </a:blip>
          <a:srcRect/>
          <a:stretch/>
        </p:blipFill>
        <p:spPr>
          <a:xfrm>
            <a:off x="6599238" y="6134100"/>
            <a:ext cx="2087562" cy="219075"/>
          </a:xfrm>
          <a:prstGeom prst="rect">
            <a:avLst/>
          </a:prstGeom>
          <a:noFill/>
          <a:ln>
            <a:noFill/>
          </a:ln>
        </p:spPr>
      </p:pic>
      <p:sp>
        <p:nvSpPr>
          <p:cNvPr id="49" name="Google Shape;49;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 name="Google Shape;50;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0"/>
        <p:cNvGrpSpPr/>
        <p:nvPr/>
      </p:nvGrpSpPr>
      <p:grpSpPr>
        <a:xfrm>
          <a:off x="0" y="0"/>
          <a:ext cx="0" cy="0"/>
          <a:chOff x="0" y="0"/>
          <a:chExt cx="0" cy="0"/>
        </a:xfrm>
      </p:grpSpPr>
      <p:sp>
        <p:nvSpPr>
          <p:cNvPr id="61" name="Google Shape;61;p22"/>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62" name="Google Shape;62;p22"/>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63" name="Google Shape;63;p22" descr="Run with the Mustangs.tif"/>
          <p:cNvPicPr preferRelativeResize="0"/>
          <p:nvPr/>
        </p:nvPicPr>
        <p:blipFill rotWithShape="1">
          <a:blip r:embed="rId2">
            <a:alphaModFix/>
          </a:blip>
          <a:srcRect/>
          <a:stretch/>
        </p:blipFill>
        <p:spPr>
          <a:xfrm>
            <a:off x="6599238" y="6134100"/>
            <a:ext cx="2087562" cy="219075"/>
          </a:xfrm>
          <a:prstGeom prst="rect">
            <a:avLst/>
          </a:prstGeom>
          <a:noFill/>
          <a:ln>
            <a:noFill/>
          </a:ln>
        </p:spPr>
      </p:pic>
      <p:sp>
        <p:nvSpPr>
          <p:cNvPr id="64" name="Google Shape;64;p22"/>
          <p:cNvSpPr txBox="1">
            <a:spLocks noGrp="1"/>
          </p:cNvSpPr>
          <p:nvPr>
            <p:ph type="title"/>
          </p:nvPr>
        </p:nvSpPr>
        <p:spPr>
          <a:xfrm>
            <a:off x="722313" y="3133725"/>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0" cap="none">
                <a:latin typeface="Arial"/>
                <a:ea typeface="Arial"/>
                <a:cs typeface="Arial"/>
                <a:sym typeface="Aria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5" name="Google Shape;65;p22"/>
          <p:cNvSpPr txBox="1">
            <a:spLocks noGrp="1"/>
          </p:cNvSpPr>
          <p:nvPr>
            <p:ph type="body" idx="1"/>
          </p:nvPr>
        </p:nvSpPr>
        <p:spPr>
          <a:xfrm>
            <a:off x="722313" y="1633537"/>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CE888C"/>
              </a:buClr>
              <a:buSzPts val="2000"/>
              <a:buNone/>
              <a:defRPr sz="2000">
                <a:solidFill>
                  <a:srgbClr val="CE888C"/>
                </a:solidFill>
              </a:defRPr>
            </a:lvl1pPr>
            <a:lvl2pPr marL="914400" lvl="1" indent="-228600" algn="l">
              <a:spcBef>
                <a:spcPts val="360"/>
              </a:spcBef>
              <a:spcAft>
                <a:spcPts val="0"/>
              </a:spcAft>
              <a:buClr>
                <a:srgbClr val="CE888C"/>
              </a:buClr>
              <a:buSzPts val="1800"/>
              <a:buNone/>
              <a:defRPr sz="1800">
                <a:solidFill>
                  <a:srgbClr val="CE888C"/>
                </a:solidFill>
              </a:defRPr>
            </a:lvl2pPr>
            <a:lvl3pPr marL="1371600" lvl="2" indent="-228600" algn="l">
              <a:spcBef>
                <a:spcPts val="320"/>
              </a:spcBef>
              <a:spcAft>
                <a:spcPts val="0"/>
              </a:spcAft>
              <a:buClr>
                <a:srgbClr val="CE888C"/>
              </a:buClr>
              <a:buSzPts val="1600"/>
              <a:buNone/>
              <a:defRPr sz="1600">
                <a:solidFill>
                  <a:srgbClr val="CE888C"/>
                </a:solidFill>
              </a:defRPr>
            </a:lvl3pPr>
            <a:lvl4pPr marL="1828800" lvl="3" indent="-228600" algn="l">
              <a:spcBef>
                <a:spcPts val="280"/>
              </a:spcBef>
              <a:spcAft>
                <a:spcPts val="0"/>
              </a:spcAft>
              <a:buClr>
                <a:srgbClr val="CE888C"/>
              </a:buClr>
              <a:buSzPts val="1400"/>
              <a:buNone/>
              <a:defRPr sz="1400">
                <a:solidFill>
                  <a:srgbClr val="CE888C"/>
                </a:solidFill>
              </a:defRPr>
            </a:lvl4pPr>
            <a:lvl5pPr marL="2286000" lvl="4" indent="-228600" algn="l">
              <a:spcBef>
                <a:spcPts val="280"/>
              </a:spcBef>
              <a:spcAft>
                <a:spcPts val="0"/>
              </a:spcAft>
              <a:buClr>
                <a:srgbClr val="CE888C"/>
              </a:buClr>
              <a:buSzPts val="1400"/>
              <a:buNone/>
              <a:defRPr sz="1400">
                <a:solidFill>
                  <a:srgbClr val="CE888C"/>
                </a:solidFill>
              </a:defRPr>
            </a:lvl5pPr>
            <a:lvl6pPr marL="2743200" lvl="5" indent="-228600" algn="l">
              <a:spcBef>
                <a:spcPts val="280"/>
              </a:spcBef>
              <a:spcAft>
                <a:spcPts val="0"/>
              </a:spcAft>
              <a:buClr>
                <a:srgbClr val="CE888C"/>
              </a:buClr>
              <a:buSzPts val="1400"/>
              <a:buNone/>
              <a:defRPr sz="1400">
                <a:solidFill>
                  <a:srgbClr val="CE888C"/>
                </a:solidFill>
              </a:defRPr>
            </a:lvl6pPr>
            <a:lvl7pPr marL="3200400" lvl="6" indent="-228600" algn="l">
              <a:spcBef>
                <a:spcPts val="280"/>
              </a:spcBef>
              <a:spcAft>
                <a:spcPts val="0"/>
              </a:spcAft>
              <a:buClr>
                <a:srgbClr val="CE888C"/>
              </a:buClr>
              <a:buSzPts val="1400"/>
              <a:buNone/>
              <a:defRPr sz="1400">
                <a:solidFill>
                  <a:srgbClr val="CE888C"/>
                </a:solidFill>
              </a:defRPr>
            </a:lvl7pPr>
            <a:lvl8pPr marL="3657600" lvl="7" indent="-228600" algn="l">
              <a:spcBef>
                <a:spcPts val="280"/>
              </a:spcBef>
              <a:spcAft>
                <a:spcPts val="0"/>
              </a:spcAft>
              <a:buClr>
                <a:srgbClr val="CE888C"/>
              </a:buClr>
              <a:buSzPts val="1400"/>
              <a:buNone/>
              <a:defRPr sz="1400">
                <a:solidFill>
                  <a:srgbClr val="CE888C"/>
                </a:solidFill>
              </a:defRPr>
            </a:lvl8pPr>
            <a:lvl9pPr marL="4114800" lvl="8" indent="-228600" algn="l">
              <a:spcBef>
                <a:spcPts val="280"/>
              </a:spcBef>
              <a:spcAft>
                <a:spcPts val="0"/>
              </a:spcAft>
              <a:buClr>
                <a:srgbClr val="CE888C"/>
              </a:buClr>
              <a:buSzPts val="1400"/>
              <a:buNone/>
              <a:defRPr sz="1400">
                <a:solidFill>
                  <a:srgbClr val="CE888C"/>
                </a:solidFill>
              </a:defRPr>
            </a:lvl9pPr>
          </a:lstStyle>
          <a:p>
            <a:endParaRPr/>
          </a:p>
        </p:txBody>
      </p:sp>
      <p:sp>
        <p:nvSpPr>
          <p:cNvPr id="66" name="Google Shape;66;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2"/>
        <p:cNvGrpSpPr/>
        <p:nvPr/>
      </p:nvGrpSpPr>
      <p:grpSpPr>
        <a:xfrm>
          <a:off x="0" y="0"/>
          <a:ext cx="0" cy="0"/>
          <a:chOff x="0" y="0"/>
          <a:chExt cx="0" cy="0"/>
        </a:xfrm>
      </p:grpSpPr>
      <p:sp>
        <p:nvSpPr>
          <p:cNvPr id="83" name="Google Shape;83;p24"/>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84" name="Google Shape;84;p24"/>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85" name="Google Shape;85;p24" descr="Run with the Mustangs.tif"/>
          <p:cNvPicPr preferRelativeResize="0"/>
          <p:nvPr/>
        </p:nvPicPr>
        <p:blipFill rotWithShape="1">
          <a:blip r:embed="rId2">
            <a:alphaModFix/>
          </a:blip>
          <a:srcRect/>
          <a:stretch/>
        </p:blipFill>
        <p:spPr>
          <a:xfrm>
            <a:off x="6599238" y="6134100"/>
            <a:ext cx="2087562" cy="219075"/>
          </a:xfrm>
          <a:prstGeom prst="rect">
            <a:avLst/>
          </a:prstGeom>
          <a:noFill/>
          <a:ln>
            <a:noFill/>
          </a:ln>
        </p:spPr>
      </p:pic>
      <p:sp>
        <p:nvSpPr>
          <p:cNvPr id="86" name="Google Shape;86;p24"/>
          <p:cNvSpPr txBox="1">
            <a:spLocks noGrp="1"/>
          </p:cNvSpPr>
          <p:nvPr>
            <p:ph type="title"/>
          </p:nvPr>
        </p:nvSpPr>
        <p:spPr>
          <a:xfrm>
            <a:off x="457204" y="273049"/>
            <a:ext cx="3008313" cy="1162051"/>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sz="3200" b="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7" name="Google Shape;87;p24"/>
          <p:cNvSpPr txBox="1">
            <a:spLocks noGrp="1"/>
          </p:cNvSpPr>
          <p:nvPr>
            <p:ph type="body" idx="1"/>
          </p:nvPr>
        </p:nvSpPr>
        <p:spPr>
          <a:xfrm>
            <a:off x="3581400" y="273053"/>
            <a:ext cx="5105400" cy="5746747"/>
          </a:xfrm>
          <a:prstGeom prst="rect">
            <a:avLst/>
          </a:prstGeom>
          <a:solidFill>
            <a:schemeClr val="lt1"/>
          </a:solidFill>
          <a:ln>
            <a:noFill/>
          </a:ln>
          <a:effectLst>
            <a:outerShdw blurRad="50800" dist="38100" dir="5400000" algn="t" rotWithShape="0">
              <a:srgbClr val="000000">
                <a:alpha val="40000"/>
              </a:srgbClr>
            </a:outerShdw>
          </a:effectLst>
        </p:spPr>
        <p:txBody>
          <a:bodyPr spcFirstLastPara="1" wrap="square" lIns="91425" tIns="45700" rIns="91425" bIns="45700" anchor="t" anchorCtr="0">
            <a:noAutofit/>
          </a:bodyPr>
          <a:lstStyle>
            <a:lvl1pPr marL="457200" lvl="0" indent="-355600" algn="l">
              <a:spcBef>
                <a:spcPts val="400"/>
              </a:spcBef>
              <a:spcAft>
                <a:spcPts val="0"/>
              </a:spcAft>
              <a:buClr>
                <a:schemeClr val="dk1"/>
              </a:buClr>
              <a:buSzPts val="2000"/>
              <a:buChar char="•"/>
              <a:defRPr sz="2000">
                <a:solidFill>
                  <a:schemeClr val="dk1"/>
                </a:solidFill>
              </a:defRPr>
            </a:lvl1pPr>
            <a:lvl2pPr marL="914400" lvl="1" indent="-342900" algn="l">
              <a:spcBef>
                <a:spcPts val="360"/>
              </a:spcBef>
              <a:spcAft>
                <a:spcPts val="0"/>
              </a:spcAft>
              <a:buClr>
                <a:schemeClr val="accent3"/>
              </a:buClr>
              <a:buSzPts val="1800"/>
              <a:buChar char="–"/>
              <a:defRPr sz="1800">
                <a:solidFill>
                  <a:schemeClr val="accent3"/>
                </a:solidFill>
              </a:defRPr>
            </a:lvl2pPr>
            <a:lvl3pPr marL="1371600" lvl="2" indent="-330200" algn="l">
              <a:spcBef>
                <a:spcPts val="320"/>
              </a:spcBef>
              <a:spcAft>
                <a:spcPts val="0"/>
              </a:spcAft>
              <a:buClr>
                <a:schemeClr val="dk1"/>
              </a:buClr>
              <a:buSzPts val="1600"/>
              <a:buChar char="•"/>
              <a:defRPr sz="1600">
                <a:solidFill>
                  <a:schemeClr val="dk1"/>
                </a:solidFill>
              </a:defRPr>
            </a:lvl3pPr>
            <a:lvl4pPr marL="1828800" lvl="3" indent="-317500" algn="l">
              <a:spcBef>
                <a:spcPts val="280"/>
              </a:spcBef>
              <a:spcAft>
                <a:spcPts val="0"/>
              </a:spcAft>
              <a:buClr>
                <a:schemeClr val="accent3"/>
              </a:buClr>
              <a:buSzPts val="1400"/>
              <a:buChar char="–"/>
              <a:defRPr sz="1400">
                <a:solidFill>
                  <a:schemeClr val="accent3"/>
                </a:solidFill>
              </a:defRPr>
            </a:lvl4pPr>
            <a:lvl5pPr marL="2286000" lvl="4" indent="-304800" algn="l">
              <a:spcBef>
                <a:spcPts val="240"/>
              </a:spcBef>
              <a:spcAft>
                <a:spcPts val="0"/>
              </a:spcAft>
              <a:buClr>
                <a:schemeClr val="dk1"/>
              </a:buClr>
              <a:buSzPts val="1200"/>
              <a:buChar char="»"/>
              <a:defRPr sz="1200">
                <a:solidFill>
                  <a:schemeClr val="dk1"/>
                </a:solidFill>
              </a:defRPr>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88" name="Google Shape;88;p24"/>
          <p:cNvSpPr txBox="1">
            <a:spLocks noGrp="1"/>
          </p:cNvSpPr>
          <p:nvPr>
            <p:ph type="body" idx="2"/>
          </p:nvPr>
        </p:nvSpPr>
        <p:spPr>
          <a:xfrm>
            <a:off x="457204" y="1435104"/>
            <a:ext cx="3008313" cy="4605814"/>
          </a:xfrm>
          <a:prstGeom prst="rect">
            <a:avLst/>
          </a:prstGeom>
          <a:solidFill>
            <a:schemeClr val="lt2"/>
          </a:solid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accent3"/>
              </a:buClr>
              <a:buSzPts val="1400"/>
              <a:buNone/>
              <a:defRPr sz="1400">
                <a:solidFill>
                  <a:schemeClr val="accent3"/>
                </a:solidFill>
              </a:defRPr>
            </a:lvl1pPr>
            <a:lvl2pPr marL="914400" lvl="1" indent="-228600" algn="l">
              <a:spcBef>
                <a:spcPts val="240"/>
              </a:spcBef>
              <a:spcAft>
                <a:spcPts val="0"/>
              </a:spcAft>
              <a:buClr>
                <a:srgbClr val="231F20"/>
              </a:buClr>
              <a:buSzPts val="1200"/>
              <a:buNone/>
              <a:defRPr sz="1200"/>
            </a:lvl2pPr>
            <a:lvl3pPr marL="1371600" lvl="2" indent="-228600" algn="l">
              <a:spcBef>
                <a:spcPts val="200"/>
              </a:spcBef>
              <a:spcAft>
                <a:spcPts val="0"/>
              </a:spcAft>
              <a:buClr>
                <a:srgbClr val="231F20"/>
              </a:buClr>
              <a:buSzPts val="1000"/>
              <a:buNone/>
              <a:defRPr sz="1000"/>
            </a:lvl3pPr>
            <a:lvl4pPr marL="1828800" lvl="3" indent="-228600" algn="l">
              <a:spcBef>
                <a:spcPts val="180"/>
              </a:spcBef>
              <a:spcAft>
                <a:spcPts val="0"/>
              </a:spcAft>
              <a:buClr>
                <a:srgbClr val="231F20"/>
              </a:buClr>
              <a:buSzPts val="900"/>
              <a:buNone/>
              <a:defRPr sz="900"/>
            </a:lvl4pPr>
            <a:lvl5pPr marL="2286000" lvl="4" indent="-228600" algn="l">
              <a:spcBef>
                <a:spcPts val="180"/>
              </a:spcBef>
              <a:spcAft>
                <a:spcPts val="0"/>
              </a:spcAft>
              <a:buClr>
                <a:srgbClr val="231F20"/>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89" name="Google Shape;89;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2"/>
        <p:cNvGrpSpPr/>
        <p:nvPr/>
      </p:nvGrpSpPr>
      <p:grpSpPr>
        <a:xfrm>
          <a:off x="0" y="0"/>
          <a:ext cx="0" cy="0"/>
          <a:chOff x="0" y="0"/>
          <a:chExt cx="0" cy="0"/>
        </a:xfrm>
      </p:grpSpPr>
      <p:sp>
        <p:nvSpPr>
          <p:cNvPr id="93" name="Google Shape;93;p25"/>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94" name="Google Shape;94;p25"/>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95" name="Google Shape;95;p25" descr="Run with the Mustangs.tif"/>
          <p:cNvPicPr preferRelativeResize="0"/>
          <p:nvPr/>
        </p:nvPicPr>
        <p:blipFill rotWithShape="1">
          <a:blip r:embed="rId2">
            <a:alphaModFix/>
          </a:blip>
          <a:srcRect/>
          <a:stretch/>
        </p:blipFill>
        <p:spPr>
          <a:xfrm>
            <a:off x="6599238" y="6134100"/>
            <a:ext cx="2087562" cy="219075"/>
          </a:xfrm>
          <a:prstGeom prst="rect">
            <a:avLst/>
          </a:prstGeom>
          <a:noFill/>
          <a:ln>
            <a:noFill/>
          </a:ln>
        </p:spPr>
      </p:pic>
      <p:sp>
        <p:nvSpPr>
          <p:cNvPr id="96" name="Google Shape;96;p25"/>
          <p:cNvSpPr txBox="1">
            <a:spLocks noGrp="1"/>
          </p:cNvSpPr>
          <p:nvPr>
            <p:ph type="title"/>
          </p:nvPr>
        </p:nvSpPr>
        <p:spPr>
          <a:xfrm>
            <a:off x="4800600" y="889000"/>
            <a:ext cx="4002088" cy="4572000"/>
          </a:xfrm>
          <a:prstGeom prst="rect">
            <a:avLst/>
          </a:prstGeom>
          <a:solidFill>
            <a:schemeClr val="lt2"/>
          </a:solidFill>
          <a:ln>
            <a:noFill/>
          </a:ln>
        </p:spPr>
        <p:txBody>
          <a:bodyPr spcFirstLastPara="1" wrap="square" lIns="548625" tIns="822950" rIns="91425" bIns="45700" anchor="t" anchorCtr="0">
            <a:noAutofit/>
          </a:bodyPr>
          <a:lstStyle>
            <a:lvl1pPr lvl="0" algn="l">
              <a:spcBef>
                <a:spcPts val="0"/>
              </a:spcBef>
              <a:spcAft>
                <a:spcPts val="0"/>
              </a:spcAft>
              <a:buSzPts val="1400"/>
              <a:buNone/>
              <a:defRPr sz="2000" b="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7" name="Google Shape;97;p25"/>
          <p:cNvSpPr>
            <a:spLocks noGrp="1"/>
          </p:cNvSpPr>
          <p:nvPr>
            <p:ph type="pic" idx="2"/>
          </p:nvPr>
        </p:nvSpPr>
        <p:spPr>
          <a:xfrm>
            <a:off x="304804" y="1244600"/>
            <a:ext cx="4876799" cy="3860800"/>
          </a:xfrm>
          <a:prstGeom prst="rect">
            <a:avLst/>
          </a:prstGeom>
          <a:solidFill>
            <a:schemeClr val="lt1"/>
          </a:solidFill>
          <a:ln>
            <a:noFill/>
          </a:ln>
          <a:effectLst>
            <a:outerShdw blurRad="50800" dist="38100" dir="2700000" algn="tl" rotWithShape="0">
              <a:srgbClr val="000000">
                <a:alpha val="40000"/>
              </a:srgbClr>
            </a:outerShdw>
          </a:effectLst>
        </p:spPr>
      </p:sp>
      <p:sp>
        <p:nvSpPr>
          <p:cNvPr id="98" name="Google Shape;98;p25"/>
          <p:cNvSpPr txBox="1">
            <a:spLocks noGrp="1"/>
          </p:cNvSpPr>
          <p:nvPr>
            <p:ph type="body" idx="1"/>
          </p:nvPr>
        </p:nvSpPr>
        <p:spPr>
          <a:xfrm>
            <a:off x="4800600" y="2514600"/>
            <a:ext cx="4002088" cy="2641600"/>
          </a:xfrm>
          <a:prstGeom prst="rect">
            <a:avLst/>
          </a:prstGeom>
          <a:noFill/>
          <a:ln>
            <a:noFill/>
          </a:ln>
        </p:spPr>
        <p:txBody>
          <a:bodyPr spcFirstLastPara="1" wrap="square" lIns="548625" tIns="45700" rIns="91425" bIns="45700" anchor="t" anchorCtr="0">
            <a:normAutofit/>
          </a:bodyPr>
          <a:lstStyle>
            <a:lvl1pPr marL="457200" lvl="0" indent="-228600" algn="l">
              <a:spcBef>
                <a:spcPts val="240"/>
              </a:spcBef>
              <a:spcAft>
                <a:spcPts val="0"/>
              </a:spcAft>
              <a:buClr>
                <a:schemeClr val="accent3"/>
              </a:buClr>
              <a:buSzPts val="1200"/>
              <a:buNone/>
              <a:defRPr sz="1200">
                <a:solidFill>
                  <a:schemeClr val="accent3"/>
                </a:solidFill>
              </a:defRPr>
            </a:lvl1pPr>
            <a:lvl2pPr marL="914400" lvl="1" indent="-228600" algn="l">
              <a:spcBef>
                <a:spcPts val="240"/>
              </a:spcBef>
              <a:spcAft>
                <a:spcPts val="0"/>
              </a:spcAft>
              <a:buClr>
                <a:srgbClr val="231F20"/>
              </a:buClr>
              <a:buSzPts val="1200"/>
              <a:buNone/>
              <a:defRPr sz="1200"/>
            </a:lvl2pPr>
            <a:lvl3pPr marL="1371600" lvl="2" indent="-228600" algn="l">
              <a:spcBef>
                <a:spcPts val="200"/>
              </a:spcBef>
              <a:spcAft>
                <a:spcPts val="0"/>
              </a:spcAft>
              <a:buClr>
                <a:srgbClr val="231F20"/>
              </a:buClr>
              <a:buSzPts val="1000"/>
              <a:buNone/>
              <a:defRPr sz="1000"/>
            </a:lvl3pPr>
            <a:lvl4pPr marL="1828800" lvl="3" indent="-228600" algn="l">
              <a:spcBef>
                <a:spcPts val="180"/>
              </a:spcBef>
              <a:spcAft>
                <a:spcPts val="0"/>
              </a:spcAft>
              <a:buClr>
                <a:srgbClr val="231F20"/>
              </a:buClr>
              <a:buSzPts val="900"/>
              <a:buNone/>
              <a:defRPr sz="900"/>
            </a:lvl4pPr>
            <a:lvl5pPr marL="2286000" lvl="4" indent="-228600" algn="l">
              <a:spcBef>
                <a:spcPts val="180"/>
              </a:spcBef>
              <a:spcAft>
                <a:spcPts val="0"/>
              </a:spcAft>
              <a:buClr>
                <a:srgbClr val="231F20"/>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99" name="Google Shape;99;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2"/>
        <p:cNvGrpSpPr/>
        <p:nvPr/>
      </p:nvGrpSpPr>
      <p:grpSpPr>
        <a:xfrm>
          <a:off x="0" y="0"/>
          <a:ext cx="0" cy="0"/>
          <a:chOff x="0" y="0"/>
          <a:chExt cx="0" cy="0"/>
        </a:xfrm>
      </p:grpSpPr>
      <p:sp>
        <p:nvSpPr>
          <p:cNvPr id="103" name="Google Shape;103;p26"/>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4" name="Google Shape;104;p26" descr="Shadow.tif"/>
          <p:cNvPicPr preferRelativeResize="0"/>
          <p:nvPr/>
        </p:nvPicPr>
        <p:blipFill rotWithShape="1">
          <a:blip r:embed="rId2">
            <a:alphaModFix/>
          </a:blip>
          <a:srcRect r="4259"/>
          <a:stretch/>
        </p:blipFill>
        <p:spPr>
          <a:xfrm>
            <a:off x="0" y="0"/>
            <a:ext cx="9144000" cy="1676400"/>
          </a:xfrm>
          <a:prstGeom prst="rect">
            <a:avLst/>
          </a:prstGeom>
          <a:noFill/>
          <a:ln>
            <a:noFill/>
          </a:ln>
        </p:spPr>
      </p:pic>
      <p:cxnSp>
        <p:nvCxnSpPr>
          <p:cNvPr id="105" name="Google Shape;105;p26"/>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106" name="Google Shape;106;p26" descr="Run with the Mustangs.tif"/>
          <p:cNvPicPr preferRelativeResize="0"/>
          <p:nvPr/>
        </p:nvPicPr>
        <p:blipFill rotWithShape="1">
          <a:blip r:embed="rId3">
            <a:alphaModFix/>
          </a:blip>
          <a:srcRect/>
          <a:stretch/>
        </p:blipFill>
        <p:spPr>
          <a:xfrm>
            <a:off x="6599238" y="6134100"/>
            <a:ext cx="2087562" cy="219075"/>
          </a:xfrm>
          <a:prstGeom prst="rect">
            <a:avLst/>
          </a:prstGeom>
          <a:noFill/>
          <a:ln>
            <a:noFill/>
          </a:ln>
        </p:spPr>
      </p:pic>
      <p:sp>
        <p:nvSpPr>
          <p:cNvPr id="107" name="Google Shape;107;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8" name="Google Shape;108;p26"/>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rgbClr val="231F20"/>
              </a:buClr>
              <a:buSzPts val="1800"/>
              <a:buChar char="–"/>
              <a:defRPr/>
            </a:lvl2pPr>
            <a:lvl3pPr marL="1371600" lvl="2" indent="-342900" algn="l">
              <a:spcBef>
                <a:spcPts val="360"/>
              </a:spcBef>
              <a:spcAft>
                <a:spcPts val="0"/>
              </a:spcAft>
              <a:buClr>
                <a:srgbClr val="231F20"/>
              </a:buClr>
              <a:buSzPts val="1800"/>
              <a:buChar char="•"/>
              <a:defRPr/>
            </a:lvl3pPr>
            <a:lvl4pPr marL="1828800" lvl="3" indent="-342900" algn="l">
              <a:spcBef>
                <a:spcPts val="360"/>
              </a:spcBef>
              <a:spcAft>
                <a:spcPts val="0"/>
              </a:spcAft>
              <a:buClr>
                <a:srgbClr val="231F20"/>
              </a:buClr>
              <a:buSzPts val="1800"/>
              <a:buChar char="–"/>
              <a:defRPr/>
            </a:lvl4pPr>
            <a:lvl5pPr marL="2286000" lvl="4" indent="-342900" algn="l">
              <a:spcBef>
                <a:spcPts val="360"/>
              </a:spcBef>
              <a:spcAft>
                <a:spcPts val="0"/>
              </a:spcAft>
              <a:buClr>
                <a:srgbClr val="231F20"/>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9" name="Google Shape;109;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2"/>
        <p:cNvGrpSpPr/>
        <p:nvPr/>
      </p:nvGrpSpPr>
      <p:grpSpPr>
        <a:xfrm>
          <a:off x="0" y="0"/>
          <a:ext cx="0" cy="0"/>
          <a:chOff x="0" y="0"/>
          <a:chExt cx="0" cy="0"/>
        </a:xfrm>
      </p:grpSpPr>
      <p:sp>
        <p:nvSpPr>
          <p:cNvPr id="113" name="Google Shape;113;p27"/>
          <p:cNvSpPr/>
          <p:nvPr/>
        </p:nvSpPr>
        <p:spPr>
          <a:xfrm>
            <a:off x="0" y="3048000"/>
            <a:ext cx="9144000" cy="3810000"/>
          </a:xfrm>
          <a:prstGeom prst="rect">
            <a:avLst/>
          </a:prstGeom>
          <a:gradFill>
            <a:gsLst>
              <a:gs pos="0">
                <a:srgbClr val="FFFFFF">
                  <a:alpha val="0"/>
                </a:srgbClr>
              </a:gs>
              <a:gs pos="58999">
                <a:srgbClr val="F8F3E1"/>
              </a:gs>
              <a:gs pos="100000">
                <a:srgbClr val="F8F3E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14" name="Google Shape;114;p27"/>
          <p:cNvCxnSpPr/>
          <p:nvPr/>
        </p:nvCxnSpPr>
        <p:spPr>
          <a:xfrm>
            <a:off x="0" y="6219825"/>
            <a:ext cx="6553200" cy="1588"/>
          </a:xfrm>
          <a:prstGeom prst="straightConnector1">
            <a:avLst/>
          </a:prstGeom>
          <a:noFill/>
          <a:ln w="9525" cap="flat" cmpd="sng">
            <a:solidFill>
              <a:schemeClr val="dk1"/>
            </a:solidFill>
            <a:prstDash val="solid"/>
            <a:round/>
            <a:headEnd type="none" w="sm" len="sm"/>
            <a:tailEnd type="none" w="sm" len="sm"/>
          </a:ln>
        </p:spPr>
      </p:cxnSp>
      <p:pic>
        <p:nvPicPr>
          <p:cNvPr id="115" name="Google Shape;115;p27" descr="Run with the Mustangs.tif"/>
          <p:cNvPicPr preferRelativeResize="0"/>
          <p:nvPr/>
        </p:nvPicPr>
        <p:blipFill rotWithShape="1">
          <a:blip r:embed="rId2">
            <a:alphaModFix/>
          </a:blip>
          <a:srcRect/>
          <a:stretch/>
        </p:blipFill>
        <p:spPr>
          <a:xfrm>
            <a:off x="6599238" y="6134100"/>
            <a:ext cx="2087562" cy="219075"/>
          </a:xfrm>
          <a:prstGeom prst="rect">
            <a:avLst/>
          </a:prstGeom>
          <a:noFill/>
          <a:ln>
            <a:noFill/>
          </a:ln>
        </p:spPr>
      </p:pic>
      <p:sp>
        <p:nvSpPr>
          <p:cNvPr id="116" name="Google Shape;116;p27"/>
          <p:cNvSpPr txBox="1">
            <a:spLocks noGrp="1"/>
          </p:cNvSpPr>
          <p:nvPr>
            <p:ph type="title"/>
          </p:nvPr>
        </p:nvSpPr>
        <p:spPr>
          <a:xfrm rot="5400000">
            <a:off x="4732338" y="2171703"/>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7" name="Google Shape;117;p27"/>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rgbClr val="231F20"/>
              </a:buClr>
              <a:buSzPts val="1800"/>
              <a:buChar char="–"/>
              <a:defRPr/>
            </a:lvl2pPr>
            <a:lvl3pPr marL="1371600" lvl="2" indent="-342900" algn="l">
              <a:spcBef>
                <a:spcPts val="360"/>
              </a:spcBef>
              <a:spcAft>
                <a:spcPts val="0"/>
              </a:spcAft>
              <a:buClr>
                <a:srgbClr val="231F20"/>
              </a:buClr>
              <a:buSzPts val="1800"/>
              <a:buChar char="•"/>
              <a:defRPr/>
            </a:lvl3pPr>
            <a:lvl4pPr marL="1828800" lvl="3" indent="-342900" algn="l">
              <a:spcBef>
                <a:spcPts val="360"/>
              </a:spcBef>
              <a:spcAft>
                <a:spcPts val="0"/>
              </a:spcAft>
              <a:buClr>
                <a:srgbClr val="231F20"/>
              </a:buClr>
              <a:buSzPts val="1800"/>
              <a:buChar char="–"/>
              <a:defRPr/>
            </a:lvl4pPr>
            <a:lvl5pPr marL="2286000" lvl="4" indent="-342900" algn="l">
              <a:spcBef>
                <a:spcPts val="360"/>
              </a:spcBef>
              <a:spcAft>
                <a:spcPts val="0"/>
              </a:spcAft>
              <a:buClr>
                <a:srgbClr val="231F20"/>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18" name="Google Shape;118;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rgbClr val="CE8A8E"/>
                </a:solidFill>
                <a:latin typeface="Franklin Gothic"/>
                <a:ea typeface="Franklin Gothic"/>
                <a:cs typeface="Franklin Gothic"/>
                <a:sym typeface="Franklin Gothic"/>
              </a:defRPr>
            </a:lvl1pPr>
            <a:lvl2pPr marL="0" lvl="1" indent="0" algn="r">
              <a:spcBef>
                <a:spcPts val="0"/>
              </a:spcBef>
              <a:spcAft>
                <a:spcPts val="0"/>
              </a:spcAft>
              <a:buNone/>
              <a:defRPr sz="1200">
                <a:solidFill>
                  <a:srgbClr val="CE8A8E"/>
                </a:solidFill>
                <a:latin typeface="Franklin Gothic"/>
                <a:ea typeface="Franklin Gothic"/>
                <a:cs typeface="Franklin Gothic"/>
                <a:sym typeface="Franklin Gothic"/>
              </a:defRPr>
            </a:lvl2pPr>
            <a:lvl3pPr marL="0" lvl="2" indent="0" algn="r">
              <a:spcBef>
                <a:spcPts val="0"/>
              </a:spcBef>
              <a:spcAft>
                <a:spcPts val="0"/>
              </a:spcAft>
              <a:buNone/>
              <a:defRPr sz="1200">
                <a:solidFill>
                  <a:srgbClr val="CE8A8E"/>
                </a:solidFill>
                <a:latin typeface="Franklin Gothic"/>
                <a:ea typeface="Franklin Gothic"/>
                <a:cs typeface="Franklin Gothic"/>
                <a:sym typeface="Franklin Gothic"/>
              </a:defRPr>
            </a:lvl3pPr>
            <a:lvl4pPr marL="0" lvl="3" indent="0" algn="r">
              <a:spcBef>
                <a:spcPts val="0"/>
              </a:spcBef>
              <a:spcAft>
                <a:spcPts val="0"/>
              </a:spcAft>
              <a:buNone/>
              <a:defRPr sz="1200">
                <a:solidFill>
                  <a:srgbClr val="CE8A8E"/>
                </a:solidFill>
                <a:latin typeface="Franklin Gothic"/>
                <a:ea typeface="Franklin Gothic"/>
                <a:cs typeface="Franklin Gothic"/>
                <a:sym typeface="Franklin Gothic"/>
              </a:defRPr>
            </a:lvl4pPr>
            <a:lvl5pPr marL="0" lvl="4" indent="0" algn="r">
              <a:spcBef>
                <a:spcPts val="0"/>
              </a:spcBef>
              <a:spcAft>
                <a:spcPts val="0"/>
              </a:spcAft>
              <a:buNone/>
              <a:defRPr sz="1200">
                <a:solidFill>
                  <a:srgbClr val="CE8A8E"/>
                </a:solidFill>
                <a:latin typeface="Franklin Gothic"/>
                <a:ea typeface="Franklin Gothic"/>
                <a:cs typeface="Franklin Gothic"/>
                <a:sym typeface="Franklin Gothic"/>
              </a:defRPr>
            </a:lvl5pPr>
            <a:lvl6pPr marL="0" lvl="5" indent="0" algn="r">
              <a:spcBef>
                <a:spcPts val="0"/>
              </a:spcBef>
              <a:spcAft>
                <a:spcPts val="0"/>
              </a:spcAft>
              <a:buNone/>
              <a:defRPr sz="1200">
                <a:solidFill>
                  <a:srgbClr val="CE8A8E"/>
                </a:solidFill>
                <a:latin typeface="Franklin Gothic"/>
                <a:ea typeface="Franklin Gothic"/>
                <a:cs typeface="Franklin Gothic"/>
                <a:sym typeface="Franklin Gothic"/>
              </a:defRPr>
            </a:lvl6pPr>
            <a:lvl7pPr marL="0" lvl="6" indent="0" algn="r">
              <a:spcBef>
                <a:spcPts val="0"/>
              </a:spcBef>
              <a:spcAft>
                <a:spcPts val="0"/>
              </a:spcAft>
              <a:buNone/>
              <a:defRPr sz="1200">
                <a:solidFill>
                  <a:srgbClr val="CE8A8E"/>
                </a:solidFill>
                <a:latin typeface="Franklin Gothic"/>
                <a:ea typeface="Franklin Gothic"/>
                <a:cs typeface="Franklin Gothic"/>
                <a:sym typeface="Franklin Gothic"/>
              </a:defRPr>
            </a:lvl7pPr>
            <a:lvl8pPr marL="0" lvl="7" indent="0" algn="r">
              <a:spcBef>
                <a:spcPts val="0"/>
              </a:spcBef>
              <a:spcAft>
                <a:spcPts val="0"/>
              </a:spcAft>
              <a:buNone/>
              <a:defRPr sz="1200">
                <a:solidFill>
                  <a:srgbClr val="CE8A8E"/>
                </a:solidFill>
                <a:latin typeface="Franklin Gothic"/>
                <a:ea typeface="Franklin Gothic"/>
                <a:cs typeface="Franklin Gothic"/>
                <a:sym typeface="Franklin Gothic"/>
              </a:defRPr>
            </a:lvl8pPr>
            <a:lvl9pPr marL="0" lvl="8" indent="0" algn="r">
              <a:spcBef>
                <a:spcPts val="0"/>
              </a:spcBef>
              <a:spcAft>
                <a:spcPts val="0"/>
              </a:spcAft>
              <a:buNone/>
              <a:defRPr sz="1200">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1"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4400" b="0" i="1"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1"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1"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1"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1"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1"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1"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1" u="none" strike="noStrike" cap="none">
                <a:solidFill>
                  <a:schemeClr val="dk1"/>
                </a:solidFill>
                <a:latin typeface="Arial"/>
                <a:ea typeface="Arial"/>
                <a:cs typeface="Arial"/>
                <a:sym typeface="Arial"/>
              </a:defRPr>
            </a:lvl9pPr>
          </a:lstStyle>
          <a:p>
            <a:endParaRPr/>
          </a:p>
        </p:txBody>
      </p:sp>
      <p:sp>
        <p:nvSpPr>
          <p:cNvPr id="11" name="Google Shape;11;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Franklin Gothic"/>
                <a:ea typeface="Franklin Gothic"/>
                <a:cs typeface="Franklin Gothic"/>
                <a:sym typeface="Franklin Gothic"/>
              </a:defRPr>
            </a:lvl1pPr>
            <a:lvl2pPr marL="914400" marR="0" lvl="1" indent="-406400" algn="l" rtl="0">
              <a:spcBef>
                <a:spcPts val="560"/>
              </a:spcBef>
              <a:spcAft>
                <a:spcPts val="0"/>
              </a:spcAft>
              <a:buClr>
                <a:srgbClr val="231F20"/>
              </a:buClr>
              <a:buSzPts val="2800"/>
              <a:buFont typeface="Arial"/>
              <a:buChar char="–"/>
              <a:defRPr sz="2800" b="0" i="0" u="none" strike="noStrike" cap="none">
                <a:solidFill>
                  <a:srgbClr val="231F20"/>
                </a:solidFill>
                <a:latin typeface="Franklin Gothic"/>
                <a:ea typeface="Franklin Gothic"/>
                <a:cs typeface="Franklin Gothic"/>
                <a:sym typeface="Franklin Gothic"/>
              </a:defRPr>
            </a:lvl2pPr>
            <a:lvl3pPr marL="1371600" marR="0" lvl="2" indent="-381000" algn="l" rtl="0">
              <a:spcBef>
                <a:spcPts val="480"/>
              </a:spcBef>
              <a:spcAft>
                <a:spcPts val="0"/>
              </a:spcAft>
              <a:buClr>
                <a:srgbClr val="231F20"/>
              </a:buClr>
              <a:buSzPts val="2400"/>
              <a:buFont typeface="Arial"/>
              <a:buChar char="•"/>
              <a:defRPr sz="2400" b="0" i="0" u="none" strike="noStrike" cap="none">
                <a:solidFill>
                  <a:srgbClr val="231F20"/>
                </a:solidFill>
                <a:latin typeface="Franklin Gothic"/>
                <a:ea typeface="Franklin Gothic"/>
                <a:cs typeface="Franklin Gothic"/>
                <a:sym typeface="Franklin Gothic"/>
              </a:defRPr>
            </a:lvl3pPr>
            <a:lvl4pPr marL="1828800" marR="0" lvl="3" indent="-355600" algn="l" rtl="0">
              <a:spcBef>
                <a:spcPts val="400"/>
              </a:spcBef>
              <a:spcAft>
                <a:spcPts val="0"/>
              </a:spcAft>
              <a:buClr>
                <a:srgbClr val="231F20"/>
              </a:buClr>
              <a:buSzPts val="2000"/>
              <a:buFont typeface="Arial"/>
              <a:buChar char="–"/>
              <a:defRPr sz="2000" b="0" i="0" u="none" strike="noStrike" cap="none">
                <a:solidFill>
                  <a:srgbClr val="231F20"/>
                </a:solidFill>
                <a:latin typeface="Franklin Gothic"/>
                <a:ea typeface="Franklin Gothic"/>
                <a:cs typeface="Franklin Gothic"/>
                <a:sym typeface="Franklin Gothic"/>
              </a:defRPr>
            </a:lvl4pPr>
            <a:lvl5pPr marL="2286000" marR="0" lvl="4" indent="-355600" algn="l" rtl="0">
              <a:spcBef>
                <a:spcPts val="400"/>
              </a:spcBef>
              <a:spcAft>
                <a:spcPts val="0"/>
              </a:spcAft>
              <a:buClr>
                <a:srgbClr val="231F20"/>
              </a:buClr>
              <a:buSzPts val="2000"/>
              <a:buFont typeface="Arial"/>
              <a:buChar char="»"/>
              <a:defRPr sz="2000" b="0" i="0" u="none" strike="noStrike" cap="none">
                <a:solidFill>
                  <a:srgbClr val="231F20"/>
                </a:solidFill>
                <a:latin typeface="Franklin Gothic"/>
                <a:ea typeface="Franklin Gothic"/>
                <a:cs typeface="Franklin Gothic"/>
                <a:sym typeface="Franklin Gothic"/>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Franklin Gothic"/>
                <a:ea typeface="Franklin Gothic"/>
                <a:cs typeface="Franklin Gothic"/>
                <a:sym typeface="Franklin Gothic"/>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Franklin Gothic"/>
                <a:ea typeface="Franklin Gothic"/>
                <a:cs typeface="Franklin Gothic"/>
                <a:sym typeface="Franklin Gothic"/>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Franklin Gothic"/>
                <a:ea typeface="Franklin Gothic"/>
                <a:cs typeface="Franklin Gothic"/>
                <a:sym typeface="Franklin Gothic"/>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Franklin Gothic"/>
                <a:ea typeface="Franklin Gothic"/>
                <a:cs typeface="Franklin Gothic"/>
                <a:sym typeface="Franklin Gothic"/>
              </a:defRPr>
            </a:lvl9pPr>
          </a:lstStyle>
          <a:p>
            <a:endParaRPr/>
          </a:p>
        </p:txBody>
      </p:sp>
      <p:sp>
        <p:nvSpPr>
          <p:cNvPr id="12" name="Google Shape;1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CE888C"/>
                </a:solidFill>
                <a:latin typeface="Franklin Gothic"/>
                <a:ea typeface="Franklin Gothic"/>
                <a:cs typeface="Franklin Gothic"/>
                <a:sym typeface="Franklin Gothic"/>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CE888C"/>
                </a:solidFill>
                <a:latin typeface="Franklin Gothic"/>
                <a:ea typeface="Franklin Gothic"/>
                <a:cs typeface="Franklin Gothic"/>
                <a:sym typeface="Franklin Gothic"/>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1pPr>
            <a:lvl2pPr marL="0" marR="0" lvl="1"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2pPr>
            <a:lvl3pPr marL="0" marR="0" lvl="2"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3pPr>
            <a:lvl4pPr marL="0" marR="0" lvl="3"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4pPr>
            <a:lvl5pPr marL="0" marR="0" lvl="4"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5pPr>
            <a:lvl6pPr marL="0" marR="0" lvl="5"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6pPr>
            <a:lvl7pPr marL="0" marR="0" lvl="6"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7pPr>
            <a:lvl8pPr marL="0" marR="0" lvl="7"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8pPr>
            <a:lvl9pPr marL="0" marR="0" lvl="8" indent="0" algn="r" rtl="0">
              <a:spcBef>
                <a:spcPts val="0"/>
              </a:spcBef>
              <a:spcAft>
                <a:spcPts val="0"/>
              </a:spcAft>
              <a:buNone/>
              <a:defRPr sz="1200" b="0" i="0" u="none" strike="noStrike" cap="none">
                <a:solidFill>
                  <a:srgbClr val="CE8A8E"/>
                </a:solidFill>
                <a:latin typeface="Franklin Gothic"/>
                <a:ea typeface="Franklin Gothic"/>
                <a:cs typeface="Franklin Gothic"/>
                <a:sym typeface="Franklin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7" r:id="rId6"/>
    <p:sldLayoutId id="2147483658" r:id="rId7"/>
    <p:sldLayoutId id="2147483659"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Creyes@westernwyoming.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
          <p:cNvSpPr txBox="1"/>
          <p:nvPr/>
        </p:nvSpPr>
        <p:spPr>
          <a:xfrm>
            <a:off x="385119" y="6339952"/>
            <a:ext cx="568410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1" u="none" strike="noStrike" cap="none">
                <a:solidFill>
                  <a:schemeClr val="accent3"/>
                </a:solidFill>
                <a:latin typeface="Arial"/>
                <a:ea typeface="Arial"/>
                <a:cs typeface="Arial"/>
                <a:sym typeface="Arial"/>
              </a:rPr>
              <a:t>Western provides equal opportunity in education and employment. Learn more: westernwyoming.edu/NDS</a:t>
            </a:r>
            <a:endParaRPr/>
          </a:p>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1235-16D0-2A4D-4566-3A9B154841C1}"/>
              </a:ext>
            </a:extLst>
          </p:cNvPr>
          <p:cNvSpPr>
            <a:spLocks noGrp="1"/>
          </p:cNvSpPr>
          <p:nvPr>
            <p:ph type="title"/>
          </p:nvPr>
        </p:nvSpPr>
        <p:spPr>
          <a:xfrm>
            <a:off x="-67733" y="274638"/>
            <a:ext cx="9271000" cy="1143000"/>
          </a:xfrm>
        </p:spPr>
        <p:txBody>
          <a:bodyPr/>
          <a:lstStyle/>
          <a:p>
            <a:r>
              <a:rPr lang="en-US" b="1" i="0" dirty="0">
                <a:latin typeface="Times New Roman" panose="02020603050405020304" pitchFamily="18" charset="0"/>
                <a:cs typeface="Times New Roman" panose="02020603050405020304" pitchFamily="18" charset="0"/>
              </a:rPr>
              <a:t>Strengths Wyoming Can Leverage</a:t>
            </a:r>
          </a:p>
        </p:txBody>
      </p:sp>
      <p:sp>
        <p:nvSpPr>
          <p:cNvPr id="4" name="Rectangle 1">
            <a:extLst>
              <a:ext uri="{FF2B5EF4-FFF2-40B4-BE49-F238E27FC236}">
                <a16:creationId xmlns:a16="http://schemas.microsoft.com/office/drawing/2014/main" id="{8392D406-AF70-6523-72FA-2E795D9EBE12}"/>
              </a:ext>
            </a:extLst>
          </p:cNvPr>
          <p:cNvSpPr>
            <a:spLocks noGrp="1" noChangeArrowheads="1"/>
          </p:cNvSpPr>
          <p:nvPr>
            <p:ph type="body" idx="1"/>
          </p:nvPr>
        </p:nvSpPr>
        <p:spPr bwMode="auto">
          <a:xfrm>
            <a:off x="0" y="1662582"/>
            <a:ext cx="9144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pPr>
            <a:r>
              <a:rPr lang="en-US" altLang="en-US" dirty="0">
                <a:solidFill>
                  <a:schemeClr val="tx1"/>
                </a:solidFill>
                <a:latin typeface="Times New Roman" panose="02020603050405020304" pitchFamily="18" charset="0"/>
                <a:cs typeface="Times New Roman" panose="02020603050405020304" pitchFamily="18" charset="0"/>
              </a:rPr>
              <a:t>Pro industry state, looking to develop the next-gen technologies that will power the country</a:t>
            </a:r>
          </a:p>
          <a:p>
            <a:pPr marL="0" indent="0" eaLnBrk="0" fontAlgn="base" hangingPunct="0">
              <a:spcBef>
                <a:spcPct val="0"/>
              </a:spcBef>
              <a:spcAft>
                <a:spcPct val="0"/>
              </a:spcAft>
              <a:buClrTx/>
              <a:buSzTx/>
              <a:buNone/>
            </a:pPr>
            <a:endParaRPr lang="en-US" altLang="en-US" dirty="0">
              <a:solidFill>
                <a:schemeClr val="tx1"/>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Experienced energy workforce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Culture of hands-on technical work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Existing training infrastructure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Strong employer-education relationships </a:t>
            </a:r>
          </a:p>
        </p:txBody>
      </p:sp>
    </p:spTree>
    <p:extLst>
      <p:ext uri="{BB962C8B-B14F-4D97-AF65-F5344CB8AC3E}">
        <p14:creationId xmlns:p14="http://schemas.microsoft.com/office/powerpoint/2010/main" val="1524928293"/>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9DEF3-CA9D-F4E5-28E6-A90B18A2C29D}"/>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Gaps &amp; Challenges</a:t>
            </a:r>
          </a:p>
        </p:txBody>
      </p:sp>
      <p:sp>
        <p:nvSpPr>
          <p:cNvPr id="4" name="Rectangle 1">
            <a:extLst>
              <a:ext uri="{FF2B5EF4-FFF2-40B4-BE49-F238E27FC236}">
                <a16:creationId xmlns:a16="http://schemas.microsoft.com/office/drawing/2014/main" id="{64423775-72FD-DE07-392C-3190556507E7}"/>
              </a:ext>
            </a:extLst>
          </p:cNvPr>
          <p:cNvSpPr>
            <a:spLocks noGrp="1" noChangeArrowheads="1"/>
          </p:cNvSpPr>
          <p:nvPr>
            <p:ph type="body" idx="1"/>
          </p:nvPr>
        </p:nvSpPr>
        <p:spPr bwMode="auto">
          <a:xfrm>
            <a:off x="0" y="1528934"/>
            <a:ext cx="9076268"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Limited nuclear-specific curriculum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Low awareness of nuclear careers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Instructor pipeline challenges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Rural constraints (housing, population)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Uncertain timing of workforce demand </a:t>
            </a:r>
          </a:p>
        </p:txBody>
      </p:sp>
    </p:spTree>
    <p:extLst>
      <p:ext uri="{BB962C8B-B14F-4D97-AF65-F5344CB8AC3E}">
        <p14:creationId xmlns:p14="http://schemas.microsoft.com/office/powerpoint/2010/main" val="2469556217"/>
      </p:ext>
    </p:extLst>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56834-3574-8465-43A8-B0B669C5CD70}"/>
              </a:ext>
            </a:extLst>
          </p:cNvPr>
          <p:cNvSpPr>
            <a:spLocks noGrp="1"/>
          </p:cNvSpPr>
          <p:nvPr>
            <p:ph type="title"/>
          </p:nvPr>
        </p:nvSpPr>
        <p:spPr>
          <a:xfrm>
            <a:off x="-211667" y="274638"/>
            <a:ext cx="9423400" cy="1143000"/>
          </a:xfrm>
        </p:spPr>
        <p:txBody>
          <a:bodyPr/>
          <a:lstStyle/>
          <a:p>
            <a:r>
              <a:rPr lang="en-US" b="1" i="0" dirty="0">
                <a:latin typeface="Times New Roman" panose="02020603050405020304" pitchFamily="18" charset="0"/>
                <a:cs typeface="Times New Roman" panose="02020603050405020304" pitchFamily="18" charset="0"/>
              </a:rPr>
              <a:t>Opportunities for Immediate Action</a:t>
            </a:r>
          </a:p>
        </p:txBody>
      </p:sp>
      <p:sp>
        <p:nvSpPr>
          <p:cNvPr id="3" name="Text Placeholder 2">
            <a:extLst>
              <a:ext uri="{FF2B5EF4-FFF2-40B4-BE49-F238E27FC236}">
                <a16:creationId xmlns:a16="http://schemas.microsoft.com/office/drawing/2014/main" id="{0CDA3F3C-8E05-8CF6-6D59-7B31C5F21049}"/>
              </a:ext>
            </a:extLst>
          </p:cNvPr>
          <p:cNvSpPr>
            <a:spLocks noGrp="1"/>
          </p:cNvSpPr>
          <p:nvPr>
            <p:ph type="body" idx="1"/>
          </p:nvPr>
        </p:nvSpPr>
        <p:spPr/>
        <p:txBody>
          <a:bodyPr/>
          <a:lstStyle/>
          <a:p>
            <a:pPr marL="50800" indent="0">
              <a:buNone/>
            </a:pPr>
            <a:r>
              <a:rPr lang="en-US" b="1" dirty="0">
                <a:latin typeface="Times New Roman" panose="02020603050405020304" pitchFamily="18" charset="0"/>
                <a:cs typeface="Times New Roman" panose="02020603050405020304" pitchFamily="18" charset="0"/>
              </a:rPr>
              <a:t>Short-term opportunities:</a:t>
            </a:r>
            <a:endParaRPr lang="en-US"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Introductory nuclear workforce certificates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Radiation safety &amp; fundamentals training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Cross-training existing energy workers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Career awareness campaigns</a:t>
            </a:r>
          </a:p>
          <a:p>
            <a:endParaRPr lang="en-US" dirty="0"/>
          </a:p>
        </p:txBody>
      </p:sp>
    </p:spTree>
    <p:extLst>
      <p:ext uri="{BB962C8B-B14F-4D97-AF65-F5344CB8AC3E}">
        <p14:creationId xmlns:p14="http://schemas.microsoft.com/office/powerpoint/2010/main" val="2606901514"/>
      </p:ext>
    </p:extLst>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70C0C-C6DE-3A1C-B661-16AD5FFAE3D5}"/>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Partnerships That Matter</a:t>
            </a:r>
          </a:p>
        </p:txBody>
      </p:sp>
      <p:sp>
        <p:nvSpPr>
          <p:cNvPr id="3" name="Text Placeholder 2">
            <a:extLst>
              <a:ext uri="{FF2B5EF4-FFF2-40B4-BE49-F238E27FC236}">
                <a16:creationId xmlns:a16="http://schemas.microsoft.com/office/drawing/2014/main" id="{0B8C52B3-022F-94E9-13B9-446A59D1575C}"/>
              </a:ext>
            </a:extLst>
          </p:cNvPr>
          <p:cNvSpPr>
            <a:spLocks noGrp="1"/>
          </p:cNvSpPr>
          <p:nvPr>
            <p:ph type="body" idx="1"/>
          </p:nvPr>
        </p:nvSpPr>
        <p:spPr/>
        <p:txBody>
          <a:bodyPr/>
          <a:lstStyle/>
          <a:p>
            <a:pPr marL="50800" indent="0">
              <a:buNone/>
            </a:pPr>
            <a:r>
              <a:rPr lang="en-US" b="1" dirty="0">
                <a:latin typeface="Times New Roman" panose="02020603050405020304" pitchFamily="18" charset="0"/>
                <a:cs typeface="Times New Roman" panose="02020603050405020304" pitchFamily="18" charset="0"/>
              </a:rPr>
              <a:t>Key collaborators:</a:t>
            </a:r>
            <a:endParaRPr lang="en-US"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Industry employers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Idaho National Laboratory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Idaho Advanced Energy Consortium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College of Eastern Idaho</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Energy Systems Technology &amp; Education Center</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University of Wyoming School of Energy Resources </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Wyoming Community Colleges</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K–12 systems</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South West Manufacturing Partnership </a:t>
            </a:r>
          </a:p>
          <a:p>
            <a:endParaRPr lang="en-US" dirty="0"/>
          </a:p>
        </p:txBody>
      </p:sp>
    </p:spTree>
    <p:extLst>
      <p:ext uri="{BB962C8B-B14F-4D97-AF65-F5344CB8AC3E}">
        <p14:creationId xmlns:p14="http://schemas.microsoft.com/office/powerpoint/2010/main" val="3379309504"/>
      </p:ext>
    </p:extLst>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D11C-697B-2FB4-121D-2825073FA9E0}"/>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What Employers Can Do</a:t>
            </a:r>
          </a:p>
        </p:txBody>
      </p:sp>
      <p:sp>
        <p:nvSpPr>
          <p:cNvPr id="4" name="Rectangle 1">
            <a:extLst>
              <a:ext uri="{FF2B5EF4-FFF2-40B4-BE49-F238E27FC236}">
                <a16:creationId xmlns:a16="http://schemas.microsoft.com/office/drawing/2014/main" id="{91CCC0C1-262C-2A51-7BCE-B6D68D116655}"/>
              </a:ext>
            </a:extLst>
          </p:cNvPr>
          <p:cNvSpPr>
            <a:spLocks noGrp="1" noChangeArrowheads="1"/>
          </p:cNvSpPr>
          <p:nvPr>
            <p:ph type="body" idx="1"/>
          </p:nvPr>
        </p:nvSpPr>
        <p:spPr bwMode="auto">
          <a:xfrm>
            <a:off x="84667" y="1662583"/>
            <a:ext cx="89916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spcBef>
                <a:spcPct val="0"/>
              </a:spcBef>
              <a:spcAft>
                <a:spcPct val="0"/>
              </a:spcAft>
              <a:buClrTx/>
              <a:buSzTx/>
              <a:buFontTx/>
              <a:buChar char="•"/>
            </a:pPr>
            <a:r>
              <a:rPr lang="en-US" altLang="en-US" dirty="0">
                <a:solidFill>
                  <a:schemeClr val="tx1"/>
                </a:solidFill>
                <a:latin typeface="Times New Roman" panose="02020603050405020304" pitchFamily="18" charset="0"/>
                <a:cs typeface="Times New Roman" panose="02020603050405020304" pitchFamily="18" charset="0"/>
              </a:rPr>
              <a:t>Partner with colleges and state to meet growth demands with anticipated growth forecasts</a:t>
            </a:r>
          </a:p>
          <a:p>
            <a:pPr marL="0" indent="0" eaLnBrk="0" fontAlgn="base" hangingPunct="0">
              <a:spcBef>
                <a:spcPct val="0"/>
              </a:spcBef>
              <a:spcAft>
                <a:spcPct val="0"/>
              </a:spcAft>
              <a:buClrTx/>
              <a:buSzTx/>
              <a:buNone/>
            </a:pPr>
            <a:endParaRPr lang="en-US" altLang="en-US"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Co-develop curriculum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Offer internships/apprenticeships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Provide equipment or training support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Signal hiring demand clearly </a:t>
            </a:r>
          </a:p>
        </p:txBody>
      </p:sp>
    </p:spTree>
    <p:extLst>
      <p:ext uri="{BB962C8B-B14F-4D97-AF65-F5344CB8AC3E}">
        <p14:creationId xmlns:p14="http://schemas.microsoft.com/office/powerpoint/2010/main" val="381747907"/>
      </p:ext>
    </p:extLst>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67380-1160-800F-6528-005255833CD2}"/>
              </a:ext>
            </a:extLst>
          </p:cNvPr>
          <p:cNvSpPr>
            <a:spLocks noGrp="1"/>
          </p:cNvSpPr>
          <p:nvPr>
            <p:ph type="title"/>
          </p:nvPr>
        </p:nvSpPr>
        <p:spPr>
          <a:xfrm>
            <a:off x="84667" y="274638"/>
            <a:ext cx="8805333" cy="1143000"/>
          </a:xfrm>
        </p:spPr>
        <p:txBody>
          <a:bodyPr/>
          <a:lstStyle/>
          <a:p>
            <a:r>
              <a:rPr lang="en-US" b="1" i="0" dirty="0">
                <a:latin typeface="Times New Roman" panose="02020603050405020304" pitchFamily="18" charset="0"/>
                <a:cs typeface="Times New Roman" panose="02020603050405020304" pitchFamily="18" charset="0"/>
              </a:rPr>
              <a:t>What the State &amp; Partners Can Do</a:t>
            </a:r>
          </a:p>
        </p:txBody>
      </p:sp>
      <p:sp>
        <p:nvSpPr>
          <p:cNvPr id="4" name="Rectangle 1">
            <a:extLst>
              <a:ext uri="{FF2B5EF4-FFF2-40B4-BE49-F238E27FC236}">
                <a16:creationId xmlns:a16="http://schemas.microsoft.com/office/drawing/2014/main" id="{62B84446-9613-95E6-86F1-3E477DEA21A9}"/>
              </a:ext>
            </a:extLst>
          </p:cNvPr>
          <p:cNvSpPr>
            <a:spLocks noGrp="1" noChangeArrowheads="1"/>
          </p:cNvSpPr>
          <p:nvPr>
            <p:ph type="body" idx="1"/>
          </p:nvPr>
        </p:nvSpPr>
        <p:spPr bwMode="auto">
          <a:xfrm>
            <a:off x="84668" y="1878025"/>
            <a:ext cx="8540154"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spcBef>
                <a:spcPct val="0"/>
              </a:spcBef>
              <a:spcAft>
                <a:spcPct val="0"/>
              </a:spcAft>
              <a:buClrTx/>
              <a:buSzTx/>
              <a:buFontTx/>
              <a:buChar char="•"/>
            </a:pPr>
            <a:r>
              <a:rPr lang="en-US" altLang="en-US" dirty="0">
                <a:solidFill>
                  <a:schemeClr val="tx1"/>
                </a:solidFill>
                <a:latin typeface="Times New Roman" panose="02020603050405020304" pitchFamily="18" charset="0"/>
                <a:cs typeface="Times New Roman" panose="02020603050405020304" pitchFamily="18" charset="0"/>
              </a:rPr>
              <a:t>Make state pro-industry and pro-business</a:t>
            </a:r>
          </a:p>
          <a:p>
            <a:pPr marL="0" indent="0" eaLnBrk="0" fontAlgn="base" hangingPunct="0">
              <a:spcBef>
                <a:spcPct val="0"/>
              </a:spcBef>
              <a:spcAft>
                <a:spcPct val="0"/>
              </a:spcAft>
              <a:buClrTx/>
              <a:buSzTx/>
              <a:buNone/>
            </a:pPr>
            <a:endParaRPr lang="en-US" altLang="en-US"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Support program startup funding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Align workforce and economic development strategies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Address housing &amp; infrastructure barriers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Convene stakeholders </a:t>
            </a:r>
          </a:p>
        </p:txBody>
      </p:sp>
    </p:spTree>
    <p:extLst>
      <p:ext uri="{BB962C8B-B14F-4D97-AF65-F5344CB8AC3E}">
        <p14:creationId xmlns:p14="http://schemas.microsoft.com/office/powerpoint/2010/main" val="3167837393"/>
      </p:ext>
    </p:extLst>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0C423-8730-1845-110E-9F7C34594602}"/>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Closing</a:t>
            </a:r>
          </a:p>
        </p:txBody>
      </p:sp>
      <p:sp>
        <p:nvSpPr>
          <p:cNvPr id="3" name="Text Placeholder 2">
            <a:extLst>
              <a:ext uri="{FF2B5EF4-FFF2-40B4-BE49-F238E27FC236}">
                <a16:creationId xmlns:a16="http://schemas.microsoft.com/office/drawing/2014/main" id="{4DCD44E3-6F56-1A76-C682-30ED96E582D8}"/>
              </a:ext>
            </a:extLst>
          </p:cNvPr>
          <p:cNvSpPr>
            <a:spLocks noGrp="1"/>
          </p:cNvSpPr>
          <p:nvPr>
            <p:ph type="body" idx="1"/>
          </p:nvPr>
        </p:nvSpPr>
        <p:spPr/>
        <p:txBody>
          <a:bodyPr/>
          <a:lstStyle/>
          <a:p>
            <a:pPr marL="50800" indent="0">
              <a:buNone/>
            </a:pPr>
            <a:r>
              <a:rPr lang="en-US" dirty="0">
                <a:latin typeface="Times New Roman" panose="02020603050405020304" pitchFamily="18" charset="0"/>
                <a:cs typeface="Times New Roman" panose="02020603050405020304" pitchFamily="18" charset="0"/>
              </a:rPr>
              <a:t>Advisory Council Meeting is April 24, 2026 </a:t>
            </a:r>
          </a:p>
          <a:p>
            <a:pPr marL="50800" indent="0">
              <a:buNone/>
            </a:pPr>
            <a:r>
              <a:rPr lang="en-US" dirty="0">
                <a:latin typeface="Times New Roman" panose="02020603050405020304" pitchFamily="18" charset="0"/>
                <a:cs typeface="Times New Roman" panose="02020603050405020304" pitchFamily="18" charset="0"/>
              </a:rPr>
              <a:t>11am in person and on zoom </a:t>
            </a:r>
          </a:p>
          <a:p>
            <a:pPr marL="50800" indent="0">
              <a:buNone/>
            </a:pPr>
            <a:endParaRPr lang="en-US" dirty="0">
              <a:latin typeface="Times New Roman" panose="02020603050405020304" pitchFamily="18" charset="0"/>
              <a:cs typeface="Times New Roman" panose="02020603050405020304" pitchFamily="18" charset="0"/>
            </a:endParaRPr>
          </a:p>
          <a:p>
            <a:pPr marL="50800" indent="0">
              <a:buNone/>
            </a:pPr>
            <a:r>
              <a:rPr lang="en-US" dirty="0">
                <a:latin typeface="Times New Roman" panose="02020603050405020304" pitchFamily="18" charset="0"/>
                <a:cs typeface="Times New Roman" panose="02020603050405020304" pitchFamily="18" charset="0"/>
                <a:hlinkClick r:id="rId2"/>
              </a:rPr>
              <a:t>Creyes@westernwyoming.edu</a:t>
            </a:r>
            <a:r>
              <a:rPr lang="en-US" dirty="0">
                <a:latin typeface="Times New Roman" panose="02020603050405020304" pitchFamily="18" charset="0"/>
                <a:cs typeface="Times New Roman" panose="02020603050405020304" pitchFamily="18" charset="0"/>
              </a:rPr>
              <a:t> </a:t>
            </a:r>
          </a:p>
          <a:p>
            <a:pPr marL="50800" indent="0">
              <a:buNone/>
            </a:pPr>
            <a:endParaRPr lang="en-US" dirty="0">
              <a:latin typeface="Times New Roman" panose="02020603050405020304" pitchFamily="18" charset="0"/>
              <a:cs typeface="Times New Roman" panose="02020603050405020304" pitchFamily="18" charset="0"/>
            </a:endParaRPr>
          </a:p>
          <a:p>
            <a:pPr marL="50800" indent="0" algn="ctr">
              <a:buNone/>
            </a:pPr>
            <a:r>
              <a:rPr lang="en-US" sz="6000" dirty="0">
                <a:latin typeface="Times New Roman" panose="02020603050405020304" pitchFamily="18" charset="0"/>
                <a:cs typeface="Times New Roman" panose="02020603050405020304" pitchFamily="18" charset="0"/>
              </a:rPr>
              <a:t>Thank You </a:t>
            </a:r>
          </a:p>
        </p:txBody>
      </p:sp>
    </p:spTree>
    <p:extLst>
      <p:ext uri="{BB962C8B-B14F-4D97-AF65-F5344CB8AC3E}">
        <p14:creationId xmlns:p14="http://schemas.microsoft.com/office/powerpoint/2010/main" val="3826414421"/>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3E8B-6502-8986-7923-C8BFEB787CF9}"/>
              </a:ext>
            </a:extLst>
          </p:cNvPr>
          <p:cNvSpPr>
            <a:spLocks noGrp="1"/>
          </p:cNvSpPr>
          <p:nvPr>
            <p:ph type="title"/>
          </p:nvPr>
        </p:nvSpPr>
        <p:spPr/>
        <p:txBody>
          <a:bodyPr/>
          <a:lstStyle/>
          <a:p>
            <a:r>
              <a:rPr lang="en-US" sz="3200" b="1" i="0" dirty="0">
                <a:solidFill>
                  <a:schemeClr val="tx1"/>
                </a:solidFill>
                <a:effectLst/>
                <a:latin typeface="Times New Roman" panose="02020603050405020304" pitchFamily="18" charset="0"/>
              </a:rPr>
              <a:t>Building Wyoming’s Nuclear Workforce</a:t>
            </a:r>
            <a:r>
              <a:rPr lang="en-US" sz="3200" b="0" i="0" dirty="0">
                <a:solidFill>
                  <a:schemeClr val="tx1"/>
                </a:solidFill>
                <a:effectLst/>
                <a:latin typeface="Times New Roman" panose="02020603050405020304" pitchFamily="18" charset="0"/>
              </a:rPr>
              <a:t> </a:t>
            </a:r>
            <a:endParaRPr lang="en-US" sz="3200" dirty="0">
              <a:solidFill>
                <a:schemeClr val="tx1"/>
              </a:solidFill>
            </a:endParaRPr>
          </a:p>
        </p:txBody>
      </p:sp>
      <p:sp>
        <p:nvSpPr>
          <p:cNvPr id="3" name="Text Placeholder 2">
            <a:extLst>
              <a:ext uri="{FF2B5EF4-FFF2-40B4-BE49-F238E27FC236}">
                <a16:creationId xmlns:a16="http://schemas.microsoft.com/office/drawing/2014/main" id="{B7E5144E-1619-CF4C-550E-754D0D861941}"/>
              </a:ext>
            </a:extLst>
          </p:cNvPr>
          <p:cNvSpPr>
            <a:spLocks noGrp="1"/>
          </p:cNvSpPr>
          <p:nvPr>
            <p:ph type="body" idx="1"/>
          </p:nvPr>
        </p:nvSpPr>
        <p:spPr/>
        <p:txBody>
          <a:bodyPr/>
          <a:lstStyle/>
          <a:p>
            <a:pPr marL="50800" indent="0" algn="ctr" rtl="0" fontAlgn="base">
              <a:buNone/>
            </a:pPr>
            <a:endParaRPr lang="en-US" sz="3600" b="1" i="1" dirty="0">
              <a:solidFill>
                <a:srgbClr val="000000"/>
              </a:solidFill>
              <a:effectLst/>
              <a:latin typeface="Times New Roman" panose="02020603050405020304" pitchFamily="18" charset="0"/>
              <a:cs typeface="Times New Roman" panose="02020603050405020304" pitchFamily="18" charset="0"/>
            </a:endParaRPr>
          </a:p>
          <a:p>
            <a:pPr marL="50800" indent="0" algn="ctr" rtl="0" fontAlgn="base">
              <a:buNone/>
            </a:pPr>
            <a:r>
              <a:rPr lang="en-US" sz="3600" b="1" i="1" dirty="0">
                <a:solidFill>
                  <a:schemeClr val="tx1"/>
                </a:solidFill>
                <a:effectLst/>
                <a:latin typeface="Times New Roman" panose="02020603050405020304" pitchFamily="18" charset="0"/>
                <a:cs typeface="Times New Roman" panose="02020603050405020304" pitchFamily="18" charset="0"/>
              </a:rPr>
              <a:t>Opportunities &amp; Lessons from</a:t>
            </a:r>
            <a:r>
              <a:rPr lang="en-US" sz="3600" b="1" i="0" dirty="0">
                <a:solidFill>
                  <a:schemeClr val="tx1"/>
                </a:solidFill>
                <a:effectLst/>
                <a:latin typeface="Times New Roman" panose="02020603050405020304" pitchFamily="18" charset="0"/>
                <a:cs typeface="Times New Roman" panose="02020603050405020304" pitchFamily="18" charset="0"/>
              </a:rPr>
              <a:t> </a:t>
            </a:r>
            <a:r>
              <a:rPr lang="en-US" sz="3600" b="1" dirty="0">
                <a:solidFill>
                  <a:schemeClr val="tx1"/>
                </a:solidFill>
                <a:latin typeface="Times New Roman" panose="02020603050405020304" pitchFamily="18" charset="0"/>
                <a:cs typeface="Times New Roman" panose="02020603050405020304" pitchFamily="18" charset="0"/>
              </a:rPr>
              <a:t> </a:t>
            </a:r>
          </a:p>
          <a:p>
            <a:pPr marL="50800" indent="0" algn="ctr" rtl="0" fontAlgn="base">
              <a:buNone/>
            </a:pPr>
            <a:r>
              <a:rPr lang="en-US" sz="3600" b="1" i="0" dirty="0">
                <a:solidFill>
                  <a:schemeClr val="tx1"/>
                </a:solidFill>
                <a:effectLst/>
                <a:latin typeface="Times New Roman" panose="02020603050405020304" pitchFamily="18" charset="0"/>
                <a:cs typeface="Times New Roman" panose="02020603050405020304" pitchFamily="18" charset="0"/>
              </a:rPr>
              <a:t>Western Wyoming Community College </a:t>
            </a:r>
          </a:p>
          <a:p>
            <a:endParaRPr lang="en-US" dirty="0"/>
          </a:p>
          <a:p>
            <a:endParaRPr lang="en-US" dirty="0"/>
          </a:p>
          <a:p>
            <a:pPr marL="50800" indent="0">
              <a:buNone/>
            </a:pPr>
            <a:r>
              <a:rPr lang="en-US" sz="1800" b="1" dirty="0">
                <a:latin typeface="Times New Roman" panose="02020603050405020304" pitchFamily="18" charset="0"/>
                <a:cs typeface="Times New Roman" panose="02020603050405020304" pitchFamily="18" charset="0"/>
              </a:rPr>
              <a:t>Crystal Reyes </a:t>
            </a:r>
          </a:p>
          <a:p>
            <a:pPr marL="50800" indent="0">
              <a:buNone/>
            </a:pPr>
            <a:r>
              <a:rPr lang="en-US" sz="1800" b="1" dirty="0">
                <a:latin typeface="Times New Roman" panose="02020603050405020304" pitchFamily="18" charset="0"/>
                <a:cs typeface="Times New Roman" panose="02020603050405020304" pitchFamily="18" charset="0"/>
              </a:rPr>
              <a:t>Dean of Manufacturing, Industrial Technology &amp; Workforce Development </a:t>
            </a:r>
          </a:p>
          <a:p>
            <a:endParaRPr lang="en-US" dirty="0"/>
          </a:p>
          <a:p>
            <a:pPr marL="50800" indent="0">
              <a:buNone/>
            </a:pPr>
            <a:endParaRPr lang="en-US" dirty="0"/>
          </a:p>
        </p:txBody>
      </p:sp>
    </p:spTree>
    <p:extLst>
      <p:ext uri="{BB962C8B-B14F-4D97-AF65-F5344CB8AC3E}">
        <p14:creationId xmlns:p14="http://schemas.microsoft.com/office/powerpoint/2010/main" val="2630027721"/>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75AD4-C7FF-05D8-D849-FB1ADB5C5E46}"/>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Framing the Opportunity</a:t>
            </a:r>
          </a:p>
        </p:txBody>
      </p:sp>
      <p:sp>
        <p:nvSpPr>
          <p:cNvPr id="3" name="Text Placeholder 2">
            <a:extLst>
              <a:ext uri="{FF2B5EF4-FFF2-40B4-BE49-F238E27FC236}">
                <a16:creationId xmlns:a16="http://schemas.microsoft.com/office/drawing/2014/main" id="{586E38F7-675C-B570-133E-497E6C1E039B}"/>
              </a:ext>
            </a:extLst>
          </p:cNvPr>
          <p:cNvSpPr>
            <a:spLocks noGrp="1"/>
          </p:cNvSpPr>
          <p:nvPr>
            <p:ph type="body" idx="1"/>
          </p:nvPr>
        </p:nvSpPr>
        <p:spPr/>
        <p:txBody>
          <a:bodyPr/>
          <a:lstStyle/>
          <a:p>
            <a:pPr marL="50800" indent="0">
              <a:buNone/>
            </a:pPr>
            <a:r>
              <a:rPr lang="en-US" b="1" dirty="0">
                <a:latin typeface="Times New Roman" panose="02020603050405020304" pitchFamily="18" charset="0"/>
                <a:cs typeface="Times New Roman" panose="02020603050405020304" pitchFamily="18" charset="0"/>
              </a:rPr>
              <a:t>How can Wyoming:</a:t>
            </a:r>
          </a:p>
          <a:p>
            <a:r>
              <a:rPr lang="en-US" dirty="0">
                <a:latin typeface="Times New Roman" panose="02020603050405020304" pitchFamily="18" charset="0"/>
                <a:cs typeface="Times New Roman" panose="02020603050405020304" pitchFamily="18" charset="0"/>
              </a:rPr>
              <a:t>Create synergistic relationship with industry in a growth segment</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Capture jobs from nuclear energy growth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Build a workforce that attracts further investment</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Workforce readiness = economic competitiveness</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Position Wyoming as a energy state not only providing it's own needs but exporting energy to other states keeping employment local</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675497964"/>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B39C-3B5D-BB2C-FC05-9980BA97B7D3}"/>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Why Nuclear, Why Now</a:t>
            </a:r>
          </a:p>
        </p:txBody>
      </p:sp>
      <p:sp>
        <p:nvSpPr>
          <p:cNvPr id="5" name="Rectangle 2">
            <a:extLst>
              <a:ext uri="{FF2B5EF4-FFF2-40B4-BE49-F238E27FC236}">
                <a16:creationId xmlns:a16="http://schemas.microsoft.com/office/drawing/2014/main" id="{A1869A85-EC9E-8420-8043-663F3850CF99}"/>
              </a:ext>
            </a:extLst>
          </p:cNvPr>
          <p:cNvSpPr>
            <a:spLocks noGrp="1" noChangeArrowheads="1"/>
          </p:cNvSpPr>
          <p:nvPr>
            <p:ph type="body" idx="1"/>
          </p:nvPr>
        </p:nvSpPr>
        <p:spPr bwMode="auto">
          <a:xfrm>
            <a:off x="157942" y="881358"/>
            <a:ext cx="8909858"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Growing national investment in advanced nuclear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Demand for skilled technical workforce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Wyoming’s strengths: </a:t>
            </a:r>
          </a:p>
          <a:p>
            <a:pPr marL="457200" lvl="1" indent="0" eaLnBrk="0" fontAlgn="base" hangingPunct="0">
              <a:spcBef>
                <a:spcPct val="0"/>
              </a:spcBef>
              <a:spcAft>
                <a:spcPct val="0"/>
              </a:spcAft>
              <a:buClrTx/>
              <a:buSzTx/>
              <a:buFontTx/>
              <a:buChar char="•"/>
            </a:pPr>
            <a:r>
              <a:rPr kumimoji="0" lang="en-US" altLang="en-US" sz="28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Energy workforce experience </a:t>
            </a:r>
          </a:p>
          <a:p>
            <a:pPr marL="457200" lvl="1" indent="0" eaLnBrk="0" fontAlgn="base" hangingPunct="0">
              <a:spcBef>
                <a:spcPct val="0"/>
              </a:spcBef>
              <a:spcAft>
                <a:spcPct val="0"/>
              </a:spcAft>
              <a:buClrTx/>
              <a:buSzTx/>
              <a:buFontTx/>
              <a:buChar char="•"/>
            </a:pPr>
            <a:r>
              <a:rPr kumimoji="0" lang="en-US" altLang="en-US" sz="28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Industrial base </a:t>
            </a:r>
          </a:p>
          <a:p>
            <a:pPr marL="457200" lvl="1" indent="0" eaLnBrk="0" fontAlgn="base" hangingPunct="0">
              <a:spcBef>
                <a:spcPct val="0"/>
              </a:spcBef>
              <a:spcAft>
                <a:spcPct val="0"/>
              </a:spcAft>
              <a:buClrTx/>
              <a:buSzTx/>
              <a:buFontTx/>
              <a:buChar char="•"/>
            </a:pPr>
            <a:r>
              <a:rPr kumimoji="0" lang="en-US" altLang="en-US" sz="28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Pro-business environment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4655975"/>
      </p:ext>
    </p:extLst>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555ED-EBBE-A209-64E2-E19BF68B27FE}"/>
              </a:ext>
            </a:extLst>
          </p:cNvPr>
          <p:cNvSpPr>
            <a:spLocks noGrp="1"/>
          </p:cNvSpPr>
          <p:nvPr>
            <p:ph type="title"/>
          </p:nvPr>
        </p:nvSpPr>
        <p:spPr>
          <a:xfrm>
            <a:off x="-101601" y="274638"/>
            <a:ext cx="9381067" cy="1143000"/>
          </a:xfrm>
        </p:spPr>
        <p:txBody>
          <a:bodyPr/>
          <a:lstStyle/>
          <a:p>
            <a:r>
              <a:rPr lang="en-US" sz="3600" b="1" i="0" dirty="0">
                <a:latin typeface="Times New Roman" panose="02020603050405020304" pitchFamily="18" charset="0"/>
                <a:cs typeface="Times New Roman" panose="02020603050405020304" pitchFamily="18" charset="0"/>
              </a:rPr>
              <a:t>Western’s Role in Workforce Development</a:t>
            </a:r>
          </a:p>
        </p:txBody>
      </p:sp>
      <p:sp>
        <p:nvSpPr>
          <p:cNvPr id="3" name="Text Placeholder 2">
            <a:extLst>
              <a:ext uri="{FF2B5EF4-FFF2-40B4-BE49-F238E27FC236}">
                <a16:creationId xmlns:a16="http://schemas.microsoft.com/office/drawing/2014/main" id="{78753D2E-C1E8-2BB9-1A61-CEA9DA30E70E}"/>
              </a:ext>
            </a:extLst>
          </p:cNvPr>
          <p:cNvSpPr>
            <a:spLocks noGrp="1"/>
          </p:cNvSpPr>
          <p:nvPr>
            <p:ph type="body" idx="1"/>
          </p:nvPr>
        </p:nvSpPr>
        <p:spPr/>
        <p:txBody>
          <a:bodyPr/>
          <a:lstStyle/>
          <a:p>
            <a:pPr marL="50800" indent="0">
              <a:buNone/>
            </a:pPr>
            <a:r>
              <a:rPr lang="en-US" b="1" dirty="0">
                <a:latin typeface="Times New Roman" panose="02020603050405020304" pitchFamily="18" charset="0"/>
                <a:cs typeface="Times New Roman" panose="02020603050405020304" pitchFamily="18" charset="0"/>
              </a:rPr>
              <a:t>At Western Wyoming Community College, we focus on:</a:t>
            </a:r>
            <a:endParaRPr lang="en-US"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Industry aligned training programs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Hands on, applied learning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Workforce certificates + degree pathways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Rapid program adaptation to employer needs</a:t>
            </a:r>
          </a:p>
          <a:p>
            <a:endParaRPr lang="en-US" dirty="0"/>
          </a:p>
        </p:txBody>
      </p:sp>
    </p:spTree>
    <p:extLst>
      <p:ext uri="{BB962C8B-B14F-4D97-AF65-F5344CB8AC3E}">
        <p14:creationId xmlns:p14="http://schemas.microsoft.com/office/powerpoint/2010/main" val="1390127744"/>
      </p:ext>
    </p:extLst>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9F5E8-61DD-C566-6723-DA74DB26EDDE}"/>
              </a:ext>
            </a:extLst>
          </p:cNvPr>
          <p:cNvSpPr>
            <a:spLocks noGrp="1"/>
          </p:cNvSpPr>
          <p:nvPr>
            <p:ph type="title"/>
          </p:nvPr>
        </p:nvSpPr>
        <p:spPr>
          <a:xfrm>
            <a:off x="-76200" y="274638"/>
            <a:ext cx="9220200" cy="1143000"/>
          </a:xfrm>
        </p:spPr>
        <p:txBody>
          <a:bodyPr/>
          <a:lstStyle/>
          <a:p>
            <a:r>
              <a:rPr lang="en-US" b="1" i="0" dirty="0">
                <a:latin typeface="Times New Roman" panose="02020603050405020304" pitchFamily="18" charset="0"/>
                <a:cs typeface="Times New Roman" panose="02020603050405020304" pitchFamily="18" charset="0"/>
              </a:rPr>
              <a:t>Workforce Model That Works</a:t>
            </a:r>
          </a:p>
        </p:txBody>
      </p:sp>
      <p:sp>
        <p:nvSpPr>
          <p:cNvPr id="3" name="Text Placeholder 2">
            <a:extLst>
              <a:ext uri="{FF2B5EF4-FFF2-40B4-BE49-F238E27FC236}">
                <a16:creationId xmlns:a16="http://schemas.microsoft.com/office/drawing/2014/main" id="{34C58CB0-784A-BE4D-C528-6D2605293893}"/>
              </a:ext>
            </a:extLst>
          </p:cNvPr>
          <p:cNvSpPr>
            <a:spLocks noGrp="1"/>
          </p:cNvSpPr>
          <p:nvPr>
            <p:ph type="body" idx="1"/>
          </p:nvPr>
        </p:nvSpPr>
        <p:spPr/>
        <p:txBody>
          <a:bodyPr/>
          <a:lstStyle/>
          <a:p>
            <a:pPr marL="50800" indent="0">
              <a:buNone/>
            </a:pPr>
            <a:r>
              <a:rPr lang="en-US" dirty="0">
                <a:latin typeface="Times New Roman" panose="02020603050405020304" pitchFamily="18" charset="0"/>
                <a:cs typeface="Times New Roman" panose="02020603050405020304" pitchFamily="18" charset="0"/>
              </a:rPr>
              <a:t>Western’s approach:</a:t>
            </a:r>
          </a:p>
          <a:p>
            <a:pPr marL="50800" indent="0">
              <a:buNone/>
            </a:pPr>
            <a:endParaRPr lang="en-US" dirty="0"/>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Industry advisory boards guide curriculum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Stackable credentials (short-term → degree)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Flexible scheduling for working students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Strong Industry partnerships</a:t>
            </a:r>
          </a:p>
          <a:p>
            <a:endParaRPr lang="en-US" dirty="0"/>
          </a:p>
        </p:txBody>
      </p:sp>
    </p:spTree>
    <p:extLst>
      <p:ext uri="{BB962C8B-B14F-4D97-AF65-F5344CB8AC3E}">
        <p14:creationId xmlns:p14="http://schemas.microsoft.com/office/powerpoint/2010/main" val="3331477153"/>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6B4A9-E302-DD49-8EF9-2397B561C239}"/>
              </a:ext>
            </a:extLst>
          </p:cNvPr>
          <p:cNvSpPr>
            <a:spLocks noGrp="1"/>
          </p:cNvSpPr>
          <p:nvPr>
            <p:ph type="title"/>
          </p:nvPr>
        </p:nvSpPr>
        <p:spPr>
          <a:xfrm>
            <a:off x="1" y="274638"/>
            <a:ext cx="9059332" cy="1143000"/>
          </a:xfrm>
        </p:spPr>
        <p:txBody>
          <a:bodyPr/>
          <a:lstStyle/>
          <a:p>
            <a:r>
              <a:rPr lang="en-US" sz="3600" b="1" i="0" dirty="0">
                <a:latin typeface="Times New Roman" panose="02020603050405020304" pitchFamily="18" charset="0"/>
                <a:cs typeface="Times New Roman" panose="02020603050405020304" pitchFamily="18" charset="0"/>
              </a:rPr>
              <a:t>Existing Programs That Align with Nuclear</a:t>
            </a:r>
          </a:p>
        </p:txBody>
      </p:sp>
      <p:sp>
        <p:nvSpPr>
          <p:cNvPr id="3" name="Text Placeholder 2">
            <a:extLst>
              <a:ext uri="{FF2B5EF4-FFF2-40B4-BE49-F238E27FC236}">
                <a16:creationId xmlns:a16="http://schemas.microsoft.com/office/drawing/2014/main" id="{120025F8-2C14-5182-BC1E-15450A8C1A1E}"/>
              </a:ext>
            </a:extLst>
          </p:cNvPr>
          <p:cNvSpPr>
            <a:spLocks noGrp="1"/>
          </p:cNvSpPr>
          <p:nvPr>
            <p:ph type="body" idx="1"/>
          </p:nvPr>
        </p:nvSpPr>
        <p:spPr/>
        <p:txBody>
          <a:bodyPr/>
          <a:lstStyle/>
          <a:p>
            <a:pPr marL="50800" indent="0">
              <a:buNone/>
            </a:pPr>
            <a:r>
              <a:rPr lang="en-US" b="1" dirty="0">
                <a:latin typeface="Times New Roman" panose="02020603050405020304" pitchFamily="18" charset="0"/>
                <a:cs typeface="Times New Roman" panose="02020603050405020304" pitchFamily="18" charset="0"/>
              </a:rPr>
              <a:t>Relevant training areas already in place:</a:t>
            </a:r>
            <a:endParaRPr lang="en-US"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Electrical &amp; Instrumentation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Industrial Maintenance Technology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Process Technology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Welding &amp; Skilled Trades </a:t>
            </a:r>
          </a:p>
          <a:p>
            <a:pP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Auto, Diesel, CDL &amp; Transportation</a:t>
            </a:r>
          </a:p>
          <a:p>
            <a:endParaRPr lang="en-US" dirty="0"/>
          </a:p>
        </p:txBody>
      </p:sp>
    </p:spTree>
    <p:extLst>
      <p:ext uri="{BB962C8B-B14F-4D97-AF65-F5344CB8AC3E}">
        <p14:creationId xmlns:p14="http://schemas.microsoft.com/office/powerpoint/2010/main" val="1148214593"/>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68006-7D67-0D7F-E6E7-B6FA80B51FF1}"/>
              </a:ext>
            </a:extLst>
          </p:cNvPr>
          <p:cNvSpPr>
            <a:spLocks noGrp="1"/>
          </p:cNvSpPr>
          <p:nvPr>
            <p:ph type="title"/>
          </p:nvPr>
        </p:nvSpPr>
        <p:spPr/>
        <p:txBody>
          <a:bodyPr/>
          <a:lstStyle/>
          <a:p>
            <a:r>
              <a:rPr lang="en-US" b="1" i="0" dirty="0">
                <a:latin typeface="Times New Roman" panose="02020603050405020304" pitchFamily="18" charset="0"/>
                <a:cs typeface="Times New Roman" panose="02020603050405020304" pitchFamily="18" charset="0"/>
              </a:rPr>
              <a:t>Current Program</a:t>
            </a:r>
          </a:p>
        </p:txBody>
      </p:sp>
      <p:sp>
        <p:nvSpPr>
          <p:cNvPr id="3" name="Text Placeholder 2">
            <a:extLst>
              <a:ext uri="{FF2B5EF4-FFF2-40B4-BE49-F238E27FC236}">
                <a16:creationId xmlns:a16="http://schemas.microsoft.com/office/drawing/2014/main" id="{DAF48C9B-D206-9D88-98BE-3EFD6642CF02}"/>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Nuclear Technician A.A.S. Degree started Fall 2026 </a:t>
            </a:r>
          </a:p>
          <a:p>
            <a:pPr lvl="1"/>
            <a:endParaRPr lang="en-US" b="0" i="0" dirty="0">
              <a:solidFill>
                <a:schemeClr val="tx1"/>
              </a:solidFill>
              <a:effectLst/>
              <a:latin typeface="franklin-gothic-urw"/>
            </a:endParaRPr>
          </a:p>
          <a:p>
            <a:pPr lvl="1"/>
            <a:r>
              <a:rPr lang="en-US" b="0" i="0" dirty="0">
                <a:solidFill>
                  <a:schemeClr val="tx1"/>
                </a:solidFill>
                <a:effectLst/>
                <a:latin typeface="franklin-gothic-urw"/>
              </a:rPr>
              <a:t>2 year degree, 60-63 Total Credit Hours</a:t>
            </a:r>
            <a:endParaRPr lang="en-US" dirty="0">
              <a:solidFill>
                <a:schemeClr val="tx1"/>
              </a:solidFill>
              <a:latin typeface="franklin-gothic-urw"/>
            </a:endParaRPr>
          </a:p>
          <a:p>
            <a:pPr lvl="1"/>
            <a:endParaRPr lang="en-US" dirty="0">
              <a:solidFill>
                <a:schemeClr val="tx1"/>
              </a:solidFill>
              <a:latin typeface="franklin-gothic-urw"/>
            </a:endParaRPr>
          </a:p>
          <a:p>
            <a:pPr lvl="1"/>
            <a:r>
              <a:rPr lang="en-US" b="0" i="0" dirty="0">
                <a:solidFill>
                  <a:schemeClr val="tx1"/>
                </a:solidFill>
                <a:effectLst/>
                <a:latin typeface="franklin-gothic-urw"/>
              </a:rPr>
              <a:t>Western’s Generation IV Nuclear Plant Technician program is currently the first and only nuclear power program offered in the state of Wyoming. Students will gain practical experience in thermal power plant operations, reactor basics, radiation protection, and safety protocols using industry-standard facilities.</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719192"/>
      </p:ext>
    </p:extLst>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024E3-2D9D-29BC-2A74-8C6836DA7417}"/>
              </a:ext>
            </a:extLst>
          </p:cNvPr>
          <p:cNvSpPr>
            <a:spLocks noGrp="1"/>
          </p:cNvSpPr>
          <p:nvPr>
            <p:ph type="title"/>
          </p:nvPr>
        </p:nvSpPr>
        <p:spPr/>
        <p:txBody>
          <a:bodyPr/>
          <a:lstStyle/>
          <a:p>
            <a:r>
              <a:rPr lang="en-US" b="1" i="0" dirty="0">
                <a:latin typeface="Times New Roman" panose="02020603050405020304" pitchFamily="18" charset="0"/>
                <a:ea typeface="Yu Gothic" panose="020B0400000000000000" pitchFamily="34" charset="-128"/>
                <a:cs typeface="Times New Roman" panose="02020603050405020304" pitchFamily="18" charset="0"/>
              </a:rPr>
              <a:t>New Program</a:t>
            </a:r>
          </a:p>
        </p:txBody>
      </p:sp>
      <p:sp>
        <p:nvSpPr>
          <p:cNvPr id="4" name="TextBox 3">
            <a:extLst>
              <a:ext uri="{FF2B5EF4-FFF2-40B4-BE49-F238E27FC236}">
                <a16:creationId xmlns:a16="http://schemas.microsoft.com/office/drawing/2014/main" id="{1EA758A1-390A-E9AE-68AC-001859D610F0}"/>
              </a:ext>
            </a:extLst>
          </p:cNvPr>
          <p:cNvSpPr txBox="1"/>
          <p:nvPr/>
        </p:nvSpPr>
        <p:spPr>
          <a:xfrm>
            <a:off x="262466" y="1557866"/>
            <a:ext cx="8881533" cy="4031873"/>
          </a:xfrm>
          <a:prstGeom prst="rect">
            <a:avLst/>
          </a:prstGeom>
          <a:noFill/>
        </p:spPr>
        <p:txBody>
          <a:bodyPr wrap="square">
            <a:spAutoFit/>
          </a:bodyPr>
          <a:lstStyle/>
          <a:p>
            <a:pPr marL="457200" lvl="3" indent="-457200">
              <a:buClr>
                <a:schemeClr val="tx1"/>
              </a:buClr>
              <a:buFont typeface="Arial" panose="020B0604020202020204" pitchFamily="34" charset="0"/>
              <a:buChar char="•"/>
            </a:pPr>
            <a:r>
              <a:rPr lang="en-US" sz="2800" b="0" i="0" dirty="0">
                <a:solidFill>
                  <a:srgbClr val="B90D3F"/>
                </a:solidFill>
                <a:effectLst/>
                <a:latin typeface="Times New Roman" panose="02020603050405020304" pitchFamily="18" charset="0"/>
                <a:cs typeface="Times New Roman" panose="02020603050405020304" pitchFamily="18" charset="0"/>
              </a:rPr>
              <a:t>Generation IV Nuclear Technician Certificate</a:t>
            </a:r>
          </a:p>
          <a:p>
            <a:pPr marL="457200" lvl="3" indent="-457200">
              <a:buClr>
                <a:schemeClr val="tx1"/>
              </a:buClr>
              <a:buFont typeface="Arial" panose="020B0604020202020204" pitchFamily="34" charset="0"/>
              <a:buChar char="•"/>
            </a:pPr>
            <a:r>
              <a:rPr lang="en-US" sz="2800" dirty="0">
                <a:solidFill>
                  <a:schemeClr val="tx1"/>
                </a:solidFill>
                <a:latin typeface="Times New Roman" panose="02020603050405020304" pitchFamily="18" charset="0"/>
                <a:cs typeface="Times New Roman" panose="02020603050405020304" pitchFamily="18" charset="0"/>
              </a:rPr>
              <a:t>Fall 2026, 1 year Certificate, 24 Total Credit Hours</a:t>
            </a:r>
          </a:p>
          <a:p>
            <a:pPr marL="457200" lvl="3" indent="-457200">
              <a:buClr>
                <a:schemeClr val="tx1"/>
              </a:buClr>
              <a:buFont typeface="Arial" panose="020B0604020202020204" pitchFamily="34" charset="0"/>
              <a:buChar char="•"/>
            </a:pPr>
            <a:endParaRPr lang="en-US" sz="2000" b="0" i="0" dirty="0">
              <a:solidFill>
                <a:srgbClr val="231F20"/>
              </a:solidFill>
              <a:effectLst/>
              <a:latin typeface="Times New Roman" panose="02020603050405020304" pitchFamily="18" charset="0"/>
              <a:cs typeface="Times New Roman" panose="02020603050405020304" pitchFamily="18" charset="0"/>
            </a:endParaRPr>
          </a:p>
          <a:p>
            <a:pPr marL="457200" lvl="3" indent="-457200">
              <a:buClr>
                <a:schemeClr val="tx1"/>
              </a:buClr>
              <a:buFont typeface="Arial" panose="020B0604020202020204" pitchFamily="34" charset="0"/>
              <a:buChar char="•"/>
            </a:pPr>
            <a:r>
              <a:rPr lang="en-US" sz="2000" b="0" i="0" dirty="0">
                <a:solidFill>
                  <a:schemeClr val="tx1"/>
                </a:solidFill>
                <a:effectLst/>
                <a:latin typeface="Times New Roman" panose="02020603050405020304" pitchFamily="18" charset="0"/>
                <a:cs typeface="Times New Roman" panose="02020603050405020304" pitchFamily="18" charset="0"/>
              </a:rPr>
              <a:t>Nuclear technicians employed in the fourth-generation (GENIV) sodium-cooled fast reactor (SFR) nuclear power plants require specific education in radiative energy sources and extreme temperature working environments, in addition to a core understanding of industrial steam turbine driven electrical power generation. Graduates will matriculate with the technical knowledge, skills, and abilities of a Nuclear Technician at a GENIV sodium-cooled fast reactor (SFR) nuclear power plant. Graduates will also matriculate with the general electrical and instrumentation, industrial maintenance, and plant operations knowledge utilized in thermal power plants.</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5326357"/>
      </p:ext>
    </p:extLst>
  </p:cSld>
  <p:clrMapOvr>
    <a:masterClrMapping/>
  </p:clrMapOvr>
</p:sld>
</file>

<file path=ppt/theme/theme1.xml><?xml version="1.0" encoding="utf-8"?>
<a:theme xmlns:a="http://schemas.openxmlformats.org/drawingml/2006/main" name="Office Theme">
  <a:themeElements>
    <a:clrScheme name="Western Template Colors">
      <a:dk1>
        <a:srgbClr val="BA0C2F"/>
      </a:dk1>
      <a:lt1>
        <a:srgbClr val="FFFFFF"/>
      </a:lt1>
      <a:dk2>
        <a:srgbClr val="F4DBB9"/>
      </a:dk2>
      <a:lt2>
        <a:srgbClr val="FBECE8"/>
      </a:lt2>
      <a:accent1>
        <a:srgbClr val="F7F3E3"/>
      </a:accent1>
      <a:accent2>
        <a:srgbClr val="F4DBB9"/>
      </a:accent2>
      <a:accent3>
        <a:srgbClr val="231F20"/>
      </a:accent3>
      <a:accent4>
        <a:srgbClr val="4F4D4A"/>
      </a:accent4>
      <a:accent5>
        <a:srgbClr val="74726F"/>
      </a:accent5>
      <a:accent6>
        <a:srgbClr val="BA0C2F"/>
      </a:accent6>
      <a:hlink>
        <a:srgbClr val="BA0C2F"/>
      </a:hlink>
      <a:folHlink>
        <a:srgbClr val="7472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035b0c80-c7cf-4e77-a917-82cc1ebe6e6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FA84F2BA524CC41A151613F7CFCE323" ma:contentTypeVersion="16" ma:contentTypeDescription="Create a new document." ma:contentTypeScope="" ma:versionID="47fa6357c3e03be5dbb97d87992260d7">
  <xsd:schema xmlns:xsd="http://www.w3.org/2001/XMLSchema" xmlns:xs="http://www.w3.org/2001/XMLSchema" xmlns:p="http://schemas.microsoft.com/office/2006/metadata/properties" xmlns:ns3="035b0c80-c7cf-4e77-a917-82cc1ebe6e68" xmlns:ns4="30f8e8f1-84d9-4640-b2f0-3af8294f8a4c" targetNamespace="http://schemas.microsoft.com/office/2006/metadata/properties" ma:root="true" ma:fieldsID="4e5954dd3f6d24af329ffb0b5192a74f" ns3:_="" ns4:_="">
    <xsd:import namespace="035b0c80-c7cf-4e77-a917-82cc1ebe6e68"/>
    <xsd:import namespace="30f8e8f1-84d9-4640-b2f0-3af8294f8a4c"/>
    <xsd:element name="properties">
      <xsd:complexType>
        <xsd:sequence>
          <xsd:element name="documentManagement">
            <xsd:complexType>
              <xsd:all>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_activity" minOccurs="0"/>
                <xsd:element ref="ns3:MediaServiceObjectDetectorVersions" minOccurs="0"/>
                <xsd:element ref="ns3:MediaServiceSearchProperties" minOccurs="0"/>
                <xsd:element ref="ns3:MediaServiceSystem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5b0c80-c7cf-4e77-a917-82cc1ebe6e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f8e8f1-84d9-4640-b2f0-3af8294f8a4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8C4158-230A-4CDA-85F9-1AD3917C8DEB}">
  <ds:schemaRefs>
    <ds:schemaRef ds:uri="30f8e8f1-84d9-4640-b2f0-3af8294f8a4c"/>
    <ds:schemaRef ds:uri="http://schemas.openxmlformats.org/package/2006/metadata/core-properties"/>
    <ds:schemaRef ds:uri="http://purl.org/dc/terms/"/>
    <ds:schemaRef ds:uri="http://purl.org/dc/elements/1.1/"/>
    <ds:schemaRef ds:uri="http://schemas.microsoft.com/office/2006/documentManagement/types"/>
    <ds:schemaRef ds:uri="http://schemas.microsoft.com/office/2006/metadata/properties"/>
    <ds:schemaRef ds:uri="http://www.w3.org/XML/1998/namespace"/>
    <ds:schemaRef ds:uri="http://purl.org/dc/dcmitype/"/>
    <ds:schemaRef ds:uri="http://schemas.microsoft.com/office/infopath/2007/PartnerControls"/>
    <ds:schemaRef ds:uri="035b0c80-c7cf-4e77-a917-82cc1ebe6e68"/>
  </ds:schemaRefs>
</ds:datastoreItem>
</file>

<file path=customXml/itemProps2.xml><?xml version="1.0" encoding="utf-8"?>
<ds:datastoreItem xmlns:ds="http://schemas.openxmlformats.org/officeDocument/2006/customXml" ds:itemID="{AEF8354C-02EA-4C8B-A25E-6639F2DBB7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5b0c80-c7cf-4e77-a917-82cc1ebe6e68"/>
    <ds:schemaRef ds:uri="30f8e8f1-84d9-4640-b2f0-3af8294f8a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1EE893-4BB6-4027-9287-361611044C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5503</TotalTime>
  <Words>614</Words>
  <Application>Microsoft Office PowerPoint</Application>
  <PresentationFormat>On-screen Show (4:3)</PresentationFormat>
  <Paragraphs>124</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franklin-gothic-urw</vt:lpstr>
      <vt:lpstr>Franklin Gothic</vt:lpstr>
      <vt:lpstr>Times New Roman</vt:lpstr>
      <vt:lpstr>Office Theme</vt:lpstr>
      <vt:lpstr>PowerPoint Presentation</vt:lpstr>
      <vt:lpstr>Building Wyoming’s Nuclear Workforce </vt:lpstr>
      <vt:lpstr>Framing the Opportunity</vt:lpstr>
      <vt:lpstr>Why Nuclear, Why Now</vt:lpstr>
      <vt:lpstr>Western’s Role in Workforce Development</vt:lpstr>
      <vt:lpstr>Workforce Model That Works</vt:lpstr>
      <vt:lpstr>Existing Programs That Align with Nuclear</vt:lpstr>
      <vt:lpstr>Current Program</vt:lpstr>
      <vt:lpstr>New Program</vt:lpstr>
      <vt:lpstr>Strengths Wyoming Can Leverage</vt:lpstr>
      <vt:lpstr>Gaps &amp; Challenges</vt:lpstr>
      <vt:lpstr>Opportunities for Immediate Action</vt:lpstr>
      <vt:lpstr>Partnerships That Matter</vt:lpstr>
      <vt:lpstr>What Employers Can Do</vt:lpstr>
      <vt:lpstr>What the State &amp; Partners Can Do</vt:lpstr>
      <vt:lpstr>Closing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Rossetti</dc:creator>
  <cp:lastModifiedBy>Crystal Reyes</cp:lastModifiedBy>
  <cp:revision>11</cp:revision>
  <dcterms:created xsi:type="dcterms:W3CDTF">2020-04-14T18:51:32Z</dcterms:created>
  <dcterms:modified xsi:type="dcterms:W3CDTF">2026-04-13T04:31:58Z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0x0101008FA84F2BA524CC41A151613F7CFCE323</vt:lpwstr>
  </property>
</Properties>
</file>