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Montserrat" pitchFamily="2" charset="77"/>
      <p:regular r:id="rId11"/>
      <p:bold r:id="rId12"/>
      <p:italic r:id="rId13"/>
      <p:boldItalic r:id="rId14"/>
    </p:embeddedFont>
    <p:embeddedFont>
      <p:font typeface="Trebuchet MS" panose="020B0703020202090204" pitchFamily="34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ch Dietz Malotky" userId="8c6941b3-2bf4-43ef-95de-880e03601402" providerId="ADAL" clId="{844CBC23-D972-5C24-8276-8991DAE156A9}"/>
    <pc:docChg chg="delSld">
      <pc:chgData name="Birch Dietz Malotky" userId="8c6941b3-2bf4-43ef-95de-880e03601402" providerId="ADAL" clId="{844CBC23-D972-5C24-8276-8991DAE156A9}" dt="2026-04-08T20:50:06.124" v="13" actId="2696"/>
      <pc:docMkLst>
        <pc:docMk/>
      </pc:docMkLst>
      <pc:sldChg chg="del">
        <pc:chgData name="Birch Dietz Malotky" userId="8c6941b3-2bf4-43ef-95de-880e03601402" providerId="ADAL" clId="{844CBC23-D972-5C24-8276-8991DAE156A9}" dt="2026-04-08T20:49:57.909" v="0" actId="2696"/>
        <pc:sldMkLst>
          <pc:docMk/>
          <pc:sldMk cId="0" sldId="257"/>
        </pc:sldMkLst>
      </pc:sldChg>
      <pc:sldChg chg="del">
        <pc:chgData name="Birch Dietz Malotky" userId="8c6941b3-2bf4-43ef-95de-880e03601402" providerId="ADAL" clId="{844CBC23-D972-5C24-8276-8991DAE156A9}" dt="2026-04-08T20:50:06.071" v="1" actId="2696"/>
        <pc:sldMkLst>
          <pc:docMk/>
          <pc:sldMk cId="0" sldId="265"/>
        </pc:sldMkLst>
      </pc:sldChg>
      <pc:sldChg chg="del">
        <pc:chgData name="Birch Dietz Malotky" userId="8c6941b3-2bf4-43ef-95de-880e03601402" providerId="ADAL" clId="{844CBC23-D972-5C24-8276-8991DAE156A9}" dt="2026-04-08T20:50:06.100" v="9" actId="2696"/>
        <pc:sldMkLst>
          <pc:docMk/>
          <pc:sldMk cId="0" sldId="266"/>
        </pc:sldMkLst>
      </pc:sldChg>
      <pc:sldChg chg="del">
        <pc:chgData name="Birch Dietz Malotky" userId="8c6941b3-2bf4-43ef-95de-880e03601402" providerId="ADAL" clId="{844CBC23-D972-5C24-8276-8991DAE156A9}" dt="2026-04-08T20:50:06.085" v="5" actId="2696"/>
        <pc:sldMkLst>
          <pc:docMk/>
          <pc:sldMk cId="0" sldId="267"/>
        </pc:sldMkLst>
      </pc:sldChg>
      <pc:sldChg chg="del">
        <pc:chgData name="Birch Dietz Malotky" userId="8c6941b3-2bf4-43ef-95de-880e03601402" providerId="ADAL" clId="{844CBC23-D972-5C24-8276-8991DAE156A9}" dt="2026-04-08T20:50:06.093" v="8" actId="2696"/>
        <pc:sldMkLst>
          <pc:docMk/>
          <pc:sldMk cId="0" sldId="268"/>
        </pc:sldMkLst>
      </pc:sldChg>
      <pc:sldChg chg="del">
        <pc:chgData name="Birch Dietz Malotky" userId="8c6941b3-2bf4-43ef-95de-880e03601402" providerId="ADAL" clId="{844CBC23-D972-5C24-8276-8991DAE156A9}" dt="2026-04-08T20:50:06.087" v="6" actId="2696"/>
        <pc:sldMkLst>
          <pc:docMk/>
          <pc:sldMk cId="0" sldId="269"/>
        </pc:sldMkLst>
      </pc:sldChg>
      <pc:sldChg chg="del">
        <pc:chgData name="Birch Dietz Malotky" userId="8c6941b3-2bf4-43ef-95de-880e03601402" providerId="ADAL" clId="{844CBC23-D972-5C24-8276-8991DAE156A9}" dt="2026-04-08T20:50:06.111" v="11" actId="2696"/>
        <pc:sldMkLst>
          <pc:docMk/>
          <pc:sldMk cId="0" sldId="270"/>
        </pc:sldMkLst>
      </pc:sldChg>
      <pc:sldChg chg="del">
        <pc:chgData name="Birch Dietz Malotky" userId="8c6941b3-2bf4-43ef-95de-880e03601402" providerId="ADAL" clId="{844CBC23-D972-5C24-8276-8991DAE156A9}" dt="2026-04-08T20:50:06.076" v="3" actId="2696"/>
        <pc:sldMkLst>
          <pc:docMk/>
          <pc:sldMk cId="0" sldId="271"/>
        </pc:sldMkLst>
      </pc:sldChg>
      <pc:sldChg chg="del">
        <pc:chgData name="Birch Dietz Malotky" userId="8c6941b3-2bf4-43ef-95de-880e03601402" providerId="ADAL" clId="{844CBC23-D972-5C24-8276-8991DAE156A9}" dt="2026-04-08T20:50:06.078" v="4" actId="2696"/>
        <pc:sldMkLst>
          <pc:docMk/>
          <pc:sldMk cId="0" sldId="272"/>
        </pc:sldMkLst>
      </pc:sldChg>
      <pc:sldChg chg="del">
        <pc:chgData name="Birch Dietz Malotky" userId="8c6941b3-2bf4-43ef-95de-880e03601402" providerId="ADAL" clId="{844CBC23-D972-5C24-8276-8991DAE156A9}" dt="2026-04-08T20:50:06.124" v="13" actId="2696"/>
        <pc:sldMkLst>
          <pc:docMk/>
          <pc:sldMk cId="0" sldId="273"/>
        </pc:sldMkLst>
      </pc:sldChg>
      <pc:sldChg chg="del">
        <pc:chgData name="Birch Dietz Malotky" userId="8c6941b3-2bf4-43ef-95de-880e03601402" providerId="ADAL" clId="{844CBC23-D972-5C24-8276-8991DAE156A9}" dt="2026-04-08T20:50:06.103" v="10" actId="2696"/>
        <pc:sldMkLst>
          <pc:docMk/>
          <pc:sldMk cId="0" sldId="274"/>
        </pc:sldMkLst>
      </pc:sldChg>
      <pc:sldChg chg="del">
        <pc:chgData name="Birch Dietz Malotky" userId="8c6941b3-2bf4-43ef-95de-880e03601402" providerId="ADAL" clId="{844CBC23-D972-5C24-8276-8991DAE156A9}" dt="2026-04-08T20:50:06.113" v="12" actId="2696"/>
        <pc:sldMkLst>
          <pc:docMk/>
          <pc:sldMk cId="0" sldId="275"/>
        </pc:sldMkLst>
      </pc:sldChg>
      <pc:sldChg chg="del">
        <pc:chgData name="Birch Dietz Malotky" userId="8c6941b3-2bf4-43ef-95de-880e03601402" providerId="ADAL" clId="{844CBC23-D972-5C24-8276-8991DAE156A9}" dt="2026-04-08T20:50:06.090" v="7" actId="2696"/>
        <pc:sldMkLst>
          <pc:docMk/>
          <pc:sldMk cId="0" sldId="276"/>
        </pc:sldMkLst>
      </pc:sldChg>
      <pc:sldChg chg="del">
        <pc:chgData name="Birch Dietz Malotky" userId="8c6941b3-2bf4-43ef-95de-880e03601402" providerId="ADAL" clId="{844CBC23-D972-5C24-8276-8991DAE156A9}" dt="2026-04-08T20:50:06.074" v="2" actId="2696"/>
        <pc:sldMkLst>
          <pc:docMk/>
          <pc:sldMk cId="0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bd9ba6a8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3bd9ba6a82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 - welcome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3bd9ba6a82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d9ba6a82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3bd9ba6a82d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Primarily text slide</a:t>
            </a:r>
            <a:endParaRPr/>
          </a:p>
        </p:txBody>
      </p:sp>
      <p:sp>
        <p:nvSpPr>
          <p:cNvPr id="76" name="Google Shape;76;g3bd9ba6a82d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d9ba6a82d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Tell us about your work?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What has existed and how has it changed?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What have you learned about people want? What would people like to see to fill this gap?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3bd9ba6a82d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d9ba6a82d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bd9ba6a82d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d9ba6a82d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bd9ba6a82d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Primarily text slide</a:t>
            </a:r>
            <a:endParaRPr/>
          </a:p>
        </p:txBody>
      </p:sp>
      <p:sp>
        <p:nvSpPr>
          <p:cNvPr id="102" name="Google Shape;102;g3bd9ba6a82d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d9ba6a82d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3bd9ba6a82d_0_3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Primarily text slide</a:t>
            </a:r>
            <a:endParaRPr/>
          </a:p>
        </p:txBody>
      </p:sp>
      <p:sp>
        <p:nvSpPr>
          <p:cNvPr id="144" name="Google Shape;144;g3bd9ba6a82d_0_3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d9ba6a82d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bd9ba6a82d_0_3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Primarily text slide</a:t>
            </a:r>
            <a:endParaRPr/>
          </a:p>
        </p:txBody>
      </p:sp>
      <p:sp>
        <p:nvSpPr>
          <p:cNvPr id="155" name="Google Shape;155;g3bd9ba6a82d_0_3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bd9ba6a82d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3bd9ba6a82d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Primarily text slide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Framing, Your Community, Priorities for Collaboration, Who should be at the table(s)</a:t>
            </a:r>
            <a:endParaRPr/>
          </a:p>
        </p:txBody>
      </p:sp>
      <p:sp>
        <p:nvSpPr>
          <p:cNvPr id="164" name="Google Shape;164;g3bd9ba6a82d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145472"/>
            <a:ext cx="7828500" cy="87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85550" y="160104"/>
            <a:ext cx="7210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10241" y="1752655"/>
            <a:ext cx="7210500" cy="26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5663236" y="44521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510241" y="4452141"/>
            <a:ext cx="515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047091" y="564920"/>
            <a:ext cx="865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nergy.gov/ne/consent-based-siting-consort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descr="A logo on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26459" b="27866"/>
          <a:stretch/>
        </p:blipFill>
        <p:spPr>
          <a:xfrm>
            <a:off x="1313336" y="924849"/>
            <a:ext cx="6517322" cy="230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8393" y="3958696"/>
            <a:ext cx="1943100" cy="84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2125" y="3965974"/>
            <a:ext cx="2119747" cy="84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787" y="4022516"/>
            <a:ext cx="2493818" cy="72736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308394" y="4791700"/>
            <a:ext cx="24939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was developed by the U.S. Department of Energy to indicate receipt of DOE funding. Not an endorsement by DOE.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1F6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2D1F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96900" y="283075"/>
            <a:ext cx="7657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D1F6A"/>
              </a:buClr>
              <a:buSzPts val="4100"/>
              <a:buFont typeface="Calibri"/>
              <a:buNone/>
            </a:pPr>
            <a:r>
              <a:rPr lang="en" sz="3100" b="1" i="0" u="none" strike="noStrike" cap="none">
                <a:solidFill>
                  <a:srgbClr val="2D1F6A"/>
                </a:solidFill>
                <a:latin typeface="Montserrat"/>
                <a:ea typeface="Montserrat"/>
                <a:cs typeface="Montserrat"/>
                <a:sym typeface="Montserrat"/>
              </a:rPr>
              <a:t>Project Overview: Community, Capacity</a:t>
            </a:r>
            <a:r>
              <a:rPr lang="en" sz="3100" b="1">
                <a:solidFill>
                  <a:srgbClr val="2D1F6A"/>
                </a:solidFill>
                <a:latin typeface="Montserrat"/>
                <a:ea typeface="Montserrat"/>
                <a:cs typeface="Montserrat"/>
                <a:sym typeface="Montserrat"/>
              </a:rPr>
              <a:t>, Collaboration in AZ (</a:t>
            </a:r>
            <a:r>
              <a:rPr lang="en" sz="3100" b="1" i="0" u="none" strike="noStrike" cap="none">
                <a:solidFill>
                  <a:srgbClr val="2D1F6A"/>
                </a:solidFill>
                <a:latin typeface="Montserrat"/>
                <a:ea typeface="Montserrat"/>
                <a:cs typeface="Montserrat"/>
                <a:sym typeface="Montserrat"/>
              </a:rPr>
              <a:t>3CAZ)</a:t>
            </a:r>
            <a:endParaRPr sz="3100" b="1" i="0" u="none" strike="noStrike" cap="none">
              <a:solidFill>
                <a:srgbClr val="2D1F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4294967295"/>
          </p:nvPr>
        </p:nvSpPr>
        <p:spPr>
          <a:xfrm>
            <a:off x="139825" y="1403225"/>
            <a:ext cx="49929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Funded by Department of Energy (2023-2025)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1778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 b="1">
                <a:latin typeface="Montserrat"/>
                <a:ea typeface="Montserrat"/>
                <a:cs typeface="Montserrat"/>
                <a:sym typeface="Montserrat"/>
              </a:rPr>
              <a:t>Project to inform a process for deciding where to build storage facilities for that waste that’s based on a process that is fair and community-driven.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  <a:p>
            <a:pPr marL="609600" lvl="0" indent="-3810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do people prioritize in collaboration between communities and the DOE for this topic?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lvl="0" indent="-3810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 we create activities that communities can use to shape their interactions with DOE?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We’re not trying to convince anyone that it’s a good idea to host a nuclear waste storage facility.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We’re neutral. We want to make sure communities have a say in this process.</a:t>
            </a:r>
            <a:endParaRPr sz="700" b="1"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963" y="1848422"/>
            <a:ext cx="3674619" cy="24509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5132731" y="4468281"/>
            <a:ext cx="37431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additional information can be found here: </a:t>
            </a:r>
            <a:r>
              <a:rPr lang="en" sz="900" b="0" i="1" u="sng" strike="noStrike" cap="none">
                <a:solidFill>
                  <a:srgbClr val="2200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energy.gov/ne/consent-based-siting-consortia</a:t>
            </a:r>
            <a:endParaRPr sz="900" b="0" i="1" u="none" strike="noStrike" cap="none">
              <a:solidFill>
                <a:srgbClr val="22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5550" y="160104"/>
            <a:ext cx="7210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6429"/>
              <a:buFont typeface="Trebuchet MS"/>
              <a:buNone/>
            </a:pPr>
            <a:r>
              <a:rPr lang="en">
                <a:solidFill>
                  <a:schemeClr val="lt1"/>
                </a:solidFill>
              </a:rPr>
              <a:t>How to Decide? Twists and Turns in Creating a Consent-Based Siting Process for Nuclear Waste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0" y="1152550"/>
            <a:ext cx="6198300" cy="43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*2010-2012: President Obama establishes Blue Ribbon Commission for America’s Nuclear Future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*2013: Recommendations to DOE to pursue a “Consent-Based Siting” Process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*2015-2016: DOE holds public meetings; hears public concerns to understand values; roundtable discussions</a:t>
            </a:r>
            <a:endParaRPr/>
          </a:p>
          <a:p>
            <a:pPr marL="0" lvl="0" indent="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Also engages ECAST at ASU to do pTA project nationwide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*December 2016: DOE releases report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*January 2017: Program halted due to change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in administrative priorities.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*2021-2022: RFI for a CBS process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*2023: RFP to inform a CBS process for CISF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*2023-2025: 12 Consortia members chosen, inc. ASU ECAST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177800" lvl="0" indent="-169228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lt1"/>
              </a:buClr>
              <a:buSzPct val="100000"/>
              <a:buChar char="●"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1" y="1062360"/>
            <a:ext cx="3048000" cy="3893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85550" y="160104"/>
            <a:ext cx="7210500" cy="81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510241" y="1752655"/>
            <a:ext cx="7210500" cy="2699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450" y="160100"/>
            <a:ext cx="5136312" cy="26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9349" y="495850"/>
            <a:ext cx="4210226" cy="43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026" y="2859800"/>
            <a:ext cx="3759355" cy="211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-67050" y="0"/>
            <a:ext cx="9144000" cy="5143500"/>
          </a:xfrm>
          <a:prstGeom prst="rect">
            <a:avLst/>
          </a:prstGeom>
          <a:solidFill>
            <a:srgbClr val="2D1F6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117975" y="-1"/>
            <a:ext cx="8157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D1F6A"/>
              </a:buClr>
              <a:buSzPts val="4100"/>
              <a:buFont typeface="Calibri"/>
              <a:buNone/>
            </a:pPr>
            <a:r>
              <a:rPr lang="en" sz="4100" b="1" i="0" u="none" strike="noStrike" cap="none">
                <a:solidFill>
                  <a:srgbClr val="2D1F6A"/>
                </a:solidFill>
                <a:latin typeface="Montserrat"/>
                <a:ea typeface="Montserrat"/>
                <a:cs typeface="Montserrat"/>
                <a:sym typeface="Montserrat"/>
              </a:rPr>
              <a:t>Project Overview</a:t>
            </a:r>
            <a:endParaRPr sz="4100" b="1" i="0" u="none" strike="noStrike" cap="none">
              <a:solidFill>
                <a:srgbClr val="2D1F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6" name="Google Shape;106;p19"/>
          <p:cNvGrpSpPr/>
          <p:nvPr/>
        </p:nvGrpSpPr>
        <p:grpSpPr>
          <a:xfrm>
            <a:off x="1159611" y="1427101"/>
            <a:ext cx="7638251" cy="2608798"/>
            <a:chOff x="1327" y="241405"/>
            <a:chExt cx="10184334" cy="3478398"/>
          </a:xfrm>
        </p:grpSpPr>
        <p:sp>
          <p:nvSpPr>
            <p:cNvPr id="107" name="Google Shape;107;p19"/>
            <p:cNvSpPr/>
            <p:nvPr/>
          </p:nvSpPr>
          <p:spPr>
            <a:xfrm>
              <a:off x="1327" y="241405"/>
              <a:ext cx="2651100" cy="1060500"/>
            </a:xfrm>
            <a:prstGeom prst="chevron">
              <a:avLst>
                <a:gd name="adj" fmla="val 50000"/>
              </a:avLst>
            </a:prstGeom>
            <a:solidFill>
              <a:srgbClr val="0BA6DF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" name="Google Shape;108;p19"/>
            <p:cNvSpPr txBox="1"/>
            <p:nvPr/>
          </p:nvSpPr>
          <p:spPr>
            <a:xfrm>
              <a:off x="531568" y="241405"/>
              <a:ext cx="1590600" cy="10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100" tIns="9050" rIns="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sz="140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Problem Framing &amp; Forum Design</a:t>
              </a:r>
              <a:endParaRPr sz="1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2307874" y="331546"/>
              <a:ext cx="2200500" cy="880200"/>
            </a:xfrm>
            <a:prstGeom prst="chevron">
              <a:avLst>
                <a:gd name="adj" fmla="val 50000"/>
              </a:avLst>
            </a:prstGeom>
            <a:solidFill>
              <a:srgbClr val="CAE0F3">
                <a:alpha val="89410"/>
              </a:srgbClr>
            </a:solidFill>
            <a:ln w="9525" cap="flat" cmpd="sng">
              <a:solidFill>
                <a:srgbClr val="CAE0F3">
                  <a:alpha val="8941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" name="Google Shape;110;p19"/>
            <p:cNvSpPr txBox="1"/>
            <p:nvPr/>
          </p:nvSpPr>
          <p:spPr>
            <a:xfrm>
              <a:off x="2747974" y="331546"/>
              <a:ext cx="13203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200" rIns="0" bIns="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" sz="80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Narratives Development &amp; Community Framing Dialogues</a:t>
              </a: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4200303" y="331546"/>
              <a:ext cx="2200500" cy="880200"/>
            </a:xfrm>
            <a:prstGeom prst="chevron">
              <a:avLst>
                <a:gd name="adj" fmla="val 50000"/>
              </a:avLst>
            </a:prstGeom>
            <a:solidFill>
              <a:srgbClr val="CAE0F3">
                <a:alpha val="89410"/>
              </a:srgbClr>
            </a:solidFill>
            <a:ln w="9525" cap="flat" cmpd="sng">
              <a:solidFill>
                <a:srgbClr val="CAE0F3">
                  <a:alpha val="8941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" name="Google Shape;112;p19"/>
            <p:cNvSpPr txBox="1"/>
            <p:nvPr/>
          </p:nvSpPr>
          <p:spPr>
            <a:xfrm>
              <a:off x="4640403" y="331546"/>
              <a:ext cx="13203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7625" rIns="0" bIns="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Arial"/>
                <a:buNone/>
              </a:pPr>
              <a:r>
                <a:rPr lang="en" sz="80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Workshop with Stakeholders</a:t>
              </a:r>
              <a:endParaRPr sz="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6092732" y="331546"/>
              <a:ext cx="2200500" cy="880200"/>
            </a:xfrm>
            <a:prstGeom prst="chevron">
              <a:avLst>
                <a:gd name="adj" fmla="val 50000"/>
              </a:avLst>
            </a:prstGeom>
            <a:solidFill>
              <a:srgbClr val="CAE0F3">
                <a:alpha val="89410"/>
              </a:srgbClr>
            </a:solidFill>
            <a:ln w="9525" cap="flat" cmpd="sng">
              <a:solidFill>
                <a:srgbClr val="CAE0F3">
                  <a:alpha val="8941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" name="Google Shape;114;p19"/>
            <p:cNvSpPr txBox="1"/>
            <p:nvPr/>
          </p:nvSpPr>
          <p:spPr>
            <a:xfrm>
              <a:off x="6532832" y="331546"/>
              <a:ext cx="13203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200" rIns="0" bIns="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" sz="90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Forum Design, Testing, &amp; Expert Review</a:t>
              </a:r>
              <a:endParaRPr sz="1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7985161" y="331546"/>
              <a:ext cx="2200500" cy="880200"/>
            </a:xfrm>
            <a:prstGeom prst="chevron">
              <a:avLst>
                <a:gd name="adj" fmla="val 50000"/>
              </a:avLst>
            </a:prstGeom>
            <a:solidFill>
              <a:srgbClr val="CAE0F3">
                <a:alpha val="89410"/>
              </a:srgbClr>
            </a:solidFill>
            <a:ln w="9525" cap="flat" cmpd="sng">
              <a:solidFill>
                <a:srgbClr val="CAE0F3">
                  <a:alpha val="8941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" name="Google Shape;116;p19"/>
            <p:cNvSpPr txBox="1"/>
            <p:nvPr/>
          </p:nvSpPr>
          <p:spPr>
            <a:xfrm>
              <a:off x="8425261" y="331546"/>
              <a:ext cx="13203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200" rIns="0" bIns="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" sz="90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Finalize Forum Content</a:t>
              </a:r>
              <a:endPara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1327" y="1450354"/>
              <a:ext cx="2651100" cy="1060500"/>
            </a:xfrm>
            <a:prstGeom prst="chevron">
              <a:avLst>
                <a:gd name="adj" fmla="val 50000"/>
              </a:avLst>
            </a:prstGeom>
            <a:solidFill>
              <a:srgbClr val="2D1E69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" name="Google Shape;118;p19"/>
            <p:cNvSpPr txBox="1"/>
            <p:nvPr/>
          </p:nvSpPr>
          <p:spPr>
            <a:xfrm>
              <a:off x="531568" y="1450354"/>
              <a:ext cx="1590600" cy="10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100" tIns="9050" rIns="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sz="140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Regional Deliberative Forums</a:t>
              </a:r>
              <a:endParaRPr sz="1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2307874" y="1540495"/>
              <a:ext cx="2200500" cy="880200"/>
            </a:xfrm>
            <a:prstGeom prst="chevron">
              <a:avLst>
                <a:gd name="adj" fmla="val 50000"/>
              </a:avLst>
            </a:prstGeom>
            <a:solidFill>
              <a:srgbClr val="CAE0F3">
                <a:alpha val="89410"/>
              </a:srgbClr>
            </a:solidFill>
            <a:ln w="9525" cap="flat" cmpd="sng">
              <a:solidFill>
                <a:srgbClr val="CAE0F3">
                  <a:alpha val="8941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" name="Google Shape;120;p19"/>
            <p:cNvSpPr txBox="1"/>
            <p:nvPr/>
          </p:nvSpPr>
          <p:spPr>
            <a:xfrm>
              <a:off x="2747974" y="1540495"/>
              <a:ext cx="13203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200" rIns="0" bIns="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" sz="90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Forum Host Site Selection &amp; Training</a:t>
              </a:r>
              <a:endParaRPr sz="1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4200303" y="1540495"/>
              <a:ext cx="2200500" cy="880200"/>
            </a:xfrm>
            <a:prstGeom prst="chevron">
              <a:avLst>
                <a:gd name="adj" fmla="val 50000"/>
              </a:avLst>
            </a:prstGeom>
            <a:solidFill>
              <a:srgbClr val="CAE0F3">
                <a:alpha val="89410"/>
              </a:srgbClr>
            </a:solidFill>
            <a:ln w="9525" cap="flat" cmpd="sng">
              <a:solidFill>
                <a:srgbClr val="CAE0F3">
                  <a:alpha val="8941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" name="Google Shape;122;p19"/>
            <p:cNvSpPr txBox="1"/>
            <p:nvPr/>
          </p:nvSpPr>
          <p:spPr>
            <a:xfrm>
              <a:off x="4640403" y="1540495"/>
              <a:ext cx="13203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200" rIns="0" bIns="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" sz="90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Participant Recruitment</a:t>
              </a:r>
              <a:endParaRPr sz="1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6092732" y="1540495"/>
              <a:ext cx="2200500" cy="880200"/>
            </a:xfrm>
            <a:prstGeom prst="chevron">
              <a:avLst>
                <a:gd name="adj" fmla="val 50000"/>
              </a:avLst>
            </a:prstGeom>
            <a:solidFill>
              <a:srgbClr val="CAE0F3">
                <a:alpha val="8941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" name="Google Shape;124;p19"/>
            <p:cNvSpPr txBox="1"/>
            <p:nvPr/>
          </p:nvSpPr>
          <p:spPr>
            <a:xfrm>
              <a:off x="6532832" y="1540495"/>
              <a:ext cx="13203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200" rIns="0" bIns="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" sz="110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Forums</a:t>
              </a:r>
              <a:endParaRPr sz="1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7985161" y="1540495"/>
              <a:ext cx="2200500" cy="880200"/>
            </a:xfrm>
            <a:prstGeom prst="chevron">
              <a:avLst>
                <a:gd name="adj" fmla="val 50000"/>
              </a:avLst>
            </a:prstGeom>
            <a:solidFill>
              <a:srgbClr val="CAE0F3">
                <a:alpha val="89410"/>
              </a:srgbClr>
            </a:solidFill>
            <a:ln w="9525" cap="flat" cmpd="sng">
              <a:solidFill>
                <a:srgbClr val="CAE0F3">
                  <a:alpha val="8941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" name="Google Shape;126;p19"/>
            <p:cNvSpPr txBox="1"/>
            <p:nvPr/>
          </p:nvSpPr>
          <p:spPr>
            <a:xfrm>
              <a:off x="8425261" y="1540495"/>
              <a:ext cx="13203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200" rIns="0" bIns="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" sz="90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Collection</a:t>
              </a:r>
              <a:endParaRPr sz="1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1327" y="2659303"/>
              <a:ext cx="2651100" cy="1060500"/>
            </a:xfrm>
            <a:prstGeom prst="chevron">
              <a:avLst>
                <a:gd name="adj" fmla="val 50000"/>
              </a:avLst>
            </a:prstGeom>
            <a:solidFill>
              <a:srgbClr val="0BA6DF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" name="Google Shape;128;p19"/>
            <p:cNvSpPr txBox="1"/>
            <p:nvPr/>
          </p:nvSpPr>
          <p:spPr>
            <a:xfrm>
              <a:off x="531568" y="2659303"/>
              <a:ext cx="1590600" cy="10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100" tIns="9050" rIns="0" bIns="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sz="140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Analysis &amp; Amplification</a:t>
              </a:r>
              <a:endParaRPr sz="1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2307874" y="2749443"/>
              <a:ext cx="2200500" cy="880200"/>
            </a:xfrm>
            <a:prstGeom prst="chevron">
              <a:avLst>
                <a:gd name="adj" fmla="val 50000"/>
              </a:avLst>
            </a:prstGeom>
            <a:solidFill>
              <a:srgbClr val="CAE0F3">
                <a:alpha val="89410"/>
              </a:srgbClr>
            </a:solidFill>
            <a:ln w="9525" cap="flat" cmpd="sng">
              <a:solidFill>
                <a:srgbClr val="CAE0F3">
                  <a:alpha val="8941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" name="Google Shape;130;p19"/>
            <p:cNvSpPr txBox="1"/>
            <p:nvPr/>
          </p:nvSpPr>
          <p:spPr>
            <a:xfrm>
              <a:off x="2747974" y="2749443"/>
              <a:ext cx="13203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200" rIns="0" bIns="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" sz="90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Preliminary Analysis &amp; Results</a:t>
              </a:r>
              <a:endParaRPr sz="1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4200303" y="2749443"/>
              <a:ext cx="2200500" cy="880200"/>
            </a:xfrm>
            <a:prstGeom prst="chevron">
              <a:avLst>
                <a:gd name="adj" fmla="val 50000"/>
              </a:avLst>
            </a:prstGeom>
            <a:solidFill>
              <a:srgbClr val="CAE0F3">
                <a:alpha val="89410"/>
              </a:srgbClr>
            </a:solidFill>
            <a:ln w="9525" cap="flat" cmpd="sng">
              <a:solidFill>
                <a:srgbClr val="CAE0F3">
                  <a:alpha val="8941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2" name="Google Shape;132;p19"/>
            <p:cNvSpPr txBox="1"/>
            <p:nvPr/>
          </p:nvSpPr>
          <p:spPr>
            <a:xfrm>
              <a:off x="4640403" y="2749443"/>
              <a:ext cx="13203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200" rIns="0" bIns="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" sz="90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Expert Review</a:t>
              </a:r>
              <a:endParaRPr sz="1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6092732" y="2749443"/>
              <a:ext cx="2200500" cy="880200"/>
            </a:xfrm>
            <a:prstGeom prst="chevron">
              <a:avLst>
                <a:gd name="adj" fmla="val 50000"/>
              </a:avLst>
            </a:prstGeom>
            <a:solidFill>
              <a:srgbClr val="CAE0F3">
                <a:alpha val="89410"/>
              </a:srgbClr>
            </a:solidFill>
            <a:ln w="9525" cap="flat" cmpd="sng">
              <a:solidFill>
                <a:srgbClr val="CAE0F3">
                  <a:alpha val="8941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19"/>
            <p:cNvSpPr txBox="1"/>
            <p:nvPr/>
          </p:nvSpPr>
          <p:spPr>
            <a:xfrm>
              <a:off x="6532832" y="2749443"/>
              <a:ext cx="13203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200" rIns="0" bIns="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" sz="90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Workshop with Stakeholders</a:t>
              </a:r>
              <a:endParaRPr sz="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7985161" y="2749443"/>
              <a:ext cx="2200500" cy="880200"/>
            </a:xfrm>
            <a:prstGeom prst="chevron">
              <a:avLst>
                <a:gd name="adj" fmla="val 50000"/>
              </a:avLst>
            </a:prstGeom>
            <a:solidFill>
              <a:srgbClr val="CAE0F3">
                <a:alpha val="89410"/>
              </a:srgbClr>
            </a:solidFill>
            <a:ln w="21425" cap="flat" cmpd="sng">
              <a:solidFill>
                <a:schemeClr val="lt1">
                  <a:alpha val="8941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6" name="Google Shape;136;p19"/>
            <p:cNvSpPr txBox="1"/>
            <p:nvPr/>
          </p:nvSpPr>
          <p:spPr>
            <a:xfrm>
              <a:off x="8425261" y="2749443"/>
              <a:ext cx="13203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75" tIns="6200" rIns="0" bIns="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" sz="11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Finalize and Disseminate</a:t>
              </a:r>
              <a:endParaRPr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37" name="Google Shape;137;p19"/>
          <p:cNvSpPr txBox="1"/>
          <p:nvPr/>
        </p:nvSpPr>
        <p:spPr>
          <a:xfrm>
            <a:off x="117972" y="2401356"/>
            <a:ext cx="990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75" tIns="6200" rIns="0" bIns="6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100" i="0" u="none" strike="noStrike" cap="none">
                <a:solidFill>
                  <a:srgbClr val="522F92"/>
                </a:solidFill>
                <a:latin typeface="Montserrat"/>
                <a:ea typeface="Montserrat"/>
                <a:cs typeface="Montserrat"/>
                <a:sym typeface="Montserrat"/>
              </a:rPr>
              <a:t>March - June 2025</a:t>
            </a:r>
            <a:endParaRPr sz="1200" i="0" u="none" strike="noStrike" cap="none">
              <a:solidFill>
                <a:srgbClr val="522F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17972" y="1493706"/>
            <a:ext cx="990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75" tIns="6200" rIns="0" bIns="6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100" i="0" u="none" strike="noStrike" cap="none">
                <a:solidFill>
                  <a:srgbClr val="522F92"/>
                </a:solidFill>
                <a:latin typeface="Montserrat"/>
                <a:ea typeface="Montserrat"/>
                <a:cs typeface="Montserrat"/>
                <a:sym typeface="Montserrat"/>
              </a:rPr>
              <a:t>2023 - 2024</a:t>
            </a:r>
            <a:endParaRPr sz="1200" i="0" u="none" strike="noStrike" cap="none">
              <a:solidFill>
                <a:srgbClr val="522F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117972" y="3309006"/>
            <a:ext cx="990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75" tIns="6200" rIns="0" bIns="6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100" b="1" i="0" u="none" strike="noStrike" cap="none">
                <a:solidFill>
                  <a:srgbClr val="522F92"/>
                </a:solidFill>
                <a:latin typeface="Montserrat"/>
                <a:ea typeface="Montserrat"/>
                <a:cs typeface="Montserrat"/>
                <a:sym typeface="Montserrat"/>
              </a:rPr>
              <a:t>June</a:t>
            </a:r>
            <a:r>
              <a:rPr lang="en" sz="1100" b="1">
                <a:solidFill>
                  <a:srgbClr val="522F92"/>
                </a:solidFill>
                <a:latin typeface="Montserrat"/>
                <a:ea typeface="Montserrat"/>
                <a:cs typeface="Montserrat"/>
                <a:sym typeface="Montserrat"/>
              </a:rPr>
              <a:t> 2025 </a:t>
            </a:r>
            <a:r>
              <a:rPr lang="en" sz="1100" b="1" i="0" u="none" strike="noStrike" cap="none">
                <a:solidFill>
                  <a:srgbClr val="522F92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1100" b="1">
                <a:solidFill>
                  <a:srgbClr val="522F92"/>
                </a:solidFill>
                <a:latin typeface="Montserrat"/>
                <a:ea typeface="Montserrat"/>
                <a:cs typeface="Montserrat"/>
                <a:sym typeface="Montserrat"/>
              </a:rPr>
              <a:t>January</a:t>
            </a:r>
            <a:r>
              <a:rPr lang="en" sz="1100" b="1" i="0" u="none" strike="noStrike" cap="none">
                <a:solidFill>
                  <a:srgbClr val="522F92"/>
                </a:solidFill>
                <a:latin typeface="Montserrat"/>
                <a:ea typeface="Montserrat"/>
                <a:cs typeface="Montserrat"/>
                <a:sym typeface="Montserrat"/>
              </a:rPr>
              <a:t> 202</a:t>
            </a:r>
            <a:r>
              <a:rPr lang="en" sz="1100" b="1">
                <a:solidFill>
                  <a:srgbClr val="522F9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200" b="1" i="0" u="none" strike="noStrike" cap="none">
              <a:solidFill>
                <a:srgbClr val="522F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/>
          <p:nvPr/>
        </p:nvSpPr>
        <p:spPr>
          <a:xfrm rot="-988876">
            <a:off x="7896192" y="3839385"/>
            <a:ext cx="422979" cy="42763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 w="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1F6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596906" y="1427175"/>
            <a:ext cx="77118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day-long, multi-table facilitated engagement divided into sessions for non-expert citizens to learn about, discuss, and inform a process for collaboration-based siting about spent nuclear fuel.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0" title="50908492783_7da6b72952_b.jpg"/>
          <p:cNvPicPr preferRelativeResize="0"/>
          <p:nvPr/>
        </p:nvPicPr>
        <p:blipFill rotWithShape="1">
          <a:blip r:embed="rId3">
            <a:alphaModFix/>
          </a:blip>
          <a:srcRect l="8742" r="2330"/>
          <a:stretch/>
        </p:blipFill>
        <p:spPr>
          <a:xfrm>
            <a:off x="672150" y="2441569"/>
            <a:ext cx="2477975" cy="185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 title="IMG_20180512_09145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021" y="2441569"/>
            <a:ext cx="2477988" cy="185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 title="cdr forum photo 2.jpg"/>
          <p:cNvPicPr preferRelativeResize="0"/>
          <p:nvPr/>
        </p:nvPicPr>
        <p:blipFill rotWithShape="1">
          <a:blip r:embed="rId5">
            <a:alphaModFix/>
          </a:blip>
          <a:srcRect l="8950"/>
          <a:stretch/>
        </p:blipFill>
        <p:spPr>
          <a:xfrm>
            <a:off x="5993893" y="2484730"/>
            <a:ext cx="2477978" cy="1815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596900" y="495299"/>
            <a:ext cx="81573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D1F6A"/>
              </a:buClr>
              <a:buSzPts val="4100"/>
              <a:buFont typeface="Calibri"/>
              <a:buNone/>
            </a:pPr>
            <a:r>
              <a:rPr lang="en" sz="4100" b="1">
                <a:solidFill>
                  <a:srgbClr val="2D1F6A"/>
                </a:solidFill>
                <a:latin typeface="Montserrat"/>
                <a:ea typeface="Montserrat"/>
                <a:cs typeface="Montserrat"/>
                <a:sym typeface="Montserrat"/>
              </a:rPr>
              <a:t>Forum Overview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1F6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256927" y="147225"/>
            <a:ext cx="4716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2D1F6A"/>
                </a:solidFill>
                <a:latin typeface="Montserrat"/>
                <a:ea typeface="Montserrat"/>
                <a:cs typeface="Montserrat"/>
                <a:sym typeface="Montserrat"/>
              </a:rPr>
              <a:t>Guiding Questions for Forums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410175" y="1263225"/>
            <a:ext cx="4105200" cy="3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</a:pP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do people prioritize in collaboration between communities and the DOE for this topic?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</a:pP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 we create activities that communities can use to shape their interactions with DOE?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690" y="269606"/>
            <a:ext cx="4105193" cy="4604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1F6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285750" y="277529"/>
            <a:ext cx="8323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solidFill>
                  <a:srgbClr val="2D1F6A"/>
                </a:solidFill>
                <a:latin typeface="Montserrat"/>
                <a:ea typeface="Montserrat"/>
                <a:cs typeface="Montserrat"/>
                <a:sym typeface="Montserrat"/>
              </a:rPr>
              <a:t>Four sessions total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400" y="1308888"/>
            <a:ext cx="1961300" cy="3038263"/>
          </a:xfrm>
          <a:prstGeom prst="rect">
            <a:avLst/>
          </a:prstGeom>
          <a:noFill/>
          <a:ln w="7150" cap="flat" cmpd="sng">
            <a:solidFill>
              <a:srgbClr val="833D9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2825" y="1346668"/>
            <a:ext cx="1961300" cy="3000482"/>
          </a:xfrm>
          <a:prstGeom prst="rect">
            <a:avLst/>
          </a:prstGeom>
          <a:noFill/>
          <a:ln w="7150" cap="flat" cmpd="sng">
            <a:solidFill>
              <a:srgbClr val="833D9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750" y="1301165"/>
            <a:ext cx="2056125" cy="3137083"/>
          </a:xfrm>
          <a:prstGeom prst="rect">
            <a:avLst/>
          </a:prstGeom>
          <a:noFill/>
          <a:ln w="7150" cap="flat" cmpd="sng">
            <a:solidFill>
              <a:srgbClr val="833D9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48299" y="1346725"/>
            <a:ext cx="1961301" cy="3045975"/>
          </a:xfrm>
          <a:prstGeom prst="rect">
            <a:avLst/>
          </a:prstGeom>
          <a:noFill/>
          <a:ln w="7150" cap="flat" cmpd="sng">
            <a:solidFill>
              <a:srgbClr val="833D9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2" name="Google Shape;172;p22"/>
          <p:cNvSpPr/>
          <p:nvPr/>
        </p:nvSpPr>
        <p:spPr>
          <a:xfrm>
            <a:off x="430358" y="4545477"/>
            <a:ext cx="1866300" cy="420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1"/>
          </a:solidFill>
          <a:ln w="9525" cap="flat" cmpd="sng">
            <a:solidFill>
              <a:srgbClr val="833D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22E91"/>
                </a:solidFill>
                <a:latin typeface="Calibri"/>
                <a:ea typeface="Calibri"/>
                <a:cs typeface="Calibri"/>
                <a:sym typeface="Calibri"/>
              </a:rPr>
              <a:t>National Level Discussion</a:t>
            </a:r>
            <a:endParaRPr sz="1100"/>
          </a:p>
        </p:txBody>
      </p:sp>
      <p:sp>
        <p:nvSpPr>
          <p:cNvPr id="173" name="Google Shape;173;p22"/>
          <p:cNvSpPr/>
          <p:nvPr/>
        </p:nvSpPr>
        <p:spPr>
          <a:xfrm>
            <a:off x="2927595" y="4438252"/>
            <a:ext cx="5803200" cy="420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1"/>
          </a:solidFill>
          <a:ln w="9525" cap="flat" cmpd="sng">
            <a:solidFill>
              <a:srgbClr val="833D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522E91"/>
                </a:solidFill>
                <a:latin typeface="Calibri"/>
                <a:ea typeface="Calibri"/>
                <a:cs typeface="Calibri"/>
                <a:sym typeface="Calibri"/>
              </a:rPr>
              <a:t>Community Level Discussion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Macintosh PowerPoint</Application>
  <PresentationFormat>On-screen Show (16:9)</PresentationFormat>
  <Paragraphs>62</Paragraphs>
  <Slides>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Montserrat</vt:lpstr>
      <vt:lpstr>Trebuchet MS</vt:lpstr>
      <vt:lpstr>Simple Light</vt:lpstr>
      <vt:lpstr>PowerPoint Presentation</vt:lpstr>
      <vt:lpstr>PowerPoint Presentation</vt:lpstr>
      <vt:lpstr>How to Decide? Twists and Turns in Creating a Consent-Based Siting Process for Nuclear Waste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Birch Malotky</cp:lastModifiedBy>
  <cp:revision>1</cp:revision>
  <dcterms:modified xsi:type="dcterms:W3CDTF">2026-04-08T20:50:08Z</dcterms:modified>
</cp:coreProperties>
</file>