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42"/>
    <p:restoredTop sz="94665"/>
  </p:normalViewPr>
  <p:slideViewPr>
    <p:cSldViewPr snapToGrid="0">
      <p:cViewPr varScale="1">
        <p:scale>
          <a:sx n="112" d="100"/>
          <a:sy n="112" d="100"/>
        </p:scale>
        <p:origin x="200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17D0E-A8A9-45DE-AB29-F43CD3C19D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72C47D-620F-CEE7-B93C-F87C000D19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B1B55-1B4D-C810-CB75-42B74BDD9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9A8AF-8427-B24A-8157-D5321F563428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81E7B-0687-42E3-1328-18AA1E2D4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EB6D7-14D3-C176-9223-F62911C57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8E02-FE5C-1943-B731-A0B672B7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1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F901C-BD6E-3D40-142E-BBEF2E21A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16066D-6FE4-7CA8-D27B-C776DD0E37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E530F-9A9C-EF9E-3D92-E7929AA3C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9A8AF-8427-B24A-8157-D5321F563428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5A12C-65E8-8661-E482-19C4DC73C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3CE4B-1537-852D-CAAA-997CBE35B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8E02-FE5C-1943-B731-A0B672B7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81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C542CC-3983-8E68-53E4-4269DB8D93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DF9B86-1511-6291-FFED-B04E6F2C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EAE57-4F23-5BA6-0E40-F0C9C4EC6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9A8AF-8427-B24A-8157-D5321F563428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C4801-BF9B-F1F0-AC90-F610AFAD3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E99F2-6B41-C1DD-F086-641B5F8E1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8E02-FE5C-1943-B731-A0B672B7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94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837F9-C96D-4238-6698-D48DD0187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8C19F-044B-A436-02D1-0E915C1E4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6E33EB-445E-332F-49E3-28386BF3B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9A8AF-8427-B24A-8157-D5321F563428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B4A9C-8400-8DFD-D9F3-2755AF006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07F60-EDC2-94E2-1218-A0331E89B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8E02-FE5C-1943-B731-A0B672B7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12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FE6EE-A78D-FBC9-94E0-472830C68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FD5FB3-6B5A-E1BB-65B5-7A00CECAC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11014-94B7-6B74-0168-51324B2AF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9A8AF-8427-B24A-8157-D5321F563428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63EB6-8B33-24A1-76BE-59EBE2F24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046FC-F102-A32A-4E27-B27E3FF2C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8E02-FE5C-1943-B731-A0B672B7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27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50D0B-7443-8D6E-DE74-8B1758D46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50EEB-BD50-E352-E491-5C42590181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AC2A29-AD2C-C4D5-B346-4BC87D957D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D0E04B-5E66-454C-1D21-8D02B2BB5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9A8AF-8427-B24A-8157-D5321F563428}" type="datetimeFigureOut">
              <a:rPr lang="en-US" smtClean="0"/>
              <a:t>4/22/25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95445D-0CD5-AA3A-FEC4-D9C89E0EB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172C6B-61C3-22B5-06BF-1081615B2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8E02-FE5C-1943-B731-A0B672B7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41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C9ED3-591D-8045-9F8C-BFB27E17E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49B536-E875-74AB-264A-B74902C8C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585911-9448-C7A5-7D8B-70BE1F4E0D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2FD530-BC1D-09C3-885A-51A994C7F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6DFE52-CEDF-D6F1-3BD8-6CC307E964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8EF729-7C2B-3E9E-1C0E-A385AC6C0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9A8AF-8427-B24A-8157-D5321F563428}" type="datetimeFigureOut">
              <a:rPr lang="en-US" smtClean="0"/>
              <a:t>4/22/25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D6A27B-3E27-6F47-D71E-D119DA0C3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BD4CDF-A6D7-32DF-9773-A867ABA42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8E02-FE5C-1943-B731-A0B672B7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93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B90CE-D9EC-D7CA-F155-A35BCEC70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0D1144-1F1B-0BC8-FB44-ED073E0CB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9A8AF-8427-B24A-8157-D5321F563428}" type="datetimeFigureOut">
              <a:rPr lang="en-US" smtClean="0"/>
              <a:t>4/22/25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B3EAEF-CFDD-2466-353D-7E31C5189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D7128B-5866-9E01-6ADC-D46195EF4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8E02-FE5C-1943-B731-A0B672B7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96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BDA0EC-7B19-6C3F-DF2B-12D31A65D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9A8AF-8427-B24A-8157-D5321F563428}" type="datetimeFigureOut">
              <a:rPr lang="en-US" smtClean="0"/>
              <a:t>4/22/25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C207D6-C7B7-39BA-1F1C-35B374EE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EFF87-1E7A-6F0F-6AC5-2213760D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8E02-FE5C-1943-B731-A0B672B7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53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98C87-CD38-07CB-0C3B-339CF6363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FE585-022E-A13C-13A3-A48D295D1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7AB09-8A68-E050-36B7-2DCAF202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47ED80-8E9C-382C-CEEA-660550B8C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9A8AF-8427-B24A-8157-D5321F563428}" type="datetimeFigureOut">
              <a:rPr lang="en-US" smtClean="0"/>
              <a:t>4/22/25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B08EA-8D4B-B079-2CDA-866220C54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B29ECC-E27C-96DB-CCA1-F45A7525A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8E02-FE5C-1943-B731-A0B672B7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94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9A908-C949-7282-9AB7-A7607BE84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0127EE-A589-0AE3-778E-2FF3C74334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DDEC74-498E-41D6-01D8-B4F22BAF0B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D43A66-2E5D-9F57-DF85-462E4210A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9A8AF-8427-B24A-8157-D5321F563428}" type="datetimeFigureOut">
              <a:rPr lang="en-US" smtClean="0"/>
              <a:t>4/22/25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CB720D-3636-DB53-179D-C8BCD2759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DDADBB-328F-0D44-728E-E6425508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B8E02-FE5C-1943-B731-A0B672B7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76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116FC1-92BF-2578-59AD-27554077E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1E4FF-8CCF-6EAD-86F6-EEB212F2C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09D72-52B1-52D7-6F59-830EB31388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59A8AF-8427-B24A-8157-D5321F563428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FC38D-AA1A-8A26-4724-52F2316D37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5B0D4-838A-93B4-2637-C391B3F2D4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6B8E02-FE5C-1943-B731-A0B672B7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13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animals running in a field&#10;&#10;Description automatically generated">
            <a:extLst>
              <a:ext uri="{FF2B5EF4-FFF2-40B4-BE49-F238E27FC236}">
                <a16:creationId xmlns:a16="http://schemas.microsoft.com/office/drawing/2014/main" id="{682843C5-3248-BE01-C975-1FD344ACB26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44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59A834-8D29-8709-3F7B-DB4942A342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947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Renewable Energy on State Trust Land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13FB43-6C02-A8EC-1D5C-9415143A8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826395"/>
            <a:ext cx="12192000" cy="181848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Bryan Leonard</a:t>
            </a:r>
          </a:p>
          <a:p>
            <a:r>
              <a:rPr lang="en-US" dirty="0">
                <a:solidFill>
                  <a:srgbClr val="FFFFFF"/>
                </a:solidFill>
              </a:rPr>
              <a:t>SER Associate Professor</a:t>
            </a:r>
          </a:p>
          <a:p>
            <a:r>
              <a:rPr lang="en-US" dirty="0" err="1">
                <a:solidFill>
                  <a:srgbClr val="FFFFFF"/>
                </a:solidFill>
              </a:rPr>
              <a:t>Haub</a:t>
            </a:r>
            <a:r>
              <a:rPr lang="en-US" dirty="0">
                <a:solidFill>
                  <a:srgbClr val="FFFFFF"/>
                </a:solidFill>
              </a:rPr>
              <a:t> School of Environment and Natural Resources | School of Energy Resources</a:t>
            </a:r>
          </a:p>
          <a:p>
            <a:r>
              <a:rPr lang="en-US" dirty="0">
                <a:solidFill>
                  <a:srgbClr val="FFFFFF"/>
                </a:solidFill>
              </a:rPr>
              <a:t>University of Wyoming</a:t>
            </a:r>
          </a:p>
        </p:txBody>
      </p:sp>
    </p:spTree>
    <p:extLst>
      <p:ext uri="{BB962C8B-B14F-4D97-AF65-F5344CB8AC3E}">
        <p14:creationId xmlns:p14="http://schemas.microsoft.com/office/powerpoint/2010/main" val="1401106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0D0E7542-A013-487F-15F8-38D606806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332" y="-8087"/>
            <a:ext cx="8891336" cy="686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61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51CA4-A81C-5B74-A3CE-3AB576E0A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EC8A3902-A8BF-331C-EDA0-A4A60D4E7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5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the united states&#10;&#10;Description automatically generated">
            <a:extLst>
              <a:ext uri="{FF2B5EF4-FFF2-40B4-BE49-F238E27FC236}">
                <a16:creationId xmlns:a16="http://schemas.microsoft.com/office/drawing/2014/main" id="{0BD7E252-7FF0-EB1E-8DE5-FD5D07F01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37" y="857250"/>
            <a:ext cx="5359400" cy="5143500"/>
          </a:xfrm>
          <a:prstGeom prst="rect">
            <a:avLst/>
          </a:prstGeom>
        </p:spPr>
      </p:pic>
      <p:pic>
        <p:nvPicPr>
          <p:cNvPr id="9" name="Picture 8" descr="A map of the united states&#10;&#10;Description automatically generated">
            <a:extLst>
              <a:ext uri="{FF2B5EF4-FFF2-40B4-BE49-F238E27FC236}">
                <a16:creationId xmlns:a16="http://schemas.microsoft.com/office/drawing/2014/main" id="{AEC1EB90-B023-5002-B9BC-2808FC365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853" y="857250"/>
            <a:ext cx="53086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7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4380A-2E49-71D3-44F2-725FA2C3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Importance of Scale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4725DD9F-4123-86BE-BA55-66E12E93DE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5603691"/>
              </p:ext>
            </p:extLst>
          </p:nvPr>
        </p:nvGraphicFramePr>
        <p:xfrm>
          <a:off x="838199" y="1540510"/>
          <a:ext cx="10515601" cy="1888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3768">
                  <a:extLst>
                    <a:ext uri="{9D8B030D-6E8A-4147-A177-3AD203B41FA5}">
                      <a16:colId xmlns:a16="http://schemas.microsoft.com/office/drawing/2014/main" val="1839155100"/>
                    </a:ext>
                  </a:extLst>
                </a:gridCol>
                <a:gridCol w="2263141">
                  <a:extLst>
                    <a:ext uri="{9D8B030D-6E8A-4147-A177-3AD203B41FA5}">
                      <a16:colId xmlns:a16="http://schemas.microsoft.com/office/drawing/2014/main" val="1141042818"/>
                    </a:ext>
                  </a:extLst>
                </a:gridCol>
                <a:gridCol w="2514601">
                  <a:extLst>
                    <a:ext uri="{9D8B030D-6E8A-4147-A177-3AD203B41FA5}">
                      <a16:colId xmlns:a16="http://schemas.microsoft.com/office/drawing/2014/main" val="2621204130"/>
                    </a:ext>
                  </a:extLst>
                </a:gridCol>
                <a:gridCol w="2244091">
                  <a:extLst>
                    <a:ext uri="{9D8B030D-6E8A-4147-A177-3AD203B41FA5}">
                      <a16:colId xmlns:a16="http://schemas.microsoft.com/office/drawing/2014/main" val="674287630"/>
                    </a:ext>
                  </a:extLst>
                </a:gridCol>
              </a:tblGrid>
              <a:tr h="4721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United States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 Western States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Wyoming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342630"/>
                  </a:ext>
                </a:extLst>
              </a:tr>
              <a:tr h="472123">
                <a:tc>
                  <a:txBody>
                    <a:bodyPr/>
                    <a:lstStyle/>
                    <a:p>
                      <a:r>
                        <a:rPr lang="en-US" dirty="0"/>
                        <a:t>Avg. Utility-Scale Solar Footprint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85 acres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155 acres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423 acres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3273303"/>
                  </a:ext>
                </a:extLst>
              </a:tr>
              <a:tr h="472123">
                <a:tc>
                  <a:txBody>
                    <a:bodyPr/>
                    <a:lstStyle/>
                    <a:p>
                      <a:r>
                        <a:rPr lang="en-US" dirty="0"/>
                        <a:t>Avg. Total Turbine Footprint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 acres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137 acres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72 acres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581184"/>
                  </a:ext>
                </a:extLst>
              </a:tr>
              <a:tr h="472123">
                <a:tc>
                  <a:txBody>
                    <a:bodyPr/>
                    <a:lstStyle/>
                    <a:p>
                      <a:r>
                        <a:rPr lang="en-US" dirty="0"/>
                        <a:t>Avg. Total Windfarm Footprint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4,000 – 7,650 acres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5,500 – 10,350 acres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2,900 – 5,450 acres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13309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6831CCA-1296-22C1-AE71-1CC342E1FFA4}"/>
              </a:ext>
            </a:extLst>
          </p:cNvPr>
          <p:cNvSpPr txBox="1"/>
          <p:nvPr/>
        </p:nvSpPr>
        <p:spPr>
          <a:xfrm>
            <a:off x="838199" y="5317490"/>
            <a:ext cx="42763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 Assumptions: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2 MW turbine requires 1 surface acre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40-75 acres between turbines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*Implies 8 – 16 turbines/section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4" name="Picture 13" descr="A group of animals in a field with wind turbines in the background&#10;&#10;Description automatically generated">
            <a:extLst>
              <a:ext uri="{FF2B5EF4-FFF2-40B4-BE49-F238E27FC236}">
                <a16:creationId xmlns:a16="http://schemas.microsoft.com/office/drawing/2014/main" id="{C4E3FBB7-E362-5CF1-ACE8-873458BF3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084" y="3726181"/>
            <a:ext cx="5238115" cy="294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01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3C01DF-580B-AC40-E2EF-D0409DBC6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77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5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94340-8770-E079-9AEC-F6D18C194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Leasing and Pricing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DB753-EED9-3FD0-BF9F-FA7B4513A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Typically, more like private land than federal</a:t>
            </a:r>
            <a:br>
              <a:rPr lang="en-US" dirty="0"/>
            </a:br>
            <a:endParaRPr lang="en-US" dirty="0"/>
          </a:p>
          <a:p>
            <a:r>
              <a:rPr lang="en-US" dirty="0"/>
              <a:t>Solar: usually flat rate per acre or per MW of capacity</a:t>
            </a:r>
            <a:br>
              <a:rPr lang="en-US" dirty="0"/>
            </a:br>
            <a:endParaRPr lang="en-US" dirty="0"/>
          </a:p>
          <a:p>
            <a:r>
              <a:rPr lang="en-US" dirty="0"/>
              <a:t>Wind: often tied to actual production</a:t>
            </a:r>
          </a:p>
          <a:p>
            <a:endParaRPr lang="en-US" dirty="0"/>
          </a:p>
          <a:p>
            <a:r>
              <a:rPr lang="en-US" dirty="0"/>
              <a:t>30+ year terms</a:t>
            </a:r>
            <a:br>
              <a:rPr lang="en-US" dirty="0"/>
            </a:br>
            <a:endParaRPr lang="en-US" dirty="0"/>
          </a:p>
          <a:p>
            <a:r>
              <a:rPr lang="en-US" dirty="0"/>
              <a:t>Option contracts and “planning leases”</a:t>
            </a:r>
            <a:br>
              <a:rPr lang="en-US" dirty="0"/>
            </a:br>
            <a:endParaRPr lang="en-US" dirty="0"/>
          </a:p>
          <a:p>
            <a:r>
              <a:rPr lang="en-US" dirty="0"/>
              <a:t>Upfront fees vs. royalties and ongoing fees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Partial vs. total leasing of relevant area</a:t>
            </a:r>
          </a:p>
        </p:txBody>
      </p:sp>
    </p:spTree>
    <p:extLst>
      <p:ext uri="{BB962C8B-B14F-4D97-AF65-F5344CB8AC3E}">
        <p14:creationId xmlns:p14="http://schemas.microsoft.com/office/powerpoint/2010/main" val="1330423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778-8C05-8BB4-FAD5-0CBC6DDAA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Renewables to Date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EBA0EA5-97CC-051C-4553-3152B4B870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4656226"/>
              </p:ext>
            </p:extLst>
          </p:nvPr>
        </p:nvGraphicFramePr>
        <p:xfrm>
          <a:off x="274320" y="1825625"/>
          <a:ext cx="11578586" cy="276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9834">
                  <a:extLst>
                    <a:ext uri="{9D8B030D-6E8A-4147-A177-3AD203B41FA5}">
                      <a16:colId xmlns:a16="http://schemas.microsoft.com/office/drawing/2014/main" val="1298215957"/>
                    </a:ext>
                  </a:extLst>
                </a:gridCol>
                <a:gridCol w="914432">
                  <a:extLst>
                    <a:ext uri="{9D8B030D-6E8A-4147-A177-3AD203B41FA5}">
                      <a16:colId xmlns:a16="http://schemas.microsoft.com/office/drawing/2014/main" val="2451013733"/>
                    </a:ext>
                  </a:extLst>
                </a:gridCol>
                <a:gridCol w="914432">
                  <a:extLst>
                    <a:ext uri="{9D8B030D-6E8A-4147-A177-3AD203B41FA5}">
                      <a16:colId xmlns:a16="http://schemas.microsoft.com/office/drawing/2014/main" val="3939389588"/>
                    </a:ext>
                  </a:extLst>
                </a:gridCol>
                <a:gridCol w="914432">
                  <a:extLst>
                    <a:ext uri="{9D8B030D-6E8A-4147-A177-3AD203B41FA5}">
                      <a16:colId xmlns:a16="http://schemas.microsoft.com/office/drawing/2014/main" val="869941732"/>
                    </a:ext>
                  </a:extLst>
                </a:gridCol>
                <a:gridCol w="914432">
                  <a:extLst>
                    <a:ext uri="{9D8B030D-6E8A-4147-A177-3AD203B41FA5}">
                      <a16:colId xmlns:a16="http://schemas.microsoft.com/office/drawing/2014/main" val="4010128893"/>
                    </a:ext>
                  </a:extLst>
                </a:gridCol>
                <a:gridCol w="914432">
                  <a:extLst>
                    <a:ext uri="{9D8B030D-6E8A-4147-A177-3AD203B41FA5}">
                      <a16:colId xmlns:a16="http://schemas.microsoft.com/office/drawing/2014/main" val="2532602785"/>
                    </a:ext>
                  </a:extLst>
                </a:gridCol>
                <a:gridCol w="914432">
                  <a:extLst>
                    <a:ext uri="{9D8B030D-6E8A-4147-A177-3AD203B41FA5}">
                      <a16:colId xmlns:a16="http://schemas.microsoft.com/office/drawing/2014/main" val="3323208528"/>
                    </a:ext>
                  </a:extLst>
                </a:gridCol>
                <a:gridCol w="914432">
                  <a:extLst>
                    <a:ext uri="{9D8B030D-6E8A-4147-A177-3AD203B41FA5}">
                      <a16:colId xmlns:a16="http://schemas.microsoft.com/office/drawing/2014/main" val="3062109595"/>
                    </a:ext>
                  </a:extLst>
                </a:gridCol>
                <a:gridCol w="914432">
                  <a:extLst>
                    <a:ext uri="{9D8B030D-6E8A-4147-A177-3AD203B41FA5}">
                      <a16:colId xmlns:a16="http://schemas.microsoft.com/office/drawing/2014/main" val="2694360651"/>
                    </a:ext>
                  </a:extLst>
                </a:gridCol>
                <a:gridCol w="914432">
                  <a:extLst>
                    <a:ext uri="{9D8B030D-6E8A-4147-A177-3AD203B41FA5}">
                      <a16:colId xmlns:a16="http://schemas.microsoft.com/office/drawing/2014/main" val="1120617166"/>
                    </a:ext>
                  </a:extLst>
                </a:gridCol>
                <a:gridCol w="914432">
                  <a:extLst>
                    <a:ext uri="{9D8B030D-6E8A-4147-A177-3AD203B41FA5}">
                      <a16:colId xmlns:a16="http://schemas.microsoft.com/office/drawing/2014/main" val="2846469766"/>
                    </a:ext>
                  </a:extLst>
                </a:gridCol>
                <a:gridCol w="914432">
                  <a:extLst>
                    <a:ext uri="{9D8B030D-6E8A-4147-A177-3AD203B41FA5}">
                      <a16:colId xmlns:a16="http://schemas.microsoft.com/office/drawing/2014/main" val="3396145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0327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Solar 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949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Solar Trust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5092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Wind 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01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Wind Trust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5966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Trust Revenue FY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$9.5m</a:t>
                      </a:r>
                    </a:p>
                    <a:p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$1.8m</a:t>
                      </a:r>
                    </a:p>
                    <a:p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$109k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$1.2m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$1.2m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$1.2m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$72k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7870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4416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1388</TotalTime>
  <Words>248</Words>
  <Application>Microsoft Macintosh PowerPoint</Application>
  <PresentationFormat>Widescreen</PresentationFormat>
  <Paragraphs>105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Renewable Energy on State Trust Land</vt:lpstr>
      <vt:lpstr>PowerPoint Presentation</vt:lpstr>
      <vt:lpstr>PowerPoint Presentation</vt:lpstr>
      <vt:lpstr>PowerPoint Presentation</vt:lpstr>
      <vt:lpstr>The Importance of Scale</vt:lpstr>
      <vt:lpstr>PowerPoint Presentation</vt:lpstr>
      <vt:lpstr>Leasing and Pricing</vt:lpstr>
      <vt:lpstr>Renewables to Date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Bryan Leonard</dc:creator>
  <cp:lastModifiedBy>Bryan Leonard</cp:lastModifiedBy>
  <cp:revision>5</cp:revision>
  <dcterms:created xsi:type="dcterms:W3CDTF">2025-04-22T15:43:56Z</dcterms:created>
  <dcterms:modified xsi:type="dcterms:W3CDTF">2025-04-23T14:52:20Z</dcterms:modified>
</cp:coreProperties>
</file>