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58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y="6858000" cx="9144000"/>
  <p:notesSz cx="7010400" cy="9296400"/>
  <p:embeddedFontLst>
    <p:embeddedFont>
      <p:font typeface="Raleway"/>
      <p:regular r:id="rId33"/>
      <p:bold r:id="rId34"/>
      <p:italic r:id="rId35"/>
      <p:boldItalic r:id="rId36"/>
    </p:embeddedFont>
    <p:embeddedFont>
      <p:font typeface="Roboto"/>
      <p:regular r:id="rId37"/>
      <p:bold r:id="rId38"/>
      <p:italic r:id="rId39"/>
      <p:boldItalic r:id="rId40"/>
    </p:embeddedFont>
    <p:embeddedFont>
      <p:font typeface="Lato"/>
      <p:regular r:id="rId41"/>
      <p:bold r:id="rId42"/>
      <p:italic r:id="rId43"/>
      <p:boldItalic r:id="rId44"/>
    </p:embeddedFont>
    <p:embeddedFont>
      <p:font typeface="Alegreya Sans SC"/>
      <p:regular r:id="rId45"/>
      <p:bold r:id="rId46"/>
      <p:italic r:id="rId47"/>
      <p:boldItalic r:id="rId48"/>
    </p:embeddedFont>
    <p:embeddedFont>
      <p:font typeface="Oswald"/>
      <p:regular r:id="rId49"/>
      <p:bold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51" roundtripDataSignature="AMtx7mhx2Iv3nbnZV3URaxmO7rTjxOXSl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4E53C05-6F6D-45C8-95FB-B22EB75B4BEB}">
  <a:tblStyle styleId="{C4E53C05-6F6D-45C8-95FB-B22EB75B4BE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B83AC0A8-4104-43A5-B401-5F3A9C83E870}" styleName="Table_1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Italic.fntdata"/><Relationship Id="rId42" Type="http://schemas.openxmlformats.org/officeDocument/2006/relationships/font" Target="fonts/Lato-bold.fntdata"/><Relationship Id="rId41" Type="http://schemas.openxmlformats.org/officeDocument/2006/relationships/font" Target="fonts/Lato-regular.fntdata"/><Relationship Id="rId44" Type="http://schemas.openxmlformats.org/officeDocument/2006/relationships/font" Target="fonts/Lato-boldItalic.fntdata"/><Relationship Id="rId43" Type="http://schemas.openxmlformats.org/officeDocument/2006/relationships/font" Target="fonts/Lato-italic.fntdata"/><Relationship Id="rId46" Type="http://schemas.openxmlformats.org/officeDocument/2006/relationships/font" Target="fonts/AlegreyaSansSC-bold.fntdata"/><Relationship Id="rId45" Type="http://schemas.openxmlformats.org/officeDocument/2006/relationships/font" Target="fonts/AlegreyaSansSC-regular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font" Target="fonts/AlegreyaSansSC-boldItalic.fntdata"/><Relationship Id="rId47" Type="http://schemas.openxmlformats.org/officeDocument/2006/relationships/font" Target="fonts/AlegreyaSansSC-italic.fntdata"/><Relationship Id="rId49" Type="http://schemas.openxmlformats.org/officeDocument/2006/relationships/font" Target="fonts/Oswald-regular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font" Target="fonts/Raleway-regular.fntdata"/><Relationship Id="rId32" Type="http://schemas.openxmlformats.org/officeDocument/2006/relationships/slide" Target="slides/slide25.xml"/><Relationship Id="rId35" Type="http://schemas.openxmlformats.org/officeDocument/2006/relationships/font" Target="fonts/Raleway-italic.fntdata"/><Relationship Id="rId34" Type="http://schemas.openxmlformats.org/officeDocument/2006/relationships/font" Target="fonts/Raleway-bold.fntdata"/><Relationship Id="rId37" Type="http://schemas.openxmlformats.org/officeDocument/2006/relationships/font" Target="fonts/Roboto-regular.fntdata"/><Relationship Id="rId36" Type="http://schemas.openxmlformats.org/officeDocument/2006/relationships/font" Target="fonts/Raleway-boldItalic.fntdata"/><Relationship Id="rId39" Type="http://schemas.openxmlformats.org/officeDocument/2006/relationships/font" Target="fonts/Roboto-italic.fntdata"/><Relationship Id="rId38" Type="http://schemas.openxmlformats.org/officeDocument/2006/relationships/font" Target="fonts/Roboto-bold.fntdata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customschemas.google.com/relationships/presentationmetadata" Target="metadata"/><Relationship Id="rId50" Type="http://schemas.openxmlformats.org/officeDocument/2006/relationships/font" Target="fonts/Oswald-bold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4d43266b2b_0_0:notes"/>
          <p:cNvSpPr/>
          <p:nvPr>
            <p:ph idx="2" type="sldImg"/>
          </p:nvPr>
        </p:nvSpPr>
        <p:spPr>
          <a:xfrm>
            <a:off x="1168707" y="697230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4d43266b2b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4d43266b2b_0_619:notes"/>
          <p:cNvSpPr/>
          <p:nvPr>
            <p:ph idx="2" type="sldImg"/>
          </p:nvPr>
        </p:nvSpPr>
        <p:spPr>
          <a:xfrm>
            <a:off x="1168707" y="697230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4d43266b2b_0_61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4d43266b2b_0_715:notes"/>
          <p:cNvSpPr/>
          <p:nvPr>
            <p:ph idx="2" type="sldImg"/>
          </p:nvPr>
        </p:nvSpPr>
        <p:spPr>
          <a:xfrm>
            <a:off x="1168707" y="697230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4d43266b2b_0_715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4d43266b2b_0_1188:notes"/>
          <p:cNvSpPr/>
          <p:nvPr>
            <p:ph idx="2" type="sldImg"/>
          </p:nvPr>
        </p:nvSpPr>
        <p:spPr>
          <a:xfrm>
            <a:off x="1168707" y="697230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4d43266b2b_0_118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4d43266b2b_0_809:notes"/>
          <p:cNvSpPr/>
          <p:nvPr>
            <p:ph idx="2" type="sldImg"/>
          </p:nvPr>
        </p:nvSpPr>
        <p:spPr>
          <a:xfrm>
            <a:off x="1168707" y="697230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34d43266b2b_0_80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4d43266b2b_0_904:notes"/>
          <p:cNvSpPr/>
          <p:nvPr>
            <p:ph idx="2" type="sldImg"/>
          </p:nvPr>
        </p:nvSpPr>
        <p:spPr>
          <a:xfrm>
            <a:off x="1168707" y="697230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34d43266b2b_0_90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4d43266b2b_0_999:notes"/>
          <p:cNvSpPr/>
          <p:nvPr>
            <p:ph idx="2" type="sldImg"/>
          </p:nvPr>
        </p:nvSpPr>
        <p:spPr>
          <a:xfrm>
            <a:off x="1168707" y="697230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34d43266b2b_0_99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4d43266b2b_0_1094:notes"/>
          <p:cNvSpPr/>
          <p:nvPr>
            <p:ph idx="2" type="sldImg"/>
          </p:nvPr>
        </p:nvSpPr>
        <p:spPr>
          <a:xfrm>
            <a:off x="1168707" y="697230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4d43266b2b_0_109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4d43266b2b_0_1284:notes"/>
          <p:cNvSpPr/>
          <p:nvPr>
            <p:ph idx="2" type="sldImg"/>
          </p:nvPr>
        </p:nvSpPr>
        <p:spPr>
          <a:xfrm>
            <a:off x="1168707" y="697230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34d43266b2b_0_128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4d43266b2b_0_1380:notes"/>
          <p:cNvSpPr/>
          <p:nvPr>
            <p:ph idx="2" type="sldImg"/>
          </p:nvPr>
        </p:nvSpPr>
        <p:spPr>
          <a:xfrm>
            <a:off x="1168707" y="697230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34d43266b2b_0_138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4d43266b2b_0_1475:notes"/>
          <p:cNvSpPr/>
          <p:nvPr>
            <p:ph idx="2" type="sldImg"/>
          </p:nvPr>
        </p:nvSpPr>
        <p:spPr>
          <a:xfrm>
            <a:off x="1168707" y="697230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34d43266b2b_0_1475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1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p21:notes"/>
          <p:cNvSpPr txBox="1"/>
          <p:nvPr>
            <p:ph idx="1" type="body"/>
          </p:nvPr>
        </p:nvSpPr>
        <p:spPr>
          <a:xfrm>
            <a:off x="701040" y="4416426"/>
            <a:ext cx="5608320" cy="41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2" name="Google Shape;152;p21:notes"/>
          <p:cNvSpPr txBox="1"/>
          <p:nvPr>
            <p:ph idx="12" type="sldNum"/>
          </p:nvPr>
        </p:nvSpPr>
        <p:spPr>
          <a:xfrm>
            <a:off x="3970938" y="8829675"/>
            <a:ext cx="3037840" cy="46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3150" lIns="93150" spcFirstLastPara="1" rIns="93150" wrap="square" tIns="93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4d43266b2b_0_1570:notes"/>
          <p:cNvSpPr/>
          <p:nvPr>
            <p:ph idx="2" type="sldImg"/>
          </p:nvPr>
        </p:nvSpPr>
        <p:spPr>
          <a:xfrm>
            <a:off x="1168707" y="697230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34d43266b2b_0_157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34084a30f2_0_7:notes"/>
          <p:cNvSpPr/>
          <p:nvPr>
            <p:ph idx="2" type="sldImg"/>
          </p:nvPr>
        </p:nvSpPr>
        <p:spPr>
          <a:xfrm>
            <a:off x="1181100" y="696913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2" name="Google Shape;432;g334084a30f2_0_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4d43266b2b_0_1769:notes"/>
          <p:cNvSpPr/>
          <p:nvPr>
            <p:ph idx="2" type="sldImg"/>
          </p:nvPr>
        </p:nvSpPr>
        <p:spPr>
          <a:xfrm>
            <a:off x="1181100" y="696913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34d43266b2b_0_176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4d92c73f84_0_0:notes"/>
          <p:cNvSpPr/>
          <p:nvPr>
            <p:ph idx="2" type="sldImg"/>
          </p:nvPr>
        </p:nvSpPr>
        <p:spPr>
          <a:xfrm>
            <a:off x="1181100" y="696913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34d92c73f84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33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0" name="Google Shape;450;p33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4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57" name="Google Shape;457;p34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2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p22:notes"/>
          <p:cNvSpPr txBox="1"/>
          <p:nvPr>
            <p:ph idx="1" type="body"/>
          </p:nvPr>
        </p:nvSpPr>
        <p:spPr>
          <a:xfrm>
            <a:off x="701040" y="4416426"/>
            <a:ext cx="5608320" cy="41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9" name="Google Shape;159;p22:notes"/>
          <p:cNvSpPr txBox="1"/>
          <p:nvPr>
            <p:ph idx="12" type="sldNum"/>
          </p:nvPr>
        </p:nvSpPr>
        <p:spPr>
          <a:xfrm>
            <a:off x="3970938" y="8829675"/>
            <a:ext cx="3037840" cy="46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3150" lIns="93150" spcFirstLastPara="1" rIns="93150" wrap="square" tIns="93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p23:notes"/>
          <p:cNvSpPr txBox="1"/>
          <p:nvPr>
            <p:ph idx="1" type="body"/>
          </p:nvPr>
        </p:nvSpPr>
        <p:spPr>
          <a:xfrm>
            <a:off x="701040" y="4416426"/>
            <a:ext cx="5608320" cy="41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8" name="Google Shape;168;p23:notes"/>
          <p:cNvSpPr txBox="1"/>
          <p:nvPr>
            <p:ph idx="12" type="sldNum"/>
          </p:nvPr>
        </p:nvSpPr>
        <p:spPr>
          <a:xfrm>
            <a:off x="3970938" y="8829675"/>
            <a:ext cx="3037840" cy="46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3150" lIns="93150" spcFirstLastPara="1" rIns="93150" wrap="square" tIns="93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34084a30f2_0_351:notes"/>
          <p:cNvSpPr/>
          <p:nvPr>
            <p:ph idx="2" type="sldImg"/>
          </p:nvPr>
        </p:nvSpPr>
        <p:spPr>
          <a:xfrm>
            <a:off x="1168707" y="697230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g334084a30f2_0_35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4d43266b2b_0_109:notes"/>
          <p:cNvSpPr/>
          <p:nvPr>
            <p:ph idx="2" type="sldImg"/>
          </p:nvPr>
        </p:nvSpPr>
        <p:spPr>
          <a:xfrm>
            <a:off x="1168707" y="697230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4d43266b2b_0_10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4d43266b2b_0_212:notes"/>
          <p:cNvSpPr/>
          <p:nvPr>
            <p:ph idx="2" type="sldImg"/>
          </p:nvPr>
        </p:nvSpPr>
        <p:spPr>
          <a:xfrm>
            <a:off x="1168707" y="697230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4d43266b2b_0_21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4d43266b2b_0_350:notes"/>
          <p:cNvSpPr/>
          <p:nvPr>
            <p:ph idx="2" type="sldImg"/>
          </p:nvPr>
        </p:nvSpPr>
        <p:spPr>
          <a:xfrm>
            <a:off x="1168707" y="697230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4d43266b2b_0_35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4d43266b2b_0_488:notes"/>
          <p:cNvSpPr/>
          <p:nvPr>
            <p:ph idx="2" type="sldImg"/>
          </p:nvPr>
        </p:nvSpPr>
        <p:spPr>
          <a:xfrm>
            <a:off x="1168707" y="697230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4d43266b2b_0_48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1_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6"/>
          <p:cNvSpPr txBox="1"/>
          <p:nvPr>
            <p:ph type="title"/>
          </p:nvPr>
        </p:nvSpPr>
        <p:spPr>
          <a:xfrm>
            <a:off x="2412750" y="2903250"/>
            <a:ext cx="43185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36"/>
          <p:cNvSpPr txBox="1"/>
          <p:nvPr>
            <p:ph idx="1" type="subTitle"/>
          </p:nvPr>
        </p:nvSpPr>
        <p:spPr>
          <a:xfrm>
            <a:off x="3135300" y="3574050"/>
            <a:ext cx="2873400" cy="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34084a30f2_0_41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34084a30f2_0_380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8" name="Google Shape;58;g334084a30f2_0_380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9" name="Google Shape;59;g334084a30f2_0_38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34084a30f2_0_384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2" name="Google Shape;62;g334084a30f2_0_38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34084a30f2_0_387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5" name="Google Shape;65;g334084a30f2_0_387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6" name="Google Shape;66;g334084a30f2_0_38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34084a30f2_0_39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9" name="Google Shape;69;g334084a30f2_0_391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0" name="Google Shape;70;g334084a30f2_0_391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1" name="Google Shape;71;g334084a30f2_0_39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34084a30f2_0_39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4" name="Google Shape;74;g334084a30f2_0_39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34084a30f2_0_399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7" name="Google Shape;77;g334084a30f2_0_399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8" name="Google Shape;78;g334084a30f2_0_39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34084a30f2_0_403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1" name="Google Shape;81;g334084a30f2_0_40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34084a30f2_0_406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g334084a30f2_0_406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5" name="Google Shape;85;g334084a30f2_0_406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6" name="Google Shape;86;g334084a30f2_0_406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7" name="Google Shape;87;g334084a30f2_0_40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34084a30f2_0_412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0" name="Google Shape;90;g334084a30f2_0_4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 type="obj">
  <p:cSld name="OBJECT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9"/>
          <p:cNvSpPr txBox="1"/>
          <p:nvPr>
            <p:ph type="title"/>
          </p:nvPr>
        </p:nvSpPr>
        <p:spPr>
          <a:xfrm>
            <a:off x="612648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39"/>
          <p:cNvSpPr txBox="1"/>
          <p:nvPr>
            <p:ph idx="10" type="dt"/>
          </p:nvPr>
        </p:nvSpPr>
        <p:spPr>
          <a:xfrm>
            <a:off x="6096000" y="6248400"/>
            <a:ext cx="2667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39"/>
          <p:cNvSpPr txBox="1"/>
          <p:nvPr>
            <p:ph idx="11" type="ftr"/>
          </p:nvPr>
        </p:nvSpPr>
        <p:spPr>
          <a:xfrm>
            <a:off x="609600" y="6248206"/>
            <a:ext cx="54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p39"/>
          <p:cNvSpPr txBox="1"/>
          <p:nvPr>
            <p:ph idx="12" type="sldNum"/>
          </p:nvPr>
        </p:nvSpPr>
        <p:spPr>
          <a:xfrm>
            <a:off x="0" y="1272222"/>
            <a:ext cx="5334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" name="Google Shape;19;p39"/>
          <p:cNvSpPr txBox="1"/>
          <p:nvPr>
            <p:ph idx="1" type="body"/>
          </p:nvPr>
        </p:nvSpPr>
        <p:spPr>
          <a:xfrm>
            <a:off x="612648" y="1600200"/>
            <a:ext cx="81534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97180" lvl="0" marL="457200" marR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8610" lvl="1" marL="914400" marR="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4325" lvl="2" marL="13716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4325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2895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7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transition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34084a30f2_0_415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3" name="Google Shape;93;g334084a30f2_0_415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4" name="Google Shape;94;g334084a30f2_0_41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chemeClr val="dk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34084a30f2_0_421"/>
          <p:cNvSpPr txBox="1"/>
          <p:nvPr>
            <p:ph type="title"/>
          </p:nvPr>
        </p:nvSpPr>
        <p:spPr>
          <a:xfrm>
            <a:off x="1308150" y="1758200"/>
            <a:ext cx="7110000" cy="7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7" name="Google Shape;97;g334084a30f2_0_421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" name="Google Shape;98;g334084a30f2_0_421"/>
          <p:cNvSpPr txBox="1"/>
          <p:nvPr/>
        </p:nvSpPr>
        <p:spPr>
          <a:xfrm>
            <a:off x="8213935" y="104667"/>
            <a:ext cx="705900" cy="42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1" i="0" sz="6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1">
  <p:cSld name="SECTION_HEADER_2">
    <p:bg>
      <p:bgPr>
        <a:solidFill>
          <a:srgbClr val="434343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g334084a30f2_0_425"/>
          <p:cNvGrpSpPr/>
          <p:nvPr/>
        </p:nvGrpSpPr>
        <p:grpSpPr>
          <a:xfrm>
            <a:off x="830394" y="1588472"/>
            <a:ext cx="745763" cy="61102"/>
            <a:chOff x="4580561" y="2589004"/>
            <a:chExt cx="1064464" cy="25200"/>
          </a:xfrm>
        </p:grpSpPr>
        <p:sp>
          <p:nvSpPr>
            <p:cNvPr id="101" name="Google Shape;101;g334084a30f2_0_42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g334084a30f2_0_42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3" name="Google Shape;103;g334084a30f2_0_425"/>
          <p:cNvSpPr txBox="1"/>
          <p:nvPr>
            <p:ph type="title"/>
          </p:nvPr>
        </p:nvSpPr>
        <p:spPr>
          <a:xfrm>
            <a:off x="729450" y="1763267"/>
            <a:ext cx="7688400" cy="20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4" name="Google Shape;104;g334084a30f2_0_425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5" name="Google Shape;105;g334084a30f2_0_425"/>
          <p:cNvSpPr/>
          <p:nvPr/>
        </p:nvSpPr>
        <p:spPr>
          <a:xfrm>
            <a:off x="8280450" y="0"/>
            <a:ext cx="863400" cy="6057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6" name="Google Shape;106;g334084a30f2_0_425"/>
          <p:cNvCxnSpPr/>
          <p:nvPr/>
        </p:nvCxnSpPr>
        <p:spPr>
          <a:xfrm>
            <a:off x="8598817" y="288467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7" name="Google Shape;107;g334084a30f2_0_425"/>
          <p:cNvCxnSpPr/>
          <p:nvPr/>
        </p:nvCxnSpPr>
        <p:spPr>
          <a:xfrm>
            <a:off x="8598817" y="333517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8" name="Google Shape;108;g334084a30f2_0_425"/>
          <p:cNvCxnSpPr/>
          <p:nvPr/>
        </p:nvCxnSpPr>
        <p:spPr>
          <a:xfrm>
            <a:off x="8598817" y="378567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34084a30f2_0_435"/>
          <p:cNvSpPr/>
          <p:nvPr/>
        </p:nvSpPr>
        <p:spPr>
          <a:xfrm>
            <a:off x="0" y="0"/>
            <a:ext cx="9144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g334084a30f2_0_435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2" name="Google Shape;112;g334084a30f2_0_435"/>
          <p:cNvSpPr/>
          <p:nvPr/>
        </p:nvSpPr>
        <p:spPr>
          <a:xfrm>
            <a:off x="8280450" y="0"/>
            <a:ext cx="863400" cy="605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3" name="Google Shape;113;g334084a30f2_0_435"/>
          <p:cNvCxnSpPr/>
          <p:nvPr/>
        </p:nvCxnSpPr>
        <p:spPr>
          <a:xfrm>
            <a:off x="8598817" y="288467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4" name="Google Shape;114;g334084a30f2_0_435"/>
          <p:cNvCxnSpPr/>
          <p:nvPr/>
        </p:nvCxnSpPr>
        <p:spPr>
          <a:xfrm>
            <a:off x="8598817" y="333517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5" name="Google Shape;115;g334084a30f2_0_435"/>
          <p:cNvCxnSpPr/>
          <p:nvPr/>
        </p:nvCxnSpPr>
        <p:spPr>
          <a:xfrm>
            <a:off x="8598817" y="378567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6" name="Google Shape;116;g334084a30f2_0_435"/>
          <p:cNvSpPr txBox="1"/>
          <p:nvPr>
            <p:ph type="title"/>
          </p:nvPr>
        </p:nvSpPr>
        <p:spPr>
          <a:xfrm>
            <a:off x="729450" y="2741833"/>
            <a:ext cx="5887500" cy="20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_2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34084a30f2_0_443"/>
          <p:cNvSpPr/>
          <p:nvPr/>
        </p:nvSpPr>
        <p:spPr>
          <a:xfrm>
            <a:off x="0" y="0"/>
            <a:ext cx="9144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g334084a30f2_0_443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0" name="Google Shape;120;g334084a30f2_0_443"/>
          <p:cNvSpPr/>
          <p:nvPr/>
        </p:nvSpPr>
        <p:spPr>
          <a:xfrm>
            <a:off x="8280450" y="0"/>
            <a:ext cx="863400" cy="605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1" name="Google Shape;121;g334084a30f2_0_443"/>
          <p:cNvCxnSpPr/>
          <p:nvPr/>
        </p:nvCxnSpPr>
        <p:spPr>
          <a:xfrm>
            <a:off x="8598817" y="288467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2" name="Google Shape;122;g334084a30f2_0_443"/>
          <p:cNvCxnSpPr/>
          <p:nvPr/>
        </p:nvCxnSpPr>
        <p:spPr>
          <a:xfrm>
            <a:off x="8598817" y="333517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3" name="Google Shape;123;g334084a30f2_0_443"/>
          <p:cNvCxnSpPr/>
          <p:nvPr/>
        </p:nvCxnSpPr>
        <p:spPr>
          <a:xfrm>
            <a:off x="8598817" y="378567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4" name="Google Shape;124;g334084a30f2_0_443"/>
          <p:cNvSpPr txBox="1"/>
          <p:nvPr>
            <p:ph idx="1" type="body"/>
          </p:nvPr>
        </p:nvSpPr>
        <p:spPr>
          <a:xfrm>
            <a:off x="729450" y="1424867"/>
            <a:ext cx="7688700" cy="13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utterstock_429987889_edited.jpg" id="126" name="Google Shape;126;g334084a30f2_0_451"/>
          <p:cNvPicPr preferRelativeResize="0"/>
          <p:nvPr/>
        </p:nvPicPr>
        <p:blipFill rotWithShape="1">
          <a:blip r:embed="rId2">
            <a:alphaModFix/>
          </a:blip>
          <a:srcRect b="23591" l="0" r="0" t="21799"/>
          <a:stretch/>
        </p:blipFill>
        <p:spPr>
          <a:xfrm>
            <a:off x="0" y="650433"/>
            <a:ext cx="9144000" cy="620757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g334084a30f2_0_451"/>
          <p:cNvSpPr/>
          <p:nvPr/>
        </p:nvSpPr>
        <p:spPr>
          <a:xfrm>
            <a:off x="0" y="0"/>
            <a:ext cx="9144000" cy="65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8" name="Google Shape;128;g334084a30f2_0_451"/>
          <p:cNvGrpSpPr/>
          <p:nvPr/>
        </p:nvGrpSpPr>
        <p:grpSpPr>
          <a:xfrm>
            <a:off x="830394" y="1588472"/>
            <a:ext cx="745763" cy="61102"/>
            <a:chOff x="4580561" y="2589004"/>
            <a:chExt cx="1064464" cy="25200"/>
          </a:xfrm>
        </p:grpSpPr>
        <p:sp>
          <p:nvSpPr>
            <p:cNvPr id="129" name="Google Shape;129;g334084a30f2_0_45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g334084a30f2_0_45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1" name="Google Shape;131;g334084a30f2_0_451"/>
          <p:cNvSpPr txBox="1"/>
          <p:nvPr>
            <p:ph type="ctrTitle"/>
          </p:nvPr>
        </p:nvSpPr>
        <p:spPr>
          <a:xfrm>
            <a:off x="729450" y="1763267"/>
            <a:ext cx="7688100" cy="22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32" name="Google Shape;132;g334084a30f2_0_451"/>
          <p:cNvSpPr txBox="1"/>
          <p:nvPr>
            <p:ph idx="1" type="subTitle"/>
          </p:nvPr>
        </p:nvSpPr>
        <p:spPr>
          <a:xfrm>
            <a:off x="729627" y="4230533"/>
            <a:ext cx="76881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33" name="Google Shape;133;g334084a30f2_0_451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4" name="Google Shape;134;g334084a30f2_0_451"/>
          <p:cNvSpPr/>
          <p:nvPr/>
        </p:nvSpPr>
        <p:spPr>
          <a:xfrm>
            <a:off x="8280450" y="0"/>
            <a:ext cx="863400" cy="60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5" name="Google Shape;135;g334084a30f2_0_451"/>
          <p:cNvCxnSpPr/>
          <p:nvPr/>
        </p:nvCxnSpPr>
        <p:spPr>
          <a:xfrm>
            <a:off x="8598817" y="288467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6" name="Google Shape;136;g334084a30f2_0_451"/>
          <p:cNvCxnSpPr/>
          <p:nvPr/>
        </p:nvCxnSpPr>
        <p:spPr>
          <a:xfrm>
            <a:off x="8598817" y="333517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7" name="Google Shape;137;g334084a30f2_0_451"/>
          <p:cNvCxnSpPr/>
          <p:nvPr/>
        </p:nvCxnSpPr>
        <p:spPr>
          <a:xfrm>
            <a:off x="8598817" y="378567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SLI Layout">
  <p:cSld name="Custom Layou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7"/>
          <p:cNvSpPr txBox="1"/>
          <p:nvPr>
            <p:ph idx="1" type="body"/>
          </p:nvPr>
        </p:nvSpPr>
        <p:spPr>
          <a:xfrm>
            <a:off x="495300" y="997950"/>
            <a:ext cx="8115300" cy="45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Lato"/>
              <a:buChar char="●"/>
              <a:defRPr b="0" i="0" sz="2400" u="none" cap="none" strike="noStrik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429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Lato"/>
              <a:buChar char="○"/>
              <a:defRPr b="0" i="0" sz="1800" u="none" cap="none" strike="noStrik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429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Lato"/>
              <a:buChar char="■"/>
              <a:defRPr b="0" i="0" sz="1800" u="none" cap="none" strike="noStrik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Lato"/>
              <a:buChar char="●"/>
              <a:defRPr b="0" i="0" sz="1800" u="none" cap="none" strike="noStrik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Lato"/>
              <a:buChar char="○"/>
              <a:defRPr b="0" i="0" sz="1800" u="none" cap="none" strike="noStrik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Lato"/>
              <a:buChar char="■"/>
              <a:defRPr b="0" i="0" sz="1800" u="none" cap="none" strike="noStrik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Lato"/>
              <a:buChar char="●"/>
              <a:defRPr b="0" i="0" sz="1800" u="none" cap="none" strike="noStrik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Lato"/>
              <a:buChar char="○"/>
              <a:defRPr b="0" i="0" sz="1800" u="none" cap="none" strike="noStrik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Lato"/>
              <a:buChar char="■"/>
              <a:defRPr b="0" i="0" sz="1800" u="none" cap="none" strike="noStrik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" name="Google Shape;22;p37"/>
          <p:cNvSpPr txBox="1"/>
          <p:nvPr>
            <p:ph type="title"/>
          </p:nvPr>
        </p:nvSpPr>
        <p:spPr>
          <a:xfrm>
            <a:off x="495300" y="307350"/>
            <a:ext cx="8077200" cy="6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b="0" i="0" sz="3200" u="none" cap="none" strike="noStrike">
                <a:solidFill>
                  <a:srgbClr val="5C6670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b="0" i="0" sz="4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b="0" i="0" sz="4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b="0" i="0" sz="4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b="0" i="0" sz="4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b="0" i="0" sz="4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b="0" i="0" sz="4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b="0" i="0" sz="4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b="0" i="0" sz="4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pact">
  <p:cSld name="1_Title Slide_1">
    <p:bg>
      <p:bgPr>
        <a:solidFill>
          <a:srgbClr val="633D17">
            <a:alpha val="80390"/>
          </a:srgbClr>
        </a:solid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8"/>
          <p:cNvSpPr txBox="1"/>
          <p:nvPr>
            <p:ph type="title"/>
          </p:nvPr>
        </p:nvSpPr>
        <p:spPr>
          <a:xfrm>
            <a:off x="476125" y="2571075"/>
            <a:ext cx="8580900" cy="6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Lato"/>
              <a:buNone/>
              <a:defRPr b="1" i="0" sz="48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0"/>
          <p:cNvSpPr txBox="1"/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p40"/>
          <p:cNvSpPr txBox="1"/>
          <p:nvPr>
            <p:ph idx="10" type="dt"/>
          </p:nvPr>
        </p:nvSpPr>
        <p:spPr>
          <a:xfrm>
            <a:off x="6096000" y="6248400"/>
            <a:ext cx="2667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40"/>
          <p:cNvSpPr txBox="1"/>
          <p:nvPr>
            <p:ph idx="11" type="ftr"/>
          </p:nvPr>
        </p:nvSpPr>
        <p:spPr>
          <a:xfrm>
            <a:off x="609600" y="6248206"/>
            <a:ext cx="54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40"/>
          <p:cNvSpPr txBox="1"/>
          <p:nvPr>
            <p:ph idx="12" type="sldNum"/>
          </p:nvPr>
        </p:nvSpPr>
        <p:spPr>
          <a:xfrm>
            <a:off x="0" y="1272222"/>
            <a:ext cx="5334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2693ce8247e_0_100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Google Shape;32;g2693ce8247e_0_100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g2693ce8247e_0_10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334084a30f2_0_115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" name="Google Shape;36;g334084a30f2_0_115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Google Shape;37;g334084a30f2_0_11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34d43266b2b_0_98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40" name="Google Shape;40;g34d43266b2b_0_98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1" name="Google Shape;41;g34d43266b2b_0_9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_2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34d43266b2b_0_203"/>
          <p:cNvSpPr/>
          <p:nvPr/>
        </p:nvSpPr>
        <p:spPr>
          <a:xfrm>
            <a:off x="0" y="0"/>
            <a:ext cx="9144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g34d43266b2b_0_203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" name="Google Shape;45;g34d43266b2b_0_203">
            <a:hlinkClick/>
          </p:cNvPr>
          <p:cNvSpPr/>
          <p:nvPr/>
        </p:nvSpPr>
        <p:spPr>
          <a:xfrm>
            <a:off x="8280450" y="0"/>
            <a:ext cx="863400" cy="605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6" name="Google Shape;46;g34d43266b2b_0_203">
            <a:hlinkClick/>
          </p:cNvPr>
          <p:cNvCxnSpPr/>
          <p:nvPr/>
        </p:nvCxnSpPr>
        <p:spPr>
          <a:xfrm>
            <a:off x="8598817" y="288467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7" name="Google Shape;47;g34d43266b2b_0_203">
            <a:hlinkClick/>
          </p:cNvPr>
          <p:cNvCxnSpPr/>
          <p:nvPr/>
        </p:nvCxnSpPr>
        <p:spPr>
          <a:xfrm>
            <a:off x="8598817" y="333517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8" name="Google Shape;48;g34d43266b2b_0_203">
            <a:hlinkClick/>
          </p:cNvPr>
          <p:cNvCxnSpPr/>
          <p:nvPr/>
        </p:nvCxnSpPr>
        <p:spPr>
          <a:xfrm>
            <a:off x="8598817" y="378567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" name="Google Shape;49;g34d43266b2b_0_203"/>
          <p:cNvSpPr txBox="1"/>
          <p:nvPr>
            <p:ph idx="1" type="body"/>
          </p:nvPr>
        </p:nvSpPr>
        <p:spPr>
          <a:xfrm>
            <a:off x="729450" y="1424867"/>
            <a:ext cx="7688700" cy="13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1" Type="http://schemas.openxmlformats.org/officeDocument/2006/relationships/theme" Target="../theme/theme3.xml"/><Relationship Id="rId10" Type="http://schemas.openxmlformats.org/officeDocument/2006/relationships/slideLayout" Target="../slideLayouts/slideLayout9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5"/>
          <p:cNvSpPr/>
          <p:nvPr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rgbClr val="172D5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" name="Google Shape;7;p35"/>
          <p:cNvSpPr txBox="1"/>
          <p:nvPr/>
        </p:nvSpPr>
        <p:spPr>
          <a:xfrm>
            <a:off x="0" y="457200"/>
            <a:ext cx="91440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" name="Google Shape;8;p35"/>
          <p:cNvSpPr txBox="1"/>
          <p:nvPr/>
        </p:nvSpPr>
        <p:spPr>
          <a:xfrm>
            <a:off x="0" y="1524000"/>
            <a:ext cx="91440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WY-oslinofram.jpg" id="9" name="Google Shape;9;p35"/>
          <p:cNvPicPr preferRelativeResize="0"/>
          <p:nvPr/>
        </p:nvPicPr>
        <p:blipFill rotWithShape="1">
          <a:blip r:embed="rId1">
            <a:alphaModFix/>
          </a:blip>
          <a:srcRect b="3493" l="0" r="0" t="0"/>
          <a:stretch/>
        </p:blipFill>
        <p:spPr>
          <a:xfrm>
            <a:off x="348501" y="6035725"/>
            <a:ext cx="1017706" cy="690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35"/>
          <p:cNvSpPr txBox="1"/>
          <p:nvPr/>
        </p:nvSpPr>
        <p:spPr>
          <a:xfrm>
            <a:off x="1366200" y="6035725"/>
            <a:ext cx="1197900" cy="6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Wyoming </a:t>
            </a:r>
            <a:endParaRPr b="0" i="0" sz="1400" u="none" cap="none" strike="noStrike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Office of State Lands &amp; Investments</a:t>
            </a:r>
            <a:endParaRPr b="0" i="0" sz="1000" u="none" cap="none" strike="noStrike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34084a30f2_0_37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g334084a30f2_0_376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g334084a30f2_0_37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hyperlink" Target="mailto:Jason.crowder@wyo.gov" TargetMode="External"/><Relationship Id="rId4" Type="http://schemas.openxmlformats.org/officeDocument/2006/relationships/hyperlink" Target="mailto:Jason.crowder@wyo.gov" TargetMode="External"/><Relationship Id="rId5" Type="http://schemas.openxmlformats.org/officeDocument/2006/relationships/hyperlink" Target="mailto:Jason.crowder@wyo.gov" TargetMode="External"/><Relationship Id="rId6" Type="http://schemas.openxmlformats.org/officeDocument/2006/relationships/hyperlink" Target="mailto:cody.booth@wyo.gov" TargetMode="External"/><Relationship Id="rId7" Type="http://schemas.openxmlformats.org/officeDocument/2006/relationships/hyperlink" Target="mailto:Benjamin.bump@wyo.gov" TargetMode="External"/><Relationship Id="rId8" Type="http://schemas.openxmlformats.org/officeDocument/2006/relationships/hyperlink" Target="mailto:Cody.booth@wyo.gov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4d43266b2b_0_0"/>
          <p:cNvSpPr txBox="1"/>
          <p:nvPr>
            <p:ph type="ctrTitle"/>
          </p:nvPr>
        </p:nvSpPr>
        <p:spPr>
          <a:xfrm>
            <a:off x="5741950" y="3788467"/>
            <a:ext cx="4790100" cy="81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</a:endParaRPr>
          </a:p>
        </p:txBody>
      </p:sp>
      <p:sp>
        <p:nvSpPr>
          <p:cNvPr id="143" name="Google Shape;143;g34d43266b2b_0_0"/>
          <p:cNvSpPr txBox="1"/>
          <p:nvPr>
            <p:ph idx="1" type="subTitle"/>
          </p:nvPr>
        </p:nvSpPr>
        <p:spPr>
          <a:xfrm>
            <a:off x="192150" y="106133"/>
            <a:ext cx="2286900" cy="77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0000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Office of State Lands </a:t>
            </a:r>
            <a:endParaRPr b="1" sz="1400">
              <a:solidFill>
                <a:srgbClr val="000000"/>
              </a:solidFill>
              <a:latin typeface="Alegreya Sans SC"/>
              <a:ea typeface="Alegreya Sans SC"/>
              <a:cs typeface="Alegreya Sans SC"/>
              <a:sym typeface="Alegreya Sans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0000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and Investments</a:t>
            </a:r>
            <a:endParaRPr b="1" sz="1400">
              <a:solidFill>
                <a:srgbClr val="000000"/>
              </a:solidFill>
              <a:latin typeface="Alegreya Sans SC"/>
              <a:ea typeface="Alegreya Sans SC"/>
              <a:cs typeface="Alegreya Sans SC"/>
              <a:sym typeface="Alegreya Sans SC"/>
            </a:endParaRPr>
          </a:p>
        </p:txBody>
      </p:sp>
      <p:pic>
        <p:nvPicPr>
          <p:cNvPr id="144" name="Google Shape;144;g34d43266b2b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5650" y="881733"/>
            <a:ext cx="739900" cy="48550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34d43266b2b_0_0"/>
          <p:cNvSpPr txBox="1"/>
          <p:nvPr/>
        </p:nvSpPr>
        <p:spPr>
          <a:xfrm>
            <a:off x="281700" y="1408058"/>
            <a:ext cx="8045400" cy="185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State Trust Land - An Emerging Issue Forum</a:t>
            </a:r>
            <a:endParaRPr b="1" sz="30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“Kelly Parcel”</a:t>
            </a:r>
            <a:endParaRPr b="1" sz="30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" name="Google Shape;146;g34d43266b2b_0_0"/>
          <p:cNvSpPr txBox="1"/>
          <p:nvPr/>
        </p:nvSpPr>
        <p:spPr>
          <a:xfrm>
            <a:off x="281700" y="5974800"/>
            <a:ext cx="2107800" cy="7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147" name="Google Shape;147;g34d43266b2b_0_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8" name="Google Shape;148;g34d43266b2b_0_0"/>
          <p:cNvSpPr txBox="1"/>
          <p:nvPr/>
        </p:nvSpPr>
        <p:spPr>
          <a:xfrm>
            <a:off x="2909700" y="6058650"/>
            <a:ext cx="27894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Cody Booth</a:t>
            </a:r>
            <a:endParaRPr sz="1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Assistant Director</a:t>
            </a:r>
            <a:b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April 22, 2025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4d43266b2b_0_619"/>
          <p:cNvSpPr txBox="1"/>
          <p:nvPr>
            <p:ph idx="1" type="body"/>
          </p:nvPr>
        </p:nvSpPr>
        <p:spPr>
          <a:xfrm>
            <a:off x="36650" y="900100"/>
            <a:ext cx="4643100" cy="65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State Trust Land within Grand Teton National Park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358" name="Google Shape;358;g34d43266b2b_0_6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1275" y="48533"/>
            <a:ext cx="4332726" cy="689840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59" name="Google Shape;359;g34d43266b2b_0_619"/>
          <p:cNvGraphicFramePr/>
          <p:nvPr/>
        </p:nvGraphicFramePr>
        <p:xfrm>
          <a:off x="0" y="155566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{C4E53C05-6F6D-45C8-95FB-B22EB75B4BEB}</a:tableStyleId>
              </a:tblPr>
              <a:tblGrid>
                <a:gridCol w="865725"/>
                <a:gridCol w="765650"/>
                <a:gridCol w="715250"/>
                <a:gridCol w="1460350"/>
                <a:gridCol w="1004250"/>
              </a:tblGrid>
              <a:tr h="451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sng"/>
                        <a:t>Parcel</a:t>
                      </a:r>
                      <a:endParaRPr sz="1600" u="sng"/>
                    </a:p>
                  </a:txBody>
                  <a:tcPr marT="121900" marB="121900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sng"/>
                        <a:t>Estate</a:t>
                      </a:r>
                      <a:endParaRPr sz="1600" u="sng"/>
                    </a:p>
                  </a:txBody>
                  <a:tcPr marT="121900" marB="121900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sng"/>
                        <a:t>Acres</a:t>
                      </a:r>
                      <a:endParaRPr sz="1600" u="sng"/>
                    </a:p>
                  </a:txBody>
                  <a:tcPr marT="121900" marB="121900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sng"/>
                        <a:t>Amount</a:t>
                      </a:r>
                      <a:endParaRPr sz="1600" u="sng"/>
                    </a:p>
                  </a:txBody>
                  <a:tcPr marT="121900" marB="121900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sng"/>
                        <a:t>Date</a:t>
                      </a:r>
                      <a:endParaRPr sz="1600" u="sng"/>
                    </a:p>
                  </a:txBody>
                  <a:tcPr marT="121900" marB="121900" marR="91425" marL="91425"/>
                </a:tc>
              </a:tr>
              <a:tr h="451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Jackson Lake Parcel</a:t>
                      </a:r>
                      <a:endParaRPr sz="1300"/>
                    </a:p>
                  </a:txBody>
                  <a:tcPr marT="121900" marB="121900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Mineral Only</a:t>
                      </a:r>
                      <a:endParaRPr sz="1300"/>
                    </a:p>
                  </a:txBody>
                  <a:tcPr marT="121900" marB="121900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39.59</a:t>
                      </a:r>
                      <a:endParaRPr sz="1300"/>
                    </a:p>
                  </a:txBody>
                  <a:tcPr marT="121900" marB="121900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$2,000.00</a:t>
                      </a:r>
                      <a:endParaRPr sz="1300"/>
                    </a:p>
                  </a:txBody>
                  <a:tcPr marT="121900" marB="121900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January 5, 2012</a:t>
                      </a:r>
                      <a:endParaRPr sz="1300"/>
                    </a:p>
                  </a:txBody>
                  <a:tcPr marT="121900" marB="121900" marR="91425" marL="91425"/>
                </a:tc>
              </a:tr>
              <a:tr h="451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Snake River Parcel</a:t>
                      </a:r>
                      <a:endParaRPr sz="1300"/>
                    </a:p>
                  </a:txBody>
                  <a:tcPr marT="121900" marB="121900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Surface and Mineral</a:t>
                      </a:r>
                      <a:endParaRPr sz="1300"/>
                    </a:p>
                  </a:txBody>
                  <a:tcPr marT="121900" marB="121900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86.32</a:t>
                      </a:r>
                      <a:endParaRPr sz="1300"/>
                    </a:p>
                  </a:txBody>
                  <a:tcPr marT="121900" marB="121900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$16,000,000.00</a:t>
                      </a:r>
                      <a:endParaRPr sz="1300"/>
                    </a:p>
                  </a:txBody>
                  <a:tcPr marT="121900" marB="121900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January 5, 2013</a:t>
                      </a:r>
                      <a:endParaRPr sz="1300"/>
                    </a:p>
                  </a:txBody>
                  <a:tcPr marT="121900" marB="121900" marR="91425" marL="91425"/>
                </a:tc>
              </a:tr>
              <a:tr h="451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Antelope Flats Parcel</a:t>
                      </a:r>
                      <a:endParaRPr sz="1300"/>
                    </a:p>
                  </a:txBody>
                  <a:tcPr marT="121900" marB="121900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Surface and Mineral</a:t>
                      </a:r>
                      <a:endParaRPr sz="1300"/>
                    </a:p>
                  </a:txBody>
                  <a:tcPr marT="121900" marB="121900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640</a:t>
                      </a:r>
                      <a:endParaRPr sz="1300"/>
                    </a:p>
                  </a:txBody>
                  <a:tcPr marT="121900" marB="121900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$46,000,000.00</a:t>
                      </a:r>
                      <a:endParaRPr sz="1300"/>
                    </a:p>
                  </a:txBody>
                  <a:tcPr marT="121900" marB="121900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December 12, 2016</a:t>
                      </a:r>
                      <a:endParaRPr sz="1300"/>
                    </a:p>
                  </a:txBody>
                  <a:tcPr marT="121900" marB="121900" marR="91425" marL="91425"/>
                </a:tc>
              </a:tr>
              <a:tr h="451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Kelly Parcel</a:t>
                      </a:r>
                      <a:endParaRPr sz="1300"/>
                    </a:p>
                  </a:txBody>
                  <a:tcPr marT="121900" marB="121900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Surface </a:t>
                      </a:r>
                      <a:endParaRPr sz="1300"/>
                    </a:p>
                  </a:txBody>
                  <a:tcPr marT="121900" marB="121900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640</a:t>
                      </a:r>
                      <a:endParaRPr sz="1300"/>
                    </a:p>
                  </a:txBody>
                  <a:tcPr marT="121900" marB="121900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$100,000,000.00</a:t>
                      </a:r>
                      <a:endParaRPr sz="1300"/>
                    </a:p>
                  </a:txBody>
                  <a:tcPr marT="121900" marB="121900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December 27, 2024</a:t>
                      </a:r>
                      <a:endParaRPr sz="1300"/>
                    </a:p>
                  </a:txBody>
                  <a:tcPr marT="121900" marB="121900" marR="91425" marL="91425"/>
                </a:tc>
              </a:tr>
            </a:tbl>
          </a:graphicData>
        </a:graphic>
      </p:graphicFrame>
      <p:sp>
        <p:nvSpPr>
          <p:cNvPr id="360" name="Google Shape;360;g34d43266b2b_0_619"/>
          <p:cNvSpPr txBox="1"/>
          <p:nvPr>
            <p:ph idx="12" type="sldNum"/>
          </p:nvPr>
        </p:nvSpPr>
        <p:spPr>
          <a:xfrm>
            <a:off x="8536302" y="8444179"/>
            <a:ext cx="5487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4d43266b2b_0_715"/>
          <p:cNvSpPr txBox="1"/>
          <p:nvPr>
            <p:ph idx="1" type="body"/>
          </p:nvPr>
        </p:nvSpPr>
        <p:spPr>
          <a:xfrm>
            <a:off x="729450" y="1899822"/>
            <a:ext cx="7688700" cy="18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dk1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Kelly Parcel Disposal</a:t>
            </a:r>
            <a:endParaRPr sz="7200">
              <a:solidFill>
                <a:schemeClr val="dk1"/>
              </a:solidFill>
              <a:latin typeface="Alegreya Sans SC"/>
              <a:ea typeface="Alegreya Sans SC"/>
              <a:cs typeface="Alegreya Sans SC"/>
              <a:sym typeface="Alegreya Sans SC"/>
            </a:endParaRPr>
          </a:p>
        </p:txBody>
      </p:sp>
      <p:sp>
        <p:nvSpPr>
          <p:cNvPr id="366" name="Google Shape;366;g34d43266b2b_0_715"/>
          <p:cNvSpPr txBox="1"/>
          <p:nvPr>
            <p:ph idx="12" type="sldNum"/>
          </p:nvPr>
        </p:nvSpPr>
        <p:spPr>
          <a:xfrm>
            <a:off x="8536302" y="8444179"/>
            <a:ext cx="5487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4d43266b2b_0_1188"/>
          <p:cNvSpPr txBox="1"/>
          <p:nvPr>
            <p:ph type="title"/>
          </p:nvPr>
        </p:nvSpPr>
        <p:spPr>
          <a:xfrm>
            <a:off x="404375" y="149800"/>
            <a:ext cx="3636600" cy="111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Disposal</a:t>
            </a:r>
            <a:endParaRPr sz="2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State Trust Land </a:t>
            </a:r>
            <a:endParaRPr sz="2000"/>
          </a:p>
        </p:txBody>
      </p:sp>
      <p:sp>
        <p:nvSpPr>
          <p:cNvPr id="372" name="Google Shape;372;g34d43266b2b_0_1188"/>
          <p:cNvSpPr txBox="1"/>
          <p:nvPr>
            <p:ph idx="1" type="body"/>
          </p:nvPr>
        </p:nvSpPr>
        <p:spPr>
          <a:xfrm>
            <a:off x="0" y="1263000"/>
            <a:ext cx="4172700" cy="516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" sz="1300">
                <a:solidFill>
                  <a:srgbClr val="000000"/>
                </a:solidFill>
              </a:rPr>
              <a:t>14 miles northeast of Jackson, WY</a:t>
            </a:r>
            <a:endParaRPr sz="1300">
              <a:solidFill>
                <a:srgbClr val="000000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" sz="1300">
                <a:solidFill>
                  <a:srgbClr val="000000"/>
                </a:solidFill>
              </a:rPr>
              <a:t>640 acres</a:t>
            </a:r>
            <a:endParaRPr sz="1300">
              <a:solidFill>
                <a:srgbClr val="000000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Surrounded by Grand Teton National Park, Bridger-Teton National Forest, and the National Elk Refuge</a:t>
            </a:r>
            <a:endParaRPr sz="1300">
              <a:solidFill>
                <a:srgbClr val="000000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" sz="1300">
                <a:solidFill>
                  <a:srgbClr val="000000"/>
                </a:solidFill>
              </a:rPr>
              <a:t>Public Access is provided by the Gros Ventre Road</a:t>
            </a:r>
            <a:endParaRPr sz="1300">
              <a:solidFill>
                <a:srgbClr val="000000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" sz="1300">
                <a:solidFill>
                  <a:srgbClr val="000000"/>
                </a:solidFill>
              </a:rPr>
              <a:t>Development is limited by scenic easement </a:t>
            </a:r>
            <a:endParaRPr sz="1300">
              <a:solidFill>
                <a:srgbClr val="000000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" sz="1300">
                <a:solidFill>
                  <a:srgbClr val="000000"/>
                </a:solidFill>
              </a:rPr>
              <a:t>Existing uses: </a:t>
            </a:r>
            <a:endParaRPr sz="1300">
              <a:solidFill>
                <a:srgbClr val="000000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</a:pPr>
            <a:r>
              <a:rPr lang="en" sz="1300">
                <a:solidFill>
                  <a:srgbClr val="000000"/>
                </a:solidFill>
              </a:rPr>
              <a:t>Grazing and agriculture, Easements, and Temporary Use Permits</a:t>
            </a:r>
            <a:endParaRPr sz="13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373" name="Google Shape;373;g34d43266b2b_0_1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7000" y="627450"/>
            <a:ext cx="4767002" cy="5310932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g34d43266b2b_0_1188"/>
          <p:cNvSpPr txBox="1"/>
          <p:nvPr>
            <p:ph idx="12" type="sldNum"/>
          </p:nvPr>
        </p:nvSpPr>
        <p:spPr>
          <a:xfrm>
            <a:off x="8472458" y="8290163"/>
            <a:ext cx="5487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g34d43266b2b_0_809"/>
          <p:cNvPicPr preferRelativeResize="0"/>
          <p:nvPr/>
        </p:nvPicPr>
        <p:blipFill rotWithShape="1">
          <a:blip r:embed="rId3">
            <a:alphaModFix/>
          </a:blip>
          <a:srcRect b="4389" l="0" r="0" t="4535"/>
          <a:stretch/>
        </p:blipFill>
        <p:spPr>
          <a:xfrm>
            <a:off x="0" y="0"/>
            <a:ext cx="9144000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g34d43266b2b_0_809"/>
          <p:cNvSpPr txBox="1"/>
          <p:nvPr>
            <p:ph idx="12" type="sldNum"/>
          </p:nvPr>
        </p:nvSpPr>
        <p:spPr>
          <a:xfrm>
            <a:off x="8536302" y="8444179"/>
            <a:ext cx="5487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4d43266b2b_0_904"/>
          <p:cNvSpPr txBox="1"/>
          <p:nvPr>
            <p:ph idx="1" type="body"/>
          </p:nvPr>
        </p:nvSpPr>
        <p:spPr>
          <a:xfrm>
            <a:off x="729450" y="1899822"/>
            <a:ext cx="7688700" cy="18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6" name="Google Shape;386;g34d43266b2b_0_9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g34d43266b2b_0_904"/>
          <p:cNvSpPr txBox="1"/>
          <p:nvPr>
            <p:ph idx="12" type="sldNum"/>
          </p:nvPr>
        </p:nvSpPr>
        <p:spPr>
          <a:xfrm>
            <a:off x="8536302" y="8444179"/>
            <a:ext cx="5487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g34d43266b2b_0_999"/>
          <p:cNvPicPr preferRelativeResize="0"/>
          <p:nvPr/>
        </p:nvPicPr>
        <p:blipFill rotWithShape="1">
          <a:blip r:embed="rId3">
            <a:alphaModFix/>
          </a:blip>
          <a:srcRect b="0" l="0" r="0" t="4516"/>
          <a:stretch/>
        </p:blipFill>
        <p:spPr>
          <a:xfrm>
            <a:off x="0" y="0"/>
            <a:ext cx="9144000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g34d43266b2b_0_999"/>
          <p:cNvSpPr txBox="1"/>
          <p:nvPr>
            <p:ph idx="12" type="sldNum"/>
          </p:nvPr>
        </p:nvSpPr>
        <p:spPr>
          <a:xfrm>
            <a:off x="8536302" y="8444179"/>
            <a:ext cx="5487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g34d43266b2b_0_1094"/>
          <p:cNvPicPr preferRelativeResize="0"/>
          <p:nvPr/>
        </p:nvPicPr>
        <p:blipFill rotWithShape="1">
          <a:blip r:embed="rId3">
            <a:alphaModFix/>
          </a:blip>
          <a:srcRect b="0" l="0" r="0" t="4425"/>
          <a:stretch/>
        </p:blipFill>
        <p:spPr>
          <a:xfrm>
            <a:off x="0" y="0"/>
            <a:ext cx="9144000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g34d43266b2b_0_1094"/>
          <p:cNvSpPr txBox="1"/>
          <p:nvPr>
            <p:ph idx="12" type="sldNum"/>
          </p:nvPr>
        </p:nvSpPr>
        <p:spPr>
          <a:xfrm>
            <a:off x="8536302" y="8444179"/>
            <a:ext cx="5487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4d43266b2b_0_1284"/>
          <p:cNvSpPr txBox="1"/>
          <p:nvPr>
            <p:ph type="title"/>
          </p:nvPr>
        </p:nvSpPr>
        <p:spPr>
          <a:xfrm>
            <a:off x="404375" y="149800"/>
            <a:ext cx="3636600" cy="111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Disposal</a:t>
            </a:r>
            <a:endParaRPr sz="2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State Trust Land </a:t>
            </a:r>
            <a:endParaRPr sz="2000"/>
          </a:p>
        </p:txBody>
      </p:sp>
      <p:sp>
        <p:nvSpPr>
          <p:cNvPr id="405" name="Google Shape;405;g34d43266b2b_0_1284"/>
          <p:cNvSpPr txBox="1"/>
          <p:nvPr>
            <p:ph idx="1" type="body"/>
          </p:nvPr>
        </p:nvSpPr>
        <p:spPr>
          <a:xfrm>
            <a:off x="0" y="1423367"/>
            <a:ext cx="4172700" cy="500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" sz="1300">
                <a:solidFill>
                  <a:srgbClr val="000000"/>
                </a:solidFill>
              </a:rPr>
              <a:t>Category I Disposal List by the Board of Land Commissioners on December 31, 2016</a:t>
            </a:r>
            <a:endParaRPr sz="13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00000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" sz="1300">
                <a:solidFill>
                  <a:srgbClr val="000000"/>
                </a:solidFill>
              </a:rPr>
              <a:t>Category II Disposal List by the Director on February 18, 2021</a:t>
            </a:r>
            <a:endParaRPr sz="13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October 2, 2023- December 1, 2023 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Sixty (60) day comment period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Four (4) public hearings</a:t>
            </a:r>
            <a:endParaRPr sz="1300"/>
          </a:p>
          <a:p>
            <a:pPr indent="-311150" lvl="2" marL="1371600" rtl="0" algn="l">
              <a:spcBef>
                <a:spcPts val="0"/>
              </a:spcBef>
              <a:spcAft>
                <a:spcPts val="0"/>
              </a:spcAft>
              <a:buSzPts val="1300"/>
              <a:buChar char="■"/>
            </a:pPr>
            <a:r>
              <a:rPr lang="en" sz="1300"/>
              <a:t>Jackson, Casper, Cheyenne, Cody</a:t>
            </a:r>
            <a:endParaRPr sz="13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Board of Land Commissioners Consideration on December 7, 2023. Action: Tabled</a:t>
            </a:r>
            <a:r>
              <a:rPr lang="en" sz="1300">
                <a:solidFill>
                  <a:srgbClr val="000000"/>
                </a:solidFill>
              </a:rPr>
              <a:t> until </a:t>
            </a:r>
            <a:r>
              <a:rPr lang="en" sz="1300"/>
              <a:t>fall of 2024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00000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" sz="1300">
                <a:solidFill>
                  <a:srgbClr val="000000"/>
                </a:solidFill>
              </a:rPr>
              <a:t>Board of Land Commissioners Consideration on </a:t>
            </a:r>
            <a:r>
              <a:rPr lang="en" sz="1300"/>
              <a:t>November</a:t>
            </a:r>
            <a:r>
              <a:rPr lang="en" sz="1300">
                <a:solidFill>
                  <a:srgbClr val="000000"/>
                </a:solidFill>
              </a:rPr>
              <a:t> 7, 202</a:t>
            </a:r>
            <a:r>
              <a:rPr lang="en" sz="1300"/>
              <a:t>4. </a:t>
            </a:r>
            <a:r>
              <a:rPr lang="en" sz="1300"/>
              <a:t>Action</a:t>
            </a:r>
            <a:r>
              <a:rPr lang="en" sz="1300"/>
              <a:t>: Approved.</a:t>
            </a:r>
            <a:endParaRPr sz="13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Sale of the Kelly Parcel on December 27, 2024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406" name="Google Shape;406;g34d43266b2b_0_12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2700" y="926000"/>
            <a:ext cx="4943677" cy="5006001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g34d43266b2b_0_1284"/>
          <p:cNvSpPr txBox="1"/>
          <p:nvPr>
            <p:ph idx="12" type="sldNum"/>
          </p:nvPr>
        </p:nvSpPr>
        <p:spPr>
          <a:xfrm>
            <a:off x="8472458" y="8290163"/>
            <a:ext cx="5487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4d43266b2b_0_1380"/>
          <p:cNvSpPr txBox="1"/>
          <p:nvPr>
            <p:ph type="title"/>
          </p:nvPr>
        </p:nvSpPr>
        <p:spPr>
          <a:xfrm>
            <a:off x="404375" y="149800"/>
            <a:ext cx="3636600" cy="111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Disposal</a:t>
            </a:r>
            <a:endParaRPr sz="2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State Trust Land </a:t>
            </a:r>
            <a:endParaRPr sz="2000"/>
          </a:p>
        </p:txBody>
      </p:sp>
      <p:sp>
        <p:nvSpPr>
          <p:cNvPr id="413" name="Google Shape;413;g34d43266b2b_0_1380"/>
          <p:cNvSpPr txBox="1"/>
          <p:nvPr>
            <p:ph idx="1" type="body"/>
          </p:nvPr>
        </p:nvSpPr>
        <p:spPr>
          <a:xfrm>
            <a:off x="0" y="1263096"/>
            <a:ext cx="9144000" cy="278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●"/>
            </a:pPr>
            <a:r>
              <a:rPr lang="en" sz="1900"/>
              <a:t>A</a:t>
            </a:r>
            <a:r>
              <a:rPr lang="en" sz="1900">
                <a:solidFill>
                  <a:srgbClr val="000000"/>
                </a:solidFill>
              </a:rPr>
              <a:t>ppraised Value</a:t>
            </a:r>
            <a:endParaRPr sz="19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000000"/>
                </a:solidFill>
              </a:rPr>
              <a:t>640 acres @ $97,539.06 per acre</a:t>
            </a:r>
            <a:endParaRPr sz="19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000000"/>
                </a:solidFill>
              </a:rPr>
              <a:t>$62,425,000.00</a:t>
            </a:r>
            <a:endParaRPr b="1" sz="19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1900"/>
              <a:t>Pursuant to the 2024 House Enrolled Act No. 50 Direct sale of the Kelly Parcel to the United States cannot be for a value less than one hundred million dollars </a:t>
            </a:r>
            <a:r>
              <a:rPr b="1" lang="en" sz="1900"/>
              <a:t>($100,000,000.00)</a:t>
            </a:r>
            <a:endParaRPr b="1"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414" name="Google Shape;414;g34d43266b2b_0_1380"/>
          <p:cNvSpPr txBox="1"/>
          <p:nvPr>
            <p:ph idx="12" type="sldNum"/>
          </p:nvPr>
        </p:nvSpPr>
        <p:spPr>
          <a:xfrm>
            <a:off x="8472458" y="8290163"/>
            <a:ext cx="5487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4d43266b2b_0_1475"/>
          <p:cNvSpPr txBox="1"/>
          <p:nvPr>
            <p:ph type="title"/>
          </p:nvPr>
        </p:nvSpPr>
        <p:spPr>
          <a:xfrm>
            <a:off x="404375" y="149800"/>
            <a:ext cx="3636600" cy="111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Disposal</a:t>
            </a:r>
            <a:endParaRPr sz="2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State Trust Land </a:t>
            </a:r>
            <a:endParaRPr sz="2000"/>
          </a:p>
        </p:txBody>
      </p:sp>
      <p:sp>
        <p:nvSpPr>
          <p:cNvPr id="420" name="Google Shape;420;g34d43266b2b_0_1475"/>
          <p:cNvSpPr txBox="1"/>
          <p:nvPr>
            <p:ph idx="1" type="body"/>
          </p:nvPr>
        </p:nvSpPr>
        <p:spPr>
          <a:xfrm>
            <a:off x="0" y="1423367"/>
            <a:ext cx="9144000" cy="500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Revenue Generation</a:t>
            </a:r>
            <a:endParaRPr sz="2000">
              <a:solidFill>
                <a:srgbClr val="000000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en" sz="1800">
                <a:solidFill>
                  <a:srgbClr val="000000"/>
                </a:solidFill>
              </a:rPr>
              <a:t>Existing Annual Income</a:t>
            </a:r>
            <a:endParaRPr sz="1800">
              <a:solidFill>
                <a:srgbClr val="000000"/>
              </a:solidFill>
            </a:endParaRPr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</a:pPr>
            <a:r>
              <a:rPr lang="en" sz="1800">
                <a:solidFill>
                  <a:srgbClr val="000000"/>
                </a:solidFill>
              </a:rPr>
              <a:t>Grazing and Agriculture Leasing			$1,805.65</a:t>
            </a:r>
            <a:endParaRPr sz="1800">
              <a:solidFill>
                <a:srgbClr val="000000"/>
              </a:solidFill>
            </a:endParaRPr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</a:pPr>
            <a:r>
              <a:rPr lang="en" sz="1800">
                <a:solidFill>
                  <a:srgbClr val="000000"/>
                </a:solidFill>
              </a:rPr>
              <a:t>Temporary Use Permits					$1,040.00</a:t>
            </a:r>
            <a:endParaRPr sz="1800">
              <a:solidFill>
                <a:srgbClr val="000000"/>
              </a:solidFill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en" sz="1800">
                <a:solidFill>
                  <a:srgbClr val="000000"/>
                </a:solidFill>
              </a:rPr>
              <a:t>Total Annual Income							</a:t>
            </a:r>
            <a:r>
              <a:rPr b="1" lang="en" sz="1800" u="sng">
                <a:solidFill>
                  <a:srgbClr val="000000"/>
                </a:solidFill>
              </a:rPr>
              <a:t>$2,845.65</a:t>
            </a:r>
            <a:endParaRPr b="1" sz="1800" u="sng">
              <a:solidFill>
                <a:srgbClr val="000000"/>
              </a:solidFill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	</a:t>
            </a:r>
            <a:endParaRPr sz="18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421" name="Google Shape;421;g34d43266b2b_0_1475"/>
          <p:cNvSpPr txBox="1"/>
          <p:nvPr>
            <p:ph idx="12" type="sldNum"/>
          </p:nvPr>
        </p:nvSpPr>
        <p:spPr>
          <a:xfrm>
            <a:off x="8472458" y="8290163"/>
            <a:ext cx="5487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1"/>
          <p:cNvSpPr txBox="1"/>
          <p:nvPr>
            <p:ph type="title"/>
          </p:nvPr>
        </p:nvSpPr>
        <p:spPr>
          <a:xfrm>
            <a:off x="559850" y="287775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Trust Land Management Objectives</a:t>
            </a:r>
            <a:endParaRPr sz="29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5" name="Google Shape;155;p21"/>
          <p:cNvSpPr txBox="1"/>
          <p:nvPr/>
        </p:nvSpPr>
        <p:spPr>
          <a:xfrm>
            <a:off x="799400" y="1278375"/>
            <a:ext cx="7674300" cy="39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All State Trust Land sales, acquisitions, exchanges, and long term lease proposals are evaluated using the following objectives:</a:t>
            </a:r>
            <a:endParaRPr sz="2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 - A transaction does not need to meet all of the Trust Land Management Objectives, however each objective is analyzed in priority order.</a:t>
            </a:r>
            <a:endParaRPr sz="2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0040" lvl="0" marL="320040" marR="0" rtl="0" algn="just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4d43266b2b_0_1570"/>
          <p:cNvSpPr txBox="1"/>
          <p:nvPr>
            <p:ph idx="1" type="body"/>
          </p:nvPr>
        </p:nvSpPr>
        <p:spPr>
          <a:xfrm>
            <a:off x="0" y="577700"/>
            <a:ext cx="9144000" cy="154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000000"/>
                </a:solidFill>
              </a:rPr>
              <a:t>COMPARISON OF ANTICIPATED RETURNS TO THE STATE’S BENEFICIARIES</a:t>
            </a:r>
            <a:endParaRPr b="1" sz="19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000000"/>
                </a:solidFill>
              </a:rPr>
              <a:t>Potential 10-year Return</a:t>
            </a:r>
            <a:endParaRPr b="1" sz="1700">
              <a:solidFill>
                <a:srgbClr val="000000"/>
              </a:solidFill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	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graphicFrame>
        <p:nvGraphicFramePr>
          <p:cNvPr id="427" name="Google Shape;427;g34d43266b2b_0_1570"/>
          <p:cNvGraphicFramePr/>
          <p:nvPr/>
        </p:nvGraphicFramePr>
        <p:xfrm>
          <a:off x="27125" y="114196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{C4E53C05-6F6D-45C8-95FB-B22EB75B4BEB}</a:tableStyleId>
              </a:tblPr>
              <a:tblGrid>
                <a:gridCol w="1343350"/>
                <a:gridCol w="1634850"/>
                <a:gridCol w="1653075"/>
                <a:gridCol w="1617175"/>
                <a:gridCol w="978450"/>
                <a:gridCol w="1917100"/>
              </a:tblGrid>
              <a:tr h="804775">
                <a:tc gridSpan="6">
                  <a:txBody>
                    <a:bodyPr/>
                    <a:lstStyle/>
                    <a:p>
                      <a:pPr indent="0" lvl="0" marL="1828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100"/>
                        </a:spcAft>
                        <a:buNone/>
                      </a:pPr>
                      <a:r>
                        <a:rPr lang="en" sz="1700">
                          <a:solidFill>
                            <a:schemeClr val="dk1"/>
                          </a:solidFill>
                        </a:rPr>
                        <a:t>10-Year Comparison of Existing Uses, Appreciation/Income versus Earnings</a:t>
                      </a:r>
                      <a:endParaRPr sz="1600"/>
                    </a:p>
                  </a:txBody>
                  <a:tcPr marT="121900" marB="121900" marR="91425" marL="91425" anchor="b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  <a:tc hMerge="1"/>
              </a:tr>
              <a:tr h="735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/>
                    </a:p>
                  </a:txBody>
                  <a:tcPr marT="121900" marB="121900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/>
                    </a:p>
                  </a:txBody>
                  <a:tcPr marT="121900" marB="121900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10 Year Hold (low)</a:t>
                      </a:r>
                      <a:endParaRPr sz="1600"/>
                    </a:p>
                  </a:txBody>
                  <a:tcPr marT="121900" marB="121900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10 Year Hold (high)</a:t>
                      </a:r>
                      <a:endParaRPr sz="1600"/>
                    </a:p>
                  </a:txBody>
                  <a:tcPr marT="121900" marB="121900" marR="91425" marL="91425"/>
                </a:tc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Versus</a:t>
                      </a:r>
                      <a:endParaRPr sz="1600"/>
                    </a:p>
                  </a:txBody>
                  <a:tcPr marT="121900" marB="121900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10 Year Disposal</a:t>
                      </a:r>
                      <a:endParaRPr sz="1600"/>
                    </a:p>
                  </a:txBody>
                  <a:tcPr marT="121900" marB="121900" marR="91425" marL="91425" anchor="ctr"/>
                </a:tc>
              </a:tr>
              <a:tr h="7047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/>
                    </a:p>
                  </a:txBody>
                  <a:tcPr marT="121900" marB="121900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Appraised Value</a:t>
                      </a:r>
                      <a:endParaRPr sz="1600"/>
                    </a:p>
                  </a:txBody>
                  <a:tcPr marT="121900" marB="121900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3.52% Appreciation + Current Income (x10 yrs.)</a:t>
                      </a:r>
                      <a:endParaRPr sz="1600"/>
                    </a:p>
                  </a:txBody>
                  <a:tcPr marT="121900" marB="121900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7.2% Appreciation + Current Income (x10 yrs.)</a:t>
                      </a:r>
                      <a:endParaRPr sz="1600"/>
                    </a:p>
                  </a:txBody>
                  <a:tcPr marT="121900" marB="121900" marR="91425" marL="91425"/>
                </a:tc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6.4% Investment Earnings</a:t>
                      </a:r>
                      <a:endParaRPr sz="1600"/>
                    </a:p>
                  </a:txBody>
                  <a:tcPr marT="121900" marB="121900" marR="91425" marL="91425" anchor="ctr"/>
                </a:tc>
              </a:tr>
              <a:tr h="12252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Appreciation + Income OR Earnings</a:t>
                      </a:r>
                      <a:endParaRPr sz="1600"/>
                    </a:p>
                  </a:txBody>
                  <a:tcPr marT="121900" marB="121900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$62,425,000.00</a:t>
                      </a:r>
                      <a:endParaRPr sz="1600"/>
                    </a:p>
                  </a:txBody>
                  <a:tcPr marT="121900" marB="121900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$22,002,056.50</a:t>
                      </a:r>
                      <a:endParaRPr sz="1600"/>
                    </a:p>
                  </a:txBody>
                  <a:tcPr marT="121900" marB="121900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$42,487,489.00</a:t>
                      </a:r>
                      <a:endParaRPr sz="1600"/>
                    </a:p>
                  </a:txBody>
                  <a:tcPr marT="121900" marB="121900" marR="91425" marL="91425" anchor="ctr"/>
                </a:tc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$64,000,000.00</a:t>
                      </a:r>
                      <a:endParaRPr sz="1600"/>
                    </a:p>
                  </a:txBody>
                  <a:tcPr marT="121900" marB="121900" marR="91425" marL="91425" anchor="ctr"/>
                </a:tc>
              </a:tr>
            </a:tbl>
          </a:graphicData>
        </a:graphic>
      </p:graphicFrame>
      <p:sp>
        <p:nvSpPr>
          <p:cNvPr id="428" name="Google Shape;428;g34d43266b2b_0_1570"/>
          <p:cNvSpPr txBox="1"/>
          <p:nvPr/>
        </p:nvSpPr>
        <p:spPr>
          <a:xfrm>
            <a:off x="27125" y="5171150"/>
            <a:ext cx="9009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Future appreciation in land value is unknown, and can only realized upon a sale. This comparison highlights the possible value of the parcel if held after a 10 year period, to the tangible amount deposited into the Common School Permanent Land Fund over the same period.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429" name="Google Shape;429;g34d43266b2b_0_1570"/>
          <p:cNvSpPr txBox="1"/>
          <p:nvPr>
            <p:ph idx="12" type="sldNum"/>
          </p:nvPr>
        </p:nvSpPr>
        <p:spPr>
          <a:xfrm>
            <a:off x="8472458" y="8290163"/>
            <a:ext cx="5487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34084a30f2_0_7"/>
          <p:cNvSpPr txBox="1"/>
          <p:nvPr>
            <p:ph idx="1" type="body"/>
          </p:nvPr>
        </p:nvSpPr>
        <p:spPr>
          <a:xfrm>
            <a:off x="306550" y="221975"/>
            <a:ext cx="8115300" cy="45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None/>
            </a:pPr>
            <a:r>
              <a:rPr lang="en">
                <a:solidFill>
                  <a:schemeClr val="dk1"/>
                </a:solidFill>
              </a:rPr>
              <a:t>State Trust Land/Grand Teton National Park</a:t>
            </a:r>
            <a:endParaRPr>
              <a:solidFill>
                <a:schemeClr val="dk1"/>
              </a:solidFill>
            </a:endParaRPr>
          </a:p>
        </p:txBody>
      </p:sp>
      <p:graphicFrame>
        <p:nvGraphicFramePr>
          <p:cNvPr id="435" name="Google Shape;435;g334084a30f2_0_7"/>
          <p:cNvGraphicFramePr/>
          <p:nvPr/>
        </p:nvGraphicFramePr>
        <p:xfrm>
          <a:off x="795200" y="872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{C4E53C05-6F6D-45C8-95FB-B22EB75B4BEB}</a:tableStyleId>
              </a:tblPr>
              <a:tblGrid>
                <a:gridCol w="1206500"/>
                <a:gridCol w="1363775"/>
                <a:gridCol w="1049225"/>
                <a:gridCol w="1206500"/>
                <a:gridCol w="1080650"/>
                <a:gridCol w="13323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Parcel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Value               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Date Disposed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Time Invested (years)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Annual Earnings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Earnings to Date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Jackson Lake Parcel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$2,000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January</a:t>
                      </a:r>
                      <a:r>
                        <a:rPr lang="en"/>
                        <a:t> 2012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13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$100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$1,300*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Snake River Parcel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$16,000,000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January 2013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$800,000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$9,600,000*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Antelope Flats Parcel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$46,000,000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December 2016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$2,300,000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$20,700,000*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Total</a:t>
                      </a:r>
                      <a:endParaRPr b="1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$62,002,000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--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--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$3,100,100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$30,301,300*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81000">
                <a:tc gridSpan="6">
                  <a:txBody>
                    <a:bodyPr/>
                    <a:lstStyle/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*Earnings are based on an estimated average of 5% annual rate of return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Kelly Parcel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$100,000,000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December 2024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--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$6,400,000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--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Total</a:t>
                      </a:r>
                      <a:endParaRPr b="1"/>
                    </a:p>
                  </a:txBody>
                  <a:tcPr marT="91425" marB="91425" marR="91425" marL="91425"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$162,002,000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--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--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$9,500,100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--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4d43266b2b_0_1769"/>
          <p:cNvSpPr txBox="1"/>
          <p:nvPr>
            <p:ph idx="1" type="body"/>
          </p:nvPr>
        </p:nvSpPr>
        <p:spPr>
          <a:xfrm>
            <a:off x="495300" y="997950"/>
            <a:ext cx="8115300" cy="45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Wyoming Statute 9-4-715 (k) and (o)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Funds received from sales of state trust land, plus up to $2,000,000.00, can be used to purchase land and improvements within Wyoming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Deeded  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Federal  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Letter of</a:t>
            </a:r>
            <a:r>
              <a:rPr lang="en">
                <a:solidFill>
                  <a:schemeClr val="dk1"/>
                </a:solidFill>
              </a:rPr>
              <a:t> Intent</a:t>
            </a:r>
            <a:endParaRPr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>
                <a:solidFill>
                  <a:schemeClr val="dk1"/>
                </a:solidFill>
              </a:rPr>
              <a:t>Signed November 7th, 2024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>
                <a:solidFill>
                  <a:schemeClr val="dk1"/>
                </a:solidFill>
              </a:rPr>
              <a:t>Currently</a:t>
            </a:r>
            <a:endParaRPr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>
                <a:solidFill>
                  <a:schemeClr val="dk1"/>
                </a:solidFill>
              </a:rPr>
              <a:t>Coordinating with the Bureau of Land Management (BLM) to identify parcels</a:t>
            </a:r>
            <a:endParaRPr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>
                <a:solidFill>
                  <a:schemeClr val="dk1"/>
                </a:solidFill>
              </a:rPr>
              <a:t>Cursory feasibility analysis by the BLM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41" name="Google Shape;441;g34d43266b2b_0_1769"/>
          <p:cNvSpPr txBox="1"/>
          <p:nvPr>
            <p:ph type="title"/>
          </p:nvPr>
        </p:nvSpPr>
        <p:spPr>
          <a:xfrm>
            <a:off x="495300" y="307350"/>
            <a:ext cx="8077200" cy="6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</a:rPr>
              <a:t>Powder River Basin Acquisition</a:t>
            </a:r>
            <a:endParaRPr b="1" sz="2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4d92c73f84_0_0"/>
          <p:cNvSpPr txBox="1"/>
          <p:nvPr>
            <p:ph idx="1" type="body"/>
          </p:nvPr>
        </p:nvSpPr>
        <p:spPr>
          <a:xfrm>
            <a:off x="495300" y="997950"/>
            <a:ext cx="8115300" cy="45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>
                <a:solidFill>
                  <a:schemeClr val="dk1"/>
                </a:solidFill>
              </a:rPr>
              <a:t>The Kelly Parcel was generating $2,845.65 and was appreciating at an estimated 3.52-7.2%</a:t>
            </a:r>
            <a:endParaRPr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>
                <a:solidFill>
                  <a:schemeClr val="dk1"/>
                </a:solidFill>
              </a:rPr>
              <a:t>$22-42.5 million dollars in revenue in ten (10) years. 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>
                <a:solidFill>
                  <a:schemeClr val="dk1"/>
                </a:solidFill>
              </a:rPr>
              <a:t>The sale results in an estimated 6.4% ROI</a:t>
            </a:r>
            <a:endParaRPr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>
                <a:solidFill>
                  <a:schemeClr val="dk1"/>
                </a:solidFill>
              </a:rPr>
              <a:t>$64 million dollars in revenue in ten (10) years. 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>
                <a:solidFill>
                  <a:schemeClr val="dk1"/>
                </a:solidFill>
              </a:rPr>
              <a:t>Not only do the proceeds from the sale of the Kelly Parcel generate significant revenue, it is preserved for future </a:t>
            </a:r>
            <a:r>
              <a:rPr lang="en">
                <a:solidFill>
                  <a:schemeClr val="dk1"/>
                </a:solidFill>
              </a:rPr>
              <a:t>generations</a:t>
            </a:r>
            <a:r>
              <a:rPr lang="en">
                <a:solidFill>
                  <a:schemeClr val="dk1"/>
                </a:solidFill>
              </a:rPr>
              <a:t> to come within the Department of Interior.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47" name="Google Shape;447;g34d92c73f84_0_0"/>
          <p:cNvSpPr txBox="1"/>
          <p:nvPr>
            <p:ph type="title"/>
          </p:nvPr>
        </p:nvSpPr>
        <p:spPr>
          <a:xfrm>
            <a:off x="495300" y="307350"/>
            <a:ext cx="8077200" cy="6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Conclusion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3"/>
          <p:cNvSpPr txBox="1"/>
          <p:nvPr>
            <p:ph idx="1" type="body"/>
          </p:nvPr>
        </p:nvSpPr>
        <p:spPr>
          <a:xfrm>
            <a:off x="490010" y="997950"/>
            <a:ext cx="8120590" cy="44268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1000"/>
          </a:p>
        </p:txBody>
      </p:sp>
      <p:pic>
        <p:nvPicPr>
          <p:cNvPr id="453" name="Google Shape;453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2339" y="747713"/>
            <a:ext cx="6195286" cy="5180389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33"/>
          <p:cNvSpPr txBox="1"/>
          <p:nvPr/>
        </p:nvSpPr>
        <p:spPr>
          <a:xfrm>
            <a:off x="363099" y="0"/>
            <a:ext cx="8413766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Questions??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4"/>
          <p:cNvSpPr txBox="1"/>
          <p:nvPr>
            <p:ph type="title"/>
          </p:nvPr>
        </p:nvSpPr>
        <p:spPr>
          <a:xfrm>
            <a:off x="533400" y="-37891"/>
            <a:ext cx="8077200" cy="6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4000">
                <a:solidFill>
                  <a:schemeClr val="dk1"/>
                </a:solidFill>
              </a:rPr>
              <a:t>Thank You!</a:t>
            </a:r>
            <a:endParaRPr/>
          </a:p>
        </p:txBody>
      </p:sp>
      <p:graphicFrame>
        <p:nvGraphicFramePr>
          <p:cNvPr id="460" name="Google Shape;460;p34"/>
          <p:cNvGraphicFramePr/>
          <p:nvPr/>
        </p:nvGraphicFramePr>
        <p:xfrm>
          <a:off x="200526" y="130572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{B83AC0A8-4104-43A5-B401-5F3A9C83E870}</a:tableStyleId>
              </a:tblPr>
              <a:tblGrid>
                <a:gridCol w="4371475"/>
                <a:gridCol w="4371475"/>
              </a:tblGrid>
              <a:tr h="961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>
                          <a:solidFill>
                            <a:schemeClr val="dk1"/>
                          </a:solidFill>
                        </a:rPr>
                        <a:t>Stacia Berry</a:t>
                      </a:r>
                      <a:r>
                        <a:rPr b="1" lang="en" sz="1800" u="none" cap="none" strike="noStrike">
                          <a:solidFill>
                            <a:schemeClr val="dk1"/>
                          </a:solidFill>
                        </a:rPr>
                        <a:t>, Director</a:t>
                      </a:r>
                      <a:endParaRPr sz="14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en" sz="1400" u="none" cap="none" strike="noStrike">
                          <a:solidFill>
                            <a:schemeClr val="dk1"/>
                          </a:solidFill>
                        </a:rPr>
                        <a:t>(307) 777-3428</a:t>
                      </a:r>
                      <a:endParaRPr sz="14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stacia</a:t>
                      </a:r>
                      <a:r>
                        <a:rPr lang="en" sz="1400" cap="none" strike="noStrike">
                          <a:solidFill>
                            <a:schemeClr val="dk1"/>
                          </a:solidFill>
                          <a:uFill>
                            <a:noFill/>
                          </a:uFill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.</a:t>
                      </a:r>
                      <a:r>
                        <a:rPr lang="en">
                          <a:solidFill>
                            <a:schemeClr val="dk1"/>
                          </a:solidFill>
                          <a:uFill>
                            <a:noFill/>
                          </a:uFill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berry1</a:t>
                      </a:r>
                      <a:r>
                        <a:rPr lang="en" sz="1400" cap="none" strike="noStrike">
                          <a:solidFill>
                            <a:schemeClr val="dk1"/>
                          </a:solidFill>
                          <a:uFill>
                            <a:noFill/>
                          </a:uFill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@wyo.gov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1968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Noto Sans Symbols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1107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solidFill>
                            <a:schemeClr val="dk1"/>
                          </a:solidFill>
                        </a:rPr>
                        <a:t>Cody Booth, Assistant Director </a:t>
                      </a:r>
                      <a:endParaRPr sz="14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chemeClr val="dk1"/>
                          </a:solidFill>
                        </a:rPr>
                        <a:t>Trust Land Management Division</a:t>
                      </a:r>
                      <a:endParaRPr sz="14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en" sz="1400" u="none" cap="none" strike="noStrike">
                          <a:solidFill>
                            <a:schemeClr val="dk1"/>
                          </a:solidFill>
                        </a:rPr>
                        <a:t>(307) 777-6637</a:t>
                      </a:r>
                      <a:endParaRPr sz="14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⮚"/>
                      </a:pPr>
                      <a:r>
                        <a:rPr lang="en" sz="1400" cap="none" strike="noStrike">
                          <a:solidFill>
                            <a:schemeClr val="dk1"/>
                          </a:solidFill>
                          <a:uFill>
                            <a:noFill/>
                          </a:uFill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cody.booth@wyo.gov</a:t>
                      </a:r>
                      <a:endParaRPr sz="1400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-1968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Noto Sans Symbols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solidFill>
                            <a:schemeClr val="dk1"/>
                          </a:solidFill>
                        </a:rPr>
                        <a:t>Ben Bump, Assistant Director</a:t>
                      </a:r>
                      <a:endParaRPr sz="14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chemeClr val="dk1"/>
                          </a:solidFill>
                        </a:rPr>
                        <a:t>Field Services Division</a:t>
                      </a:r>
                      <a:endParaRPr sz="14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en" sz="1400" u="none" cap="none" strike="noStrike">
                          <a:solidFill>
                            <a:schemeClr val="dk1"/>
                          </a:solidFill>
                        </a:rPr>
                        <a:t>(307) 777-6545</a:t>
                      </a:r>
                      <a:endParaRPr sz="14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b</a:t>
                      </a:r>
                      <a:r>
                        <a:rPr lang="en" sz="1400" cap="none" strike="noStrike">
                          <a:solidFill>
                            <a:schemeClr val="dk1"/>
                          </a:solidFill>
                          <a:uFill>
                            <a:noFill/>
                          </a:uFill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enjamin.bump@wyo.gov</a:t>
                      </a:r>
                      <a:endParaRPr sz="1400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-1968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Noto Sans Symbols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1311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solidFill>
                            <a:schemeClr val="dk1"/>
                          </a:solidFill>
                        </a:rPr>
                        <a:t>Kelly Norris, State Forester</a:t>
                      </a:r>
                      <a:endParaRPr sz="14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chemeClr val="dk1"/>
                          </a:solidFill>
                        </a:rPr>
                        <a:t>Wyoming State Forestry Division</a:t>
                      </a:r>
                      <a:endParaRPr sz="14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en" sz="1400" u="none" cap="none" strike="noStrike">
                          <a:solidFill>
                            <a:schemeClr val="dk1"/>
                          </a:solidFill>
                        </a:rPr>
                        <a:t>(307) 777-5662</a:t>
                      </a:r>
                      <a:endParaRPr sz="14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k</a:t>
                      </a:r>
                      <a:r>
                        <a:rPr lang="en" sz="1400" cap="none" strike="noStrike">
                          <a:solidFill>
                            <a:schemeClr val="dk1"/>
                          </a:solidFill>
                          <a:uFill>
                            <a:noFill/>
                          </a:uFill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elly.norris@wyo.gov</a:t>
                      </a:r>
                      <a:endParaRPr sz="1400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solidFill>
                            <a:schemeClr val="dk1"/>
                          </a:solidFill>
                        </a:rPr>
                        <a:t>Jennifer Doering, Assistant Director</a:t>
                      </a:r>
                      <a:endParaRPr sz="14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chemeClr val="dk1"/>
                          </a:solidFill>
                        </a:rPr>
                        <a:t>Administrative Services Division</a:t>
                      </a:r>
                      <a:endParaRPr sz="14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en" sz="1400" u="none" cap="none" strike="noStrike">
                          <a:solidFill>
                            <a:schemeClr val="dk1"/>
                          </a:solidFill>
                        </a:rPr>
                        <a:t>(307) 777-7028</a:t>
                      </a:r>
                      <a:endParaRPr sz="14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en" sz="1400" u="none" cap="none" strike="noStrike">
                          <a:solidFill>
                            <a:schemeClr val="dk1"/>
                          </a:solidFill>
                        </a:rPr>
                        <a:t>jennifer.doering1@wyo.gov</a:t>
                      </a:r>
                      <a:endParaRPr sz="14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-1968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Noto Sans Symbols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 txBox="1"/>
          <p:nvPr>
            <p:ph type="title"/>
          </p:nvPr>
        </p:nvSpPr>
        <p:spPr>
          <a:xfrm>
            <a:off x="226950" y="228600"/>
            <a:ext cx="85362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Trust Land Management Objectives</a:t>
            </a:r>
            <a:endParaRPr sz="29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600">
              <a:solidFill>
                <a:srgbClr val="3366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2" name="Google Shape;162;p22"/>
          <p:cNvSpPr txBox="1"/>
          <p:nvPr/>
        </p:nvSpPr>
        <p:spPr>
          <a:xfrm>
            <a:off x="0" y="1095150"/>
            <a:ext cx="6935100" cy="46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Lato"/>
              <a:buAutoNum type="arabicPeriod"/>
            </a:pPr>
            <a:r>
              <a:rPr b="1" i="0" lang="en" sz="22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Better meet the beneficiaries’ short and/or long term objectives:</a:t>
            </a:r>
            <a:endParaRPr b="1" i="0" sz="2200" u="none" cap="none" strike="noStrike">
              <a:solidFill>
                <a:schemeClr val="dk1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indent="-514350" lvl="1" marL="880110" marR="0" rtl="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20"/>
              <a:buAutoNum type="alphaLcPeriod"/>
            </a:pPr>
            <a:r>
              <a:rPr i="0" lang="en" sz="20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Revenue</a:t>
            </a:r>
            <a:endParaRPr i="0" sz="2000" u="none" cap="none" strike="noStrike">
              <a:solidFill>
                <a:schemeClr val="dk1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indent="-196850" lvl="2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25"/>
              <a:buFont typeface="Lato"/>
              <a:buChar char="■"/>
            </a:pPr>
            <a:r>
              <a:rPr b="0" i="0" lang="en" sz="18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Improve income generating potential</a:t>
            </a:r>
            <a:endParaRPr b="0" i="0" sz="1800" u="none" cap="none" strike="noStrike">
              <a:solidFill>
                <a:schemeClr val="dk1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indent="-196850" lvl="2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25"/>
              <a:buFont typeface="Lato"/>
              <a:buChar char="■"/>
            </a:pPr>
            <a:r>
              <a:rPr b="0" i="0" lang="en" sz="18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Alone or in combination with other state lands</a:t>
            </a:r>
            <a:endParaRPr b="0" i="0" sz="1800" u="none" cap="none" strike="noStrike">
              <a:solidFill>
                <a:schemeClr val="dk1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indent="-196850" lvl="2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25"/>
              <a:buFont typeface="Lato"/>
              <a:buChar char="■"/>
            </a:pPr>
            <a:r>
              <a:rPr b="0" i="0" lang="en" sz="18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Single or multiple uses</a:t>
            </a:r>
            <a:endParaRPr b="0" i="0" sz="700" u="none" cap="none" strike="noStrike">
              <a:solidFill>
                <a:schemeClr val="dk1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indent="-514350" lvl="1" marL="880110" marR="0" rtl="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20"/>
              <a:buAutoNum type="alphaLcPeriod"/>
            </a:pPr>
            <a:r>
              <a:rPr i="0" lang="en" sz="20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Investment Value</a:t>
            </a:r>
            <a:endParaRPr i="0" sz="2000" u="none" cap="none" strike="noStrike">
              <a:solidFill>
                <a:schemeClr val="dk1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indent="-196850" lvl="2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25"/>
              <a:buFont typeface="Lato"/>
              <a:buChar char="■"/>
            </a:pPr>
            <a:r>
              <a:rPr b="0" i="0" lang="en" sz="18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Improve returns</a:t>
            </a:r>
            <a:endParaRPr b="0" i="0" sz="1800" u="none" cap="none" strike="noStrike">
              <a:solidFill>
                <a:schemeClr val="dk1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indent="-196850" lvl="2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25"/>
              <a:buFont typeface="Lato"/>
              <a:buChar char="■"/>
            </a:pPr>
            <a:r>
              <a:rPr b="0" i="0" lang="en" sz="18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Improve portfolio diversification</a:t>
            </a:r>
            <a:endParaRPr b="0" i="0" sz="1800" u="none" cap="none" strike="noStrike">
              <a:solidFill>
                <a:schemeClr val="dk1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indent="-196850" lvl="2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25"/>
              <a:buFont typeface="Lato"/>
              <a:buChar char="■"/>
            </a:pPr>
            <a:r>
              <a:rPr b="0" i="0" lang="en" sz="18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Improve appreciation potential</a:t>
            </a:r>
            <a:endParaRPr b="0" i="0" sz="1800" u="none" cap="none" strike="noStrike">
              <a:solidFill>
                <a:schemeClr val="dk1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indent="-196850" lvl="2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25"/>
              <a:buFont typeface="Lato"/>
              <a:buChar char="■"/>
            </a:pPr>
            <a:r>
              <a:rPr b="0" i="0" lang="en" sz="18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Improve intrinsic natural resource values (i.e. habitat, water)</a:t>
            </a:r>
            <a:endParaRPr b="0" i="0" sz="1800" u="none" cap="none" strike="noStrike">
              <a:solidFill>
                <a:schemeClr val="dk1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3" name="Google Shape;16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5974" y="859850"/>
            <a:ext cx="2625149" cy="197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5975" y="2831275"/>
            <a:ext cx="2625149" cy="214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3"/>
          <p:cNvSpPr txBox="1"/>
          <p:nvPr>
            <p:ph type="title"/>
          </p:nvPr>
        </p:nvSpPr>
        <p:spPr>
          <a:xfrm>
            <a:off x="609600" y="228600"/>
            <a:ext cx="8153400" cy="8013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Trust Land Management Objectives</a:t>
            </a:r>
            <a:endParaRPr sz="29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000">
              <a:solidFill>
                <a:srgbClr val="3366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1" name="Google Shape;171;p23"/>
          <p:cNvSpPr txBox="1"/>
          <p:nvPr/>
        </p:nvSpPr>
        <p:spPr>
          <a:xfrm>
            <a:off x="0" y="808000"/>
            <a:ext cx="6595800" cy="46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" sz="2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2.	Improve the manageability of the land asset:</a:t>
            </a:r>
            <a:endParaRPr b="1" i="0" sz="22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0040" lvl="0" marL="32004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513080" lvl="1" marL="880110" marR="0" rtl="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lphaLcPeriod"/>
            </a:pPr>
            <a:r>
              <a:rPr b="0" i="0" lang="en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Consolidate ownership patterns</a:t>
            </a:r>
            <a:endParaRPr b="0" i="0" sz="18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513080" lvl="1" marL="880110" marR="0" rtl="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lphaLcPeriod"/>
            </a:pPr>
            <a:r>
              <a:rPr b="0" i="0" lang="en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Leverage management resources of other agencies/entities</a:t>
            </a:r>
            <a:endParaRPr b="0" i="0" sz="18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4320" lvl="1" marL="640080" marR="0" rtl="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" sz="2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3.	</a:t>
            </a:r>
            <a:r>
              <a:rPr b="1" i="0" lang="en" sz="2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Meet a specific school and/or community need:</a:t>
            </a:r>
            <a:endParaRPr b="1" i="0" sz="22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0040" lvl="0" marL="32004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514350" lvl="1" marL="880110" marR="0" rtl="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20"/>
              <a:buFont typeface="Arial"/>
              <a:buAutoNum type="alphaLcPeriod"/>
            </a:pPr>
            <a:r>
              <a:rPr b="0" i="0" lang="en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Improve stability</a:t>
            </a:r>
            <a:endParaRPr b="0" i="0" sz="18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514350" lvl="1" marL="880110" marR="0" rtl="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20"/>
              <a:buFont typeface="Arial"/>
              <a:buAutoNum type="alphaLcPeriod"/>
            </a:pPr>
            <a:r>
              <a:rPr b="0" i="0" lang="en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Provide growth opportunity</a:t>
            </a:r>
            <a:endParaRPr b="0" i="0" sz="18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514350" lvl="1" marL="880110" marR="0" rtl="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20"/>
              <a:buFont typeface="Arial"/>
              <a:buAutoNum type="alphaLcPeriod"/>
            </a:pPr>
            <a:r>
              <a:rPr b="0" i="0" lang="en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Improve access/recreational opportunity</a:t>
            </a:r>
            <a:endParaRPr b="0" i="0" sz="18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2" name="Google Shape;17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7575" y="808003"/>
            <a:ext cx="2421600" cy="24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3"/>
          <p:cNvPicPr preferRelativeResize="0"/>
          <p:nvPr/>
        </p:nvPicPr>
        <p:blipFill rotWithShape="1">
          <a:blip r:embed="rId4">
            <a:alphaModFix/>
          </a:blip>
          <a:srcRect b="14726" l="0" r="12617" t="4978"/>
          <a:stretch/>
        </p:blipFill>
        <p:spPr>
          <a:xfrm>
            <a:off x="5138250" y="3523375"/>
            <a:ext cx="3800925" cy="228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34084a30f2_0_351"/>
          <p:cNvSpPr txBox="1"/>
          <p:nvPr/>
        </p:nvSpPr>
        <p:spPr>
          <a:xfrm>
            <a:off x="212500" y="1079667"/>
            <a:ext cx="1391400" cy="803100"/>
          </a:xfrm>
          <a:prstGeom prst="rect">
            <a:avLst/>
          </a:prstGeom>
          <a:solidFill>
            <a:srgbClr val="9FC5E8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PROPOSAL SUBMITTED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g334084a30f2_0_351"/>
          <p:cNvSpPr txBox="1"/>
          <p:nvPr/>
        </p:nvSpPr>
        <p:spPr>
          <a:xfrm>
            <a:off x="2402788" y="1538767"/>
            <a:ext cx="1625700" cy="548400"/>
          </a:xfrm>
          <a:prstGeom prst="rect">
            <a:avLst/>
          </a:prstGeom>
          <a:solidFill>
            <a:srgbClr val="9FC5E8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CATEGORY 1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g334084a30f2_0_351"/>
          <p:cNvSpPr txBox="1"/>
          <p:nvPr/>
        </p:nvSpPr>
        <p:spPr>
          <a:xfrm>
            <a:off x="5022450" y="1717867"/>
            <a:ext cx="1539300" cy="1058700"/>
          </a:xfrm>
          <a:prstGeom prst="rect">
            <a:avLst/>
          </a:prstGeom>
          <a:solidFill>
            <a:srgbClr val="9FC5E8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CATEGORY 2</a:t>
            </a: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DIRECTOR’S REVIEW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g334084a30f2_0_351"/>
          <p:cNvSpPr txBox="1"/>
          <p:nvPr/>
        </p:nvSpPr>
        <p:spPr>
          <a:xfrm>
            <a:off x="7601325" y="2316533"/>
            <a:ext cx="1289400" cy="1192800"/>
          </a:xfrm>
          <a:prstGeom prst="rect">
            <a:avLst/>
          </a:prstGeom>
          <a:solidFill>
            <a:srgbClr val="9FC5E8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PREPARE DETAILED ANALYSIS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g334084a30f2_0_351"/>
          <p:cNvSpPr txBox="1"/>
          <p:nvPr/>
        </p:nvSpPr>
        <p:spPr>
          <a:xfrm>
            <a:off x="7078775" y="5159133"/>
            <a:ext cx="1219500" cy="803100"/>
          </a:xfrm>
          <a:prstGeom prst="rect">
            <a:avLst/>
          </a:prstGeom>
          <a:solidFill>
            <a:srgbClr val="76A5A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PUBLIC AUCTION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g334084a30f2_0_351"/>
          <p:cNvSpPr txBox="1"/>
          <p:nvPr/>
        </p:nvSpPr>
        <p:spPr>
          <a:xfrm>
            <a:off x="380300" y="2750566"/>
            <a:ext cx="2865300" cy="1250700"/>
          </a:xfrm>
          <a:prstGeom prst="rect">
            <a:avLst/>
          </a:prstGeom>
          <a:solidFill>
            <a:srgbClr val="B4A7D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PUBLIC COMMENT PERIOD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PUBLIC HEARING(S) and WRITTEN PUBLIC COMMENT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SIXTY (60) Days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g334084a30f2_0_351"/>
          <p:cNvSpPr txBox="1"/>
          <p:nvPr/>
        </p:nvSpPr>
        <p:spPr>
          <a:xfrm>
            <a:off x="212500" y="4544833"/>
            <a:ext cx="2383500" cy="985200"/>
          </a:xfrm>
          <a:prstGeom prst="rect">
            <a:avLst/>
          </a:prstGeom>
          <a:solidFill>
            <a:srgbClr val="1155CC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BOARD CONSIDERATION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g334084a30f2_0_351"/>
          <p:cNvSpPr txBox="1"/>
          <p:nvPr/>
        </p:nvSpPr>
        <p:spPr>
          <a:xfrm>
            <a:off x="3672400" y="5037433"/>
            <a:ext cx="2750700" cy="738900"/>
          </a:xfrm>
          <a:prstGeom prst="rect">
            <a:avLst/>
          </a:prstGeom>
          <a:solidFill>
            <a:srgbClr val="76A5A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ADVERTISEMENT PERIOD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THIRTY (30) DAYS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334084a30f2_0_351"/>
          <p:cNvSpPr txBox="1"/>
          <p:nvPr/>
        </p:nvSpPr>
        <p:spPr>
          <a:xfrm>
            <a:off x="4601300" y="3360867"/>
            <a:ext cx="2303100" cy="932400"/>
          </a:xfrm>
          <a:prstGeom prst="rect">
            <a:avLst/>
          </a:prstGeom>
          <a:solidFill>
            <a:srgbClr val="B4A7D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PUBLISH DETAILED ANALYSIS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g334084a30f2_0_351"/>
          <p:cNvSpPr txBox="1"/>
          <p:nvPr/>
        </p:nvSpPr>
        <p:spPr>
          <a:xfrm>
            <a:off x="7921375" y="6315900"/>
            <a:ext cx="1143600" cy="496500"/>
          </a:xfrm>
          <a:prstGeom prst="rect">
            <a:avLst/>
          </a:prstGeom>
          <a:solidFill>
            <a:srgbClr val="76A5A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CLOSING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g334084a30f2_0_351"/>
          <p:cNvSpPr txBox="1"/>
          <p:nvPr/>
        </p:nvSpPr>
        <p:spPr>
          <a:xfrm>
            <a:off x="41100" y="6073500"/>
            <a:ext cx="3333900" cy="5541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Board of Land Commissioners’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Rules and Regulations, Chapter 26, Section 4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g334084a30f2_0_351"/>
          <p:cNvSpPr txBox="1"/>
          <p:nvPr/>
        </p:nvSpPr>
        <p:spPr>
          <a:xfrm>
            <a:off x="2210550" y="0"/>
            <a:ext cx="4722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Disposal Process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0" name="Google Shape;190;g334084a30f2_0_351"/>
          <p:cNvCxnSpPr>
            <a:stCxn id="178" idx="3"/>
            <a:endCxn id="179" idx="1"/>
          </p:cNvCxnSpPr>
          <p:nvPr/>
        </p:nvCxnSpPr>
        <p:spPr>
          <a:xfrm>
            <a:off x="1603900" y="1481217"/>
            <a:ext cx="798900" cy="331800"/>
          </a:xfrm>
          <a:prstGeom prst="curvedConnector3">
            <a:avLst>
              <a:gd fmla="val 49999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cxnSp>
      <p:cxnSp>
        <p:nvCxnSpPr>
          <p:cNvPr id="191" name="Google Shape;191;g334084a30f2_0_351"/>
          <p:cNvCxnSpPr>
            <a:stCxn id="179" idx="3"/>
            <a:endCxn id="180" idx="1"/>
          </p:cNvCxnSpPr>
          <p:nvPr/>
        </p:nvCxnSpPr>
        <p:spPr>
          <a:xfrm>
            <a:off x="4028488" y="1812967"/>
            <a:ext cx="993900" cy="434400"/>
          </a:xfrm>
          <a:prstGeom prst="curvedConnector3">
            <a:avLst>
              <a:gd fmla="val 50003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cxnSp>
      <p:cxnSp>
        <p:nvCxnSpPr>
          <p:cNvPr id="192" name="Google Shape;192;g334084a30f2_0_351"/>
          <p:cNvCxnSpPr>
            <a:stCxn id="180" idx="3"/>
            <a:endCxn id="181" idx="1"/>
          </p:cNvCxnSpPr>
          <p:nvPr/>
        </p:nvCxnSpPr>
        <p:spPr>
          <a:xfrm>
            <a:off x="6561750" y="2247217"/>
            <a:ext cx="1039500" cy="665700"/>
          </a:xfrm>
          <a:prstGeom prst="curvedConnector3">
            <a:avLst>
              <a:gd fmla="val 50004" name="adj1"/>
            </a:avLst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cxnSp>
      <p:cxnSp>
        <p:nvCxnSpPr>
          <p:cNvPr id="193" name="Google Shape;193;g334084a30f2_0_351"/>
          <p:cNvCxnSpPr>
            <a:stCxn id="181" idx="2"/>
            <a:endCxn id="186" idx="3"/>
          </p:cNvCxnSpPr>
          <p:nvPr/>
        </p:nvCxnSpPr>
        <p:spPr>
          <a:xfrm rot="5400000">
            <a:off x="7416375" y="2997383"/>
            <a:ext cx="317700" cy="1341600"/>
          </a:xfrm>
          <a:prstGeom prst="curvedConnector2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cxnSp>
      <p:cxnSp>
        <p:nvCxnSpPr>
          <p:cNvPr id="194" name="Google Shape;194;g334084a30f2_0_351"/>
          <p:cNvCxnSpPr>
            <a:stCxn id="186" idx="1"/>
            <a:endCxn id="183" idx="3"/>
          </p:cNvCxnSpPr>
          <p:nvPr/>
        </p:nvCxnSpPr>
        <p:spPr>
          <a:xfrm rot="10800000">
            <a:off x="3245600" y="3375867"/>
            <a:ext cx="1355700" cy="4512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cxnSp>
      <p:cxnSp>
        <p:nvCxnSpPr>
          <p:cNvPr id="195" name="Google Shape;195;g334084a30f2_0_351"/>
          <p:cNvCxnSpPr>
            <a:stCxn id="183" idx="2"/>
            <a:endCxn id="184" idx="0"/>
          </p:cNvCxnSpPr>
          <p:nvPr/>
        </p:nvCxnSpPr>
        <p:spPr>
          <a:xfrm rot="5400000">
            <a:off x="1336850" y="4068766"/>
            <a:ext cx="543600" cy="408600"/>
          </a:xfrm>
          <a:prstGeom prst="curvedConnector3">
            <a:avLst>
              <a:gd fmla="val 49988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cxnSp>
      <p:cxnSp>
        <p:nvCxnSpPr>
          <p:cNvPr id="196" name="Google Shape;196;g334084a30f2_0_351"/>
          <p:cNvCxnSpPr>
            <a:stCxn id="184" idx="3"/>
            <a:endCxn id="185" idx="1"/>
          </p:cNvCxnSpPr>
          <p:nvPr/>
        </p:nvCxnSpPr>
        <p:spPr>
          <a:xfrm>
            <a:off x="2596000" y="5037433"/>
            <a:ext cx="1076400" cy="3696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cxnSp>
      <p:cxnSp>
        <p:nvCxnSpPr>
          <p:cNvPr id="197" name="Google Shape;197;g334084a30f2_0_351"/>
          <p:cNvCxnSpPr>
            <a:stCxn id="185" idx="3"/>
            <a:endCxn id="182" idx="1"/>
          </p:cNvCxnSpPr>
          <p:nvPr/>
        </p:nvCxnSpPr>
        <p:spPr>
          <a:xfrm>
            <a:off x="6423100" y="5406883"/>
            <a:ext cx="655800" cy="153900"/>
          </a:xfrm>
          <a:prstGeom prst="curvedConnector3">
            <a:avLst>
              <a:gd fmla="val 49990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cxnSp>
      <p:cxnSp>
        <p:nvCxnSpPr>
          <p:cNvPr id="198" name="Google Shape;198;g334084a30f2_0_351"/>
          <p:cNvCxnSpPr>
            <a:stCxn id="182" idx="2"/>
            <a:endCxn id="187" idx="0"/>
          </p:cNvCxnSpPr>
          <p:nvPr/>
        </p:nvCxnSpPr>
        <p:spPr>
          <a:xfrm flipH="1" rot="-5400000">
            <a:off x="7913975" y="5736783"/>
            <a:ext cx="353700" cy="804600"/>
          </a:xfrm>
          <a:prstGeom prst="curvedConnector3">
            <a:avLst>
              <a:gd fmla="val 49995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cxnSp>
      <p:sp>
        <p:nvSpPr>
          <p:cNvPr id="199" name="Google Shape;199;g334084a30f2_0_35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4d43266b2b_0_109"/>
          <p:cNvSpPr txBox="1"/>
          <p:nvPr>
            <p:ph idx="1" type="body"/>
          </p:nvPr>
        </p:nvSpPr>
        <p:spPr>
          <a:xfrm>
            <a:off x="847600" y="1819208"/>
            <a:ext cx="7688700" cy="137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dk1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Background</a:t>
            </a:r>
            <a:endParaRPr sz="7200">
              <a:solidFill>
                <a:schemeClr val="dk1"/>
              </a:solidFill>
              <a:latin typeface="Alegreya Sans SC"/>
              <a:ea typeface="Alegreya Sans SC"/>
              <a:cs typeface="Alegreya Sans SC"/>
              <a:sym typeface="Alegreya Sans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200" u="sng">
              <a:solidFill>
                <a:schemeClr val="dk1"/>
              </a:solidFill>
              <a:latin typeface="Alegreya Sans SC"/>
              <a:ea typeface="Alegreya Sans SC"/>
              <a:cs typeface="Alegreya Sans SC"/>
              <a:sym typeface="Alegreya Sans SC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dk1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State Trust Land </a:t>
            </a:r>
            <a:endParaRPr sz="4500">
              <a:solidFill>
                <a:schemeClr val="dk1"/>
              </a:solidFill>
              <a:latin typeface="Alegreya Sans SC"/>
              <a:ea typeface="Alegreya Sans SC"/>
              <a:cs typeface="Alegreya Sans SC"/>
              <a:sym typeface="Alegreya Sans SC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dk1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And</a:t>
            </a:r>
            <a:endParaRPr sz="4500">
              <a:solidFill>
                <a:schemeClr val="dk1"/>
              </a:solidFill>
              <a:latin typeface="Alegreya Sans SC"/>
              <a:ea typeface="Alegreya Sans SC"/>
              <a:cs typeface="Alegreya Sans SC"/>
              <a:sym typeface="Alegreya Sans SC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00" u="sng">
              <a:solidFill>
                <a:schemeClr val="dk1"/>
              </a:solidFill>
              <a:latin typeface="Alegreya Sans SC"/>
              <a:ea typeface="Alegreya Sans SC"/>
              <a:cs typeface="Alegreya Sans SC"/>
              <a:sym typeface="Alegreya Sans SC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dk1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Grand Teton National Park</a:t>
            </a:r>
            <a:endParaRPr sz="4500">
              <a:solidFill>
                <a:schemeClr val="dk1"/>
              </a:solidFill>
              <a:latin typeface="Alegreya Sans SC"/>
              <a:ea typeface="Alegreya Sans SC"/>
              <a:cs typeface="Alegreya Sans SC"/>
              <a:sym typeface="Alegreya Sans SC"/>
            </a:endParaRPr>
          </a:p>
        </p:txBody>
      </p:sp>
      <p:sp>
        <p:nvSpPr>
          <p:cNvPr id="205" name="Google Shape;205;g34d43266b2b_0_109"/>
          <p:cNvSpPr txBox="1"/>
          <p:nvPr>
            <p:ph idx="12" type="sldNum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g34d43266b2b_0_212"/>
          <p:cNvGrpSpPr/>
          <p:nvPr/>
        </p:nvGrpSpPr>
        <p:grpSpPr>
          <a:xfrm>
            <a:off x="681745" y="1251679"/>
            <a:ext cx="1418334" cy="4451615"/>
            <a:chOff x="618820" y="1574025"/>
            <a:chExt cx="1418334" cy="3338795"/>
          </a:xfrm>
        </p:grpSpPr>
        <p:cxnSp>
          <p:nvCxnSpPr>
            <p:cNvPr id="211" name="Google Shape;211;g34d43266b2b_0_212"/>
            <p:cNvCxnSpPr/>
            <p:nvPr/>
          </p:nvCxnSpPr>
          <p:spPr>
            <a:xfrm>
              <a:off x="1299277" y="1695421"/>
              <a:ext cx="718500" cy="741900"/>
            </a:xfrm>
            <a:prstGeom prst="straightConnector1">
              <a:avLst/>
            </a:prstGeom>
            <a:noFill/>
            <a:ln cap="flat" cmpd="sng" w="9525">
              <a:solidFill>
                <a:srgbClr val="0D5DD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12" name="Google Shape;212;g34d43266b2b_0_212"/>
            <p:cNvSpPr/>
            <p:nvPr/>
          </p:nvSpPr>
          <p:spPr>
            <a:xfrm flipH="1">
              <a:off x="618820" y="2306625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0D5D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</a:t>
              </a:r>
              <a:endParaRPr/>
            </a:p>
          </p:txBody>
        </p:sp>
        <p:sp>
          <p:nvSpPr>
            <p:cNvPr id="213" name="Google Shape;213;g34d43266b2b_0_212"/>
            <p:cNvSpPr/>
            <p:nvPr/>
          </p:nvSpPr>
          <p:spPr>
            <a:xfrm>
              <a:off x="619055" y="2460450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0944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14" name="Google Shape;214;g34d43266b2b_0_212"/>
            <p:cNvGrpSpPr/>
            <p:nvPr/>
          </p:nvGrpSpPr>
          <p:grpSpPr>
            <a:xfrm>
              <a:off x="618950" y="1574025"/>
              <a:ext cx="1398700" cy="3338795"/>
              <a:chOff x="1213908" y="1574025"/>
              <a:chExt cx="1398700" cy="3338795"/>
            </a:xfrm>
          </p:grpSpPr>
          <p:sp>
            <p:nvSpPr>
              <p:cNvPr id="215" name="Google Shape;215;g34d43266b2b_0_212"/>
              <p:cNvSpPr txBox="1"/>
              <p:nvPr/>
            </p:nvSpPr>
            <p:spPr>
              <a:xfrm>
                <a:off x="1214008" y="2695020"/>
                <a:ext cx="1398600" cy="53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b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rgbClr val="0C58D3"/>
                    </a:solidFill>
                    <a:latin typeface="Roboto"/>
                    <a:ea typeface="Roboto"/>
                    <a:cs typeface="Roboto"/>
                    <a:sym typeface="Roboto"/>
                  </a:rPr>
                  <a:t>The Grand Teton National Park Land Exchange Act</a:t>
                </a:r>
                <a:endParaRPr b="1" sz="10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216" name="Google Shape;216;g34d43266b2b_0_212"/>
              <p:cNvSpPr txBox="1"/>
              <p:nvPr/>
            </p:nvSpPr>
            <p:spPr>
              <a:xfrm>
                <a:off x="1213908" y="3151820"/>
                <a:ext cx="1398600" cy="176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rgbClr val="0C58D3"/>
                    </a:solidFill>
                    <a:latin typeface="Roboto"/>
                    <a:ea typeface="Roboto"/>
                    <a:cs typeface="Roboto"/>
                    <a:sym typeface="Roboto"/>
                  </a:rPr>
                  <a:t>Public Law 108-32</a:t>
                </a:r>
                <a:endParaRPr sz="8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-140799" lvl="0" marL="89999" rtl="0" algn="l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rgbClr val="0C58D3"/>
                  </a:buClr>
                  <a:buSzPts val="800"/>
                  <a:buFont typeface="Roboto"/>
                  <a:buChar char="●"/>
                </a:pPr>
                <a:r>
                  <a:rPr lang="en" sz="800">
                    <a:solidFill>
                      <a:srgbClr val="0C58D3"/>
                    </a:solidFill>
                    <a:latin typeface="Roboto"/>
                    <a:ea typeface="Roboto"/>
                    <a:cs typeface="Roboto"/>
                    <a:sym typeface="Roboto"/>
                  </a:rPr>
                  <a:t>Authorized federal acquisition of identified state trust lands by</a:t>
                </a:r>
                <a:endParaRPr sz="8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-140799" lvl="1" marL="179999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C58D3"/>
                  </a:buClr>
                  <a:buSzPts val="800"/>
                  <a:buFont typeface="Roboto"/>
                  <a:buChar char="○"/>
                </a:pPr>
                <a:r>
                  <a:rPr lang="en" sz="800">
                    <a:solidFill>
                      <a:srgbClr val="0C58D3"/>
                    </a:solidFill>
                    <a:latin typeface="Roboto"/>
                    <a:ea typeface="Roboto"/>
                    <a:cs typeface="Roboto"/>
                    <a:sym typeface="Roboto"/>
                  </a:rPr>
                  <a:t>Donation</a:t>
                </a:r>
                <a:endParaRPr sz="8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-140799" lvl="1" marL="179999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C58D3"/>
                  </a:buClr>
                  <a:buSzPts val="800"/>
                  <a:buFont typeface="Roboto"/>
                  <a:buChar char="○"/>
                </a:pPr>
                <a:r>
                  <a:rPr lang="en" sz="800">
                    <a:solidFill>
                      <a:srgbClr val="0C58D3"/>
                    </a:solidFill>
                    <a:latin typeface="Roboto"/>
                    <a:ea typeface="Roboto"/>
                    <a:cs typeface="Roboto"/>
                    <a:sym typeface="Roboto"/>
                  </a:rPr>
                  <a:t>Purchase</a:t>
                </a:r>
                <a:endParaRPr sz="8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-140799" lvl="1" marL="179999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C58D3"/>
                  </a:buClr>
                  <a:buSzPts val="800"/>
                  <a:buFont typeface="Roboto"/>
                  <a:buChar char="○"/>
                </a:pPr>
                <a:r>
                  <a:rPr lang="en" sz="800">
                    <a:solidFill>
                      <a:srgbClr val="0C58D3"/>
                    </a:solidFill>
                    <a:latin typeface="Roboto"/>
                    <a:ea typeface="Roboto"/>
                    <a:cs typeface="Roboto"/>
                    <a:sym typeface="Roboto"/>
                  </a:rPr>
                  <a:t>Exchange</a:t>
                </a:r>
                <a:endParaRPr sz="8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217" name="Google Shape;217;g34d43266b2b_0_212"/>
              <p:cNvSpPr txBox="1"/>
              <p:nvPr/>
            </p:nvSpPr>
            <p:spPr>
              <a:xfrm>
                <a:off x="1314039" y="1574025"/>
                <a:ext cx="624300" cy="241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" sz="1200">
                    <a:solidFill>
                      <a:srgbClr val="0C58D3"/>
                    </a:solidFill>
                    <a:latin typeface="Roboto"/>
                    <a:ea typeface="Roboto"/>
                    <a:cs typeface="Roboto"/>
                    <a:sym typeface="Roboto"/>
                  </a:rPr>
                  <a:t>2003</a:t>
                </a:r>
                <a:endParaRPr sz="12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218" name="Google Shape;218;g34d43266b2b_0_212"/>
          <p:cNvGrpSpPr/>
          <p:nvPr/>
        </p:nvGrpSpPr>
        <p:grpSpPr>
          <a:xfrm>
            <a:off x="1979825" y="1251679"/>
            <a:ext cx="1418407" cy="3086849"/>
            <a:chOff x="1917000" y="1575830"/>
            <a:chExt cx="1418407" cy="2315195"/>
          </a:xfrm>
        </p:grpSpPr>
        <p:cxnSp>
          <p:nvCxnSpPr>
            <p:cNvPr id="219" name="Google Shape;219;g34d43266b2b_0_212"/>
            <p:cNvCxnSpPr/>
            <p:nvPr/>
          </p:nvCxnSpPr>
          <p:spPr>
            <a:xfrm>
              <a:off x="2597529" y="1695421"/>
              <a:ext cx="718500" cy="741900"/>
            </a:xfrm>
            <a:prstGeom prst="straightConnector1">
              <a:avLst/>
            </a:prstGeom>
            <a:noFill/>
            <a:ln cap="flat" cmpd="sng" w="9525">
              <a:solidFill>
                <a:srgbClr val="0D5DD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20" name="Google Shape;220;g34d43266b2b_0_212"/>
            <p:cNvSpPr/>
            <p:nvPr/>
          </p:nvSpPr>
          <p:spPr>
            <a:xfrm flipH="1">
              <a:off x="1917073" y="2306625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0D5D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</a:t>
              </a:r>
              <a:endParaRPr/>
            </a:p>
          </p:txBody>
        </p:sp>
        <p:sp>
          <p:nvSpPr>
            <p:cNvPr id="221" name="Google Shape;221;g34d43266b2b_0_212"/>
            <p:cNvSpPr/>
            <p:nvPr/>
          </p:nvSpPr>
          <p:spPr>
            <a:xfrm>
              <a:off x="1917307" y="2460450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0944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g34d43266b2b_0_212"/>
            <p:cNvSpPr txBox="1"/>
            <p:nvPr/>
          </p:nvSpPr>
          <p:spPr>
            <a:xfrm>
              <a:off x="1917150" y="2696825"/>
              <a:ext cx="1418100" cy="53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Board Notice to the Department of Interior</a:t>
              </a:r>
              <a:endParaRPr b="1" sz="10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3" name="Google Shape;223;g34d43266b2b_0_212"/>
            <p:cNvSpPr txBox="1"/>
            <p:nvPr/>
          </p:nvSpPr>
          <p:spPr>
            <a:xfrm>
              <a:off x="1917000" y="3153625"/>
              <a:ext cx="14184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As the Federal Government had been unable to complete a transaction under Public Law 108-32, The Board Planned to sell the Kelly Parcel at auction.</a:t>
              </a:r>
              <a:endParaRPr sz="8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4" name="Google Shape;224;g34d43266b2b_0_212"/>
            <p:cNvSpPr txBox="1"/>
            <p:nvPr/>
          </p:nvSpPr>
          <p:spPr>
            <a:xfrm>
              <a:off x="2013741" y="1575830"/>
              <a:ext cx="6243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2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2010</a:t>
              </a:r>
              <a:endParaRPr sz="12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25" name="Google Shape;225;g34d43266b2b_0_212"/>
          <p:cNvGrpSpPr/>
          <p:nvPr/>
        </p:nvGrpSpPr>
        <p:grpSpPr>
          <a:xfrm>
            <a:off x="3277043" y="1251679"/>
            <a:ext cx="1418334" cy="3086849"/>
            <a:chOff x="3214118" y="1575830"/>
            <a:chExt cx="1418334" cy="2315195"/>
          </a:xfrm>
        </p:grpSpPr>
        <p:cxnSp>
          <p:nvCxnSpPr>
            <p:cNvPr id="226" name="Google Shape;226;g34d43266b2b_0_212"/>
            <p:cNvCxnSpPr/>
            <p:nvPr/>
          </p:nvCxnSpPr>
          <p:spPr>
            <a:xfrm>
              <a:off x="3894575" y="1695421"/>
              <a:ext cx="718500" cy="741900"/>
            </a:xfrm>
            <a:prstGeom prst="straightConnector1">
              <a:avLst/>
            </a:prstGeom>
            <a:noFill/>
            <a:ln cap="flat" cmpd="sng" w="9525">
              <a:solidFill>
                <a:srgbClr val="C2C2C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27" name="Google Shape;227;g34d43266b2b_0_212"/>
            <p:cNvSpPr/>
            <p:nvPr/>
          </p:nvSpPr>
          <p:spPr>
            <a:xfrm flipH="1">
              <a:off x="3214118" y="2306625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C2C2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0C58D3"/>
                  </a:solidFill>
                </a:rPr>
                <a:t>  </a:t>
              </a:r>
              <a:endParaRPr>
                <a:solidFill>
                  <a:srgbClr val="0C58D3"/>
                </a:solidFill>
              </a:endParaRPr>
            </a:p>
          </p:txBody>
        </p:sp>
        <p:sp>
          <p:nvSpPr>
            <p:cNvPr id="228" name="Google Shape;228;g34d43266b2b_0_212"/>
            <p:cNvSpPr/>
            <p:nvPr/>
          </p:nvSpPr>
          <p:spPr>
            <a:xfrm>
              <a:off x="3214352" y="2460450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8585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g34d43266b2b_0_212"/>
            <p:cNvSpPr txBox="1"/>
            <p:nvPr/>
          </p:nvSpPr>
          <p:spPr>
            <a:xfrm>
              <a:off x="3214225" y="2696825"/>
              <a:ext cx="1418100" cy="52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Agreement for the Conveyance of Interest in Lands</a:t>
              </a:r>
              <a:endParaRPr b="1" sz="10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0" name="Google Shape;230;g34d43266b2b_0_212"/>
            <p:cNvSpPr txBox="1"/>
            <p:nvPr/>
          </p:nvSpPr>
          <p:spPr>
            <a:xfrm>
              <a:off x="3214275" y="3153625"/>
              <a:ext cx="14181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The Board and the Department of Interior entered into an agreement for the Department to acquire state trust lands within the boundary of Grand Teton National Park</a:t>
              </a:r>
              <a:endParaRPr sz="8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34449" lvl="0" marL="89999" rtl="0" algn="l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C58D3"/>
                </a:buClr>
                <a:buSzPts val="700"/>
                <a:buFont typeface="Roboto"/>
                <a:buChar char="●"/>
              </a:pPr>
              <a:r>
                <a:rPr lang="en" sz="7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On a parcel-by-parcel basis</a:t>
              </a:r>
              <a:endParaRPr sz="7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34449" lvl="0" marL="89999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58D3"/>
                </a:buClr>
                <a:buSzPts val="700"/>
                <a:buFont typeface="Roboto"/>
                <a:buChar char="●"/>
              </a:pPr>
              <a:r>
                <a:rPr lang="en" sz="7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For a specified amount</a:t>
              </a:r>
              <a:endParaRPr sz="7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34449" lvl="0" marL="89999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58D3"/>
                </a:buClr>
                <a:buSzPts val="700"/>
                <a:buFont typeface="Roboto"/>
                <a:buChar char="●"/>
              </a:pPr>
              <a:r>
                <a:rPr lang="en" sz="7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On or before a specific date</a:t>
              </a:r>
              <a:endParaRPr sz="7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34449" lvl="0" marL="89999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58D3"/>
                </a:buClr>
                <a:buSzPts val="700"/>
                <a:buFont typeface="Roboto"/>
                <a:buChar char="●"/>
              </a:pPr>
              <a:r>
                <a:rPr lang="en" sz="7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Conditioned on the Wyoming Legislature  granting direct sale authority</a:t>
              </a:r>
              <a:endParaRPr sz="7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1" name="Google Shape;231;g34d43266b2b_0_212"/>
            <p:cNvSpPr txBox="1"/>
            <p:nvPr/>
          </p:nvSpPr>
          <p:spPr>
            <a:xfrm>
              <a:off x="3317101" y="1575830"/>
              <a:ext cx="6243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2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2010</a:t>
              </a:r>
              <a:endParaRPr sz="12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32" name="Google Shape;232;g34d43266b2b_0_212"/>
          <p:cNvGrpSpPr/>
          <p:nvPr/>
        </p:nvGrpSpPr>
        <p:grpSpPr>
          <a:xfrm>
            <a:off x="4574469" y="1251679"/>
            <a:ext cx="1418334" cy="3086849"/>
            <a:chOff x="4511544" y="1575830"/>
            <a:chExt cx="1418334" cy="2315195"/>
          </a:xfrm>
        </p:grpSpPr>
        <p:cxnSp>
          <p:nvCxnSpPr>
            <p:cNvPr id="233" name="Google Shape;233;g34d43266b2b_0_212"/>
            <p:cNvCxnSpPr/>
            <p:nvPr/>
          </p:nvCxnSpPr>
          <p:spPr>
            <a:xfrm>
              <a:off x="5192001" y="1695421"/>
              <a:ext cx="718500" cy="741900"/>
            </a:xfrm>
            <a:prstGeom prst="straightConnector1">
              <a:avLst/>
            </a:prstGeom>
            <a:noFill/>
            <a:ln cap="flat" cmpd="sng" w="9525">
              <a:solidFill>
                <a:srgbClr val="C2C2C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34" name="Google Shape;234;g34d43266b2b_0_212"/>
            <p:cNvSpPr/>
            <p:nvPr/>
          </p:nvSpPr>
          <p:spPr>
            <a:xfrm flipH="1">
              <a:off x="4511544" y="2306625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C2C2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</a:t>
              </a:r>
              <a:endParaRPr/>
            </a:p>
          </p:txBody>
        </p:sp>
        <p:sp>
          <p:nvSpPr>
            <p:cNvPr id="235" name="Google Shape;235;g34d43266b2b_0_212"/>
            <p:cNvSpPr/>
            <p:nvPr/>
          </p:nvSpPr>
          <p:spPr>
            <a:xfrm>
              <a:off x="4511779" y="2460450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8585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g34d43266b2b_0_212"/>
            <p:cNvSpPr txBox="1"/>
            <p:nvPr/>
          </p:nvSpPr>
          <p:spPr>
            <a:xfrm>
              <a:off x="4511775" y="2696825"/>
              <a:ext cx="1418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House Enrolled </a:t>
              </a:r>
              <a:endParaRPr b="1" sz="10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Act 22</a:t>
              </a:r>
              <a:endParaRPr b="1" sz="10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7" name="Google Shape;237;g34d43266b2b_0_212"/>
            <p:cNvSpPr txBox="1"/>
            <p:nvPr/>
          </p:nvSpPr>
          <p:spPr>
            <a:xfrm>
              <a:off x="4511775" y="3153625"/>
              <a:ext cx="14181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The Wyoming Legislature granted direct sale authority.</a:t>
              </a:r>
              <a:endParaRPr sz="8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8" name="Google Shape;238;g34d43266b2b_0_212"/>
            <p:cNvSpPr txBox="1"/>
            <p:nvPr/>
          </p:nvSpPr>
          <p:spPr>
            <a:xfrm>
              <a:off x="4611761" y="1575830"/>
              <a:ext cx="6243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2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2011</a:t>
              </a:r>
              <a:endParaRPr sz="12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39" name="Google Shape;239;g34d43266b2b_0_212"/>
          <p:cNvGrpSpPr/>
          <p:nvPr/>
        </p:nvGrpSpPr>
        <p:grpSpPr>
          <a:xfrm>
            <a:off x="5871627" y="1251679"/>
            <a:ext cx="1418334" cy="3086849"/>
            <a:chOff x="3214118" y="1575830"/>
            <a:chExt cx="1418334" cy="2315195"/>
          </a:xfrm>
        </p:grpSpPr>
        <p:cxnSp>
          <p:nvCxnSpPr>
            <p:cNvPr id="240" name="Google Shape;240;g34d43266b2b_0_212"/>
            <p:cNvCxnSpPr/>
            <p:nvPr/>
          </p:nvCxnSpPr>
          <p:spPr>
            <a:xfrm>
              <a:off x="3894575" y="1695421"/>
              <a:ext cx="718500" cy="741900"/>
            </a:xfrm>
            <a:prstGeom prst="straightConnector1">
              <a:avLst/>
            </a:prstGeom>
            <a:noFill/>
            <a:ln cap="flat" cmpd="sng" w="9525">
              <a:solidFill>
                <a:srgbClr val="C2C2C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41" name="Google Shape;241;g34d43266b2b_0_212"/>
            <p:cNvSpPr/>
            <p:nvPr/>
          </p:nvSpPr>
          <p:spPr>
            <a:xfrm flipH="1">
              <a:off x="3214118" y="2306625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C2C2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</a:t>
              </a:r>
              <a:endParaRPr/>
            </a:p>
          </p:txBody>
        </p:sp>
        <p:sp>
          <p:nvSpPr>
            <p:cNvPr id="242" name="Google Shape;242;g34d43266b2b_0_212"/>
            <p:cNvSpPr/>
            <p:nvPr/>
          </p:nvSpPr>
          <p:spPr>
            <a:xfrm>
              <a:off x="3214352" y="2460450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8585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g34d43266b2b_0_212"/>
            <p:cNvSpPr txBox="1"/>
            <p:nvPr/>
          </p:nvSpPr>
          <p:spPr>
            <a:xfrm>
              <a:off x="3214341" y="2696825"/>
              <a:ext cx="1418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Sale of the Jackson Lake Parcel</a:t>
              </a:r>
              <a:endParaRPr b="1" sz="10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4" name="Google Shape;244;g34d43266b2b_0_212"/>
            <p:cNvSpPr txBox="1"/>
            <p:nvPr/>
          </p:nvSpPr>
          <p:spPr>
            <a:xfrm>
              <a:off x="3214341" y="3153625"/>
              <a:ext cx="14181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The Department of Interior acquired the Jackson Lake Parcel</a:t>
              </a:r>
              <a:endParaRPr sz="8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36525" lvl="0" marL="179999" rtl="0" algn="l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C58D3"/>
                </a:buClr>
                <a:buSzPts val="800"/>
                <a:buFont typeface="Roboto"/>
                <a:buChar char="●"/>
              </a:pPr>
              <a:r>
                <a:rPr lang="en" sz="8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Mineral Estate Only</a:t>
              </a:r>
              <a:endParaRPr sz="8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40799" lvl="0" marL="179999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58D3"/>
                </a:buClr>
                <a:buSzPts val="800"/>
                <a:buFont typeface="Roboto"/>
                <a:buChar char="●"/>
              </a:pPr>
              <a:r>
                <a:rPr lang="en" sz="8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$2,000.00</a:t>
              </a:r>
              <a:endParaRPr sz="8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40799" lvl="0" marL="179999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58D3"/>
                </a:buClr>
                <a:buSzPts val="800"/>
                <a:buFont typeface="Roboto"/>
                <a:buChar char="●"/>
              </a:pPr>
              <a:r>
                <a:rPr lang="en" sz="8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January 5, 2012</a:t>
              </a:r>
              <a:endParaRPr sz="8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5" name="Google Shape;245;g34d43266b2b_0_212"/>
            <p:cNvSpPr txBox="1"/>
            <p:nvPr/>
          </p:nvSpPr>
          <p:spPr>
            <a:xfrm>
              <a:off x="3317101" y="1575830"/>
              <a:ext cx="6243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2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2012</a:t>
              </a:r>
              <a:endParaRPr sz="12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46" name="Google Shape;246;g34d43266b2b_0_212"/>
          <p:cNvGrpSpPr/>
          <p:nvPr/>
        </p:nvGrpSpPr>
        <p:grpSpPr>
          <a:xfrm>
            <a:off x="7169050" y="1251679"/>
            <a:ext cx="1418337" cy="3086849"/>
            <a:chOff x="4511541" y="1575830"/>
            <a:chExt cx="1418337" cy="2315195"/>
          </a:xfrm>
        </p:grpSpPr>
        <p:cxnSp>
          <p:nvCxnSpPr>
            <p:cNvPr id="247" name="Google Shape;247;g34d43266b2b_0_212"/>
            <p:cNvCxnSpPr/>
            <p:nvPr/>
          </p:nvCxnSpPr>
          <p:spPr>
            <a:xfrm>
              <a:off x="5192001" y="1695421"/>
              <a:ext cx="718500" cy="741900"/>
            </a:xfrm>
            <a:prstGeom prst="straightConnector1">
              <a:avLst/>
            </a:prstGeom>
            <a:noFill/>
            <a:ln cap="flat" cmpd="sng" w="9525">
              <a:solidFill>
                <a:srgbClr val="C2C2C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48" name="Google Shape;248;g34d43266b2b_0_212"/>
            <p:cNvSpPr/>
            <p:nvPr/>
          </p:nvSpPr>
          <p:spPr>
            <a:xfrm flipH="1">
              <a:off x="4511544" y="2306625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C2C2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</a:t>
              </a:r>
              <a:endParaRPr/>
            </a:p>
          </p:txBody>
        </p:sp>
        <p:sp>
          <p:nvSpPr>
            <p:cNvPr id="249" name="Google Shape;249;g34d43266b2b_0_212"/>
            <p:cNvSpPr/>
            <p:nvPr/>
          </p:nvSpPr>
          <p:spPr>
            <a:xfrm>
              <a:off x="4511779" y="2460450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8585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g34d43266b2b_0_212"/>
            <p:cNvSpPr txBox="1"/>
            <p:nvPr/>
          </p:nvSpPr>
          <p:spPr>
            <a:xfrm>
              <a:off x="4548441" y="2696825"/>
              <a:ext cx="13620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Sale of Snake River Parcel</a:t>
              </a:r>
              <a:endParaRPr b="1" sz="10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1" name="Google Shape;251;g34d43266b2b_0_212"/>
            <p:cNvSpPr txBox="1"/>
            <p:nvPr/>
          </p:nvSpPr>
          <p:spPr>
            <a:xfrm>
              <a:off x="4511541" y="3153625"/>
              <a:ext cx="14181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The Department of Interior acquired the Snake River Parcel</a:t>
              </a:r>
              <a:endParaRPr sz="8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36525" lvl="0" marL="179999" rtl="0" algn="l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C58D3"/>
                </a:buClr>
                <a:buSzPts val="800"/>
                <a:buFont typeface="Roboto"/>
                <a:buChar char="●"/>
              </a:pPr>
              <a:r>
                <a:rPr lang="en" sz="8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Surface and Minerals</a:t>
              </a:r>
              <a:endParaRPr sz="8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36525" lvl="0" marL="179999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58D3"/>
                </a:buClr>
                <a:buSzPts val="800"/>
                <a:buFont typeface="Roboto"/>
                <a:buChar char="●"/>
              </a:pPr>
              <a:r>
                <a:rPr lang="en" sz="8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$16,000,000.00</a:t>
              </a:r>
              <a:endParaRPr sz="8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40799" lvl="0" marL="179999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58D3"/>
                </a:buClr>
                <a:buSzPts val="800"/>
                <a:buFont typeface="Roboto"/>
                <a:buChar char="●"/>
              </a:pPr>
              <a:r>
                <a:rPr lang="en" sz="8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January 5, 2013</a:t>
              </a:r>
              <a:endParaRPr sz="8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None/>
              </a:pPr>
              <a:r>
                <a:t/>
              </a:r>
              <a:endParaRPr sz="8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2" name="Google Shape;252;g34d43266b2b_0_212"/>
            <p:cNvSpPr txBox="1"/>
            <p:nvPr/>
          </p:nvSpPr>
          <p:spPr>
            <a:xfrm>
              <a:off x="4611761" y="1575830"/>
              <a:ext cx="6243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2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2013</a:t>
              </a:r>
              <a:endParaRPr sz="12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53" name="Google Shape;253;g34d43266b2b_0_212"/>
          <p:cNvSpPr txBox="1"/>
          <p:nvPr/>
        </p:nvSpPr>
        <p:spPr>
          <a:xfrm>
            <a:off x="618825" y="0"/>
            <a:ext cx="3493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/>
              <a:t>Historic Timeline</a:t>
            </a:r>
            <a:endParaRPr b="1" sz="2600"/>
          </a:p>
        </p:txBody>
      </p:sp>
      <p:sp>
        <p:nvSpPr>
          <p:cNvPr id="254" name="Google Shape;254;g34d43266b2b_0_212"/>
          <p:cNvSpPr txBox="1"/>
          <p:nvPr>
            <p:ph idx="12" type="sldNum"/>
          </p:nvPr>
        </p:nvSpPr>
        <p:spPr>
          <a:xfrm>
            <a:off x="8536302" y="8444179"/>
            <a:ext cx="5487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oogle Shape;259;g34d43266b2b_0_350"/>
          <p:cNvGrpSpPr/>
          <p:nvPr/>
        </p:nvGrpSpPr>
        <p:grpSpPr>
          <a:xfrm>
            <a:off x="618820" y="999979"/>
            <a:ext cx="1418334" cy="3086849"/>
            <a:chOff x="618820" y="1574025"/>
            <a:chExt cx="1418334" cy="2315195"/>
          </a:xfrm>
        </p:grpSpPr>
        <p:cxnSp>
          <p:nvCxnSpPr>
            <p:cNvPr id="260" name="Google Shape;260;g34d43266b2b_0_350"/>
            <p:cNvCxnSpPr/>
            <p:nvPr/>
          </p:nvCxnSpPr>
          <p:spPr>
            <a:xfrm>
              <a:off x="1299277" y="1695421"/>
              <a:ext cx="718500" cy="741900"/>
            </a:xfrm>
            <a:prstGeom prst="straightConnector1">
              <a:avLst/>
            </a:prstGeom>
            <a:noFill/>
            <a:ln cap="flat" cmpd="sng" w="9525">
              <a:solidFill>
                <a:srgbClr val="0D5DD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61" name="Google Shape;261;g34d43266b2b_0_350"/>
            <p:cNvSpPr/>
            <p:nvPr/>
          </p:nvSpPr>
          <p:spPr>
            <a:xfrm flipH="1">
              <a:off x="618820" y="2306625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0D5D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</a:t>
              </a:r>
              <a:endParaRPr/>
            </a:p>
          </p:txBody>
        </p:sp>
        <p:sp>
          <p:nvSpPr>
            <p:cNvPr id="262" name="Google Shape;262;g34d43266b2b_0_350"/>
            <p:cNvSpPr/>
            <p:nvPr/>
          </p:nvSpPr>
          <p:spPr>
            <a:xfrm>
              <a:off x="619055" y="2460450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0944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63" name="Google Shape;263;g34d43266b2b_0_350"/>
            <p:cNvGrpSpPr/>
            <p:nvPr/>
          </p:nvGrpSpPr>
          <p:grpSpPr>
            <a:xfrm>
              <a:off x="618825" y="1574025"/>
              <a:ext cx="1418175" cy="2315195"/>
              <a:chOff x="1213783" y="1574025"/>
              <a:chExt cx="1418175" cy="2315195"/>
            </a:xfrm>
          </p:grpSpPr>
          <p:sp>
            <p:nvSpPr>
              <p:cNvPr id="264" name="Google Shape;264;g34d43266b2b_0_350"/>
              <p:cNvSpPr txBox="1"/>
              <p:nvPr/>
            </p:nvSpPr>
            <p:spPr>
              <a:xfrm>
                <a:off x="1213858" y="2695020"/>
                <a:ext cx="1418100" cy="73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b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rgbClr val="0C58D3"/>
                    </a:solidFill>
                    <a:latin typeface="Roboto"/>
                    <a:ea typeface="Roboto"/>
                    <a:cs typeface="Roboto"/>
                    <a:sym typeface="Roboto"/>
                  </a:rPr>
                  <a:t>Department of Interior Failed to Acquire Antelope Flats Parcel</a:t>
                </a:r>
                <a:endParaRPr b="1" sz="10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265" name="Google Shape;265;g34d43266b2b_0_350"/>
              <p:cNvSpPr txBox="1"/>
              <p:nvPr/>
            </p:nvSpPr>
            <p:spPr>
              <a:xfrm>
                <a:off x="1213783" y="3309320"/>
                <a:ext cx="1398900" cy="57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" sz="800">
                    <a:solidFill>
                      <a:srgbClr val="0C58D3"/>
                    </a:solidFill>
                    <a:latin typeface="Roboto"/>
                    <a:ea typeface="Roboto"/>
                    <a:cs typeface="Roboto"/>
                    <a:sym typeface="Roboto"/>
                  </a:rPr>
                  <a:t>The Department was unable to secure funding to acquire the Antelope Flats Parcel by the deadline and asked to seek an alternative method of conveyance.</a:t>
                </a:r>
                <a:endParaRPr sz="8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266" name="Google Shape;266;g34d43266b2b_0_350"/>
              <p:cNvSpPr txBox="1"/>
              <p:nvPr/>
            </p:nvSpPr>
            <p:spPr>
              <a:xfrm>
                <a:off x="1314039" y="1574025"/>
                <a:ext cx="624300" cy="241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" sz="1200">
                    <a:solidFill>
                      <a:srgbClr val="0C58D3"/>
                    </a:solidFill>
                    <a:latin typeface="Roboto"/>
                    <a:ea typeface="Roboto"/>
                    <a:cs typeface="Roboto"/>
                    <a:sym typeface="Roboto"/>
                  </a:rPr>
                  <a:t>2014</a:t>
                </a:r>
                <a:endParaRPr sz="12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267" name="Google Shape;267;g34d43266b2b_0_350"/>
          <p:cNvGrpSpPr/>
          <p:nvPr/>
        </p:nvGrpSpPr>
        <p:grpSpPr>
          <a:xfrm>
            <a:off x="1917073" y="999979"/>
            <a:ext cx="1418334" cy="3086916"/>
            <a:chOff x="1917073" y="1575830"/>
            <a:chExt cx="1418334" cy="2315245"/>
          </a:xfrm>
        </p:grpSpPr>
        <p:cxnSp>
          <p:nvCxnSpPr>
            <p:cNvPr id="268" name="Google Shape;268;g34d43266b2b_0_350"/>
            <p:cNvCxnSpPr/>
            <p:nvPr/>
          </p:nvCxnSpPr>
          <p:spPr>
            <a:xfrm>
              <a:off x="2597529" y="1695421"/>
              <a:ext cx="718500" cy="741900"/>
            </a:xfrm>
            <a:prstGeom prst="straightConnector1">
              <a:avLst/>
            </a:prstGeom>
            <a:noFill/>
            <a:ln cap="flat" cmpd="sng" w="9525">
              <a:solidFill>
                <a:srgbClr val="0D5DD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69" name="Google Shape;269;g34d43266b2b_0_350"/>
            <p:cNvSpPr/>
            <p:nvPr/>
          </p:nvSpPr>
          <p:spPr>
            <a:xfrm flipH="1">
              <a:off x="1917073" y="2306625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0D5D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</a:t>
              </a:r>
              <a:endParaRPr/>
            </a:p>
          </p:txBody>
        </p:sp>
        <p:sp>
          <p:nvSpPr>
            <p:cNvPr id="270" name="Google Shape;270;g34d43266b2b_0_350"/>
            <p:cNvSpPr/>
            <p:nvPr/>
          </p:nvSpPr>
          <p:spPr>
            <a:xfrm>
              <a:off x="1917307" y="2460450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0944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g34d43266b2b_0_350"/>
            <p:cNvSpPr txBox="1"/>
            <p:nvPr/>
          </p:nvSpPr>
          <p:spPr>
            <a:xfrm>
              <a:off x="1917300" y="2696825"/>
              <a:ext cx="1418100" cy="69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10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Agreement for the Conveyance of Interest in Lands Amended</a:t>
              </a:r>
              <a:endParaRPr b="1" sz="10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2" name="Google Shape;272;g34d43266b2b_0_350"/>
            <p:cNvSpPr txBox="1"/>
            <p:nvPr/>
          </p:nvSpPr>
          <p:spPr>
            <a:xfrm>
              <a:off x="1917075" y="3247275"/>
              <a:ext cx="1398900" cy="64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Allowed an exchange transaction between the the Department and the Board for the remaining 2 parcels.</a:t>
              </a:r>
              <a:endParaRPr sz="8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40799" lvl="0" marL="89999" rtl="0" algn="l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C58D3"/>
                </a:buClr>
                <a:buSzPts val="800"/>
                <a:buFont typeface="Roboto"/>
                <a:buChar char="●"/>
              </a:pPr>
              <a:r>
                <a:rPr lang="en" sz="8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Reappraisal</a:t>
              </a:r>
              <a:endParaRPr sz="8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40799" lvl="0" marL="89999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58D3"/>
                </a:buClr>
                <a:buSzPts val="800"/>
                <a:buFont typeface="Roboto"/>
                <a:buChar char="●"/>
              </a:pPr>
              <a:r>
                <a:rPr lang="en" sz="8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Deadline of January 5, 2016</a:t>
              </a:r>
              <a:endParaRPr sz="8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36525" lvl="0" marL="89999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58D3"/>
                </a:buClr>
                <a:buSzPts val="800"/>
                <a:buFont typeface="Roboto"/>
                <a:buChar char="●"/>
              </a:pPr>
              <a:r>
                <a:rPr lang="en" sz="8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If not complete by the deadlines, the Board would place the remaining parcels on the CAT I Disposal List</a:t>
              </a:r>
              <a:endParaRPr sz="8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3" name="Google Shape;273;g34d43266b2b_0_350"/>
            <p:cNvSpPr txBox="1"/>
            <p:nvPr/>
          </p:nvSpPr>
          <p:spPr>
            <a:xfrm>
              <a:off x="2013741" y="1575830"/>
              <a:ext cx="6243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2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2014</a:t>
              </a:r>
              <a:endParaRPr sz="12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74" name="Google Shape;274;g34d43266b2b_0_350"/>
          <p:cNvGrpSpPr/>
          <p:nvPr/>
        </p:nvGrpSpPr>
        <p:grpSpPr>
          <a:xfrm>
            <a:off x="3214118" y="999979"/>
            <a:ext cx="1418407" cy="3086949"/>
            <a:chOff x="3214118" y="1575830"/>
            <a:chExt cx="1418407" cy="2315270"/>
          </a:xfrm>
        </p:grpSpPr>
        <p:cxnSp>
          <p:nvCxnSpPr>
            <p:cNvPr id="275" name="Google Shape;275;g34d43266b2b_0_350"/>
            <p:cNvCxnSpPr/>
            <p:nvPr/>
          </p:nvCxnSpPr>
          <p:spPr>
            <a:xfrm>
              <a:off x="3894575" y="1695421"/>
              <a:ext cx="718500" cy="741900"/>
            </a:xfrm>
            <a:prstGeom prst="straightConnector1">
              <a:avLst/>
            </a:prstGeom>
            <a:noFill/>
            <a:ln cap="flat" cmpd="sng" w="9525">
              <a:solidFill>
                <a:srgbClr val="C2C2C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76" name="Google Shape;276;g34d43266b2b_0_350"/>
            <p:cNvSpPr/>
            <p:nvPr/>
          </p:nvSpPr>
          <p:spPr>
            <a:xfrm flipH="1">
              <a:off x="3214118" y="2306625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C2C2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</a:t>
              </a:r>
              <a:endParaRPr/>
            </a:p>
          </p:txBody>
        </p:sp>
        <p:sp>
          <p:nvSpPr>
            <p:cNvPr id="277" name="Google Shape;277;g34d43266b2b_0_350"/>
            <p:cNvSpPr/>
            <p:nvPr/>
          </p:nvSpPr>
          <p:spPr>
            <a:xfrm>
              <a:off x="3214352" y="2460450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8585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g34d43266b2b_0_350"/>
            <p:cNvSpPr txBox="1"/>
            <p:nvPr/>
          </p:nvSpPr>
          <p:spPr>
            <a:xfrm>
              <a:off x="3214350" y="2696825"/>
              <a:ext cx="13986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Senate Enrolled </a:t>
              </a:r>
              <a:endParaRPr b="1" sz="10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Act 69</a:t>
              </a:r>
              <a:endParaRPr b="1" sz="10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9" name="Google Shape;279;g34d43266b2b_0_350"/>
            <p:cNvSpPr txBox="1"/>
            <p:nvPr/>
          </p:nvSpPr>
          <p:spPr>
            <a:xfrm>
              <a:off x="3214125" y="3236200"/>
              <a:ext cx="1418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Granted authorization to complete an exchange with several conditions.</a:t>
              </a:r>
              <a:endParaRPr sz="8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36525" lvl="0" marL="179999" marR="0" rtl="0" algn="l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C58D3"/>
                </a:buClr>
                <a:buSzPts val="800"/>
                <a:buFont typeface="Roboto"/>
                <a:buChar char="●"/>
              </a:pPr>
              <a:r>
                <a:rPr lang="en" sz="8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Created the State Land Exchange Advisory Panel</a:t>
              </a:r>
              <a:endParaRPr sz="8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0" name="Google Shape;280;g34d43266b2b_0_350"/>
            <p:cNvSpPr txBox="1"/>
            <p:nvPr/>
          </p:nvSpPr>
          <p:spPr>
            <a:xfrm>
              <a:off x="3317101" y="1575830"/>
              <a:ext cx="6243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2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2014</a:t>
              </a:r>
              <a:endParaRPr sz="12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81" name="Google Shape;281;g34d43266b2b_0_350"/>
          <p:cNvGrpSpPr/>
          <p:nvPr/>
        </p:nvGrpSpPr>
        <p:grpSpPr>
          <a:xfrm>
            <a:off x="4511544" y="999979"/>
            <a:ext cx="1418631" cy="3086916"/>
            <a:chOff x="4511544" y="1575830"/>
            <a:chExt cx="1418631" cy="2315245"/>
          </a:xfrm>
        </p:grpSpPr>
        <p:cxnSp>
          <p:nvCxnSpPr>
            <p:cNvPr id="282" name="Google Shape;282;g34d43266b2b_0_350"/>
            <p:cNvCxnSpPr/>
            <p:nvPr/>
          </p:nvCxnSpPr>
          <p:spPr>
            <a:xfrm>
              <a:off x="5192001" y="1695421"/>
              <a:ext cx="718500" cy="741900"/>
            </a:xfrm>
            <a:prstGeom prst="straightConnector1">
              <a:avLst/>
            </a:prstGeom>
            <a:noFill/>
            <a:ln cap="flat" cmpd="sng" w="9525">
              <a:solidFill>
                <a:srgbClr val="C2C2C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83" name="Google Shape;283;g34d43266b2b_0_350"/>
            <p:cNvSpPr/>
            <p:nvPr/>
          </p:nvSpPr>
          <p:spPr>
            <a:xfrm flipH="1">
              <a:off x="4511544" y="2306625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C2C2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</a:t>
              </a:r>
              <a:endParaRPr/>
            </a:p>
          </p:txBody>
        </p:sp>
        <p:sp>
          <p:nvSpPr>
            <p:cNvPr id="284" name="Google Shape;284;g34d43266b2b_0_350"/>
            <p:cNvSpPr/>
            <p:nvPr/>
          </p:nvSpPr>
          <p:spPr>
            <a:xfrm>
              <a:off x="4511779" y="2460450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8585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g34d43266b2b_0_350"/>
            <p:cNvSpPr txBox="1"/>
            <p:nvPr/>
          </p:nvSpPr>
          <p:spPr>
            <a:xfrm>
              <a:off x="4511775" y="2696825"/>
              <a:ext cx="1418400" cy="60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Department of Interior Stops Work on Exchange</a:t>
              </a:r>
              <a:endParaRPr b="1" sz="10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6" name="Google Shape;286;g34d43266b2b_0_350"/>
            <p:cNvSpPr txBox="1"/>
            <p:nvPr/>
          </p:nvSpPr>
          <p:spPr>
            <a:xfrm>
              <a:off x="4511775" y="3247275"/>
              <a:ext cx="1418100" cy="64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The Department of Interior made the decision to stop work on an exchange and concentrate on acquiring the Antelope Flats Parcel by purchase.</a:t>
              </a:r>
              <a:endParaRPr sz="8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7" name="Google Shape;287;g34d43266b2b_0_350"/>
            <p:cNvSpPr txBox="1"/>
            <p:nvPr/>
          </p:nvSpPr>
          <p:spPr>
            <a:xfrm>
              <a:off x="4611761" y="1575830"/>
              <a:ext cx="6243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2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2015</a:t>
              </a:r>
              <a:endParaRPr sz="12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88" name="Google Shape;288;g34d43266b2b_0_350"/>
          <p:cNvGrpSpPr/>
          <p:nvPr/>
        </p:nvGrpSpPr>
        <p:grpSpPr>
          <a:xfrm>
            <a:off x="5808700" y="999979"/>
            <a:ext cx="1418900" cy="3086849"/>
            <a:chOff x="3214116" y="1575830"/>
            <a:chExt cx="1418900" cy="2315195"/>
          </a:xfrm>
        </p:grpSpPr>
        <p:cxnSp>
          <p:nvCxnSpPr>
            <p:cNvPr id="289" name="Google Shape;289;g34d43266b2b_0_350"/>
            <p:cNvCxnSpPr/>
            <p:nvPr/>
          </p:nvCxnSpPr>
          <p:spPr>
            <a:xfrm>
              <a:off x="3894575" y="1695421"/>
              <a:ext cx="718500" cy="741900"/>
            </a:xfrm>
            <a:prstGeom prst="straightConnector1">
              <a:avLst/>
            </a:prstGeom>
            <a:noFill/>
            <a:ln cap="flat" cmpd="sng" w="9525">
              <a:solidFill>
                <a:srgbClr val="C2C2C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90" name="Google Shape;290;g34d43266b2b_0_350"/>
            <p:cNvSpPr/>
            <p:nvPr/>
          </p:nvSpPr>
          <p:spPr>
            <a:xfrm flipH="1">
              <a:off x="3214118" y="2306625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C2C2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</a:t>
              </a:r>
              <a:endParaRPr/>
            </a:p>
          </p:txBody>
        </p:sp>
        <p:sp>
          <p:nvSpPr>
            <p:cNvPr id="291" name="Google Shape;291;g34d43266b2b_0_350"/>
            <p:cNvSpPr/>
            <p:nvPr/>
          </p:nvSpPr>
          <p:spPr>
            <a:xfrm>
              <a:off x="3214352" y="2460450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8585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g34d43266b2b_0_350"/>
            <p:cNvSpPr txBox="1"/>
            <p:nvPr/>
          </p:nvSpPr>
          <p:spPr>
            <a:xfrm>
              <a:off x="3214916" y="2773739"/>
              <a:ext cx="1418100" cy="28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10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Senate File 88</a:t>
              </a:r>
              <a:endParaRPr b="1" sz="10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93" name="Google Shape;293;g34d43266b2b_0_350"/>
            <p:cNvSpPr txBox="1"/>
            <p:nvPr/>
          </p:nvSpPr>
          <p:spPr>
            <a:xfrm>
              <a:off x="3214116" y="3230125"/>
              <a:ext cx="1398900" cy="66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8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Wyoming Legislature attempted to extend the authorization granted in Senate Enrolled Act 69. The attempt was not successful.</a:t>
              </a:r>
              <a:endParaRPr sz="8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94" name="Google Shape;294;g34d43266b2b_0_350"/>
            <p:cNvSpPr txBox="1"/>
            <p:nvPr/>
          </p:nvSpPr>
          <p:spPr>
            <a:xfrm>
              <a:off x="3317101" y="1575830"/>
              <a:ext cx="6243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2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2016</a:t>
              </a:r>
              <a:endParaRPr sz="12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95" name="Google Shape;295;g34d43266b2b_0_350"/>
          <p:cNvGrpSpPr/>
          <p:nvPr/>
        </p:nvGrpSpPr>
        <p:grpSpPr>
          <a:xfrm>
            <a:off x="7106128" y="999979"/>
            <a:ext cx="1418334" cy="3592916"/>
            <a:chOff x="4511544" y="1575830"/>
            <a:chExt cx="1418334" cy="2694755"/>
          </a:xfrm>
        </p:grpSpPr>
        <p:cxnSp>
          <p:nvCxnSpPr>
            <p:cNvPr id="296" name="Google Shape;296;g34d43266b2b_0_350"/>
            <p:cNvCxnSpPr/>
            <p:nvPr/>
          </p:nvCxnSpPr>
          <p:spPr>
            <a:xfrm>
              <a:off x="5192001" y="1695421"/>
              <a:ext cx="718500" cy="741900"/>
            </a:xfrm>
            <a:prstGeom prst="straightConnector1">
              <a:avLst/>
            </a:prstGeom>
            <a:noFill/>
            <a:ln cap="flat" cmpd="sng" w="9525">
              <a:solidFill>
                <a:srgbClr val="C2C2C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97" name="Google Shape;297;g34d43266b2b_0_350"/>
            <p:cNvSpPr/>
            <p:nvPr/>
          </p:nvSpPr>
          <p:spPr>
            <a:xfrm flipH="1">
              <a:off x="4511544" y="2306625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C2C2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</a:t>
              </a:r>
              <a:endParaRPr/>
            </a:p>
          </p:txBody>
        </p:sp>
        <p:sp>
          <p:nvSpPr>
            <p:cNvPr id="298" name="Google Shape;298;g34d43266b2b_0_350"/>
            <p:cNvSpPr/>
            <p:nvPr/>
          </p:nvSpPr>
          <p:spPr>
            <a:xfrm>
              <a:off x="4511779" y="2460450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8585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g34d43266b2b_0_350"/>
            <p:cNvSpPr txBox="1"/>
            <p:nvPr/>
          </p:nvSpPr>
          <p:spPr>
            <a:xfrm>
              <a:off x="4511766" y="2880350"/>
              <a:ext cx="1418100" cy="41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10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Sale of Antelope Flats Parcel</a:t>
              </a:r>
              <a:endParaRPr b="1" sz="10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0" name="Google Shape;300;g34d43266b2b_0_350"/>
            <p:cNvSpPr txBox="1"/>
            <p:nvPr/>
          </p:nvSpPr>
          <p:spPr>
            <a:xfrm>
              <a:off x="4511766" y="3247285"/>
              <a:ext cx="1398600" cy="102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8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The Department of Interior acquired the Antelope Flats Parcel.</a:t>
              </a:r>
              <a:endParaRPr sz="8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36525" lvl="0" marL="179999" rtl="0" algn="l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C58D3"/>
                </a:buClr>
                <a:buSzPts val="800"/>
                <a:buFont typeface="Roboto"/>
                <a:buChar char="●"/>
              </a:pPr>
              <a:r>
                <a:rPr lang="en" sz="8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Surface and Minerals</a:t>
              </a:r>
              <a:endParaRPr sz="8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36525" lvl="0" marL="179999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58D3"/>
                </a:buClr>
                <a:buSzPts val="800"/>
                <a:buFont typeface="Roboto"/>
                <a:buChar char="●"/>
              </a:pPr>
              <a:r>
                <a:rPr lang="en" sz="8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$46,000,000.00</a:t>
              </a:r>
              <a:endParaRPr sz="8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140799" lvl="0" marL="179999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58D3"/>
                </a:buClr>
                <a:buSzPts val="800"/>
                <a:buFont typeface="Roboto"/>
                <a:buChar char="●"/>
              </a:pPr>
              <a:r>
                <a:rPr lang="en" sz="8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December 12, 2016</a:t>
              </a:r>
              <a:endParaRPr sz="8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1" name="Google Shape;301;g34d43266b2b_0_350"/>
            <p:cNvSpPr txBox="1"/>
            <p:nvPr/>
          </p:nvSpPr>
          <p:spPr>
            <a:xfrm>
              <a:off x="4611761" y="1575830"/>
              <a:ext cx="6243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2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2016</a:t>
              </a:r>
              <a:endParaRPr sz="12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02" name="Google Shape;302;g34d43266b2b_0_350"/>
          <p:cNvSpPr txBox="1"/>
          <p:nvPr/>
        </p:nvSpPr>
        <p:spPr>
          <a:xfrm>
            <a:off x="618825" y="0"/>
            <a:ext cx="3493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600">
                <a:solidFill>
                  <a:schemeClr val="dk1"/>
                </a:solidFill>
              </a:rPr>
              <a:t>Historic Timeline</a:t>
            </a:r>
            <a:endParaRPr/>
          </a:p>
        </p:txBody>
      </p:sp>
      <p:sp>
        <p:nvSpPr>
          <p:cNvPr id="303" name="Google Shape;303;g34d43266b2b_0_350"/>
          <p:cNvSpPr txBox="1"/>
          <p:nvPr>
            <p:ph idx="12" type="sldNum"/>
          </p:nvPr>
        </p:nvSpPr>
        <p:spPr>
          <a:xfrm>
            <a:off x="8536302" y="8444179"/>
            <a:ext cx="5487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Google Shape;308;g34d43266b2b_0_488"/>
          <p:cNvGrpSpPr/>
          <p:nvPr/>
        </p:nvGrpSpPr>
        <p:grpSpPr>
          <a:xfrm>
            <a:off x="618820" y="1356529"/>
            <a:ext cx="1418334" cy="2896321"/>
            <a:chOff x="618820" y="1574025"/>
            <a:chExt cx="1418334" cy="2172295"/>
          </a:xfrm>
        </p:grpSpPr>
        <p:cxnSp>
          <p:nvCxnSpPr>
            <p:cNvPr id="309" name="Google Shape;309;g34d43266b2b_0_488"/>
            <p:cNvCxnSpPr/>
            <p:nvPr/>
          </p:nvCxnSpPr>
          <p:spPr>
            <a:xfrm>
              <a:off x="1299277" y="1695421"/>
              <a:ext cx="718500" cy="741900"/>
            </a:xfrm>
            <a:prstGeom prst="straightConnector1">
              <a:avLst/>
            </a:prstGeom>
            <a:noFill/>
            <a:ln cap="flat" cmpd="sng" w="9525">
              <a:solidFill>
                <a:srgbClr val="0D5DD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10" name="Google Shape;310;g34d43266b2b_0_488"/>
            <p:cNvSpPr/>
            <p:nvPr/>
          </p:nvSpPr>
          <p:spPr>
            <a:xfrm flipH="1">
              <a:off x="618820" y="2306625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0D5D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</a:t>
              </a:r>
              <a:endParaRPr/>
            </a:p>
          </p:txBody>
        </p:sp>
        <p:sp>
          <p:nvSpPr>
            <p:cNvPr id="311" name="Google Shape;311;g34d43266b2b_0_488"/>
            <p:cNvSpPr/>
            <p:nvPr/>
          </p:nvSpPr>
          <p:spPr>
            <a:xfrm>
              <a:off x="619055" y="2460450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0944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12" name="Google Shape;312;g34d43266b2b_0_488"/>
            <p:cNvGrpSpPr/>
            <p:nvPr/>
          </p:nvGrpSpPr>
          <p:grpSpPr>
            <a:xfrm>
              <a:off x="618825" y="1574025"/>
              <a:ext cx="1418175" cy="2172295"/>
              <a:chOff x="1213783" y="1574025"/>
              <a:chExt cx="1418175" cy="2172295"/>
            </a:xfrm>
          </p:grpSpPr>
          <p:sp>
            <p:nvSpPr>
              <p:cNvPr id="313" name="Google Shape;313;g34d43266b2b_0_488"/>
              <p:cNvSpPr txBox="1"/>
              <p:nvPr/>
            </p:nvSpPr>
            <p:spPr>
              <a:xfrm>
                <a:off x="1213858" y="2695020"/>
                <a:ext cx="1418100" cy="54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b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rgbClr val="0C58D3"/>
                    </a:solidFill>
                    <a:latin typeface="Roboto"/>
                    <a:ea typeface="Roboto"/>
                    <a:cs typeface="Roboto"/>
                    <a:sym typeface="Roboto"/>
                  </a:rPr>
                  <a:t>Expiration of All Authorizations</a:t>
                </a:r>
                <a:endParaRPr b="1" sz="10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314" name="Google Shape;314;g34d43266b2b_0_488"/>
              <p:cNvSpPr txBox="1"/>
              <p:nvPr/>
            </p:nvSpPr>
            <p:spPr>
              <a:xfrm>
                <a:off x="1213783" y="2941420"/>
                <a:ext cx="1398900" cy="80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t/>
                </a:r>
                <a:endParaRPr sz="8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marR="0" rtl="0" algn="l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rgbClr val="0C58D3"/>
                    </a:solidFill>
                    <a:latin typeface="Roboto"/>
                    <a:ea typeface="Roboto"/>
                    <a:cs typeface="Roboto"/>
                    <a:sym typeface="Roboto"/>
                  </a:rPr>
                  <a:t>Both the Amended Agreement for the Conveyance of Interest in Lands and Senate Enrolled Act 69 expired on December 31, 2016.</a:t>
                </a:r>
                <a:endParaRPr sz="8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-140799" lvl="0" marL="179999" marR="0" rtl="0" algn="l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rgbClr val="0C58D3"/>
                  </a:buClr>
                  <a:buSzPts val="800"/>
                  <a:buFont typeface="Roboto"/>
                  <a:buChar char="●"/>
                </a:pPr>
                <a:r>
                  <a:rPr lang="en" sz="800">
                    <a:solidFill>
                      <a:srgbClr val="0C58D3"/>
                    </a:solidFill>
                    <a:latin typeface="Roboto"/>
                    <a:ea typeface="Roboto"/>
                    <a:cs typeface="Roboto"/>
                    <a:sym typeface="Roboto"/>
                  </a:rPr>
                  <a:t>Pursuant to the amended agreement, the Board placed the Kelly Parcel on the CAT I Disposal List</a:t>
                </a:r>
                <a:endParaRPr sz="8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315" name="Google Shape;315;g34d43266b2b_0_488"/>
              <p:cNvSpPr txBox="1"/>
              <p:nvPr/>
            </p:nvSpPr>
            <p:spPr>
              <a:xfrm>
                <a:off x="1314039" y="1574025"/>
                <a:ext cx="624300" cy="241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" sz="1200">
                    <a:solidFill>
                      <a:srgbClr val="0C58D3"/>
                    </a:solidFill>
                    <a:latin typeface="Roboto"/>
                    <a:ea typeface="Roboto"/>
                    <a:cs typeface="Roboto"/>
                    <a:sym typeface="Roboto"/>
                  </a:rPr>
                  <a:t>2016</a:t>
                </a:r>
                <a:endParaRPr sz="12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316" name="Google Shape;316;g34d43266b2b_0_488"/>
          <p:cNvGrpSpPr/>
          <p:nvPr/>
        </p:nvGrpSpPr>
        <p:grpSpPr>
          <a:xfrm>
            <a:off x="1907475" y="1356529"/>
            <a:ext cx="1427932" cy="3086849"/>
            <a:chOff x="1907475" y="1575830"/>
            <a:chExt cx="1427932" cy="2315195"/>
          </a:xfrm>
        </p:grpSpPr>
        <p:cxnSp>
          <p:nvCxnSpPr>
            <p:cNvPr id="317" name="Google Shape;317;g34d43266b2b_0_488"/>
            <p:cNvCxnSpPr/>
            <p:nvPr/>
          </p:nvCxnSpPr>
          <p:spPr>
            <a:xfrm>
              <a:off x="2597529" y="1695421"/>
              <a:ext cx="718500" cy="741900"/>
            </a:xfrm>
            <a:prstGeom prst="straightConnector1">
              <a:avLst/>
            </a:prstGeom>
            <a:noFill/>
            <a:ln cap="flat" cmpd="sng" w="9525">
              <a:solidFill>
                <a:srgbClr val="0D5DD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18" name="Google Shape;318;g34d43266b2b_0_488"/>
            <p:cNvSpPr/>
            <p:nvPr/>
          </p:nvSpPr>
          <p:spPr>
            <a:xfrm flipH="1">
              <a:off x="1917073" y="2306625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0D5D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</a:t>
              </a:r>
              <a:endParaRPr/>
            </a:p>
          </p:txBody>
        </p:sp>
        <p:sp>
          <p:nvSpPr>
            <p:cNvPr id="319" name="Google Shape;319;g34d43266b2b_0_488"/>
            <p:cNvSpPr/>
            <p:nvPr/>
          </p:nvSpPr>
          <p:spPr>
            <a:xfrm>
              <a:off x="1917307" y="2460450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0944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g34d43266b2b_0_488"/>
            <p:cNvSpPr txBox="1"/>
            <p:nvPr/>
          </p:nvSpPr>
          <p:spPr>
            <a:xfrm>
              <a:off x="1907475" y="2815446"/>
              <a:ext cx="1418100" cy="36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Senate File 119</a:t>
              </a:r>
              <a:endParaRPr b="1" sz="10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1" name="Google Shape;321;g34d43266b2b_0_488"/>
            <p:cNvSpPr txBox="1"/>
            <p:nvPr/>
          </p:nvSpPr>
          <p:spPr>
            <a:xfrm>
              <a:off x="1917075" y="3270925"/>
              <a:ext cx="1398900" cy="62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8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Wyoming Legislature attempted to extend the authorization granted in Senate Enrolled Act 69. The attempt was not successful.</a:t>
              </a:r>
              <a:endParaRPr sz="8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2" name="Google Shape;322;g34d43266b2b_0_488"/>
            <p:cNvSpPr txBox="1"/>
            <p:nvPr/>
          </p:nvSpPr>
          <p:spPr>
            <a:xfrm>
              <a:off x="2013741" y="1575830"/>
              <a:ext cx="6243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2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2017</a:t>
              </a:r>
              <a:endParaRPr sz="12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23" name="Google Shape;323;g34d43266b2b_0_488"/>
          <p:cNvGrpSpPr/>
          <p:nvPr/>
        </p:nvGrpSpPr>
        <p:grpSpPr>
          <a:xfrm>
            <a:off x="3214118" y="1356529"/>
            <a:ext cx="1418407" cy="3086916"/>
            <a:chOff x="3214118" y="1575830"/>
            <a:chExt cx="1418407" cy="2315245"/>
          </a:xfrm>
        </p:grpSpPr>
        <p:cxnSp>
          <p:nvCxnSpPr>
            <p:cNvPr id="324" name="Google Shape;324;g34d43266b2b_0_488"/>
            <p:cNvCxnSpPr/>
            <p:nvPr/>
          </p:nvCxnSpPr>
          <p:spPr>
            <a:xfrm>
              <a:off x="3894575" y="1695421"/>
              <a:ext cx="718500" cy="741900"/>
            </a:xfrm>
            <a:prstGeom prst="straightConnector1">
              <a:avLst/>
            </a:prstGeom>
            <a:noFill/>
            <a:ln cap="flat" cmpd="sng" w="9525">
              <a:solidFill>
                <a:srgbClr val="C2C2C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25" name="Google Shape;325;g34d43266b2b_0_488"/>
            <p:cNvSpPr/>
            <p:nvPr/>
          </p:nvSpPr>
          <p:spPr>
            <a:xfrm flipH="1">
              <a:off x="3214118" y="2306625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C2C2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</a:t>
              </a:r>
              <a:endParaRPr/>
            </a:p>
          </p:txBody>
        </p:sp>
        <p:sp>
          <p:nvSpPr>
            <p:cNvPr id="326" name="Google Shape;326;g34d43266b2b_0_488"/>
            <p:cNvSpPr/>
            <p:nvPr/>
          </p:nvSpPr>
          <p:spPr>
            <a:xfrm>
              <a:off x="3214352" y="2460450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8585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g34d43266b2b_0_488"/>
            <p:cNvSpPr txBox="1"/>
            <p:nvPr/>
          </p:nvSpPr>
          <p:spPr>
            <a:xfrm>
              <a:off x="3223625" y="2705221"/>
              <a:ext cx="1398600" cy="45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10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House Bill 164</a:t>
              </a:r>
              <a:endParaRPr b="1" sz="10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8" name="Google Shape;328;g34d43266b2b_0_488"/>
            <p:cNvSpPr txBox="1"/>
            <p:nvPr/>
          </p:nvSpPr>
          <p:spPr>
            <a:xfrm>
              <a:off x="3214125" y="3264375"/>
              <a:ext cx="1418400" cy="62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Wyoming Legislature attempted to grant direct conveyance authorization of the Kelly Parcel to the Department of Interior. The attempt was not successful.</a:t>
              </a:r>
              <a:endParaRPr sz="8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457200" marR="0" rtl="0" algn="l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None/>
              </a:pPr>
              <a:r>
                <a:t/>
              </a:r>
              <a:endParaRPr sz="8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9" name="Google Shape;329;g34d43266b2b_0_488"/>
            <p:cNvSpPr txBox="1"/>
            <p:nvPr/>
          </p:nvSpPr>
          <p:spPr>
            <a:xfrm>
              <a:off x="3317101" y="1575830"/>
              <a:ext cx="6243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2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2021</a:t>
              </a:r>
              <a:endParaRPr sz="12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30" name="Google Shape;330;g34d43266b2b_0_488"/>
          <p:cNvGrpSpPr/>
          <p:nvPr/>
        </p:nvGrpSpPr>
        <p:grpSpPr>
          <a:xfrm>
            <a:off x="4511544" y="1356529"/>
            <a:ext cx="1418631" cy="3086749"/>
            <a:chOff x="4511544" y="1575830"/>
            <a:chExt cx="1418631" cy="2315120"/>
          </a:xfrm>
        </p:grpSpPr>
        <p:cxnSp>
          <p:nvCxnSpPr>
            <p:cNvPr id="331" name="Google Shape;331;g34d43266b2b_0_488"/>
            <p:cNvCxnSpPr/>
            <p:nvPr/>
          </p:nvCxnSpPr>
          <p:spPr>
            <a:xfrm>
              <a:off x="5192001" y="1695421"/>
              <a:ext cx="718500" cy="741900"/>
            </a:xfrm>
            <a:prstGeom prst="straightConnector1">
              <a:avLst/>
            </a:prstGeom>
            <a:noFill/>
            <a:ln cap="flat" cmpd="sng" w="9525">
              <a:solidFill>
                <a:srgbClr val="C2C2C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32" name="Google Shape;332;g34d43266b2b_0_488"/>
            <p:cNvSpPr/>
            <p:nvPr/>
          </p:nvSpPr>
          <p:spPr>
            <a:xfrm flipH="1">
              <a:off x="4511544" y="2306625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C2C2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</a:t>
              </a:r>
              <a:endParaRPr/>
            </a:p>
          </p:txBody>
        </p:sp>
        <p:sp>
          <p:nvSpPr>
            <p:cNvPr id="333" name="Google Shape;333;g34d43266b2b_0_488"/>
            <p:cNvSpPr/>
            <p:nvPr/>
          </p:nvSpPr>
          <p:spPr>
            <a:xfrm>
              <a:off x="4511779" y="2460450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8585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g34d43266b2b_0_488"/>
            <p:cNvSpPr txBox="1"/>
            <p:nvPr/>
          </p:nvSpPr>
          <p:spPr>
            <a:xfrm>
              <a:off x="4511775" y="2826925"/>
              <a:ext cx="1418400" cy="55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Kelly Parcel is Placed on the CAT II Disposal List</a:t>
              </a:r>
              <a:endParaRPr b="1" sz="10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35" name="Google Shape;335;g34d43266b2b_0_488"/>
            <p:cNvSpPr txBox="1"/>
            <p:nvPr/>
          </p:nvSpPr>
          <p:spPr>
            <a:xfrm>
              <a:off x="4511775" y="3291850"/>
              <a:ext cx="1418100" cy="59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The Director placed the Kelly Parcel on the CAT II Disposal List on February 18, 2021.</a:t>
              </a:r>
              <a:endParaRPr sz="8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36" name="Google Shape;336;g34d43266b2b_0_488"/>
            <p:cNvSpPr txBox="1"/>
            <p:nvPr/>
          </p:nvSpPr>
          <p:spPr>
            <a:xfrm>
              <a:off x="4611761" y="1575830"/>
              <a:ext cx="6243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2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2021</a:t>
              </a:r>
              <a:endParaRPr sz="12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37" name="Google Shape;337;g34d43266b2b_0_488"/>
          <p:cNvGrpSpPr/>
          <p:nvPr/>
        </p:nvGrpSpPr>
        <p:grpSpPr>
          <a:xfrm>
            <a:off x="5808700" y="1356529"/>
            <a:ext cx="1418336" cy="3534205"/>
            <a:chOff x="3214116" y="1575830"/>
            <a:chExt cx="1418336" cy="2650720"/>
          </a:xfrm>
        </p:grpSpPr>
        <p:cxnSp>
          <p:nvCxnSpPr>
            <p:cNvPr id="338" name="Google Shape;338;g34d43266b2b_0_488"/>
            <p:cNvCxnSpPr/>
            <p:nvPr/>
          </p:nvCxnSpPr>
          <p:spPr>
            <a:xfrm>
              <a:off x="3894575" y="1695421"/>
              <a:ext cx="718500" cy="741900"/>
            </a:xfrm>
            <a:prstGeom prst="straightConnector1">
              <a:avLst/>
            </a:prstGeom>
            <a:noFill/>
            <a:ln cap="flat" cmpd="sng" w="9525">
              <a:solidFill>
                <a:srgbClr val="C2C2C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39" name="Google Shape;339;g34d43266b2b_0_488"/>
            <p:cNvSpPr/>
            <p:nvPr/>
          </p:nvSpPr>
          <p:spPr>
            <a:xfrm flipH="1">
              <a:off x="3214118" y="2306625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C2C2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</a:t>
              </a:r>
              <a:endParaRPr/>
            </a:p>
          </p:txBody>
        </p:sp>
        <p:sp>
          <p:nvSpPr>
            <p:cNvPr id="340" name="Google Shape;340;g34d43266b2b_0_488"/>
            <p:cNvSpPr/>
            <p:nvPr/>
          </p:nvSpPr>
          <p:spPr>
            <a:xfrm>
              <a:off x="3214352" y="2460450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8585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g34d43266b2b_0_488"/>
            <p:cNvSpPr txBox="1"/>
            <p:nvPr/>
          </p:nvSpPr>
          <p:spPr>
            <a:xfrm>
              <a:off x="3214341" y="2571750"/>
              <a:ext cx="1418100" cy="98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Detailed Analysis Published and Sixty Day Public Comment Period Begins</a:t>
              </a:r>
              <a:endParaRPr b="1" sz="10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42" name="Google Shape;342;g34d43266b2b_0_488"/>
            <p:cNvSpPr txBox="1"/>
            <p:nvPr/>
          </p:nvSpPr>
          <p:spPr>
            <a:xfrm>
              <a:off x="3214116" y="3555450"/>
              <a:ext cx="1398900" cy="67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Sixty Day Public Comment Period from October 2, 2023 through December 1, 2023.</a:t>
              </a:r>
              <a:endParaRPr sz="8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43" name="Google Shape;343;g34d43266b2b_0_488"/>
            <p:cNvSpPr txBox="1"/>
            <p:nvPr/>
          </p:nvSpPr>
          <p:spPr>
            <a:xfrm>
              <a:off x="3317101" y="1575830"/>
              <a:ext cx="6243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2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2023</a:t>
              </a:r>
              <a:endParaRPr sz="12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44" name="Google Shape;344;g34d43266b2b_0_488"/>
          <p:cNvSpPr txBox="1"/>
          <p:nvPr/>
        </p:nvSpPr>
        <p:spPr>
          <a:xfrm>
            <a:off x="618825" y="0"/>
            <a:ext cx="3493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600">
                <a:solidFill>
                  <a:schemeClr val="dk1"/>
                </a:solidFill>
              </a:rPr>
              <a:t>Historic Timeline</a:t>
            </a:r>
            <a:endParaRPr/>
          </a:p>
        </p:txBody>
      </p:sp>
      <p:sp>
        <p:nvSpPr>
          <p:cNvPr id="345" name="Google Shape;345;g34d43266b2b_0_488"/>
          <p:cNvSpPr txBox="1"/>
          <p:nvPr>
            <p:ph idx="12" type="sldNum"/>
          </p:nvPr>
        </p:nvSpPr>
        <p:spPr>
          <a:xfrm>
            <a:off x="8536302" y="8444179"/>
            <a:ext cx="5487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46" name="Google Shape;346;g34d43266b2b_0_488"/>
          <p:cNvGrpSpPr/>
          <p:nvPr/>
        </p:nvGrpSpPr>
        <p:grpSpPr>
          <a:xfrm>
            <a:off x="7106325" y="1356529"/>
            <a:ext cx="1418336" cy="4274581"/>
            <a:chOff x="3214116" y="1575830"/>
            <a:chExt cx="1418336" cy="3206016"/>
          </a:xfrm>
        </p:grpSpPr>
        <p:cxnSp>
          <p:nvCxnSpPr>
            <p:cNvPr id="347" name="Google Shape;347;g34d43266b2b_0_488"/>
            <p:cNvCxnSpPr/>
            <p:nvPr/>
          </p:nvCxnSpPr>
          <p:spPr>
            <a:xfrm>
              <a:off x="3894575" y="1695421"/>
              <a:ext cx="718500" cy="741900"/>
            </a:xfrm>
            <a:prstGeom prst="straightConnector1">
              <a:avLst/>
            </a:prstGeom>
            <a:noFill/>
            <a:ln cap="flat" cmpd="sng" w="9525">
              <a:solidFill>
                <a:srgbClr val="C2C2C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48" name="Google Shape;348;g34d43266b2b_0_488"/>
            <p:cNvSpPr/>
            <p:nvPr/>
          </p:nvSpPr>
          <p:spPr>
            <a:xfrm flipH="1">
              <a:off x="3214118" y="2306625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C2C2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</a:t>
              </a:r>
              <a:endParaRPr/>
            </a:p>
          </p:txBody>
        </p:sp>
        <p:sp>
          <p:nvSpPr>
            <p:cNvPr id="349" name="Google Shape;349;g34d43266b2b_0_488"/>
            <p:cNvSpPr/>
            <p:nvPr/>
          </p:nvSpPr>
          <p:spPr>
            <a:xfrm>
              <a:off x="3214352" y="2460450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8585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g34d43266b2b_0_488"/>
            <p:cNvSpPr txBox="1"/>
            <p:nvPr/>
          </p:nvSpPr>
          <p:spPr>
            <a:xfrm>
              <a:off x="3214116" y="2460455"/>
              <a:ext cx="1418100" cy="63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Sale of Kelly Parcel</a:t>
              </a:r>
              <a:endParaRPr b="1" sz="10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1" name="Google Shape;351;g34d43266b2b_0_488"/>
            <p:cNvSpPr txBox="1"/>
            <p:nvPr/>
          </p:nvSpPr>
          <p:spPr>
            <a:xfrm>
              <a:off x="3214116" y="3555446"/>
              <a:ext cx="1398900" cy="122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The Department of Interior: Grand Teton National Park, acquired the Kelly Parcel.</a:t>
              </a:r>
              <a:endParaRPr sz="8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Surface Only</a:t>
              </a:r>
              <a:endParaRPr sz="8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$100,000,000.00</a:t>
              </a:r>
              <a:endParaRPr sz="8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December 27, 2024</a:t>
              </a:r>
              <a:endParaRPr sz="8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sz="8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2" name="Google Shape;352;g34d43266b2b_0_488"/>
            <p:cNvSpPr txBox="1"/>
            <p:nvPr/>
          </p:nvSpPr>
          <p:spPr>
            <a:xfrm>
              <a:off x="3317101" y="1575830"/>
              <a:ext cx="6243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2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2024</a:t>
              </a:r>
              <a:endParaRPr sz="12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SLI Master">
  <a:themeElements>
    <a:clrScheme name="DNR Palette">
      <a:dk1>
        <a:srgbClr val="000000"/>
      </a:dk1>
      <a:lt1>
        <a:srgbClr val="FFFFFF"/>
      </a:lt1>
      <a:dk2>
        <a:srgbClr val="5C6670"/>
      </a:dk2>
      <a:lt2>
        <a:srgbClr val="D0D2D3"/>
      </a:lt2>
      <a:accent1>
        <a:srgbClr val="3F5B57"/>
      </a:accent1>
      <a:accent2>
        <a:srgbClr val="235C37"/>
      </a:accent2>
      <a:accent3>
        <a:srgbClr val="72A84F"/>
      </a:accent3>
      <a:accent4>
        <a:srgbClr val="90993D"/>
      </a:accent4>
      <a:accent5>
        <a:srgbClr val="46797A"/>
      </a:accent5>
      <a:accent6>
        <a:srgbClr val="7F7E73"/>
      </a:accent6>
      <a:hlink>
        <a:srgbClr val="009ADD"/>
      </a:hlink>
      <a:folHlink>
        <a:srgbClr val="EF752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Scoggin, Jenifer</dc:creator>
</cp:coreProperties>
</file>