
<file path=[Content_Types].xml><?xml version="1.0" encoding="utf-8"?>
<Types xmlns="http://schemas.openxmlformats.org/package/2006/content-types">
  <Default ContentType="image/jpeg" Extension="jpg"/>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6858000" cx="9144000"/>
  <p:notesSz cx="7010400" cy="9296400"/>
  <p:embeddedFontLst>
    <p:embeddedFont>
      <p:font typeface="Raleway"/>
      <p:regular r:id="rId45"/>
      <p:bold r:id="rId46"/>
      <p:italic r:id="rId47"/>
      <p:boldItalic r:id="rId48"/>
    </p:embeddedFont>
    <p:embeddedFont>
      <p:font typeface="Garamond"/>
      <p:regular r:id="rId49"/>
      <p:bold r:id="rId50"/>
      <p:italic r:id="rId51"/>
      <p:boldItalic r:id="rId52"/>
    </p:embeddedFont>
    <p:embeddedFont>
      <p:font typeface="Lato"/>
      <p:regular r:id="rId53"/>
      <p:bold r:id="rId54"/>
      <p:italic r:id="rId55"/>
      <p:boldItalic r:id="rId56"/>
    </p:embeddedFont>
    <p:embeddedFont>
      <p:font typeface="Lato Light"/>
      <p:regular r:id="rId57"/>
      <p:bold r:id="rId58"/>
      <p:italic r:id="rId59"/>
      <p:boldItalic r:id="rId60"/>
    </p:embeddedFont>
    <p:embeddedFont>
      <p:font typeface="Balthazar"/>
      <p:regular r:id="rId61"/>
    </p:embeddedFont>
    <p:embeddedFont>
      <p:font typeface="Oswald"/>
      <p:regular r:id="rId62"/>
      <p:bold r:id="rId63"/>
    </p:embeddedFont>
    <p:embeddedFont>
      <p:font typeface="Carter One"/>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5" roundtripDataSignature="AMtx7mhkwR44s2zuBXTSwf/3vazH+qSv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7F471A-0299-4869-8929-3B8EEDC49796}">
  <a:tblStyle styleId="{647F471A-0299-4869-8929-3B8EEDC49796}"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Garamon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Oswald-regular.fntdata"/><Relationship Id="rId61" Type="http://schemas.openxmlformats.org/officeDocument/2006/relationships/font" Target="fonts/Balthazar-regular.fntdata"/><Relationship Id="rId20" Type="http://schemas.openxmlformats.org/officeDocument/2006/relationships/slide" Target="slides/slide13.xml"/><Relationship Id="rId64" Type="http://schemas.openxmlformats.org/officeDocument/2006/relationships/font" Target="fonts/CarterOne-regular.fntdata"/><Relationship Id="rId63" Type="http://schemas.openxmlformats.org/officeDocument/2006/relationships/font" Target="fonts/Oswald-bold.fntdata"/><Relationship Id="rId22" Type="http://schemas.openxmlformats.org/officeDocument/2006/relationships/slide" Target="slides/slide15.xml"/><Relationship Id="rId21" Type="http://schemas.openxmlformats.org/officeDocument/2006/relationships/slide" Target="slides/slide14.xml"/><Relationship Id="rId65" Type="http://customschemas.google.com/relationships/presentationmetadata" Target="meta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LatoLight-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Garamond-italic.fntdata"/><Relationship Id="rId50" Type="http://schemas.openxmlformats.org/officeDocument/2006/relationships/font" Target="fonts/Garamond-bold.fntdata"/><Relationship Id="rId53" Type="http://schemas.openxmlformats.org/officeDocument/2006/relationships/font" Target="fonts/Lato-regular.fntdata"/><Relationship Id="rId52" Type="http://schemas.openxmlformats.org/officeDocument/2006/relationships/font" Target="fonts/Garamond-boldItalic.fntdata"/><Relationship Id="rId11" Type="http://schemas.openxmlformats.org/officeDocument/2006/relationships/slide" Target="slides/slide4.xml"/><Relationship Id="rId55" Type="http://schemas.openxmlformats.org/officeDocument/2006/relationships/font" Target="fonts/Lato-italic.fntdata"/><Relationship Id="rId10" Type="http://schemas.openxmlformats.org/officeDocument/2006/relationships/slide" Target="slides/slide3.xml"/><Relationship Id="rId54" Type="http://schemas.openxmlformats.org/officeDocument/2006/relationships/font" Target="fonts/Lato-bold.fntdata"/><Relationship Id="rId13" Type="http://schemas.openxmlformats.org/officeDocument/2006/relationships/slide" Target="slides/slide6.xml"/><Relationship Id="rId57" Type="http://schemas.openxmlformats.org/officeDocument/2006/relationships/font" Target="fonts/LatoLight-regular.fntdata"/><Relationship Id="rId12" Type="http://schemas.openxmlformats.org/officeDocument/2006/relationships/slide" Target="slides/slide5.xml"/><Relationship Id="rId56" Type="http://schemas.openxmlformats.org/officeDocument/2006/relationships/font" Target="fonts/Lato-boldItalic.fntdata"/><Relationship Id="rId15" Type="http://schemas.openxmlformats.org/officeDocument/2006/relationships/slide" Target="slides/slide8.xml"/><Relationship Id="rId59" Type="http://schemas.openxmlformats.org/officeDocument/2006/relationships/font" Target="fonts/LatoLight-italic.fntdata"/><Relationship Id="rId14" Type="http://schemas.openxmlformats.org/officeDocument/2006/relationships/slide" Target="slides/slide7.xml"/><Relationship Id="rId58" Type="http://schemas.openxmlformats.org/officeDocument/2006/relationships/font" Target="fonts/LatoLight-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5"/>
      <c:rotY val="20"/>
      <c:depthPercent val="5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14217395239388167"/>
          <c:y val="0.1859492849809592"/>
          <c:w val="0.85460599334075904"/>
          <c:h val="0.72104404567699865"/>
        </c:manualLayout>
      </c:layout>
      <c:bar3DChart>
        <c:barDir val="col"/>
        <c:grouping val="clustered"/>
        <c:varyColors val="0"/>
        <c:ser>
          <c:idx val="0"/>
          <c:order val="0"/>
          <c:tx>
            <c:strRef>
              <c:f>reformatted!$A$51</c:f>
              <c:strCache>
                <c:ptCount val="1"/>
                <c:pt idx="0">
                  <c:v>MINERAL REVENUE</c:v>
                </c:pt>
              </c:strCache>
            </c:strRef>
          </c:tx>
          <c:spPr>
            <a:solidFill>
              <a:srgbClr val="0000FF"/>
            </a:solidFill>
            <a:ln w="12700">
              <a:solidFill>
                <a:srgbClr val="000000"/>
              </a:solidFill>
              <a:prstDash val="solid"/>
            </a:ln>
          </c:spPr>
          <c:invertIfNegative val="0"/>
          <c:dLbls>
            <c:dLbl>
              <c:idx val="0"/>
              <c:layout>
                <c:manualLayout>
                  <c:x val="3.6496397994645796E-2"/>
                  <c:y val="-7.0680830475309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07-4CDD-B1AE-73CBF1883D72}"/>
                </c:ext>
              </c:extLst>
            </c:dLbl>
            <c:dLbl>
              <c:idx val="1"/>
              <c:layout>
                <c:manualLayout>
                  <c:x val="2.6940960903749492E-2"/>
                  <c:y val="-6.1863302976198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07-4CDD-B1AE-73CBF1883D72}"/>
                </c:ext>
              </c:extLst>
            </c:dLbl>
            <c:dLbl>
              <c:idx val="2"/>
              <c:layout>
                <c:manualLayout>
                  <c:x val="1.9605163117096501E-2"/>
                  <c:y val="-6.7905443304089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07-4CDD-B1AE-73CBF1883D72}"/>
                </c:ext>
              </c:extLst>
            </c:dLbl>
            <c:dLbl>
              <c:idx val="3"/>
              <c:layout>
                <c:manualLayout>
                  <c:x val="3.7718953277344182E-2"/>
                  <c:y val="-6.75392737408639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07-4CDD-B1AE-73CBF1883D72}"/>
                </c:ext>
              </c:extLst>
            </c:dLbl>
            <c:dLbl>
              <c:idx val="4"/>
              <c:layout>
                <c:manualLayout>
                  <c:x val="4.4811684887894478E-2"/>
                  <c:y val="-6.95383060804185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07-4CDD-B1AE-73CBF1883D72}"/>
                </c:ext>
              </c:extLst>
            </c:dLbl>
            <c:numFmt formatCode="_(\$* #,##0_);_(\$* \(#,##0\);_(\$* &quot;-&quot;??_);_(@_)" sourceLinked="0"/>
            <c:spPr>
              <a:noFill/>
              <a:ln w="25400">
                <a:noFill/>
              </a:ln>
            </c:spPr>
            <c:txPr>
              <a:bodyPr/>
              <a:lstStyle/>
              <a:p>
                <a:pPr>
                  <a:defRPr sz="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reformatted!$C$50:$G$50</c:f>
              <c:strCache>
                <c:ptCount val="5"/>
                <c:pt idx="0">
                  <c:v>FY 2021</c:v>
                </c:pt>
                <c:pt idx="1">
                  <c:v>FY 2020</c:v>
                </c:pt>
                <c:pt idx="2">
                  <c:v>FY 2019</c:v>
                </c:pt>
                <c:pt idx="3">
                  <c:v>FY 2018</c:v>
                </c:pt>
                <c:pt idx="4">
                  <c:v>FY 2017</c:v>
                </c:pt>
              </c:strCache>
            </c:strRef>
          </c:cat>
          <c:val>
            <c:numRef>
              <c:f>reformatted!$C$51:$G$51</c:f>
              <c:numCache>
                <c:formatCode>_("$"* #,##0.00_);_("$"* \(#,##0.00\);_("$"* "-"??_);_(@_)</c:formatCode>
                <c:ptCount val="5"/>
                <c:pt idx="0">
                  <c:v>85277275.329999998</c:v>
                </c:pt>
                <c:pt idx="1">
                  <c:v>124393936.01000001</c:v>
                </c:pt>
                <c:pt idx="2">
                  <c:v>175469325.29000002</c:v>
                </c:pt>
                <c:pt idx="3">
                  <c:v>196259909.97999999</c:v>
                </c:pt>
                <c:pt idx="4">
                  <c:v>196420614.31999999</c:v>
                </c:pt>
              </c:numCache>
            </c:numRef>
          </c:val>
          <c:extLst>
            <c:ext xmlns:c16="http://schemas.microsoft.com/office/drawing/2014/chart" uri="{C3380CC4-5D6E-409C-BE32-E72D297353CC}">
              <c16:uniqueId val="{00000005-0107-4CDD-B1AE-73CBF1883D72}"/>
            </c:ext>
          </c:extLst>
        </c:ser>
        <c:ser>
          <c:idx val="1"/>
          <c:order val="1"/>
          <c:tx>
            <c:strRef>
              <c:f>reformatted!$A$52</c:f>
              <c:strCache>
                <c:ptCount val="1"/>
                <c:pt idx="0">
                  <c:v>OTHER TRUST LAND REVENUE</c:v>
                </c:pt>
              </c:strCache>
            </c:strRef>
          </c:tx>
          <c:spPr>
            <a:solidFill>
              <a:srgbClr val="FFFF00"/>
            </a:solidFill>
            <a:ln w="12700">
              <a:solidFill>
                <a:srgbClr val="000000"/>
              </a:solidFill>
              <a:prstDash val="solid"/>
            </a:ln>
          </c:spPr>
          <c:invertIfNegative val="0"/>
          <c:dLbls>
            <c:dLbl>
              <c:idx val="0"/>
              <c:layout>
                <c:manualLayout>
                  <c:x val="5.3798491614744912E-2"/>
                  <c:y val="-4.7606153635363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07-4CDD-B1AE-73CBF1883D72}"/>
                </c:ext>
              </c:extLst>
            </c:dLbl>
            <c:dLbl>
              <c:idx val="1"/>
              <c:layout>
                <c:manualLayout>
                  <c:x val="5.4601915049187114E-2"/>
                  <c:y val="-5.6194696706957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07-4CDD-B1AE-73CBF1883D72}"/>
                </c:ext>
              </c:extLst>
            </c:dLbl>
            <c:dLbl>
              <c:idx val="2"/>
              <c:layout>
                <c:manualLayout>
                  <c:x val="5.318546613415831E-2"/>
                  <c:y val="-4.63457973136718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07-4CDD-B1AE-73CBF1883D72}"/>
                </c:ext>
              </c:extLst>
            </c:dLbl>
            <c:dLbl>
              <c:idx val="3"/>
              <c:layout>
                <c:manualLayout>
                  <c:x val="4.7329622088027032E-2"/>
                  <c:y val="-5.1632477424824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07-4CDD-B1AE-73CBF1883D72}"/>
                </c:ext>
              </c:extLst>
            </c:dLbl>
            <c:dLbl>
              <c:idx val="4"/>
              <c:layout>
                <c:manualLayout>
                  <c:x val="5.2572557176190936E-2"/>
                  <c:y val="-4.54882617649955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07-4CDD-B1AE-73CBF1883D72}"/>
                </c:ext>
              </c:extLst>
            </c:dLbl>
            <c:numFmt formatCode="_(\$* #,##0_);_(\$* \(#,##0\);_(\$* &quot;-&quot;??_);_(@_)" sourceLinked="0"/>
            <c:spPr>
              <a:noFill/>
              <a:ln w="25400">
                <a:noFill/>
              </a:ln>
            </c:spPr>
            <c:txPr>
              <a:bodyPr rot="5400000" vert="horz"/>
              <a:lstStyle/>
              <a:p>
                <a:pPr algn="ctr">
                  <a:defRPr sz="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reformatted!$C$50:$G$50</c:f>
              <c:strCache>
                <c:ptCount val="5"/>
                <c:pt idx="0">
                  <c:v>FY 2021</c:v>
                </c:pt>
                <c:pt idx="1">
                  <c:v>FY 2020</c:v>
                </c:pt>
                <c:pt idx="2">
                  <c:v>FY 2019</c:v>
                </c:pt>
                <c:pt idx="3">
                  <c:v>FY 2018</c:v>
                </c:pt>
                <c:pt idx="4">
                  <c:v>FY 2017</c:v>
                </c:pt>
              </c:strCache>
            </c:strRef>
          </c:cat>
          <c:val>
            <c:numRef>
              <c:f>reformatted!$C$52:$G$52</c:f>
              <c:numCache>
                <c:formatCode>_("$"* #,##0.00_);_("$"* \(#,##0.00\);_("$"* "-"??_);_(@_)</c:formatCode>
                <c:ptCount val="5"/>
                <c:pt idx="0">
                  <c:v>15189853.490000002</c:v>
                </c:pt>
                <c:pt idx="1">
                  <c:v>20596920.370000001</c:v>
                </c:pt>
                <c:pt idx="2">
                  <c:v>18239865.359999999</c:v>
                </c:pt>
                <c:pt idx="3">
                  <c:v>17705657.100000001</c:v>
                </c:pt>
                <c:pt idx="4">
                  <c:v>60107774.369999997</c:v>
                </c:pt>
              </c:numCache>
            </c:numRef>
          </c:val>
          <c:extLst>
            <c:ext xmlns:c16="http://schemas.microsoft.com/office/drawing/2014/chart" uri="{C3380CC4-5D6E-409C-BE32-E72D297353CC}">
              <c16:uniqueId val="{0000000B-0107-4CDD-B1AE-73CBF1883D72}"/>
            </c:ext>
          </c:extLst>
        </c:ser>
        <c:ser>
          <c:idx val="2"/>
          <c:order val="2"/>
          <c:tx>
            <c:strRef>
              <c:f>reformatted!$A$53</c:f>
              <c:strCache>
                <c:ptCount val="1"/>
                <c:pt idx="0">
                  <c:v>TIMBER</c:v>
                </c:pt>
              </c:strCache>
            </c:strRef>
          </c:tx>
          <c:spPr>
            <a:solidFill>
              <a:srgbClr val="FF00FF"/>
            </a:solidFill>
            <a:ln w="12700">
              <a:solidFill>
                <a:srgbClr val="000000"/>
              </a:solidFill>
              <a:prstDash val="solid"/>
            </a:ln>
          </c:spPr>
          <c:invertIfNegative val="0"/>
          <c:dLbls>
            <c:dLbl>
              <c:idx val="0"/>
              <c:layout>
                <c:manualLayout>
                  <c:x val="5.0715800993103424E-2"/>
                  <c:y val="-5.6903746278850767E-2"/>
                </c:manualLayout>
              </c:layout>
              <c:tx>
                <c:rich>
                  <a:bodyPr/>
                  <a:lstStyle/>
                  <a:p>
                    <a:r>
                      <a:rPr lang="en-US" sz="800" dirty="0"/>
                      <a:t> $118,769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107-4CDD-B1AE-73CBF1883D72}"/>
                </c:ext>
              </c:extLst>
            </c:dLbl>
            <c:dLbl>
              <c:idx val="1"/>
              <c:layout>
                <c:manualLayout>
                  <c:x val="5.2629070644748803E-2"/>
                  <c:y val="-5.1533656172260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107-4CDD-B1AE-73CBF1883D72}"/>
                </c:ext>
              </c:extLst>
            </c:dLbl>
            <c:dLbl>
              <c:idx val="2"/>
              <c:layout>
                <c:manualLayout>
                  <c:x val="5.0842778947859039E-2"/>
                  <c:y val="-5.0148788497685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107-4CDD-B1AE-73CBF1883D72}"/>
                </c:ext>
              </c:extLst>
            </c:dLbl>
            <c:dLbl>
              <c:idx val="3"/>
              <c:layout>
                <c:manualLayout>
                  <c:x val="5.0166365164398853E-2"/>
                  <c:y val="-5.0529858319096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107-4CDD-B1AE-73CBF1883D72}"/>
                </c:ext>
              </c:extLst>
            </c:dLbl>
            <c:dLbl>
              <c:idx val="4"/>
              <c:layout>
                <c:manualLayout>
                  <c:x val="5.3929463034656754E-2"/>
                  <c:y val="-5.180014814624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107-4CDD-B1AE-73CBF1883D72}"/>
                </c:ext>
              </c:extLst>
            </c:dLbl>
            <c:numFmt formatCode="_(\$* #,##0_);_(\$* \(#,##0\);_(\$* &quot;-&quot;??_);_(@_)" sourceLinked="0"/>
            <c:spPr>
              <a:noFill/>
              <a:ln w="25400">
                <a:noFill/>
              </a:ln>
            </c:spPr>
            <c:txPr>
              <a:bodyPr rot="5400000" vert="horz"/>
              <a:lstStyle/>
              <a:p>
                <a:pPr algn="ctr">
                  <a:defRPr sz="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reformatted!$C$50:$G$50</c:f>
              <c:strCache>
                <c:ptCount val="5"/>
                <c:pt idx="0">
                  <c:v>FY 2021</c:v>
                </c:pt>
                <c:pt idx="1">
                  <c:v>FY 2020</c:v>
                </c:pt>
                <c:pt idx="2">
                  <c:v>FY 2019</c:v>
                </c:pt>
                <c:pt idx="3">
                  <c:v>FY 2018</c:v>
                </c:pt>
                <c:pt idx="4">
                  <c:v>FY 2017</c:v>
                </c:pt>
              </c:strCache>
            </c:strRef>
          </c:cat>
          <c:val>
            <c:numRef>
              <c:f>reformatted!$C$53:$G$53</c:f>
              <c:numCache>
                <c:formatCode>_("$"* #,##0.00_);_("$"* \(#,##0.00\);_("$"* "-"??_);_(@_)</c:formatCode>
                <c:ptCount val="5"/>
                <c:pt idx="0">
                  <c:v>118768.92</c:v>
                </c:pt>
                <c:pt idx="1">
                  <c:v>273472.46000000002</c:v>
                </c:pt>
                <c:pt idx="2">
                  <c:v>165664.15</c:v>
                </c:pt>
                <c:pt idx="3">
                  <c:v>97533.25</c:v>
                </c:pt>
                <c:pt idx="4">
                  <c:v>260189.1</c:v>
                </c:pt>
              </c:numCache>
            </c:numRef>
          </c:val>
          <c:extLst>
            <c:ext xmlns:c16="http://schemas.microsoft.com/office/drawing/2014/chart" uri="{C3380CC4-5D6E-409C-BE32-E72D297353CC}">
              <c16:uniqueId val="{00000011-0107-4CDD-B1AE-73CBF1883D72}"/>
            </c:ext>
          </c:extLst>
        </c:ser>
        <c:ser>
          <c:idx val="3"/>
          <c:order val="3"/>
          <c:tx>
            <c:strRef>
              <c:f>reformatted!$A$54</c:f>
              <c:strCache>
                <c:ptCount val="1"/>
                <c:pt idx="0">
                  <c:v>MISCELLANEOUS</c:v>
                </c:pt>
              </c:strCache>
            </c:strRef>
          </c:tx>
          <c:spPr>
            <a:solidFill>
              <a:srgbClr val="00FF00"/>
            </a:solidFill>
            <a:ln w="12700">
              <a:solidFill>
                <a:srgbClr val="000000"/>
              </a:solidFill>
              <a:prstDash val="solid"/>
            </a:ln>
          </c:spPr>
          <c:invertIfNegative val="0"/>
          <c:dLbls>
            <c:dLbl>
              <c:idx val="0"/>
              <c:layout>
                <c:manualLayout>
                  <c:x val="4.5413356663750355E-2"/>
                  <c:y val="-5.3497445246456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107-4CDD-B1AE-73CBF1883D72}"/>
                </c:ext>
              </c:extLst>
            </c:dLbl>
            <c:dLbl>
              <c:idx val="1"/>
              <c:layout>
                <c:manualLayout>
                  <c:x val="4.2517238064442832E-2"/>
                  <c:y val="-5.2359335996540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107-4CDD-B1AE-73CBF1883D72}"/>
                </c:ext>
              </c:extLst>
            </c:dLbl>
            <c:dLbl>
              <c:idx val="2"/>
              <c:layout>
                <c:manualLayout>
                  <c:x val="4.4430422889702934E-2"/>
                  <c:y val="-4.6688674519273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107-4CDD-B1AE-73CBF1883D72}"/>
                </c:ext>
              </c:extLst>
            </c:dLbl>
            <c:dLbl>
              <c:idx val="3"/>
              <c:layout>
                <c:manualLayout>
                  <c:x val="4.2274288410951946E-2"/>
                  <c:y val="-5.0759699083291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107-4CDD-B1AE-73CBF1883D72}"/>
                </c:ext>
              </c:extLst>
            </c:dLbl>
            <c:dLbl>
              <c:idx val="4"/>
              <c:layout>
                <c:manualLayout>
                  <c:x val="5.2696653761786991E-2"/>
                  <c:y val="-4.9940869952430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107-4CDD-B1AE-73CBF1883D72}"/>
                </c:ext>
              </c:extLst>
            </c:dLbl>
            <c:numFmt formatCode="_(\$* #,##0_);_(\$* \(#,##0\);_(\$* &quot;-&quot;??_);_(@_)" sourceLinked="0"/>
            <c:spPr>
              <a:noFill/>
              <a:ln w="25400">
                <a:noFill/>
              </a:ln>
            </c:spPr>
            <c:txPr>
              <a:bodyPr rot="5400000" vert="horz"/>
              <a:lstStyle/>
              <a:p>
                <a:pPr algn="ctr">
                  <a:defRPr sz="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reformatted!$C$50:$G$50</c:f>
              <c:strCache>
                <c:ptCount val="5"/>
                <c:pt idx="0">
                  <c:v>FY 2021</c:v>
                </c:pt>
                <c:pt idx="1">
                  <c:v>FY 2020</c:v>
                </c:pt>
                <c:pt idx="2">
                  <c:v>FY 2019</c:v>
                </c:pt>
                <c:pt idx="3">
                  <c:v>FY 2018</c:v>
                </c:pt>
                <c:pt idx="4">
                  <c:v>FY 2017</c:v>
                </c:pt>
              </c:strCache>
            </c:strRef>
          </c:cat>
          <c:val>
            <c:numRef>
              <c:f>reformatted!$C$54:$G$54</c:f>
              <c:numCache>
                <c:formatCode>_("$"* #,##0.00_);_("$"* \(#,##0.00\);_("$"* "-"??_);_(@_)</c:formatCode>
                <c:ptCount val="5"/>
                <c:pt idx="0">
                  <c:v>1990.5300000000002</c:v>
                </c:pt>
                <c:pt idx="1">
                  <c:v>824.69</c:v>
                </c:pt>
                <c:pt idx="2">
                  <c:v>2672.13</c:v>
                </c:pt>
                <c:pt idx="3">
                  <c:v>2524.33</c:v>
                </c:pt>
                <c:pt idx="4">
                  <c:v>3678.14</c:v>
                </c:pt>
              </c:numCache>
            </c:numRef>
          </c:val>
          <c:extLst>
            <c:ext xmlns:c16="http://schemas.microsoft.com/office/drawing/2014/chart" uri="{C3380CC4-5D6E-409C-BE32-E72D297353CC}">
              <c16:uniqueId val="{00000017-0107-4CDD-B1AE-73CBF1883D72}"/>
            </c:ext>
          </c:extLst>
        </c:ser>
        <c:dLbls>
          <c:showLegendKey val="0"/>
          <c:showVal val="1"/>
          <c:showCatName val="0"/>
          <c:showSerName val="0"/>
          <c:showPercent val="0"/>
          <c:showBubbleSize val="0"/>
        </c:dLbls>
        <c:gapWidth val="150"/>
        <c:gapDepth val="0"/>
        <c:shape val="box"/>
        <c:axId val="1977884640"/>
        <c:axId val="1977890080"/>
        <c:axId val="0"/>
      </c:bar3DChart>
      <c:catAx>
        <c:axId val="1977884640"/>
        <c:scaling>
          <c:orientation val="minMax"/>
        </c:scaling>
        <c:delete val="0"/>
        <c:axPos val="b"/>
        <c:numFmt formatCode="General" sourceLinked="1"/>
        <c:majorTickMark val="out"/>
        <c:minorTickMark val="none"/>
        <c:tickLblPos val="low"/>
        <c:spPr>
          <a:ln w="9525">
            <a:noFill/>
          </a:ln>
        </c:spPr>
        <c:txPr>
          <a:bodyPr rot="0" vert="horz"/>
          <a:lstStyle/>
          <a:p>
            <a:pPr>
              <a:defRPr sz="800" b="1" i="0" u="none" strike="noStrike" baseline="0">
                <a:solidFill>
                  <a:srgbClr val="000000"/>
                </a:solidFill>
                <a:latin typeface="Comic Sans MS"/>
                <a:ea typeface="Comic Sans MS"/>
                <a:cs typeface="Comic Sans MS"/>
              </a:defRPr>
            </a:pPr>
            <a:endParaRPr lang="en-US"/>
          </a:p>
        </c:txPr>
        <c:crossAx val="1977890080"/>
        <c:crosses val="autoZero"/>
        <c:auto val="1"/>
        <c:lblAlgn val="ctr"/>
        <c:lblOffset val="100"/>
        <c:tickLblSkip val="1"/>
        <c:tickMarkSkip val="1"/>
        <c:noMultiLvlLbl val="0"/>
      </c:catAx>
      <c:valAx>
        <c:axId val="1977890080"/>
        <c:scaling>
          <c:orientation val="minMax"/>
        </c:scaling>
        <c:delete val="0"/>
        <c:axPos val="l"/>
        <c:numFmt formatCode="_(\$* #,##0_);_(\$* \(#,##0\);_(\$* &quot;-&quot;??_);_(@_)" sourceLinked="0"/>
        <c:majorTickMark val="out"/>
        <c:minorTickMark val="none"/>
        <c:tickLblPos val="nextTo"/>
        <c:spPr>
          <a:ln w="3175">
            <a:solidFill>
              <a:srgbClr val="000000"/>
            </a:solidFill>
            <a:prstDash val="solid"/>
          </a:ln>
        </c:spPr>
        <c:txPr>
          <a:bodyPr rot="0" vert="horz"/>
          <a:lstStyle/>
          <a:p>
            <a:pPr>
              <a:defRPr sz="800" b="1" i="0" u="none" strike="noStrike" baseline="0">
                <a:solidFill>
                  <a:srgbClr val="000000"/>
                </a:solidFill>
                <a:latin typeface="Comic Sans MS"/>
                <a:ea typeface="Comic Sans MS"/>
                <a:cs typeface="Comic Sans MS"/>
              </a:defRPr>
            </a:pPr>
            <a:endParaRPr lang="en-US"/>
          </a:p>
        </c:txPr>
        <c:crossAx val="1977884640"/>
        <c:crosses val="autoZero"/>
        <c:crossBetween val="between"/>
      </c:valAx>
      <c:spPr>
        <a:noFill/>
        <a:ln w="25400">
          <a:noFill/>
        </a:ln>
      </c:spPr>
    </c:plotArea>
    <c:legend>
      <c:legendPos val="r"/>
      <c:layout>
        <c:manualLayout>
          <c:xMode val="edge"/>
          <c:yMode val="edge"/>
          <c:x val="7.2521908212800842E-2"/>
          <c:y val="0.94506454287322106"/>
          <c:w val="0.87981408297414154"/>
          <c:h val="3.260504057287613E-2"/>
        </c:manualLayout>
      </c:layout>
      <c:overlay val="0"/>
      <c:spPr>
        <a:solidFill>
          <a:srgbClr val="FFFFFF"/>
        </a:solidFill>
        <a:ln w="25400">
          <a:noFill/>
        </a:ln>
      </c:spPr>
      <c:txPr>
        <a:bodyPr/>
        <a:lstStyle/>
        <a:p>
          <a:pPr>
            <a:defRPr sz="800" b="1" i="0" u="none" strike="noStrike" baseline="0">
              <a:solidFill>
                <a:srgbClr val="000000"/>
              </a:solidFill>
              <a:latin typeface="Comic Sans MS"/>
              <a:ea typeface="Comic Sans MS"/>
              <a:cs typeface="Comic Sans MS"/>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notes"/>
          <p:cNvSpPr txBox="1"/>
          <p:nvPr>
            <p:ph idx="1" type="body"/>
          </p:nvPr>
        </p:nvSpPr>
        <p:spPr>
          <a:xfrm>
            <a:off x="701042" y="4415790"/>
            <a:ext cx="5608200" cy="4183500"/>
          </a:xfrm>
          <a:prstGeom prst="rect">
            <a:avLst/>
          </a:prstGeom>
          <a:noFill/>
          <a:ln>
            <a:noFill/>
          </a:ln>
        </p:spPr>
        <p:txBody>
          <a:bodyPr anchorCtr="0" anchor="ctr" bIns="91300" lIns="91300" spcFirstLastPara="1" rIns="91300" wrap="square" tIns="91300">
            <a:noAutofit/>
          </a:bodyPr>
          <a:lstStyle/>
          <a:p>
            <a:pPr indent="0" lvl="0" marL="0" rtl="0" algn="l">
              <a:lnSpc>
                <a:spcPct val="100000"/>
              </a:lnSpc>
              <a:spcBef>
                <a:spcPts val="0"/>
              </a:spcBef>
              <a:spcAft>
                <a:spcPts val="0"/>
              </a:spcAft>
              <a:buSzPts val="1100"/>
              <a:buNone/>
            </a:pPr>
            <a:r>
              <a:t/>
            </a:r>
            <a:endParaRPr sz="1400"/>
          </a:p>
        </p:txBody>
      </p:sp>
      <p:sp>
        <p:nvSpPr>
          <p:cNvPr id="129" name="Google Shape;129;p1:notes"/>
          <p:cNvSpPr txBox="1"/>
          <p:nvPr>
            <p:ph idx="12" type="sldNum"/>
          </p:nvPr>
        </p:nvSpPr>
        <p:spPr>
          <a:xfrm>
            <a:off x="3970938" y="8829968"/>
            <a:ext cx="3037800" cy="464700"/>
          </a:xfrm>
          <a:prstGeom prst="rect">
            <a:avLst/>
          </a:prstGeom>
          <a:noFill/>
          <a:ln>
            <a:noFill/>
          </a:ln>
        </p:spPr>
        <p:txBody>
          <a:bodyPr anchorCtr="0" anchor="ctr" bIns="91300" lIns="91300" spcFirstLastPara="1" rIns="91300" wrap="square" tIns="913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7: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259" name="Google Shape;259;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8: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268" name="Google Shape;268;p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45: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274" name="Google Shape;274;p4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0: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282" name="Google Shape;282;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295" name="Google Shape;295;p1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9: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01" name="Google Shape;301;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09" name="Google Shape;309;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4: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15" name="Google Shape;315;p1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6: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21" name="Google Shape;321;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30" name="Google Shape;330;p1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5:notes"/>
          <p:cNvSpPr txBox="1"/>
          <p:nvPr>
            <p:ph idx="1" type="body"/>
          </p:nvPr>
        </p:nvSpPr>
        <p:spPr>
          <a:xfrm>
            <a:off x="701040" y="4416426"/>
            <a:ext cx="5608320" cy="41832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136" name="Google Shape;136;p15:notes"/>
          <p:cNvSpPr txBox="1"/>
          <p:nvPr>
            <p:ph idx="12" type="sldNum"/>
          </p:nvPr>
        </p:nvSpPr>
        <p:spPr>
          <a:xfrm>
            <a:off x="3970938" y="8829675"/>
            <a:ext cx="3037840" cy="465000"/>
          </a:xfrm>
          <a:prstGeom prst="rect">
            <a:avLst/>
          </a:prstGeom>
          <a:noFill/>
          <a:ln>
            <a:noFill/>
          </a:ln>
        </p:spPr>
        <p:txBody>
          <a:bodyPr anchorCtr="0" anchor="ctr" bIns="93150" lIns="93150" spcFirstLastPara="1" rIns="93150" wrap="square" tIns="931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8: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36" name="Google Shape;336;p1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9: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42" name="Google Shape;342;p1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0:notes"/>
          <p:cNvSpPr txBox="1"/>
          <p:nvPr>
            <p:ph idx="1" type="body"/>
          </p:nvPr>
        </p:nvSpPr>
        <p:spPr>
          <a:xfrm>
            <a:off x="701040" y="4416426"/>
            <a:ext cx="5608320" cy="41832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51" name="Google Shape;351;p20:notes"/>
          <p:cNvSpPr txBox="1"/>
          <p:nvPr>
            <p:ph idx="12" type="sldNum"/>
          </p:nvPr>
        </p:nvSpPr>
        <p:spPr>
          <a:xfrm>
            <a:off x="3970938" y="8829675"/>
            <a:ext cx="3037840" cy="465000"/>
          </a:xfrm>
          <a:prstGeom prst="rect">
            <a:avLst/>
          </a:prstGeom>
          <a:noFill/>
          <a:ln>
            <a:noFill/>
          </a:ln>
        </p:spPr>
        <p:txBody>
          <a:bodyPr anchorCtr="0" anchor="ctr" bIns="93150" lIns="93150" spcFirstLastPara="1" rIns="93150" wrap="square" tIns="931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21:notes"/>
          <p:cNvSpPr txBox="1"/>
          <p:nvPr>
            <p:ph idx="1" type="body"/>
          </p:nvPr>
        </p:nvSpPr>
        <p:spPr>
          <a:xfrm>
            <a:off x="701040" y="4416426"/>
            <a:ext cx="5608320" cy="41832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58" name="Google Shape;358;p21:notes"/>
          <p:cNvSpPr txBox="1"/>
          <p:nvPr>
            <p:ph idx="12" type="sldNum"/>
          </p:nvPr>
        </p:nvSpPr>
        <p:spPr>
          <a:xfrm>
            <a:off x="3970938" y="8829675"/>
            <a:ext cx="3037840" cy="465000"/>
          </a:xfrm>
          <a:prstGeom prst="rect">
            <a:avLst/>
          </a:prstGeom>
          <a:noFill/>
          <a:ln>
            <a:noFill/>
          </a:ln>
        </p:spPr>
        <p:txBody>
          <a:bodyPr anchorCtr="0" anchor="ctr" bIns="93150" lIns="93150" spcFirstLastPara="1" rIns="93150" wrap="square" tIns="931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2:notes"/>
          <p:cNvSpPr txBox="1"/>
          <p:nvPr>
            <p:ph idx="1" type="body"/>
          </p:nvPr>
        </p:nvSpPr>
        <p:spPr>
          <a:xfrm>
            <a:off x="701040" y="4416426"/>
            <a:ext cx="5608320" cy="41832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65" name="Google Shape;365;p22:notes"/>
          <p:cNvSpPr txBox="1"/>
          <p:nvPr>
            <p:ph idx="12" type="sldNum"/>
          </p:nvPr>
        </p:nvSpPr>
        <p:spPr>
          <a:xfrm>
            <a:off x="3970938" y="8829675"/>
            <a:ext cx="3037840" cy="465000"/>
          </a:xfrm>
          <a:prstGeom prst="rect">
            <a:avLst/>
          </a:prstGeom>
          <a:noFill/>
          <a:ln>
            <a:noFill/>
          </a:ln>
        </p:spPr>
        <p:txBody>
          <a:bodyPr anchorCtr="0" anchor="ctr" bIns="93150" lIns="93150" spcFirstLastPara="1" rIns="93150" wrap="square" tIns="931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23:notes"/>
          <p:cNvSpPr txBox="1"/>
          <p:nvPr>
            <p:ph idx="1" type="body"/>
          </p:nvPr>
        </p:nvSpPr>
        <p:spPr>
          <a:xfrm>
            <a:off x="701040" y="4416426"/>
            <a:ext cx="5608320" cy="418320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72" name="Google Shape;372;p23:notes"/>
          <p:cNvSpPr txBox="1"/>
          <p:nvPr>
            <p:ph idx="12" type="sldNum"/>
          </p:nvPr>
        </p:nvSpPr>
        <p:spPr>
          <a:xfrm>
            <a:off x="3970938" y="8829675"/>
            <a:ext cx="3037840" cy="465000"/>
          </a:xfrm>
          <a:prstGeom prst="rect">
            <a:avLst/>
          </a:prstGeom>
          <a:noFill/>
          <a:ln>
            <a:noFill/>
          </a:ln>
        </p:spPr>
        <p:txBody>
          <a:bodyPr anchorCtr="0" anchor="ctr" bIns="93150" lIns="93150" spcFirstLastPara="1" rIns="93150" wrap="square" tIns="931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4: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378" name="Google Shape;378;p2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693ce8247e_0_4: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693ce8247e_0_4: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34084a30f2_0_20: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34084a30f2_0_20: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34084a30f2_0_46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34084a30f2_0_46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143" name="Google Shape;143;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34084a30f2_0_351: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34084a30f2_0_351: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7: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27:notes"/>
          <p:cNvSpPr txBox="1"/>
          <p:nvPr>
            <p:ph idx="1" type="body"/>
          </p:nvPr>
        </p:nvSpPr>
        <p:spPr>
          <a:xfrm>
            <a:off x="701042" y="4415790"/>
            <a:ext cx="5608200" cy="4183500"/>
          </a:xfrm>
          <a:prstGeom prst="rect">
            <a:avLst/>
          </a:prstGeom>
          <a:noFill/>
          <a:ln>
            <a:noFill/>
          </a:ln>
        </p:spPr>
        <p:txBody>
          <a:bodyPr anchorCtr="0" anchor="ctr" bIns="91300" lIns="91300" spcFirstLastPara="1" rIns="91300" wrap="square" tIns="91300">
            <a:noAutofit/>
          </a:bodyPr>
          <a:lstStyle/>
          <a:p>
            <a:pPr indent="0" lvl="0" marL="0" rtl="0" algn="l">
              <a:lnSpc>
                <a:spcPct val="100000"/>
              </a:lnSpc>
              <a:spcBef>
                <a:spcPts val="0"/>
              </a:spcBef>
              <a:spcAft>
                <a:spcPts val="0"/>
              </a:spcAft>
              <a:buSzPts val="1100"/>
              <a:buNone/>
            </a:pPr>
            <a:r>
              <a:t/>
            </a:r>
            <a:endParaRPr sz="1400"/>
          </a:p>
        </p:txBody>
      </p:sp>
      <p:sp>
        <p:nvSpPr>
          <p:cNvPr id="436" name="Google Shape;436;p27:notes"/>
          <p:cNvSpPr txBox="1"/>
          <p:nvPr>
            <p:ph idx="12" type="sldNum"/>
          </p:nvPr>
        </p:nvSpPr>
        <p:spPr>
          <a:xfrm>
            <a:off x="3970938" y="8829968"/>
            <a:ext cx="3037800" cy="464700"/>
          </a:xfrm>
          <a:prstGeom prst="rect">
            <a:avLst/>
          </a:prstGeom>
          <a:noFill/>
          <a:ln>
            <a:noFill/>
          </a:ln>
        </p:spPr>
        <p:txBody>
          <a:bodyPr anchorCtr="0" anchor="ctr" bIns="91300" lIns="91300" spcFirstLastPara="1" rIns="91300" wrap="square" tIns="913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8:notes"/>
          <p:cNvSpPr txBox="1"/>
          <p:nvPr>
            <p:ph idx="1" type="body"/>
          </p:nvPr>
        </p:nvSpPr>
        <p:spPr>
          <a:xfrm>
            <a:off x="701040" y="4416425"/>
            <a:ext cx="5608320" cy="4183063"/>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441" name="Google Shape;441;p2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0: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447" name="Google Shape;447;p3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2: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32:notes"/>
          <p:cNvSpPr txBox="1"/>
          <p:nvPr>
            <p:ph idx="1" type="body"/>
          </p:nvPr>
        </p:nvSpPr>
        <p:spPr>
          <a:xfrm>
            <a:off x="701041" y="4415790"/>
            <a:ext cx="5608200" cy="41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8" name="Google Shape;458;p32:notes"/>
          <p:cNvSpPr txBox="1"/>
          <p:nvPr>
            <p:ph idx="12" type="sldNum"/>
          </p:nvPr>
        </p:nvSpPr>
        <p:spPr>
          <a:xfrm>
            <a:off x="3970938" y="8829967"/>
            <a:ext cx="3037800" cy="464700"/>
          </a:xfrm>
          <a:prstGeom prst="rect">
            <a:avLst/>
          </a:prstGeom>
          <a:noFill/>
          <a:ln>
            <a:noFill/>
          </a:ln>
        </p:spPr>
        <p:txBody>
          <a:bodyPr anchorCtr="0" anchor="b" bIns="46150" lIns="92300" spcFirstLastPara="1" rIns="92300" wrap="square" tIns="461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34084a30f2_0_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34084a30f2_0_7:notes"/>
          <p:cNvSpPr txBox="1"/>
          <p:nvPr>
            <p:ph idx="1" type="body"/>
          </p:nvPr>
        </p:nvSpPr>
        <p:spPr>
          <a:xfrm>
            <a:off x="701040" y="4415790"/>
            <a:ext cx="5608200" cy="418350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33: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4:notes"/>
          <p:cNvSpPr txBox="1"/>
          <p:nvPr>
            <p:ph idx="1" type="body"/>
          </p:nvPr>
        </p:nvSpPr>
        <p:spPr>
          <a:xfrm>
            <a:off x="701040" y="4415790"/>
            <a:ext cx="5608320" cy="41833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SzPts val="1100"/>
              <a:buNone/>
            </a:pPr>
            <a:r>
              <a:t/>
            </a:r>
            <a:endParaRPr/>
          </a:p>
        </p:txBody>
      </p:sp>
      <p:sp>
        <p:nvSpPr>
          <p:cNvPr id="480" name="Google Shape;480;p3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1:notes"/>
          <p:cNvSpPr txBox="1"/>
          <p:nvPr>
            <p:ph idx="1" type="body"/>
          </p:nvPr>
        </p:nvSpPr>
        <p:spPr>
          <a:xfrm>
            <a:off x="701040" y="4415790"/>
            <a:ext cx="5608320" cy="418338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49" name="Google Shape;149;p4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3:notes"/>
          <p:cNvSpPr txBox="1"/>
          <p:nvPr>
            <p:ph idx="1" type="body"/>
          </p:nvPr>
        </p:nvSpPr>
        <p:spPr>
          <a:xfrm>
            <a:off x="701040" y="4415790"/>
            <a:ext cx="5608320" cy="4183380"/>
          </a:xfrm>
          <a:prstGeom prst="rect">
            <a:avLst/>
          </a:prstGeom>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72" name="Google Shape;172;p4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44: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44:notes"/>
          <p:cNvSpPr txBox="1"/>
          <p:nvPr>
            <p:ph idx="1" type="body"/>
          </p:nvPr>
        </p:nvSpPr>
        <p:spPr>
          <a:xfrm>
            <a:off x="701042" y="4415790"/>
            <a:ext cx="5608200" cy="4183500"/>
          </a:xfrm>
          <a:prstGeom prst="rect">
            <a:avLst/>
          </a:prstGeom>
          <a:noFill/>
          <a:ln>
            <a:noFill/>
          </a:ln>
        </p:spPr>
        <p:txBody>
          <a:bodyPr anchorCtr="0" anchor="ctr" bIns="91300" lIns="91300" spcFirstLastPara="1" rIns="91300" wrap="square" tIns="91300">
            <a:noAutofit/>
          </a:bodyPr>
          <a:lstStyle/>
          <a:p>
            <a:pPr indent="0" lvl="0" marL="0" rtl="0" algn="l">
              <a:lnSpc>
                <a:spcPct val="100000"/>
              </a:lnSpc>
              <a:spcBef>
                <a:spcPts val="0"/>
              </a:spcBef>
              <a:spcAft>
                <a:spcPts val="0"/>
              </a:spcAft>
              <a:buSzPts val="1100"/>
              <a:buNone/>
            </a:pPr>
            <a:r>
              <a:t/>
            </a:r>
            <a:endParaRPr sz="1400"/>
          </a:p>
        </p:txBody>
      </p:sp>
      <p:sp>
        <p:nvSpPr>
          <p:cNvPr id="195" name="Google Shape;195;p44:notes"/>
          <p:cNvSpPr txBox="1"/>
          <p:nvPr>
            <p:ph idx="12" type="sldNum"/>
          </p:nvPr>
        </p:nvSpPr>
        <p:spPr>
          <a:xfrm>
            <a:off x="3970938" y="8829968"/>
            <a:ext cx="3037800" cy="464700"/>
          </a:xfrm>
          <a:prstGeom prst="rect">
            <a:avLst/>
          </a:prstGeom>
          <a:noFill/>
          <a:ln>
            <a:noFill/>
          </a:ln>
        </p:spPr>
        <p:txBody>
          <a:bodyPr anchorCtr="0" anchor="ctr" bIns="91300" lIns="91300" spcFirstLastPara="1" rIns="91300" wrap="square" tIns="913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2:notes"/>
          <p:cNvSpPr txBox="1"/>
          <p:nvPr>
            <p:ph idx="1" type="body"/>
          </p:nvPr>
        </p:nvSpPr>
        <p:spPr>
          <a:xfrm>
            <a:off x="701042" y="4415790"/>
            <a:ext cx="5608200" cy="4183500"/>
          </a:xfrm>
          <a:prstGeom prst="rect">
            <a:avLst/>
          </a:prstGeom>
          <a:noFill/>
          <a:ln>
            <a:noFill/>
          </a:ln>
        </p:spPr>
        <p:txBody>
          <a:bodyPr anchorCtr="0" anchor="t" bIns="46075" lIns="92150" spcFirstLastPara="1" rIns="92150" wrap="square" tIns="46075">
            <a:noAutofit/>
          </a:bodyPr>
          <a:lstStyle/>
          <a:p>
            <a:pPr indent="-168237" lvl="0" marL="168237" rtl="0" algn="l">
              <a:lnSpc>
                <a:spcPct val="115000"/>
              </a:lnSpc>
              <a:spcBef>
                <a:spcPts val="0"/>
              </a:spcBef>
              <a:spcAft>
                <a:spcPts val="0"/>
              </a:spcAft>
              <a:buClr>
                <a:schemeClr val="dk1"/>
              </a:buClr>
              <a:buSzPts val="1200"/>
              <a:buFont typeface="Arial"/>
              <a:buChar char="•"/>
            </a:pPr>
            <a:r>
              <a:rPr b="1" lang="en" sz="1400"/>
              <a:t>Start with a Bang! </a:t>
            </a:r>
            <a:endParaRPr sz="1400"/>
          </a:p>
          <a:p>
            <a:pPr indent="-168237" lvl="0" marL="168237" rtl="0" algn="l">
              <a:lnSpc>
                <a:spcPct val="115000"/>
              </a:lnSpc>
              <a:spcBef>
                <a:spcPts val="0"/>
              </a:spcBef>
              <a:spcAft>
                <a:spcPts val="0"/>
              </a:spcAft>
              <a:buClr>
                <a:schemeClr val="dk1"/>
              </a:buClr>
              <a:buSzPts val="1200"/>
              <a:buFont typeface="Arial"/>
              <a:buChar char="•"/>
            </a:pPr>
            <a:r>
              <a:rPr lang="en" sz="1400"/>
              <a:t>Wyoming’s Board of Land Commissioners has </a:t>
            </a:r>
            <a:r>
              <a:rPr lang="en"/>
              <a:t>generated $1.9 billion for public education in the past decade</a:t>
            </a:r>
            <a:r>
              <a:rPr lang="en" sz="1400"/>
              <a:t>. July 2007 - Ju</a:t>
            </a:r>
            <a:r>
              <a:rPr lang="en"/>
              <a:t>ne 2017</a:t>
            </a:r>
            <a:endParaRPr sz="1400"/>
          </a:p>
          <a:p>
            <a:pPr indent="-168237" lvl="0" marL="168237" rtl="0" algn="l">
              <a:lnSpc>
                <a:spcPct val="115000"/>
              </a:lnSpc>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I’ll give you a little bit of background abou</a:t>
            </a:r>
            <a:r>
              <a:rPr b="1" lang="en" sz="1200">
                <a:solidFill>
                  <a:schemeClr val="dk1"/>
                </a:solidFill>
              </a:rPr>
              <a:t>t </a:t>
            </a:r>
            <a:r>
              <a:rPr b="1" lang="en" sz="1200">
                <a:solidFill>
                  <a:srgbClr val="FF0000"/>
                </a:solidFill>
                <a:latin typeface="Calibri"/>
                <a:ea typeface="Calibri"/>
                <a:cs typeface="Calibri"/>
                <a:sym typeface="Calibri"/>
              </a:rPr>
              <a:t>how</a:t>
            </a:r>
            <a:r>
              <a:rPr b="1" lang="en" sz="1200">
                <a:solidFill>
                  <a:srgbClr val="FF0000"/>
                </a:solidFill>
              </a:rPr>
              <a:t> we earn the money. </a:t>
            </a:r>
            <a:endParaRPr b="1" sz="1400"/>
          </a:p>
          <a:p>
            <a:pPr indent="0" lvl="0" marL="0" rtl="0" algn="l">
              <a:lnSpc>
                <a:spcPct val="100000"/>
              </a:lnSpc>
              <a:spcBef>
                <a:spcPts val="0"/>
              </a:spcBef>
              <a:spcAft>
                <a:spcPts val="0"/>
              </a:spcAft>
              <a:buSzPts val="1100"/>
              <a:buNone/>
            </a:pPr>
            <a:r>
              <a:t/>
            </a:r>
            <a:endParaRPr sz="1200">
              <a:solidFill>
                <a:srgbClr val="FF0000"/>
              </a:solidFill>
              <a:latin typeface="Calibri"/>
              <a:ea typeface="Calibri"/>
              <a:cs typeface="Calibri"/>
              <a:sym typeface="Calibri"/>
            </a:endParaRPr>
          </a:p>
          <a:p>
            <a:pPr indent="-90589" lvl="0" marL="168237" rtl="0" algn="l">
              <a:lnSpc>
                <a:spcPct val="100000"/>
              </a:lnSpc>
              <a:spcBef>
                <a:spcPts val="0"/>
              </a:spcBef>
              <a:spcAft>
                <a:spcPts val="0"/>
              </a:spcAft>
              <a:buClr>
                <a:schemeClr val="dk1"/>
              </a:buClr>
              <a:buSzPts val="1200"/>
              <a:buNone/>
            </a:pPr>
            <a:r>
              <a:t/>
            </a:r>
            <a:endParaRPr sz="1200">
              <a:solidFill>
                <a:schemeClr val="dk1"/>
              </a:solidFill>
              <a:latin typeface="Calibri"/>
              <a:ea typeface="Calibri"/>
              <a:cs typeface="Calibri"/>
              <a:sym typeface="Calibri"/>
            </a:endParaRPr>
          </a:p>
        </p:txBody>
      </p:sp>
      <p:sp>
        <p:nvSpPr>
          <p:cNvPr id="201" name="Google Shape;201;p2:notes"/>
          <p:cNvSpPr txBox="1"/>
          <p:nvPr>
            <p:ph idx="12" type="sldNum"/>
          </p:nvPr>
        </p:nvSpPr>
        <p:spPr>
          <a:xfrm>
            <a:off x="3970938" y="8829968"/>
            <a:ext cx="3037800" cy="464700"/>
          </a:xfrm>
          <a:prstGeom prst="rect">
            <a:avLst/>
          </a:prstGeom>
          <a:noFill/>
          <a:ln>
            <a:noFill/>
          </a:ln>
        </p:spPr>
        <p:txBody>
          <a:bodyPr anchorCtr="0" anchor="b" bIns="46075" lIns="92150" spcFirstLastPara="1" rIns="92150" wrap="square" tIns="460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5: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5:notes"/>
          <p:cNvSpPr txBox="1"/>
          <p:nvPr>
            <p:ph idx="1" type="body"/>
          </p:nvPr>
        </p:nvSpPr>
        <p:spPr>
          <a:xfrm>
            <a:off x="701042" y="4415790"/>
            <a:ext cx="5608200" cy="4183500"/>
          </a:xfrm>
          <a:prstGeom prst="rect">
            <a:avLst/>
          </a:prstGeom>
          <a:noFill/>
          <a:ln>
            <a:noFill/>
          </a:ln>
        </p:spPr>
        <p:txBody>
          <a:bodyPr anchorCtr="0" anchor="t" bIns="46075" lIns="92150" spcFirstLastPara="1" rIns="92150" wrap="square" tIns="46075">
            <a:noAutofit/>
          </a:bodyPr>
          <a:lstStyle/>
          <a:p>
            <a:pPr indent="0" lvl="0" marL="0" rtl="0" algn="l">
              <a:lnSpc>
                <a:spcPct val="90000"/>
              </a:lnSpc>
              <a:spcBef>
                <a:spcPts val="0"/>
              </a:spcBef>
              <a:spcAft>
                <a:spcPts val="0"/>
              </a:spcAft>
              <a:buSzPts val="1100"/>
              <a:buNone/>
            </a:pPr>
            <a:r>
              <a:rPr lang="en">
                <a:solidFill>
                  <a:schemeClr val="dk1"/>
                </a:solidFill>
                <a:latin typeface="Calibri"/>
                <a:ea typeface="Calibri"/>
                <a:cs typeface="Calibri"/>
                <a:sym typeface="Calibri"/>
              </a:rPr>
              <a:t>A quick history lesson.</a:t>
            </a:r>
            <a:endParaRPr sz="1400"/>
          </a:p>
          <a:p>
            <a:pPr indent="-168237" lvl="0" marL="168237"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Let me set the stage for you. </a:t>
            </a:r>
            <a:endParaRPr sz="1400"/>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It’s the 1780s. We’ve signed the Treaty of Paris ending the American Revolution. </a:t>
            </a:r>
            <a:endParaRPr>
              <a:solidFill>
                <a:schemeClr val="dk1"/>
              </a:solidFill>
              <a:latin typeface="Calibri"/>
              <a:ea typeface="Calibri"/>
              <a:cs typeface="Calibri"/>
              <a:sym typeface="Calibri"/>
            </a:endParaRPr>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Britain has relinquished the Ohio Territory to the United States. </a:t>
            </a:r>
            <a:endParaRPr sz="1400"/>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Confederation Congress is trying to gain control of this land among competing claims:  existing States, native American tribes, illegal settlers, people who wanted to move west.</a:t>
            </a:r>
            <a:endParaRPr sz="1400"/>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Confederation didn’t have power to tax, and were out of cash after the war,  and wanted to be able to sell the land.</a:t>
            </a:r>
            <a:endParaRPr sz="1400"/>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Needed a way to measure, divide and distribute the land. </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168237" lvl="0" marL="168237"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A couple of Ordinances were passed by the Confederation Congress in 1785 and 1787 to address these issues that contained some critical elements to </a:t>
            </a:r>
            <a:r>
              <a:rPr b="1" lang="en">
                <a:solidFill>
                  <a:schemeClr val="dk1"/>
                </a:solidFill>
                <a:latin typeface="Calibri"/>
                <a:ea typeface="Calibri"/>
                <a:cs typeface="Calibri"/>
                <a:sym typeface="Calibri"/>
              </a:rPr>
              <a:t>understanding land boards today. </a:t>
            </a:r>
            <a:endParaRPr sz="1400"/>
          </a:p>
          <a:p>
            <a:pPr indent="-103530" lvl="0" marL="168237" rtl="0" algn="l">
              <a:lnSpc>
                <a:spcPct val="9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168237" lvl="0" marL="168237" rtl="0" algn="l">
              <a:lnSpc>
                <a:spcPct val="90000"/>
              </a:lnSpc>
              <a:spcBef>
                <a:spcPts val="0"/>
              </a:spcBef>
              <a:spcAft>
                <a:spcPts val="0"/>
              </a:spcAft>
              <a:buClr>
                <a:schemeClr val="dk1"/>
              </a:buClr>
              <a:buSzPts val="1100"/>
              <a:buFont typeface="Arial"/>
              <a:buChar char="•"/>
            </a:pPr>
            <a:r>
              <a:rPr b="1" lang="en">
                <a:solidFill>
                  <a:schemeClr val="dk1"/>
                </a:solidFill>
                <a:latin typeface="Calibri"/>
                <a:ea typeface="Calibri"/>
                <a:cs typeface="Calibri"/>
                <a:sym typeface="Calibri"/>
              </a:rPr>
              <a:t>Set up a system by which undeveloped lands could be surveyed.</a:t>
            </a:r>
            <a:r>
              <a:rPr lang="en">
                <a:solidFill>
                  <a:schemeClr val="dk1"/>
                </a:solidFill>
                <a:latin typeface="Calibri"/>
                <a:ea typeface="Calibri"/>
                <a:cs typeface="Calibri"/>
                <a:sym typeface="Calibri"/>
              </a:rPr>
              <a:t> </a:t>
            </a:r>
            <a:endParaRPr sz="1400"/>
          </a:p>
          <a:p>
            <a:pPr indent="-168237" lvl="0" marL="168237"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It divided land into 6x6 mile areas known as “Townships,” each containing 36 square mile “sections” or “lots.”</a:t>
            </a:r>
            <a:endParaRPr sz="1400"/>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“Jefferson Grid,”  as the idea was originally proposed by Thomas Jefferson. Wanted an orderly pattern for future settlement.</a:t>
            </a:r>
            <a:endParaRPr sz="1400"/>
          </a:p>
          <a:p>
            <a:pPr indent="-103530" lvl="0" marL="168237" rtl="0" algn="l">
              <a:lnSpc>
                <a:spcPct val="9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168237" lvl="0" marL="168237" rtl="0" algn="l">
              <a:lnSpc>
                <a:spcPct val="90000"/>
              </a:lnSpc>
              <a:spcBef>
                <a:spcPts val="0"/>
              </a:spcBef>
              <a:spcAft>
                <a:spcPts val="0"/>
              </a:spcAft>
              <a:buClr>
                <a:schemeClr val="dk1"/>
              </a:buClr>
              <a:buSzPts val="1100"/>
              <a:buFont typeface="Arial"/>
              <a:buChar char="•"/>
            </a:pPr>
            <a:r>
              <a:rPr b="1" lang="en">
                <a:solidFill>
                  <a:schemeClr val="dk1"/>
                </a:solidFill>
                <a:latin typeface="Calibri"/>
                <a:ea typeface="Calibri"/>
                <a:cs typeface="Calibri"/>
                <a:sym typeface="Calibri"/>
              </a:rPr>
              <a:t>Established the concept of reserving land for public schools (Section 16).  </a:t>
            </a:r>
            <a:endParaRPr sz="1400"/>
          </a:p>
          <a:p>
            <a:pPr indent="-174706" lvl="1" marL="634124"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Founding fathers believed educated citizens were key to a stable democracy.  Idea of school at “center” replaced with support for schools.</a:t>
            </a:r>
            <a:endParaRPr sz="1400"/>
          </a:p>
          <a:p>
            <a:pPr indent="-103529" lvl="1" marL="634124" rtl="0" algn="l">
              <a:lnSpc>
                <a:spcPct val="9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168237" lvl="0" marL="168237" rtl="0" algn="l">
              <a:lnSpc>
                <a:spcPct val="90000"/>
              </a:lnSpc>
              <a:spcBef>
                <a:spcPts val="0"/>
              </a:spcBef>
              <a:spcAft>
                <a:spcPts val="0"/>
              </a:spcAft>
              <a:buClr>
                <a:schemeClr val="dk1"/>
              </a:buClr>
              <a:buSzPts val="1100"/>
              <a:buFont typeface="Arial"/>
              <a:buChar char="•"/>
            </a:pPr>
            <a:r>
              <a:rPr lang="en">
                <a:solidFill>
                  <a:schemeClr val="dk1"/>
                </a:solidFill>
                <a:latin typeface="Calibri"/>
                <a:ea typeface="Calibri"/>
                <a:cs typeface="Calibri"/>
                <a:sym typeface="Calibri"/>
              </a:rPr>
              <a:t>So Wyoming State Land Board can </a:t>
            </a:r>
            <a:r>
              <a:rPr b="1" lang="en">
                <a:solidFill>
                  <a:schemeClr val="dk1"/>
                </a:solidFill>
                <a:latin typeface="Calibri"/>
                <a:ea typeface="Calibri"/>
                <a:cs typeface="Calibri"/>
                <a:sym typeface="Calibri"/>
              </a:rPr>
              <a:t>trace its roots back to the founding days of the country</a:t>
            </a:r>
            <a:endParaRPr sz="1400"/>
          </a:p>
          <a:p>
            <a:pPr indent="0" lvl="0" marL="0" rtl="0" algn="l">
              <a:lnSpc>
                <a:spcPct val="90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90000"/>
              </a:lnSpc>
              <a:spcBef>
                <a:spcPts val="0"/>
              </a:spcBef>
              <a:spcAft>
                <a:spcPts val="0"/>
              </a:spcAft>
              <a:buSzPts val="1100"/>
              <a:buNone/>
            </a:pPr>
            <a:r>
              <a:t/>
            </a:r>
            <a:endParaRPr>
              <a:solidFill>
                <a:schemeClr val="dk1"/>
              </a:solidFill>
              <a:latin typeface="Calibri"/>
              <a:ea typeface="Calibri"/>
              <a:cs typeface="Calibri"/>
              <a:sym typeface="Calibri"/>
            </a:endParaRPr>
          </a:p>
        </p:txBody>
      </p:sp>
      <p:sp>
        <p:nvSpPr>
          <p:cNvPr id="209" name="Google Shape;209;p5:notes"/>
          <p:cNvSpPr txBox="1"/>
          <p:nvPr>
            <p:ph idx="12" type="sldNum"/>
          </p:nvPr>
        </p:nvSpPr>
        <p:spPr>
          <a:xfrm>
            <a:off x="3970938" y="8829968"/>
            <a:ext cx="3037800" cy="464700"/>
          </a:xfrm>
          <a:prstGeom prst="rect">
            <a:avLst/>
          </a:prstGeom>
          <a:noFill/>
          <a:ln>
            <a:noFill/>
          </a:ln>
        </p:spPr>
        <p:txBody>
          <a:bodyPr anchorCtr="0" anchor="b" bIns="46075" lIns="92150" spcFirstLastPara="1" rIns="92150" wrap="square" tIns="460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6:notes"/>
          <p:cNvSpPr/>
          <p:nvPr>
            <p:ph idx="2" type="sldImg"/>
          </p:nvPr>
        </p:nvSpPr>
        <p:spPr>
          <a:xfrm>
            <a:off x="1181100" y="698500"/>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6:notes"/>
          <p:cNvSpPr txBox="1"/>
          <p:nvPr>
            <p:ph idx="1" type="body"/>
          </p:nvPr>
        </p:nvSpPr>
        <p:spPr>
          <a:xfrm>
            <a:off x="701042" y="4415790"/>
            <a:ext cx="5608200" cy="4183500"/>
          </a:xfrm>
          <a:prstGeom prst="rect">
            <a:avLst/>
          </a:prstGeom>
          <a:noFill/>
          <a:ln>
            <a:noFill/>
          </a:ln>
        </p:spPr>
        <p:txBody>
          <a:bodyPr anchorCtr="0" anchor="t" bIns="46075" lIns="92150" spcFirstLastPara="1" rIns="92150" wrap="square" tIns="46075">
            <a:noAutofit/>
          </a:bodyPr>
          <a:lstStyle/>
          <a:p>
            <a:pPr indent="-168237" lvl="0" marL="168237" rtl="0" algn="l">
              <a:lnSpc>
                <a:spcPct val="115000"/>
              </a:lnSpc>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The first state to participate to receive federal grant at statehood was Ohio in 1802</a:t>
            </a:r>
            <a:endParaRPr sz="1200">
              <a:solidFill>
                <a:schemeClr val="dk1"/>
              </a:solidFill>
              <a:latin typeface="Calibri"/>
              <a:ea typeface="Calibri"/>
              <a:cs typeface="Calibri"/>
              <a:sym typeface="Calibri"/>
            </a:endParaRPr>
          </a:p>
          <a:p>
            <a:pPr indent="-168237" lvl="0" marL="168237" rtl="0" algn="l">
              <a:lnSpc>
                <a:spcPct val="115000"/>
              </a:lnSpc>
              <a:spcBef>
                <a:spcPts val="0"/>
              </a:spcBef>
              <a:spcAft>
                <a:spcPts val="0"/>
              </a:spcAft>
              <a:buClr>
                <a:schemeClr val="dk1"/>
              </a:buClr>
              <a:buSzPts val="1200"/>
              <a:buFont typeface="Arial"/>
              <a:buChar char="•"/>
            </a:pPr>
            <a:r>
              <a:rPr lang="en" sz="1400"/>
              <a:t>Nearly every state to join the union after Ohio received trust land</a:t>
            </a:r>
            <a:endParaRPr sz="1400"/>
          </a:p>
          <a:p>
            <a:pPr indent="-168237" lvl="0" marL="168237" rtl="0" algn="l">
              <a:lnSpc>
                <a:spcPct val="115000"/>
              </a:lnSpc>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Most recent was Alaska in 1958</a:t>
            </a:r>
            <a:endParaRPr sz="1400"/>
          </a:p>
          <a:p>
            <a:pPr indent="-168237" lvl="0" marL="168237" rtl="0" algn="l">
              <a:lnSpc>
                <a:spcPct val="115000"/>
              </a:lnSpc>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This is a map of states that received trust lands at state</a:t>
            </a:r>
            <a:r>
              <a:rPr lang="en" sz="1400"/>
              <a:t>hood</a:t>
            </a:r>
            <a:r>
              <a:rPr lang="en" sz="1200">
                <a:solidFill>
                  <a:schemeClr val="dk1"/>
                </a:solidFill>
                <a:latin typeface="Calibri"/>
                <a:ea typeface="Calibri"/>
                <a:cs typeface="Calibri"/>
                <a:sym typeface="Calibri"/>
              </a:rPr>
              <a:t>, though not all still have them today</a:t>
            </a:r>
            <a:r>
              <a:rPr lang="en" sz="1400"/>
              <a:t>. S</a:t>
            </a:r>
            <a:r>
              <a:rPr lang="en" sz="1200">
                <a:solidFill>
                  <a:schemeClr val="dk1"/>
                </a:solidFill>
                <a:latin typeface="Calibri"/>
                <a:ea typeface="Calibri"/>
                <a:cs typeface="Calibri"/>
                <a:sym typeface="Calibri"/>
              </a:rPr>
              <a:t>ome states that originally received trust lands (like Ohio and Kansas) sold off all the land.</a:t>
            </a:r>
            <a:endParaRPr sz="1200">
              <a:solidFill>
                <a:schemeClr val="dk1"/>
              </a:solidFill>
              <a:latin typeface="Calibri"/>
              <a:ea typeface="Calibri"/>
              <a:cs typeface="Calibri"/>
              <a:sym typeface="Calibri"/>
            </a:endParaRPr>
          </a:p>
          <a:p>
            <a:pPr indent="-168237" lvl="0" marL="168237" rtl="0" algn="l">
              <a:lnSpc>
                <a:spcPct val="115000"/>
              </a:lnSpc>
              <a:spcBef>
                <a:spcPts val="0"/>
              </a:spcBef>
              <a:spcAft>
                <a:spcPts val="0"/>
              </a:spcAft>
              <a:buClr>
                <a:schemeClr val="dk1"/>
              </a:buClr>
              <a:buSzPts val="1200"/>
              <a:buFont typeface="Arial"/>
              <a:buChar char="•"/>
            </a:pPr>
            <a:r>
              <a:rPr lang="en" sz="1400"/>
              <a:t>(</a:t>
            </a:r>
            <a:r>
              <a:rPr b="1" lang="en" sz="1400"/>
              <a:t>Today there are 23 remaining states - we collectively manage a total of 156 million surface acres </a:t>
            </a:r>
            <a:r>
              <a:rPr lang="en" sz="1400"/>
              <a:t>and 177 million sub-surface acres. 2ND largest landowners in the US.)</a:t>
            </a:r>
            <a:endParaRPr sz="1400"/>
          </a:p>
          <a:p>
            <a:pPr indent="0" lvl="0" marL="0" rtl="0" algn="l">
              <a:lnSpc>
                <a:spcPct val="115000"/>
              </a:lnSpc>
              <a:spcBef>
                <a:spcPts val="0"/>
              </a:spcBef>
              <a:spcAft>
                <a:spcPts val="0"/>
              </a:spcAft>
              <a:buSzPts val="1100"/>
              <a:buNone/>
            </a:pPr>
            <a:r>
              <a:t/>
            </a:r>
            <a:endParaRPr sz="1400"/>
          </a:p>
          <a:p>
            <a:pPr indent="0" lvl="0" marL="0" rtl="0" algn="l">
              <a:lnSpc>
                <a:spcPct val="100000"/>
              </a:lnSpc>
              <a:spcBef>
                <a:spcPts val="0"/>
              </a:spcBef>
              <a:spcAft>
                <a:spcPts val="0"/>
              </a:spcAft>
              <a:buClr>
                <a:schemeClr val="dk1"/>
              </a:buClr>
              <a:buSzPts val="1200"/>
              <a:buNone/>
            </a:pPr>
            <a:r>
              <a:t/>
            </a:r>
            <a:endParaRPr sz="1200">
              <a:solidFill>
                <a:schemeClr val="dk1"/>
              </a:solidFill>
              <a:latin typeface="Calibri"/>
              <a:ea typeface="Calibri"/>
              <a:cs typeface="Calibri"/>
              <a:sym typeface="Calibri"/>
            </a:endParaRPr>
          </a:p>
          <a:p>
            <a:pPr indent="0" lvl="1" marL="465887"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90589" lvl="0" marL="168237" rtl="0" algn="l">
              <a:lnSpc>
                <a:spcPct val="100000"/>
              </a:lnSpc>
              <a:spcBef>
                <a:spcPts val="0"/>
              </a:spcBef>
              <a:spcAft>
                <a:spcPts val="0"/>
              </a:spcAft>
              <a:buClr>
                <a:schemeClr val="dk1"/>
              </a:buClr>
              <a:buSzPts val="1200"/>
              <a:buNone/>
            </a:pPr>
            <a:r>
              <a:t/>
            </a:r>
            <a:endParaRPr sz="1200">
              <a:solidFill>
                <a:schemeClr val="dk1"/>
              </a:solidFill>
              <a:latin typeface="Calibri"/>
              <a:ea typeface="Calibri"/>
              <a:cs typeface="Calibri"/>
              <a:sym typeface="Calibri"/>
            </a:endParaRPr>
          </a:p>
        </p:txBody>
      </p:sp>
      <p:sp>
        <p:nvSpPr>
          <p:cNvPr id="221" name="Google Shape;221;p6:notes"/>
          <p:cNvSpPr txBox="1"/>
          <p:nvPr>
            <p:ph idx="12" type="sldNum"/>
          </p:nvPr>
        </p:nvSpPr>
        <p:spPr>
          <a:xfrm>
            <a:off x="3970938" y="8829968"/>
            <a:ext cx="3037800" cy="464700"/>
          </a:xfrm>
          <a:prstGeom prst="rect">
            <a:avLst/>
          </a:prstGeom>
          <a:noFill/>
          <a:ln>
            <a:noFill/>
          </a:ln>
        </p:spPr>
        <p:txBody>
          <a:bodyPr anchorCtr="0" anchor="b" bIns="46075" lIns="92150" spcFirstLastPara="1" rIns="92150" wrap="square" tIns="460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Trebuchet MS"/>
                <a:ea typeface="Trebuchet MS"/>
                <a:cs typeface="Trebuchet MS"/>
                <a:sym typeface="Trebuchet MS"/>
              </a:rPr>
              <a:t>‹#›</a:t>
            </a:fld>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1" name="Shape 11"/>
        <p:cNvGrpSpPr/>
        <p:nvPr/>
      </p:nvGrpSpPr>
      <p:grpSpPr>
        <a:xfrm>
          <a:off x="0" y="0"/>
          <a:ext cx="0" cy="0"/>
          <a:chOff x="0" y="0"/>
          <a:chExt cx="0" cy="0"/>
        </a:xfrm>
      </p:grpSpPr>
      <p:sp>
        <p:nvSpPr>
          <p:cNvPr id="12" name="Google Shape;12;p36"/>
          <p:cNvSpPr txBox="1"/>
          <p:nvPr>
            <p:ph type="title"/>
          </p:nvPr>
        </p:nvSpPr>
        <p:spPr>
          <a:xfrm>
            <a:off x="2412750" y="2903250"/>
            <a:ext cx="4318500" cy="670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400"/>
              <a:buFont typeface="Arial"/>
              <a:buNone/>
              <a:defRPr b="0" i="0" sz="2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36"/>
          <p:cNvSpPr txBox="1"/>
          <p:nvPr>
            <p:ph idx="1" type="subTitle"/>
          </p:nvPr>
        </p:nvSpPr>
        <p:spPr>
          <a:xfrm>
            <a:off x="3135300" y="3574050"/>
            <a:ext cx="2873400" cy="380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Lato"/>
                <a:ea typeface="Lato"/>
                <a:cs typeface="Lato"/>
                <a:sym typeface="La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 name="Shape 49"/>
        <p:cNvGrpSpPr/>
        <p:nvPr/>
      </p:nvGrpSpPr>
      <p:grpSpPr>
        <a:xfrm>
          <a:off x="0" y="0"/>
          <a:ext cx="0" cy="0"/>
          <a:chOff x="0" y="0"/>
          <a:chExt cx="0" cy="0"/>
        </a:xfrm>
      </p:grpSpPr>
      <p:sp>
        <p:nvSpPr>
          <p:cNvPr id="50" name="Google Shape;50;g334084a30f2_0_38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g334084a30f2_0_38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2" name="Google Shape;52;g334084a30f2_0_38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 name="Shape 53"/>
        <p:cNvGrpSpPr/>
        <p:nvPr/>
      </p:nvGrpSpPr>
      <p:grpSpPr>
        <a:xfrm>
          <a:off x="0" y="0"/>
          <a:ext cx="0" cy="0"/>
          <a:chOff x="0" y="0"/>
          <a:chExt cx="0" cy="0"/>
        </a:xfrm>
      </p:grpSpPr>
      <p:sp>
        <p:nvSpPr>
          <p:cNvPr id="54" name="Google Shape;54;g334084a30f2_0_39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g334084a30f2_0_391"/>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6" name="Google Shape;56;g334084a30f2_0_391"/>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7" name="Google Shape;57;g334084a30f2_0_39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g334084a30f2_0_39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g334084a30f2_0_39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1" name="Shape 61"/>
        <p:cNvGrpSpPr/>
        <p:nvPr/>
      </p:nvGrpSpPr>
      <p:grpSpPr>
        <a:xfrm>
          <a:off x="0" y="0"/>
          <a:ext cx="0" cy="0"/>
          <a:chOff x="0" y="0"/>
          <a:chExt cx="0" cy="0"/>
        </a:xfrm>
      </p:grpSpPr>
      <p:sp>
        <p:nvSpPr>
          <p:cNvPr id="62" name="Google Shape;62;g334084a30f2_0_399"/>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3" name="Google Shape;63;g334084a30f2_0_399"/>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4" name="Google Shape;64;g334084a30f2_0_39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sp>
        <p:nvSpPr>
          <p:cNvPr id="66" name="Google Shape;66;g334084a30f2_0_403"/>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7" name="Google Shape;67;g334084a30f2_0_40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8" name="Shape 68"/>
        <p:cNvGrpSpPr/>
        <p:nvPr/>
      </p:nvGrpSpPr>
      <p:grpSpPr>
        <a:xfrm>
          <a:off x="0" y="0"/>
          <a:ext cx="0" cy="0"/>
          <a:chOff x="0" y="0"/>
          <a:chExt cx="0" cy="0"/>
        </a:xfrm>
      </p:grpSpPr>
      <p:sp>
        <p:nvSpPr>
          <p:cNvPr id="69" name="Google Shape;69;g334084a30f2_0_406"/>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334084a30f2_0_406"/>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1" name="Google Shape;71;g334084a30f2_0_406"/>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g334084a30f2_0_406"/>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3" name="Google Shape;73;g334084a30f2_0_40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g334084a30f2_0_412"/>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76" name="Google Shape;76;g334084a30f2_0_4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7" name="Shape 77"/>
        <p:cNvGrpSpPr/>
        <p:nvPr/>
      </p:nvGrpSpPr>
      <p:grpSpPr>
        <a:xfrm>
          <a:off x="0" y="0"/>
          <a:ext cx="0" cy="0"/>
          <a:chOff x="0" y="0"/>
          <a:chExt cx="0" cy="0"/>
        </a:xfrm>
      </p:grpSpPr>
      <p:sp>
        <p:nvSpPr>
          <p:cNvPr id="78" name="Google Shape;78;g334084a30f2_0_415"/>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9" name="Google Shape;79;g334084a30f2_0_415"/>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80" name="Google Shape;80;g334084a30f2_0_4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g334084a30f2_0_4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83" name="Shape 83"/>
        <p:cNvGrpSpPr/>
        <p:nvPr/>
      </p:nvGrpSpPr>
      <p:grpSpPr>
        <a:xfrm>
          <a:off x="0" y="0"/>
          <a:ext cx="0" cy="0"/>
          <a:chOff x="0" y="0"/>
          <a:chExt cx="0" cy="0"/>
        </a:xfrm>
      </p:grpSpPr>
      <p:sp>
        <p:nvSpPr>
          <p:cNvPr id="84" name="Google Shape;84;g334084a30f2_0_421"/>
          <p:cNvSpPr txBox="1"/>
          <p:nvPr>
            <p:ph type="title"/>
          </p:nvPr>
        </p:nvSpPr>
        <p:spPr>
          <a:xfrm>
            <a:off x="1308150" y="1758200"/>
            <a:ext cx="7110000" cy="7137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2600"/>
              <a:buNone/>
              <a:defRPr sz="2600">
                <a:solidFill>
                  <a:srgbClr val="FFFFFF"/>
                </a:solidFill>
              </a:defRPr>
            </a:lvl1pPr>
            <a:lvl2pPr lvl="1">
              <a:spcBef>
                <a:spcPts val="0"/>
              </a:spcBef>
              <a:spcAft>
                <a:spcPts val="0"/>
              </a:spcAft>
              <a:buClr>
                <a:srgbClr val="FFFFFF"/>
              </a:buClr>
              <a:buSzPts val="2600"/>
              <a:buNone/>
              <a:defRPr sz="2600">
                <a:solidFill>
                  <a:srgbClr val="FFFFFF"/>
                </a:solidFill>
              </a:defRPr>
            </a:lvl2pPr>
            <a:lvl3pPr lvl="2">
              <a:spcBef>
                <a:spcPts val="0"/>
              </a:spcBef>
              <a:spcAft>
                <a:spcPts val="0"/>
              </a:spcAft>
              <a:buClr>
                <a:srgbClr val="FFFFFF"/>
              </a:buClr>
              <a:buSzPts val="2600"/>
              <a:buNone/>
              <a:defRPr sz="2600">
                <a:solidFill>
                  <a:srgbClr val="FFFFFF"/>
                </a:solidFill>
              </a:defRPr>
            </a:lvl3pPr>
            <a:lvl4pPr lvl="3">
              <a:spcBef>
                <a:spcPts val="0"/>
              </a:spcBef>
              <a:spcAft>
                <a:spcPts val="0"/>
              </a:spcAft>
              <a:buClr>
                <a:srgbClr val="FFFFFF"/>
              </a:buClr>
              <a:buSzPts val="2600"/>
              <a:buNone/>
              <a:defRPr sz="2600">
                <a:solidFill>
                  <a:srgbClr val="FFFFFF"/>
                </a:solidFill>
              </a:defRPr>
            </a:lvl4pPr>
            <a:lvl5pPr lvl="4">
              <a:spcBef>
                <a:spcPts val="0"/>
              </a:spcBef>
              <a:spcAft>
                <a:spcPts val="0"/>
              </a:spcAft>
              <a:buClr>
                <a:srgbClr val="FFFFFF"/>
              </a:buClr>
              <a:buSzPts val="2600"/>
              <a:buNone/>
              <a:defRPr sz="2600">
                <a:solidFill>
                  <a:srgbClr val="FFFFFF"/>
                </a:solidFill>
              </a:defRPr>
            </a:lvl5pPr>
            <a:lvl6pPr lvl="5">
              <a:spcBef>
                <a:spcPts val="0"/>
              </a:spcBef>
              <a:spcAft>
                <a:spcPts val="0"/>
              </a:spcAft>
              <a:buClr>
                <a:srgbClr val="FFFFFF"/>
              </a:buClr>
              <a:buSzPts val="2600"/>
              <a:buNone/>
              <a:defRPr sz="2600">
                <a:solidFill>
                  <a:srgbClr val="FFFFFF"/>
                </a:solidFill>
              </a:defRPr>
            </a:lvl6pPr>
            <a:lvl7pPr lvl="6">
              <a:spcBef>
                <a:spcPts val="0"/>
              </a:spcBef>
              <a:spcAft>
                <a:spcPts val="0"/>
              </a:spcAft>
              <a:buClr>
                <a:srgbClr val="FFFFFF"/>
              </a:buClr>
              <a:buSzPts val="2600"/>
              <a:buNone/>
              <a:defRPr sz="2600">
                <a:solidFill>
                  <a:srgbClr val="FFFFFF"/>
                </a:solidFill>
              </a:defRPr>
            </a:lvl7pPr>
            <a:lvl8pPr lvl="7">
              <a:spcBef>
                <a:spcPts val="0"/>
              </a:spcBef>
              <a:spcAft>
                <a:spcPts val="0"/>
              </a:spcAft>
              <a:buClr>
                <a:srgbClr val="FFFFFF"/>
              </a:buClr>
              <a:buSzPts val="2600"/>
              <a:buNone/>
              <a:defRPr sz="2600">
                <a:solidFill>
                  <a:srgbClr val="FFFFFF"/>
                </a:solidFill>
              </a:defRPr>
            </a:lvl8pPr>
            <a:lvl9pPr lvl="8">
              <a:spcBef>
                <a:spcPts val="0"/>
              </a:spcBef>
              <a:spcAft>
                <a:spcPts val="0"/>
              </a:spcAft>
              <a:buClr>
                <a:srgbClr val="FFFFFF"/>
              </a:buClr>
              <a:buSzPts val="2600"/>
              <a:buNone/>
              <a:defRPr sz="2600">
                <a:solidFill>
                  <a:srgbClr val="FFFFFF"/>
                </a:solidFill>
              </a:defRPr>
            </a:lvl9pPr>
          </a:lstStyle>
          <a:p/>
        </p:txBody>
      </p:sp>
      <p:sp>
        <p:nvSpPr>
          <p:cNvPr id="85" name="Google Shape;85;g334084a30f2_0_421"/>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g334084a30f2_0_421"/>
          <p:cNvSpPr txBox="1"/>
          <p:nvPr/>
        </p:nvSpPr>
        <p:spPr>
          <a:xfrm>
            <a:off x="8213935" y="104667"/>
            <a:ext cx="705900" cy="429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4" name="Shape 14"/>
        <p:cNvGrpSpPr/>
        <p:nvPr/>
      </p:nvGrpSpPr>
      <p:grpSpPr>
        <a:xfrm>
          <a:off x="0" y="0"/>
          <a:ext cx="0" cy="0"/>
          <a:chOff x="0" y="0"/>
          <a:chExt cx="0" cy="0"/>
        </a:xfrm>
      </p:grpSpPr>
      <p:sp>
        <p:nvSpPr>
          <p:cNvPr id="15" name="Google Shape;15;p39"/>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39"/>
          <p:cNvSpPr txBox="1"/>
          <p:nvPr>
            <p:ph idx="10" type="dt"/>
          </p:nvPr>
        </p:nvSpPr>
        <p:spPr>
          <a:xfrm>
            <a:off x="6096000" y="6248400"/>
            <a:ext cx="2667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39"/>
          <p:cNvSpPr txBox="1"/>
          <p:nvPr>
            <p:ph idx="11" type="ftr"/>
          </p:nvPr>
        </p:nvSpPr>
        <p:spPr>
          <a:xfrm>
            <a:off x="609600" y="6248206"/>
            <a:ext cx="5421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39"/>
          <p:cNvSpPr txBox="1"/>
          <p:nvPr>
            <p:ph idx="12" type="sldNum"/>
          </p:nvPr>
        </p:nvSpPr>
        <p:spPr>
          <a:xfrm>
            <a:off x="0" y="1272222"/>
            <a:ext cx="533400" cy="2445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 name="Google Shape;19;p39"/>
          <p:cNvSpPr txBox="1"/>
          <p:nvPr>
            <p:ph idx="1" type="body"/>
          </p:nvPr>
        </p:nvSpPr>
        <p:spPr>
          <a:xfrm>
            <a:off x="612648" y="1600200"/>
            <a:ext cx="8153400" cy="4495800"/>
          </a:xfrm>
          <a:prstGeom prst="rect">
            <a:avLst/>
          </a:prstGeom>
          <a:noFill/>
          <a:ln>
            <a:noFill/>
          </a:ln>
        </p:spPr>
        <p:txBody>
          <a:bodyPr anchorCtr="0" anchor="t" bIns="45700" lIns="91425" spcFirstLastPara="1" rIns="91425" wrap="square" tIns="45700">
            <a:noAutofit/>
          </a:bodyPr>
          <a:lstStyle>
            <a:lvl1pPr indent="-297180" lvl="0" marL="457200" marR="0" rtl="0" algn="l">
              <a:lnSpc>
                <a:spcPct val="100000"/>
              </a:lnSpc>
              <a:spcBef>
                <a:spcPts val="700"/>
              </a:spcBef>
              <a:spcAft>
                <a:spcPts val="0"/>
              </a:spcAft>
              <a:buClr>
                <a:srgbClr val="000000"/>
              </a:buClr>
              <a:buSzPts val="1080"/>
              <a:buFont typeface="Arial"/>
              <a:buChar char="●"/>
              <a:defRPr b="0" i="0" sz="1400" u="none" cap="none" strike="noStrike">
                <a:solidFill>
                  <a:srgbClr val="000000"/>
                </a:solidFill>
                <a:latin typeface="Arial"/>
                <a:ea typeface="Arial"/>
                <a:cs typeface="Arial"/>
                <a:sym typeface="Arial"/>
              </a:defRPr>
            </a:lvl1pPr>
            <a:lvl2pPr indent="-308610" lvl="1" marL="914400" marR="0" rtl="0" algn="l">
              <a:lnSpc>
                <a:spcPct val="100000"/>
              </a:lnSpc>
              <a:spcBef>
                <a:spcPts val="550"/>
              </a:spcBef>
              <a:spcAft>
                <a:spcPts val="0"/>
              </a:spcAft>
              <a:buClr>
                <a:srgbClr val="000000"/>
              </a:buClr>
              <a:buSzPts val="1260"/>
              <a:buFont typeface="Arial"/>
              <a:buChar char="○"/>
              <a:defRPr b="0" i="0" sz="1400" u="none" cap="none" strike="noStrike">
                <a:solidFill>
                  <a:srgbClr val="000000"/>
                </a:solidFill>
                <a:latin typeface="Arial"/>
                <a:ea typeface="Arial"/>
                <a:cs typeface="Arial"/>
                <a:sym typeface="Arial"/>
              </a:defRPr>
            </a:lvl2pPr>
            <a:lvl3pPr indent="-314325" lvl="2" marL="1371600" marR="0" rtl="0" algn="l">
              <a:lnSpc>
                <a:spcPct val="100000"/>
              </a:lnSpc>
              <a:spcBef>
                <a:spcPts val="500"/>
              </a:spcBef>
              <a:spcAft>
                <a:spcPts val="0"/>
              </a:spcAft>
              <a:buClr>
                <a:srgbClr val="000000"/>
              </a:buClr>
              <a:buSzPts val="1350"/>
              <a:buFont typeface="Arial"/>
              <a:buChar char="■"/>
              <a:defRPr b="0" i="0" sz="1400" u="none" cap="none" strike="noStrike">
                <a:solidFill>
                  <a:srgbClr val="000000"/>
                </a:solidFill>
                <a:latin typeface="Arial"/>
                <a:ea typeface="Arial"/>
                <a:cs typeface="Arial"/>
                <a:sym typeface="Arial"/>
              </a:defRPr>
            </a:lvl3pPr>
            <a:lvl4pPr indent="-314325" lvl="3" marL="1828800" marR="0" rtl="0" algn="l">
              <a:lnSpc>
                <a:spcPct val="100000"/>
              </a:lnSpc>
              <a:spcBef>
                <a:spcPts val="400"/>
              </a:spcBef>
              <a:spcAft>
                <a:spcPts val="0"/>
              </a:spcAft>
              <a:buClr>
                <a:srgbClr val="000000"/>
              </a:buClr>
              <a:buSzPts val="1350"/>
              <a:buFont typeface="Arial"/>
              <a:buChar char="●"/>
              <a:defRPr b="0" i="0" sz="1400" u="none" cap="none" strike="noStrike">
                <a:solidFill>
                  <a:srgbClr val="000000"/>
                </a:solidFill>
                <a:latin typeface="Arial"/>
                <a:ea typeface="Arial"/>
                <a:cs typeface="Arial"/>
                <a:sym typeface="Arial"/>
              </a:defRPr>
            </a:lvl4pPr>
            <a:lvl5pPr indent="-302895" lvl="4" marL="2286000" marR="0" rtl="0" algn="l">
              <a:lnSpc>
                <a:spcPct val="100000"/>
              </a:lnSpc>
              <a:spcBef>
                <a:spcPts val="400"/>
              </a:spcBef>
              <a:spcAft>
                <a:spcPts val="0"/>
              </a:spcAft>
              <a:buClr>
                <a:srgbClr val="000000"/>
              </a:buClr>
              <a:buSzPts val="117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transition>
    <p:push/>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87" name="Shape 87"/>
        <p:cNvGrpSpPr/>
        <p:nvPr/>
      </p:nvGrpSpPr>
      <p:grpSpPr>
        <a:xfrm>
          <a:off x="0" y="0"/>
          <a:ext cx="0" cy="0"/>
          <a:chOff x="0" y="0"/>
          <a:chExt cx="0" cy="0"/>
        </a:xfrm>
      </p:grpSpPr>
      <p:grpSp>
        <p:nvGrpSpPr>
          <p:cNvPr id="88" name="Google Shape;88;g334084a30f2_0_425"/>
          <p:cNvGrpSpPr/>
          <p:nvPr/>
        </p:nvGrpSpPr>
        <p:grpSpPr>
          <a:xfrm>
            <a:off x="830392" y="1588427"/>
            <a:ext cx="745763" cy="61102"/>
            <a:chOff x="4580561" y="2589004"/>
            <a:chExt cx="1064464" cy="25200"/>
          </a:xfrm>
        </p:grpSpPr>
        <p:sp>
          <p:nvSpPr>
            <p:cNvPr id="89" name="Google Shape;89;g334084a30f2_0_4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34084a30f2_0_4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g334084a30f2_0_425"/>
          <p:cNvSpPr txBox="1"/>
          <p:nvPr>
            <p:ph type="title"/>
          </p:nvPr>
        </p:nvSpPr>
        <p:spPr>
          <a:xfrm>
            <a:off x="729450" y="1763267"/>
            <a:ext cx="7688400" cy="20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92" name="Google Shape;92;g334084a30f2_0_42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g334084a30f2_0_425">
            <a:hlinkClick/>
          </p:cNvPr>
          <p:cNvSpPr/>
          <p:nvPr/>
        </p:nvSpPr>
        <p:spPr>
          <a:xfrm>
            <a:off x="8280450" y="0"/>
            <a:ext cx="863400" cy="605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g334084a30f2_0_425">
            <a:hlinkClick/>
          </p:cNvPr>
          <p:cNvCxnSpPr/>
          <p:nvPr/>
        </p:nvCxnSpPr>
        <p:spPr>
          <a:xfrm>
            <a:off x="8598817" y="28846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95" name="Google Shape;95;g334084a30f2_0_425">
            <a:hlinkClick/>
          </p:cNvPr>
          <p:cNvCxnSpPr/>
          <p:nvPr/>
        </p:nvCxnSpPr>
        <p:spPr>
          <a:xfrm>
            <a:off x="8598817" y="333517"/>
            <a:ext cx="216300" cy="0"/>
          </a:xfrm>
          <a:prstGeom prst="straightConnector1">
            <a:avLst/>
          </a:prstGeom>
          <a:noFill/>
          <a:ln cap="flat" cmpd="sng" w="9525">
            <a:solidFill>
              <a:schemeClr val="lt2"/>
            </a:solidFill>
            <a:prstDash val="solid"/>
            <a:round/>
            <a:headEnd len="med" w="med" type="none"/>
            <a:tailEnd len="med" w="med" type="none"/>
          </a:ln>
        </p:spPr>
      </p:cxnSp>
      <p:cxnSp>
        <p:nvCxnSpPr>
          <p:cNvPr id="96" name="Google Shape;96;g334084a30f2_0_425">
            <a:hlinkClick/>
          </p:cNvPr>
          <p:cNvCxnSpPr/>
          <p:nvPr/>
        </p:nvCxnSpPr>
        <p:spPr>
          <a:xfrm>
            <a:off x="8598817" y="378567"/>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97" name="Shape 97"/>
        <p:cNvGrpSpPr/>
        <p:nvPr/>
      </p:nvGrpSpPr>
      <p:grpSpPr>
        <a:xfrm>
          <a:off x="0" y="0"/>
          <a:ext cx="0" cy="0"/>
          <a:chOff x="0" y="0"/>
          <a:chExt cx="0" cy="0"/>
        </a:xfrm>
      </p:grpSpPr>
      <p:sp>
        <p:nvSpPr>
          <p:cNvPr id="98" name="Google Shape;98;g334084a30f2_0_435"/>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34084a30f2_0_435"/>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g334084a30f2_0_435">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1" name="Google Shape;101;g334084a30f2_0_435">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2" name="Google Shape;102;g334084a30f2_0_435">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3" name="Google Shape;103;g334084a30f2_0_435">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104" name="Google Shape;104;g334084a30f2_0_435"/>
          <p:cNvSpPr txBox="1"/>
          <p:nvPr>
            <p:ph type="title"/>
          </p:nvPr>
        </p:nvSpPr>
        <p:spPr>
          <a:xfrm>
            <a:off x="729450" y="2741833"/>
            <a:ext cx="5887500" cy="202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_2">
    <p:spTree>
      <p:nvGrpSpPr>
        <p:cNvPr id="105" name="Shape 105"/>
        <p:cNvGrpSpPr/>
        <p:nvPr/>
      </p:nvGrpSpPr>
      <p:grpSpPr>
        <a:xfrm>
          <a:off x="0" y="0"/>
          <a:ext cx="0" cy="0"/>
          <a:chOff x="0" y="0"/>
          <a:chExt cx="0" cy="0"/>
        </a:xfrm>
      </p:grpSpPr>
      <p:sp>
        <p:nvSpPr>
          <p:cNvPr id="106" name="Google Shape;106;g334084a30f2_0_443"/>
          <p:cNvSpPr/>
          <p:nvPr/>
        </p:nvSpPr>
        <p:spPr>
          <a:xfrm>
            <a:off x="0" y="0"/>
            <a:ext cx="9144000" cy="65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334084a30f2_0_443"/>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8" name="Google Shape;108;g334084a30f2_0_443">
            <a:hlinkClick/>
          </p:cNvPr>
          <p:cNvSpPr/>
          <p:nvPr/>
        </p:nvSpPr>
        <p:spPr>
          <a:xfrm>
            <a:off x="8280450" y="0"/>
            <a:ext cx="863400" cy="60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 name="Google Shape;109;g334084a30f2_0_443">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10" name="Google Shape;110;g334084a30f2_0_443">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11" name="Google Shape;111;g334084a30f2_0_443">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
        <p:nvSpPr>
          <p:cNvPr id="112" name="Google Shape;112;g334084a30f2_0_443"/>
          <p:cNvSpPr txBox="1"/>
          <p:nvPr>
            <p:ph idx="1" type="body"/>
          </p:nvPr>
        </p:nvSpPr>
        <p:spPr>
          <a:xfrm>
            <a:off x="729450" y="1424867"/>
            <a:ext cx="7688700" cy="1379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113" name="Shape 113"/>
        <p:cNvGrpSpPr/>
        <p:nvPr/>
      </p:nvGrpSpPr>
      <p:grpSpPr>
        <a:xfrm>
          <a:off x="0" y="0"/>
          <a:ext cx="0" cy="0"/>
          <a:chOff x="0" y="0"/>
          <a:chExt cx="0" cy="0"/>
        </a:xfrm>
      </p:grpSpPr>
      <p:pic>
        <p:nvPicPr>
          <p:cNvPr descr="shutterstock_429987889_edited.jpg" id="114" name="Google Shape;114;g334084a30f2_0_451"/>
          <p:cNvPicPr preferRelativeResize="0"/>
          <p:nvPr/>
        </p:nvPicPr>
        <p:blipFill rotWithShape="1">
          <a:blip r:embed="rId2">
            <a:alphaModFix/>
          </a:blip>
          <a:srcRect b="23591" l="0" r="0" t="21799"/>
          <a:stretch/>
        </p:blipFill>
        <p:spPr>
          <a:xfrm>
            <a:off x="0" y="650433"/>
            <a:ext cx="9144000" cy="6207571"/>
          </a:xfrm>
          <a:prstGeom prst="rect">
            <a:avLst/>
          </a:prstGeom>
          <a:noFill/>
          <a:ln>
            <a:noFill/>
          </a:ln>
        </p:spPr>
      </p:pic>
      <p:sp>
        <p:nvSpPr>
          <p:cNvPr id="115" name="Google Shape;115;g334084a30f2_0_451"/>
          <p:cNvSpPr/>
          <p:nvPr/>
        </p:nvSpPr>
        <p:spPr>
          <a:xfrm>
            <a:off x="0" y="0"/>
            <a:ext cx="9144000" cy="65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 name="Google Shape;116;g334084a30f2_0_451"/>
          <p:cNvGrpSpPr/>
          <p:nvPr/>
        </p:nvGrpSpPr>
        <p:grpSpPr>
          <a:xfrm>
            <a:off x="830392" y="1588427"/>
            <a:ext cx="745763" cy="61102"/>
            <a:chOff x="4580561" y="2589004"/>
            <a:chExt cx="1064464" cy="25200"/>
          </a:xfrm>
        </p:grpSpPr>
        <p:sp>
          <p:nvSpPr>
            <p:cNvPr id="117" name="Google Shape;117;g334084a30f2_0_45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34084a30f2_0_45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g334084a30f2_0_451"/>
          <p:cNvSpPr txBox="1"/>
          <p:nvPr>
            <p:ph type="ctrTitle"/>
          </p:nvPr>
        </p:nvSpPr>
        <p:spPr>
          <a:xfrm>
            <a:off x="729450" y="1763267"/>
            <a:ext cx="7688100" cy="2219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20" name="Google Shape;120;g334084a30f2_0_451"/>
          <p:cNvSpPr txBox="1"/>
          <p:nvPr>
            <p:ph idx="1" type="subTitle"/>
          </p:nvPr>
        </p:nvSpPr>
        <p:spPr>
          <a:xfrm>
            <a:off x="729627" y="4230533"/>
            <a:ext cx="7688100" cy="721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1" name="Google Shape;121;g334084a30f2_0_451"/>
          <p:cNvSpPr txBox="1"/>
          <p:nvPr>
            <p:ph idx="12" type="sldNum"/>
          </p:nvPr>
        </p:nvSpPr>
        <p:spPr>
          <a:xfrm>
            <a:off x="8536302" y="6333134"/>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g334084a30f2_0_451">
            <a:hlinkClick/>
          </p:cNvPr>
          <p:cNvSpPr/>
          <p:nvPr/>
        </p:nvSpPr>
        <p:spPr>
          <a:xfrm>
            <a:off x="8280450" y="0"/>
            <a:ext cx="863400" cy="60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 name="Google Shape;123;g334084a30f2_0_451">
            <a:hlinkClick/>
          </p:cNvPr>
          <p:cNvCxnSpPr/>
          <p:nvPr/>
        </p:nvCxnSpPr>
        <p:spPr>
          <a:xfrm>
            <a:off x="8598817" y="28846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4" name="Google Shape;124;g334084a30f2_0_451">
            <a:hlinkClick/>
          </p:cNvPr>
          <p:cNvCxnSpPr/>
          <p:nvPr/>
        </p:nvCxnSpPr>
        <p:spPr>
          <a:xfrm>
            <a:off x="8598817" y="333517"/>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5" name="Google Shape;125;g334084a30f2_0_451">
            <a:hlinkClick/>
          </p:cNvPr>
          <p:cNvCxnSpPr/>
          <p:nvPr/>
        </p:nvCxnSpPr>
        <p:spPr>
          <a:xfrm>
            <a:off x="8598817" y="378567"/>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LI Layout">
  <p:cSld name="Custom Layout">
    <p:spTree>
      <p:nvGrpSpPr>
        <p:cNvPr id="20" name="Shape 20"/>
        <p:cNvGrpSpPr/>
        <p:nvPr/>
      </p:nvGrpSpPr>
      <p:grpSpPr>
        <a:xfrm>
          <a:off x="0" y="0"/>
          <a:ext cx="0" cy="0"/>
          <a:chOff x="0" y="0"/>
          <a:chExt cx="0" cy="0"/>
        </a:xfrm>
      </p:grpSpPr>
      <p:sp>
        <p:nvSpPr>
          <p:cNvPr id="21" name="Google Shape;21;p37"/>
          <p:cNvSpPr txBox="1"/>
          <p:nvPr>
            <p:ph idx="1" type="body"/>
          </p:nvPr>
        </p:nvSpPr>
        <p:spPr>
          <a:xfrm>
            <a:off x="495300" y="997950"/>
            <a:ext cx="8115300" cy="45825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640"/>
              </a:spcBef>
              <a:spcAft>
                <a:spcPts val="0"/>
              </a:spcAft>
              <a:buClr>
                <a:srgbClr val="434343"/>
              </a:buClr>
              <a:buSzPts val="2400"/>
              <a:buFont typeface="Lato"/>
              <a:buChar char="●"/>
              <a:defRPr b="0" i="0" sz="2400" u="none" cap="none" strike="noStrike">
                <a:solidFill>
                  <a:srgbClr val="434343"/>
                </a:solidFill>
                <a:latin typeface="Lato"/>
                <a:ea typeface="Lato"/>
                <a:cs typeface="Lato"/>
                <a:sym typeface="Lato"/>
              </a:defRPr>
            </a:lvl1pPr>
            <a:lvl2pPr indent="-342900" lvl="1" marL="914400" marR="0" rtl="0" algn="l">
              <a:lnSpc>
                <a:spcPct val="100000"/>
              </a:lnSpc>
              <a:spcBef>
                <a:spcPts val="56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2pPr>
            <a:lvl3pPr indent="-342900" lvl="2" marL="1371600" marR="0" rtl="0" algn="l">
              <a:lnSpc>
                <a:spcPct val="100000"/>
              </a:lnSpc>
              <a:spcBef>
                <a:spcPts val="48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3pPr>
            <a:lvl4pPr indent="-342900" lvl="3" marL="1828800" marR="0" rtl="0" algn="l">
              <a:lnSpc>
                <a:spcPct val="100000"/>
              </a:lnSpc>
              <a:spcBef>
                <a:spcPts val="40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4pPr>
            <a:lvl5pPr indent="-342900" lvl="4" marL="2286000" marR="0" rtl="0" algn="l">
              <a:lnSpc>
                <a:spcPct val="100000"/>
              </a:lnSpc>
              <a:spcBef>
                <a:spcPts val="40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5pPr>
            <a:lvl6pPr indent="-342900" lvl="5" marL="2743200" marR="0" rtl="0" algn="l">
              <a:lnSpc>
                <a:spcPct val="100000"/>
              </a:lnSpc>
              <a:spcBef>
                <a:spcPts val="40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6pPr>
            <a:lvl7pPr indent="-342900" lvl="6" marL="3200400" marR="0" rtl="0" algn="l">
              <a:lnSpc>
                <a:spcPct val="100000"/>
              </a:lnSpc>
              <a:spcBef>
                <a:spcPts val="40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7pPr>
            <a:lvl8pPr indent="-342900" lvl="7" marL="3657600" marR="0" rtl="0" algn="l">
              <a:lnSpc>
                <a:spcPct val="100000"/>
              </a:lnSpc>
              <a:spcBef>
                <a:spcPts val="40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8pPr>
            <a:lvl9pPr indent="-342900" lvl="8" marL="4114800" marR="0" rtl="0" algn="l">
              <a:lnSpc>
                <a:spcPct val="100000"/>
              </a:lnSpc>
              <a:spcBef>
                <a:spcPts val="400"/>
              </a:spcBef>
              <a:spcAft>
                <a:spcPts val="0"/>
              </a:spcAft>
              <a:buClr>
                <a:srgbClr val="434343"/>
              </a:buClr>
              <a:buSzPts val="1800"/>
              <a:buFont typeface="Lato"/>
              <a:buChar char="■"/>
              <a:defRPr b="0" i="0" sz="1800" u="none" cap="none" strike="noStrike">
                <a:solidFill>
                  <a:srgbClr val="434343"/>
                </a:solidFill>
                <a:latin typeface="Lato"/>
                <a:ea typeface="Lato"/>
                <a:cs typeface="Lato"/>
                <a:sym typeface="Lato"/>
              </a:defRPr>
            </a:lvl9pPr>
          </a:lstStyle>
          <a:p/>
        </p:txBody>
      </p:sp>
      <p:sp>
        <p:nvSpPr>
          <p:cNvPr id="22" name="Google Shape;22;p37"/>
          <p:cNvSpPr txBox="1"/>
          <p:nvPr>
            <p:ph type="title"/>
          </p:nvPr>
        </p:nvSpPr>
        <p:spPr>
          <a:xfrm>
            <a:off x="495300" y="307350"/>
            <a:ext cx="8077200" cy="690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Lato"/>
              <a:buNone/>
              <a:defRPr b="0" i="0" sz="3200" u="none" cap="none" strike="noStrike">
                <a:solidFill>
                  <a:srgbClr val="5C6670"/>
                </a:solidFill>
                <a:latin typeface="Lato"/>
                <a:ea typeface="Lato"/>
                <a:cs typeface="Lato"/>
                <a:sym typeface="Lato"/>
              </a:defRPr>
            </a:lvl1pPr>
            <a:lvl2pPr lvl="1"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2pPr>
            <a:lvl3pPr lvl="2"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3pPr>
            <a:lvl4pPr lvl="3"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4pPr>
            <a:lvl5pPr lvl="4"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5pPr>
            <a:lvl6pPr lvl="5"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6pPr>
            <a:lvl7pPr lvl="6"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7pPr>
            <a:lvl8pPr lvl="7"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8pPr>
            <a:lvl9pPr lvl="8" marR="0" rtl="0" algn="ctr">
              <a:lnSpc>
                <a:spcPct val="100000"/>
              </a:lnSpc>
              <a:spcBef>
                <a:spcPts val="0"/>
              </a:spcBef>
              <a:spcAft>
                <a:spcPts val="0"/>
              </a:spcAft>
              <a:buClr>
                <a:srgbClr val="000000"/>
              </a:buClr>
              <a:buSzPts val="1400"/>
              <a:buFont typeface="Lato"/>
              <a:buNone/>
              <a:defRPr b="0" i="0" sz="44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p:cSld name="1_Title Slide_1">
    <p:bg>
      <p:bgPr>
        <a:solidFill>
          <a:srgbClr val="633D17">
            <a:alpha val="80784"/>
          </a:srgbClr>
        </a:solidFill>
      </p:bgPr>
    </p:bg>
    <p:spTree>
      <p:nvGrpSpPr>
        <p:cNvPr id="23" name="Shape 23"/>
        <p:cNvGrpSpPr/>
        <p:nvPr/>
      </p:nvGrpSpPr>
      <p:grpSpPr>
        <a:xfrm>
          <a:off x="0" y="0"/>
          <a:ext cx="0" cy="0"/>
          <a:chOff x="0" y="0"/>
          <a:chExt cx="0" cy="0"/>
        </a:xfrm>
      </p:grpSpPr>
      <p:sp>
        <p:nvSpPr>
          <p:cNvPr id="24" name="Google Shape;24;p38"/>
          <p:cNvSpPr txBox="1"/>
          <p:nvPr>
            <p:ph type="title"/>
          </p:nvPr>
        </p:nvSpPr>
        <p:spPr>
          <a:xfrm>
            <a:off x="476125" y="2571075"/>
            <a:ext cx="8580900" cy="6906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FFFFFF"/>
              </a:buClr>
              <a:buSzPts val="4800"/>
              <a:buFont typeface="Lato"/>
              <a:buNone/>
              <a:defRPr b="1" i="0" sz="4800" u="none" cap="none" strike="noStrike">
                <a:solidFill>
                  <a:srgbClr val="FFFFFF"/>
                </a:solidFill>
                <a:latin typeface="Lato"/>
                <a:ea typeface="Lato"/>
                <a:cs typeface="Lato"/>
                <a:sym typeface="Lato"/>
              </a:defRPr>
            </a:lvl1pPr>
            <a:lvl2pPr lvl="1"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2pPr>
            <a:lvl3pPr lvl="2"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3pPr>
            <a:lvl4pPr lvl="3"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4pPr>
            <a:lvl5pPr lvl="4"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5pPr>
            <a:lvl6pPr lvl="5"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6pPr>
            <a:lvl7pPr lvl="6"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7pPr>
            <a:lvl8pPr lvl="7"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8pPr>
            <a:lvl9pPr lvl="8" marR="0" rtl="0" algn="ctr">
              <a:lnSpc>
                <a:spcPct val="100000"/>
              </a:lnSpc>
              <a:spcBef>
                <a:spcPts val="0"/>
              </a:spcBef>
              <a:spcAft>
                <a:spcPts val="0"/>
              </a:spcAft>
              <a:buClr>
                <a:srgbClr val="000000"/>
              </a:buClr>
              <a:buSzPts val="4800"/>
              <a:buFont typeface="Arial"/>
              <a:buNone/>
              <a:defRPr b="0" i="0" sz="4800" u="none" cap="none" strike="noStrike">
                <a:solidFill>
                  <a:schemeClr val="dk1"/>
                </a:solidFill>
                <a:latin typeface="Trebuchet MS"/>
                <a:ea typeface="Trebuchet MS"/>
                <a:cs typeface="Trebuchet MS"/>
                <a:sym typeface="Trebuchet M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0"/>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40"/>
          <p:cNvSpPr txBox="1"/>
          <p:nvPr>
            <p:ph idx="10" type="dt"/>
          </p:nvPr>
        </p:nvSpPr>
        <p:spPr>
          <a:xfrm>
            <a:off x="6096000" y="6248400"/>
            <a:ext cx="2667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 name="Google Shape;28;p40"/>
          <p:cNvSpPr txBox="1"/>
          <p:nvPr>
            <p:ph idx="11" type="ftr"/>
          </p:nvPr>
        </p:nvSpPr>
        <p:spPr>
          <a:xfrm>
            <a:off x="609600" y="6248206"/>
            <a:ext cx="5421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40"/>
          <p:cNvSpPr txBox="1"/>
          <p:nvPr>
            <p:ph idx="12" type="sldNum"/>
          </p:nvPr>
        </p:nvSpPr>
        <p:spPr>
          <a:xfrm>
            <a:off x="0" y="1272222"/>
            <a:ext cx="533400" cy="2445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400"/>
              <a:buFont typeface="Arial"/>
              <a:buNone/>
              <a:defRPr b="1" i="0" sz="14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ransition>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 name="Shape 30"/>
        <p:cNvGrpSpPr/>
        <p:nvPr/>
      </p:nvGrpSpPr>
      <p:grpSpPr>
        <a:xfrm>
          <a:off x="0" y="0"/>
          <a:ext cx="0" cy="0"/>
          <a:chOff x="0" y="0"/>
          <a:chExt cx="0" cy="0"/>
        </a:xfrm>
      </p:grpSpPr>
      <p:sp>
        <p:nvSpPr>
          <p:cNvPr id="31" name="Google Shape;31;g2693ce8247e_0_100"/>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2" name="Google Shape;32;g2693ce8247e_0_100"/>
          <p:cNvSpPr txBox="1"/>
          <p:nvPr>
            <p:ph idx="1" type="body"/>
          </p:nvPr>
        </p:nvSpPr>
        <p:spPr>
          <a:xfrm>
            <a:off x="311700" y="1536633"/>
            <a:ext cx="8520600" cy="45552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3" name="Google Shape;33;g2693ce8247e_0_10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g334084a30f2_0_115"/>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36" name="Google Shape;36;g334084a30f2_0_115"/>
          <p:cNvSpPr txBox="1"/>
          <p:nvPr>
            <p:ph idx="1" type="body"/>
          </p:nvPr>
        </p:nvSpPr>
        <p:spPr>
          <a:xfrm>
            <a:off x="311700" y="1852800"/>
            <a:ext cx="2808000" cy="4239300"/>
          </a:xfrm>
          <a:prstGeom prst="rect">
            <a:avLst/>
          </a:prstGeom>
          <a:noFill/>
          <a:ln>
            <a:noFill/>
          </a:ln>
        </p:spPr>
        <p:txBody>
          <a:bodyPr anchorCtr="0" anchor="ctr"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g334084a30f2_0_11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g334084a30f2_0_380"/>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4" name="Google Shape;44;g334084a30f2_0_380"/>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5" name="Google Shape;45;g334084a30f2_0_38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g334084a30f2_0_384"/>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8" name="Google Shape;48;g334084a30f2_0_38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theme" Target="../theme/theme1.xml"/><Relationship Id="rId16" Type="http://schemas.openxmlformats.org/officeDocument/2006/relationships/slideLayout" Target="../slideLayouts/slideLayout23.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5"/>
          <p:cNvSpPr/>
          <p:nvPr/>
        </p:nvSpPr>
        <p:spPr>
          <a:xfrm>
            <a:off x="0" y="5943600"/>
            <a:ext cx="9144000" cy="914400"/>
          </a:xfrm>
          <a:prstGeom prst="rect">
            <a:avLst/>
          </a:prstGeom>
          <a:solidFill>
            <a:srgbClr val="172D5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7" name="Google Shape;7;p35"/>
          <p:cNvSpPr txBox="1"/>
          <p:nvPr/>
        </p:nvSpPr>
        <p:spPr>
          <a:xfrm>
            <a:off x="0" y="457200"/>
            <a:ext cx="9144000" cy="137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dk1"/>
              </a:solidFill>
              <a:latin typeface="Trebuchet MS"/>
              <a:ea typeface="Trebuchet MS"/>
              <a:cs typeface="Trebuchet MS"/>
              <a:sym typeface="Trebuchet MS"/>
            </a:endParaRPr>
          </a:p>
        </p:txBody>
      </p:sp>
      <p:sp>
        <p:nvSpPr>
          <p:cNvPr id="8" name="Google Shape;8;p35"/>
          <p:cNvSpPr txBox="1"/>
          <p:nvPr/>
        </p:nvSpPr>
        <p:spPr>
          <a:xfrm>
            <a:off x="0" y="1524000"/>
            <a:ext cx="9144000" cy="137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rgbClr val="000000"/>
              </a:solidFill>
              <a:latin typeface="Trebuchet MS"/>
              <a:ea typeface="Trebuchet MS"/>
              <a:cs typeface="Trebuchet MS"/>
              <a:sym typeface="Trebuchet MS"/>
            </a:endParaRPr>
          </a:p>
        </p:txBody>
      </p:sp>
      <p:pic>
        <p:nvPicPr>
          <p:cNvPr descr="WY-oslinofram.jpg" id="9" name="Google Shape;9;p35"/>
          <p:cNvPicPr preferRelativeResize="0"/>
          <p:nvPr/>
        </p:nvPicPr>
        <p:blipFill rotWithShape="1">
          <a:blip r:embed="rId1">
            <a:alphaModFix/>
          </a:blip>
          <a:srcRect b="3491" l="0" r="0" t="0"/>
          <a:stretch/>
        </p:blipFill>
        <p:spPr>
          <a:xfrm>
            <a:off x="348501" y="6035725"/>
            <a:ext cx="1017706" cy="690675"/>
          </a:xfrm>
          <a:prstGeom prst="rect">
            <a:avLst/>
          </a:prstGeom>
          <a:noFill/>
          <a:ln>
            <a:noFill/>
          </a:ln>
        </p:spPr>
      </p:pic>
      <p:sp>
        <p:nvSpPr>
          <p:cNvPr id="10" name="Google Shape;10;p35"/>
          <p:cNvSpPr txBox="1"/>
          <p:nvPr/>
        </p:nvSpPr>
        <p:spPr>
          <a:xfrm>
            <a:off x="1366200" y="6035725"/>
            <a:ext cx="1197900" cy="69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Oswald"/>
                <a:ea typeface="Oswald"/>
                <a:cs typeface="Oswald"/>
                <a:sym typeface="Oswald"/>
              </a:rPr>
              <a:t>Wyoming </a:t>
            </a:r>
            <a:endParaRPr b="0" i="0" sz="1400" u="none" cap="none" strike="noStrike">
              <a:solidFill>
                <a:srgbClr val="FFFFF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FFFFFF"/>
                </a:solidFill>
                <a:latin typeface="Oswald"/>
                <a:ea typeface="Oswald"/>
                <a:cs typeface="Oswald"/>
                <a:sym typeface="Oswald"/>
              </a:rPr>
              <a:t>Office of State Lands &amp; Investments</a:t>
            </a:r>
            <a:endParaRPr b="0" i="0" sz="1000" u="none" cap="none" strike="noStrike">
              <a:solidFill>
                <a:srgbClr val="FFFFFF"/>
              </a:solidFill>
              <a:latin typeface="Oswald"/>
              <a:ea typeface="Oswald"/>
              <a:cs typeface="Oswald"/>
              <a:sym typeface="Oswa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8" name="Shape 38"/>
        <p:cNvGrpSpPr/>
        <p:nvPr/>
      </p:nvGrpSpPr>
      <p:grpSpPr>
        <a:xfrm>
          <a:off x="0" y="0"/>
          <a:ext cx="0" cy="0"/>
          <a:chOff x="0" y="0"/>
          <a:chExt cx="0" cy="0"/>
        </a:xfrm>
      </p:grpSpPr>
      <p:sp>
        <p:nvSpPr>
          <p:cNvPr id="39" name="Google Shape;39;g334084a30f2_0_37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0" name="Google Shape;40;g334084a30f2_0_37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41" name="Google Shape;41;g334084a30f2_0_37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6.jpg"/><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chart" Target="../charts/chart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orldpopulationreview.com/state-rankings/per-pupil-spending-by-stat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jpg"/></Relationships>
</file>

<file path=ppt/slides/_rels/slide37.xml.rels><?xml version="1.0" encoding="UTF-8" standalone="yes"?><Relationships xmlns="http://schemas.openxmlformats.org/package/2006/relationships"><Relationship Id="rId10" Type="http://schemas.openxmlformats.org/officeDocument/2006/relationships/hyperlink" Target="mailto:jennifer.doering1@wyo.gov" TargetMode="External"/><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mailto:stacia.berry1@wyo.gov" TargetMode="External"/><Relationship Id="rId4" Type="http://schemas.openxmlformats.org/officeDocument/2006/relationships/hyperlink" Target="mailto:cody.booth@wyo.gov" TargetMode="External"/><Relationship Id="rId9" Type="http://schemas.openxmlformats.org/officeDocument/2006/relationships/hyperlink" Target="mailto:kelly.norris@wyo.gov" TargetMode="External"/><Relationship Id="rId5" Type="http://schemas.openxmlformats.org/officeDocument/2006/relationships/hyperlink" Target="mailto:cody.booth@wyo.gov" TargetMode="External"/><Relationship Id="rId6" Type="http://schemas.openxmlformats.org/officeDocument/2006/relationships/hyperlink" Target="mailto:benjamin.bump@wyo.gov" TargetMode="External"/><Relationship Id="rId7" Type="http://schemas.openxmlformats.org/officeDocument/2006/relationships/hyperlink" Target="mailto:benjamin.bump@wyo.gov" TargetMode="External"/><Relationship Id="rId8" Type="http://schemas.openxmlformats.org/officeDocument/2006/relationships/hyperlink" Target="mailto:kelly.norris@wyo.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
          <p:cNvPicPr preferRelativeResize="0"/>
          <p:nvPr/>
        </p:nvPicPr>
        <p:blipFill rotWithShape="1">
          <a:blip r:embed="rId3">
            <a:alphaModFix/>
          </a:blip>
          <a:srcRect b="20718" l="17483" r="26639" t="24615"/>
          <a:stretch/>
        </p:blipFill>
        <p:spPr>
          <a:xfrm>
            <a:off x="0" y="0"/>
            <a:ext cx="9144003" cy="5949802"/>
          </a:xfrm>
          <a:prstGeom prst="rect">
            <a:avLst/>
          </a:prstGeom>
          <a:noFill/>
          <a:ln>
            <a:noFill/>
          </a:ln>
        </p:spPr>
      </p:pic>
      <p:sp>
        <p:nvSpPr>
          <p:cNvPr id="132" name="Google Shape;132;p1"/>
          <p:cNvSpPr txBox="1"/>
          <p:nvPr>
            <p:ph type="title"/>
          </p:nvPr>
        </p:nvSpPr>
        <p:spPr>
          <a:xfrm>
            <a:off x="279150" y="379900"/>
            <a:ext cx="4963800" cy="5378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t/>
            </a:r>
            <a:endParaRPr>
              <a:solidFill>
                <a:srgbClr val="FFFFFF"/>
              </a:solidFill>
            </a:endParaRPr>
          </a:p>
          <a:p>
            <a:pPr indent="0" lvl="0" marL="0" rtl="0" algn="ctr">
              <a:lnSpc>
                <a:spcPct val="100000"/>
              </a:lnSpc>
              <a:spcBef>
                <a:spcPts val="0"/>
              </a:spcBef>
              <a:spcAft>
                <a:spcPts val="0"/>
              </a:spcAft>
              <a:buSzPts val="2400"/>
              <a:buNone/>
            </a:pPr>
            <a:r>
              <a:t/>
            </a:r>
            <a:endParaRPr>
              <a:solidFill>
                <a:srgbClr val="FFFFFF"/>
              </a:solidFill>
            </a:endParaRPr>
          </a:p>
          <a:p>
            <a:pPr indent="0" lvl="0" marL="0" rtl="0" algn="ctr">
              <a:lnSpc>
                <a:spcPct val="100000"/>
              </a:lnSpc>
              <a:spcBef>
                <a:spcPts val="0"/>
              </a:spcBef>
              <a:spcAft>
                <a:spcPts val="0"/>
              </a:spcAft>
              <a:buSzPts val="2400"/>
              <a:buNone/>
            </a:pPr>
            <a:r>
              <a:t/>
            </a:r>
            <a:endParaRPr>
              <a:solidFill>
                <a:srgbClr val="FFFFFF"/>
              </a:solidFill>
            </a:endParaRPr>
          </a:p>
          <a:p>
            <a:pPr indent="0" lvl="0" marL="0" rtl="0" algn="ctr">
              <a:lnSpc>
                <a:spcPct val="100000"/>
              </a:lnSpc>
              <a:spcBef>
                <a:spcPts val="0"/>
              </a:spcBef>
              <a:spcAft>
                <a:spcPts val="0"/>
              </a:spcAft>
              <a:buSzPts val="2400"/>
              <a:buNone/>
            </a:pPr>
            <a:r>
              <a:t/>
            </a:r>
            <a:endParaRPr>
              <a:solidFill>
                <a:srgbClr val="FFFFFF"/>
              </a:solidFill>
            </a:endParaRPr>
          </a:p>
          <a:p>
            <a:pPr indent="0" lvl="0" marL="0" rtl="0" algn="ctr">
              <a:lnSpc>
                <a:spcPct val="100000"/>
              </a:lnSpc>
              <a:spcBef>
                <a:spcPts val="0"/>
              </a:spcBef>
              <a:spcAft>
                <a:spcPts val="0"/>
              </a:spcAft>
              <a:buSzPts val="2400"/>
              <a:buNone/>
            </a:pPr>
            <a:r>
              <a:t/>
            </a:r>
            <a:endParaRPr>
              <a:solidFill>
                <a:srgbClr val="FFFFFF"/>
              </a:solidFill>
            </a:endParaRPr>
          </a:p>
          <a:p>
            <a:pPr indent="0" lvl="0" marL="0" rtl="0" algn="ctr">
              <a:lnSpc>
                <a:spcPct val="100000"/>
              </a:lnSpc>
              <a:spcBef>
                <a:spcPts val="0"/>
              </a:spcBef>
              <a:spcAft>
                <a:spcPts val="0"/>
              </a:spcAft>
              <a:buSzPts val="2400"/>
              <a:buNone/>
            </a:pPr>
            <a:r>
              <a:t/>
            </a:r>
            <a:endParaRPr>
              <a:solidFill>
                <a:srgbClr val="FFFFFF"/>
              </a:solidFill>
            </a:endParaRPr>
          </a:p>
          <a:p>
            <a:pPr indent="0" lvl="0" marL="0" rtl="0" algn="ctr">
              <a:lnSpc>
                <a:spcPct val="100000"/>
              </a:lnSpc>
              <a:spcBef>
                <a:spcPts val="0"/>
              </a:spcBef>
              <a:spcAft>
                <a:spcPts val="0"/>
              </a:spcAft>
              <a:buSzPts val="3000"/>
              <a:buNone/>
            </a:pPr>
            <a:r>
              <a:rPr lang="en" sz="3000">
                <a:solidFill>
                  <a:srgbClr val="FFFFFF"/>
                </a:solidFill>
              </a:rPr>
              <a:t>Wyoming Office of State Lands and Investments</a:t>
            </a:r>
            <a:endParaRPr sz="3000">
              <a:solidFill>
                <a:srgbClr val="FFFFFF"/>
              </a:solidFill>
            </a:endParaRPr>
          </a:p>
          <a:p>
            <a:pPr indent="0" lvl="0" marL="0" rtl="0" algn="ctr">
              <a:lnSpc>
                <a:spcPct val="100000"/>
              </a:lnSpc>
              <a:spcBef>
                <a:spcPts val="0"/>
              </a:spcBef>
              <a:spcAft>
                <a:spcPts val="0"/>
              </a:spcAft>
              <a:buSzPts val="2400"/>
              <a:buNone/>
            </a:pPr>
            <a:r>
              <a:t/>
            </a:r>
            <a:endParaRPr>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a:p>
            <a:pPr indent="0" lvl="0" marL="0" rtl="0" algn="l">
              <a:lnSpc>
                <a:spcPct val="100000"/>
              </a:lnSpc>
              <a:spcBef>
                <a:spcPts val="0"/>
              </a:spcBef>
              <a:spcAft>
                <a:spcPts val="0"/>
              </a:spcAft>
              <a:buSzPts val="1200"/>
              <a:buNone/>
            </a:pPr>
            <a:r>
              <a:t/>
            </a:r>
            <a:endParaRPr sz="12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7"/>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959"/>
              <a:buFont typeface="Garamond"/>
              <a:buNone/>
            </a:pPr>
            <a:r>
              <a:rPr b="1" lang="en" sz="3959">
                <a:solidFill>
                  <a:srgbClr val="3366FF"/>
                </a:solidFill>
                <a:latin typeface="Garamond"/>
                <a:ea typeface="Garamond"/>
                <a:cs typeface="Garamond"/>
                <a:sym typeface="Garamond"/>
              </a:rPr>
              <a:t>History and Nature of Trust Land</a:t>
            </a:r>
            <a:endParaRPr b="1" sz="3959">
              <a:solidFill>
                <a:srgbClr val="3366FF"/>
              </a:solidFill>
              <a:latin typeface="Garamond"/>
              <a:ea typeface="Garamond"/>
              <a:cs typeface="Garamond"/>
              <a:sym typeface="Garamond"/>
            </a:endParaRPr>
          </a:p>
        </p:txBody>
      </p:sp>
      <p:sp>
        <p:nvSpPr>
          <p:cNvPr id="262" name="Google Shape;262;p7"/>
          <p:cNvSpPr txBox="1"/>
          <p:nvPr/>
        </p:nvSpPr>
        <p:spPr>
          <a:xfrm>
            <a:off x="304800" y="946205"/>
            <a:ext cx="8534400" cy="4875495"/>
          </a:xfrm>
          <a:prstGeom prst="rect">
            <a:avLst/>
          </a:prstGeom>
          <a:noFill/>
          <a:ln>
            <a:noFill/>
          </a:ln>
        </p:spPr>
        <p:txBody>
          <a:bodyPr anchorCtr="0" anchor="t" bIns="45700" lIns="91425" spcFirstLastPara="1" rIns="91425" wrap="square" tIns="45700">
            <a:noAutofit/>
          </a:bodyPr>
          <a:lstStyle/>
          <a:p>
            <a:pPr indent="-320040" lvl="0" marL="320040" marR="0" rtl="0" algn="ctr">
              <a:lnSpc>
                <a:spcPct val="100000"/>
              </a:lnSpc>
              <a:spcBef>
                <a:spcPts val="700"/>
              </a:spcBef>
              <a:spcAft>
                <a:spcPts val="0"/>
              </a:spcAft>
              <a:buClr>
                <a:srgbClr val="000000"/>
              </a:buClr>
              <a:buSzPts val="3200"/>
              <a:buFont typeface="Arial"/>
              <a:buNone/>
            </a:pPr>
            <a:r>
              <a:rPr b="0" i="0" lang="en" sz="3200" u="none" cap="none" strike="noStrike">
                <a:solidFill>
                  <a:schemeClr val="dk2"/>
                </a:solidFill>
                <a:latin typeface="Garamond"/>
                <a:ea typeface="Garamond"/>
                <a:cs typeface="Garamond"/>
                <a:sym typeface="Garamond"/>
              </a:rPr>
              <a:t>Organic Act</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42900" lvl="0" marL="342900" marR="0" rtl="0" algn="l">
              <a:lnSpc>
                <a:spcPct val="100000"/>
              </a:lnSpc>
              <a:spcBef>
                <a:spcPts val="700"/>
              </a:spcBef>
              <a:spcAft>
                <a:spcPts val="0"/>
              </a:spcAft>
              <a:buClr>
                <a:srgbClr val="000000"/>
              </a:buClr>
              <a:buSzPts val="2000"/>
              <a:buFont typeface="Arial"/>
              <a:buChar char="•"/>
            </a:pPr>
            <a:r>
              <a:rPr b="0" i="0" lang="en" sz="2000" u="none" cap="none" strike="noStrike">
                <a:solidFill>
                  <a:schemeClr val="dk2"/>
                </a:solidFill>
                <a:latin typeface="Garamond"/>
                <a:ea typeface="Garamond"/>
                <a:cs typeface="Garamond"/>
                <a:sym typeface="Garamond"/>
              </a:rPr>
              <a:t>Approved by Congress on July 25, 1868</a:t>
            </a:r>
            <a:endParaRPr b="0" i="0" sz="1400" u="none" cap="none" strike="noStrike">
              <a:solidFill>
                <a:srgbClr val="000000"/>
              </a:solidFill>
              <a:latin typeface="Arial"/>
              <a:ea typeface="Arial"/>
              <a:cs typeface="Arial"/>
              <a:sym typeface="Arial"/>
            </a:endParaRPr>
          </a:p>
          <a:p>
            <a:pPr indent="-342900" lvl="3" marL="342900" marR="0" rtl="0" algn="l">
              <a:lnSpc>
                <a:spcPct val="100000"/>
              </a:lnSpc>
              <a:spcBef>
                <a:spcPts val="700"/>
              </a:spcBef>
              <a:spcAft>
                <a:spcPts val="0"/>
              </a:spcAft>
              <a:buClr>
                <a:srgbClr val="000000"/>
              </a:buClr>
              <a:buSzPts val="2000"/>
              <a:buFont typeface="Arial"/>
              <a:buChar char="•"/>
            </a:pPr>
            <a:r>
              <a:rPr b="0" i="0" lang="en" sz="2000" u="none" cap="none" strike="noStrike">
                <a:solidFill>
                  <a:schemeClr val="dk2"/>
                </a:solidFill>
                <a:latin typeface="Garamond"/>
                <a:ea typeface="Garamond"/>
                <a:cs typeface="Garamond"/>
                <a:sym typeface="Garamond"/>
              </a:rPr>
              <a:t>Provided temporary government for the Territory of Wyoming</a:t>
            </a:r>
            <a:endParaRPr b="0" i="0" sz="1400" u="none" cap="none" strike="noStrike">
              <a:solidFill>
                <a:srgbClr val="000000"/>
              </a:solidFill>
              <a:latin typeface="Arial"/>
              <a:ea typeface="Arial"/>
              <a:cs typeface="Arial"/>
              <a:sym typeface="Arial"/>
            </a:endParaRPr>
          </a:p>
          <a:p>
            <a:pPr indent="-342900" lvl="3" marL="342900" marR="0" rtl="0" algn="l">
              <a:lnSpc>
                <a:spcPct val="100000"/>
              </a:lnSpc>
              <a:spcBef>
                <a:spcPts val="700"/>
              </a:spcBef>
              <a:spcAft>
                <a:spcPts val="0"/>
              </a:spcAft>
              <a:buClr>
                <a:srgbClr val="000000"/>
              </a:buClr>
              <a:buSzPts val="2000"/>
              <a:buFont typeface="Arial"/>
              <a:buChar char="•"/>
            </a:pPr>
            <a:r>
              <a:rPr b="0" i="0" lang="en" sz="2000" u="none" cap="none" strike="noStrike">
                <a:solidFill>
                  <a:schemeClr val="dk2"/>
                </a:solidFill>
                <a:latin typeface="Garamond"/>
                <a:ea typeface="Garamond"/>
                <a:cs typeface="Garamond"/>
                <a:sym typeface="Garamond"/>
              </a:rPr>
              <a:t>Provided that sections numbered 16 and 36 in each township in the territory shall be reserved for the purpose of public schools in the state</a:t>
            </a:r>
            <a:endParaRPr b="0" i="0" sz="1400" u="none" cap="none" strike="noStrike">
              <a:solidFill>
                <a:srgbClr val="000000"/>
              </a:solidFill>
              <a:latin typeface="Arial"/>
              <a:ea typeface="Arial"/>
              <a:cs typeface="Arial"/>
              <a:sym typeface="Arial"/>
            </a:endParaRPr>
          </a:p>
          <a:p>
            <a:pPr indent="0" lvl="0" marL="139700" marR="0" rtl="0" algn="l">
              <a:lnSpc>
                <a:spcPct val="100000"/>
              </a:lnSpc>
              <a:spcBef>
                <a:spcPts val="0"/>
              </a:spcBef>
              <a:spcAft>
                <a:spcPts val="0"/>
              </a:spcAft>
              <a:buClr>
                <a:srgbClr val="000000"/>
              </a:buClr>
              <a:buSzPts val="2000"/>
              <a:buFont typeface="Arial"/>
              <a:buNone/>
            </a:pPr>
            <a:r>
              <a:rPr b="0" i="0" lang="en" sz="2000" u="none" cap="none" strike="noStrike">
                <a:solidFill>
                  <a:srgbClr val="172D51"/>
                </a:solidFill>
                <a:latin typeface="Garamond"/>
                <a:ea typeface="Garamond"/>
                <a:cs typeface="Garamond"/>
                <a:sym typeface="Garamond"/>
              </a:rPr>
              <a:t> </a:t>
            </a:r>
            <a:r>
              <a:rPr b="0" i="0" lang="en" sz="2000" u="none" cap="none" strike="noStrike">
                <a:solidFill>
                  <a:schemeClr val="dk2"/>
                </a:solidFill>
                <a:latin typeface="Garamond"/>
                <a:ea typeface="Garamond"/>
                <a:cs typeface="Garamond"/>
                <a:sym typeface="Garamond"/>
              </a:rPr>
              <a:t> </a:t>
            </a:r>
            <a:endParaRPr b="0" i="0" sz="2000" u="none" cap="none" strike="noStrike">
              <a:solidFill>
                <a:schemeClr val="dk2"/>
              </a:solidFill>
              <a:latin typeface="Garamond"/>
              <a:ea typeface="Garamond"/>
              <a:cs typeface="Garamond"/>
              <a:sym typeface="Garamond"/>
            </a:endParaRPr>
          </a:p>
          <a:p>
            <a:pPr indent="0" lvl="0" marL="1828800" marR="0" rtl="0" algn="l">
              <a:lnSpc>
                <a:spcPct val="100000"/>
              </a:lnSpc>
              <a:spcBef>
                <a:spcPts val="7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20040" lvl="0" marL="32004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rPr b="0" i="0" lang="en" sz="2000" u="none" cap="none" strike="noStrike">
                <a:solidFill>
                  <a:schemeClr val="dk2"/>
                </a:solidFill>
                <a:latin typeface="Garamond"/>
                <a:ea typeface="Garamond"/>
                <a:cs typeface="Garamond"/>
                <a:sym typeface="Garamond"/>
              </a:rPr>
              <a:t>	</a:t>
            </a:r>
            <a:endParaRPr b="0" i="0" sz="1400" u="none" cap="none" strike="noStrike">
              <a:solidFill>
                <a:srgbClr val="000000"/>
              </a:solidFill>
              <a:latin typeface="Arial"/>
              <a:ea typeface="Arial"/>
              <a:cs typeface="Arial"/>
              <a:sym typeface="Arial"/>
            </a:endParaRPr>
          </a:p>
        </p:txBody>
      </p:sp>
      <p:graphicFrame>
        <p:nvGraphicFramePr>
          <p:cNvPr id="263" name="Google Shape;263;p7"/>
          <p:cNvGraphicFramePr/>
          <p:nvPr/>
        </p:nvGraphicFramePr>
        <p:xfrm>
          <a:off x="1575926" y="3859900"/>
          <a:ext cx="3000000" cy="3000000"/>
        </p:xfrm>
        <a:graphic>
          <a:graphicData uri="http://schemas.openxmlformats.org/drawingml/2006/table">
            <a:tbl>
              <a:tblPr>
                <a:noFill/>
                <a:tableStyleId>{647F471A-0299-4869-8929-3B8EEDC49796}</a:tableStyleId>
              </a:tblPr>
              <a:tblGrid>
                <a:gridCol w="304800"/>
                <a:gridCol w="304800"/>
                <a:gridCol w="304800"/>
                <a:gridCol w="304800"/>
                <a:gridCol w="304800"/>
                <a:gridCol w="304800"/>
              </a:tblGrid>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r>
            </a:tbl>
          </a:graphicData>
        </a:graphic>
      </p:graphicFrame>
      <p:graphicFrame>
        <p:nvGraphicFramePr>
          <p:cNvPr id="264" name="Google Shape;264;p7"/>
          <p:cNvGraphicFramePr/>
          <p:nvPr/>
        </p:nvGraphicFramePr>
        <p:xfrm>
          <a:off x="3429000" y="3859900"/>
          <a:ext cx="3000000" cy="3000000"/>
        </p:xfrm>
        <a:graphic>
          <a:graphicData uri="http://schemas.openxmlformats.org/drawingml/2006/table">
            <a:tbl>
              <a:tblPr>
                <a:noFill/>
                <a:tableStyleId>{647F471A-0299-4869-8929-3B8EEDC49796}</a:tableStyleId>
              </a:tblPr>
              <a:tblGrid>
                <a:gridCol w="320775"/>
                <a:gridCol w="320775"/>
                <a:gridCol w="320775"/>
                <a:gridCol w="320775"/>
                <a:gridCol w="320775"/>
                <a:gridCol w="320775"/>
              </a:tblGrid>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r>
            </a:tbl>
          </a:graphicData>
        </a:graphic>
      </p:graphicFrame>
      <p:graphicFrame>
        <p:nvGraphicFramePr>
          <p:cNvPr id="265" name="Google Shape;265;p7"/>
          <p:cNvGraphicFramePr/>
          <p:nvPr/>
        </p:nvGraphicFramePr>
        <p:xfrm>
          <a:off x="5353656" y="3859900"/>
          <a:ext cx="3000000" cy="3000000"/>
        </p:xfrm>
        <a:graphic>
          <a:graphicData uri="http://schemas.openxmlformats.org/drawingml/2006/table">
            <a:tbl>
              <a:tblPr>
                <a:noFill/>
                <a:tableStyleId>{647F471A-0299-4869-8929-3B8EEDC49796}</a:tableStyleId>
              </a:tblPr>
              <a:tblGrid>
                <a:gridCol w="320775"/>
                <a:gridCol w="320775"/>
                <a:gridCol w="320775"/>
                <a:gridCol w="320775"/>
                <a:gridCol w="320775"/>
                <a:gridCol w="320775"/>
              </a:tblGrid>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30</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29</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28</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27</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3200">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31</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32</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33</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34</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35</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36</a:t>
                      </a:r>
                      <a:endParaRPr sz="1400" u="none" cap="none" strike="noStrike"/>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B0F0"/>
                    </a:solidFill>
                  </a:tcPr>
                </a:tc>
              </a:tr>
            </a:tbl>
          </a:graphicData>
        </a:graphic>
      </p:graphicFrame>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8"/>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959"/>
              <a:buFont typeface="Garamond"/>
              <a:buNone/>
            </a:pPr>
            <a:r>
              <a:rPr b="1" lang="en" sz="3959">
                <a:solidFill>
                  <a:srgbClr val="3366FF"/>
                </a:solidFill>
                <a:latin typeface="Garamond"/>
                <a:ea typeface="Garamond"/>
                <a:cs typeface="Garamond"/>
                <a:sym typeface="Garamond"/>
              </a:rPr>
              <a:t>History and Nature of Trust Land</a:t>
            </a:r>
            <a:endParaRPr b="1" sz="3959">
              <a:solidFill>
                <a:srgbClr val="3366FF"/>
              </a:solidFill>
              <a:latin typeface="Garamond"/>
              <a:ea typeface="Garamond"/>
              <a:cs typeface="Garamond"/>
              <a:sym typeface="Garamond"/>
            </a:endParaRPr>
          </a:p>
        </p:txBody>
      </p:sp>
      <p:sp>
        <p:nvSpPr>
          <p:cNvPr id="271" name="Google Shape;271;p8"/>
          <p:cNvSpPr txBox="1"/>
          <p:nvPr/>
        </p:nvSpPr>
        <p:spPr>
          <a:xfrm>
            <a:off x="304800" y="1081377"/>
            <a:ext cx="8534400" cy="4740323"/>
          </a:xfrm>
          <a:prstGeom prst="rect">
            <a:avLst/>
          </a:prstGeom>
          <a:noFill/>
          <a:ln>
            <a:noFill/>
          </a:ln>
        </p:spPr>
        <p:txBody>
          <a:bodyPr anchorCtr="0" anchor="t" bIns="45700" lIns="91425" spcFirstLastPara="1" rIns="91425" wrap="square" tIns="45700">
            <a:noAutofit/>
          </a:bodyPr>
          <a:lstStyle/>
          <a:p>
            <a:pPr indent="-320040" lvl="0" marL="320040" marR="0" rtl="0" algn="ctr">
              <a:lnSpc>
                <a:spcPct val="100000"/>
              </a:lnSpc>
              <a:spcBef>
                <a:spcPts val="700"/>
              </a:spcBef>
              <a:spcAft>
                <a:spcPts val="0"/>
              </a:spcAft>
              <a:buClr>
                <a:srgbClr val="000000"/>
              </a:buClr>
              <a:buSzPts val="3200"/>
              <a:buFont typeface="Arial"/>
              <a:buNone/>
            </a:pPr>
            <a:r>
              <a:rPr b="0" i="0" lang="en" sz="3200" u="none" cap="none" strike="noStrike">
                <a:solidFill>
                  <a:schemeClr val="dk2"/>
                </a:solidFill>
                <a:latin typeface="Garamond"/>
                <a:ea typeface="Garamond"/>
                <a:cs typeface="Garamond"/>
                <a:sym typeface="Garamond"/>
              </a:rPr>
              <a:t>Wyoming Constitution</a:t>
            </a:r>
            <a:endParaRPr b="0" i="0" sz="3200" u="none" cap="none" strike="noStrike">
              <a:solidFill>
                <a:schemeClr val="dk2"/>
              </a:solidFill>
              <a:latin typeface="Garamond"/>
              <a:ea typeface="Garamond"/>
              <a:cs typeface="Garamond"/>
              <a:sym typeface="Garamond"/>
            </a:endParaRPr>
          </a:p>
          <a:p>
            <a:pPr indent="-342900" lvl="0" marL="342900" marR="0" rtl="0" algn="l">
              <a:lnSpc>
                <a:spcPct val="100000"/>
              </a:lnSpc>
              <a:spcBef>
                <a:spcPts val="700"/>
              </a:spcBef>
              <a:spcAft>
                <a:spcPts val="0"/>
              </a:spcAft>
              <a:buClr>
                <a:srgbClr val="000000"/>
              </a:buClr>
              <a:buSzPts val="2000"/>
              <a:buFont typeface="Arial"/>
              <a:buChar char="•"/>
            </a:pPr>
            <a:r>
              <a:rPr b="0" i="0" lang="en" sz="2000" u="none" cap="none" strike="noStrike">
                <a:solidFill>
                  <a:schemeClr val="dk2"/>
                </a:solidFill>
                <a:latin typeface="Garamond"/>
                <a:ea typeface="Garamond"/>
                <a:cs typeface="Garamond"/>
                <a:sym typeface="Garamond"/>
              </a:rPr>
              <a:t>Constitutional Convention September 2, 1889 to September 30, 1889</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700"/>
              </a:spcBef>
              <a:spcAft>
                <a:spcPts val="0"/>
              </a:spcAft>
              <a:buClr>
                <a:srgbClr val="000000"/>
              </a:buClr>
              <a:buSzPts val="2000"/>
              <a:buFont typeface="Arial"/>
              <a:buChar char="•"/>
            </a:pPr>
            <a:r>
              <a:rPr b="0" i="0" lang="en" sz="2000" u="none" cap="none" strike="noStrike">
                <a:solidFill>
                  <a:schemeClr val="dk2"/>
                </a:solidFill>
                <a:latin typeface="Garamond"/>
                <a:ea typeface="Garamond"/>
                <a:cs typeface="Garamond"/>
                <a:sym typeface="Garamond"/>
              </a:rPr>
              <a:t>Ratified by the Wyoming voters on November 5, 1889</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700"/>
              </a:spcBef>
              <a:spcAft>
                <a:spcPts val="0"/>
              </a:spcAft>
              <a:buClr>
                <a:srgbClr val="000000"/>
              </a:buClr>
              <a:buSzPts val="2000"/>
              <a:buFont typeface="Arial"/>
              <a:buChar char="•"/>
            </a:pPr>
            <a:r>
              <a:rPr b="1" i="0" lang="en" sz="2000" u="none" cap="none" strike="noStrike">
                <a:solidFill>
                  <a:schemeClr val="dk2"/>
                </a:solidFill>
                <a:latin typeface="Garamond"/>
                <a:ea typeface="Garamond"/>
                <a:cs typeface="Garamond"/>
                <a:sym typeface="Garamond"/>
              </a:rPr>
              <a:t>Article </a:t>
            </a:r>
            <a:r>
              <a:rPr b="1" lang="en" sz="2000">
                <a:solidFill>
                  <a:schemeClr val="dk2"/>
                </a:solidFill>
                <a:latin typeface="Garamond"/>
                <a:ea typeface="Garamond"/>
                <a:cs typeface="Garamond"/>
                <a:sym typeface="Garamond"/>
              </a:rPr>
              <a:t>18</a:t>
            </a:r>
            <a:r>
              <a:rPr b="1" i="0" lang="en" sz="2000" u="none" cap="none" strike="noStrike">
                <a:solidFill>
                  <a:schemeClr val="dk2"/>
                </a:solidFill>
                <a:latin typeface="Garamond"/>
                <a:ea typeface="Garamond"/>
                <a:cs typeface="Garamond"/>
                <a:sym typeface="Garamond"/>
              </a:rPr>
              <a:t>:</a:t>
            </a:r>
            <a:endParaRPr b="0" i="0" sz="1400" u="none" cap="none" strike="noStrike">
              <a:solidFill>
                <a:srgbClr val="000000"/>
              </a:solidFill>
              <a:latin typeface="Arial"/>
              <a:ea typeface="Arial"/>
              <a:cs typeface="Arial"/>
              <a:sym typeface="Arial"/>
            </a:endParaRPr>
          </a:p>
          <a:p>
            <a:pPr indent="0" lvl="4" marL="0" marR="0" rtl="0" algn="just">
              <a:lnSpc>
                <a:spcPct val="100000"/>
              </a:lnSpc>
              <a:spcBef>
                <a:spcPts val="700"/>
              </a:spcBef>
              <a:spcAft>
                <a:spcPts val="0"/>
              </a:spcAft>
              <a:buClr>
                <a:srgbClr val="000000"/>
              </a:buClr>
              <a:buSzPts val="2000"/>
              <a:buFont typeface="Arial"/>
              <a:buNone/>
            </a:pPr>
            <a:r>
              <a:rPr b="0" i="0" lang="en" sz="2000" u="none" cap="none" strike="noStrike">
                <a:solidFill>
                  <a:schemeClr val="dk2"/>
                </a:solidFill>
                <a:latin typeface="Garamond"/>
                <a:ea typeface="Garamond"/>
                <a:cs typeface="Garamond"/>
                <a:sym typeface="Garamond"/>
              </a:rPr>
              <a:t>	-</a:t>
            </a:r>
            <a:r>
              <a:rPr b="1" lang="en" sz="1900" u="sng">
                <a:solidFill>
                  <a:srgbClr val="212121"/>
                </a:solidFill>
                <a:highlight>
                  <a:srgbClr val="FFFFFF"/>
                </a:highlight>
                <a:latin typeface="Garamond"/>
                <a:ea typeface="Garamond"/>
                <a:cs typeface="Garamond"/>
                <a:sym typeface="Garamond"/>
              </a:rPr>
              <a:t>The proceeds from the sale and rental of all lands and other property donated, granted or received, or that may hereafter be donated, granted or received, from the United States or any other source, shall be inviolably appropriated and applied to the specific purposes specified in the original grant or gifts.</a:t>
            </a:r>
            <a:endParaRPr b="1" sz="3000" u="sng">
              <a:solidFill>
                <a:schemeClr val="dk1"/>
              </a:solidFill>
              <a:latin typeface="Garamond"/>
              <a:ea typeface="Garamond"/>
              <a:cs typeface="Garamond"/>
              <a:sym typeface="Garamond"/>
            </a:endParaRPr>
          </a:p>
          <a:p>
            <a:pPr indent="0" lvl="4" marL="0" marR="0" rtl="0" algn="just">
              <a:lnSpc>
                <a:spcPct val="100000"/>
              </a:lnSpc>
              <a:spcBef>
                <a:spcPts val="700"/>
              </a:spcBef>
              <a:spcAft>
                <a:spcPts val="0"/>
              </a:spcAft>
              <a:buClr>
                <a:srgbClr val="000000"/>
              </a:buClr>
              <a:buSzPts val="2000"/>
              <a:buFont typeface="Arial"/>
              <a:buNone/>
            </a:pPr>
            <a:r>
              <a:rPr b="1" i="0" lang="en" sz="1900" u="sng" cap="none" strike="noStrike">
                <a:solidFill>
                  <a:schemeClr val="dk1"/>
                </a:solidFill>
                <a:latin typeface="Garamond"/>
                <a:ea typeface="Garamond"/>
                <a:cs typeface="Garamond"/>
                <a:sym typeface="Garamond"/>
              </a:rPr>
              <a:t>	-All funds belonging to the state for public school purposes is deemed trust funds in the care of the State, which is kept for the exclusive benefit of public schools.</a:t>
            </a:r>
            <a:endParaRPr b="1" i="0" sz="1300" u="sng" cap="none" strike="noStrike">
              <a:solidFill>
                <a:schemeClr val="dk1"/>
              </a:solidFill>
            </a:endParaRPr>
          </a:p>
          <a:p>
            <a:pPr indent="0" lvl="4" marL="0" marR="0" rtl="0" algn="just">
              <a:lnSpc>
                <a:spcPct val="100000"/>
              </a:lnSpc>
              <a:spcBef>
                <a:spcPts val="700"/>
              </a:spcBef>
              <a:spcAft>
                <a:spcPts val="0"/>
              </a:spcAft>
              <a:buClr>
                <a:srgbClr val="000000"/>
              </a:buClr>
              <a:buSzPts val="2000"/>
              <a:buFont typeface="Arial"/>
              <a:buNone/>
            </a:pPr>
            <a:r>
              <a:rPr b="1" i="0" lang="en" sz="1900" u="sng" cap="none" strike="noStrike">
                <a:solidFill>
                  <a:schemeClr val="dk1"/>
                </a:solidFill>
                <a:latin typeface="Garamond"/>
                <a:ea typeface="Garamond"/>
                <a:cs typeface="Garamond"/>
                <a:sym typeface="Garamond"/>
              </a:rPr>
              <a:t>	-Income from perpetual funds and rents from unsold school lands is exclusively applied to the support of free schools in every county.</a:t>
            </a:r>
            <a:endParaRPr b="1" i="0" sz="1300" u="sng" cap="none" strike="noStrike">
              <a:solidFill>
                <a:schemeClr val="dk1"/>
              </a:solidFill>
            </a:endParaRPr>
          </a:p>
          <a:p>
            <a:pPr indent="-215900" lvl="2" marL="342900" marR="0" rtl="0" algn="l">
              <a:lnSpc>
                <a:spcPct val="100000"/>
              </a:lnSpc>
              <a:spcBef>
                <a:spcPts val="700"/>
              </a:spcBef>
              <a:spcAft>
                <a:spcPts val="0"/>
              </a:spcAft>
              <a:buClr>
                <a:srgbClr val="000000"/>
              </a:buClr>
              <a:buSzPts val="2000"/>
              <a:buFont typeface="Arial"/>
              <a:buNone/>
            </a:pPr>
            <a:r>
              <a:t/>
            </a:r>
            <a:endParaRPr b="0" i="0" sz="1700" u="none" cap="none" strike="noStrike">
              <a:solidFill>
                <a:schemeClr val="dk1"/>
              </a:solidFill>
              <a:latin typeface="Garamond"/>
              <a:ea typeface="Garamond"/>
              <a:cs typeface="Garamond"/>
              <a:sym typeface="Garamond"/>
            </a:endParaRPr>
          </a:p>
          <a:p>
            <a:pPr indent="-215900" lvl="0" marL="342900" marR="0" rtl="0" algn="l">
              <a:lnSpc>
                <a:spcPct val="100000"/>
              </a:lnSpc>
              <a:spcBef>
                <a:spcPts val="700"/>
              </a:spcBef>
              <a:spcAft>
                <a:spcPts val="0"/>
              </a:spcAft>
              <a:buClr>
                <a:srgbClr val="000000"/>
              </a:buClr>
              <a:buSzPts val="2000"/>
              <a:buFont typeface="Arial"/>
              <a:buNone/>
            </a:pPr>
            <a:r>
              <a:t/>
            </a:r>
            <a:endParaRPr b="0" i="0" sz="17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t/>
            </a:r>
            <a:endParaRPr b="0" i="0" sz="17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rPr b="0" i="0" lang="en" sz="2000" u="none" cap="none" strike="noStrike">
                <a:solidFill>
                  <a:schemeClr val="dk2"/>
                </a:solidFill>
                <a:latin typeface="Garamond"/>
                <a:ea typeface="Garamond"/>
                <a:cs typeface="Garamond"/>
                <a:sym typeface="Garamond"/>
              </a:rPr>
              <a:t>	</a:t>
            </a:r>
            <a:endParaRPr b="0" i="0" sz="1400" u="none" cap="none" strike="noStrike">
              <a:solidFill>
                <a:srgbClr val="000000"/>
              </a:solidFill>
              <a:latin typeface="Arial"/>
              <a:ea typeface="Arial"/>
              <a:cs typeface="Arial"/>
              <a:sym typeface="Arial"/>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5"/>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Twentieth Century"/>
              <a:buNone/>
            </a:pPr>
            <a:r>
              <a:rPr lang="en" sz="3600">
                <a:solidFill>
                  <a:srgbClr val="3366FF"/>
                </a:solidFill>
                <a:latin typeface="Lato"/>
                <a:ea typeface="Lato"/>
                <a:cs typeface="Lato"/>
                <a:sym typeface="Lato"/>
              </a:rPr>
              <a:t>Constitutional Framework</a:t>
            </a:r>
            <a:endParaRPr sz="3600">
              <a:solidFill>
                <a:srgbClr val="3366FF"/>
              </a:solidFill>
              <a:latin typeface="Lato"/>
              <a:ea typeface="Lato"/>
              <a:cs typeface="Lato"/>
              <a:sym typeface="Lato"/>
            </a:endParaRPr>
          </a:p>
        </p:txBody>
      </p:sp>
      <p:sp>
        <p:nvSpPr>
          <p:cNvPr id="277" name="Google Shape;277;p45"/>
          <p:cNvSpPr/>
          <p:nvPr/>
        </p:nvSpPr>
        <p:spPr>
          <a:xfrm>
            <a:off x="4447606" y="3244334"/>
            <a:ext cx="241039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78" name="Google Shape;278;p45"/>
          <p:cNvSpPr/>
          <p:nvPr/>
        </p:nvSpPr>
        <p:spPr>
          <a:xfrm>
            <a:off x="4447606" y="3244334"/>
            <a:ext cx="210559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79" name="Google Shape;279;p45"/>
          <p:cNvSpPr/>
          <p:nvPr/>
        </p:nvSpPr>
        <p:spPr>
          <a:xfrm>
            <a:off x="457200" y="1312400"/>
            <a:ext cx="8305800" cy="448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172D51"/>
                </a:solidFill>
                <a:latin typeface="Lato"/>
                <a:ea typeface="Lato"/>
                <a:cs typeface="Lato"/>
                <a:sym typeface="Lato"/>
              </a:rPr>
              <a:t>Wyoming Constitution, Article 18, Section 1</a:t>
            </a:r>
            <a:r>
              <a:rPr b="0" i="0" lang="en" sz="2000" u="none" cap="none" strike="noStrike">
                <a:solidFill>
                  <a:srgbClr val="172D51"/>
                </a:solidFill>
                <a:latin typeface="Lato"/>
                <a:ea typeface="Lato"/>
                <a:cs typeface="Lato"/>
                <a:sym typeface="Lato"/>
              </a:rPr>
              <a:t>:</a:t>
            </a:r>
            <a:endParaRPr b="0" i="0" sz="1400" u="none" cap="none" strike="noStrike">
              <a:solidFill>
                <a:srgbClr val="172D51"/>
              </a:solidFill>
              <a:latin typeface="Lato"/>
              <a:ea typeface="Lato"/>
              <a:cs typeface="Lato"/>
              <a:sym typeface="Lato"/>
            </a:endParaRPr>
          </a:p>
          <a:p>
            <a:pPr indent="-342900" lvl="0" marL="342900" marR="0" rtl="0" algn="just">
              <a:lnSpc>
                <a:spcPct val="100000"/>
              </a:lnSpc>
              <a:spcBef>
                <a:spcPts val="600"/>
              </a:spcBef>
              <a:spcAft>
                <a:spcPts val="0"/>
              </a:spcAft>
              <a:buClr>
                <a:srgbClr val="172D51"/>
              </a:buClr>
              <a:buSzPts val="2000"/>
              <a:buFont typeface="Lato"/>
              <a:buChar char="❑"/>
            </a:pPr>
            <a:r>
              <a:rPr b="0" i="0" lang="en" sz="2000" u="none" cap="none" strike="noStrike">
                <a:solidFill>
                  <a:srgbClr val="172D51"/>
                </a:solidFill>
                <a:latin typeface="Lato"/>
                <a:ea typeface="Lato"/>
                <a:cs typeface="Lato"/>
                <a:sym typeface="Lato"/>
              </a:rPr>
              <a:t>The State of Wyoming accepts the grants of lands made by the United States to the state, for educational purposes, for public buildings and institutions and for other objects</a:t>
            </a:r>
            <a:endParaRPr b="0" i="0" sz="1400" u="none" cap="none" strike="noStrike">
              <a:solidFill>
                <a:srgbClr val="172D51"/>
              </a:solidFill>
              <a:latin typeface="Lato"/>
              <a:ea typeface="Lato"/>
              <a:cs typeface="Lato"/>
              <a:sym typeface="Lato"/>
            </a:endParaRPr>
          </a:p>
          <a:p>
            <a:pPr indent="0" lvl="0" marL="0" marR="0" rtl="0" algn="l">
              <a:lnSpc>
                <a:spcPct val="100000"/>
              </a:lnSpc>
              <a:spcBef>
                <a:spcPts val="600"/>
              </a:spcBef>
              <a:spcAft>
                <a:spcPts val="0"/>
              </a:spcAft>
              <a:buClr>
                <a:schemeClr val="dk1"/>
              </a:buClr>
              <a:buSzPts val="2000"/>
              <a:buFont typeface="Arial"/>
              <a:buNone/>
            </a:pPr>
            <a:r>
              <a:t/>
            </a:r>
            <a:endParaRPr b="0" i="0" sz="2000" u="none" cap="none" strike="noStrike">
              <a:solidFill>
                <a:srgbClr val="172D51"/>
              </a:solidFill>
              <a:latin typeface="Lato"/>
              <a:ea typeface="Lato"/>
              <a:cs typeface="Lato"/>
              <a:sym typeface="Lato"/>
            </a:endParaRPr>
          </a:p>
          <a:p>
            <a:pPr indent="0" lvl="0" marL="0" marR="0" rtl="0" algn="l">
              <a:lnSpc>
                <a:spcPct val="100000"/>
              </a:lnSpc>
              <a:spcBef>
                <a:spcPts val="600"/>
              </a:spcBef>
              <a:spcAft>
                <a:spcPts val="0"/>
              </a:spcAft>
              <a:buClr>
                <a:srgbClr val="000000"/>
              </a:buClr>
              <a:buSzPts val="2000"/>
              <a:buFont typeface="Arial"/>
              <a:buNone/>
            </a:pPr>
            <a:r>
              <a:rPr b="1" i="0" lang="en" sz="2000" u="none" cap="none" strike="noStrike">
                <a:solidFill>
                  <a:srgbClr val="172D51"/>
                </a:solidFill>
                <a:latin typeface="Lato"/>
                <a:ea typeface="Lato"/>
                <a:cs typeface="Lato"/>
                <a:sym typeface="Lato"/>
              </a:rPr>
              <a:t>Wyoming Constitution, Article 18, Section 3</a:t>
            </a:r>
            <a:r>
              <a:rPr b="0" i="0" lang="en" sz="2000" u="none" cap="none" strike="noStrike">
                <a:solidFill>
                  <a:srgbClr val="172D51"/>
                </a:solidFill>
                <a:latin typeface="Lato"/>
                <a:ea typeface="Lato"/>
                <a:cs typeface="Lato"/>
                <a:sym typeface="Lato"/>
              </a:rPr>
              <a:t>:</a:t>
            </a:r>
            <a:endParaRPr b="0" i="0" sz="1400" u="none" cap="none" strike="noStrike">
              <a:solidFill>
                <a:srgbClr val="172D51"/>
              </a:solidFill>
              <a:latin typeface="Lato"/>
              <a:ea typeface="Lato"/>
              <a:cs typeface="Lato"/>
              <a:sym typeface="Lato"/>
            </a:endParaRPr>
          </a:p>
          <a:p>
            <a:pPr indent="-342900" lvl="0" marL="342900" marR="0" rtl="0" algn="just">
              <a:lnSpc>
                <a:spcPct val="100000"/>
              </a:lnSpc>
              <a:spcBef>
                <a:spcPts val="0"/>
              </a:spcBef>
              <a:spcAft>
                <a:spcPts val="0"/>
              </a:spcAft>
              <a:buClr>
                <a:srgbClr val="172D51"/>
              </a:buClr>
              <a:buSzPts val="2000"/>
              <a:buFont typeface="Lato"/>
              <a:buChar char="❑"/>
            </a:pPr>
            <a:r>
              <a:rPr b="0" i="0" lang="en" sz="2000" u="none" cap="none" strike="noStrike">
                <a:solidFill>
                  <a:srgbClr val="172D51"/>
                </a:solidFill>
                <a:latin typeface="Lato"/>
                <a:ea typeface="Lato"/>
                <a:cs typeface="Lato"/>
                <a:sym typeface="Lato"/>
              </a:rPr>
              <a:t>Board of Land Commissioners shall have direction, control, disposition and care of all lands granted to the state</a:t>
            </a:r>
            <a:endParaRPr b="0" i="0" sz="1400" u="none" cap="none" strike="noStrike">
              <a:solidFill>
                <a:srgbClr val="172D51"/>
              </a:solidFill>
              <a:latin typeface="Lato"/>
              <a:ea typeface="Lato"/>
              <a:cs typeface="Lato"/>
              <a:sym typeface="Lato"/>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172D51"/>
              </a:solidFill>
              <a:latin typeface="Lato"/>
              <a:ea typeface="Lato"/>
              <a:cs typeface="Lato"/>
              <a:sym typeface="Lato"/>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b="0" i="0" sz="2000" u="none" cap="none" strike="noStrike">
              <a:solidFill>
                <a:srgbClr val="172D5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000"/>
              <a:buFont typeface="Arial"/>
              <a:buNone/>
            </a:pPr>
            <a:r>
              <a:rPr b="0" i="0" lang="en" sz="2000" u="none" cap="none" strike="noStrike">
                <a:solidFill>
                  <a:srgbClr val="172D51"/>
                </a:solidFill>
                <a:latin typeface="Lato"/>
                <a:ea typeface="Lato"/>
                <a:cs typeface="Lato"/>
                <a:sym typeface="Lato"/>
              </a:rPr>
              <a:t>State Trust Land is owned by the State and </a:t>
            </a:r>
            <a:r>
              <a:rPr b="0" i="0" lang="en" sz="2000" u="sng" cap="none" strike="noStrike">
                <a:solidFill>
                  <a:srgbClr val="172D51"/>
                </a:solidFill>
                <a:latin typeface="Lato"/>
                <a:ea typeface="Lato"/>
                <a:cs typeface="Lato"/>
                <a:sym typeface="Lato"/>
              </a:rPr>
              <a:t>held in a Trust</a:t>
            </a:r>
            <a:r>
              <a:rPr b="0" i="0" lang="en" sz="2000" u="none" cap="none" strike="noStrike">
                <a:solidFill>
                  <a:srgbClr val="172D51"/>
                </a:solidFill>
                <a:latin typeface="Lato"/>
                <a:ea typeface="Lato"/>
                <a:cs typeface="Lato"/>
                <a:sym typeface="Lato"/>
              </a:rPr>
              <a:t> for the benefit of public education in the State and other state institutions.  The Board of Land Commissioners is the trustee of trust lands. </a:t>
            </a:r>
            <a:r>
              <a:rPr b="0" i="0" lang="en" sz="2000" u="none" cap="none" strike="noStrike">
                <a:solidFill>
                  <a:srgbClr val="172D51"/>
                </a:solidFill>
                <a:latin typeface="Garamond"/>
                <a:ea typeface="Garamond"/>
                <a:cs typeface="Garamond"/>
                <a:sym typeface="Garamond"/>
              </a:rPr>
              <a:t> </a:t>
            </a:r>
            <a:endParaRPr b="0" i="0" sz="2000" u="none" cap="none" strike="noStrike">
              <a:solidFill>
                <a:srgbClr val="172D51"/>
              </a:solidFill>
              <a:latin typeface="Garamond"/>
              <a:ea typeface="Garamond"/>
              <a:cs typeface="Garamond"/>
              <a:sym typeface="Garamond"/>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0"/>
          <p:cNvSpPr txBox="1"/>
          <p:nvPr/>
        </p:nvSpPr>
        <p:spPr>
          <a:xfrm>
            <a:off x="533400" y="609600"/>
            <a:ext cx="8229600" cy="1020762"/>
          </a:xfrm>
          <a:prstGeom prst="rect">
            <a:avLst/>
          </a:prstGeom>
          <a:noFill/>
          <a:ln>
            <a:noFill/>
          </a:ln>
        </p:spPr>
        <p:txBody>
          <a:bodyPr anchorCtr="0" anchor="b" bIns="45700" lIns="91425" spcFirstLastPara="1" rIns="91425" wrap="square" tIns="45700">
            <a:normAutofit fontScale="90000" lnSpcReduction="10000"/>
          </a:bodyPr>
          <a:lstStyle/>
          <a:p>
            <a:pPr indent="0" lvl="0" marL="0" marR="0" rtl="0" algn="l">
              <a:lnSpc>
                <a:spcPct val="100000"/>
              </a:lnSpc>
              <a:spcBef>
                <a:spcPts val="0"/>
              </a:spcBef>
              <a:spcAft>
                <a:spcPts val="0"/>
              </a:spcAft>
              <a:buClr>
                <a:srgbClr val="000000"/>
              </a:buClr>
              <a:buSzPct val="100000"/>
              <a:buFont typeface="Arial"/>
              <a:buNone/>
            </a:pPr>
            <a:r>
              <a:rPr b="1" i="0" lang="en" sz="4000" u="none" cap="none" strike="noStrike">
                <a:solidFill>
                  <a:srgbClr val="0070C0"/>
                </a:solidFill>
                <a:latin typeface="Balthazar"/>
                <a:ea typeface="Balthazar"/>
                <a:cs typeface="Balthazar"/>
                <a:sym typeface="Balthazar"/>
              </a:rPr>
              <a:t>Board of Land Commissioners</a:t>
            </a:r>
            <a:br>
              <a:rPr b="1" i="0" lang="en" sz="3200" u="none" cap="none" strike="noStrike">
                <a:solidFill>
                  <a:srgbClr val="663300"/>
                </a:solidFill>
                <a:latin typeface="Balthazar"/>
                <a:ea typeface="Balthazar"/>
                <a:cs typeface="Balthazar"/>
                <a:sym typeface="Balthazar"/>
              </a:rPr>
            </a:br>
            <a:endParaRPr b="1" i="0" sz="3200" u="none" cap="none" strike="noStrike">
              <a:solidFill>
                <a:srgbClr val="663300"/>
              </a:solidFill>
              <a:latin typeface="Balthazar"/>
              <a:ea typeface="Balthazar"/>
              <a:cs typeface="Balthazar"/>
              <a:sym typeface="Balthazar"/>
            </a:endParaRPr>
          </a:p>
        </p:txBody>
      </p:sp>
      <p:sp>
        <p:nvSpPr>
          <p:cNvPr id="285" name="Google Shape;285;p10"/>
          <p:cNvSpPr txBox="1"/>
          <p:nvPr>
            <p:ph idx="1" type="body"/>
          </p:nvPr>
        </p:nvSpPr>
        <p:spPr>
          <a:xfrm>
            <a:off x="228600" y="1390187"/>
            <a:ext cx="5943600" cy="420623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297180" lvl="0" marL="457200" rtl="0" algn="l">
              <a:lnSpc>
                <a:spcPct val="100000"/>
              </a:lnSpc>
              <a:spcBef>
                <a:spcPts val="700"/>
              </a:spcBef>
              <a:spcAft>
                <a:spcPts val="0"/>
              </a:spcAft>
              <a:buSzPts val="1080"/>
              <a:buNone/>
            </a:pPr>
            <a:r>
              <a:rPr lang="en" sz="1800">
                <a:solidFill>
                  <a:schemeClr val="lt1"/>
                </a:solidFill>
                <a:latin typeface="Calibri"/>
                <a:ea typeface="Calibri"/>
                <a:cs typeface="Calibri"/>
                <a:sym typeface="Calibri"/>
              </a:rPr>
              <a:t>	</a:t>
            </a:r>
            <a:r>
              <a:rPr b="1" lang="en" sz="2000">
                <a:solidFill>
                  <a:srgbClr val="3F3F39"/>
                </a:solidFill>
                <a:latin typeface="Calibri"/>
                <a:ea typeface="Calibri"/>
                <a:cs typeface="Calibri"/>
                <a:sym typeface="Calibri"/>
              </a:rPr>
              <a:t>The Board of Land Commissioners is composed of the Governor, Secretary of State, State Auditor, State Treasurer, and Superintendent of Public Instruction.</a:t>
            </a:r>
            <a:endParaRPr/>
          </a:p>
          <a:p>
            <a:pPr indent="-297180" lvl="0" marL="457200" rtl="0" algn="l">
              <a:lnSpc>
                <a:spcPct val="100000"/>
              </a:lnSpc>
              <a:spcBef>
                <a:spcPts val="700"/>
              </a:spcBef>
              <a:spcAft>
                <a:spcPts val="0"/>
              </a:spcAft>
              <a:buSzPts val="1080"/>
              <a:buNone/>
            </a:pPr>
            <a:r>
              <a:t/>
            </a:r>
            <a:endParaRPr b="1" sz="2000">
              <a:solidFill>
                <a:srgbClr val="3F3F39"/>
              </a:solidFill>
              <a:latin typeface="Calibri"/>
              <a:ea typeface="Calibri"/>
              <a:cs typeface="Calibri"/>
              <a:sym typeface="Calibri"/>
            </a:endParaRPr>
          </a:p>
          <a:p>
            <a:pPr indent="-297180" lvl="0" marL="457200" rtl="0" algn="l">
              <a:lnSpc>
                <a:spcPct val="100000"/>
              </a:lnSpc>
              <a:spcBef>
                <a:spcPts val="700"/>
              </a:spcBef>
              <a:spcAft>
                <a:spcPts val="0"/>
              </a:spcAft>
              <a:buSzPts val="1080"/>
              <a:buNone/>
            </a:pPr>
            <a:r>
              <a:rPr lang="en" sz="2000">
                <a:latin typeface="Calibri"/>
                <a:ea typeface="Calibri"/>
                <a:cs typeface="Calibri"/>
                <a:sym typeface="Calibri"/>
              </a:rPr>
              <a:t>	The Board is constitutionally charged with optimizing revenue from state trust lands to support public education and beneficiary institutions, while concurrently striving to protect, conserve, and maintain the lands so they may be used by future generations.</a:t>
            </a:r>
            <a:endParaRPr b="1" sz="2000">
              <a:solidFill>
                <a:srgbClr val="3F3F39"/>
              </a:solidFill>
              <a:latin typeface="Calibri"/>
              <a:ea typeface="Calibri"/>
              <a:cs typeface="Calibri"/>
              <a:sym typeface="Calibri"/>
            </a:endParaRPr>
          </a:p>
          <a:p>
            <a:pPr indent="-297180" lvl="0" marL="457200" rtl="0" algn="l">
              <a:lnSpc>
                <a:spcPct val="100000"/>
              </a:lnSpc>
              <a:spcBef>
                <a:spcPts val="700"/>
              </a:spcBef>
              <a:spcAft>
                <a:spcPts val="0"/>
              </a:spcAft>
              <a:buSzPts val="1080"/>
              <a:buNone/>
            </a:pPr>
            <a:r>
              <a:t/>
            </a:r>
            <a:endParaRPr sz="2400">
              <a:latin typeface="Calibri"/>
              <a:ea typeface="Calibri"/>
              <a:cs typeface="Calibri"/>
              <a:sym typeface="Calibri"/>
            </a:endParaRPr>
          </a:p>
        </p:txBody>
      </p:sp>
      <p:pic>
        <p:nvPicPr>
          <p:cNvPr descr="https://lh6.googleusercontent.com/fZZvUDKmYS_4OMHBtnzdNV19qlMkvh9Ea8SdJx1seYS-kO-FZIrMCqLQaTbvoGPTHiJ9UjZKqObGTiA1LviAwhN3xExJ7x4T0EXrjykw5ynxNbqQvY8=w170" id="286" name="Google Shape;286;p10"/>
          <p:cNvPicPr preferRelativeResize="0"/>
          <p:nvPr/>
        </p:nvPicPr>
        <p:blipFill rotWithShape="1">
          <a:blip r:embed="rId3">
            <a:alphaModFix/>
          </a:blip>
          <a:srcRect b="0" l="0" r="0" t="0"/>
          <a:stretch/>
        </p:blipFill>
        <p:spPr>
          <a:xfrm>
            <a:off x="6543626" y="4115958"/>
            <a:ext cx="1891323" cy="745404"/>
          </a:xfrm>
          <a:prstGeom prst="rect">
            <a:avLst/>
          </a:prstGeom>
          <a:noFill/>
          <a:ln>
            <a:noFill/>
          </a:ln>
        </p:spPr>
      </p:pic>
      <p:pic>
        <p:nvPicPr>
          <p:cNvPr descr="https://lh4.googleusercontent.com/nPot1Pbw5Vlr_3BScPjn0pNYUOIm9UGVEY91F6rN8BaaP8S9__pQG_Nmfh5SIABQGGGtye1QGosKf3w1sYe0QFojpMseysZno7y46oOPL8yOWHU2aw=w170" id="287" name="Google Shape;287;p10"/>
          <p:cNvPicPr preferRelativeResize="0"/>
          <p:nvPr/>
        </p:nvPicPr>
        <p:blipFill rotWithShape="1">
          <a:blip r:embed="rId4">
            <a:alphaModFix/>
          </a:blip>
          <a:srcRect b="0" l="0" r="0" t="0"/>
          <a:stretch/>
        </p:blipFill>
        <p:spPr>
          <a:xfrm>
            <a:off x="6539718" y="3280496"/>
            <a:ext cx="1895231" cy="746944"/>
          </a:xfrm>
          <a:prstGeom prst="rect">
            <a:avLst/>
          </a:prstGeom>
          <a:noFill/>
          <a:ln>
            <a:noFill/>
          </a:ln>
        </p:spPr>
      </p:pic>
      <p:pic>
        <p:nvPicPr>
          <p:cNvPr descr="https://lh3.googleusercontent.com/tnkncjir17LtjmSctRmSZReYOqxyyNgNWufCOiE0MlfW8DEMAZhvehrt29SUmzHsF7PgAi4jDlcFNmQwcELvRTEctzol98x4N53HOSieE83EgNcuXQ=w170" id="288" name="Google Shape;288;p10"/>
          <p:cNvPicPr preferRelativeResize="0"/>
          <p:nvPr/>
        </p:nvPicPr>
        <p:blipFill rotWithShape="1">
          <a:blip r:embed="rId5">
            <a:alphaModFix/>
          </a:blip>
          <a:srcRect b="0" l="0" r="0" t="0"/>
          <a:stretch/>
        </p:blipFill>
        <p:spPr>
          <a:xfrm>
            <a:off x="6515100" y="1630362"/>
            <a:ext cx="1905000" cy="719353"/>
          </a:xfrm>
          <a:prstGeom prst="rect">
            <a:avLst/>
          </a:prstGeom>
          <a:noFill/>
          <a:ln>
            <a:noFill/>
          </a:ln>
        </p:spPr>
      </p:pic>
      <p:sp>
        <p:nvSpPr>
          <p:cNvPr id="289" name="Google Shape;289;p10"/>
          <p:cNvSpPr/>
          <p:nvPr/>
        </p:nvSpPr>
        <p:spPr>
          <a:xfrm>
            <a:off x="6891580" y="2662705"/>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0" name="Google Shape;290;p10"/>
          <p:cNvSpPr/>
          <p:nvPr/>
        </p:nvSpPr>
        <p:spPr>
          <a:xfrm>
            <a:off x="4419600" y="3276599"/>
            <a:ext cx="1454258" cy="9389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91" name="Google Shape;291;p10"/>
          <p:cNvPicPr preferRelativeResize="0"/>
          <p:nvPr/>
        </p:nvPicPr>
        <p:blipFill rotWithShape="1">
          <a:blip r:embed="rId6">
            <a:alphaModFix/>
          </a:blip>
          <a:srcRect b="0" l="0" r="0" t="0"/>
          <a:stretch/>
        </p:blipFill>
        <p:spPr>
          <a:xfrm>
            <a:off x="6539718" y="2448803"/>
            <a:ext cx="1895231" cy="719353"/>
          </a:xfrm>
          <a:prstGeom prst="rect">
            <a:avLst/>
          </a:prstGeom>
          <a:noFill/>
          <a:ln>
            <a:noFill/>
          </a:ln>
        </p:spPr>
      </p:pic>
      <p:pic>
        <p:nvPicPr>
          <p:cNvPr id="292" name="Google Shape;292;p10"/>
          <p:cNvPicPr preferRelativeResize="0"/>
          <p:nvPr/>
        </p:nvPicPr>
        <p:blipFill rotWithShape="1">
          <a:blip r:embed="rId7">
            <a:alphaModFix/>
          </a:blip>
          <a:srcRect b="0" l="0" r="0" t="0"/>
          <a:stretch/>
        </p:blipFill>
        <p:spPr>
          <a:xfrm>
            <a:off x="6539719" y="4967688"/>
            <a:ext cx="1891322" cy="628738"/>
          </a:xfrm>
          <a:prstGeom prst="rect">
            <a:avLst/>
          </a:prstGeom>
          <a:noFill/>
          <a:ln>
            <a:noFill/>
          </a:ln>
        </p:spPr>
      </p:pic>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1"/>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959"/>
              <a:buFont typeface="Garamond"/>
              <a:buNone/>
            </a:pPr>
            <a:r>
              <a:rPr b="1" lang="en" sz="3959">
                <a:solidFill>
                  <a:srgbClr val="3366FF"/>
                </a:solidFill>
                <a:latin typeface="Garamond"/>
                <a:ea typeface="Garamond"/>
                <a:cs typeface="Garamond"/>
                <a:sym typeface="Garamond"/>
              </a:rPr>
              <a:t>Constitutional Framework</a:t>
            </a:r>
            <a:endParaRPr b="1" sz="3959">
              <a:solidFill>
                <a:srgbClr val="3366FF"/>
              </a:solidFill>
              <a:latin typeface="Garamond"/>
              <a:ea typeface="Garamond"/>
              <a:cs typeface="Garamond"/>
              <a:sym typeface="Garamond"/>
            </a:endParaRPr>
          </a:p>
        </p:txBody>
      </p:sp>
      <p:sp>
        <p:nvSpPr>
          <p:cNvPr id="298" name="Google Shape;298;p11"/>
          <p:cNvSpPr txBox="1"/>
          <p:nvPr/>
        </p:nvSpPr>
        <p:spPr>
          <a:xfrm>
            <a:off x="304800" y="1582310"/>
            <a:ext cx="8534400" cy="4239390"/>
          </a:xfrm>
          <a:prstGeom prst="rect">
            <a:avLst/>
          </a:prstGeom>
          <a:noFill/>
          <a:ln>
            <a:noFill/>
          </a:ln>
        </p:spPr>
        <p:txBody>
          <a:bodyPr anchorCtr="0" anchor="t" bIns="45700" lIns="91425" spcFirstLastPara="1" rIns="91425" wrap="square" tIns="45700">
            <a:noAutofit/>
          </a:bodyPr>
          <a:lstStyle/>
          <a:p>
            <a:pPr indent="-342900" lvl="2" marL="342900" marR="0" rtl="0" algn="l">
              <a:lnSpc>
                <a:spcPct val="100000"/>
              </a:lnSpc>
              <a:spcBef>
                <a:spcPts val="700"/>
              </a:spcBef>
              <a:spcAft>
                <a:spcPts val="0"/>
              </a:spcAft>
              <a:buClr>
                <a:srgbClr val="000000"/>
              </a:buClr>
              <a:buSzPts val="3200"/>
              <a:buFont typeface="Arial"/>
              <a:buChar char="•"/>
            </a:pPr>
            <a:r>
              <a:rPr b="0" i="0" lang="en" sz="3200" u="none" cap="none" strike="noStrike">
                <a:solidFill>
                  <a:schemeClr val="dk2"/>
                </a:solidFill>
                <a:latin typeface="Garamond"/>
                <a:ea typeface="Garamond"/>
                <a:cs typeface="Garamond"/>
                <a:sym typeface="Garamond"/>
              </a:rPr>
              <a:t>Article 18, Sec. 4:</a:t>
            </a:r>
            <a:endParaRPr b="0" i="0" sz="1400" u="none" cap="none" strike="noStrike">
              <a:solidFill>
                <a:srgbClr val="000000"/>
              </a:solidFill>
              <a:latin typeface="Arial"/>
              <a:ea typeface="Arial"/>
              <a:cs typeface="Arial"/>
              <a:sym typeface="Arial"/>
            </a:endParaRPr>
          </a:p>
          <a:p>
            <a:pPr indent="0" lvl="3" marL="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0" lvl="3" marL="0" marR="0" rtl="0" algn="l">
              <a:lnSpc>
                <a:spcPct val="100000"/>
              </a:lnSpc>
              <a:spcBef>
                <a:spcPts val="700"/>
              </a:spcBef>
              <a:spcAft>
                <a:spcPts val="0"/>
              </a:spcAft>
              <a:buClr>
                <a:srgbClr val="000000"/>
              </a:buClr>
              <a:buSzPts val="2000"/>
              <a:buFont typeface="Arial"/>
              <a:buNone/>
            </a:pPr>
            <a:r>
              <a:rPr b="0" i="0" lang="en" sz="2000" u="none" cap="none" strike="noStrike">
                <a:solidFill>
                  <a:schemeClr val="dk2"/>
                </a:solidFill>
                <a:latin typeface="Garamond"/>
                <a:ea typeface="Garamond"/>
                <a:cs typeface="Garamond"/>
                <a:sym typeface="Garamond"/>
              </a:rPr>
              <a:t>	</a:t>
            </a:r>
            <a:r>
              <a:rPr b="0" i="0" lang="en" sz="2800" u="none" cap="none" strike="noStrike">
                <a:solidFill>
                  <a:schemeClr val="dk2"/>
                </a:solidFill>
                <a:latin typeface="Garamond"/>
                <a:ea typeface="Garamond"/>
                <a:cs typeface="Garamond"/>
                <a:sym typeface="Garamond"/>
              </a:rPr>
              <a:t>The Legislature:</a:t>
            </a:r>
            <a:endParaRPr b="0" i="0" sz="1400" u="none" cap="none" strike="noStrike">
              <a:solidFill>
                <a:srgbClr val="000000"/>
              </a:solidFill>
              <a:latin typeface="Arial"/>
              <a:ea typeface="Arial"/>
              <a:cs typeface="Arial"/>
              <a:sym typeface="Arial"/>
            </a:endParaRPr>
          </a:p>
          <a:p>
            <a:pPr indent="0" lvl="3" marL="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0" lvl="3" marL="0" marR="0" rtl="0" algn="l">
              <a:lnSpc>
                <a:spcPct val="100000"/>
              </a:lnSpc>
              <a:spcBef>
                <a:spcPts val="700"/>
              </a:spcBef>
              <a:spcAft>
                <a:spcPts val="0"/>
              </a:spcAft>
              <a:buClr>
                <a:srgbClr val="000000"/>
              </a:buClr>
              <a:buSzPts val="2000"/>
              <a:buFont typeface="Arial"/>
              <a:buNone/>
            </a:pPr>
            <a:r>
              <a:rPr b="0" i="0" lang="en" sz="2000" u="none" cap="none" strike="noStrike">
                <a:solidFill>
                  <a:schemeClr val="dk2"/>
                </a:solidFill>
                <a:latin typeface="Garamond"/>
                <a:ea typeface="Garamond"/>
                <a:cs typeface="Garamond"/>
                <a:sym typeface="Garamond"/>
              </a:rPr>
              <a:t>		</a:t>
            </a:r>
            <a:r>
              <a:rPr b="0" i="0" lang="en" sz="2200" u="none" cap="none" strike="noStrike">
                <a:solidFill>
                  <a:schemeClr val="dk2"/>
                </a:solidFill>
                <a:latin typeface="Garamond"/>
                <a:ea typeface="Garamond"/>
                <a:cs typeface="Garamond"/>
                <a:sym typeface="Garamond"/>
              </a:rPr>
              <a:t>Enacts the necessary laws for the sale, disposal, leasing or care of 		all lands granted to the State</a:t>
            </a:r>
            <a:endParaRPr b="0" i="0" sz="1600" u="none" cap="none" strike="noStrike">
              <a:solidFill>
                <a:srgbClr val="000000"/>
              </a:solidFill>
              <a:latin typeface="Arial"/>
              <a:ea typeface="Arial"/>
              <a:cs typeface="Arial"/>
              <a:sym typeface="Arial"/>
            </a:endParaRPr>
          </a:p>
          <a:p>
            <a:pPr indent="0" lvl="3" marL="0" marR="0" rtl="0" algn="l">
              <a:lnSpc>
                <a:spcPct val="100000"/>
              </a:lnSpc>
              <a:spcBef>
                <a:spcPts val="700"/>
              </a:spcBef>
              <a:spcAft>
                <a:spcPts val="0"/>
              </a:spcAft>
              <a:buClr>
                <a:srgbClr val="000000"/>
              </a:buClr>
              <a:buSzPts val="2000"/>
              <a:buFont typeface="Arial"/>
              <a:buNone/>
            </a:pPr>
            <a:r>
              <a:t/>
            </a:r>
            <a:endParaRPr b="0" i="0" sz="2200" u="none" cap="none" strike="noStrike">
              <a:solidFill>
                <a:schemeClr val="dk2"/>
              </a:solidFill>
              <a:latin typeface="Garamond"/>
              <a:ea typeface="Garamond"/>
              <a:cs typeface="Garamond"/>
              <a:sym typeface="Garamond"/>
            </a:endParaRPr>
          </a:p>
          <a:p>
            <a:pPr indent="0" lvl="3" marL="0" marR="0" rtl="0" algn="l">
              <a:lnSpc>
                <a:spcPct val="100000"/>
              </a:lnSpc>
              <a:spcBef>
                <a:spcPts val="700"/>
              </a:spcBef>
              <a:spcAft>
                <a:spcPts val="0"/>
              </a:spcAft>
              <a:buClr>
                <a:srgbClr val="000000"/>
              </a:buClr>
              <a:buSzPts val="2000"/>
              <a:buFont typeface="Arial"/>
              <a:buNone/>
            </a:pPr>
            <a:r>
              <a:rPr b="0" i="0" lang="en" sz="2200" u="none" cap="none" strike="noStrike">
                <a:solidFill>
                  <a:schemeClr val="dk2"/>
                </a:solidFill>
                <a:latin typeface="Garamond"/>
                <a:ea typeface="Garamond"/>
                <a:cs typeface="Garamond"/>
                <a:sym typeface="Garamond"/>
              </a:rPr>
              <a:t>		Passes laws for suitable safekeeping, transfer and disbursement of 		land grant funds</a:t>
            </a:r>
            <a:endParaRPr b="0" i="0" sz="1600" u="none" cap="none" strike="noStrike">
              <a:solidFill>
                <a:srgbClr val="000000"/>
              </a:solidFill>
              <a:latin typeface="Arial"/>
              <a:ea typeface="Arial"/>
              <a:cs typeface="Arial"/>
              <a:sym typeface="Arial"/>
            </a:endParaRPr>
          </a:p>
          <a:p>
            <a:pPr indent="-215900" lvl="0" marL="34290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t/>
            </a:r>
            <a:endParaRPr b="0" i="0" sz="2000" u="none" cap="none" strike="noStrike">
              <a:solidFill>
                <a:schemeClr val="dk2"/>
              </a:solidFill>
              <a:latin typeface="Garamond"/>
              <a:ea typeface="Garamond"/>
              <a:cs typeface="Garamond"/>
              <a:sym typeface="Garamond"/>
            </a:endParaRPr>
          </a:p>
          <a:p>
            <a:pPr indent="-320040" lvl="0" marL="320040" marR="0" rtl="0" algn="l">
              <a:lnSpc>
                <a:spcPct val="100000"/>
              </a:lnSpc>
              <a:spcBef>
                <a:spcPts val="700"/>
              </a:spcBef>
              <a:spcAft>
                <a:spcPts val="0"/>
              </a:spcAft>
              <a:buClr>
                <a:srgbClr val="000000"/>
              </a:buClr>
              <a:buSzPts val="2000"/>
              <a:buFont typeface="Arial"/>
              <a:buNone/>
            </a:pPr>
            <a:r>
              <a:rPr b="0" i="0" lang="en" sz="2000" u="none" cap="none" strike="noStrike">
                <a:solidFill>
                  <a:schemeClr val="dk2"/>
                </a:solidFill>
                <a:latin typeface="Garamond"/>
                <a:ea typeface="Garamond"/>
                <a:cs typeface="Garamond"/>
                <a:sym typeface="Garamond"/>
              </a:rPr>
              <a:t>	</a:t>
            </a:r>
            <a:endParaRPr b="0" i="0" sz="1400" u="none" cap="none" strike="noStrike">
              <a:solidFill>
                <a:srgbClr val="000000"/>
              </a:solidFill>
              <a:latin typeface="Arial"/>
              <a:ea typeface="Arial"/>
              <a:cs typeface="Arial"/>
              <a:sym typeface="Arial"/>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9"/>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Twentieth Century"/>
              <a:buNone/>
            </a:pPr>
            <a:r>
              <a:rPr lang="en" sz="3600">
                <a:solidFill>
                  <a:srgbClr val="3366FF"/>
                </a:solidFill>
                <a:latin typeface="Lato"/>
                <a:ea typeface="Lato"/>
                <a:cs typeface="Lato"/>
                <a:sym typeface="Lato"/>
              </a:rPr>
              <a:t>Act of Admission Framework</a:t>
            </a:r>
            <a:endParaRPr sz="3600">
              <a:solidFill>
                <a:srgbClr val="3366FF"/>
              </a:solidFill>
              <a:latin typeface="Lato"/>
              <a:ea typeface="Lato"/>
              <a:cs typeface="Lato"/>
              <a:sym typeface="Lato"/>
            </a:endParaRPr>
          </a:p>
        </p:txBody>
      </p:sp>
      <p:sp>
        <p:nvSpPr>
          <p:cNvPr id="304" name="Google Shape;304;p9"/>
          <p:cNvSpPr/>
          <p:nvPr/>
        </p:nvSpPr>
        <p:spPr>
          <a:xfrm>
            <a:off x="4447606" y="3244334"/>
            <a:ext cx="241039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5" name="Google Shape;305;p9"/>
          <p:cNvSpPr/>
          <p:nvPr/>
        </p:nvSpPr>
        <p:spPr>
          <a:xfrm>
            <a:off x="4447606" y="3244334"/>
            <a:ext cx="210559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6" name="Google Shape;306;p9"/>
          <p:cNvSpPr/>
          <p:nvPr/>
        </p:nvSpPr>
        <p:spPr>
          <a:xfrm>
            <a:off x="457200" y="1312400"/>
            <a:ext cx="8305800" cy="448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 sz="2100" u="none" cap="none" strike="noStrike">
                <a:solidFill>
                  <a:srgbClr val="172D51"/>
                </a:solidFill>
                <a:latin typeface="Lato"/>
                <a:ea typeface="Lato"/>
                <a:cs typeface="Lato"/>
                <a:sym typeface="Lato"/>
              </a:rPr>
              <a:t>Wyoming Act of Admission, Section 5</a:t>
            </a:r>
            <a:r>
              <a:rPr b="0" i="0" lang="en" sz="2100" u="none" cap="none" strike="noStrike">
                <a:solidFill>
                  <a:srgbClr val="172D51"/>
                </a:solidFill>
                <a:latin typeface="Lato"/>
                <a:ea typeface="Lato"/>
                <a:cs typeface="Lato"/>
                <a:sym typeface="Lato"/>
              </a:rPr>
              <a:t>:</a:t>
            </a:r>
            <a:endParaRPr b="0" i="0" sz="1500" u="none" cap="none" strike="noStrike">
              <a:solidFill>
                <a:srgbClr val="172D51"/>
              </a:solidFill>
              <a:latin typeface="Lato"/>
              <a:ea typeface="Lato"/>
              <a:cs typeface="Lato"/>
              <a:sym typeface="Lato"/>
            </a:endParaRPr>
          </a:p>
          <a:p>
            <a:pPr indent="-349250" lvl="0" marL="342900" marR="0" rtl="0" algn="just">
              <a:lnSpc>
                <a:spcPct val="100000"/>
              </a:lnSpc>
              <a:spcBef>
                <a:spcPts val="600"/>
              </a:spcBef>
              <a:spcAft>
                <a:spcPts val="0"/>
              </a:spcAft>
              <a:buClr>
                <a:srgbClr val="172D51"/>
              </a:buClr>
              <a:buSzPts val="2100"/>
              <a:buFont typeface="Lato"/>
              <a:buChar char="❑"/>
            </a:pPr>
            <a:r>
              <a:rPr b="0" i="0" lang="en" sz="2100" u="none" cap="none" strike="noStrike">
                <a:solidFill>
                  <a:srgbClr val="172D51"/>
                </a:solidFill>
                <a:latin typeface="Lato"/>
                <a:ea typeface="Lato"/>
                <a:cs typeface="Lato"/>
                <a:sym typeface="Lato"/>
              </a:rPr>
              <a:t>All lands herein granted for educational purposes shall be disposed of only at public </a:t>
            </a:r>
            <a:r>
              <a:rPr lang="en" sz="2100">
                <a:solidFill>
                  <a:srgbClr val="172D51"/>
                </a:solidFill>
                <a:latin typeface="Lato"/>
                <a:ea typeface="Lato"/>
                <a:cs typeface="Lato"/>
                <a:sym typeface="Lato"/>
              </a:rPr>
              <a:t>auction</a:t>
            </a:r>
            <a:r>
              <a:rPr b="0" i="0" lang="en" sz="2100" u="none" cap="none" strike="noStrike">
                <a:solidFill>
                  <a:srgbClr val="172D51"/>
                </a:solidFill>
                <a:latin typeface="Lato"/>
                <a:ea typeface="Lato"/>
                <a:cs typeface="Lato"/>
                <a:sym typeface="Lato"/>
              </a:rPr>
              <a:t>… But said lands may… be leased for mineral, grazing, agricultural, or other purposes, provided that the term of agricultural and grazing leases shall not exceed 10 years; and such land shall not be subject to preemption, homestead entry, or any other entry under the laws of the United States, whether surveyed or unsurveyed, </a:t>
            </a:r>
            <a:r>
              <a:rPr b="0" i="0" lang="en" sz="2100" u="sng" cap="none" strike="noStrike">
                <a:solidFill>
                  <a:srgbClr val="172D51"/>
                </a:solidFill>
                <a:latin typeface="Lato"/>
                <a:ea typeface="Lato"/>
                <a:cs typeface="Lato"/>
                <a:sym typeface="Lato"/>
              </a:rPr>
              <a:t>but shall be reserved for school purposes only</a:t>
            </a:r>
            <a:r>
              <a:rPr b="0" i="0" lang="en" sz="2100" u="none" cap="none" strike="noStrike">
                <a:solidFill>
                  <a:srgbClr val="172D51"/>
                </a:solidFill>
                <a:latin typeface="Lato"/>
                <a:ea typeface="Lato"/>
                <a:cs typeface="Lato"/>
                <a:sym typeface="Lato"/>
              </a:rPr>
              <a:t>.</a:t>
            </a:r>
            <a:endParaRPr b="0" i="0" sz="1500" u="none" cap="none" strike="noStrike">
              <a:solidFill>
                <a:srgbClr val="172D5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172D51"/>
              </a:solidFill>
              <a:latin typeface="Garamond"/>
              <a:ea typeface="Garamond"/>
              <a:cs typeface="Garamond"/>
              <a:sym typeface="Garamond"/>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3"/>
          <p:cNvSpPr txBox="1"/>
          <p:nvPr>
            <p:ph type="title"/>
          </p:nvPr>
        </p:nvSpPr>
        <p:spPr>
          <a:xfrm>
            <a:off x="76200" y="228600"/>
            <a:ext cx="8991600" cy="990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lang="en" sz="2800">
                <a:latin typeface="Garamond"/>
                <a:ea typeface="Garamond"/>
                <a:cs typeface="Garamond"/>
                <a:sym typeface="Garamond"/>
              </a:rPr>
              <a:t>Direction, control, disposition and care</a:t>
            </a:r>
            <a:endParaRPr b="1" sz="2800">
              <a:latin typeface="Garamond"/>
              <a:ea typeface="Garamond"/>
              <a:cs typeface="Garamond"/>
              <a:sym typeface="Garamond"/>
            </a:endParaRPr>
          </a:p>
        </p:txBody>
      </p:sp>
      <p:sp>
        <p:nvSpPr>
          <p:cNvPr id="312" name="Google Shape;312;p13"/>
          <p:cNvSpPr txBox="1"/>
          <p:nvPr>
            <p:ph idx="1" type="body"/>
          </p:nvPr>
        </p:nvSpPr>
        <p:spPr>
          <a:xfrm>
            <a:off x="376428" y="1295400"/>
            <a:ext cx="8153400" cy="4145280"/>
          </a:xfrm>
          <a:prstGeom prst="rect">
            <a:avLst/>
          </a:prstGeom>
          <a:noFill/>
          <a:ln>
            <a:noFill/>
          </a:ln>
        </p:spPr>
        <p:txBody>
          <a:bodyPr anchorCtr="0" anchor="t" bIns="45700" lIns="91425" spcFirstLastPara="1" rIns="91425" wrap="square" tIns="45700">
            <a:normAutofit/>
          </a:bodyPr>
          <a:lstStyle/>
          <a:p>
            <a:pPr indent="-297180" lvl="0" marL="457200" rtl="0" algn="l">
              <a:lnSpc>
                <a:spcPct val="100000"/>
              </a:lnSpc>
              <a:spcBef>
                <a:spcPts val="700"/>
              </a:spcBef>
              <a:spcAft>
                <a:spcPts val="0"/>
              </a:spcAft>
              <a:buSzPts val="1080"/>
              <a:buNone/>
            </a:pPr>
            <a:r>
              <a:rPr lang="en" sz="2500">
                <a:solidFill>
                  <a:schemeClr val="dk2"/>
                </a:solidFill>
                <a:latin typeface="Garamond"/>
                <a:ea typeface="Garamond"/>
                <a:cs typeface="Garamond"/>
                <a:sym typeface="Garamond"/>
              </a:rPr>
              <a:t>W.S. 36-2-107 (a)</a:t>
            </a:r>
            <a:endParaRPr sz="1500"/>
          </a:p>
          <a:p>
            <a:pPr indent="-297180" lvl="0" marL="457200" rtl="0" algn="l">
              <a:lnSpc>
                <a:spcPct val="100000"/>
              </a:lnSpc>
              <a:spcBef>
                <a:spcPts val="700"/>
              </a:spcBef>
              <a:spcAft>
                <a:spcPts val="0"/>
              </a:spcAft>
              <a:buSzPts val="1080"/>
              <a:buNone/>
            </a:pPr>
            <a:r>
              <a:t/>
            </a:r>
            <a:endParaRPr sz="2500">
              <a:solidFill>
                <a:schemeClr val="dk2"/>
              </a:solidFill>
              <a:latin typeface="Garamond"/>
              <a:ea typeface="Garamond"/>
              <a:cs typeface="Garamond"/>
              <a:sym typeface="Garamond"/>
            </a:endParaRPr>
          </a:p>
          <a:p>
            <a:pPr indent="-297180" lvl="0" marL="457200" rtl="0" algn="l">
              <a:lnSpc>
                <a:spcPct val="100000"/>
              </a:lnSpc>
              <a:spcBef>
                <a:spcPts val="700"/>
              </a:spcBef>
              <a:spcAft>
                <a:spcPts val="0"/>
              </a:spcAft>
              <a:buSzPts val="1080"/>
              <a:buNone/>
            </a:pPr>
            <a:r>
              <a:rPr lang="en" sz="2500">
                <a:solidFill>
                  <a:schemeClr val="dk2"/>
                </a:solidFill>
                <a:latin typeface="Garamond"/>
                <a:ea typeface="Garamond"/>
                <a:cs typeface="Garamond"/>
                <a:sym typeface="Garamond"/>
              </a:rPr>
              <a:t>	The Board of Land Commissioners shall have the power and authority to promulgate and adopt rules and regulations not inconsistent with the laws of the state, as it may from time to time deem necessary in the direction, control, disposition and care of all state lands, and to preserve the value of the land and </a:t>
            </a:r>
            <a:r>
              <a:rPr lang="en" sz="2500" u="sng">
                <a:solidFill>
                  <a:schemeClr val="dk2"/>
                </a:solidFill>
                <a:latin typeface="Garamond"/>
                <a:ea typeface="Garamond"/>
                <a:cs typeface="Garamond"/>
                <a:sym typeface="Garamond"/>
              </a:rPr>
              <a:t>to recognize the fiduciary duties of the state land office</a:t>
            </a:r>
            <a:r>
              <a:rPr lang="en" sz="2500">
                <a:solidFill>
                  <a:schemeClr val="dk2"/>
                </a:solidFill>
                <a:latin typeface="Garamond"/>
                <a:ea typeface="Garamond"/>
                <a:cs typeface="Garamond"/>
                <a:sym typeface="Garamond"/>
              </a:rPr>
              <a:t>.</a:t>
            </a:r>
            <a:endParaRPr sz="1500"/>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4"/>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 sz="2800">
                <a:solidFill>
                  <a:srgbClr val="3366FF"/>
                </a:solidFill>
              </a:rPr>
              <a:t>Statutory Principles:</a:t>
            </a:r>
            <a:endParaRPr/>
          </a:p>
        </p:txBody>
      </p:sp>
      <p:sp>
        <p:nvSpPr>
          <p:cNvPr id="318" name="Google Shape;318;p14"/>
          <p:cNvSpPr txBox="1"/>
          <p:nvPr>
            <p:ph idx="1" type="body"/>
          </p:nvPr>
        </p:nvSpPr>
        <p:spPr>
          <a:xfrm>
            <a:off x="353568" y="1531620"/>
            <a:ext cx="8153400" cy="4160520"/>
          </a:xfrm>
          <a:prstGeom prst="rect">
            <a:avLst/>
          </a:prstGeom>
          <a:noFill/>
          <a:ln>
            <a:noFill/>
          </a:ln>
        </p:spPr>
        <p:txBody>
          <a:bodyPr anchorCtr="0" anchor="t" bIns="45700" lIns="91425" spcFirstLastPara="1" rIns="91425" wrap="square" tIns="45700">
            <a:noAutofit/>
          </a:bodyPr>
          <a:lstStyle/>
          <a:p>
            <a:pPr indent="-309880" lvl="0" marL="457200" rtl="0" algn="l">
              <a:lnSpc>
                <a:spcPct val="90000"/>
              </a:lnSpc>
              <a:spcBef>
                <a:spcPts val="700"/>
              </a:spcBef>
              <a:spcAft>
                <a:spcPts val="0"/>
              </a:spcAft>
              <a:buSzPts val="1280"/>
              <a:buChar char="●"/>
            </a:pPr>
            <a:r>
              <a:rPr lang="en" sz="2200"/>
              <a:t>State land trust shall be managed under a total asset management policy.</a:t>
            </a:r>
            <a:endParaRPr sz="1600"/>
          </a:p>
          <a:p>
            <a:pPr indent="-309880" lvl="0" marL="457200" rtl="0" algn="l">
              <a:lnSpc>
                <a:spcPct val="90000"/>
              </a:lnSpc>
              <a:spcBef>
                <a:spcPts val="700"/>
              </a:spcBef>
              <a:spcAft>
                <a:spcPts val="0"/>
              </a:spcAft>
              <a:buSzPts val="1280"/>
              <a:buChar char="●"/>
            </a:pPr>
            <a:r>
              <a:rPr lang="en" sz="2200"/>
              <a:t>State land trust is intergenerational and must be managed with a focus on protecting the corpus for the long term.</a:t>
            </a:r>
            <a:endParaRPr sz="1600"/>
          </a:p>
          <a:p>
            <a:pPr indent="-309880" lvl="0" marL="457200" rtl="0" algn="l">
              <a:lnSpc>
                <a:spcPct val="90000"/>
              </a:lnSpc>
              <a:spcBef>
                <a:spcPts val="700"/>
              </a:spcBef>
              <a:spcAft>
                <a:spcPts val="0"/>
              </a:spcAft>
              <a:buSzPts val="1280"/>
              <a:buChar char="●"/>
            </a:pPr>
            <a:r>
              <a:rPr lang="en" sz="2200"/>
              <a:t>Trust land should remain a substantial component of the trust portfolio.</a:t>
            </a:r>
            <a:endParaRPr sz="1600"/>
          </a:p>
          <a:p>
            <a:pPr indent="-309880" lvl="0" marL="457200" rtl="0" algn="l">
              <a:lnSpc>
                <a:spcPct val="90000"/>
              </a:lnSpc>
              <a:spcBef>
                <a:spcPts val="700"/>
              </a:spcBef>
              <a:spcAft>
                <a:spcPts val="0"/>
              </a:spcAft>
              <a:buSzPts val="1280"/>
              <a:buChar char="●"/>
            </a:pPr>
            <a:r>
              <a:rPr lang="en" sz="2200"/>
              <a:t>All leases shall provide a fair market value return, considering the lessees’ management practices and risk.</a:t>
            </a:r>
            <a:endParaRPr sz="1600"/>
          </a:p>
          <a:p>
            <a:pPr indent="-309880" lvl="0" marL="457200" rtl="0" algn="l">
              <a:lnSpc>
                <a:spcPct val="90000"/>
              </a:lnSpc>
              <a:spcBef>
                <a:spcPts val="700"/>
              </a:spcBef>
              <a:spcAft>
                <a:spcPts val="0"/>
              </a:spcAft>
              <a:buSzPts val="1280"/>
              <a:buChar char="●"/>
            </a:pPr>
            <a:r>
              <a:rPr lang="en" sz="2200"/>
              <a:t>Investment policies must protect permanent land fund from effects of inflation.</a:t>
            </a:r>
            <a:endParaRPr sz="1600"/>
          </a:p>
          <a:p>
            <a:pPr indent="-228600" lvl="0" marL="457200" rtl="0" algn="l">
              <a:lnSpc>
                <a:spcPct val="90000"/>
              </a:lnSpc>
              <a:spcBef>
                <a:spcPts val="700"/>
              </a:spcBef>
              <a:spcAft>
                <a:spcPts val="0"/>
              </a:spcAft>
              <a:buSzPts val="1080"/>
              <a:buNone/>
            </a:pPr>
            <a:r>
              <a:t/>
            </a:r>
            <a:endParaRPr sz="2400"/>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6"/>
          <p:cNvSpPr txBox="1"/>
          <p:nvPr/>
        </p:nvSpPr>
        <p:spPr>
          <a:xfrm>
            <a:off x="1371600" y="609600"/>
            <a:ext cx="6172200" cy="4154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rgbClr val="663300"/>
                </a:solidFill>
                <a:latin typeface="Balthazar"/>
                <a:ea typeface="Balthazar"/>
                <a:cs typeface="Balthazar"/>
                <a:sym typeface="Balthazar"/>
              </a:rPr>
              <a:t>    </a:t>
            </a:r>
            <a:endParaRPr b="1" i="0" sz="2100" u="none" cap="none" strike="noStrike">
              <a:solidFill>
                <a:srgbClr val="663300"/>
              </a:solidFill>
              <a:latin typeface="Balthazar"/>
              <a:ea typeface="Balthazar"/>
              <a:cs typeface="Balthazar"/>
              <a:sym typeface="Balthazar"/>
            </a:endParaRPr>
          </a:p>
        </p:txBody>
      </p:sp>
      <p:sp>
        <p:nvSpPr>
          <p:cNvPr id="324" name="Google Shape;324;p16"/>
          <p:cNvSpPr txBox="1"/>
          <p:nvPr/>
        </p:nvSpPr>
        <p:spPr>
          <a:xfrm>
            <a:off x="685800" y="152400"/>
            <a:ext cx="8229600" cy="102076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663300"/>
              </a:buClr>
              <a:buSzPts val="3900"/>
              <a:buFont typeface="Garamond"/>
              <a:buNone/>
            </a:pPr>
            <a:r>
              <a:rPr b="0" i="0" lang="en" sz="3900" u="none" cap="none" strike="noStrike">
                <a:solidFill>
                  <a:srgbClr val="663300"/>
                </a:solidFill>
                <a:latin typeface="Garamond"/>
                <a:ea typeface="Garamond"/>
                <a:cs typeface="Garamond"/>
                <a:sym typeface="Garamond"/>
              </a:rPr>
              <a:t> </a:t>
            </a:r>
            <a:endParaRPr b="0" i="0" sz="3120" u="none" cap="none" strike="noStrike">
              <a:solidFill>
                <a:srgbClr val="663300"/>
              </a:solidFill>
              <a:latin typeface="Garamond"/>
              <a:ea typeface="Garamond"/>
              <a:cs typeface="Garamond"/>
              <a:sym typeface="Garamond"/>
            </a:endParaRPr>
          </a:p>
        </p:txBody>
      </p:sp>
      <p:sp>
        <p:nvSpPr>
          <p:cNvPr id="325" name="Google Shape;325;p16"/>
          <p:cNvSpPr txBox="1"/>
          <p:nvPr/>
        </p:nvSpPr>
        <p:spPr>
          <a:xfrm>
            <a:off x="76200" y="457200"/>
            <a:ext cx="9067800"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chemeClr val="dk2"/>
                </a:solidFill>
                <a:latin typeface="Lato"/>
                <a:ea typeface="Lato"/>
                <a:cs typeface="Lato"/>
                <a:sym typeface="Lato"/>
              </a:rPr>
              <a:t>State Trust Land Beneficiaries</a:t>
            </a:r>
            <a:endParaRPr b="1" i="0" sz="3600" u="none" cap="none" strike="noStrike">
              <a:solidFill>
                <a:schemeClr val="dk2"/>
              </a:solidFill>
              <a:latin typeface="Lato"/>
              <a:ea typeface="Lato"/>
              <a:cs typeface="Lato"/>
              <a:sym typeface="Lato"/>
            </a:endParaRPr>
          </a:p>
        </p:txBody>
      </p:sp>
      <p:graphicFrame>
        <p:nvGraphicFramePr>
          <p:cNvPr id="326" name="Google Shape;326;p16"/>
          <p:cNvGraphicFramePr/>
          <p:nvPr/>
        </p:nvGraphicFramePr>
        <p:xfrm>
          <a:off x="685800" y="1025099"/>
          <a:ext cx="3000000" cy="3000000"/>
        </p:xfrm>
        <a:graphic>
          <a:graphicData uri="http://schemas.openxmlformats.org/drawingml/2006/table">
            <a:tbl>
              <a:tblPr bandRow="1" firstRow="1">
                <a:noFill/>
                <a:tableStyleId>{647F471A-0299-4869-8929-3B8EEDC49796}</a:tableStyleId>
              </a:tblPr>
              <a:tblGrid>
                <a:gridCol w="3886200"/>
                <a:gridCol w="3886200"/>
              </a:tblGrid>
              <a:tr h="293350">
                <a:tc>
                  <a:txBody>
                    <a:bodyPr/>
                    <a:lstStyle/>
                    <a:p>
                      <a:pPr indent="0" lvl="0" marL="0" marR="0" rtl="0" algn="ctr">
                        <a:lnSpc>
                          <a:spcPct val="100000"/>
                        </a:lnSpc>
                        <a:spcBef>
                          <a:spcPts val="0"/>
                        </a:spcBef>
                        <a:spcAft>
                          <a:spcPts val="0"/>
                        </a:spcAft>
                        <a:buNone/>
                      </a:pPr>
                      <a:r>
                        <a:rPr b="1" lang="en" sz="1400" u="none" cap="none" strike="noStrike"/>
                        <a:t>Land Grant/Fund</a:t>
                      </a:r>
                      <a:endParaRPr/>
                    </a:p>
                  </a:txBody>
                  <a:tcPr marT="45725" marB="45725" marR="91450" marL="91450"/>
                </a:tc>
                <a:tc>
                  <a:txBody>
                    <a:bodyPr/>
                    <a:lstStyle/>
                    <a:p>
                      <a:pPr indent="0" lvl="0" marL="0" marR="0" rtl="0" algn="ctr">
                        <a:lnSpc>
                          <a:spcPct val="100000"/>
                        </a:lnSpc>
                        <a:spcBef>
                          <a:spcPts val="0"/>
                        </a:spcBef>
                        <a:spcAft>
                          <a:spcPts val="0"/>
                        </a:spcAft>
                        <a:buNone/>
                      </a:pPr>
                      <a:r>
                        <a:rPr b="1" lang="en" sz="1400" u="none" cap="none" strike="noStrike"/>
                        <a:t>Beneficiary</a:t>
                      </a:r>
                      <a:endParaRPr/>
                    </a:p>
                  </a:txBody>
                  <a:tcPr marT="45725" marB="45725" marR="91450" marL="91450"/>
                </a:tc>
              </a:tr>
              <a:tr h="250700">
                <a:tc>
                  <a:txBody>
                    <a:bodyPr/>
                    <a:lstStyle/>
                    <a:p>
                      <a:pPr indent="0" lvl="0" marL="0" marR="0" rtl="0" algn="ctr">
                        <a:lnSpc>
                          <a:spcPct val="100000"/>
                        </a:lnSpc>
                        <a:spcBef>
                          <a:spcPts val="0"/>
                        </a:spcBef>
                        <a:spcAft>
                          <a:spcPts val="0"/>
                        </a:spcAft>
                        <a:buNone/>
                      </a:pPr>
                      <a:r>
                        <a:rPr lang="en" sz="1100" u="none" cap="none" strike="noStrike"/>
                        <a:t>Common School</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Wyoming Public Schools K-12</a:t>
                      </a:r>
                      <a:endParaRPr/>
                    </a:p>
                  </a:txBody>
                  <a:tcPr marT="45725" marB="45725" marR="91450" marL="91450">
                    <a:solidFill>
                      <a:srgbClr val="D6E7E7"/>
                    </a:solidFill>
                  </a:tcPr>
                </a:tc>
              </a:tr>
              <a:tr h="250700">
                <a:tc>
                  <a:txBody>
                    <a:bodyPr/>
                    <a:lstStyle/>
                    <a:p>
                      <a:pPr indent="0" lvl="0" marL="0" marR="0" rtl="0" algn="ctr">
                        <a:lnSpc>
                          <a:spcPct val="100000"/>
                        </a:lnSpc>
                        <a:spcBef>
                          <a:spcPts val="0"/>
                        </a:spcBef>
                        <a:spcAft>
                          <a:spcPts val="0"/>
                        </a:spcAft>
                        <a:buNone/>
                      </a:pPr>
                      <a:r>
                        <a:rPr lang="en" sz="1100" u="none" cap="none" strike="noStrike"/>
                        <a:t>University</a:t>
                      </a:r>
                      <a:endParaRPr/>
                    </a:p>
                  </a:txBody>
                  <a:tcPr marT="45725" marB="45725" marR="91450" marL="91450"/>
                </a:tc>
                <a:tc>
                  <a:txBody>
                    <a:bodyPr/>
                    <a:lstStyle/>
                    <a:p>
                      <a:pPr indent="0" lvl="0" marL="0" marR="0" rtl="0" algn="ctr">
                        <a:lnSpc>
                          <a:spcPct val="100000"/>
                        </a:lnSpc>
                        <a:spcBef>
                          <a:spcPts val="0"/>
                        </a:spcBef>
                        <a:spcAft>
                          <a:spcPts val="0"/>
                        </a:spcAft>
                        <a:buNone/>
                      </a:pPr>
                      <a:r>
                        <a:rPr lang="en" sz="1100" u="none" cap="none" strike="noStrike"/>
                        <a:t>University of Wyoming</a:t>
                      </a:r>
                      <a:endParaRPr/>
                    </a:p>
                  </a:txBody>
                  <a:tcPr marT="45725" marB="45725" marR="91450" marL="91450"/>
                </a:tc>
              </a:tr>
              <a:tr h="250700">
                <a:tc>
                  <a:txBody>
                    <a:bodyPr/>
                    <a:lstStyle/>
                    <a:p>
                      <a:pPr indent="0" lvl="0" marL="0" marR="0" rtl="0" algn="ctr">
                        <a:lnSpc>
                          <a:spcPct val="100000"/>
                        </a:lnSpc>
                        <a:spcBef>
                          <a:spcPts val="0"/>
                        </a:spcBef>
                        <a:spcAft>
                          <a:spcPts val="0"/>
                        </a:spcAft>
                        <a:buNone/>
                      </a:pPr>
                      <a:r>
                        <a:rPr lang="en" sz="1100" u="none" cap="none" strike="noStrike"/>
                        <a:t>Fish Hatchery</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Wyoming Game and Fish</a:t>
                      </a:r>
                      <a:endParaRPr/>
                    </a:p>
                  </a:txBody>
                  <a:tcPr marT="45725" marB="45725" marR="91450" marL="91450">
                    <a:solidFill>
                      <a:srgbClr val="D6E7E7"/>
                    </a:solidFill>
                  </a:tcPr>
                </a:tc>
              </a:tr>
              <a:tr h="250700">
                <a:tc>
                  <a:txBody>
                    <a:bodyPr/>
                    <a:lstStyle/>
                    <a:p>
                      <a:pPr indent="0" lvl="0" marL="0" marR="0" rtl="0" algn="ctr">
                        <a:lnSpc>
                          <a:spcPct val="100000"/>
                        </a:lnSpc>
                        <a:spcBef>
                          <a:spcPts val="0"/>
                        </a:spcBef>
                        <a:spcAft>
                          <a:spcPts val="0"/>
                        </a:spcAft>
                        <a:buNone/>
                      </a:pPr>
                      <a:r>
                        <a:rPr lang="en" sz="1100" u="none" cap="none" strike="noStrike"/>
                        <a:t>Agricultural College</a:t>
                      </a:r>
                      <a:endParaRPr/>
                    </a:p>
                  </a:txBody>
                  <a:tcPr marT="45725" marB="45725" marR="91450" marL="91450"/>
                </a:tc>
                <a:tc>
                  <a:txBody>
                    <a:bodyPr/>
                    <a:lstStyle/>
                    <a:p>
                      <a:pPr indent="0" lvl="0" marL="0" marR="0" rtl="0" algn="ctr">
                        <a:lnSpc>
                          <a:spcPct val="100000"/>
                        </a:lnSpc>
                        <a:spcBef>
                          <a:spcPts val="0"/>
                        </a:spcBef>
                        <a:spcAft>
                          <a:spcPts val="0"/>
                        </a:spcAft>
                        <a:buNone/>
                      </a:pPr>
                      <a:r>
                        <a:rPr lang="en" sz="1100" u="none" cap="none" strike="noStrike"/>
                        <a:t>University of Wyoming</a:t>
                      </a:r>
                      <a:endParaRPr/>
                    </a:p>
                  </a:txBody>
                  <a:tcPr marT="45725" marB="45725" marR="91450" marL="91450"/>
                </a:tc>
              </a:tr>
              <a:tr h="250700">
                <a:tc>
                  <a:txBody>
                    <a:bodyPr/>
                    <a:lstStyle/>
                    <a:p>
                      <a:pPr indent="0" lvl="0" marL="0" marR="0" rtl="0" algn="ctr">
                        <a:lnSpc>
                          <a:spcPct val="100000"/>
                        </a:lnSpc>
                        <a:spcBef>
                          <a:spcPts val="0"/>
                        </a:spcBef>
                        <a:spcAft>
                          <a:spcPts val="0"/>
                        </a:spcAft>
                        <a:buNone/>
                      </a:pPr>
                      <a:r>
                        <a:rPr lang="en" sz="1100" u="none" cap="none" strike="noStrike"/>
                        <a:t>Deaf, Dumb, Blind</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School for the Deaf</a:t>
                      </a:r>
                      <a:endParaRPr/>
                    </a:p>
                  </a:txBody>
                  <a:tcPr marT="45725" marB="45725" marR="91450" marL="91450">
                    <a:solidFill>
                      <a:srgbClr val="D6E7E7"/>
                    </a:solidFill>
                  </a:tcPr>
                </a:tc>
              </a:tr>
              <a:tr h="250700">
                <a:tc>
                  <a:txBody>
                    <a:bodyPr/>
                    <a:lstStyle/>
                    <a:p>
                      <a:pPr indent="0" lvl="0" marL="0" marR="0" rtl="0" algn="ctr">
                        <a:lnSpc>
                          <a:spcPct val="100000"/>
                        </a:lnSpc>
                        <a:spcBef>
                          <a:spcPts val="0"/>
                        </a:spcBef>
                        <a:spcAft>
                          <a:spcPts val="0"/>
                        </a:spcAft>
                        <a:buNone/>
                      </a:pPr>
                      <a:r>
                        <a:rPr lang="en" sz="1100" u="none" cap="none" strike="noStrike"/>
                        <a:t>Poor Farm</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100" u="none" cap="none" strike="noStrike"/>
                    </a:p>
                  </a:txBody>
                  <a:tcPr marT="45725" marB="45725" marR="91450" marL="91450"/>
                </a:tc>
              </a:tr>
              <a:tr h="250700">
                <a:tc>
                  <a:txBody>
                    <a:bodyPr/>
                    <a:lstStyle/>
                    <a:p>
                      <a:pPr indent="0" lvl="0" marL="0" marR="0" rtl="0" algn="ctr">
                        <a:lnSpc>
                          <a:spcPct val="100000"/>
                        </a:lnSpc>
                        <a:spcBef>
                          <a:spcPts val="0"/>
                        </a:spcBef>
                        <a:spcAft>
                          <a:spcPts val="0"/>
                        </a:spcAft>
                        <a:buNone/>
                      </a:pPr>
                      <a:r>
                        <a:rPr lang="en" sz="1100" u="none" cap="none" strike="noStrike"/>
                        <a:t>Penitentiary</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Penitentiary</a:t>
                      </a:r>
                      <a:endParaRPr/>
                    </a:p>
                  </a:txBody>
                  <a:tcPr marT="45725" marB="45725" marR="91450" marL="91450">
                    <a:solidFill>
                      <a:srgbClr val="D6E7E7"/>
                    </a:solidFill>
                  </a:tcPr>
                </a:tc>
              </a:tr>
              <a:tr h="250700">
                <a:tc>
                  <a:txBody>
                    <a:bodyPr/>
                    <a:lstStyle/>
                    <a:p>
                      <a:pPr indent="0" lvl="0" marL="0" marR="0" rtl="0" algn="ctr">
                        <a:lnSpc>
                          <a:spcPct val="100000"/>
                        </a:lnSpc>
                        <a:spcBef>
                          <a:spcPts val="0"/>
                        </a:spcBef>
                        <a:spcAft>
                          <a:spcPts val="0"/>
                        </a:spcAft>
                        <a:buNone/>
                      </a:pPr>
                      <a:r>
                        <a:rPr lang="en" sz="1100" u="none" cap="none" strike="noStrike"/>
                        <a:t>Public Buildings at the Capitol</a:t>
                      </a:r>
                      <a:endParaRPr/>
                    </a:p>
                  </a:txBody>
                  <a:tcPr marT="45725" marB="45725" marR="91450" marL="91450"/>
                </a:tc>
                <a:tc>
                  <a:txBody>
                    <a:bodyPr/>
                    <a:lstStyle/>
                    <a:p>
                      <a:pPr indent="0" lvl="0" marL="0" marR="0" rtl="0" algn="ctr">
                        <a:lnSpc>
                          <a:spcPct val="100000"/>
                        </a:lnSpc>
                        <a:spcBef>
                          <a:spcPts val="0"/>
                        </a:spcBef>
                        <a:spcAft>
                          <a:spcPts val="0"/>
                        </a:spcAft>
                        <a:buNone/>
                      </a:pPr>
                      <a:r>
                        <a:rPr lang="en" sz="1100" u="none" cap="none" strike="noStrike"/>
                        <a:t>Public Buildings at the Capitol Complex</a:t>
                      </a:r>
                      <a:endParaRPr/>
                    </a:p>
                  </a:txBody>
                  <a:tcPr marT="45725" marB="45725" marR="91450" marL="91450"/>
                </a:tc>
              </a:tr>
              <a:tr h="572025">
                <a:tc>
                  <a:txBody>
                    <a:bodyPr/>
                    <a:lstStyle/>
                    <a:p>
                      <a:pPr indent="0" lvl="0" marL="0" marR="0" rtl="0" algn="ctr">
                        <a:lnSpc>
                          <a:spcPct val="100000"/>
                        </a:lnSpc>
                        <a:spcBef>
                          <a:spcPts val="0"/>
                        </a:spcBef>
                        <a:spcAft>
                          <a:spcPts val="0"/>
                        </a:spcAft>
                        <a:buNone/>
                      </a:pPr>
                      <a:r>
                        <a:rPr lang="en" sz="1100" u="none" cap="none" strike="noStrike"/>
                        <a:t>Penal, Reform, or Education Institutions</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Retirement Center, Honor Farm, Women’s Center, Conservation Camp, Youth Treatment Center, Boys and Girls School</a:t>
                      </a:r>
                      <a:endParaRPr/>
                    </a:p>
                  </a:txBody>
                  <a:tcPr marT="45725" marB="45725" marR="91450" marL="91450">
                    <a:solidFill>
                      <a:srgbClr val="D6E7E7"/>
                    </a:solidFill>
                  </a:tcPr>
                </a:tc>
              </a:tr>
              <a:tr h="249350">
                <a:tc>
                  <a:txBody>
                    <a:bodyPr/>
                    <a:lstStyle/>
                    <a:p>
                      <a:pPr indent="0" lvl="0" marL="0" marR="0" rtl="0" algn="ctr">
                        <a:lnSpc>
                          <a:spcPct val="100000"/>
                        </a:lnSpc>
                        <a:spcBef>
                          <a:spcPts val="0"/>
                        </a:spcBef>
                        <a:spcAft>
                          <a:spcPts val="0"/>
                        </a:spcAft>
                        <a:buNone/>
                      </a:pPr>
                      <a:r>
                        <a:rPr lang="en" sz="1100" u="none" cap="none" strike="noStrike"/>
                        <a:t>Insane Asylum</a:t>
                      </a:r>
                      <a:endParaRPr/>
                    </a:p>
                  </a:txBody>
                  <a:tcPr marT="45725" marB="45725" marR="91450" marL="91450"/>
                </a:tc>
                <a:tc>
                  <a:txBody>
                    <a:bodyPr/>
                    <a:lstStyle/>
                    <a:p>
                      <a:pPr indent="0" lvl="0" marL="0" marR="0" rtl="0" algn="ctr">
                        <a:lnSpc>
                          <a:spcPct val="100000"/>
                        </a:lnSpc>
                        <a:spcBef>
                          <a:spcPts val="0"/>
                        </a:spcBef>
                        <a:spcAft>
                          <a:spcPts val="0"/>
                        </a:spcAft>
                        <a:buNone/>
                      </a:pPr>
                      <a:r>
                        <a:rPr lang="en" sz="1100" u="none" cap="none" strike="noStrike"/>
                        <a:t>Wyoming State Hospital</a:t>
                      </a:r>
                      <a:endParaRPr/>
                    </a:p>
                  </a:txBody>
                  <a:tcPr marT="45725" marB="45725" marR="91450" marL="91450"/>
                </a:tc>
              </a:tr>
              <a:tr h="250700">
                <a:tc>
                  <a:txBody>
                    <a:bodyPr/>
                    <a:lstStyle/>
                    <a:p>
                      <a:pPr indent="0" lvl="0" marL="0" marR="0" rtl="0" algn="ctr">
                        <a:lnSpc>
                          <a:spcPct val="100000"/>
                        </a:lnSpc>
                        <a:spcBef>
                          <a:spcPts val="0"/>
                        </a:spcBef>
                        <a:spcAft>
                          <a:spcPts val="0"/>
                        </a:spcAft>
                        <a:buNone/>
                      </a:pPr>
                      <a:r>
                        <a:rPr lang="en" sz="1100" u="none" cap="none" strike="noStrike"/>
                        <a:t>Miner’s Hospital</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Miner’s Hospital Board</a:t>
                      </a:r>
                      <a:endParaRPr/>
                    </a:p>
                  </a:txBody>
                  <a:tcPr marT="45725" marB="45725" marR="91450" marL="91450">
                    <a:solidFill>
                      <a:srgbClr val="D6E7E7"/>
                    </a:solidFill>
                  </a:tcPr>
                </a:tc>
              </a:tr>
              <a:tr h="250700">
                <a:tc>
                  <a:txBody>
                    <a:bodyPr/>
                    <a:lstStyle/>
                    <a:p>
                      <a:pPr indent="0" lvl="0" marL="0" marR="0" rtl="0" algn="ctr">
                        <a:lnSpc>
                          <a:spcPct val="100000"/>
                        </a:lnSpc>
                        <a:spcBef>
                          <a:spcPts val="0"/>
                        </a:spcBef>
                        <a:spcAft>
                          <a:spcPts val="0"/>
                        </a:spcAft>
                        <a:buNone/>
                      </a:pPr>
                      <a:r>
                        <a:rPr lang="en" sz="1100" u="none" cap="none" strike="noStrike"/>
                        <a:t>Soldiers and Sailors Home</a:t>
                      </a:r>
                      <a:endParaRPr/>
                    </a:p>
                  </a:txBody>
                  <a:tcPr marT="45725" marB="45725" marR="91450" marL="91450"/>
                </a:tc>
                <a:tc>
                  <a:txBody>
                    <a:bodyPr/>
                    <a:lstStyle/>
                    <a:p>
                      <a:pPr indent="0" lvl="0" marL="0" marR="0" rtl="0" algn="ctr">
                        <a:lnSpc>
                          <a:spcPct val="100000"/>
                        </a:lnSpc>
                        <a:spcBef>
                          <a:spcPts val="0"/>
                        </a:spcBef>
                        <a:spcAft>
                          <a:spcPts val="0"/>
                        </a:spcAft>
                        <a:buNone/>
                      </a:pPr>
                      <a:r>
                        <a:rPr lang="en" sz="1100" u="none" cap="none" strike="noStrike"/>
                        <a:t>Veteran’s Home</a:t>
                      </a:r>
                      <a:endParaRPr/>
                    </a:p>
                  </a:txBody>
                  <a:tcPr marT="45725" marB="45725" marR="91450" marL="91450"/>
                </a:tc>
              </a:tr>
              <a:tr h="250700">
                <a:tc>
                  <a:txBody>
                    <a:bodyPr/>
                    <a:lstStyle/>
                    <a:p>
                      <a:pPr indent="0" lvl="0" marL="0" marR="0" rtl="0" algn="ctr">
                        <a:lnSpc>
                          <a:spcPct val="100000"/>
                        </a:lnSpc>
                        <a:spcBef>
                          <a:spcPts val="0"/>
                        </a:spcBef>
                        <a:spcAft>
                          <a:spcPts val="0"/>
                        </a:spcAft>
                        <a:buNone/>
                      </a:pPr>
                      <a:r>
                        <a:rPr lang="en" sz="1100" u="none" cap="none" strike="noStrike"/>
                        <a:t>State Law Library</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State Law Library</a:t>
                      </a:r>
                      <a:endParaRPr/>
                    </a:p>
                  </a:txBody>
                  <a:tcPr marT="45725" marB="45725" marR="91450" marL="91450">
                    <a:solidFill>
                      <a:srgbClr val="D6E7E7"/>
                    </a:solidFill>
                  </a:tcPr>
                </a:tc>
              </a:tr>
              <a:tr h="250700">
                <a:tc>
                  <a:txBody>
                    <a:bodyPr/>
                    <a:lstStyle/>
                    <a:p>
                      <a:pPr indent="0" lvl="0" marL="0" marR="0" rtl="0" algn="ctr">
                        <a:lnSpc>
                          <a:spcPct val="100000"/>
                        </a:lnSpc>
                        <a:spcBef>
                          <a:spcPts val="0"/>
                        </a:spcBef>
                        <a:spcAft>
                          <a:spcPts val="0"/>
                        </a:spcAft>
                        <a:buNone/>
                      </a:pPr>
                      <a:r>
                        <a:rPr lang="en" sz="1100" u="none" cap="none" strike="noStrike"/>
                        <a:t>State Library</a:t>
                      </a:r>
                      <a:endParaRPr/>
                    </a:p>
                  </a:txBody>
                  <a:tcPr marT="45725" marB="45725" marR="91450" marL="91450"/>
                </a:tc>
                <a:tc>
                  <a:txBody>
                    <a:bodyPr/>
                    <a:lstStyle/>
                    <a:p>
                      <a:pPr indent="0" lvl="0" marL="0" marR="0" rtl="0" algn="ctr">
                        <a:lnSpc>
                          <a:spcPct val="100000"/>
                        </a:lnSpc>
                        <a:spcBef>
                          <a:spcPts val="0"/>
                        </a:spcBef>
                        <a:spcAft>
                          <a:spcPts val="0"/>
                        </a:spcAft>
                        <a:buNone/>
                      </a:pPr>
                      <a:r>
                        <a:rPr lang="en" sz="1100" u="none" cap="none" strike="noStrike"/>
                        <a:t>State Library</a:t>
                      </a:r>
                      <a:endParaRPr/>
                    </a:p>
                  </a:txBody>
                  <a:tcPr marT="45725" marB="45725" marR="91450" marL="91450"/>
                </a:tc>
              </a:tr>
              <a:tr h="570750">
                <a:tc>
                  <a:txBody>
                    <a:bodyPr/>
                    <a:lstStyle/>
                    <a:p>
                      <a:pPr indent="0" lvl="0" marL="0" marR="0" rtl="0" algn="ctr">
                        <a:lnSpc>
                          <a:spcPct val="100000"/>
                        </a:lnSpc>
                        <a:spcBef>
                          <a:spcPts val="0"/>
                        </a:spcBef>
                        <a:spcAft>
                          <a:spcPts val="0"/>
                        </a:spcAft>
                        <a:buNone/>
                      </a:pPr>
                      <a:r>
                        <a:rPr lang="en" sz="1100" u="none" cap="none" strike="noStrike"/>
                        <a:t>Omnibus (SPEP&amp;R Grant Lands – State Charitable, Education, Penal and Reform Institutions)</a:t>
                      </a:r>
                      <a:endParaRPr/>
                    </a:p>
                  </a:txBody>
                  <a:tcPr marT="45725" marB="45725" marR="91450" marL="91450">
                    <a:solidFill>
                      <a:srgbClr val="D6E7E7"/>
                    </a:solidFill>
                  </a:tcPr>
                </a:tc>
                <a:tc>
                  <a:txBody>
                    <a:bodyPr/>
                    <a:lstStyle/>
                    <a:p>
                      <a:pPr indent="0" lvl="0" marL="0" marR="0" rtl="0" algn="ctr">
                        <a:lnSpc>
                          <a:spcPct val="100000"/>
                        </a:lnSpc>
                        <a:spcBef>
                          <a:spcPts val="0"/>
                        </a:spcBef>
                        <a:spcAft>
                          <a:spcPts val="0"/>
                        </a:spcAft>
                        <a:buNone/>
                      </a:pPr>
                      <a:r>
                        <a:rPr lang="en" sz="1100" u="none" cap="none" strike="noStrike"/>
                        <a:t>Department of Health, Department of Corrections, Department of Family Services</a:t>
                      </a:r>
                      <a:endParaRPr/>
                    </a:p>
                  </a:txBody>
                  <a:tcPr marT="45725" marB="45725" marR="91450" marL="91450">
                    <a:solidFill>
                      <a:srgbClr val="D6E7E7"/>
                    </a:solidFill>
                  </a:tcPr>
                </a:tc>
              </a:tr>
            </a:tbl>
          </a:graphicData>
        </a:graphic>
      </p:graphicFrame>
      <p:sp>
        <p:nvSpPr>
          <p:cNvPr id="327" name="Google Shape;327;p16"/>
          <p:cNvSpPr txBox="1"/>
          <p:nvPr>
            <p:ph idx="1" type="body"/>
          </p:nvPr>
        </p:nvSpPr>
        <p:spPr>
          <a:xfrm flipH="1">
            <a:off x="8766048" y="5719010"/>
            <a:ext cx="149352" cy="376989"/>
          </a:xfrm>
          <a:prstGeom prst="rect">
            <a:avLst/>
          </a:prstGeom>
          <a:noFill/>
          <a:ln>
            <a:noFill/>
          </a:ln>
        </p:spPr>
        <p:txBody>
          <a:bodyPr anchorCtr="0" anchor="t" bIns="45700" lIns="91425" spcFirstLastPara="1" rIns="91425" wrap="square" tIns="45700">
            <a:noAutofit/>
          </a:bodyPr>
          <a:lstStyle/>
          <a:p>
            <a:pPr indent="0" lvl="0" marL="160020" rtl="0" algn="l">
              <a:lnSpc>
                <a:spcPct val="100000"/>
              </a:lnSpc>
              <a:spcBef>
                <a:spcPts val="700"/>
              </a:spcBef>
              <a:spcAft>
                <a:spcPts val="0"/>
              </a:spcAft>
              <a:buSzPts val="1080"/>
              <a:buNone/>
            </a:pPr>
            <a:r>
              <a:t/>
            </a:r>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7"/>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3366FF"/>
              </a:buClr>
              <a:buSzPts val="4400"/>
              <a:buFont typeface="Twentieth Century"/>
              <a:buNone/>
            </a:pPr>
            <a:r>
              <a:rPr lang="en" sz="3000">
                <a:solidFill>
                  <a:srgbClr val="3366FF"/>
                </a:solidFill>
                <a:latin typeface="Lato"/>
                <a:ea typeface="Lato"/>
                <a:cs typeface="Lato"/>
                <a:sym typeface="Lato"/>
              </a:rPr>
              <a:t>The Trust Assets</a:t>
            </a:r>
            <a:r>
              <a:rPr lang="en" sz="3000">
                <a:latin typeface="Lato"/>
                <a:ea typeface="Lato"/>
                <a:cs typeface="Lato"/>
                <a:sym typeface="Lato"/>
              </a:rPr>
              <a:t> </a:t>
            </a:r>
            <a:endParaRPr sz="3000">
              <a:latin typeface="Lato"/>
              <a:ea typeface="Lato"/>
              <a:cs typeface="Lato"/>
              <a:sym typeface="Lato"/>
            </a:endParaRPr>
          </a:p>
        </p:txBody>
      </p:sp>
      <p:sp>
        <p:nvSpPr>
          <p:cNvPr id="333" name="Google Shape;333;p17"/>
          <p:cNvSpPr txBox="1"/>
          <p:nvPr>
            <p:ph idx="1" type="body"/>
          </p:nvPr>
        </p:nvSpPr>
        <p:spPr>
          <a:xfrm>
            <a:off x="612648" y="1600200"/>
            <a:ext cx="8153400" cy="4495800"/>
          </a:xfrm>
          <a:prstGeom prst="rect">
            <a:avLst/>
          </a:prstGeom>
          <a:noFill/>
          <a:ln>
            <a:noFill/>
          </a:ln>
        </p:spPr>
        <p:txBody>
          <a:bodyPr anchorCtr="0" anchor="t" bIns="45700" lIns="91425" spcFirstLastPara="1" rIns="91425" wrap="square" tIns="45700">
            <a:noAutofit/>
          </a:bodyPr>
          <a:lstStyle/>
          <a:p>
            <a:pPr indent="-320040" lvl="0" marL="320040" rtl="0" algn="l">
              <a:lnSpc>
                <a:spcPct val="100000"/>
              </a:lnSpc>
              <a:spcBef>
                <a:spcPts val="0"/>
              </a:spcBef>
              <a:spcAft>
                <a:spcPts val="0"/>
              </a:spcAft>
              <a:buSzPts val="2400"/>
              <a:buFont typeface="Lato"/>
              <a:buChar char="●"/>
            </a:pPr>
            <a:r>
              <a:rPr lang="en" sz="2400">
                <a:latin typeface="Lato"/>
                <a:ea typeface="Lato"/>
                <a:cs typeface="Lato"/>
                <a:sym typeface="Lato"/>
              </a:rPr>
              <a:t>Trust Land</a:t>
            </a:r>
            <a:endParaRPr sz="2400">
              <a:latin typeface="Lato"/>
              <a:ea typeface="Lato"/>
              <a:cs typeface="Lato"/>
              <a:sym typeface="Lato"/>
            </a:endParaRPr>
          </a:p>
          <a:p>
            <a:pPr indent="-311150" lvl="1" marL="640080" rtl="0" algn="l">
              <a:lnSpc>
                <a:spcPct val="100000"/>
              </a:lnSpc>
              <a:spcBef>
                <a:spcPts val="550"/>
              </a:spcBef>
              <a:spcAft>
                <a:spcPts val="0"/>
              </a:spcAft>
              <a:buSzPts val="2400"/>
              <a:buFont typeface="Lato"/>
              <a:buChar char="○"/>
            </a:pPr>
            <a:r>
              <a:rPr lang="en" sz="2400">
                <a:solidFill>
                  <a:schemeClr val="dk2"/>
                </a:solidFill>
                <a:latin typeface="Lato"/>
                <a:ea typeface="Lato"/>
                <a:cs typeface="Lato"/>
                <a:sym typeface="Lato"/>
              </a:rPr>
              <a:t>3.4 million surface acres</a:t>
            </a:r>
            <a:endParaRPr sz="2400">
              <a:solidFill>
                <a:schemeClr val="dk2"/>
              </a:solidFill>
              <a:latin typeface="Lato"/>
              <a:ea typeface="Lato"/>
              <a:cs typeface="Lato"/>
              <a:sym typeface="Lato"/>
            </a:endParaRPr>
          </a:p>
          <a:p>
            <a:pPr indent="-158750" lvl="1" marL="640080" rtl="0" algn="l">
              <a:lnSpc>
                <a:spcPct val="100000"/>
              </a:lnSpc>
              <a:spcBef>
                <a:spcPts val="550"/>
              </a:spcBef>
              <a:spcAft>
                <a:spcPts val="0"/>
              </a:spcAft>
              <a:buSzPts val="1820"/>
              <a:buNone/>
            </a:pPr>
            <a:r>
              <a:t/>
            </a:r>
            <a:endParaRPr sz="2400">
              <a:solidFill>
                <a:schemeClr val="dk2"/>
              </a:solidFill>
              <a:latin typeface="Lato"/>
              <a:ea typeface="Lato"/>
              <a:cs typeface="Lato"/>
              <a:sym typeface="Lato"/>
            </a:endParaRPr>
          </a:p>
          <a:p>
            <a:pPr indent="-320040" lvl="0" marL="320040" rtl="0" algn="l">
              <a:lnSpc>
                <a:spcPct val="100000"/>
              </a:lnSpc>
              <a:spcBef>
                <a:spcPts val="700"/>
              </a:spcBef>
              <a:spcAft>
                <a:spcPts val="0"/>
              </a:spcAft>
              <a:buSzPts val="2400"/>
              <a:buFont typeface="Lato"/>
              <a:buChar char="●"/>
            </a:pPr>
            <a:r>
              <a:rPr lang="en" sz="2400">
                <a:latin typeface="Lato"/>
                <a:ea typeface="Lato"/>
                <a:cs typeface="Lato"/>
                <a:sym typeface="Lato"/>
              </a:rPr>
              <a:t>Trust Minerals</a:t>
            </a:r>
            <a:endParaRPr sz="2400">
              <a:latin typeface="Lato"/>
              <a:ea typeface="Lato"/>
              <a:cs typeface="Lato"/>
              <a:sym typeface="Lato"/>
            </a:endParaRPr>
          </a:p>
          <a:p>
            <a:pPr indent="-311150" lvl="1" marL="640080" rtl="0" algn="l">
              <a:lnSpc>
                <a:spcPct val="100000"/>
              </a:lnSpc>
              <a:spcBef>
                <a:spcPts val="550"/>
              </a:spcBef>
              <a:spcAft>
                <a:spcPts val="0"/>
              </a:spcAft>
              <a:buSzPts val="2400"/>
              <a:buFont typeface="Lato"/>
              <a:buChar char="○"/>
            </a:pPr>
            <a:r>
              <a:rPr lang="en" sz="2400">
                <a:solidFill>
                  <a:schemeClr val="dk2"/>
                </a:solidFill>
                <a:latin typeface="Lato"/>
                <a:ea typeface="Lato"/>
                <a:cs typeface="Lato"/>
                <a:sym typeface="Lato"/>
              </a:rPr>
              <a:t>3.9 million mineral acres</a:t>
            </a:r>
            <a:endParaRPr sz="2400">
              <a:solidFill>
                <a:schemeClr val="dk2"/>
              </a:solidFill>
              <a:latin typeface="Lato"/>
              <a:ea typeface="Lato"/>
              <a:cs typeface="Lato"/>
              <a:sym typeface="Lato"/>
            </a:endParaRPr>
          </a:p>
          <a:p>
            <a:pPr indent="-158750" lvl="1" marL="640080" rtl="0" algn="l">
              <a:lnSpc>
                <a:spcPct val="100000"/>
              </a:lnSpc>
              <a:spcBef>
                <a:spcPts val="550"/>
              </a:spcBef>
              <a:spcAft>
                <a:spcPts val="0"/>
              </a:spcAft>
              <a:buSzPts val="1820"/>
              <a:buNone/>
            </a:pPr>
            <a:r>
              <a:t/>
            </a:r>
            <a:endParaRPr sz="2400">
              <a:solidFill>
                <a:schemeClr val="dk2"/>
              </a:solidFill>
              <a:latin typeface="Lato"/>
              <a:ea typeface="Lato"/>
              <a:cs typeface="Lato"/>
              <a:sym typeface="Lato"/>
            </a:endParaRPr>
          </a:p>
          <a:p>
            <a:pPr indent="-320040" lvl="0" marL="320040" rtl="0" algn="l">
              <a:lnSpc>
                <a:spcPct val="100000"/>
              </a:lnSpc>
              <a:spcBef>
                <a:spcPts val="700"/>
              </a:spcBef>
              <a:spcAft>
                <a:spcPts val="0"/>
              </a:spcAft>
              <a:buSzPts val="2400"/>
              <a:buFont typeface="Lato"/>
              <a:buChar char="●"/>
            </a:pPr>
            <a:r>
              <a:rPr lang="en" sz="2400">
                <a:latin typeface="Lato"/>
                <a:ea typeface="Lato"/>
                <a:cs typeface="Lato"/>
                <a:sym typeface="Lato"/>
              </a:rPr>
              <a:t>State Permanent Land Fund</a:t>
            </a:r>
            <a:endParaRPr sz="2400">
              <a:latin typeface="Lato"/>
              <a:ea typeface="Lato"/>
              <a:cs typeface="Lato"/>
              <a:sym typeface="Lato"/>
            </a:endParaRPr>
          </a:p>
          <a:p>
            <a:pPr indent="-311150" lvl="1" marL="640080" rtl="0" algn="l">
              <a:lnSpc>
                <a:spcPct val="100000"/>
              </a:lnSpc>
              <a:spcBef>
                <a:spcPts val="550"/>
              </a:spcBef>
              <a:spcAft>
                <a:spcPts val="0"/>
              </a:spcAft>
              <a:buSzPts val="2400"/>
              <a:buFont typeface="Lato"/>
              <a:buChar char="○"/>
            </a:pPr>
            <a:r>
              <a:rPr lang="en" sz="2400">
                <a:solidFill>
                  <a:schemeClr val="dk2"/>
                </a:solidFill>
                <a:latin typeface="Lato"/>
                <a:ea typeface="Lato"/>
                <a:cs typeface="Lato"/>
                <a:sym typeface="Lato"/>
              </a:rPr>
              <a:t>Over $6 billion</a:t>
            </a:r>
            <a:endParaRPr sz="2400">
              <a:latin typeface="Lato"/>
              <a:ea typeface="Lato"/>
              <a:cs typeface="Lato"/>
              <a:sym typeface="Lato"/>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5"/>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600">
                <a:solidFill>
                  <a:srgbClr val="3366FF"/>
                </a:solidFill>
                <a:latin typeface="Lato"/>
                <a:ea typeface="Lato"/>
                <a:cs typeface="Lato"/>
                <a:sym typeface="Lato"/>
              </a:rPr>
              <a:t>Office of State Lands </a:t>
            </a:r>
            <a:br>
              <a:rPr lang="en" sz="3600">
                <a:solidFill>
                  <a:srgbClr val="3366FF"/>
                </a:solidFill>
                <a:latin typeface="Lato"/>
                <a:ea typeface="Lato"/>
                <a:cs typeface="Lato"/>
                <a:sym typeface="Lato"/>
              </a:rPr>
            </a:br>
            <a:r>
              <a:rPr lang="en" sz="3600">
                <a:solidFill>
                  <a:srgbClr val="3366FF"/>
                </a:solidFill>
                <a:latin typeface="Lato"/>
                <a:ea typeface="Lato"/>
                <a:cs typeface="Lato"/>
                <a:sym typeface="Lato"/>
              </a:rPr>
              <a:t>&amp; Investments</a:t>
            </a:r>
            <a:endParaRPr sz="3600">
              <a:solidFill>
                <a:srgbClr val="3366FF"/>
              </a:solidFill>
              <a:latin typeface="Lato"/>
              <a:ea typeface="Lato"/>
              <a:cs typeface="Lato"/>
              <a:sym typeface="Lato"/>
            </a:endParaRPr>
          </a:p>
        </p:txBody>
      </p:sp>
      <p:sp>
        <p:nvSpPr>
          <p:cNvPr id="139" name="Google Shape;139;p15"/>
          <p:cNvSpPr txBox="1"/>
          <p:nvPr>
            <p:ph idx="1" type="body"/>
          </p:nvPr>
        </p:nvSpPr>
        <p:spPr>
          <a:xfrm>
            <a:off x="203576" y="1744579"/>
            <a:ext cx="8736847" cy="2895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700"/>
              </a:spcBef>
              <a:spcAft>
                <a:spcPts val="0"/>
              </a:spcAft>
              <a:buSzPts val="2400"/>
              <a:buFont typeface="Lato"/>
              <a:buChar char="●"/>
            </a:pPr>
            <a:r>
              <a:rPr lang="en" sz="2400">
                <a:latin typeface="Lato"/>
                <a:ea typeface="Lato"/>
                <a:cs typeface="Lato"/>
                <a:sym typeface="Lato"/>
              </a:rPr>
              <a:t>Administrative Arm</a:t>
            </a:r>
            <a:endParaRPr/>
          </a:p>
          <a:p>
            <a:pPr indent="0" lvl="0" marL="76200" rtl="0" algn="l">
              <a:lnSpc>
                <a:spcPct val="100000"/>
              </a:lnSpc>
              <a:spcBef>
                <a:spcPts val="700"/>
              </a:spcBef>
              <a:spcAft>
                <a:spcPts val="0"/>
              </a:spcAft>
              <a:buSzPts val="2400"/>
              <a:buNone/>
            </a:pPr>
            <a:r>
              <a:rPr lang="en" sz="2400">
                <a:latin typeface="Lato"/>
                <a:ea typeface="Lato"/>
                <a:cs typeface="Lato"/>
                <a:sym typeface="Lato"/>
              </a:rPr>
              <a:t>     of the </a:t>
            </a:r>
            <a:r>
              <a:rPr b="1" lang="en" sz="2400">
                <a:latin typeface="Lato"/>
                <a:ea typeface="Lato"/>
                <a:cs typeface="Lato"/>
                <a:sym typeface="Lato"/>
              </a:rPr>
              <a:t>State Board of </a:t>
            </a:r>
            <a:endParaRPr/>
          </a:p>
          <a:p>
            <a:pPr indent="0" lvl="0" marL="76200" rtl="0" algn="l">
              <a:lnSpc>
                <a:spcPct val="100000"/>
              </a:lnSpc>
              <a:spcBef>
                <a:spcPts val="700"/>
              </a:spcBef>
              <a:spcAft>
                <a:spcPts val="0"/>
              </a:spcAft>
              <a:buSzPts val="2400"/>
              <a:buNone/>
            </a:pPr>
            <a:r>
              <a:rPr b="1" lang="en" sz="2400">
                <a:latin typeface="Lato"/>
                <a:ea typeface="Lato"/>
                <a:cs typeface="Lato"/>
                <a:sym typeface="Lato"/>
              </a:rPr>
              <a:t>     Land Commissioners </a:t>
            </a:r>
            <a:endParaRPr/>
          </a:p>
          <a:p>
            <a:pPr indent="0" lvl="0" marL="76200" rtl="0" algn="l">
              <a:lnSpc>
                <a:spcPct val="100000"/>
              </a:lnSpc>
              <a:spcBef>
                <a:spcPts val="700"/>
              </a:spcBef>
              <a:spcAft>
                <a:spcPts val="0"/>
              </a:spcAft>
              <a:buSzPts val="2400"/>
              <a:buNone/>
            </a:pPr>
            <a:r>
              <a:rPr lang="en" sz="2400">
                <a:latin typeface="Lato"/>
                <a:ea typeface="Lato"/>
                <a:cs typeface="Lato"/>
                <a:sym typeface="Lato"/>
              </a:rPr>
              <a:t>     and the </a:t>
            </a:r>
            <a:r>
              <a:rPr b="1" lang="en" sz="2400">
                <a:latin typeface="Lato"/>
                <a:ea typeface="Lato"/>
                <a:cs typeface="Lato"/>
                <a:sym typeface="Lato"/>
              </a:rPr>
              <a:t>State Loan </a:t>
            </a:r>
            <a:endParaRPr/>
          </a:p>
          <a:p>
            <a:pPr indent="0" lvl="0" marL="76200" rtl="0" algn="l">
              <a:lnSpc>
                <a:spcPct val="100000"/>
              </a:lnSpc>
              <a:spcBef>
                <a:spcPts val="700"/>
              </a:spcBef>
              <a:spcAft>
                <a:spcPts val="0"/>
              </a:spcAft>
              <a:buSzPts val="2400"/>
              <a:buNone/>
            </a:pPr>
            <a:r>
              <a:rPr b="1" lang="en" sz="2400">
                <a:latin typeface="Lato"/>
                <a:ea typeface="Lato"/>
                <a:cs typeface="Lato"/>
                <a:sym typeface="Lato"/>
              </a:rPr>
              <a:t>     and Investment Board</a:t>
            </a:r>
            <a:endParaRPr b="1" sz="2400">
              <a:latin typeface="Lato"/>
              <a:ea typeface="Lato"/>
              <a:cs typeface="Lato"/>
              <a:sym typeface="Lato"/>
            </a:endParaRPr>
          </a:p>
          <a:p>
            <a:pPr indent="0" lvl="0" marL="914400" rtl="0" algn="l">
              <a:lnSpc>
                <a:spcPct val="100000"/>
              </a:lnSpc>
              <a:spcBef>
                <a:spcPts val="700"/>
              </a:spcBef>
              <a:spcAft>
                <a:spcPts val="0"/>
              </a:spcAft>
              <a:buSzPts val="1080"/>
              <a:buNone/>
            </a:pPr>
            <a:r>
              <a:t/>
            </a:r>
            <a:endParaRPr sz="2400">
              <a:latin typeface="Lato"/>
              <a:ea typeface="Lato"/>
              <a:cs typeface="Lato"/>
              <a:sym typeface="Lato"/>
            </a:endParaRPr>
          </a:p>
          <a:p>
            <a:pPr indent="-381000" lvl="1" marL="914400" rtl="0" algn="l">
              <a:lnSpc>
                <a:spcPct val="100000"/>
              </a:lnSpc>
              <a:spcBef>
                <a:spcPts val="550"/>
              </a:spcBef>
              <a:spcAft>
                <a:spcPts val="0"/>
              </a:spcAft>
              <a:buSzPts val="2400"/>
              <a:buFont typeface="Lato"/>
              <a:buChar char="○"/>
            </a:pPr>
            <a:r>
              <a:rPr lang="en" sz="2400">
                <a:latin typeface="Lato"/>
                <a:ea typeface="Lato"/>
                <a:cs typeface="Lato"/>
                <a:sym typeface="Lato"/>
              </a:rPr>
              <a:t>Statutory responsibility to carry out the policy directives of the Boards</a:t>
            </a:r>
            <a:endParaRPr sz="2400">
              <a:latin typeface="Lato"/>
              <a:ea typeface="Lato"/>
              <a:cs typeface="Lato"/>
              <a:sym typeface="Lato"/>
            </a:endParaRPr>
          </a:p>
        </p:txBody>
      </p:sp>
      <p:pic>
        <p:nvPicPr>
          <p:cNvPr id="140" name="Google Shape;140;p15"/>
          <p:cNvPicPr preferRelativeResize="0"/>
          <p:nvPr/>
        </p:nvPicPr>
        <p:blipFill rotWithShape="1">
          <a:blip r:embed="rId3">
            <a:alphaModFix/>
          </a:blip>
          <a:srcRect b="0" l="0" r="0" t="0"/>
          <a:stretch/>
        </p:blipFill>
        <p:spPr>
          <a:xfrm>
            <a:off x="3874168" y="1059531"/>
            <a:ext cx="5066255" cy="2895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8"/>
          <p:cNvSpPr txBox="1"/>
          <p:nvPr>
            <p:ph type="title"/>
          </p:nvPr>
        </p:nvSpPr>
        <p:spPr>
          <a:xfrm>
            <a:off x="609600" y="152400"/>
            <a:ext cx="8153400" cy="39624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Char char="●"/>
            </a:pPr>
            <a:r>
              <a:rPr b="1" lang="en" sz="1800">
                <a:latin typeface="Garamond"/>
                <a:ea typeface="Garamond"/>
                <a:cs typeface="Garamond"/>
                <a:sym typeface="Garamond"/>
              </a:rPr>
              <a:t>Wyoming State Trust Lands</a:t>
            </a:r>
            <a:endParaRPr b="1" sz="1800">
              <a:latin typeface="Garamond"/>
              <a:ea typeface="Garamond"/>
              <a:cs typeface="Garamond"/>
              <a:sym typeface="Garamond"/>
            </a:endParaRPr>
          </a:p>
        </p:txBody>
      </p:sp>
      <p:pic>
        <p:nvPicPr>
          <p:cNvPr descr="StateMap.jpg" id="339" name="Google Shape;339;p18"/>
          <p:cNvPicPr preferRelativeResize="0"/>
          <p:nvPr/>
        </p:nvPicPr>
        <p:blipFill rotWithShape="1">
          <a:blip r:embed="rId3">
            <a:alphaModFix/>
          </a:blip>
          <a:srcRect b="4870" l="9259" r="11265" t="2315"/>
          <a:stretch/>
        </p:blipFill>
        <p:spPr>
          <a:xfrm>
            <a:off x="167640" y="548639"/>
            <a:ext cx="8839200" cy="5303521"/>
          </a:xfrm>
          <a:prstGeom prst="rect">
            <a:avLst/>
          </a:prstGeom>
          <a:noFill/>
          <a:ln>
            <a:noFill/>
          </a:ln>
        </p:spPr>
      </p:pic>
    </p:spTree>
  </p:cSld>
  <p:clrMapOvr>
    <a:masterClrMapping/>
  </p:clrMapOvr>
  <p:transition>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9"/>
          <p:cNvSpPr txBox="1"/>
          <p:nvPr>
            <p:ph type="title"/>
          </p:nvPr>
        </p:nvSpPr>
        <p:spPr>
          <a:xfrm>
            <a:off x="609600" y="0"/>
            <a:ext cx="8153400" cy="74676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Char char="●"/>
            </a:pPr>
            <a:r>
              <a:rPr b="1" lang="en" sz="2000">
                <a:latin typeface="Garamond"/>
                <a:ea typeface="Garamond"/>
                <a:cs typeface="Garamond"/>
                <a:sym typeface="Garamond"/>
              </a:rPr>
              <a:t>Board Managed Ranches</a:t>
            </a:r>
            <a:endParaRPr b="1" sz="2000">
              <a:latin typeface="Garamond"/>
              <a:ea typeface="Garamond"/>
              <a:cs typeface="Garamond"/>
              <a:sym typeface="Garamond"/>
            </a:endParaRPr>
          </a:p>
        </p:txBody>
      </p:sp>
      <p:pic>
        <p:nvPicPr>
          <p:cNvPr descr="mapranches.JPG" id="345" name="Google Shape;345;p19"/>
          <p:cNvPicPr preferRelativeResize="0"/>
          <p:nvPr/>
        </p:nvPicPr>
        <p:blipFill rotWithShape="1">
          <a:blip r:embed="rId3">
            <a:alphaModFix/>
          </a:blip>
          <a:srcRect b="0" l="0" r="0" t="0"/>
          <a:stretch/>
        </p:blipFill>
        <p:spPr>
          <a:xfrm>
            <a:off x="510540" y="746760"/>
            <a:ext cx="8077200" cy="5128260"/>
          </a:xfrm>
          <a:prstGeom prst="rect">
            <a:avLst/>
          </a:prstGeom>
          <a:noFill/>
          <a:ln>
            <a:noFill/>
          </a:ln>
        </p:spPr>
      </p:pic>
      <p:sp>
        <p:nvSpPr>
          <p:cNvPr id="346" name="Google Shape;346;p19"/>
          <p:cNvSpPr txBox="1"/>
          <p:nvPr/>
        </p:nvSpPr>
        <p:spPr>
          <a:xfrm>
            <a:off x="5638800" y="2249127"/>
            <a:ext cx="190500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 sz="1050" u="none" cap="none" strike="noStrike">
                <a:solidFill>
                  <a:srgbClr val="0066FF"/>
                </a:solidFill>
                <a:latin typeface="Times New Roman"/>
                <a:ea typeface="Times New Roman"/>
                <a:cs typeface="Times New Roman"/>
                <a:sym typeface="Times New Roman"/>
              </a:rPr>
              <a:t>Bull Creek Ranch</a:t>
            </a:r>
            <a:endParaRPr b="0" i="0" sz="1050" u="none" cap="none" strike="noStrike">
              <a:solidFill>
                <a:srgbClr val="0066FF"/>
              </a:solidFill>
              <a:latin typeface="Times New Roman"/>
              <a:ea typeface="Times New Roman"/>
              <a:cs typeface="Times New Roman"/>
              <a:sym typeface="Times New Roman"/>
            </a:endParaRPr>
          </a:p>
        </p:txBody>
      </p:sp>
      <p:sp>
        <p:nvSpPr>
          <p:cNvPr id="347" name="Google Shape;347;p19"/>
          <p:cNvSpPr/>
          <p:nvPr/>
        </p:nvSpPr>
        <p:spPr>
          <a:xfrm>
            <a:off x="5459730" y="2317708"/>
            <a:ext cx="156210" cy="185335"/>
          </a:xfrm>
          <a:prstGeom prst="star5">
            <a:avLst>
              <a:gd fmla="val 19098" name="adj"/>
              <a:gd fmla="val 105146" name="hf"/>
              <a:gd fmla="val 110557" name="vf"/>
            </a:avLst>
          </a:prstGeom>
          <a:solidFill>
            <a:srgbClr val="0066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66FF"/>
              </a:solidFill>
              <a:latin typeface="Arial"/>
              <a:ea typeface="Arial"/>
              <a:cs typeface="Arial"/>
              <a:sym typeface="Arial"/>
            </a:endParaRP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0"/>
          <p:cNvSpPr txBox="1"/>
          <p:nvPr>
            <p:ph type="title"/>
          </p:nvPr>
        </p:nvSpPr>
        <p:spPr>
          <a:xfrm>
            <a:off x="612648" y="228600"/>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000">
                <a:solidFill>
                  <a:srgbClr val="3366FF"/>
                </a:solidFill>
                <a:latin typeface="Lato"/>
                <a:ea typeface="Lato"/>
                <a:cs typeface="Lato"/>
                <a:sym typeface="Lato"/>
              </a:rPr>
              <a:t>The “How”</a:t>
            </a:r>
            <a:endParaRPr sz="3000">
              <a:solidFill>
                <a:srgbClr val="3366FF"/>
              </a:solidFill>
              <a:latin typeface="Lato"/>
              <a:ea typeface="Lato"/>
              <a:cs typeface="Lato"/>
              <a:sym typeface="Lato"/>
            </a:endParaRPr>
          </a:p>
        </p:txBody>
      </p:sp>
      <p:sp>
        <p:nvSpPr>
          <p:cNvPr id="354" name="Google Shape;354;p20"/>
          <p:cNvSpPr txBox="1"/>
          <p:nvPr>
            <p:ph idx="1" type="body"/>
          </p:nvPr>
        </p:nvSpPr>
        <p:spPr>
          <a:xfrm>
            <a:off x="612650" y="1361725"/>
            <a:ext cx="8153400" cy="4450200"/>
          </a:xfrm>
          <a:prstGeom prst="rect">
            <a:avLst/>
          </a:prstGeom>
          <a:noFill/>
          <a:ln>
            <a:noFill/>
          </a:ln>
        </p:spPr>
        <p:txBody>
          <a:bodyPr anchorCtr="0" anchor="t" bIns="45700" lIns="91425" spcFirstLastPara="1" rIns="91425" wrap="square" tIns="45700">
            <a:noAutofit/>
          </a:bodyPr>
          <a:lstStyle/>
          <a:p>
            <a:pPr indent="-320040" lvl="0" marL="320040" rtl="0" algn="l">
              <a:lnSpc>
                <a:spcPct val="80000"/>
              </a:lnSpc>
              <a:spcBef>
                <a:spcPts val="0"/>
              </a:spcBef>
              <a:spcAft>
                <a:spcPts val="0"/>
              </a:spcAft>
              <a:buSzPts val="1479"/>
              <a:buFont typeface="Lato"/>
              <a:buChar char="●"/>
            </a:pPr>
            <a:r>
              <a:rPr lang="en" sz="2465">
                <a:latin typeface="Lato"/>
                <a:ea typeface="Lato"/>
                <a:cs typeface="Lato"/>
                <a:sym typeface="Lato"/>
              </a:rPr>
              <a:t>Grazing and Agricultural Leasing</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Easements</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Temporary Use Permits</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Special Use Leasing</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Land Sales, Exchanges, and Acquisitions</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Renewable Energy Leasing</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Mineral Leasing</a:t>
            </a:r>
            <a:endParaRPr>
              <a:latin typeface="Lato"/>
              <a:ea typeface="Lato"/>
              <a:cs typeface="Lato"/>
              <a:sym typeface="Lato"/>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Forest Product Sales</a:t>
            </a:r>
            <a:endParaRPr/>
          </a:p>
          <a:p>
            <a:pPr indent="-320040" lvl="0" marL="320040" rtl="0" algn="l">
              <a:lnSpc>
                <a:spcPct val="80000"/>
              </a:lnSpc>
              <a:spcBef>
                <a:spcPts val="700"/>
              </a:spcBef>
              <a:spcAft>
                <a:spcPts val="0"/>
              </a:spcAft>
              <a:buSzPts val="1479"/>
              <a:buFont typeface="Lato"/>
              <a:buChar char="●"/>
            </a:pPr>
            <a:r>
              <a:rPr lang="en" sz="2465">
                <a:latin typeface="Lato"/>
                <a:ea typeface="Lato"/>
                <a:cs typeface="Lato"/>
                <a:sym typeface="Lato"/>
              </a:rPr>
              <a:t>Carbon Capture Leasing</a:t>
            </a:r>
            <a:endParaRPr sz="2465">
              <a:latin typeface="Lato"/>
              <a:ea typeface="Lato"/>
              <a:cs typeface="Lato"/>
              <a:sym typeface="Lato"/>
            </a:endParaRPr>
          </a:p>
          <a:p>
            <a:pPr indent="0" lvl="0" marL="0" rtl="0" algn="l">
              <a:lnSpc>
                <a:spcPct val="80000"/>
              </a:lnSpc>
              <a:spcBef>
                <a:spcPts val="700"/>
              </a:spcBef>
              <a:spcAft>
                <a:spcPts val="0"/>
              </a:spcAft>
              <a:buSzPts val="1479"/>
              <a:buNone/>
            </a:pPr>
            <a:r>
              <a:t/>
            </a:r>
            <a:endParaRPr>
              <a:latin typeface="Lato"/>
              <a:ea typeface="Lato"/>
              <a:cs typeface="Lato"/>
              <a:sym typeface="Lato"/>
            </a:endParaRPr>
          </a:p>
          <a:p>
            <a:pPr indent="0" lvl="0" marL="0" rtl="0" algn="l">
              <a:lnSpc>
                <a:spcPct val="80000"/>
              </a:lnSpc>
              <a:spcBef>
                <a:spcPts val="700"/>
              </a:spcBef>
              <a:spcAft>
                <a:spcPts val="0"/>
              </a:spcAft>
              <a:buSzPts val="1479"/>
              <a:buNone/>
            </a:pPr>
            <a:r>
              <a:rPr lang="en">
                <a:latin typeface="Lato"/>
                <a:ea typeface="Lato"/>
                <a:cs typeface="Lato"/>
                <a:sym typeface="Lato"/>
              </a:rPr>
              <a:t>Always searching for opportunities for new and compatible uses</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1"/>
          <p:cNvSpPr txBox="1"/>
          <p:nvPr>
            <p:ph type="title"/>
          </p:nvPr>
        </p:nvSpPr>
        <p:spPr>
          <a:xfrm>
            <a:off x="559850" y="287775"/>
            <a:ext cx="81534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600">
                <a:solidFill>
                  <a:srgbClr val="3366FF"/>
                </a:solidFill>
                <a:latin typeface="Lato"/>
                <a:ea typeface="Lato"/>
                <a:cs typeface="Lato"/>
                <a:sym typeface="Lato"/>
              </a:rPr>
              <a:t>Trust Land Management Objectives</a:t>
            </a:r>
            <a:endParaRPr sz="3600">
              <a:solidFill>
                <a:srgbClr val="3366FF"/>
              </a:solidFill>
              <a:latin typeface="Lato"/>
              <a:ea typeface="Lato"/>
              <a:cs typeface="Lato"/>
              <a:sym typeface="Lato"/>
            </a:endParaRPr>
          </a:p>
        </p:txBody>
      </p:sp>
      <p:sp>
        <p:nvSpPr>
          <p:cNvPr id="361" name="Google Shape;361;p21"/>
          <p:cNvSpPr txBox="1"/>
          <p:nvPr/>
        </p:nvSpPr>
        <p:spPr>
          <a:xfrm>
            <a:off x="799400" y="1278375"/>
            <a:ext cx="7674300" cy="3941700"/>
          </a:xfrm>
          <a:prstGeom prst="rect">
            <a:avLst/>
          </a:prstGeom>
          <a:noFill/>
          <a:ln>
            <a:noFill/>
          </a:ln>
        </p:spPr>
        <p:txBody>
          <a:bodyPr anchorCtr="0" anchor="t" bIns="91425" lIns="91425" spcFirstLastPara="1" rIns="91425" wrap="square" tIns="91425">
            <a:noAutofit/>
          </a:bodyPr>
          <a:lstStyle/>
          <a:p>
            <a:pPr indent="-320040" lvl="0" marL="320040" marR="0" rtl="0" algn="l">
              <a:lnSpc>
                <a:spcPct val="100000"/>
              </a:lnSpc>
              <a:spcBef>
                <a:spcPts val="0"/>
              </a:spcBef>
              <a:spcAft>
                <a:spcPts val="0"/>
              </a:spcAft>
              <a:buClr>
                <a:schemeClr val="accent2"/>
              </a:buClr>
              <a:buSzPts val="1740"/>
              <a:buFont typeface="Lato"/>
              <a:buChar char="◻"/>
            </a:pPr>
            <a:r>
              <a:rPr b="0" i="0" lang="en" sz="2900" u="none" cap="none" strike="noStrike">
                <a:solidFill>
                  <a:schemeClr val="dk2"/>
                </a:solidFill>
                <a:latin typeface="Lato"/>
                <a:ea typeface="Lato"/>
                <a:cs typeface="Lato"/>
                <a:sym typeface="Lato"/>
              </a:rPr>
              <a:t>When evaluat</a:t>
            </a:r>
            <a:r>
              <a:rPr lang="en" sz="2900">
                <a:solidFill>
                  <a:schemeClr val="dk2"/>
                </a:solidFill>
                <a:latin typeface="Lato"/>
                <a:ea typeface="Lato"/>
                <a:cs typeface="Lato"/>
                <a:sym typeface="Lato"/>
              </a:rPr>
              <a:t>ing</a:t>
            </a:r>
            <a:r>
              <a:rPr b="0" i="0" lang="en" sz="2900" u="none" cap="none" strike="noStrike">
                <a:solidFill>
                  <a:schemeClr val="dk2"/>
                </a:solidFill>
                <a:latin typeface="Lato"/>
                <a:ea typeface="Lato"/>
                <a:cs typeface="Lato"/>
                <a:sym typeface="Lato"/>
              </a:rPr>
              <a:t> courses of action with State Trust Land, OSLI follows what are known as Trust Land Management objectives. </a:t>
            </a:r>
            <a:endParaRPr b="0" i="0" sz="2900" u="none" cap="none" strike="noStrike">
              <a:solidFill>
                <a:schemeClr val="dk1"/>
              </a:solidFill>
              <a:latin typeface="Lato"/>
              <a:ea typeface="Lato"/>
              <a:cs typeface="Lato"/>
              <a:sym typeface="Lato"/>
            </a:endParaRPr>
          </a:p>
          <a:p>
            <a:pPr indent="-320040" lvl="0" marL="320040" marR="0" rtl="0" algn="just">
              <a:lnSpc>
                <a:spcPct val="100000"/>
              </a:lnSpc>
              <a:spcBef>
                <a:spcPts val="70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a:p>
            <a:pPr indent="-258444" lvl="2" marL="914400" marR="0" rtl="0" algn="just">
              <a:lnSpc>
                <a:spcPct val="100000"/>
              </a:lnSpc>
              <a:spcBef>
                <a:spcPts val="550"/>
              </a:spcBef>
              <a:spcAft>
                <a:spcPts val="0"/>
              </a:spcAft>
              <a:buClr>
                <a:schemeClr val="accent2"/>
              </a:buClr>
              <a:buSzPts val="1820"/>
              <a:buFont typeface="Lato"/>
              <a:buChar char="■"/>
            </a:pPr>
            <a:r>
              <a:rPr b="0" i="0" lang="en" sz="2600" u="none" cap="none" strike="noStrike">
                <a:solidFill>
                  <a:schemeClr val="dk2"/>
                </a:solidFill>
                <a:latin typeface="Lato"/>
                <a:ea typeface="Lato"/>
                <a:cs typeface="Lato"/>
                <a:sym typeface="Lato"/>
              </a:rPr>
              <a:t>A proposal need not meet all objectives.</a:t>
            </a:r>
            <a:endParaRPr b="0" i="0" sz="2600" u="none" cap="none" strike="noStrike">
              <a:solidFill>
                <a:schemeClr val="dk1"/>
              </a:solidFill>
              <a:latin typeface="Lato"/>
              <a:ea typeface="Lato"/>
              <a:cs typeface="Lato"/>
              <a:sym typeface="Lato"/>
            </a:endParaRPr>
          </a:p>
          <a:p>
            <a:pPr indent="-274320" lvl="1" marL="640080" marR="0" rtl="0" algn="just">
              <a:lnSpc>
                <a:spcPct val="100000"/>
              </a:lnSpc>
              <a:spcBef>
                <a:spcPts val="55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a:p>
            <a:pPr indent="-258444" lvl="2" marL="914400" marR="0" rtl="0" algn="l">
              <a:lnSpc>
                <a:spcPct val="100000"/>
              </a:lnSpc>
              <a:spcBef>
                <a:spcPts val="550"/>
              </a:spcBef>
              <a:spcAft>
                <a:spcPts val="0"/>
              </a:spcAft>
              <a:buClr>
                <a:schemeClr val="accent2"/>
              </a:buClr>
              <a:buSzPts val="1820"/>
              <a:buFont typeface="Lato"/>
              <a:buChar char="■"/>
            </a:pPr>
            <a:r>
              <a:rPr b="0" i="0" lang="en" sz="2600" u="none" cap="none" strike="noStrike">
                <a:solidFill>
                  <a:schemeClr val="dk2"/>
                </a:solidFill>
                <a:latin typeface="Lato"/>
                <a:ea typeface="Lato"/>
                <a:cs typeface="Lato"/>
                <a:sym typeface="Lato"/>
              </a:rPr>
              <a:t>The objectives are listed in order of decreasing priority (highest to lowest).</a:t>
            </a:r>
            <a:endParaRPr b="0" i="0" sz="2600" u="none" cap="none" strike="noStrike">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2"/>
          <p:cNvSpPr txBox="1"/>
          <p:nvPr>
            <p:ph type="title"/>
          </p:nvPr>
        </p:nvSpPr>
        <p:spPr>
          <a:xfrm>
            <a:off x="226950" y="228600"/>
            <a:ext cx="85362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600">
                <a:solidFill>
                  <a:srgbClr val="3366FF"/>
                </a:solidFill>
                <a:latin typeface="Lato"/>
                <a:ea typeface="Lato"/>
                <a:cs typeface="Lato"/>
                <a:sym typeface="Lato"/>
              </a:rPr>
              <a:t>Trust Land Management Objectives</a:t>
            </a:r>
            <a:endParaRPr sz="3600">
              <a:solidFill>
                <a:srgbClr val="3366FF"/>
              </a:solidFill>
              <a:latin typeface="Lato"/>
              <a:ea typeface="Lato"/>
              <a:cs typeface="Lato"/>
              <a:sym typeface="Lato"/>
            </a:endParaRPr>
          </a:p>
        </p:txBody>
      </p:sp>
      <p:sp>
        <p:nvSpPr>
          <p:cNvPr id="368" name="Google Shape;368;p22"/>
          <p:cNvSpPr txBox="1"/>
          <p:nvPr/>
        </p:nvSpPr>
        <p:spPr>
          <a:xfrm>
            <a:off x="226950" y="1095150"/>
            <a:ext cx="8792100" cy="4667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2900"/>
              <a:buFont typeface="Arial"/>
              <a:buNone/>
            </a:pPr>
            <a:r>
              <a:rPr b="0" i="0" lang="en" sz="2900" u="none" cap="none" strike="noStrike">
                <a:solidFill>
                  <a:schemeClr val="dk2"/>
                </a:solidFill>
                <a:latin typeface="Lato"/>
                <a:ea typeface="Lato"/>
                <a:cs typeface="Lato"/>
                <a:sym typeface="Lato"/>
              </a:rPr>
              <a:t>1.	</a:t>
            </a:r>
            <a:r>
              <a:rPr b="1" i="0" lang="en" sz="2900" u="sng" cap="none" strike="noStrike">
                <a:solidFill>
                  <a:schemeClr val="dk2"/>
                </a:solidFill>
                <a:latin typeface="Lato"/>
                <a:ea typeface="Lato"/>
                <a:cs typeface="Lato"/>
                <a:sym typeface="Lato"/>
              </a:rPr>
              <a:t>Better meet the beneficiaries’ short and/or long term objectives:</a:t>
            </a:r>
            <a:endParaRPr b="1" i="0" sz="2900" u="sng" cap="none" strike="noStrike">
              <a:solidFill>
                <a:schemeClr val="dk1"/>
              </a:solidFill>
              <a:latin typeface="Lato"/>
              <a:ea typeface="Lato"/>
              <a:cs typeface="Lato"/>
              <a:sym typeface="Lato"/>
            </a:endParaRPr>
          </a:p>
          <a:p>
            <a:pPr indent="-514350" lvl="1" marL="880110" marR="0" rtl="0" algn="l">
              <a:lnSpc>
                <a:spcPct val="9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Revenue-</a:t>
            </a:r>
            <a:endParaRPr b="0" i="0" sz="26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Improve income generating potential</a:t>
            </a:r>
            <a:endParaRPr b="0" i="0" sz="23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Alone or in combination with other state lands</a:t>
            </a:r>
            <a:endParaRPr b="0" i="0" sz="23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Single or multiple uses</a:t>
            </a:r>
            <a:endParaRPr b="0" i="0" sz="1200" u="none" cap="none" strike="noStrike">
              <a:solidFill>
                <a:schemeClr val="dk2"/>
              </a:solidFill>
              <a:latin typeface="Lato"/>
              <a:ea typeface="Lato"/>
              <a:cs typeface="Lato"/>
              <a:sym typeface="Lato"/>
            </a:endParaRPr>
          </a:p>
          <a:p>
            <a:pPr indent="-514350" lvl="1" marL="880110" marR="0" rtl="0" algn="l">
              <a:lnSpc>
                <a:spcPct val="9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Investment Value-</a:t>
            </a:r>
            <a:endParaRPr b="0" i="0" sz="26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Improve returns</a:t>
            </a:r>
            <a:endParaRPr b="0" i="0" sz="23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Improve portfolio diversification</a:t>
            </a:r>
            <a:endParaRPr b="0" i="0" sz="23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Improve appreciation potential</a:t>
            </a:r>
            <a:endParaRPr b="0" i="0" sz="2300" u="none" cap="none" strike="noStrike">
              <a:solidFill>
                <a:schemeClr val="dk1"/>
              </a:solidFill>
              <a:latin typeface="Lato"/>
              <a:ea typeface="Lato"/>
              <a:cs typeface="Lato"/>
              <a:sym typeface="Lato"/>
            </a:endParaRPr>
          </a:p>
          <a:p>
            <a:pPr indent="-228600" lvl="2" marL="914400" marR="0" rtl="0" algn="l">
              <a:lnSpc>
                <a:spcPct val="90000"/>
              </a:lnSpc>
              <a:spcBef>
                <a:spcPts val="500"/>
              </a:spcBef>
              <a:spcAft>
                <a:spcPts val="0"/>
              </a:spcAft>
              <a:buClr>
                <a:schemeClr val="accent2"/>
              </a:buClr>
              <a:buSzPts val="1725"/>
              <a:buFont typeface="Lato"/>
              <a:buChar char="■"/>
            </a:pPr>
            <a:r>
              <a:rPr b="0" i="0" lang="en" sz="2300" u="none" cap="none" strike="noStrike">
                <a:solidFill>
                  <a:schemeClr val="dk2"/>
                </a:solidFill>
                <a:latin typeface="Lato"/>
                <a:ea typeface="Lato"/>
                <a:cs typeface="Lato"/>
                <a:sym typeface="Lato"/>
              </a:rPr>
              <a:t>Improve intrinsic natural resource values (i.e. habitat, water)</a:t>
            </a:r>
            <a:endParaRPr b="0" i="0" sz="2300" u="none" cap="none" strike="noStrike">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3"/>
          <p:cNvSpPr txBox="1"/>
          <p:nvPr>
            <p:ph type="title"/>
          </p:nvPr>
        </p:nvSpPr>
        <p:spPr>
          <a:xfrm>
            <a:off x="609600" y="228600"/>
            <a:ext cx="8153400" cy="80130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000">
                <a:solidFill>
                  <a:srgbClr val="3366FF"/>
                </a:solidFill>
                <a:latin typeface="Lato"/>
                <a:ea typeface="Lato"/>
                <a:cs typeface="Lato"/>
                <a:sym typeface="Lato"/>
              </a:rPr>
              <a:t>Trust Land Management Objectives (cont.)</a:t>
            </a:r>
            <a:endParaRPr sz="3000">
              <a:solidFill>
                <a:srgbClr val="3366FF"/>
              </a:solidFill>
              <a:latin typeface="Lato"/>
              <a:ea typeface="Lato"/>
              <a:cs typeface="Lato"/>
              <a:sym typeface="Lato"/>
            </a:endParaRPr>
          </a:p>
        </p:txBody>
      </p:sp>
      <p:sp>
        <p:nvSpPr>
          <p:cNvPr id="375" name="Google Shape;375;p23"/>
          <p:cNvSpPr txBox="1"/>
          <p:nvPr/>
        </p:nvSpPr>
        <p:spPr>
          <a:xfrm>
            <a:off x="211611" y="807991"/>
            <a:ext cx="8551389" cy="464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700"/>
              </a:spcBef>
              <a:spcAft>
                <a:spcPts val="0"/>
              </a:spcAft>
              <a:buClr>
                <a:srgbClr val="000000"/>
              </a:buClr>
              <a:buSzPts val="2900"/>
              <a:buFont typeface="Arial"/>
              <a:buNone/>
            </a:pPr>
            <a:r>
              <a:rPr b="0" i="0" lang="en" sz="2900" u="none" cap="none" strike="noStrike">
                <a:solidFill>
                  <a:schemeClr val="dk2"/>
                </a:solidFill>
                <a:latin typeface="Lato"/>
                <a:ea typeface="Lato"/>
                <a:cs typeface="Lato"/>
                <a:sym typeface="Lato"/>
              </a:rPr>
              <a:t> </a:t>
            </a:r>
            <a:r>
              <a:rPr b="0" i="0" lang="en" sz="2800" u="none" cap="none" strike="noStrike">
                <a:solidFill>
                  <a:schemeClr val="dk2"/>
                </a:solidFill>
                <a:latin typeface="Lato"/>
                <a:ea typeface="Lato"/>
                <a:cs typeface="Lato"/>
                <a:sym typeface="Lato"/>
              </a:rPr>
              <a:t>2.	</a:t>
            </a:r>
            <a:r>
              <a:rPr b="1" i="0" lang="en" sz="2800" u="sng" cap="none" strike="noStrike">
                <a:solidFill>
                  <a:schemeClr val="dk2"/>
                </a:solidFill>
                <a:latin typeface="Lato"/>
                <a:ea typeface="Lato"/>
                <a:cs typeface="Lato"/>
                <a:sym typeface="Lato"/>
              </a:rPr>
              <a:t>Improve the manageability of the land asset:</a:t>
            </a:r>
            <a:endParaRPr b="1" i="0" sz="2800" u="sng" cap="none" strike="noStrike">
              <a:solidFill>
                <a:schemeClr val="dk1"/>
              </a:solidFill>
              <a:latin typeface="Lato"/>
              <a:ea typeface="Lato"/>
              <a:cs typeface="Lato"/>
              <a:sym typeface="Lato"/>
            </a:endParaRPr>
          </a:p>
          <a:p>
            <a:pPr indent="-320040" lvl="0" marL="320040" marR="0" rtl="0" algn="l">
              <a:lnSpc>
                <a:spcPct val="100000"/>
              </a:lnSpc>
              <a:spcBef>
                <a:spcPts val="70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a:p>
            <a:pPr indent="-514350" lvl="1" marL="880110" marR="0" rtl="0" algn="l">
              <a:lnSpc>
                <a:spcPct val="10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Consolidate ownership patterns</a:t>
            </a:r>
            <a:endParaRPr b="0" i="0" sz="2600" u="none" cap="none" strike="noStrike">
              <a:solidFill>
                <a:schemeClr val="dk1"/>
              </a:solidFill>
              <a:latin typeface="Lato"/>
              <a:ea typeface="Lato"/>
              <a:cs typeface="Lato"/>
              <a:sym typeface="Lato"/>
            </a:endParaRPr>
          </a:p>
          <a:p>
            <a:pPr indent="-514350" lvl="1" marL="880110" marR="0" rtl="0" algn="l">
              <a:lnSpc>
                <a:spcPct val="10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Leverage management resources of other agencies/entities</a:t>
            </a:r>
            <a:endParaRPr b="0" i="0" sz="2600" u="none" cap="none" strike="noStrike">
              <a:solidFill>
                <a:schemeClr val="dk1"/>
              </a:solidFill>
              <a:latin typeface="Lato"/>
              <a:ea typeface="Lato"/>
              <a:cs typeface="Lato"/>
              <a:sym typeface="Lato"/>
            </a:endParaRPr>
          </a:p>
          <a:p>
            <a:pPr indent="-274320" lvl="1" marL="640080" marR="0" rtl="0" algn="l">
              <a:lnSpc>
                <a:spcPct val="100000"/>
              </a:lnSpc>
              <a:spcBef>
                <a:spcPts val="550"/>
              </a:spcBef>
              <a:spcAft>
                <a:spcPts val="0"/>
              </a:spcAft>
              <a:buClr>
                <a:srgbClr val="000000"/>
              </a:buClr>
              <a:buSzPts val="1200"/>
              <a:buFont typeface="Arial"/>
              <a:buNone/>
            </a:pPr>
            <a:r>
              <a:t/>
            </a:r>
            <a:endParaRPr b="0" i="0" sz="1200" u="none" cap="none" strike="noStrike">
              <a:solidFill>
                <a:schemeClr val="dk2"/>
              </a:solidFill>
              <a:latin typeface="Lato"/>
              <a:ea typeface="Lato"/>
              <a:cs typeface="Lato"/>
              <a:sym typeface="Lato"/>
            </a:endParaRPr>
          </a:p>
          <a:p>
            <a:pPr indent="0" lvl="0" marL="0" marR="0" rtl="0" algn="l">
              <a:lnSpc>
                <a:spcPct val="100000"/>
              </a:lnSpc>
              <a:spcBef>
                <a:spcPts val="700"/>
              </a:spcBef>
              <a:spcAft>
                <a:spcPts val="0"/>
              </a:spcAft>
              <a:buClr>
                <a:srgbClr val="000000"/>
              </a:buClr>
              <a:buSzPts val="2900"/>
              <a:buFont typeface="Arial"/>
              <a:buNone/>
            </a:pPr>
            <a:r>
              <a:rPr b="0" i="0" lang="en" sz="2900" u="none" cap="none" strike="noStrike">
                <a:solidFill>
                  <a:schemeClr val="dk2"/>
                </a:solidFill>
                <a:latin typeface="Lato"/>
                <a:ea typeface="Lato"/>
                <a:cs typeface="Lato"/>
                <a:sym typeface="Lato"/>
              </a:rPr>
              <a:t>3.	</a:t>
            </a:r>
            <a:r>
              <a:rPr b="1" i="0" lang="en" sz="2800" u="sng" cap="none" strike="noStrike">
                <a:solidFill>
                  <a:schemeClr val="dk2"/>
                </a:solidFill>
                <a:latin typeface="Lato"/>
                <a:ea typeface="Lato"/>
                <a:cs typeface="Lato"/>
                <a:sym typeface="Lato"/>
              </a:rPr>
              <a:t>Meet a specific school and/or community need:</a:t>
            </a:r>
            <a:endParaRPr b="1" i="0" sz="2800" u="sng" cap="none" strike="noStrike">
              <a:solidFill>
                <a:schemeClr val="dk1"/>
              </a:solidFill>
              <a:latin typeface="Lato"/>
              <a:ea typeface="Lato"/>
              <a:cs typeface="Lato"/>
              <a:sym typeface="Lato"/>
            </a:endParaRPr>
          </a:p>
          <a:p>
            <a:pPr indent="-320040" lvl="0" marL="320040" marR="0" rtl="0" algn="l">
              <a:lnSpc>
                <a:spcPct val="100000"/>
              </a:lnSpc>
              <a:spcBef>
                <a:spcPts val="70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a:p>
            <a:pPr indent="-514350" lvl="1" marL="880110" marR="0" rtl="0" algn="l">
              <a:lnSpc>
                <a:spcPct val="10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Improve stability</a:t>
            </a:r>
            <a:endParaRPr b="0" i="0" sz="2600" u="none" cap="none" strike="noStrike">
              <a:solidFill>
                <a:schemeClr val="dk1"/>
              </a:solidFill>
              <a:latin typeface="Lato"/>
              <a:ea typeface="Lato"/>
              <a:cs typeface="Lato"/>
              <a:sym typeface="Lato"/>
            </a:endParaRPr>
          </a:p>
          <a:p>
            <a:pPr indent="-514350" lvl="1" marL="880110" marR="0" rtl="0" algn="l">
              <a:lnSpc>
                <a:spcPct val="10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Provide growth opportunity</a:t>
            </a:r>
            <a:endParaRPr b="0" i="0" sz="2600" u="none" cap="none" strike="noStrike">
              <a:solidFill>
                <a:schemeClr val="dk1"/>
              </a:solidFill>
              <a:latin typeface="Lato"/>
              <a:ea typeface="Lato"/>
              <a:cs typeface="Lato"/>
              <a:sym typeface="Lato"/>
            </a:endParaRPr>
          </a:p>
          <a:p>
            <a:pPr indent="-514350" lvl="1" marL="880110" marR="0" rtl="0" algn="l">
              <a:lnSpc>
                <a:spcPct val="100000"/>
              </a:lnSpc>
              <a:spcBef>
                <a:spcPts val="550"/>
              </a:spcBef>
              <a:spcAft>
                <a:spcPts val="0"/>
              </a:spcAft>
              <a:buClr>
                <a:schemeClr val="accent1"/>
              </a:buClr>
              <a:buSzPts val="1820"/>
              <a:buFont typeface="Arial"/>
              <a:buAutoNum type="alphaLcPeriod"/>
            </a:pPr>
            <a:r>
              <a:rPr b="0" i="0" lang="en" sz="2600" u="none" cap="none" strike="noStrike">
                <a:solidFill>
                  <a:schemeClr val="dk2"/>
                </a:solidFill>
                <a:latin typeface="Lato"/>
                <a:ea typeface="Lato"/>
                <a:cs typeface="Lato"/>
                <a:sym typeface="Lato"/>
              </a:rPr>
              <a:t>Improve access/recreational opportunity</a:t>
            </a:r>
            <a:endParaRPr b="0" i="0" sz="2600" u="none" cap="none" strike="noStrike">
              <a:solidFill>
                <a:schemeClr val="dk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4"/>
          <p:cNvSpPr txBox="1"/>
          <p:nvPr>
            <p:ph type="title"/>
          </p:nvPr>
        </p:nvSpPr>
        <p:spPr>
          <a:xfrm>
            <a:off x="571500" y="258200"/>
            <a:ext cx="8153400" cy="838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Twentieth Century"/>
              <a:buNone/>
            </a:pPr>
            <a:r>
              <a:rPr lang="en" sz="3600">
                <a:solidFill>
                  <a:srgbClr val="0000FF"/>
                </a:solidFill>
                <a:latin typeface="Lato"/>
                <a:ea typeface="Lato"/>
                <a:cs typeface="Lato"/>
                <a:sym typeface="Lato"/>
              </a:rPr>
              <a:t>Management Paradigm</a:t>
            </a:r>
            <a:r>
              <a:rPr lang="en" sz="3000">
                <a:latin typeface="Lato"/>
                <a:ea typeface="Lato"/>
                <a:cs typeface="Lato"/>
                <a:sym typeface="Lato"/>
              </a:rPr>
              <a:t> </a:t>
            </a:r>
            <a:endParaRPr sz="3000">
              <a:latin typeface="Lato"/>
              <a:ea typeface="Lato"/>
              <a:cs typeface="Lato"/>
              <a:sym typeface="Lato"/>
            </a:endParaRPr>
          </a:p>
        </p:txBody>
      </p:sp>
      <p:sp>
        <p:nvSpPr>
          <p:cNvPr id="381" name="Google Shape;381;p24"/>
          <p:cNvSpPr txBox="1"/>
          <p:nvPr/>
        </p:nvSpPr>
        <p:spPr>
          <a:xfrm>
            <a:off x="762000" y="2168932"/>
            <a:ext cx="7467600" cy="238020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Garamond"/>
                <a:ea typeface="Garamond"/>
                <a:cs typeface="Garamond"/>
                <a:sym typeface="Garamond"/>
              </a:rPr>
              <a:t>State Trust Land			        “Public” Land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2"/>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2"/>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Garamond"/>
                <a:ea typeface="Garamond"/>
                <a:cs typeface="Garamond"/>
                <a:sym typeface="Garamond"/>
              </a:rPr>
              <a:t>Office of State Lands	             BLM/Forest Service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Garamond"/>
                <a:ea typeface="Garamond"/>
                <a:cs typeface="Garamond"/>
                <a:sym typeface="Garamond"/>
              </a:rPr>
              <a:t>and Investments</a:t>
            </a:r>
            <a:endParaRPr b="0" i="0" sz="2800" u="none" cap="none" strike="noStrike">
              <a:solidFill>
                <a:schemeClr val="dk2"/>
              </a:solidFill>
              <a:latin typeface="Garamond"/>
              <a:ea typeface="Garamond"/>
              <a:cs typeface="Garamond"/>
              <a:sym typeface="Garamond"/>
            </a:endParaRPr>
          </a:p>
        </p:txBody>
      </p:sp>
      <p:sp>
        <p:nvSpPr>
          <p:cNvPr id="382" name="Google Shape;382;p24"/>
          <p:cNvSpPr/>
          <p:nvPr/>
        </p:nvSpPr>
        <p:spPr>
          <a:xfrm>
            <a:off x="3917775" y="1994402"/>
            <a:ext cx="914400" cy="914400"/>
          </a:xfrm>
          <a:prstGeom prst="mathNotEqual">
            <a:avLst>
              <a:gd fmla="val 23520" name="adj1"/>
              <a:gd fmla="val 6600000" name="adj2"/>
              <a:gd fmla="val 11760" name="adj3"/>
            </a:avLst>
          </a:prstGeom>
          <a:solidFill>
            <a:schemeClr val="accent6"/>
          </a:solidFill>
          <a:ln cap="flat" cmpd="sng" w="19050">
            <a:solidFill>
              <a:srgbClr val="6D66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3" name="Google Shape;383;p24"/>
          <p:cNvSpPr/>
          <p:nvPr/>
        </p:nvSpPr>
        <p:spPr>
          <a:xfrm>
            <a:off x="3917775" y="3244944"/>
            <a:ext cx="914400" cy="914400"/>
          </a:xfrm>
          <a:prstGeom prst="mathNotEqual">
            <a:avLst>
              <a:gd fmla="val 23520" name="adj1"/>
              <a:gd fmla="val 6600000" name="adj2"/>
              <a:gd fmla="val 11760" name="adj3"/>
            </a:avLst>
          </a:prstGeom>
          <a:solidFill>
            <a:schemeClr val="accent6"/>
          </a:solidFill>
          <a:ln cap="flat" cmpd="sng" w="19050">
            <a:solidFill>
              <a:srgbClr val="6D66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4" name="Google Shape;384;p24"/>
          <p:cNvSpPr txBox="1"/>
          <p:nvPr/>
        </p:nvSpPr>
        <p:spPr>
          <a:xfrm>
            <a:off x="762000" y="4885282"/>
            <a:ext cx="7833360" cy="95410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dk2"/>
                </a:solidFill>
                <a:latin typeface="Garamond"/>
                <a:ea typeface="Garamond"/>
                <a:cs typeface="Garamond"/>
                <a:sym typeface="Garamond"/>
              </a:rPr>
              <a:t>Optimize Revenue vs. Multiple Use &amp; Sustained Yield</a:t>
            </a:r>
            <a:endParaRPr b="0" i="0" sz="2800" u="none" cap="none" strike="noStrike">
              <a:solidFill>
                <a:schemeClr val="dk2"/>
              </a:solidFill>
              <a:latin typeface="Garamond"/>
              <a:ea typeface="Garamond"/>
              <a:cs typeface="Garamond"/>
              <a:sym typeface="Garamond"/>
            </a:endParaRPr>
          </a:p>
        </p:txBody>
      </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8" name="Shape 388"/>
        <p:cNvGrpSpPr/>
        <p:nvPr/>
      </p:nvGrpSpPr>
      <p:grpSpPr>
        <a:xfrm>
          <a:off x="0" y="0"/>
          <a:ext cx="0" cy="0"/>
          <a:chOff x="0" y="0"/>
          <a:chExt cx="0" cy="0"/>
        </a:xfrm>
      </p:grpSpPr>
      <p:sp>
        <p:nvSpPr>
          <p:cNvPr id="389" name="Google Shape;389;g2693ce8247e_0_4"/>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693ce8247e_0_4"/>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g2693ce8247e_0_4"/>
          <p:cNvPicPr preferRelativeResize="0"/>
          <p:nvPr/>
        </p:nvPicPr>
        <p:blipFill>
          <a:blip r:embed="rId3">
            <a:alphaModFix/>
          </a:blip>
          <a:stretch>
            <a:fillRect/>
          </a:stretch>
        </p:blipFill>
        <p:spPr>
          <a:xfrm>
            <a:off x="59375" y="66600"/>
            <a:ext cx="4270976" cy="6725433"/>
          </a:xfrm>
          <a:prstGeom prst="rect">
            <a:avLst/>
          </a:prstGeom>
          <a:noFill/>
          <a:ln>
            <a:noFill/>
          </a:ln>
        </p:spPr>
      </p:pic>
      <p:pic>
        <p:nvPicPr>
          <p:cNvPr id="392" name="Google Shape;392;g2693ce8247e_0_4"/>
          <p:cNvPicPr preferRelativeResize="0"/>
          <p:nvPr/>
        </p:nvPicPr>
        <p:blipFill>
          <a:blip r:embed="rId4">
            <a:alphaModFix/>
          </a:blip>
          <a:stretch>
            <a:fillRect/>
          </a:stretch>
        </p:blipFill>
        <p:spPr>
          <a:xfrm>
            <a:off x="4601450" y="66600"/>
            <a:ext cx="4468901" cy="67254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334084a30f2_0_20"/>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34084a30f2_0_20"/>
          <p:cNvSpPr txBox="1"/>
          <p:nvPr>
            <p:ph idx="1" type="body"/>
          </p:nvPr>
        </p:nvSpPr>
        <p:spPr>
          <a:xfrm>
            <a:off x="311700" y="1852800"/>
            <a:ext cx="2808000" cy="4239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g334084a30f2_0_20"/>
          <p:cNvPicPr preferRelativeResize="0"/>
          <p:nvPr/>
        </p:nvPicPr>
        <p:blipFill>
          <a:blip r:embed="rId3">
            <a:alphaModFix/>
          </a:blip>
          <a:stretch>
            <a:fillRect/>
          </a:stretch>
        </p:blipFill>
        <p:spPr>
          <a:xfrm>
            <a:off x="0" y="0"/>
            <a:ext cx="9144001" cy="685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334084a30f2_0_46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334084a30f2_0_467"/>
          <p:cNvSpPr txBox="1"/>
          <p:nvPr>
            <p:ph idx="1" type="body"/>
          </p:nvPr>
        </p:nvSpPr>
        <p:spPr>
          <a:xfrm>
            <a:off x="311700" y="1852800"/>
            <a:ext cx="2808000" cy="4239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 name="Google Shape;406;g334084a30f2_0_467"/>
          <p:cNvPicPr preferRelativeResize="0"/>
          <p:nvPr/>
        </p:nvPicPr>
        <p:blipFill>
          <a:blip r:embed="rId3">
            <a:alphaModFix/>
          </a:blip>
          <a:stretch>
            <a:fillRect/>
          </a:stretch>
        </p:blipFill>
        <p:spPr>
          <a:xfrm>
            <a:off x="49850" y="0"/>
            <a:ext cx="9050951" cy="590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4"/>
          <p:cNvSpPr txBox="1"/>
          <p:nvPr>
            <p:ph type="title"/>
          </p:nvPr>
        </p:nvSpPr>
        <p:spPr>
          <a:xfrm>
            <a:off x="457200" y="3919955"/>
            <a:ext cx="8229600" cy="1846659"/>
          </a:xfrm>
          <a:prstGeom prst="rect">
            <a:avLst/>
          </a:prstGeom>
          <a:no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663300"/>
              </a:buClr>
              <a:buSzPts val="3600"/>
              <a:buFont typeface="Balthazar"/>
              <a:buNone/>
            </a:pPr>
            <a:r>
              <a:rPr b="1" lang="en" sz="3600">
                <a:solidFill>
                  <a:srgbClr val="663300"/>
                </a:solidFill>
                <a:latin typeface="Balthazar"/>
                <a:ea typeface="Balthazar"/>
                <a:cs typeface="Balthazar"/>
                <a:sym typeface="Balthazar"/>
              </a:rPr>
              <a:t>Mission Statement</a:t>
            </a:r>
            <a:endParaRPr/>
          </a:p>
          <a:p>
            <a:pPr indent="0" lvl="0" marL="0" rtl="0" algn="ctr">
              <a:lnSpc>
                <a:spcPct val="100000"/>
              </a:lnSpc>
              <a:spcBef>
                <a:spcPts val="0"/>
              </a:spcBef>
              <a:spcAft>
                <a:spcPts val="0"/>
              </a:spcAft>
              <a:buClr>
                <a:schemeClr val="dk2"/>
              </a:buClr>
              <a:buSzPts val="1100"/>
              <a:buFont typeface="Twentieth Century"/>
              <a:buNone/>
            </a:pPr>
            <a:r>
              <a:t/>
            </a:r>
            <a:endParaRPr b="1" sz="1100">
              <a:solidFill>
                <a:srgbClr val="FF761D"/>
              </a:solidFill>
              <a:latin typeface="Balthazar"/>
              <a:ea typeface="Balthazar"/>
              <a:cs typeface="Balthazar"/>
              <a:sym typeface="Balthazar"/>
            </a:endParaRPr>
          </a:p>
          <a:p>
            <a:pPr indent="0" lvl="0" marL="0" rtl="0" algn="ctr">
              <a:lnSpc>
                <a:spcPct val="100000"/>
              </a:lnSpc>
              <a:spcBef>
                <a:spcPts val="0"/>
              </a:spcBef>
              <a:spcAft>
                <a:spcPts val="0"/>
              </a:spcAft>
              <a:buClr>
                <a:srgbClr val="663300"/>
              </a:buClr>
              <a:buSzPts val="2200"/>
              <a:buFont typeface="Balthazar"/>
              <a:buNone/>
            </a:pPr>
            <a:r>
              <a:rPr b="1" lang="en" sz="2200">
                <a:solidFill>
                  <a:srgbClr val="663300"/>
                </a:solidFill>
                <a:latin typeface="Balthazar"/>
                <a:ea typeface="Balthazar"/>
                <a:cs typeface="Balthazar"/>
                <a:sym typeface="Balthazar"/>
              </a:rPr>
              <a:t>Effectively managing natural resources and funds for </a:t>
            </a:r>
            <a:endParaRPr b="1" sz="2200">
              <a:solidFill>
                <a:srgbClr val="663300"/>
              </a:solidFill>
              <a:latin typeface="Balthazar"/>
              <a:ea typeface="Balthazar"/>
              <a:cs typeface="Balthazar"/>
              <a:sym typeface="Balthazar"/>
            </a:endParaRPr>
          </a:p>
          <a:p>
            <a:pPr indent="0" lvl="0" marL="0" rtl="0" algn="ctr">
              <a:lnSpc>
                <a:spcPct val="100000"/>
              </a:lnSpc>
              <a:spcBef>
                <a:spcPts val="0"/>
              </a:spcBef>
              <a:spcAft>
                <a:spcPts val="0"/>
              </a:spcAft>
              <a:buClr>
                <a:srgbClr val="663300"/>
              </a:buClr>
              <a:buSzPts val="2200"/>
              <a:buFont typeface="Balthazar"/>
              <a:buNone/>
            </a:pPr>
            <a:r>
              <a:rPr b="1" lang="en" sz="2200">
                <a:solidFill>
                  <a:srgbClr val="663300"/>
                </a:solidFill>
                <a:latin typeface="Balthazar"/>
                <a:ea typeface="Balthazar"/>
                <a:cs typeface="Balthazar"/>
                <a:sym typeface="Balthazar"/>
              </a:rPr>
              <a:t>current and future generations</a:t>
            </a:r>
            <a:endParaRPr/>
          </a:p>
          <a:p>
            <a:pPr indent="0" lvl="0" marL="0" rtl="0" algn="l">
              <a:lnSpc>
                <a:spcPct val="100000"/>
              </a:lnSpc>
              <a:spcBef>
                <a:spcPts val="0"/>
              </a:spcBef>
              <a:spcAft>
                <a:spcPts val="0"/>
              </a:spcAft>
              <a:buClr>
                <a:schemeClr val="dk2"/>
              </a:buClr>
              <a:buSzPts val="2300"/>
              <a:buFont typeface="Twentieth Century"/>
              <a:buNone/>
            </a:pPr>
            <a:r>
              <a:t/>
            </a:r>
            <a:endParaRPr b="1" sz="2300">
              <a:solidFill>
                <a:srgbClr val="FF761D"/>
              </a:solidFill>
            </a:endParaRPr>
          </a:p>
        </p:txBody>
      </p:sp>
      <p:pic>
        <p:nvPicPr>
          <p:cNvPr descr="C:\Documents and Settings\clujan2.WYO\Local Settings\Temporary Internet Files\Content.IE5\4HVBKEEG\MP900439377[1].jpg" id="146" name="Google Shape;146;p4"/>
          <p:cNvPicPr preferRelativeResize="0"/>
          <p:nvPr/>
        </p:nvPicPr>
        <p:blipFill rotWithShape="1">
          <a:blip r:embed="rId3">
            <a:alphaModFix/>
          </a:blip>
          <a:srcRect b="0" l="0" r="0" t="0"/>
          <a:stretch/>
        </p:blipFill>
        <p:spPr>
          <a:xfrm>
            <a:off x="2362200" y="762000"/>
            <a:ext cx="4572000" cy="3043646"/>
          </a:xfrm>
          <a:prstGeom prst="rect">
            <a:avLst/>
          </a:prstGeom>
          <a:noFill/>
          <a:ln>
            <a:noFill/>
          </a:ln>
        </p:spPr>
      </p:pic>
    </p:spTree>
  </p:cSld>
  <p:clrMapOvr>
    <a:masterClrMapping/>
  </p:clrMapOvr>
  <p:transition>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410" name="Shape 410"/>
        <p:cNvGrpSpPr/>
        <p:nvPr/>
      </p:nvGrpSpPr>
      <p:grpSpPr>
        <a:xfrm>
          <a:off x="0" y="0"/>
          <a:ext cx="0" cy="0"/>
          <a:chOff x="0" y="0"/>
          <a:chExt cx="0" cy="0"/>
        </a:xfrm>
      </p:grpSpPr>
      <p:sp>
        <p:nvSpPr>
          <p:cNvPr id="411" name="Google Shape;411;g334084a30f2_0_351"/>
          <p:cNvSpPr txBox="1"/>
          <p:nvPr/>
        </p:nvSpPr>
        <p:spPr>
          <a:xfrm>
            <a:off x="212500" y="1079667"/>
            <a:ext cx="1391400" cy="803100"/>
          </a:xfrm>
          <a:prstGeom prst="rect">
            <a:avLst/>
          </a:prstGeom>
          <a:solidFill>
            <a:srgbClr val="9FC5E8"/>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PROPOSAL SUBMITTED</a:t>
            </a:r>
            <a:endParaRPr sz="1600"/>
          </a:p>
        </p:txBody>
      </p:sp>
      <p:sp>
        <p:nvSpPr>
          <p:cNvPr id="412" name="Google Shape;412;g334084a30f2_0_351"/>
          <p:cNvSpPr txBox="1"/>
          <p:nvPr/>
        </p:nvSpPr>
        <p:spPr>
          <a:xfrm>
            <a:off x="2402788" y="1538767"/>
            <a:ext cx="1625700" cy="548400"/>
          </a:xfrm>
          <a:prstGeom prst="rect">
            <a:avLst/>
          </a:prstGeom>
          <a:solidFill>
            <a:srgbClr val="9FC5E8"/>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CATEGORY 1</a:t>
            </a:r>
            <a:endParaRPr sz="1600"/>
          </a:p>
          <a:p>
            <a:pPr indent="0" lvl="0" marL="0" rtl="0" algn="ctr">
              <a:spcBef>
                <a:spcPts val="0"/>
              </a:spcBef>
              <a:spcAft>
                <a:spcPts val="0"/>
              </a:spcAft>
              <a:buNone/>
            </a:pPr>
            <a:r>
              <a:t/>
            </a:r>
            <a:endParaRPr/>
          </a:p>
        </p:txBody>
      </p:sp>
      <p:sp>
        <p:nvSpPr>
          <p:cNvPr id="413" name="Google Shape;413;g334084a30f2_0_351"/>
          <p:cNvSpPr txBox="1"/>
          <p:nvPr/>
        </p:nvSpPr>
        <p:spPr>
          <a:xfrm>
            <a:off x="5022450" y="1717867"/>
            <a:ext cx="1539300" cy="1058700"/>
          </a:xfrm>
          <a:prstGeom prst="rect">
            <a:avLst/>
          </a:prstGeom>
          <a:solidFill>
            <a:srgbClr val="9FC5E8"/>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CATEGORY 2</a:t>
            </a:r>
            <a:r>
              <a:rPr lang="en" sz="1800"/>
              <a:t> </a:t>
            </a:r>
            <a:r>
              <a:rPr lang="en" sz="1200"/>
              <a:t>DIRECTOR’S REVIEW</a:t>
            </a:r>
            <a:endParaRPr sz="1200"/>
          </a:p>
        </p:txBody>
      </p:sp>
      <p:sp>
        <p:nvSpPr>
          <p:cNvPr id="414" name="Google Shape;414;g334084a30f2_0_351"/>
          <p:cNvSpPr txBox="1"/>
          <p:nvPr/>
        </p:nvSpPr>
        <p:spPr>
          <a:xfrm>
            <a:off x="7601325" y="2316533"/>
            <a:ext cx="1289400" cy="1192800"/>
          </a:xfrm>
          <a:prstGeom prst="rect">
            <a:avLst/>
          </a:prstGeom>
          <a:solidFill>
            <a:srgbClr val="9FC5E8"/>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PREPARE DETAILED ANALYSIS</a:t>
            </a:r>
            <a:endParaRPr sz="1600"/>
          </a:p>
        </p:txBody>
      </p:sp>
      <p:sp>
        <p:nvSpPr>
          <p:cNvPr id="415" name="Google Shape;415;g334084a30f2_0_351"/>
          <p:cNvSpPr txBox="1"/>
          <p:nvPr/>
        </p:nvSpPr>
        <p:spPr>
          <a:xfrm>
            <a:off x="7078775" y="5159133"/>
            <a:ext cx="1219500" cy="803100"/>
          </a:xfrm>
          <a:prstGeom prst="rect">
            <a:avLst/>
          </a:prstGeom>
          <a:solidFill>
            <a:srgbClr val="76A5AF"/>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PUBLIC AUCTION</a:t>
            </a:r>
            <a:endParaRPr sz="1600"/>
          </a:p>
        </p:txBody>
      </p:sp>
      <p:sp>
        <p:nvSpPr>
          <p:cNvPr id="416" name="Google Shape;416;g334084a30f2_0_351"/>
          <p:cNvSpPr txBox="1"/>
          <p:nvPr/>
        </p:nvSpPr>
        <p:spPr>
          <a:xfrm>
            <a:off x="380300" y="2750566"/>
            <a:ext cx="2865300" cy="1250700"/>
          </a:xfrm>
          <a:prstGeom prst="rect">
            <a:avLst/>
          </a:prstGeom>
          <a:solidFill>
            <a:srgbClr val="B4A7D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PUBLIC COMMENT PERIOD</a:t>
            </a:r>
            <a:endParaRPr sz="1600"/>
          </a:p>
          <a:p>
            <a:pPr indent="0" lvl="0" marL="0" rtl="0" algn="ctr">
              <a:spcBef>
                <a:spcPts val="0"/>
              </a:spcBef>
              <a:spcAft>
                <a:spcPts val="0"/>
              </a:spcAft>
              <a:buNone/>
            </a:pPr>
            <a:r>
              <a:rPr lang="en" sz="1200"/>
              <a:t>PUBLIC HEARING(S) and WRITTEN PUBLIC COMMENT </a:t>
            </a:r>
            <a:endParaRPr sz="1200"/>
          </a:p>
          <a:p>
            <a:pPr indent="0" lvl="0" marL="0" rtl="0" algn="ctr">
              <a:spcBef>
                <a:spcPts val="0"/>
              </a:spcBef>
              <a:spcAft>
                <a:spcPts val="0"/>
              </a:spcAft>
              <a:buNone/>
            </a:pPr>
            <a:r>
              <a:rPr lang="en" sz="1200"/>
              <a:t>SIXTY (60) Days</a:t>
            </a:r>
            <a:endParaRPr sz="1200"/>
          </a:p>
        </p:txBody>
      </p:sp>
      <p:sp>
        <p:nvSpPr>
          <p:cNvPr id="417" name="Google Shape;417;g334084a30f2_0_351"/>
          <p:cNvSpPr txBox="1"/>
          <p:nvPr/>
        </p:nvSpPr>
        <p:spPr>
          <a:xfrm>
            <a:off x="212500" y="4544833"/>
            <a:ext cx="2383500" cy="985200"/>
          </a:xfrm>
          <a:prstGeom prst="rect">
            <a:avLst/>
          </a:prstGeom>
          <a:solidFill>
            <a:srgbClr val="1155CC"/>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BOARD CONSIDERATION</a:t>
            </a:r>
            <a:endParaRPr sz="1800">
              <a:solidFill>
                <a:schemeClr val="lt1"/>
              </a:solidFill>
            </a:endParaRPr>
          </a:p>
        </p:txBody>
      </p:sp>
      <p:sp>
        <p:nvSpPr>
          <p:cNvPr id="418" name="Google Shape;418;g334084a30f2_0_351"/>
          <p:cNvSpPr txBox="1"/>
          <p:nvPr/>
        </p:nvSpPr>
        <p:spPr>
          <a:xfrm>
            <a:off x="3672400" y="5037433"/>
            <a:ext cx="2750700" cy="738900"/>
          </a:xfrm>
          <a:prstGeom prst="rect">
            <a:avLst/>
          </a:prstGeom>
          <a:solidFill>
            <a:srgbClr val="76A5AF"/>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ADVERTISEMENT PERIOD</a:t>
            </a:r>
            <a:r>
              <a:rPr lang="en"/>
              <a:t> </a:t>
            </a:r>
            <a:endParaRPr/>
          </a:p>
          <a:p>
            <a:pPr indent="0" lvl="0" marL="0" rtl="0" algn="ctr">
              <a:spcBef>
                <a:spcPts val="0"/>
              </a:spcBef>
              <a:spcAft>
                <a:spcPts val="0"/>
              </a:spcAft>
              <a:buNone/>
            </a:pPr>
            <a:r>
              <a:rPr lang="en" sz="1200"/>
              <a:t>THIRTY (30) DAYS</a:t>
            </a:r>
            <a:endParaRPr sz="1200"/>
          </a:p>
        </p:txBody>
      </p:sp>
      <p:sp>
        <p:nvSpPr>
          <p:cNvPr id="419" name="Google Shape;419;g334084a30f2_0_351"/>
          <p:cNvSpPr txBox="1"/>
          <p:nvPr/>
        </p:nvSpPr>
        <p:spPr>
          <a:xfrm>
            <a:off x="4601300" y="3360867"/>
            <a:ext cx="2303100" cy="932400"/>
          </a:xfrm>
          <a:prstGeom prst="rect">
            <a:avLst/>
          </a:prstGeom>
          <a:solidFill>
            <a:srgbClr val="B4A7D6"/>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PUBLISH DETAILED ANALYSIS</a:t>
            </a:r>
            <a:endParaRPr sz="1600"/>
          </a:p>
        </p:txBody>
      </p:sp>
      <p:sp>
        <p:nvSpPr>
          <p:cNvPr id="420" name="Google Shape;420;g334084a30f2_0_351"/>
          <p:cNvSpPr txBox="1"/>
          <p:nvPr/>
        </p:nvSpPr>
        <p:spPr>
          <a:xfrm>
            <a:off x="7921375" y="6315900"/>
            <a:ext cx="1143600" cy="496500"/>
          </a:xfrm>
          <a:prstGeom prst="rect">
            <a:avLst/>
          </a:prstGeom>
          <a:solidFill>
            <a:srgbClr val="76A5AF"/>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CLOSING</a:t>
            </a:r>
            <a:endParaRPr sz="1600"/>
          </a:p>
        </p:txBody>
      </p:sp>
      <p:sp>
        <p:nvSpPr>
          <p:cNvPr id="421" name="Google Shape;421;g334084a30f2_0_351"/>
          <p:cNvSpPr txBox="1"/>
          <p:nvPr/>
        </p:nvSpPr>
        <p:spPr>
          <a:xfrm>
            <a:off x="41100" y="6073500"/>
            <a:ext cx="3333900" cy="5541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Board of Land Commissioners’</a:t>
            </a:r>
            <a:endParaRPr sz="1200"/>
          </a:p>
          <a:p>
            <a:pPr indent="0" lvl="0" marL="0" rtl="0" algn="l">
              <a:spcBef>
                <a:spcPts val="0"/>
              </a:spcBef>
              <a:spcAft>
                <a:spcPts val="0"/>
              </a:spcAft>
              <a:buNone/>
            </a:pPr>
            <a:r>
              <a:rPr lang="en" sz="1200"/>
              <a:t>Rules and Regulations, Chapter 26, Section 4</a:t>
            </a:r>
            <a:endParaRPr sz="1200"/>
          </a:p>
        </p:txBody>
      </p:sp>
      <p:sp>
        <p:nvSpPr>
          <p:cNvPr id="422" name="Google Shape;422;g334084a30f2_0_351"/>
          <p:cNvSpPr txBox="1"/>
          <p:nvPr/>
        </p:nvSpPr>
        <p:spPr>
          <a:xfrm>
            <a:off x="2210550" y="0"/>
            <a:ext cx="4722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t>Disposal Process</a:t>
            </a:r>
            <a:endParaRPr b="1" sz="3600"/>
          </a:p>
        </p:txBody>
      </p:sp>
      <p:cxnSp>
        <p:nvCxnSpPr>
          <p:cNvPr id="423" name="Google Shape;423;g334084a30f2_0_351"/>
          <p:cNvCxnSpPr>
            <a:stCxn id="411" idx="3"/>
            <a:endCxn id="412" idx="1"/>
          </p:cNvCxnSpPr>
          <p:nvPr/>
        </p:nvCxnSpPr>
        <p:spPr>
          <a:xfrm>
            <a:off x="1603900" y="1481217"/>
            <a:ext cx="798900" cy="331800"/>
          </a:xfrm>
          <a:prstGeom prst="curvedConnector3">
            <a:avLst>
              <a:gd fmla="val 49999" name="adj1"/>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24" name="Google Shape;424;g334084a30f2_0_351"/>
          <p:cNvCxnSpPr>
            <a:stCxn id="412" idx="3"/>
            <a:endCxn id="413" idx="1"/>
          </p:cNvCxnSpPr>
          <p:nvPr/>
        </p:nvCxnSpPr>
        <p:spPr>
          <a:xfrm>
            <a:off x="4028488" y="1812967"/>
            <a:ext cx="993900" cy="434400"/>
          </a:xfrm>
          <a:prstGeom prst="curvedConnector3">
            <a:avLst>
              <a:gd fmla="val 50003" name="adj1"/>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25" name="Google Shape;425;g334084a30f2_0_351"/>
          <p:cNvCxnSpPr>
            <a:stCxn id="413" idx="3"/>
            <a:endCxn id="414" idx="1"/>
          </p:cNvCxnSpPr>
          <p:nvPr/>
        </p:nvCxnSpPr>
        <p:spPr>
          <a:xfrm>
            <a:off x="6561750" y="2247217"/>
            <a:ext cx="1039500" cy="665700"/>
          </a:xfrm>
          <a:prstGeom prst="curvedConnector3">
            <a:avLst>
              <a:gd fmla="val 50004" name="adj1"/>
            </a:avLst>
          </a:prstGeom>
          <a:noFill/>
          <a:ln cap="flat" cmpd="sng" w="19050">
            <a:solidFill>
              <a:schemeClr val="dk2"/>
            </a:solidFill>
            <a:prstDash val="lgDash"/>
            <a:round/>
            <a:headEnd len="med" w="med" type="none"/>
            <a:tailEnd len="med" w="med" type="none"/>
          </a:ln>
          <a:effectLst>
            <a:outerShdw blurRad="57150" rotWithShape="0" algn="bl" dir="5400000" dist="19050">
              <a:srgbClr val="000000">
                <a:alpha val="50000"/>
              </a:srgbClr>
            </a:outerShdw>
          </a:effectLst>
        </p:spPr>
      </p:cxnSp>
      <p:cxnSp>
        <p:nvCxnSpPr>
          <p:cNvPr id="426" name="Google Shape;426;g334084a30f2_0_351"/>
          <p:cNvCxnSpPr>
            <a:stCxn id="414" idx="2"/>
            <a:endCxn id="419" idx="3"/>
          </p:cNvCxnSpPr>
          <p:nvPr/>
        </p:nvCxnSpPr>
        <p:spPr>
          <a:xfrm rot="5400000">
            <a:off x="7416375" y="2997383"/>
            <a:ext cx="317700" cy="1341600"/>
          </a:xfrm>
          <a:prstGeom prst="curvedConnector2">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27" name="Google Shape;427;g334084a30f2_0_351"/>
          <p:cNvCxnSpPr>
            <a:stCxn id="419" idx="1"/>
            <a:endCxn id="416" idx="3"/>
          </p:cNvCxnSpPr>
          <p:nvPr/>
        </p:nvCxnSpPr>
        <p:spPr>
          <a:xfrm rot="10800000">
            <a:off x="3245600" y="3375867"/>
            <a:ext cx="1355700" cy="451200"/>
          </a:xfrm>
          <a:prstGeom prst="curvedConnector3">
            <a:avLst>
              <a:gd fmla="val 50000" name="adj1"/>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28" name="Google Shape;428;g334084a30f2_0_351"/>
          <p:cNvCxnSpPr>
            <a:stCxn id="416" idx="2"/>
            <a:endCxn id="417" idx="0"/>
          </p:cNvCxnSpPr>
          <p:nvPr/>
        </p:nvCxnSpPr>
        <p:spPr>
          <a:xfrm rot="5400000">
            <a:off x="1336850" y="4068766"/>
            <a:ext cx="543600" cy="408600"/>
          </a:xfrm>
          <a:prstGeom prst="curvedConnector3">
            <a:avLst>
              <a:gd fmla="val 49988" name="adj1"/>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29" name="Google Shape;429;g334084a30f2_0_351"/>
          <p:cNvCxnSpPr>
            <a:stCxn id="417" idx="3"/>
            <a:endCxn id="418" idx="1"/>
          </p:cNvCxnSpPr>
          <p:nvPr/>
        </p:nvCxnSpPr>
        <p:spPr>
          <a:xfrm>
            <a:off x="2596000" y="5037433"/>
            <a:ext cx="1076400" cy="369600"/>
          </a:xfrm>
          <a:prstGeom prst="curvedConnector3">
            <a:avLst>
              <a:gd fmla="val 50000" name="adj1"/>
            </a:avLst>
          </a:prstGeom>
          <a:noFill/>
          <a:ln cap="flat" cmpd="sng" w="19050">
            <a:solidFill>
              <a:schemeClr val="dk2"/>
            </a:solidFill>
            <a:prstDash val="lgDash"/>
            <a:round/>
            <a:headEnd len="med" w="med" type="none"/>
            <a:tailEnd len="med" w="med" type="none"/>
          </a:ln>
          <a:effectLst>
            <a:outerShdw blurRad="57150" rotWithShape="0" algn="bl" dir="5400000" dist="19050">
              <a:srgbClr val="000000">
                <a:alpha val="50000"/>
              </a:srgbClr>
            </a:outerShdw>
          </a:effectLst>
        </p:spPr>
      </p:cxnSp>
      <p:cxnSp>
        <p:nvCxnSpPr>
          <p:cNvPr id="430" name="Google Shape;430;g334084a30f2_0_351"/>
          <p:cNvCxnSpPr>
            <a:stCxn id="418" idx="3"/>
            <a:endCxn id="415" idx="1"/>
          </p:cNvCxnSpPr>
          <p:nvPr/>
        </p:nvCxnSpPr>
        <p:spPr>
          <a:xfrm>
            <a:off x="6423100" y="5406883"/>
            <a:ext cx="655800" cy="153900"/>
          </a:xfrm>
          <a:prstGeom prst="curvedConnector3">
            <a:avLst>
              <a:gd fmla="val 49990" name="adj1"/>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31" name="Google Shape;431;g334084a30f2_0_351"/>
          <p:cNvCxnSpPr>
            <a:stCxn id="415" idx="2"/>
            <a:endCxn id="420" idx="0"/>
          </p:cNvCxnSpPr>
          <p:nvPr/>
        </p:nvCxnSpPr>
        <p:spPr>
          <a:xfrm flipH="1" rot="-5400000">
            <a:off x="7913975" y="5736783"/>
            <a:ext cx="353700" cy="804600"/>
          </a:xfrm>
          <a:prstGeom prst="curvedConnector3">
            <a:avLst>
              <a:gd fmla="val 49995" name="adj1"/>
            </a:avLst>
          </a:prstGeom>
          <a:noFill/>
          <a:ln cap="flat" cmpd="sng" w="19050">
            <a:solidFill>
              <a:schemeClr val="dk2"/>
            </a:solidFill>
            <a:prstDash val="solid"/>
            <a:round/>
            <a:headEnd len="med" w="med" type="none"/>
            <a:tailEnd len="med" w="med" type="none"/>
          </a:ln>
          <a:effectLst>
            <a:outerShdw blurRad="57150" rotWithShape="0" algn="bl" dir="5400000" dist="19050">
              <a:srgbClr val="000000">
                <a:alpha val="50000"/>
              </a:srgbClr>
            </a:outerShdw>
          </a:effectLst>
        </p:spPr>
      </p:cxnSp>
      <p:sp>
        <p:nvSpPr>
          <p:cNvPr id="432" name="Google Shape;432;g334084a30f2_0_35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7"/>
          <p:cNvSpPr txBox="1"/>
          <p:nvPr>
            <p:ph type="title"/>
          </p:nvPr>
        </p:nvSpPr>
        <p:spPr>
          <a:xfrm>
            <a:off x="476125" y="2571075"/>
            <a:ext cx="8580900" cy="690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4800"/>
              <a:buNone/>
            </a:pPr>
            <a:r>
              <a:rPr lang="en"/>
              <a:t>State Trust Land </a:t>
            </a:r>
            <a:endParaRPr/>
          </a:p>
          <a:p>
            <a:pPr indent="0" lvl="0" marL="0" rtl="0" algn="r">
              <a:lnSpc>
                <a:spcPct val="100000"/>
              </a:lnSpc>
              <a:spcBef>
                <a:spcPts val="0"/>
              </a:spcBef>
              <a:spcAft>
                <a:spcPts val="0"/>
              </a:spcAft>
              <a:buSzPts val="4800"/>
              <a:buNone/>
            </a:pPr>
            <a:r>
              <a:rPr lang="en"/>
              <a:t>Revenue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8"/>
          <p:cNvSpPr txBox="1"/>
          <p:nvPr>
            <p:ph type="title"/>
          </p:nvPr>
        </p:nvSpPr>
        <p:spPr>
          <a:xfrm>
            <a:off x="609600" y="228600"/>
            <a:ext cx="8153400" cy="9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Garamond"/>
              <a:buNone/>
            </a:pPr>
            <a:r>
              <a:rPr b="1" lang="en" sz="3000">
                <a:solidFill>
                  <a:srgbClr val="3366FF"/>
                </a:solidFill>
                <a:latin typeface="Lato"/>
                <a:ea typeface="Lato"/>
                <a:cs typeface="Lato"/>
                <a:sym typeface="Lato"/>
              </a:rPr>
              <a:t>Trust Land Earnings</a:t>
            </a:r>
            <a:endParaRPr b="1" sz="3000">
              <a:solidFill>
                <a:srgbClr val="3366FF"/>
              </a:solidFill>
              <a:latin typeface="Lato"/>
              <a:ea typeface="Lato"/>
              <a:cs typeface="Lato"/>
              <a:sym typeface="Lato"/>
            </a:endParaRPr>
          </a:p>
        </p:txBody>
      </p:sp>
      <p:sp>
        <p:nvSpPr>
          <p:cNvPr id="444" name="Google Shape;444;p28"/>
          <p:cNvSpPr txBox="1"/>
          <p:nvPr/>
        </p:nvSpPr>
        <p:spPr>
          <a:xfrm>
            <a:off x="304800" y="1371600"/>
            <a:ext cx="8534400" cy="4724400"/>
          </a:xfrm>
          <a:prstGeom prst="rect">
            <a:avLst/>
          </a:prstGeom>
          <a:noFill/>
          <a:ln>
            <a:noFill/>
          </a:ln>
        </p:spPr>
        <p:txBody>
          <a:bodyPr anchorCtr="0" anchor="t" bIns="45700" lIns="91425" spcFirstLastPara="1" rIns="91425" wrap="square" tIns="45700">
            <a:noAutofit/>
          </a:bodyPr>
          <a:lstStyle/>
          <a:p>
            <a:pPr indent="-304800" lvl="0" marL="320040" marR="0" rtl="0" algn="l">
              <a:lnSpc>
                <a:spcPct val="100000"/>
              </a:lnSpc>
              <a:spcBef>
                <a:spcPts val="0"/>
              </a:spcBef>
              <a:spcAft>
                <a:spcPts val="0"/>
              </a:spcAft>
              <a:buClr>
                <a:schemeClr val="accent2"/>
              </a:buClr>
              <a:buSzPts val="240"/>
              <a:buFont typeface="Noto Sans Symbols"/>
              <a:buNone/>
            </a:pPr>
            <a:r>
              <a:t/>
            </a:r>
            <a:endParaRPr b="0" i="0" sz="400" u="none" cap="none" strike="noStrike">
              <a:solidFill>
                <a:schemeClr val="dk1"/>
              </a:solidFill>
              <a:latin typeface="Twentieth Century"/>
              <a:ea typeface="Twentieth Century"/>
              <a:cs typeface="Twentieth Century"/>
              <a:sym typeface="Twentieth Century"/>
            </a:endParaRPr>
          </a:p>
          <a:p>
            <a:pPr indent="-320040" lvl="0" marL="320040" marR="0" rtl="0" algn="l">
              <a:lnSpc>
                <a:spcPct val="100000"/>
              </a:lnSpc>
              <a:spcBef>
                <a:spcPts val="700"/>
              </a:spcBef>
              <a:spcAft>
                <a:spcPts val="0"/>
              </a:spcAft>
              <a:buClr>
                <a:schemeClr val="accent2"/>
              </a:buClr>
              <a:buSzPts val="1020"/>
              <a:buFont typeface="Arial"/>
              <a:buChar char="•"/>
            </a:pPr>
            <a:r>
              <a:rPr b="0" i="0" lang="en" sz="1700" u="none" cap="none" strike="noStrike">
                <a:solidFill>
                  <a:schemeClr val="dk2"/>
                </a:solidFill>
                <a:latin typeface="Twentieth Century"/>
                <a:ea typeface="Twentieth Century"/>
                <a:cs typeface="Twentieth Century"/>
                <a:sym typeface="Twentieth Century"/>
              </a:rPr>
              <a:t> </a:t>
            </a:r>
            <a:r>
              <a:rPr b="0" i="0" lang="en" sz="1800" u="none" cap="none" strike="noStrike">
                <a:solidFill>
                  <a:schemeClr val="dk2"/>
                </a:solidFill>
                <a:latin typeface="Lato"/>
                <a:ea typeface="Lato"/>
                <a:cs typeface="Lato"/>
                <a:sym typeface="Lato"/>
              </a:rPr>
              <a:t>86% of state trust lands are classified as “Common School Trust Lands,” more commonly referred to as “State School Sections” and support K-12 education </a:t>
            </a:r>
            <a:endParaRPr b="0" i="0" sz="1400" u="none" cap="none" strike="noStrike">
              <a:solidFill>
                <a:srgbClr val="000000"/>
              </a:solidFill>
              <a:latin typeface="Lato"/>
              <a:ea typeface="Lato"/>
              <a:cs typeface="Lato"/>
              <a:sym typeface="Lato"/>
            </a:endParaRPr>
          </a:p>
          <a:p>
            <a:pPr indent="-251460" lvl="0" marL="320040" marR="0" rtl="0" algn="l">
              <a:lnSpc>
                <a:spcPct val="100000"/>
              </a:lnSpc>
              <a:spcBef>
                <a:spcPts val="700"/>
              </a:spcBef>
              <a:spcAft>
                <a:spcPts val="0"/>
              </a:spcAft>
              <a:buClr>
                <a:schemeClr val="accent2"/>
              </a:buClr>
              <a:buSzPts val="1080"/>
              <a:buFont typeface="Arial"/>
              <a:buNone/>
            </a:pPr>
            <a:r>
              <a:t/>
            </a:r>
            <a:endParaRPr b="0" i="0" sz="1800" u="none" cap="none" strike="noStrike">
              <a:solidFill>
                <a:schemeClr val="dk2"/>
              </a:solidFill>
              <a:latin typeface="Lato"/>
              <a:ea typeface="Lato"/>
              <a:cs typeface="Lato"/>
              <a:sym typeface="Lato"/>
            </a:endParaRPr>
          </a:p>
          <a:p>
            <a:pPr indent="-320040" lvl="0" marL="320040" marR="0" rtl="0" algn="l">
              <a:lnSpc>
                <a:spcPct val="100000"/>
              </a:lnSpc>
              <a:spcBef>
                <a:spcPts val="700"/>
              </a:spcBef>
              <a:spcAft>
                <a:spcPts val="0"/>
              </a:spcAft>
              <a:buClr>
                <a:schemeClr val="accent2"/>
              </a:buClr>
              <a:buSzPts val="1080"/>
              <a:buFont typeface="Lato"/>
              <a:buChar char="•"/>
            </a:pPr>
            <a:r>
              <a:rPr b="0" i="0" lang="en" sz="1800" u="none" cap="none" strike="noStrike">
                <a:solidFill>
                  <a:schemeClr val="dk2"/>
                </a:solidFill>
                <a:latin typeface="Lato"/>
                <a:ea typeface="Lato"/>
                <a:cs typeface="Lato"/>
                <a:sym typeface="Lato"/>
              </a:rPr>
              <a:t> 14% of state trust lands generate revenues to support other state institutions such as UW and the Veterans Home</a:t>
            </a:r>
            <a:endParaRPr b="0" i="0" sz="1400" u="none" cap="none" strike="noStrike">
              <a:solidFill>
                <a:srgbClr val="000000"/>
              </a:solidFill>
              <a:latin typeface="Lato"/>
              <a:ea typeface="Lato"/>
              <a:cs typeface="Lato"/>
              <a:sym typeface="Lato"/>
            </a:endParaRPr>
          </a:p>
          <a:p>
            <a:pPr indent="-251460" lvl="0" marL="320040" marR="0" rtl="0" algn="l">
              <a:lnSpc>
                <a:spcPct val="100000"/>
              </a:lnSpc>
              <a:spcBef>
                <a:spcPts val="700"/>
              </a:spcBef>
              <a:spcAft>
                <a:spcPts val="0"/>
              </a:spcAft>
              <a:buClr>
                <a:schemeClr val="accent2"/>
              </a:buClr>
              <a:buSzPts val="1080"/>
              <a:buFont typeface="Arial"/>
              <a:buNone/>
            </a:pPr>
            <a:r>
              <a:t/>
            </a:r>
            <a:endParaRPr b="0" i="0" sz="1800" u="none" cap="none" strike="noStrike">
              <a:solidFill>
                <a:schemeClr val="dk2"/>
              </a:solidFill>
              <a:latin typeface="Lato"/>
              <a:ea typeface="Lato"/>
              <a:cs typeface="Lato"/>
              <a:sym typeface="Lato"/>
            </a:endParaRPr>
          </a:p>
          <a:p>
            <a:pPr indent="-320040" lvl="0" marL="320040" marR="0" rtl="0" algn="l">
              <a:lnSpc>
                <a:spcPct val="100000"/>
              </a:lnSpc>
              <a:spcBef>
                <a:spcPts val="700"/>
              </a:spcBef>
              <a:spcAft>
                <a:spcPts val="0"/>
              </a:spcAft>
              <a:buClr>
                <a:schemeClr val="accent2"/>
              </a:buClr>
              <a:buSzPts val="1080"/>
              <a:buFont typeface="Lato"/>
              <a:buChar char="•"/>
            </a:pPr>
            <a:r>
              <a:rPr b="0" i="0" lang="en" sz="1800" u="none" cap="none" strike="noStrike">
                <a:solidFill>
                  <a:schemeClr val="dk2"/>
                </a:solidFill>
                <a:latin typeface="Lato"/>
                <a:ea typeface="Lato"/>
                <a:cs typeface="Lato"/>
                <a:sym typeface="Lato"/>
              </a:rPr>
              <a:t>Grazing is the most prevalent use on state trust lands with approximately 4,000 grazing leases covering over 98% of state trust land surface acreage. We rely on our grazing lessees to help us manage our surface acres.  </a:t>
            </a:r>
            <a:endParaRPr b="0" i="0" sz="1400" u="none" cap="none" strike="noStrike">
              <a:solidFill>
                <a:srgbClr val="000000"/>
              </a:solidFill>
              <a:latin typeface="Lato"/>
              <a:ea typeface="Lato"/>
              <a:cs typeface="Lato"/>
              <a:sym typeface="Lato"/>
            </a:endParaRPr>
          </a:p>
          <a:p>
            <a:pPr indent="-251460" lvl="0" marL="320040" marR="0" rtl="0" algn="l">
              <a:lnSpc>
                <a:spcPct val="100000"/>
              </a:lnSpc>
              <a:spcBef>
                <a:spcPts val="700"/>
              </a:spcBef>
              <a:spcAft>
                <a:spcPts val="0"/>
              </a:spcAft>
              <a:buClr>
                <a:schemeClr val="accent2"/>
              </a:buClr>
              <a:buSzPts val="1080"/>
              <a:buFont typeface="Arial"/>
              <a:buNone/>
            </a:pPr>
            <a:r>
              <a:t/>
            </a:r>
            <a:endParaRPr b="0" i="0" sz="1800" u="none" cap="none" strike="noStrike">
              <a:solidFill>
                <a:schemeClr val="dk2"/>
              </a:solidFill>
              <a:latin typeface="Lato"/>
              <a:ea typeface="Lato"/>
              <a:cs typeface="Lato"/>
              <a:sym typeface="Lato"/>
            </a:endParaRPr>
          </a:p>
          <a:p>
            <a:pPr indent="-320040" lvl="0" marL="320040" marR="0" rtl="0" algn="l">
              <a:lnSpc>
                <a:spcPct val="100000"/>
              </a:lnSpc>
              <a:spcBef>
                <a:spcPts val="700"/>
              </a:spcBef>
              <a:spcAft>
                <a:spcPts val="0"/>
              </a:spcAft>
              <a:buClr>
                <a:schemeClr val="accent2"/>
              </a:buClr>
              <a:buSzPts val="1080"/>
              <a:buFont typeface="Lato"/>
              <a:buChar char="•"/>
            </a:pPr>
            <a:r>
              <a:rPr b="0" i="0" lang="en" sz="1800" u="none" cap="none" strike="noStrike">
                <a:solidFill>
                  <a:schemeClr val="dk2"/>
                </a:solidFill>
                <a:latin typeface="Lato"/>
                <a:ea typeface="Lato"/>
                <a:cs typeface="Lato"/>
                <a:sym typeface="Lato"/>
              </a:rPr>
              <a:t> Mineral development generates the most income for the state trust land beneficiaries</a:t>
            </a:r>
            <a:endParaRPr b="0" i="0" sz="1400" u="none" cap="none" strike="noStrike">
              <a:solidFill>
                <a:srgbClr val="000000"/>
              </a:solidFill>
              <a:latin typeface="Lato"/>
              <a:ea typeface="Lato"/>
              <a:cs typeface="Lato"/>
              <a:sym typeface="Lato"/>
            </a:endParaRPr>
          </a:p>
          <a:p>
            <a:pPr indent="-320040" lvl="0" marL="320040" marR="0" rtl="0" algn="l">
              <a:lnSpc>
                <a:spcPct val="100000"/>
              </a:lnSpc>
              <a:spcBef>
                <a:spcPts val="700"/>
              </a:spcBef>
              <a:spcAft>
                <a:spcPts val="0"/>
              </a:spcAft>
              <a:buClr>
                <a:srgbClr val="000000"/>
              </a:buClr>
              <a:buSzPts val="1800"/>
              <a:buFont typeface="Arial"/>
              <a:buNone/>
            </a:pPr>
            <a:r>
              <a:t/>
            </a:r>
            <a:endParaRPr b="0" i="0" sz="1800" u="none" cap="none" strike="noStrike">
              <a:solidFill>
                <a:schemeClr val="dk2"/>
              </a:solidFill>
              <a:latin typeface="Garamond"/>
              <a:ea typeface="Garamond"/>
              <a:cs typeface="Garamond"/>
              <a:sym typeface="Garamond"/>
            </a:endParaRPr>
          </a:p>
        </p:txBody>
      </p:sp>
    </p:spTree>
  </p:cSld>
  <p:clrMapOvr>
    <a:masterClrMapping/>
  </p:clrMapOvr>
  <p:transition>
    <p:push/>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0"/>
          <p:cNvSpPr/>
          <p:nvPr/>
        </p:nvSpPr>
        <p:spPr>
          <a:xfrm>
            <a:off x="4454820" y="327511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50" name="Google Shape;450;p30"/>
          <p:cNvSpPr/>
          <p:nvPr/>
        </p:nvSpPr>
        <p:spPr>
          <a:xfrm>
            <a:off x="4454820" y="327511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aphicFrame>
        <p:nvGraphicFramePr>
          <p:cNvPr id="451" name="Google Shape;451;p30"/>
          <p:cNvGraphicFramePr/>
          <p:nvPr/>
        </p:nvGraphicFramePr>
        <p:xfrm>
          <a:off x="572496" y="429370"/>
          <a:ext cx="45719" cy="113071"/>
        </p:xfrm>
        <a:graphic>
          <a:graphicData uri="http://schemas.openxmlformats.org/drawingml/2006/chart">
            <c:chart r:id="rId3"/>
          </a:graphicData>
        </a:graphic>
      </p:graphicFrame>
      <p:sp>
        <p:nvSpPr>
          <p:cNvPr id="452" name="Google Shape;452;p30"/>
          <p:cNvSpPr txBox="1"/>
          <p:nvPr/>
        </p:nvSpPr>
        <p:spPr>
          <a:xfrm>
            <a:off x="-1901000" y="331825"/>
            <a:ext cx="30000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None/>
            </a:pPr>
            <a:r>
              <a:rPr b="1" lang="en" sz="1100"/>
              <a:t> </a:t>
            </a:r>
            <a:endParaRPr b="1" sz="1100"/>
          </a:p>
          <a:p>
            <a:pPr indent="0" lvl="0" marL="0" rtl="0" algn="ctr">
              <a:lnSpc>
                <a:spcPct val="115000"/>
              </a:lnSpc>
              <a:spcBef>
                <a:spcPts val="1200"/>
              </a:spcBef>
              <a:spcAft>
                <a:spcPts val="0"/>
              </a:spcAft>
              <a:buNone/>
            </a:pPr>
            <a:r>
              <a:rPr b="1" lang="en" sz="1100"/>
              <a:t> </a:t>
            </a:r>
            <a:endParaRPr b="1" sz="1100"/>
          </a:p>
          <a:p>
            <a:pPr indent="0" lvl="0" marL="0" rtl="0" algn="ctr">
              <a:lnSpc>
                <a:spcPct val="115000"/>
              </a:lnSpc>
              <a:spcBef>
                <a:spcPts val="1200"/>
              </a:spcBef>
              <a:spcAft>
                <a:spcPts val="1200"/>
              </a:spcAft>
              <a:buNone/>
            </a:pPr>
            <a:r>
              <a:rPr lang="en" sz="1100"/>
              <a:t> </a:t>
            </a:r>
            <a:endParaRPr sz="1100"/>
          </a:p>
        </p:txBody>
      </p:sp>
      <p:sp>
        <p:nvSpPr>
          <p:cNvPr id="453" name="Google Shape;453;p30"/>
          <p:cNvSpPr txBox="1"/>
          <p:nvPr/>
        </p:nvSpPr>
        <p:spPr>
          <a:xfrm>
            <a:off x="304800" y="304800"/>
            <a:ext cx="6234300" cy="3612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None/>
            </a:pPr>
            <a:r>
              <a:rPr b="1" lang="en" sz="1100"/>
              <a:t> </a:t>
            </a:r>
            <a:endParaRPr b="1" sz="1100"/>
          </a:p>
          <a:p>
            <a:pPr indent="0" lvl="0" marL="0" rtl="0" algn="ctr">
              <a:lnSpc>
                <a:spcPct val="115000"/>
              </a:lnSpc>
              <a:spcBef>
                <a:spcPts val="1200"/>
              </a:spcBef>
              <a:spcAft>
                <a:spcPts val="0"/>
              </a:spcAft>
              <a:buNone/>
            </a:pPr>
            <a:r>
              <a:rPr b="1" lang="en" sz="1100"/>
              <a:t> </a:t>
            </a:r>
            <a:endParaRPr b="1" sz="1100"/>
          </a:p>
          <a:p>
            <a:pPr indent="0" lvl="0" marL="0" rtl="0" algn="ctr">
              <a:lnSpc>
                <a:spcPct val="115000"/>
              </a:lnSpc>
              <a:spcBef>
                <a:spcPts val="1200"/>
              </a:spcBef>
              <a:spcAft>
                <a:spcPts val="1200"/>
              </a:spcAft>
              <a:buNone/>
            </a:pPr>
            <a:r>
              <a:rPr lang="en" sz="1100"/>
              <a:t> </a:t>
            </a:r>
            <a:endParaRPr sz="1100"/>
          </a:p>
        </p:txBody>
      </p:sp>
      <p:pic>
        <p:nvPicPr>
          <p:cNvPr id="454" name="Google Shape;454;p30"/>
          <p:cNvPicPr preferRelativeResize="0"/>
          <p:nvPr/>
        </p:nvPicPr>
        <p:blipFill>
          <a:blip r:embed="rId4">
            <a:alphaModFix/>
          </a:blip>
          <a:stretch>
            <a:fillRect/>
          </a:stretch>
        </p:blipFill>
        <p:spPr>
          <a:xfrm>
            <a:off x="304800" y="331825"/>
            <a:ext cx="8566749" cy="5042700"/>
          </a:xfrm>
          <a:prstGeom prst="rect">
            <a:avLst/>
          </a:prstGeom>
          <a:noFill/>
          <a:ln>
            <a:noFill/>
          </a:ln>
        </p:spPr>
      </p:pic>
    </p:spTree>
  </p:cSld>
  <p:clrMapOvr>
    <a:masterClrMapping/>
  </p:clrMapOvr>
  <p:transition>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2"/>
          <p:cNvSpPr txBox="1"/>
          <p:nvPr>
            <p:ph type="title"/>
          </p:nvPr>
        </p:nvSpPr>
        <p:spPr>
          <a:xfrm>
            <a:off x="495300" y="307350"/>
            <a:ext cx="8077200" cy="6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2"/>
                </a:solidFill>
              </a:rPr>
              <a:t>Wyoming OSLI Mineral Leasing</a:t>
            </a:r>
            <a:endParaRPr/>
          </a:p>
        </p:txBody>
      </p:sp>
      <p:sp>
        <p:nvSpPr>
          <p:cNvPr id="461" name="Google Shape;461;p32"/>
          <p:cNvSpPr txBox="1"/>
          <p:nvPr>
            <p:ph idx="1" type="body"/>
          </p:nvPr>
        </p:nvSpPr>
        <p:spPr>
          <a:xfrm>
            <a:off x="495300" y="997950"/>
            <a:ext cx="8115300" cy="247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SzPts val="2400"/>
              <a:buNone/>
            </a:pPr>
            <a:r>
              <a:rPr lang="en" sz="2800"/>
              <a:t>FY 24 Revenue</a:t>
            </a:r>
            <a:endParaRPr sz="2800"/>
          </a:p>
          <a:p>
            <a:pPr indent="-406400" lvl="0" marL="457200" rtl="0" algn="l">
              <a:lnSpc>
                <a:spcPct val="100000"/>
              </a:lnSpc>
              <a:spcBef>
                <a:spcPts val="640"/>
              </a:spcBef>
              <a:spcAft>
                <a:spcPts val="0"/>
              </a:spcAft>
              <a:buClr>
                <a:srgbClr val="434343"/>
              </a:buClr>
              <a:buSzPts val="2800"/>
              <a:buChar char="●"/>
            </a:pPr>
            <a:r>
              <a:rPr lang="en" sz="2800"/>
              <a:t>$241,272,084 Total Trust Land Revenue</a:t>
            </a:r>
            <a:endParaRPr sz="2800"/>
          </a:p>
          <a:p>
            <a:pPr indent="-406400" lvl="0" marL="457200" rtl="0" algn="l">
              <a:lnSpc>
                <a:spcPct val="100000"/>
              </a:lnSpc>
              <a:spcBef>
                <a:spcPts val="0"/>
              </a:spcBef>
              <a:spcAft>
                <a:spcPts val="0"/>
              </a:spcAft>
              <a:buClr>
                <a:srgbClr val="434343"/>
              </a:buClr>
              <a:buSzPts val="2800"/>
              <a:buChar char="●"/>
            </a:pPr>
            <a:r>
              <a:rPr lang="en" sz="2800"/>
              <a:t>$123,801,197 mineral revenue </a:t>
            </a:r>
            <a:r>
              <a:rPr lang="en" sz="1400"/>
              <a:t>(51.35% of total)</a:t>
            </a:r>
            <a:endParaRPr sz="1400"/>
          </a:p>
          <a:p>
            <a:pPr indent="-406400" lvl="0" marL="457200" rtl="0" algn="l">
              <a:lnSpc>
                <a:spcPct val="100000"/>
              </a:lnSpc>
              <a:spcBef>
                <a:spcPts val="0"/>
              </a:spcBef>
              <a:spcAft>
                <a:spcPts val="0"/>
              </a:spcAft>
              <a:buClr>
                <a:srgbClr val="434343"/>
              </a:buClr>
              <a:buSzPts val="2800"/>
              <a:buChar char="●"/>
            </a:pPr>
            <a:r>
              <a:rPr b="1" lang="en" sz="2800"/>
              <a:t>$100,325,748 oil and gas revenue </a:t>
            </a:r>
            <a:r>
              <a:rPr lang="en" sz="1400"/>
              <a:t>(81.04% of total)</a:t>
            </a:r>
            <a:endParaRPr sz="1400"/>
          </a:p>
        </p:txBody>
      </p:sp>
      <p:cxnSp>
        <p:nvCxnSpPr>
          <p:cNvPr id="462" name="Google Shape;462;p32"/>
          <p:cNvCxnSpPr/>
          <p:nvPr/>
        </p:nvCxnSpPr>
        <p:spPr>
          <a:xfrm>
            <a:off x="514350" y="3429000"/>
            <a:ext cx="8115300" cy="0"/>
          </a:xfrm>
          <a:prstGeom prst="straightConnector1">
            <a:avLst/>
          </a:prstGeom>
          <a:noFill/>
          <a:ln cap="flat" cmpd="sng" w="9525">
            <a:solidFill>
              <a:schemeClr val="dk2"/>
            </a:solidFill>
            <a:prstDash val="solid"/>
            <a:round/>
            <a:headEnd len="sm" w="sm" type="none"/>
            <a:tailEnd len="sm" w="sm" type="none"/>
          </a:ln>
        </p:spPr>
      </p:cxnSp>
      <p:sp>
        <p:nvSpPr>
          <p:cNvPr id="463" name="Google Shape;463;p32"/>
          <p:cNvSpPr txBox="1"/>
          <p:nvPr>
            <p:ph idx="1" type="body"/>
          </p:nvPr>
        </p:nvSpPr>
        <p:spPr>
          <a:xfrm>
            <a:off x="495300" y="3476850"/>
            <a:ext cx="8115300" cy="236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640"/>
              </a:spcBef>
              <a:spcAft>
                <a:spcPts val="0"/>
              </a:spcAft>
              <a:buSzPts val="2400"/>
              <a:buNone/>
            </a:pPr>
            <a:r>
              <a:rPr lang="en" sz="3600">
                <a:latin typeface="Carter One"/>
                <a:ea typeface="Carter One"/>
                <a:cs typeface="Carter One"/>
                <a:sym typeface="Carter One"/>
              </a:rPr>
              <a:t>12</a:t>
            </a:r>
            <a:r>
              <a:rPr baseline="30000" lang="en" sz="3600">
                <a:latin typeface="Carter One"/>
                <a:ea typeface="Carter One"/>
                <a:cs typeface="Carter One"/>
                <a:sym typeface="Carter One"/>
              </a:rPr>
              <a:t>th</a:t>
            </a:r>
            <a:r>
              <a:rPr lang="en" sz="3600">
                <a:latin typeface="Carter One"/>
                <a:ea typeface="Carter One"/>
                <a:cs typeface="Carter One"/>
                <a:sym typeface="Carter One"/>
              </a:rPr>
              <a:t> highest</a:t>
            </a:r>
            <a:endParaRPr sz="3600">
              <a:latin typeface="Carter One"/>
              <a:ea typeface="Carter One"/>
              <a:cs typeface="Carter One"/>
              <a:sym typeface="Carter One"/>
            </a:endParaRPr>
          </a:p>
          <a:p>
            <a:pPr indent="0" lvl="0" marL="0" rtl="0" algn="ctr">
              <a:lnSpc>
                <a:spcPct val="100000"/>
              </a:lnSpc>
              <a:spcBef>
                <a:spcPts val="640"/>
              </a:spcBef>
              <a:spcAft>
                <a:spcPts val="0"/>
              </a:spcAft>
              <a:buSzPts val="2400"/>
              <a:buNone/>
            </a:pPr>
            <a:r>
              <a:rPr lang="en" sz="2800"/>
              <a:t>$$ spent per pupil nationwide</a:t>
            </a:r>
            <a:endParaRPr sz="2800"/>
          </a:p>
          <a:p>
            <a:pPr indent="0" lvl="0" marL="0" rtl="0" algn="ctr">
              <a:lnSpc>
                <a:spcPct val="100000"/>
              </a:lnSpc>
              <a:spcBef>
                <a:spcPts val="640"/>
              </a:spcBef>
              <a:spcAft>
                <a:spcPts val="0"/>
              </a:spcAft>
              <a:buSzPts val="2400"/>
              <a:buNone/>
            </a:pPr>
            <a:r>
              <a:rPr i="1" lang="en" sz="1800"/>
              <a:t>($3,619/pupil higher than US avg.)</a:t>
            </a:r>
            <a:endParaRPr i="1" sz="1800"/>
          </a:p>
          <a:p>
            <a:pPr indent="0" lvl="0" marL="0" rtl="0" algn="l">
              <a:lnSpc>
                <a:spcPct val="100000"/>
              </a:lnSpc>
              <a:spcBef>
                <a:spcPts val="640"/>
              </a:spcBef>
              <a:spcAft>
                <a:spcPts val="0"/>
              </a:spcAft>
              <a:buSzPts val="2400"/>
              <a:buNone/>
            </a:pPr>
            <a:r>
              <a:t/>
            </a:r>
            <a:endParaRPr i="1" sz="1000"/>
          </a:p>
          <a:p>
            <a:pPr indent="0" lvl="0" marL="0" rtl="0" algn="l">
              <a:lnSpc>
                <a:spcPct val="100000"/>
              </a:lnSpc>
              <a:spcBef>
                <a:spcPts val="640"/>
              </a:spcBef>
              <a:spcAft>
                <a:spcPts val="0"/>
              </a:spcAft>
              <a:buSzPts val="2400"/>
              <a:buNone/>
            </a:pPr>
            <a:r>
              <a:rPr i="1" lang="en" sz="1000" u="sng">
                <a:solidFill>
                  <a:schemeClr val="hlink"/>
                </a:solidFill>
                <a:hlinkClick r:id="rId3"/>
              </a:rPr>
              <a:t>https://worldpopulationreview.com/state-rankings/per-pupil-spending-by-state</a:t>
            </a:r>
            <a:endParaRPr i="1" sz="1000"/>
          </a:p>
          <a:p>
            <a:pPr indent="0" lvl="0" marL="0" rtl="0" algn="l">
              <a:lnSpc>
                <a:spcPct val="100000"/>
              </a:lnSpc>
              <a:spcBef>
                <a:spcPts val="640"/>
              </a:spcBef>
              <a:spcAft>
                <a:spcPts val="0"/>
              </a:spcAft>
              <a:buSzPts val="2400"/>
              <a:buNone/>
            </a:pPr>
            <a:r>
              <a:rPr i="1" lang="en" sz="1000"/>
              <a:t>Per Pupil Spending by State June  2023</a:t>
            </a:r>
            <a:endParaRPr i="1"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334084a30f2_0_7"/>
          <p:cNvSpPr txBox="1"/>
          <p:nvPr>
            <p:ph idx="1" type="body"/>
          </p:nvPr>
        </p:nvSpPr>
        <p:spPr>
          <a:xfrm>
            <a:off x="495300" y="997950"/>
            <a:ext cx="8115300" cy="45825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sp>
        <p:nvSpPr>
          <p:cNvPr id="469" name="Google Shape;469;g334084a30f2_0_7"/>
          <p:cNvSpPr txBox="1"/>
          <p:nvPr>
            <p:ph type="title"/>
          </p:nvPr>
        </p:nvSpPr>
        <p:spPr>
          <a:xfrm>
            <a:off x="495300" y="307350"/>
            <a:ext cx="8077200" cy="6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70" name="Google Shape;470;g334084a30f2_0_7"/>
          <p:cNvPicPr preferRelativeResize="0"/>
          <p:nvPr/>
        </p:nvPicPr>
        <p:blipFill rotWithShape="1">
          <a:blip r:embed="rId3">
            <a:alphaModFix/>
          </a:blip>
          <a:srcRect b="55663" l="6790" r="7040" t="8398"/>
          <a:stretch/>
        </p:blipFill>
        <p:spPr>
          <a:xfrm>
            <a:off x="259175" y="1246000"/>
            <a:ext cx="8620549" cy="41666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3"/>
          <p:cNvSpPr txBox="1"/>
          <p:nvPr>
            <p:ph idx="1" type="body"/>
          </p:nvPr>
        </p:nvSpPr>
        <p:spPr>
          <a:xfrm>
            <a:off x="490010" y="997950"/>
            <a:ext cx="8120590" cy="4426816"/>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40"/>
              </a:spcBef>
              <a:spcAft>
                <a:spcPts val="0"/>
              </a:spcAft>
              <a:buSzPts val="2400"/>
              <a:buNone/>
            </a:pPr>
            <a:r>
              <a:t/>
            </a:r>
            <a:endParaRPr/>
          </a:p>
          <a:p>
            <a:pPr indent="0" lvl="0" marL="0" rtl="0" algn="l">
              <a:lnSpc>
                <a:spcPct val="100000"/>
              </a:lnSpc>
              <a:spcBef>
                <a:spcPts val="640"/>
              </a:spcBef>
              <a:spcAft>
                <a:spcPts val="0"/>
              </a:spcAft>
              <a:buSzPts val="2400"/>
              <a:buNone/>
            </a:pPr>
            <a:r>
              <a:t/>
            </a:r>
            <a:endParaRPr/>
          </a:p>
          <a:p>
            <a:pPr indent="0" lvl="0" marL="0" rtl="0" algn="l">
              <a:lnSpc>
                <a:spcPct val="100000"/>
              </a:lnSpc>
              <a:spcBef>
                <a:spcPts val="640"/>
              </a:spcBef>
              <a:spcAft>
                <a:spcPts val="0"/>
              </a:spcAft>
              <a:buSzPts val="2400"/>
              <a:buNone/>
            </a:pPr>
            <a:r>
              <a:t/>
            </a:r>
            <a:endParaRPr/>
          </a:p>
          <a:p>
            <a:pPr indent="0" lvl="0" marL="0" rtl="0" algn="l">
              <a:lnSpc>
                <a:spcPct val="100000"/>
              </a:lnSpc>
              <a:spcBef>
                <a:spcPts val="640"/>
              </a:spcBef>
              <a:spcAft>
                <a:spcPts val="0"/>
              </a:spcAft>
              <a:buSzPts val="2400"/>
              <a:buNone/>
            </a:pPr>
            <a:r>
              <a:t/>
            </a:r>
            <a:endParaRPr/>
          </a:p>
          <a:p>
            <a:pPr indent="0" lvl="0" marL="0" rtl="0" algn="ctr">
              <a:lnSpc>
                <a:spcPct val="100000"/>
              </a:lnSpc>
              <a:spcBef>
                <a:spcPts val="640"/>
              </a:spcBef>
              <a:spcAft>
                <a:spcPts val="0"/>
              </a:spcAft>
              <a:buSzPts val="2400"/>
              <a:buNone/>
            </a:pPr>
            <a:r>
              <a:t/>
            </a:r>
            <a:endParaRPr/>
          </a:p>
          <a:p>
            <a:pPr indent="0" lvl="0" marL="0" rtl="0" algn="ctr">
              <a:lnSpc>
                <a:spcPct val="100000"/>
              </a:lnSpc>
              <a:spcBef>
                <a:spcPts val="640"/>
              </a:spcBef>
              <a:spcAft>
                <a:spcPts val="0"/>
              </a:spcAft>
              <a:buSzPts val="2400"/>
              <a:buNone/>
            </a:pPr>
            <a:r>
              <a:t/>
            </a:r>
            <a:endParaRPr/>
          </a:p>
          <a:p>
            <a:pPr indent="0" lvl="0" marL="0" rtl="0" algn="ctr">
              <a:lnSpc>
                <a:spcPct val="100000"/>
              </a:lnSpc>
              <a:spcBef>
                <a:spcPts val="640"/>
              </a:spcBef>
              <a:spcAft>
                <a:spcPts val="0"/>
              </a:spcAft>
              <a:buSzPts val="2400"/>
              <a:buNone/>
            </a:pPr>
            <a:r>
              <a:t/>
            </a:r>
            <a:endParaRPr/>
          </a:p>
          <a:p>
            <a:pPr indent="0" lvl="0" marL="0" rtl="0" algn="l">
              <a:lnSpc>
                <a:spcPct val="100000"/>
              </a:lnSpc>
              <a:spcBef>
                <a:spcPts val="640"/>
              </a:spcBef>
              <a:spcAft>
                <a:spcPts val="0"/>
              </a:spcAft>
              <a:buSzPts val="2400"/>
              <a:buNone/>
            </a:pPr>
            <a:r>
              <a:t/>
            </a:r>
            <a:endParaRPr sz="1000"/>
          </a:p>
        </p:txBody>
      </p:sp>
      <p:pic>
        <p:nvPicPr>
          <p:cNvPr id="476" name="Google Shape;476;p33"/>
          <p:cNvPicPr preferRelativeResize="0"/>
          <p:nvPr/>
        </p:nvPicPr>
        <p:blipFill rotWithShape="1">
          <a:blip r:embed="rId3">
            <a:alphaModFix/>
          </a:blip>
          <a:srcRect b="0" l="0" r="0" t="0"/>
          <a:stretch/>
        </p:blipFill>
        <p:spPr>
          <a:xfrm>
            <a:off x="1472339" y="747713"/>
            <a:ext cx="6195286" cy="5180389"/>
          </a:xfrm>
          <a:prstGeom prst="rect">
            <a:avLst/>
          </a:prstGeom>
          <a:noFill/>
          <a:ln>
            <a:noFill/>
          </a:ln>
        </p:spPr>
      </p:pic>
      <p:sp>
        <p:nvSpPr>
          <p:cNvPr id="477" name="Google Shape;477;p33"/>
          <p:cNvSpPr txBox="1"/>
          <p:nvPr/>
        </p:nvSpPr>
        <p:spPr>
          <a:xfrm>
            <a:off x="363099" y="0"/>
            <a:ext cx="8413766"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4400" u="none" cap="none" strike="noStrike">
                <a:solidFill>
                  <a:srgbClr val="000000"/>
                </a:solidFill>
                <a:latin typeface="Arial"/>
                <a:ea typeface="Arial"/>
                <a:cs typeface="Arial"/>
                <a:sym typeface="Arial"/>
              </a:rPr>
              <a:t>Questions??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4"/>
          <p:cNvSpPr txBox="1"/>
          <p:nvPr>
            <p:ph idx="1" type="body"/>
          </p:nvPr>
        </p:nvSpPr>
        <p:spPr>
          <a:xfrm flipH="1">
            <a:off x="8610600" y="5494420"/>
            <a:ext cx="140368" cy="86029"/>
          </a:xfrm>
          <a:prstGeom prst="rect">
            <a:avLst/>
          </a:prstGeom>
          <a:noFill/>
          <a:ln>
            <a:noFill/>
          </a:ln>
        </p:spPr>
        <p:txBody>
          <a:bodyPr anchorCtr="0" anchor="t" bIns="91425" lIns="91425" spcFirstLastPara="1" rIns="91425" wrap="square" tIns="91425">
            <a:noAutofit/>
          </a:bodyPr>
          <a:lstStyle/>
          <a:p>
            <a:pPr indent="0" lvl="1" marL="0" rtl="0" algn="l">
              <a:lnSpc>
                <a:spcPct val="100000"/>
              </a:lnSpc>
              <a:spcBef>
                <a:spcPts val="640"/>
              </a:spcBef>
              <a:spcAft>
                <a:spcPts val="0"/>
              </a:spcAft>
              <a:buSzPts val="2400"/>
              <a:buNone/>
            </a:pPr>
            <a:r>
              <a:t/>
            </a:r>
            <a:endParaRPr/>
          </a:p>
        </p:txBody>
      </p:sp>
      <p:sp>
        <p:nvSpPr>
          <p:cNvPr id="483" name="Google Shape;483;p34"/>
          <p:cNvSpPr txBox="1"/>
          <p:nvPr>
            <p:ph type="title"/>
          </p:nvPr>
        </p:nvSpPr>
        <p:spPr>
          <a:xfrm>
            <a:off x="533400" y="-37891"/>
            <a:ext cx="8077200" cy="69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 sz="4000">
                <a:solidFill>
                  <a:schemeClr val="dk1"/>
                </a:solidFill>
              </a:rPr>
              <a:t>Thank You!</a:t>
            </a:r>
            <a:endParaRPr/>
          </a:p>
        </p:txBody>
      </p:sp>
      <p:graphicFrame>
        <p:nvGraphicFramePr>
          <p:cNvPr id="484" name="Google Shape;484;p34"/>
          <p:cNvGraphicFramePr/>
          <p:nvPr/>
        </p:nvGraphicFramePr>
        <p:xfrm>
          <a:off x="200526" y="1305724"/>
          <a:ext cx="3000000" cy="3000000"/>
        </p:xfrm>
        <a:graphic>
          <a:graphicData uri="http://schemas.openxmlformats.org/drawingml/2006/table">
            <a:tbl>
              <a:tblPr bandRow="1" firstRow="1">
                <a:noFill/>
                <a:tableStyleId>{647F471A-0299-4869-8929-3B8EEDC49796}</a:tableStyleId>
              </a:tblPr>
              <a:tblGrid>
                <a:gridCol w="4371475"/>
                <a:gridCol w="4371475"/>
              </a:tblGrid>
              <a:tr h="961400">
                <a:tc>
                  <a:txBody>
                    <a:bodyPr/>
                    <a:lstStyle/>
                    <a:p>
                      <a:pPr indent="0" lvl="0" marL="0" rtl="0" algn="just">
                        <a:spcBef>
                          <a:spcPts val="0"/>
                        </a:spcBef>
                        <a:spcAft>
                          <a:spcPts val="0"/>
                        </a:spcAft>
                        <a:buClr>
                          <a:schemeClr val="dk1"/>
                        </a:buClr>
                        <a:buFont typeface="Arial"/>
                        <a:buNone/>
                      </a:pPr>
                      <a:r>
                        <a:rPr b="1" lang="en" sz="1800">
                          <a:solidFill>
                            <a:schemeClr val="dk1"/>
                          </a:solidFill>
                        </a:rPr>
                        <a:t>Stacia Berry</a:t>
                      </a:r>
                      <a:r>
                        <a:rPr b="1" lang="en" sz="1800">
                          <a:solidFill>
                            <a:schemeClr val="dk1"/>
                          </a:solidFill>
                        </a:rPr>
                        <a:t>, Director</a:t>
                      </a:r>
                      <a:endParaRPr>
                        <a:solidFill>
                          <a:schemeClr val="dk1"/>
                        </a:solidFill>
                      </a:endParaRPr>
                    </a:p>
                    <a:p>
                      <a:pPr indent="-285750" lvl="0" marL="285750" rtl="0" algn="just">
                        <a:spcBef>
                          <a:spcPts val="0"/>
                        </a:spcBef>
                        <a:spcAft>
                          <a:spcPts val="0"/>
                        </a:spcAft>
                        <a:buClr>
                          <a:schemeClr val="dk1"/>
                        </a:buClr>
                        <a:buSzPts val="1400"/>
                        <a:buFont typeface="Noto Sans Symbols"/>
                        <a:buChar char="⮚"/>
                      </a:pPr>
                      <a:r>
                        <a:rPr lang="en">
                          <a:solidFill>
                            <a:schemeClr val="dk1"/>
                          </a:solidFill>
                        </a:rPr>
                        <a:t>(307) 777-6629</a:t>
                      </a:r>
                      <a:endParaRPr>
                        <a:solidFill>
                          <a:schemeClr val="dk1"/>
                        </a:solidFill>
                      </a:endParaRPr>
                    </a:p>
                    <a:p>
                      <a:pPr indent="-285750" lvl="0" marL="285750" rtl="0" algn="just">
                        <a:spcBef>
                          <a:spcPts val="0"/>
                        </a:spcBef>
                        <a:spcAft>
                          <a:spcPts val="0"/>
                        </a:spcAft>
                        <a:buClr>
                          <a:schemeClr val="dk1"/>
                        </a:buClr>
                        <a:buSzPts val="1400"/>
                        <a:buChar char="⮚"/>
                      </a:pPr>
                      <a:r>
                        <a:rPr lang="en" u="sng">
                          <a:solidFill>
                            <a:schemeClr val="hlink"/>
                          </a:solidFill>
                          <a:hlinkClick r:id="rId3"/>
                        </a:rPr>
                        <a:t>stacia.berry1@wyo.gov</a:t>
                      </a:r>
                      <a:endParaRPr>
                        <a:solidFill>
                          <a:schemeClr val="dk1"/>
                        </a:solidFill>
                      </a:endParaRPr>
                    </a:p>
                    <a:p>
                      <a:pPr indent="0" lvl="0" marL="0" marR="0" rtl="0" algn="l">
                        <a:lnSpc>
                          <a:spcPct val="100000"/>
                        </a:lnSpc>
                        <a:spcBef>
                          <a:spcPts val="0"/>
                        </a:spcBef>
                        <a:spcAft>
                          <a:spcPts val="0"/>
                        </a:spcAft>
                        <a:buNone/>
                      </a:pPr>
                      <a:r>
                        <a:t/>
                      </a:r>
                      <a:endParaRPr/>
                    </a:p>
                  </a:txBody>
                  <a:tcPr marT="45725" marB="45725" marR="91450" marL="91450"/>
                </a:tc>
                <a:tc>
                  <a:txBody>
                    <a:bodyPr/>
                    <a:lstStyle/>
                    <a:p>
                      <a:pPr indent="-196850" lvl="0" marL="285750" marR="0" rtl="0" algn="l">
                        <a:lnSpc>
                          <a:spcPct val="100000"/>
                        </a:lnSpc>
                        <a:spcBef>
                          <a:spcPts val="0"/>
                        </a:spcBef>
                        <a:spcAft>
                          <a:spcPts val="0"/>
                        </a:spcAft>
                        <a:buClr>
                          <a:srgbClr val="000000"/>
                        </a:buClr>
                        <a:buSzPts val="1400"/>
                        <a:buFont typeface="Noto Sans Symbols"/>
                        <a:buNone/>
                      </a:pPr>
                      <a:r>
                        <a:t/>
                      </a:r>
                      <a:endParaRPr sz="1400" u="none" cap="none" strike="noStrike"/>
                    </a:p>
                  </a:txBody>
                  <a:tcPr marT="45725" marB="45725" marR="91450" marL="91450"/>
                </a:tc>
              </a:tr>
              <a:tr h="1107075">
                <a:tc>
                  <a:txBody>
                    <a:bodyPr/>
                    <a:lstStyle/>
                    <a:p>
                      <a:pPr indent="0" lvl="0" marL="0" marR="0" rtl="0" algn="l">
                        <a:lnSpc>
                          <a:spcPct val="100000"/>
                        </a:lnSpc>
                        <a:spcBef>
                          <a:spcPts val="0"/>
                        </a:spcBef>
                        <a:spcAft>
                          <a:spcPts val="0"/>
                        </a:spcAft>
                        <a:buNone/>
                      </a:pPr>
                      <a:r>
                        <a:rPr b="1" lang="en"/>
                        <a:t>Cody Booth</a:t>
                      </a:r>
                      <a:r>
                        <a:rPr b="1" lang="en" sz="1400" u="none" cap="none" strike="noStrike"/>
                        <a:t>, Assistant Director </a:t>
                      </a:r>
                      <a:endParaRPr/>
                    </a:p>
                    <a:p>
                      <a:pPr indent="0" lvl="0" marL="0" marR="0" rtl="0" algn="l">
                        <a:lnSpc>
                          <a:spcPct val="100000"/>
                        </a:lnSpc>
                        <a:spcBef>
                          <a:spcPts val="0"/>
                        </a:spcBef>
                        <a:spcAft>
                          <a:spcPts val="0"/>
                        </a:spcAft>
                        <a:buNone/>
                      </a:pPr>
                      <a:r>
                        <a:rPr lang="en" sz="1400" u="none" cap="none" strike="noStrike"/>
                        <a:t>Trust Land Management Division</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sz="1400" u="none" cap="none" strike="noStrike"/>
                        <a:t>(307) 777-663</a:t>
                      </a:r>
                      <a:r>
                        <a:rPr lang="en"/>
                        <a:t>7</a:t>
                      </a:r>
                      <a:endParaRPr/>
                    </a:p>
                    <a:p>
                      <a:pPr indent="-285750" lvl="0" marL="285750" marR="0" rtl="0" algn="l">
                        <a:lnSpc>
                          <a:spcPct val="100000"/>
                        </a:lnSpc>
                        <a:spcBef>
                          <a:spcPts val="0"/>
                        </a:spcBef>
                        <a:spcAft>
                          <a:spcPts val="0"/>
                        </a:spcAft>
                        <a:buSzPts val="1400"/>
                        <a:buChar char="⮚"/>
                      </a:pPr>
                      <a:r>
                        <a:rPr lang="en" u="sng">
                          <a:solidFill>
                            <a:schemeClr val="hlink"/>
                          </a:solidFill>
                          <a:hlinkClick r:id="rId4"/>
                        </a:rPr>
                        <a:t>c</a:t>
                      </a:r>
                      <a:r>
                        <a:rPr lang="en" u="sng">
                          <a:solidFill>
                            <a:schemeClr val="hlink"/>
                          </a:solidFill>
                          <a:hlinkClick r:id="rId5"/>
                        </a:rPr>
                        <a:t>ody.booth@wyo.gov</a:t>
                      </a:r>
                      <a:endParaRPr/>
                    </a:p>
                    <a:p>
                      <a:pPr indent="0" lvl="0" marL="457200" marR="0" rtl="0" algn="l">
                        <a:lnSpc>
                          <a:spcPct val="100000"/>
                        </a:lnSpc>
                        <a:spcBef>
                          <a:spcPts val="0"/>
                        </a:spcBef>
                        <a:spcAft>
                          <a:spcPts val="0"/>
                        </a:spcAft>
                        <a:buNone/>
                      </a:pPr>
                      <a:r>
                        <a:t/>
                      </a:r>
                      <a:endParaRPr sz="1400" u="none" cap="none" strike="noStrike"/>
                    </a:p>
                    <a:p>
                      <a:pPr indent="-196850" lvl="0" marL="285750" marR="0" rtl="0" algn="l">
                        <a:lnSpc>
                          <a:spcPct val="100000"/>
                        </a:lnSpc>
                        <a:spcBef>
                          <a:spcPts val="0"/>
                        </a:spcBef>
                        <a:spcAft>
                          <a:spcPts val="0"/>
                        </a:spcAft>
                        <a:buClr>
                          <a:srgbClr val="000000"/>
                        </a:buClr>
                        <a:buSzPts val="1400"/>
                        <a:buFont typeface="Noto Sans Symbols"/>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b="1" lang="en" sz="1400" u="none" cap="none" strike="noStrike"/>
                        <a:t>Ben Bump, Assistant Director</a:t>
                      </a:r>
                      <a:endParaRPr/>
                    </a:p>
                    <a:p>
                      <a:pPr indent="0" lvl="0" marL="0" marR="0" rtl="0" algn="l">
                        <a:lnSpc>
                          <a:spcPct val="100000"/>
                        </a:lnSpc>
                        <a:spcBef>
                          <a:spcPts val="0"/>
                        </a:spcBef>
                        <a:spcAft>
                          <a:spcPts val="0"/>
                        </a:spcAft>
                        <a:buNone/>
                      </a:pPr>
                      <a:r>
                        <a:rPr lang="en" sz="1400" u="none" cap="none" strike="noStrike"/>
                        <a:t>Field Services Division</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sz="1400" u="none" cap="none" strike="noStrike"/>
                        <a:t>(307) 777-6545</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u="sng">
                          <a:solidFill>
                            <a:schemeClr val="hlink"/>
                          </a:solidFill>
                          <a:hlinkClick r:id="rId6"/>
                        </a:rPr>
                        <a:t>b</a:t>
                      </a:r>
                      <a:r>
                        <a:rPr lang="en" sz="1400" u="sng" cap="none" strike="noStrike">
                          <a:solidFill>
                            <a:schemeClr val="hlink"/>
                          </a:solidFill>
                          <a:hlinkClick r:id="rId7"/>
                        </a:rPr>
                        <a:t>enjamin.bump@wyo.gov</a:t>
                      </a:r>
                      <a:endParaRPr sz="1400" u="none" cap="none" strike="noStrike"/>
                    </a:p>
                    <a:p>
                      <a:pPr indent="-196850" lvl="0" marL="285750" marR="0" rtl="0" algn="l">
                        <a:lnSpc>
                          <a:spcPct val="100000"/>
                        </a:lnSpc>
                        <a:spcBef>
                          <a:spcPts val="0"/>
                        </a:spcBef>
                        <a:spcAft>
                          <a:spcPts val="0"/>
                        </a:spcAft>
                        <a:buClr>
                          <a:srgbClr val="000000"/>
                        </a:buClr>
                        <a:buSzPts val="1400"/>
                        <a:buFont typeface="Noto Sans Symbols"/>
                        <a:buNone/>
                      </a:pPr>
                      <a:r>
                        <a:t/>
                      </a:r>
                      <a:endParaRPr sz="1400" u="none" cap="none" strike="noStrike"/>
                    </a:p>
                  </a:txBody>
                  <a:tcPr marT="45725" marB="45725" marR="91450" marL="91450"/>
                </a:tc>
              </a:tr>
              <a:tr h="1311025">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t>Kelly Norris, State Forester</a:t>
                      </a:r>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t>Wyoming State Forestry Division</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sz="1400" u="none" cap="none" strike="noStrike"/>
                        <a:t>(307) 777-5662</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u="sng">
                          <a:solidFill>
                            <a:schemeClr val="hlink"/>
                          </a:solidFill>
                          <a:hlinkClick r:id="rId8"/>
                        </a:rPr>
                        <a:t>k</a:t>
                      </a:r>
                      <a:r>
                        <a:rPr lang="en" sz="1400" u="sng" cap="none" strike="noStrike">
                          <a:solidFill>
                            <a:schemeClr val="hlink"/>
                          </a:solidFill>
                          <a:hlinkClick r:id="rId9"/>
                        </a:rPr>
                        <a:t>elly.norris@wyo.gov</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1" lang="en"/>
                        <a:t>Jennifer Doering</a:t>
                      </a:r>
                      <a:r>
                        <a:rPr b="1" lang="en" sz="1400" u="none" cap="none" strike="noStrike"/>
                        <a:t>, Assistant Director</a:t>
                      </a:r>
                      <a:endParaRPr/>
                    </a:p>
                    <a:p>
                      <a:pPr indent="0" lvl="0" marL="0" marR="0" rtl="0" algn="l">
                        <a:lnSpc>
                          <a:spcPct val="100000"/>
                        </a:lnSpc>
                        <a:spcBef>
                          <a:spcPts val="0"/>
                        </a:spcBef>
                        <a:spcAft>
                          <a:spcPts val="0"/>
                        </a:spcAft>
                        <a:buNone/>
                      </a:pPr>
                      <a:r>
                        <a:rPr lang="en"/>
                        <a:t>Administrative</a:t>
                      </a:r>
                      <a:r>
                        <a:rPr lang="en" sz="1400" u="none" cap="none" strike="noStrike"/>
                        <a:t> Services Division</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sz="1400" u="none" cap="none" strike="noStrike"/>
                        <a:t>(307) 777-7028</a:t>
                      </a:r>
                      <a:endParaRPr/>
                    </a:p>
                    <a:p>
                      <a:pPr indent="-285750" lvl="0" marL="285750" marR="0" rtl="0" algn="l">
                        <a:lnSpc>
                          <a:spcPct val="100000"/>
                        </a:lnSpc>
                        <a:spcBef>
                          <a:spcPts val="0"/>
                        </a:spcBef>
                        <a:spcAft>
                          <a:spcPts val="0"/>
                        </a:spcAft>
                        <a:buClr>
                          <a:srgbClr val="000000"/>
                        </a:buClr>
                        <a:buSzPts val="1400"/>
                        <a:buFont typeface="Noto Sans Symbols"/>
                        <a:buChar char="⮚"/>
                      </a:pPr>
                      <a:r>
                        <a:rPr lang="en" u="sng">
                          <a:solidFill>
                            <a:schemeClr val="hlink"/>
                          </a:solidFill>
                          <a:hlinkClick r:id="rId10"/>
                        </a:rPr>
                        <a:t>jennifer.doering1@wyo.gov</a:t>
                      </a:r>
                      <a:endParaRPr sz="1400" u="none" cap="none" strike="noStrike"/>
                    </a:p>
                    <a:p>
                      <a:pPr indent="-196850" lvl="0" marL="285750" marR="0" rtl="0" algn="l">
                        <a:lnSpc>
                          <a:spcPct val="100000"/>
                        </a:lnSpc>
                        <a:spcBef>
                          <a:spcPts val="0"/>
                        </a:spcBef>
                        <a:spcAft>
                          <a:spcPts val="0"/>
                        </a:spcAft>
                        <a:buClr>
                          <a:srgbClr val="000000"/>
                        </a:buClr>
                        <a:buSzPts val="1400"/>
                        <a:buFont typeface="Noto Sans Symbols"/>
                        <a:buNone/>
                      </a:pPr>
                      <a:r>
                        <a:t/>
                      </a:r>
                      <a:endParaRPr sz="1400" u="none" cap="none" strike="noStrike"/>
                    </a:p>
                  </a:txBody>
                  <a:tcPr marT="45725" marB="45725" marR="91450" marL="91450"/>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41"/>
          <p:cNvSpPr txBox="1"/>
          <p:nvPr>
            <p:ph type="title"/>
          </p:nvPr>
        </p:nvSpPr>
        <p:spPr>
          <a:xfrm>
            <a:off x="612650" y="228600"/>
            <a:ext cx="8531400" cy="99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800"/>
              <a:buFont typeface="Arial"/>
              <a:buNone/>
            </a:pPr>
            <a:r>
              <a:t/>
            </a:r>
            <a:endParaRPr/>
          </a:p>
        </p:txBody>
      </p:sp>
      <p:grpSp>
        <p:nvGrpSpPr>
          <p:cNvPr id="152" name="Google Shape;152;p41"/>
          <p:cNvGrpSpPr/>
          <p:nvPr/>
        </p:nvGrpSpPr>
        <p:grpSpPr>
          <a:xfrm>
            <a:off x="382387" y="640515"/>
            <a:ext cx="8564672" cy="4201360"/>
            <a:chOff x="4434" y="411915"/>
            <a:chExt cx="8564672" cy="4201360"/>
          </a:xfrm>
        </p:grpSpPr>
        <p:sp>
          <p:nvSpPr>
            <p:cNvPr id="153" name="Google Shape;153;p41"/>
            <p:cNvSpPr/>
            <p:nvPr/>
          </p:nvSpPr>
          <p:spPr>
            <a:xfrm>
              <a:off x="4100567" y="1336826"/>
              <a:ext cx="210824" cy="1067485"/>
            </a:xfrm>
            <a:custGeom>
              <a:rect b="b" l="l" r="r" t="t"/>
              <a:pathLst>
                <a:path extrusionOk="0" h="120000" w="120000">
                  <a:moveTo>
                    <a:pt x="120000" y="0"/>
                  </a:moveTo>
                  <a:lnTo>
                    <a:pt x="120000" y="120000"/>
                  </a:lnTo>
                  <a:lnTo>
                    <a:pt x="0" y="120000"/>
                  </a:lnTo>
                </a:path>
              </a:pathLst>
            </a:custGeom>
            <a:noFill/>
            <a:ln cap="flat" cmpd="sng" w="25400">
              <a:solidFill>
                <a:srgbClr val="314844"/>
              </a:solidFill>
              <a:prstDash val="solid"/>
              <a:round/>
              <a:headEnd len="sm" w="sm" type="none"/>
              <a:tailEnd len="sm" w="sm" type="none"/>
            </a:ln>
          </p:spPr>
        </p:sp>
        <p:sp>
          <p:nvSpPr>
            <p:cNvPr id="154" name="Google Shape;154;p41"/>
            <p:cNvSpPr/>
            <p:nvPr/>
          </p:nvSpPr>
          <p:spPr>
            <a:xfrm>
              <a:off x="4311392" y="1336826"/>
              <a:ext cx="3332804" cy="2351538"/>
            </a:xfrm>
            <a:custGeom>
              <a:rect b="b" l="l" r="r" t="t"/>
              <a:pathLst>
                <a:path extrusionOk="0" h="120000" w="120000">
                  <a:moveTo>
                    <a:pt x="0" y="0"/>
                  </a:moveTo>
                  <a:lnTo>
                    <a:pt x="0" y="110088"/>
                  </a:lnTo>
                  <a:lnTo>
                    <a:pt x="120000" y="110088"/>
                  </a:lnTo>
                  <a:lnTo>
                    <a:pt x="120000" y="120000"/>
                  </a:lnTo>
                </a:path>
              </a:pathLst>
            </a:custGeom>
            <a:noFill/>
            <a:ln cap="flat" cmpd="sng" w="25400">
              <a:solidFill>
                <a:srgbClr val="314844"/>
              </a:solidFill>
              <a:prstDash val="solid"/>
              <a:round/>
              <a:headEnd len="sm" w="sm" type="none"/>
              <a:tailEnd len="sm" w="sm" type="none"/>
            </a:ln>
          </p:spPr>
        </p:sp>
        <p:sp>
          <p:nvSpPr>
            <p:cNvPr id="155" name="Google Shape;155;p41"/>
            <p:cNvSpPr/>
            <p:nvPr/>
          </p:nvSpPr>
          <p:spPr>
            <a:xfrm>
              <a:off x="4311392" y="1336826"/>
              <a:ext cx="1094520" cy="2351538"/>
            </a:xfrm>
            <a:custGeom>
              <a:rect b="b" l="l" r="r" t="t"/>
              <a:pathLst>
                <a:path extrusionOk="0" h="120000" w="120000">
                  <a:moveTo>
                    <a:pt x="0" y="0"/>
                  </a:moveTo>
                  <a:lnTo>
                    <a:pt x="0" y="110088"/>
                  </a:lnTo>
                  <a:lnTo>
                    <a:pt x="120000" y="110088"/>
                  </a:lnTo>
                  <a:lnTo>
                    <a:pt x="120000" y="120000"/>
                  </a:lnTo>
                </a:path>
              </a:pathLst>
            </a:custGeom>
            <a:noFill/>
            <a:ln cap="flat" cmpd="sng" w="25400">
              <a:solidFill>
                <a:srgbClr val="314844"/>
              </a:solidFill>
              <a:prstDash val="solid"/>
              <a:round/>
              <a:headEnd len="sm" w="sm" type="none"/>
              <a:tailEnd len="sm" w="sm" type="none"/>
            </a:ln>
          </p:spPr>
        </p:sp>
        <p:sp>
          <p:nvSpPr>
            <p:cNvPr id="156" name="Google Shape;156;p41"/>
            <p:cNvSpPr/>
            <p:nvPr/>
          </p:nvSpPr>
          <p:spPr>
            <a:xfrm>
              <a:off x="3167629" y="1336826"/>
              <a:ext cx="1143762" cy="2351538"/>
            </a:xfrm>
            <a:custGeom>
              <a:rect b="b" l="l" r="r" t="t"/>
              <a:pathLst>
                <a:path extrusionOk="0" h="120000" w="120000">
                  <a:moveTo>
                    <a:pt x="120000" y="0"/>
                  </a:moveTo>
                  <a:lnTo>
                    <a:pt x="120000" y="110088"/>
                  </a:lnTo>
                  <a:lnTo>
                    <a:pt x="0" y="110088"/>
                  </a:lnTo>
                  <a:lnTo>
                    <a:pt x="0" y="120000"/>
                  </a:lnTo>
                </a:path>
              </a:pathLst>
            </a:custGeom>
            <a:noFill/>
            <a:ln cap="flat" cmpd="sng" w="25400">
              <a:solidFill>
                <a:srgbClr val="314844"/>
              </a:solidFill>
              <a:prstDash val="solid"/>
              <a:round/>
              <a:headEnd len="sm" w="sm" type="none"/>
              <a:tailEnd len="sm" w="sm" type="none"/>
            </a:ln>
          </p:spPr>
        </p:sp>
        <p:sp>
          <p:nvSpPr>
            <p:cNvPr id="157" name="Google Shape;157;p41"/>
            <p:cNvSpPr/>
            <p:nvPr/>
          </p:nvSpPr>
          <p:spPr>
            <a:xfrm>
              <a:off x="929345" y="1336826"/>
              <a:ext cx="3382046" cy="2351538"/>
            </a:xfrm>
            <a:custGeom>
              <a:rect b="b" l="l" r="r" t="t"/>
              <a:pathLst>
                <a:path extrusionOk="0" h="120000" w="120000">
                  <a:moveTo>
                    <a:pt x="120000" y="0"/>
                  </a:moveTo>
                  <a:lnTo>
                    <a:pt x="120000" y="110088"/>
                  </a:lnTo>
                  <a:lnTo>
                    <a:pt x="0" y="110088"/>
                  </a:lnTo>
                  <a:lnTo>
                    <a:pt x="0" y="120000"/>
                  </a:lnTo>
                </a:path>
              </a:pathLst>
            </a:custGeom>
            <a:noFill/>
            <a:ln cap="flat" cmpd="sng" w="25400">
              <a:solidFill>
                <a:srgbClr val="314844"/>
              </a:solidFill>
              <a:prstDash val="solid"/>
              <a:round/>
              <a:headEnd len="sm" w="sm" type="none"/>
              <a:tailEnd len="sm" w="sm" type="none"/>
            </a:ln>
          </p:spPr>
        </p:sp>
        <p:sp>
          <p:nvSpPr>
            <p:cNvPr id="158" name="Google Shape;158;p41"/>
            <p:cNvSpPr/>
            <p:nvPr/>
          </p:nvSpPr>
          <p:spPr>
            <a:xfrm>
              <a:off x="3386481" y="411915"/>
              <a:ext cx="1849821" cy="924910"/>
            </a:xfrm>
            <a:prstGeom prst="rect">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1"/>
            <p:cNvSpPr txBox="1"/>
            <p:nvPr/>
          </p:nvSpPr>
          <p:spPr>
            <a:xfrm>
              <a:off x="3386481" y="411915"/>
              <a:ext cx="1849821" cy="92491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2000"/>
                <a:buFont typeface="Arial"/>
                <a:buNone/>
              </a:pPr>
              <a:r>
                <a:rPr b="0" i="0" lang="en" sz="2000" u="none" cap="none" strike="noStrike">
                  <a:solidFill>
                    <a:schemeClr val="lt1"/>
                  </a:solidFill>
                  <a:latin typeface="Arial"/>
                  <a:ea typeface="Arial"/>
                  <a:cs typeface="Arial"/>
                  <a:sym typeface="Arial"/>
                </a:rPr>
                <a:t>Director</a:t>
              </a:r>
              <a:endParaRPr/>
            </a:p>
          </p:txBody>
        </p:sp>
        <p:sp>
          <p:nvSpPr>
            <p:cNvPr id="160" name="Google Shape;160;p41"/>
            <p:cNvSpPr/>
            <p:nvPr/>
          </p:nvSpPr>
          <p:spPr>
            <a:xfrm>
              <a:off x="4434" y="3688365"/>
              <a:ext cx="1849821" cy="924910"/>
            </a:xfrm>
            <a:prstGeom prst="rect">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1"/>
            <p:cNvSpPr txBox="1"/>
            <p:nvPr/>
          </p:nvSpPr>
          <p:spPr>
            <a:xfrm>
              <a:off x="4434" y="3688365"/>
              <a:ext cx="1849821" cy="9249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Trust Land Management Division</a:t>
              </a:r>
              <a:endParaRPr/>
            </a:p>
          </p:txBody>
        </p:sp>
        <p:sp>
          <p:nvSpPr>
            <p:cNvPr id="162" name="Google Shape;162;p41"/>
            <p:cNvSpPr/>
            <p:nvPr/>
          </p:nvSpPr>
          <p:spPr>
            <a:xfrm>
              <a:off x="2242718" y="3688365"/>
              <a:ext cx="1849821" cy="924910"/>
            </a:xfrm>
            <a:prstGeom prst="rect">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1"/>
            <p:cNvSpPr txBox="1"/>
            <p:nvPr/>
          </p:nvSpPr>
          <p:spPr>
            <a:xfrm>
              <a:off x="2242718" y="3688365"/>
              <a:ext cx="1849821" cy="9249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rgbClr val="000000"/>
                </a:buClr>
                <a:buSzPts val="1700"/>
                <a:buFont typeface="Arial"/>
                <a:buNone/>
              </a:pPr>
              <a:r>
                <a:rPr lang="en" sz="1700">
                  <a:solidFill>
                    <a:schemeClr val="lt1"/>
                  </a:solidFill>
                </a:rPr>
                <a:t>Administrative </a:t>
              </a:r>
              <a:r>
                <a:rPr b="0" i="0" lang="en" sz="1700" u="none" cap="none" strike="noStrike">
                  <a:solidFill>
                    <a:schemeClr val="lt1"/>
                  </a:solidFill>
                  <a:latin typeface="Arial"/>
                  <a:ea typeface="Arial"/>
                  <a:cs typeface="Arial"/>
                  <a:sym typeface="Arial"/>
                </a:rPr>
                <a:t>Services Division</a:t>
              </a:r>
              <a:endParaRPr/>
            </a:p>
          </p:txBody>
        </p:sp>
        <p:sp>
          <p:nvSpPr>
            <p:cNvPr id="164" name="Google Shape;164;p41"/>
            <p:cNvSpPr/>
            <p:nvPr/>
          </p:nvSpPr>
          <p:spPr>
            <a:xfrm>
              <a:off x="4481002" y="3688365"/>
              <a:ext cx="1849821" cy="924910"/>
            </a:xfrm>
            <a:prstGeom prst="rect">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1"/>
            <p:cNvSpPr txBox="1"/>
            <p:nvPr/>
          </p:nvSpPr>
          <p:spPr>
            <a:xfrm>
              <a:off x="4481002" y="3688365"/>
              <a:ext cx="1849821" cy="9249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Field Services Division</a:t>
              </a:r>
              <a:endParaRPr/>
            </a:p>
          </p:txBody>
        </p:sp>
        <p:sp>
          <p:nvSpPr>
            <p:cNvPr id="166" name="Google Shape;166;p41"/>
            <p:cNvSpPr/>
            <p:nvPr/>
          </p:nvSpPr>
          <p:spPr>
            <a:xfrm>
              <a:off x="6719285" y="3688365"/>
              <a:ext cx="1849821" cy="924910"/>
            </a:xfrm>
            <a:prstGeom prst="rect">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1"/>
            <p:cNvSpPr txBox="1"/>
            <p:nvPr/>
          </p:nvSpPr>
          <p:spPr>
            <a:xfrm>
              <a:off x="6719285" y="3688365"/>
              <a:ext cx="1849821" cy="9249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Wyoming State Forestry Division</a:t>
              </a:r>
              <a:endParaRPr/>
            </a:p>
          </p:txBody>
        </p:sp>
        <p:sp>
          <p:nvSpPr>
            <p:cNvPr id="168" name="Google Shape;168;p41"/>
            <p:cNvSpPr/>
            <p:nvPr/>
          </p:nvSpPr>
          <p:spPr>
            <a:xfrm>
              <a:off x="2250746" y="1941856"/>
              <a:ext cx="1849821" cy="924910"/>
            </a:xfrm>
            <a:prstGeom prst="rect">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1"/>
            <p:cNvSpPr txBox="1"/>
            <p:nvPr/>
          </p:nvSpPr>
          <p:spPr>
            <a:xfrm>
              <a:off x="2250746" y="1941856"/>
              <a:ext cx="1849821" cy="924910"/>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Deputy Director</a:t>
              </a:r>
              <a:endParaRPr/>
            </a:p>
          </p:txBody>
        </p:sp>
      </p:gr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grpSp>
        <p:nvGrpSpPr>
          <p:cNvPr id="174" name="Google Shape;174;p43"/>
          <p:cNvGrpSpPr/>
          <p:nvPr/>
        </p:nvGrpSpPr>
        <p:grpSpPr>
          <a:xfrm>
            <a:off x="1339699" y="999582"/>
            <a:ext cx="6433579" cy="4579234"/>
            <a:chOff x="844399" y="1632"/>
            <a:chExt cx="6433579" cy="4579234"/>
          </a:xfrm>
        </p:grpSpPr>
        <p:sp>
          <p:nvSpPr>
            <p:cNvPr id="175" name="Google Shape;175;p43"/>
            <p:cNvSpPr/>
            <p:nvPr/>
          </p:nvSpPr>
          <p:spPr>
            <a:xfrm>
              <a:off x="844399" y="1632"/>
              <a:ext cx="2854661" cy="1264053"/>
            </a:xfrm>
            <a:prstGeom prst="roundRect">
              <a:avLst>
                <a:gd fmla="val 10000" name="adj"/>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3"/>
            <p:cNvSpPr txBox="1"/>
            <p:nvPr/>
          </p:nvSpPr>
          <p:spPr>
            <a:xfrm>
              <a:off x="881422" y="38655"/>
              <a:ext cx="2780615" cy="1190007"/>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rgbClr val="000000"/>
                </a:buClr>
                <a:buSzPts val="2300"/>
                <a:buFont typeface="Arial"/>
                <a:buNone/>
              </a:pPr>
              <a:r>
                <a:rPr b="0" i="0" lang="en" sz="2300" u="none" cap="none" strike="noStrike">
                  <a:solidFill>
                    <a:schemeClr val="lt1"/>
                  </a:solidFill>
                  <a:latin typeface="Arial"/>
                  <a:ea typeface="Arial"/>
                  <a:cs typeface="Arial"/>
                  <a:sym typeface="Arial"/>
                </a:rPr>
                <a:t>State Board of Land Commissioners</a:t>
              </a:r>
              <a:endParaRPr/>
            </a:p>
            <a:p>
              <a:pPr indent="0" lvl="0" marL="0" marR="0" rtl="0" algn="ctr">
                <a:lnSpc>
                  <a:spcPct val="90000"/>
                </a:lnSpc>
                <a:spcBef>
                  <a:spcPts val="805"/>
                </a:spcBef>
                <a:spcAft>
                  <a:spcPts val="0"/>
                </a:spcAft>
                <a:buClr>
                  <a:srgbClr val="000000"/>
                </a:buClr>
                <a:buSzPts val="2300"/>
                <a:buFont typeface="Arial"/>
                <a:buNone/>
              </a:pPr>
              <a:r>
                <a:rPr b="0" i="0" lang="en" sz="2300" u="none" cap="none" strike="noStrike">
                  <a:solidFill>
                    <a:schemeClr val="lt1"/>
                  </a:solidFill>
                  <a:latin typeface="Arial"/>
                  <a:ea typeface="Arial"/>
                  <a:cs typeface="Arial"/>
                  <a:sym typeface="Arial"/>
                </a:rPr>
                <a:t>(SBLC)</a:t>
              </a:r>
              <a:endParaRPr/>
            </a:p>
          </p:txBody>
        </p:sp>
        <p:sp>
          <p:nvSpPr>
            <p:cNvPr id="177" name="Google Shape;177;p43"/>
            <p:cNvSpPr/>
            <p:nvPr/>
          </p:nvSpPr>
          <p:spPr>
            <a:xfrm>
              <a:off x="1129865" y="1265685"/>
              <a:ext cx="285466" cy="948039"/>
            </a:xfrm>
            <a:custGeom>
              <a:rect b="b" l="l" r="r" t="t"/>
              <a:pathLst>
                <a:path extrusionOk="0" h="120000" w="120000">
                  <a:moveTo>
                    <a:pt x="0" y="0"/>
                  </a:moveTo>
                  <a:lnTo>
                    <a:pt x="0" y="120000"/>
                  </a:lnTo>
                  <a:lnTo>
                    <a:pt x="120000" y="120000"/>
                  </a:lnTo>
                </a:path>
              </a:pathLst>
            </a:custGeom>
            <a:noFill/>
            <a:ln cap="flat" cmpd="sng" w="25400">
              <a:solidFill>
                <a:srgbClr val="314844"/>
              </a:solidFill>
              <a:prstDash val="solid"/>
              <a:round/>
              <a:headEnd len="sm" w="sm" type="none"/>
              <a:tailEnd len="sm" w="sm" type="none"/>
            </a:ln>
          </p:spPr>
        </p:sp>
        <p:sp>
          <p:nvSpPr>
            <p:cNvPr id="178" name="Google Shape;178;p43"/>
            <p:cNvSpPr/>
            <p:nvPr/>
          </p:nvSpPr>
          <p:spPr>
            <a:xfrm>
              <a:off x="1415331" y="1581699"/>
              <a:ext cx="2238809" cy="1264053"/>
            </a:xfrm>
            <a:prstGeom prst="roundRect">
              <a:avLst>
                <a:gd fmla="val 10000" name="adj"/>
              </a:avLst>
            </a:prstGeom>
            <a:solidFill>
              <a:schemeClr val="lt1">
                <a:alpha val="89803"/>
              </a:schemeClr>
            </a:solidFill>
            <a:ln cap="flat" cmpd="sng" w="25400">
              <a:solidFill>
                <a:srgbClr val="3D5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3"/>
            <p:cNvSpPr txBox="1"/>
            <p:nvPr/>
          </p:nvSpPr>
          <p:spPr>
            <a:xfrm>
              <a:off x="1452354" y="1618722"/>
              <a:ext cx="2164763" cy="1190007"/>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Created by Wyoming’s Constitution </a:t>
              </a:r>
              <a:endParaRPr/>
            </a:p>
            <a:p>
              <a:pPr indent="0" lvl="0" marL="0" marR="0" rtl="0" algn="ctr">
                <a:lnSpc>
                  <a:spcPct val="90000"/>
                </a:lnSpc>
                <a:spcBef>
                  <a:spcPts val="63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(Article 18, Section 3)</a:t>
              </a:r>
              <a:endParaRPr/>
            </a:p>
          </p:txBody>
        </p:sp>
        <p:sp>
          <p:nvSpPr>
            <p:cNvPr id="180" name="Google Shape;180;p43"/>
            <p:cNvSpPr/>
            <p:nvPr/>
          </p:nvSpPr>
          <p:spPr>
            <a:xfrm>
              <a:off x="1129865" y="1265685"/>
              <a:ext cx="285466" cy="2605630"/>
            </a:xfrm>
            <a:custGeom>
              <a:rect b="b" l="l" r="r" t="t"/>
              <a:pathLst>
                <a:path extrusionOk="0" h="120000" w="120000">
                  <a:moveTo>
                    <a:pt x="0" y="0"/>
                  </a:moveTo>
                  <a:lnTo>
                    <a:pt x="0" y="120000"/>
                  </a:lnTo>
                  <a:lnTo>
                    <a:pt x="120000" y="120000"/>
                  </a:lnTo>
                </a:path>
              </a:pathLst>
            </a:custGeom>
            <a:noFill/>
            <a:ln cap="flat" cmpd="sng" w="25400">
              <a:solidFill>
                <a:srgbClr val="314844"/>
              </a:solidFill>
              <a:prstDash val="solid"/>
              <a:round/>
              <a:headEnd len="sm" w="sm" type="none"/>
              <a:tailEnd len="sm" w="sm" type="none"/>
            </a:ln>
          </p:spPr>
        </p:sp>
        <p:sp>
          <p:nvSpPr>
            <p:cNvPr id="181" name="Google Shape;181;p43"/>
            <p:cNvSpPr/>
            <p:nvPr/>
          </p:nvSpPr>
          <p:spPr>
            <a:xfrm>
              <a:off x="1415331" y="3161765"/>
              <a:ext cx="2420995" cy="1419101"/>
            </a:xfrm>
            <a:prstGeom prst="roundRect">
              <a:avLst>
                <a:gd fmla="val 10000" name="adj"/>
              </a:avLst>
            </a:prstGeom>
            <a:solidFill>
              <a:schemeClr val="lt1">
                <a:alpha val="89803"/>
              </a:schemeClr>
            </a:solidFill>
            <a:ln cap="flat" cmpd="sng" w="25400">
              <a:solidFill>
                <a:srgbClr val="3D5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3"/>
            <p:cNvSpPr txBox="1"/>
            <p:nvPr/>
          </p:nvSpPr>
          <p:spPr>
            <a:xfrm>
              <a:off x="1456895" y="3203329"/>
              <a:ext cx="2337867" cy="1335973"/>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OSLI Director </a:t>
              </a:r>
              <a:endParaRPr/>
            </a:p>
            <a:p>
              <a:pPr indent="0" lvl="0" marL="0" marR="0" rtl="0" algn="ctr">
                <a:lnSpc>
                  <a:spcPct val="90000"/>
                </a:lnSpc>
                <a:spcBef>
                  <a:spcPts val="63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 </a:t>
              </a:r>
              <a:endParaRPr/>
            </a:p>
            <a:p>
              <a:pPr indent="0" lvl="0" marL="0" marR="0" rtl="0" algn="ctr">
                <a:lnSpc>
                  <a:spcPct val="90000"/>
                </a:lnSpc>
                <a:spcBef>
                  <a:spcPts val="63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Secretary of the Board</a:t>
              </a:r>
              <a:endParaRPr/>
            </a:p>
          </p:txBody>
        </p:sp>
        <p:sp>
          <p:nvSpPr>
            <p:cNvPr id="183" name="Google Shape;183;p43"/>
            <p:cNvSpPr/>
            <p:nvPr/>
          </p:nvSpPr>
          <p:spPr>
            <a:xfrm>
              <a:off x="4331087" y="1632"/>
              <a:ext cx="2836889" cy="1264053"/>
            </a:xfrm>
            <a:prstGeom prst="roundRect">
              <a:avLst>
                <a:gd fmla="val 10000" name="adj"/>
              </a:avLst>
            </a:prstGeom>
            <a:solidFill>
              <a:srgbClr val="3D5B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3"/>
            <p:cNvSpPr txBox="1"/>
            <p:nvPr/>
          </p:nvSpPr>
          <p:spPr>
            <a:xfrm>
              <a:off x="4368110" y="38655"/>
              <a:ext cx="2762843" cy="1190007"/>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rgbClr val="000000"/>
                </a:buClr>
                <a:buSzPts val="2300"/>
                <a:buFont typeface="Arial"/>
                <a:buNone/>
              </a:pPr>
              <a:r>
                <a:rPr b="0" i="0" lang="en" sz="2300" u="none" cap="none" strike="noStrike">
                  <a:solidFill>
                    <a:schemeClr val="lt1"/>
                  </a:solidFill>
                  <a:latin typeface="Arial"/>
                  <a:ea typeface="Arial"/>
                  <a:cs typeface="Arial"/>
                  <a:sym typeface="Arial"/>
                </a:rPr>
                <a:t>State Loan and Investment Board</a:t>
              </a:r>
              <a:endParaRPr/>
            </a:p>
            <a:p>
              <a:pPr indent="0" lvl="0" marL="0" marR="0" rtl="0" algn="ctr">
                <a:lnSpc>
                  <a:spcPct val="90000"/>
                </a:lnSpc>
                <a:spcBef>
                  <a:spcPts val="805"/>
                </a:spcBef>
                <a:spcAft>
                  <a:spcPts val="0"/>
                </a:spcAft>
                <a:buClr>
                  <a:srgbClr val="000000"/>
                </a:buClr>
                <a:buSzPts val="2300"/>
                <a:buFont typeface="Arial"/>
                <a:buNone/>
              </a:pPr>
              <a:r>
                <a:rPr b="0" i="0" lang="en" sz="2300" u="none" cap="none" strike="noStrike">
                  <a:solidFill>
                    <a:schemeClr val="lt1"/>
                  </a:solidFill>
                  <a:latin typeface="Arial"/>
                  <a:ea typeface="Arial"/>
                  <a:cs typeface="Arial"/>
                  <a:sym typeface="Arial"/>
                </a:rPr>
                <a:t>(SLIB)</a:t>
              </a:r>
              <a:endParaRPr/>
            </a:p>
          </p:txBody>
        </p:sp>
        <p:sp>
          <p:nvSpPr>
            <p:cNvPr id="185" name="Google Shape;185;p43"/>
            <p:cNvSpPr/>
            <p:nvPr/>
          </p:nvSpPr>
          <p:spPr>
            <a:xfrm>
              <a:off x="4614776" y="1265685"/>
              <a:ext cx="314693" cy="935746"/>
            </a:xfrm>
            <a:custGeom>
              <a:rect b="b" l="l" r="r" t="t"/>
              <a:pathLst>
                <a:path extrusionOk="0" h="120000" w="120000">
                  <a:moveTo>
                    <a:pt x="0" y="0"/>
                  </a:moveTo>
                  <a:lnTo>
                    <a:pt x="0" y="120000"/>
                  </a:lnTo>
                  <a:lnTo>
                    <a:pt x="120000" y="120000"/>
                  </a:lnTo>
                </a:path>
              </a:pathLst>
            </a:custGeom>
            <a:noFill/>
            <a:ln cap="flat" cmpd="sng" w="25400">
              <a:solidFill>
                <a:srgbClr val="314844"/>
              </a:solidFill>
              <a:prstDash val="solid"/>
              <a:round/>
              <a:headEnd len="sm" w="sm" type="none"/>
              <a:tailEnd len="sm" w="sm" type="none"/>
            </a:ln>
          </p:spPr>
        </p:sp>
        <p:sp>
          <p:nvSpPr>
            <p:cNvPr id="186" name="Google Shape;186;p43"/>
            <p:cNvSpPr/>
            <p:nvPr/>
          </p:nvSpPr>
          <p:spPr>
            <a:xfrm>
              <a:off x="4929469" y="1597196"/>
              <a:ext cx="2348509" cy="1208472"/>
            </a:xfrm>
            <a:prstGeom prst="roundRect">
              <a:avLst>
                <a:gd fmla="val 10000" name="adj"/>
              </a:avLst>
            </a:prstGeom>
            <a:solidFill>
              <a:schemeClr val="lt1">
                <a:alpha val="89803"/>
              </a:schemeClr>
            </a:solidFill>
            <a:ln cap="flat" cmpd="sng" w="25400">
              <a:solidFill>
                <a:srgbClr val="3D5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3"/>
            <p:cNvSpPr txBox="1"/>
            <p:nvPr/>
          </p:nvSpPr>
          <p:spPr>
            <a:xfrm>
              <a:off x="4964864" y="1632591"/>
              <a:ext cx="2277719" cy="1137682"/>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Created by Wyoming Statute</a:t>
              </a:r>
              <a:endParaRPr/>
            </a:p>
            <a:p>
              <a:pPr indent="0" lvl="0" marL="0" marR="0" rtl="0" algn="ctr">
                <a:lnSpc>
                  <a:spcPct val="90000"/>
                </a:lnSpc>
                <a:spcBef>
                  <a:spcPts val="63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(W.S. § 11-34-102)</a:t>
              </a:r>
              <a:endParaRPr b="0" i="0" sz="1600" u="none" cap="none" strike="noStrike">
                <a:solidFill>
                  <a:srgbClr val="000000"/>
                </a:solidFill>
                <a:latin typeface="Arial"/>
                <a:ea typeface="Arial"/>
                <a:cs typeface="Arial"/>
                <a:sym typeface="Arial"/>
              </a:endParaRPr>
            </a:p>
          </p:txBody>
        </p:sp>
        <p:sp>
          <p:nvSpPr>
            <p:cNvPr id="188" name="Google Shape;188;p43"/>
            <p:cNvSpPr/>
            <p:nvPr/>
          </p:nvSpPr>
          <p:spPr>
            <a:xfrm>
              <a:off x="4614776" y="1265685"/>
              <a:ext cx="283688" cy="2570540"/>
            </a:xfrm>
            <a:custGeom>
              <a:rect b="b" l="l" r="r" t="t"/>
              <a:pathLst>
                <a:path extrusionOk="0" h="120000" w="120000">
                  <a:moveTo>
                    <a:pt x="0" y="0"/>
                  </a:moveTo>
                  <a:lnTo>
                    <a:pt x="0" y="120000"/>
                  </a:lnTo>
                  <a:lnTo>
                    <a:pt x="120000" y="120000"/>
                  </a:lnTo>
                </a:path>
              </a:pathLst>
            </a:custGeom>
            <a:noFill/>
            <a:ln cap="flat" cmpd="sng" w="25400">
              <a:solidFill>
                <a:srgbClr val="314844"/>
              </a:solidFill>
              <a:prstDash val="solid"/>
              <a:round/>
              <a:headEnd len="sm" w="sm" type="none"/>
              <a:tailEnd len="sm" w="sm" type="none"/>
            </a:ln>
          </p:spPr>
        </p:sp>
        <p:sp>
          <p:nvSpPr>
            <p:cNvPr id="189" name="Google Shape;189;p43"/>
            <p:cNvSpPr/>
            <p:nvPr/>
          </p:nvSpPr>
          <p:spPr>
            <a:xfrm>
              <a:off x="4898465" y="3106185"/>
              <a:ext cx="2372435" cy="1460082"/>
            </a:xfrm>
            <a:prstGeom prst="roundRect">
              <a:avLst>
                <a:gd fmla="val 10000" name="adj"/>
              </a:avLst>
            </a:prstGeom>
            <a:solidFill>
              <a:schemeClr val="lt1">
                <a:alpha val="89803"/>
              </a:schemeClr>
            </a:solidFill>
            <a:ln cap="flat" cmpd="sng" w="25400">
              <a:solidFill>
                <a:srgbClr val="3D5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3"/>
            <p:cNvSpPr txBox="1"/>
            <p:nvPr/>
          </p:nvSpPr>
          <p:spPr>
            <a:xfrm>
              <a:off x="4941229" y="3148949"/>
              <a:ext cx="2286907" cy="1374554"/>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OSLI Director </a:t>
              </a:r>
              <a:endParaRPr/>
            </a:p>
            <a:p>
              <a:pPr indent="0" lvl="0" marL="0" marR="0" rtl="0" algn="ctr">
                <a:lnSpc>
                  <a:spcPct val="90000"/>
                </a:lnSpc>
                <a:spcBef>
                  <a:spcPts val="63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 </a:t>
              </a:r>
              <a:endParaRPr/>
            </a:p>
            <a:p>
              <a:pPr indent="0" lvl="0" marL="0" marR="0" rtl="0" algn="ctr">
                <a:lnSpc>
                  <a:spcPct val="90000"/>
                </a:lnSpc>
                <a:spcBef>
                  <a:spcPts val="63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Chief Executive Officer of the Board</a:t>
              </a:r>
              <a:endParaRPr/>
            </a:p>
          </p:txBody>
        </p:sp>
      </p:grpSp>
      <p:sp>
        <p:nvSpPr>
          <p:cNvPr id="191" name="Google Shape;191;p43"/>
          <p:cNvSpPr txBox="1"/>
          <p:nvPr>
            <p:ph type="title"/>
          </p:nvPr>
        </p:nvSpPr>
        <p:spPr>
          <a:xfrm>
            <a:off x="495300" y="307350"/>
            <a:ext cx="8077200" cy="69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Lato"/>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4"/>
          <p:cNvSpPr txBox="1"/>
          <p:nvPr>
            <p:ph type="title"/>
          </p:nvPr>
        </p:nvSpPr>
        <p:spPr>
          <a:xfrm>
            <a:off x="476125" y="2571075"/>
            <a:ext cx="8580900" cy="690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4800"/>
              <a:buNone/>
            </a:pPr>
            <a:r>
              <a:rPr lang="en"/>
              <a:t>State Board of Land Commissioners</a:t>
            </a:r>
            <a:br>
              <a:rPr lang="en"/>
            </a:br>
            <a:br>
              <a:rPr lang="en"/>
            </a:br>
            <a:r>
              <a:rPr lang="en"/>
              <a:t>(“SBLC”)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
          <p:cNvPicPr preferRelativeResize="0"/>
          <p:nvPr/>
        </p:nvPicPr>
        <p:blipFill rotWithShape="1">
          <a:blip r:embed="rId3">
            <a:alphaModFix/>
          </a:blip>
          <a:srcRect b="25711" l="14177" r="102" t="13460"/>
          <a:stretch/>
        </p:blipFill>
        <p:spPr>
          <a:xfrm>
            <a:off x="-6" y="0"/>
            <a:ext cx="9144006" cy="5684520"/>
          </a:xfrm>
          <a:prstGeom prst="rect">
            <a:avLst/>
          </a:prstGeom>
          <a:noFill/>
          <a:ln>
            <a:noFill/>
          </a:ln>
        </p:spPr>
      </p:pic>
      <p:sp>
        <p:nvSpPr>
          <p:cNvPr id="204" name="Google Shape;204;p2"/>
          <p:cNvSpPr txBox="1"/>
          <p:nvPr/>
        </p:nvSpPr>
        <p:spPr>
          <a:xfrm>
            <a:off x="2890800" y="2043988"/>
            <a:ext cx="6253200" cy="1692900"/>
          </a:xfrm>
          <a:prstGeom prst="rect">
            <a:avLst/>
          </a:prstGeom>
          <a:solidFill>
            <a:srgbClr val="FFFFFF">
              <a:alpha val="34901"/>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Lato Light"/>
                <a:ea typeface="Lato Light"/>
                <a:cs typeface="Lato Light"/>
                <a:sym typeface="Lato Light"/>
              </a:rPr>
              <a:t>5 Year Revenue: </a:t>
            </a:r>
            <a:r>
              <a:rPr b="1" i="0" lang="en" sz="4400" u="none" cap="none" strike="noStrike">
                <a:solidFill>
                  <a:srgbClr val="000000"/>
                </a:solidFill>
                <a:latin typeface="Lato Light"/>
                <a:ea typeface="Lato Light"/>
                <a:cs typeface="Lato Light"/>
                <a:sym typeface="Lato Light"/>
              </a:rPr>
              <a:t>$818 Million</a:t>
            </a:r>
            <a:endParaRPr b="1" i="0" sz="4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0" i="0" sz="2400" u="none" cap="none" strike="noStrike">
              <a:solidFill>
                <a:srgbClr val="000000"/>
              </a:solidFill>
              <a:latin typeface="Lato Light"/>
              <a:ea typeface="Lato Light"/>
              <a:cs typeface="Lato Light"/>
              <a:sym typeface="Lato Light"/>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Lato Light"/>
                <a:ea typeface="Lato Light"/>
                <a:cs typeface="Lato Light"/>
                <a:sym typeface="Lato Light"/>
              </a:rPr>
              <a:t>K-12 Funding: </a:t>
            </a:r>
            <a:r>
              <a:rPr b="1" i="0" lang="en" sz="4400" u="none" cap="none" strike="noStrike">
                <a:solidFill>
                  <a:srgbClr val="000000"/>
                </a:solidFill>
                <a:latin typeface="Lato Light"/>
                <a:ea typeface="Lato Light"/>
                <a:cs typeface="Lato Light"/>
                <a:sym typeface="Lato Light"/>
              </a:rPr>
              <a:t>$548 Million</a:t>
            </a:r>
            <a:endParaRPr b="1" i="0" sz="4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C6670"/>
              </a:solidFill>
              <a:latin typeface="Lato"/>
              <a:ea typeface="Lato"/>
              <a:cs typeface="Lato"/>
              <a:sym typeface="Lato"/>
            </a:endParaRPr>
          </a:p>
        </p:txBody>
      </p:sp>
      <p:sp>
        <p:nvSpPr>
          <p:cNvPr id="205" name="Google Shape;205;p2"/>
          <p:cNvSpPr txBox="1"/>
          <p:nvPr/>
        </p:nvSpPr>
        <p:spPr>
          <a:xfrm>
            <a:off x="-38400" y="2053868"/>
            <a:ext cx="2929200" cy="1692900"/>
          </a:xfrm>
          <a:prstGeom prst="rect">
            <a:avLst/>
          </a:prstGeom>
          <a:solidFill>
            <a:srgbClr val="FFFFFF">
              <a:alpha val="34901"/>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Lato Light"/>
                <a:ea typeface="Lato Light"/>
                <a:cs typeface="Lato Light"/>
                <a:sym typeface="Lato Light"/>
              </a:rPr>
              <a:t>Impact</a:t>
            </a:r>
            <a:r>
              <a:rPr b="1" i="0" lang="en" sz="3600" u="none" cap="none" strike="noStrike">
                <a:solidFill>
                  <a:srgbClr val="000000"/>
                </a:solidFill>
                <a:latin typeface="Lato"/>
                <a:ea typeface="Lato"/>
                <a:cs typeface="Lato"/>
                <a:sym typeface="Lato"/>
              </a:rPr>
              <a:t>.</a:t>
            </a:r>
            <a:endParaRPr b="1" i="0" sz="1400" u="none" cap="none" strike="noStrike">
              <a:solidFill>
                <a:srgbClr val="5C667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5"/>
          <p:cNvSpPr txBox="1"/>
          <p:nvPr>
            <p:ph idx="1" type="body"/>
          </p:nvPr>
        </p:nvSpPr>
        <p:spPr>
          <a:xfrm>
            <a:off x="495300" y="997950"/>
            <a:ext cx="8115300" cy="4582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C6670"/>
              </a:buClr>
              <a:buSzPts val="2000"/>
              <a:buFont typeface="Arial"/>
              <a:buNone/>
            </a:pPr>
            <a:r>
              <a:rPr i="0" lang="en" sz="2000" u="none" cap="none" strike="noStrike"/>
              <a:t>1780s … Our Founding Fathers consider the concept of lands for schools.</a:t>
            </a:r>
            <a:endParaRPr/>
          </a:p>
        </p:txBody>
      </p:sp>
      <p:sp>
        <p:nvSpPr>
          <p:cNvPr id="212" name="Google Shape;212;p5"/>
          <p:cNvSpPr txBox="1"/>
          <p:nvPr>
            <p:ph type="title"/>
          </p:nvPr>
        </p:nvSpPr>
        <p:spPr>
          <a:xfrm>
            <a:off x="495300" y="307350"/>
            <a:ext cx="8077200" cy="69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1400"/>
              <a:buNone/>
            </a:pPr>
            <a:r>
              <a:rPr i="0" lang="en" sz="3600" u="none" cap="none" strike="noStrike">
                <a:solidFill>
                  <a:srgbClr val="5C6670"/>
                </a:solidFill>
              </a:rPr>
              <a:t>US History </a:t>
            </a:r>
            <a:endParaRPr i="0" sz="3600" u="none" cap="none" strike="noStrike">
              <a:solidFill>
                <a:srgbClr val="5C6670"/>
              </a:solidFill>
            </a:endParaRPr>
          </a:p>
        </p:txBody>
      </p:sp>
      <p:sp>
        <p:nvSpPr>
          <p:cNvPr descr="Image result for township 36 mile sections" id="213" name="Google Shape;213;p5"/>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pic>
        <p:nvPicPr>
          <p:cNvPr id="214" name="Google Shape;214;p5"/>
          <p:cNvPicPr preferRelativeResize="0"/>
          <p:nvPr/>
        </p:nvPicPr>
        <p:blipFill rotWithShape="1">
          <a:blip r:embed="rId3">
            <a:alphaModFix/>
          </a:blip>
          <a:srcRect b="0" l="0" r="0" t="0"/>
          <a:stretch/>
        </p:blipFill>
        <p:spPr>
          <a:xfrm>
            <a:off x="4840571" y="1776401"/>
            <a:ext cx="2827523" cy="1985340"/>
          </a:xfrm>
          <a:prstGeom prst="rect">
            <a:avLst/>
          </a:prstGeom>
          <a:noFill/>
          <a:ln>
            <a:noFill/>
          </a:ln>
        </p:spPr>
      </p:pic>
      <p:sp>
        <p:nvSpPr>
          <p:cNvPr id="215" name="Google Shape;215;p5"/>
          <p:cNvSpPr txBox="1"/>
          <p:nvPr/>
        </p:nvSpPr>
        <p:spPr>
          <a:xfrm>
            <a:off x="5091645" y="4648199"/>
            <a:ext cx="32679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rgbClr val="434343"/>
                </a:solidFill>
                <a:latin typeface="Lato"/>
                <a:ea typeface="Lato"/>
                <a:cs typeface="Lato"/>
                <a:sym typeface="Lato"/>
              </a:rPr>
              <a:t>~1860s </a:t>
            </a:r>
            <a:endParaRPr b="0" i="0" sz="1400" u="none" cap="none" strike="noStrike">
              <a:solidFill>
                <a:srgbClr val="43434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rgbClr val="434343"/>
                </a:solidFill>
                <a:latin typeface="Lato"/>
                <a:ea typeface="Lato"/>
                <a:cs typeface="Lato"/>
                <a:sym typeface="Lato"/>
              </a:rPr>
              <a:t>American Schoolchildren</a:t>
            </a:r>
            <a:endParaRPr b="0" i="1" sz="1800" u="none" cap="none" strike="noStrike">
              <a:solidFill>
                <a:srgbClr val="434343"/>
              </a:solidFill>
              <a:latin typeface="Lato"/>
              <a:ea typeface="Lato"/>
              <a:cs typeface="Lato"/>
              <a:sym typeface="Lato"/>
            </a:endParaRPr>
          </a:p>
        </p:txBody>
      </p:sp>
      <p:pic>
        <p:nvPicPr>
          <p:cNvPr id="216" name="Google Shape;216;p5"/>
          <p:cNvPicPr preferRelativeResize="0"/>
          <p:nvPr/>
        </p:nvPicPr>
        <p:blipFill rotWithShape="1">
          <a:blip r:embed="rId4">
            <a:alphaModFix/>
          </a:blip>
          <a:srcRect b="0" l="0" r="0" t="0"/>
          <a:stretch/>
        </p:blipFill>
        <p:spPr>
          <a:xfrm>
            <a:off x="460375" y="1776401"/>
            <a:ext cx="2953089" cy="1955590"/>
          </a:xfrm>
          <a:prstGeom prst="rect">
            <a:avLst/>
          </a:prstGeom>
          <a:noFill/>
          <a:ln>
            <a:noFill/>
          </a:ln>
        </p:spPr>
      </p:pic>
      <p:sp>
        <p:nvSpPr>
          <p:cNvPr id="217" name="Google Shape;217;p5"/>
          <p:cNvSpPr txBox="1"/>
          <p:nvPr/>
        </p:nvSpPr>
        <p:spPr>
          <a:xfrm>
            <a:off x="795162" y="4648199"/>
            <a:ext cx="32679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rgbClr val="434343"/>
                </a:solidFill>
                <a:latin typeface="Lato"/>
                <a:ea typeface="Lato"/>
                <a:cs typeface="Lato"/>
                <a:sym typeface="Lato"/>
              </a:rPr>
              <a:t>~1780s</a:t>
            </a:r>
            <a:endParaRPr b="0" i="0" sz="1400" u="none" cap="none" strike="noStrike">
              <a:solidFill>
                <a:srgbClr val="43434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0" i="1" lang="en" sz="1800" u="none" cap="none" strike="noStrike">
                <a:solidFill>
                  <a:srgbClr val="434343"/>
                </a:solidFill>
                <a:latin typeface="Lato"/>
                <a:ea typeface="Lato"/>
                <a:cs typeface="Lato"/>
                <a:sym typeface="Lato"/>
              </a:rPr>
              <a:t>America’s Founders</a:t>
            </a:r>
            <a:endParaRPr b="0" i="1" sz="1800" u="none" cap="none" strike="noStrike">
              <a:solidFill>
                <a:srgbClr val="434343"/>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6"/>
          <p:cNvSpPr txBox="1"/>
          <p:nvPr>
            <p:ph type="title"/>
          </p:nvPr>
        </p:nvSpPr>
        <p:spPr>
          <a:xfrm>
            <a:off x="495300" y="307350"/>
            <a:ext cx="8077200" cy="690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1400"/>
              <a:buNone/>
            </a:pPr>
            <a:r>
              <a:rPr i="0" lang="en" sz="3000" u="none" cap="none" strike="noStrike">
                <a:solidFill>
                  <a:srgbClr val="5C6670"/>
                </a:solidFill>
              </a:rPr>
              <a:t>States with Trust Lan</a:t>
            </a:r>
            <a:r>
              <a:rPr lang="en" sz="3000">
                <a:solidFill>
                  <a:srgbClr val="5C6670"/>
                </a:solidFill>
              </a:rPr>
              <a:t>d</a:t>
            </a:r>
            <a:endParaRPr i="0" sz="3000" u="none" cap="none" strike="noStrike">
              <a:solidFill>
                <a:srgbClr val="5C6670"/>
              </a:solidFill>
            </a:endParaRPr>
          </a:p>
        </p:txBody>
      </p:sp>
      <p:pic>
        <p:nvPicPr>
          <p:cNvPr id="224" name="Google Shape;224;p6"/>
          <p:cNvPicPr preferRelativeResize="0"/>
          <p:nvPr/>
        </p:nvPicPr>
        <p:blipFill rotWithShape="1">
          <a:blip r:embed="rId3">
            <a:alphaModFix/>
          </a:blip>
          <a:srcRect b="0" l="0" r="0" t="0"/>
          <a:stretch/>
        </p:blipFill>
        <p:spPr>
          <a:xfrm>
            <a:off x="683562" y="633250"/>
            <a:ext cx="7926100" cy="5286700"/>
          </a:xfrm>
          <a:prstGeom prst="rect">
            <a:avLst/>
          </a:prstGeom>
          <a:noFill/>
          <a:ln>
            <a:noFill/>
          </a:ln>
        </p:spPr>
      </p:pic>
      <p:sp>
        <p:nvSpPr>
          <p:cNvPr id="225" name="Google Shape;225;p6"/>
          <p:cNvSpPr/>
          <p:nvPr/>
        </p:nvSpPr>
        <p:spPr>
          <a:xfrm>
            <a:off x="2194575" y="35283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6"/>
          <p:cNvSpPr/>
          <p:nvPr/>
        </p:nvSpPr>
        <p:spPr>
          <a:xfrm>
            <a:off x="6976825" y="45951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6"/>
          <p:cNvSpPr/>
          <p:nvPr/>
        </p:nvSpPr>
        <p:spPr>
          <a:xfrm>
            <a:off x="6161150" y="19706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6"/>
          <p:cNvSpPr/>
          <p:nvPr/>
        </p:nvSpPr>
        <p:spPr>
          <a:xfrm>
            <a:off x="3355725" y="52110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6"/>
          <p:cNvSpPr/>
          <p:nvPr/>
        </p:nvSpPr>
        <p:spPr>
          <a:xfrm>
            <a:off x="2167275" y="176687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6"/>
          <p:cNvSpPr/>
          <p:nvPr/>
        </p:nvSpPr>
        <p:spPr>
          <a:xfrm>
            <a:off x="1521850" y="91877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6"/>
          <p:cNvSpPr/>
          <p:nvPr/>
        </p:nvSpPr>
        <p:spPr>
          <a:xfrm>
            <a:off x="1342150" y="157757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6"/>
          <p:cNvSpPr/>
          <p:nvPr/>
        </p:nvSpPr>
        <p:spPr>
          <a:xfrm>
            <a:off x="1162450" y="29124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6"/>
          <p:cNvSpPr/>
          <p:nvPr/>
        </p:nvSpPr>
        <p:spPr>
          <a:xfrm>
            <a:off x="1660625" y="249722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6"/>
          <p:cNvSpPr/>
          <p:nvPr/>
        </p:nvSpPr>
        <p:spPr>
          <a:xfrm>
            <a:off x="2374275" y="264385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6"/>
          <p:cNvSpPr/>
          <p:nvPr/>
        </p:nvSpPr>
        <p:spPr>
          <a:xfrm>
            <a:off x="3261375" y="2833138"/>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6"/>
          <p:cNvSpPr/>
          <p:nvPr/>
        </p:nvSpPr>
        <p:spPr>
          <a:xfrm>
            <a:off x="3108975" y="36438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6"/>
          <p:cNvSpPr/>
          <p:nvPr/>
        </p:nvSpPr>
        <p:spPr>
          <a:xfrm>
            <a:off x="2929275" y="129682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6"/>
          <p:cNvSpPr/>
          <p:nvPr/>
        </p:nvSpPr>
        <p:spPr>
          <a:xfrm>
            <a:off x="1480925" y="45951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6"/>
          <p:cNvSpPr/>
          <p:nvPr/>
        </p:nvSpPr>
        <p:spPr>
          <a:xfrm>
            <a:off x="5181650" y="426625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6"/>
          <p:cNvSpPr/>
          <p:nvPr/>
        </p:nvSpPr>
        <p:spPr>
          <a:xfrm>
            <a:off x="4821200" y="157757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6"/>
          <p:cNvSpPr/>
          <p:nvPr/>
        </p:nvSpPr>
        <p:spPr>
          <a:xfrm>
            <a:off x="4039150" y="125992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6"/>
          <p:cNvSpPr/>
          <p:nvPr/>
        </p:nvSpPr>
        <p:spPr>
          <a:xfrm>
            <a:off x="4102225" y="186005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6"/>
          <p:cNvSpPr/>
          <p:nvPr/>
        </p:nvSpPr>
        <p:spPr>
          <a:xfrm>
            <a:off x="3081675" y="204935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6"/>
          <p:cNvSpPr/>
          <p:nvPr/>
        </p:nvSpPr>
        <p:spPr>
          <a:xfrm>
            <a:off x="4102225" y="240987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6"/>
          <p:cNvSpPr/>
          <p:nvPr/>
        </p:nvSpPr>
        <p:spPr>
          <a:xfrm>
            <a:off x="4281925" y="29124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6"/>
          <p:cNvSpPr/>
          <p:nvPr/>
        </p:nvSpPr>
        <p:spPr>
          <a:xfrm>
            <a:off x="4403875" y="35283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6"/>
          <p:cNvSpPr/>
          <p:nvPr/>
        </p:nvSpPr>
        <p:spPr>
          <a:xfrm>
            <a:off x="4102225" y="43272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6"/>
          <p:cNvSpPr/>
          <p:nvPr/>
        </p:nvSpPr>
        <p:spPr>
          <a:xfrm>
            <a:off x="5427550" y="176687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6"/>
          <p:cNvSpPr/>
          <p:nvPr/>
        </p:nvSpPr>
        <p:spPr>
          <a:xfrm>
            <a:off x="5528425" y="25498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6"/>
          <p:cNvSpPr/>
          <p:nvPr/>
        </p:nvSpPr>
        <p:spPr>
          <a:xfrm>
            <a:off x="6452325" y="2497225"/>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6"/>
          <p:cNvSpPr/>
          <p:nvPr/>
        </p:nvSpPr>
        <p:spPr>
          <a:xfrm>
            <a:off x="5117925" y="36807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6"/>
          <p:cNvSpPr/>
          <p:nvPr/>
        </p:nvSpPr>
        <p:spPr>
          <a:xfrm>
            <a:off x="5981450" y="25498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6"/>
          <p:cNvSpPr/>
          <p:nvPr/>
        </p:nvSpPr>
        <p:spPr>
          <a:xfrm>
            <a:off x="6029800" y="39486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6"/>
          <p:cNvSpPr/>
          <p:nvPr/>
        </p:nvSpPr>
        <p:spPr>
          <a:xfrm>
            <a:off x="5607250" y="39486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6"/>
          <p:cNvSpPr/>
          <p:nvPr/>
        </p:nvSpPr>
        <p:spPr>
          <a:xfrm>
            <a:off x="5117925" y="2912400"/>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6"/>
          <p:cNvSpPr/>
          <p:nvPr/>
        </p:nvSpPr>
        <p:spPr>
          <a:xfrm>
            <a:off x="5000900" y="2299738"/>
            <a:ext cx="179700" cy="1893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SLI Master">
  <a:themeElements>
    <a:clrScheme name="DNR Palette">
      <a:dk1>
        <a:srgbClr val="000000"/>
      </a:dk1>
      <a:lt1>
        <a:srgbClr val="FFFFFF"/>
      </a:lt1>
      <a:dk2>
        <a:srgbClr val="5C6670"/>
      </a:dk2>
      <a:lt2>
        <a:srgbClr val="D0D2D3"/>
      </a:lt2>
      <a:accent1>
        <a:srgbClr val="3F5B57"/>
      </a:accent1>
      <a:accent2>
        <a:srgbClr val="235C37"/>
      </a:accent2>
      <a:accent3>
        <a:srgbClr val="72A84F"/>
      </a:accent3>
      <a:accent4>
        <a:srgbClr val="90993D"/>
      </a:accent4>
      <a:accent5>
        <a:srgbClr val="46797A"/>
      </a:accent5>
      <a:accent6>
        <a:srgbClr val="7F7E73"/>
      </a:accent6>
      <a:hlink>
        <a:srgbClr val="009ADD"/>
      </a:hlink>
      <a:folHlink>
        <a:srgbClr val="EF75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Scoggin, Jenifer</dc:creator>
</cp:coreProperties>
</file>