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8"/>
    <p:restoredTop sz="74313"/>
  </p:normalViewPr>
  <p:slideViewPr>
    <p:cSldViewPr snapToGrid="0" snapToObjects="1">
      <p:cViewPr varScale="1">
        <p:scale>
          <a:sx n="72" d="100"/>
          <a:sy n="72" d="100"/>
        </p:scale>
        <p:origin x="12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EEAAA-1983-40EA-AF04-D607DA3709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21E3E-5D97-4C79-B1D8-8643E13C67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Managed for a specific purpose: revenue generation for beneficiaries</a:t>
          </a:r>
        </a:p>
      </dgm:t>
    </dgm:pt>
    <dgm:pt modelId="{3028965D-5F1B-4B4D-A91E-5A812AD87452}" type="parTrans" cxnId="{A6E30B3B-8CCB-45CC-B614-52380722A58D}">
      <dgm:prSet/>
      <dgm:spPr/>
      <dgm:t>
        <a:bodyPr/>
        <a:lstStyle/>
        <a:p>
          <a:endParaRPr lang="en-US"/>
        </a:p>
      </dgm:t>
    </dgm:pt>
    <dgm:pt modelId="{00876A97-E086-4A4D-9327-9D0E835C3E05}" type="sibTrans" cxnId="{A6E30B3B-8CCB-45CC-B614-52380722A58D}">
      <dgm:prSet/>
      <dgm:spPr/>
      <dgm:t>
        <a:bodyPr/>
        <a:lstStyle/>
        <a:p>
          <a:endParaRPr lang="en-US"/>
        </a:p>
      </dgm:t>
    </dgm:pt>
    <dgm:pt modelId="{063BD6BF-2EBB-4ED6-A5E7-FB08E522B9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Traditional uses: timber, grazing, energy</a:t>
          </a:r>
        </a:p>
      </dgm:t>
    </dgm:pt>
    <dgm:pt modelId="{143FD9E0-D7CD-405E-A6C5-D8128D8C1621}" type="parTrans" cxnId="{0A1253B3-C57E-41FF-9E4F-1CF90E1B1C1C}">
      <dgm:prSet/>
      <dgm:spPr/>
      <dgm:t>
        <a:bodyPr/>
        <a:lstStyle/>
        <a:p>
          <a:endParaRPr lang="en-US"/>
        </a:p>
      </dgm:t>
    </dgm:pt>
    <dgm:pt modelId="{910ECAA0-8083-49D0-B601-9D0C178C2E4E}" type="sibTrans" cxnId="{0A1253B3-C57E-41FF-9E4F-1CF90E1B1C1C}">
      <dgm:prSet/>
      <dgm:spPr/>
      <dgm:t>
        <a:bodyPr/>
        <a:lstStyle/>
        <a:p>
          <a:endParaRPr lang="en-US"/>
        </a:p>
      </dgm:t>
    </dgm:pt>
    <dgm:pt modelId="{457E5286-7E8D-499E-A169-8FCF02A292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Growing interest in non-extractive uses—like conservation</a:t>
          </a:r>
        </a:p>
      </dgm:t>
    </dgm:pt>
    <dgm:pt modelId="{97D0F453-0BBA-4510-80BE-C7529413C487}" type="parTrans" cxnId="{111113A2-5B57-46E1-97C3-D79508131FA2}">
      <dgm:prSet/>
      <dgm:spPr/>
      <dgm:t>
        <a:bodyPr/>
        <a:lstStyle/>
        <a:p>
          <a:endParaRPr lang="en-US"/>
        </a:p>
      </dgm:t>
    </dgm:pt>
    <dgm:pt modelId="{04542004-0A26-4E3B-B051-003F25A8C140}" type="sibTrans" cxnId="{111113A2-5B57-46E1-97C3-D79508131FA2}">
      <dgm:prSet/>
      <dgm:spPr/>
      <dgm:t>
        <a:bodyPr/>
        <a:lstStyle/>
        <a:p>
          <a:endParaRPr lang="en-US"/>
        </a:p>
      </dgm:t>
    </dgm:pt>
    <dgm:pt modelId="{B6F2B95A-6BD8-4E82-84DB-FAA6C69B329A}" type="pres">
      <dgm:prSet presAssocID="{41EEEAAA-1983-40EA-AF04-D607DA370917}" presName="root" presStyleCnt="0">
        <dgm:presLayoutVars>
          <dgm:dir/>
          <dgm:resizeHandles val="exact"/>
        </dgm:presLayoutVars>
      </dgm:prSet>
      <dgm:spPr/>
    </dgm:pt>
    <dgm:pt modelId="{E90E18E4-9234-481B-83FC-A7505FAB6147}" type="pres">
      <dgm:prSet presAssocID="{5F021E3E-5D97-4C79-B1D8-8643E13C67CA}" presName="compNode" presStyleCnt="0"/>
      <dgm:spPr/>
    </dgm:pt>
    <dgm:pt modelId="{5AF8D0E8-3373-4D44-9B02-BF6BF621EF99}" type="pres">
      <dgm:prSet presAssocID="{5F021E3E-5D97-4C79-B1D8-8643E13C67CA}" presName="bgRect" presStyleLbl="bgShp" presStyleIdx="0" presStyleCnt="2"/>
      <dgm:spPr/>
    </dgm:pt>
    <dgm:pt modelId="{C2978D07-1730-40CA-89A4-2E85D274E986}" type="pres">
      <dgm:prSet presAssocID="{5F021E3E-5D97-4C79-B1D8-8643E13C67C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5A666D71-BC2D-4D85-B89F-A4805D8314A8}" type="pres">
      <dgm:prSet presAssocID="{5F021E3E-5D97-4C79-B1D8-8643E13C67CA}" presName="spaceRect" presStyleCnt="0"/>
      <dgm:spPr/>
    </dgm:pt>
    <dgm:pt modelId="{FDF54E7E-8451-411C-A797-7848CA93E92F}" type="pres">
      <dgm:prSet presAssocID="{5F021E3E-5D97-4C79-B1D8-8643E13C67CA}" presName="parTx" presStyleLbl="revTx" presStyleIdx="0" presStyleCnt="3">
        <dgm:presLayoutVars>
          <dgm:chMax val="0"/>
          <dgm:chPref val="0"/>
        </dgm:presLayoutVars>
      </dgm:prSet>
      <dgm:spPr/>
    </dgm:pt>
    <dgm:pt modelId="{6D5BB45A-E68E-404A-9E94-7CA22B1C6C74}" type="pres">
      <dgm:prSet presAssocID="{5F021E3E-5D97-4C79-B1D8-8643E13C67CA}" presName="desTx" presStyleLbl="revTx" presStyleIdx="1" presStyleCnt="3">
        <dgm:presLayoutVars/>
      </dgm:prSet>
      <dgm:spPr/>
    </dgm:pt>
    <dgm:pt modelId="{96A62812-BBE0-4EF3-81F1-8859268C41DC}" type="pres">
      <dgm:prSet presAssocID="{00876A97-E086-4A4D-9327-9D0E835C3E05}" presName="sibTrans" presStyleCnt="0"/>
      <dgm:spPr/>
    </dgm:pt>
    <dgm:pt modelId="{841B3DB8-E063-448D-9F1D-0EBA24D2FFE1}" type="pres">
      <dgm:prSet presAssocID="{457E5286-7E8D-499E-A169-8FCF02A29253}" presName="compNode" presStyleCnt="0"/>
      <dgm:spPr/>
    </dgm:pt>
    <dgm:pt modelId="{E73A3CA6-3710-48D0-A447-B68BAFB777B8}" type="pres">
      <dgm:prSet presAssocID="{457E5286-7E8D-499E-A169-8FCF02A29253}" presName="bgRect" presStyleLbl="bgShp" presStyleIdx="1" presStyleCnt="2"/>
      <dgm:spPr/>
    </dgm:pt>
    <dgm:pt modelId="{A3A41525-6FFF-4AA2-BB03-CD1799EC1E08}" type="pres">
      <dgm:prSet presAssocID="{457E5286-7E8D-499E-A169-8FCF02A2925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tterfly"/>
        </a:ext>
      </dgm:extLst>
    </dgm:pt>
    <dgm:pt modelId="{902E63E3-547A-4AA5-BF25-9CE44E446444}" type="pres">
      <dgm:prSet presAssocID="{457E5286-7E8D-499E-A169-8FCF02A29253}" presName="spaceRect" presStyleCnt="0"/>
      <dgm:spPr/>
    </dgm:pt>
    <dgm:pt modelId="{6DF05854-9C4D-4A45-ADE9-CB37C4886CA4}" type="pres">
      <dgm:prSet presAssocID="{457E5286-7E8D-499E-A169-8FCF02A292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1C2FB0A-F33F-450A-82EC-E7CE1F72E642}" type="presOf" srcId="{41EEEAAA-1983-40EA-AF04-D607DA370917}" destId="{B6F2B95A-6BD8-4E82-84DB-FAA6C69B329A}" srcOrd="0" destOrd="0" presId="urn:microsoft.com/office/officeart/2018/2/layout/IconVerticalSolidList"/>
    <dgm:cxn modelId="{9CB53A0F-6745-468D-AF01-5C68BD5EB06C}" type="presOf" srcId="{457E5286-7E8D-499E-A169-8FCF02A29253}" destId="{6DF05854-9C4D-4A45-ADE9-CB37C4886CA4}" srcOrd="0" destOrd="0" presId="urn:microsoft.com/office/officeart/2018/2/layout/IconVerticalSolidList"/>
    <dgm:cxn modelId="{A6E30B3B-8CCB-45CC-B614-52380722A58D}" srcId="{41EEEAAA-1983-40EA-AF04-D607DA370917}" destId="{5F021E3E-5D97-4C79-B1D8-8643E13C67CA}" srcOrd="0" destOrd="0" parTransId="{3028965D-5F1B-4B4D-A91E-5A812AD87452}" sibTransId="{00876A97-E086-4A4D-9327-9D0E835C3E05}"/>
    <dgm:cxn modelId="{49E77C5D-C855-4BAD-9754-0680B067EDDB}" type="presOf" srcId="{5F021E3E-5D97-4C79-B1D8-8643E13C67CA}" destId="{FDF54E7E-8451-411C-A797-7848CA93E92F}" srcOrd="0" destOrd="0" presId="urn:microsoft.com/office/officeart/2018/2/layout/IconVerticalSolidList"/>
    <dgm:cxn modelId="{111113A2-5B57-46E1-97C3-D79508131FA2}" srcId="{41EEEAAA-1983-40EA-AF04-D607DA370917}" destId="{457E5286-7E8D-499E-A169-8FCF02A29253}" srcOrd="1" destOrd="0" parTransId="{97D0F453-0BBA-4510-80BE-C7529413C487}" sibTransId="{04542004-0A26-4E3B-B051-003F25A8C140}"/>
    <dgm:cxn modelId="{0A1253B3-C57E-41FF-9E4F-1CF90E1B1C1C}" srcId="{5F021E3E-5D97-4C79-B1D8-8643E13C67CA}" destId="{063BD6BF-2EBB-4ED6-A5E7-FB08E522B94A}" srcOrd="0" destOrd="0" parTransId="{143FD9E0-D7CD-405E-A6C5-D8128D8C1621}" sibTransId="{910ECAA0-8083-49D0-B601-9D0C178C2E4E}"/>
    <dgm:cxn modelId="{CA836ABE-9019-4002-AE20-76531F3E8E3E}" type="presOf" srcId="{063BD6BF-2EBB-4ED6-A5E7-FB08E522B94A}" destId="{6D5BB45A-E68E-404A-9E94-7CA22B1C6C74}" srcOrd="0" destOrd="0" presId="urn:microsoft.com/office/officeart/2018/2/layout/IconVerticalSolidList"/>
    <dgm:cxn modelId="{7BF7AD16-EF71-4AE0-9B29-28B49CC6C0F7}" type="presParOf" srcId="{B6F2B95A-6BD8-4E82-84DB-FAA6C69B329A}" destId="{E90E18E4-9234-481B-83FC-A7505FAB6147}" srcOrd="0" destOrd="0" presId="urn:microsoft.com/office/officeart/2018/2/layout/IconVerticalSolidList"/>
    <dgm:cxn modelId="{602996E6-8107-47A5-8211-8D633BAD7EAD}" type="presParOf" srcId="{E90E18E4-9234-481B-83FC-A7505FAB6147}" destId="{5AF8D0E8-3373-4D44-9B02-BF6BF621EF99}" srcOrd="0" destOrd="0" presId="urn:microsoft.com/office/officeart/2018/2/layout/IconVerticalSolidList"/>
    <dgm:cxn modelId="{FFDA6D0C-C7A0-4114-8514-6CF401D33129}" type="presParOf" srcId="{E90E18E4-9234-481B-83FC-A7505FAB6147}" destId="{C2978D07-1730-40CA-89A4-2E85D274E986}" srcOrd="1" destOrd="0" presId="urn:microsoft.com/office/officeart/2018/2/layout/IconVerticalSolidList"/>
    <dgm:cxn modelId="{4B650BD8-0BC1-4411-88F4-EE8DD6A05D41}" type="presParOf" srcId="{E90E18E4-9234-481B-83FC-A7505FAB6147}" destId="{5A666D71-BC2D-4D85-B89F-A4805D8314A8}" srcOrd="2" destOrd="0" presId="urn:microsoft.com/office/officeart/2018/2/layout/IconVerticalSolidList"/>
    <dgm:cxn modelId="{602FAF93-AE22-4C8D-8941-036A29A835CC}" type="presParOf" srcId="{E90E18E4-9234-481B-83FC-A7505FAB6147}" destId="{FDF54E7E-8451-411C-A797-7848CA93E92F}" srcOrd="3" destOrd="0" presId="urn:microsoft.com/office/officeart/2018/2/layout/IconVerticalSolidList"/>
    <dgm:cxn modelId="{3F9901C7-CA20-40AC-80FB-EAD908DCC14C}" type="presParOf" srcId="{E90E18E4-9234-481B-83FC-A7505FAB6147}" destId="{6D5BB45A-E68E-404A-9E94-7CA22B1C6C74}" srcOrd="4" destOrd="0" presId="urn:microsoft.com/office/officeart/2018/2/layout/IconVerticalSolidList"/>
    <dgm:cxn modelId="{1C27B1B7-8107-424D-8143-16C866CBECDE}" type="presParOf" srcId="{B6F2B95A-6BD8-4E82-84DB-FAA6C69B329A}" destId="{96A62812-BBE0-4EF3-81F1-8859268C41DC}" srcOrd="1" destOrd="0" presId="urn:microsoft.com/office/officeart/2018/2/layout/IconVerticalSolidList"/>
    <dgm:cxn modelId="{F2C3F621-07E2-4504-A8AB-EE60FB447468}" type="presParOf" srcId="{B6F2B95A-6BD8-4E82-84DB-FAA6C69B329A}" destId="{841B3DB8-E063-448D-9F1D-0EBA24D2FFE1}" srcOrd="2" destOrd="0" presId="urn:microsoft.com/office/officeart/2018/2/layout/IconVerticalSolidList"/>
    <dgm:cxn modelId="{21E4A633-CFFF-41F7-B46B-81F4CCBF145B}" type="presParOf" srcId="{841B3DB8-E063-448D-9F1D-0EBA24D2FFE1}" destId="{E73A3CA6-3710-48D0-A447-B68BAFB777B8}" srcOrd="0" destOrd="0" presId="urn:microsoft.com/office/officeart/2018/2/layout/IconVerticalSolidList"/>
    <dgm:cxn modelId="{510A222D-2C80-4A2C-A30D-945F0E81B2EF}" type="presParOf" srcId="{841B3DB8-E063-448D-9F1D-0EBA24D2FFE1}" destId="{A3A41525-6FFF-4AA2-BB03-CD1799EC1E08}" srcOrd="1" destOrd="0" presId="urn:microsoft.com/office/officeart/2018/2/layout/IconVerticalSolidList"/>
    <dgm:cxn modelId="{722CD952-15AA-45C6-B881-8E0504D7B3E7}" type="presParOf" srcId="{841B3DB8-E063-448D-9F1D-0EBA24D2FFE1}" destId="{902E63E3-547A-4AA5-BF25-9CE44E446444}" srcOrd="2" destOrd="0" presId="urn:microsoft.com/office/officeart/2018/2/layout/IconVerticalSolidList"/>
    <dgm:cxn modelId="{F142A2D5-1311-49BD-A259-11FFEA8B3D3F}" type="presParOf" srcId="{841B3DB8-E063-448D-9F1D-0EBA24D2FFE1}" destId="{6DF05854-9C4D-4A45-ADE9-CB37C4886C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8D0E8-3373-4D44-9B02-BF6BF621EF99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78D07-1730-40CA-89A4-2E85D274E986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54E7E-8451-411C-A797-7848CA93E92F}">
      <dsp:nvSpPr>
        <dsp:cNvPr id="0" name=""/>
        <dsp:cNvSpPr/>
      </dsp:nvSpPr>
      <dsp:spPr>
        <a:xfrm>
          <a:off x="1568246" y="735468"/>
          <a:ext cx="3703320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Managed for a specific purpose: revenue generation for beneficiaries</a:t>
          </a:r>
        </a:p>
      </dsp:txBody>
      <dsp:txXfrm>
        <a:off x="1568246" y="735468"/>
        <a:ext cx="3703320" cy="1357788"/>
      </dsp:txXfrm>
    </dsp:sp>
    <dsp:sp modelId="{6D5BB45A-E68E-404A-9E94-7CA22B1C6C74}">
      <dsp:nvSpPr>
        <dsp:cNvPr id="0" name=""/>
        <dsp:cNvSpPr/>
      </dsp:nvSpPr>
      <dsp:spPr>
        <a:xfrm>
          <a:off x="5271566" y="735468"/>
          <a:ext cx="295803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Traditional uses: timber, grazing, energy</a:t>
          </a:r>
        </a:p>
      </dsp:txBody>
      <dsp:txXfrm>
        <a:off x="5271566" y="735468"/>
        <a:ext cx="2958033" cy="1357788"/>
      </dsp:txXfrm>
    </dsp:sp>
    <dsp:sp modelId="{E73A3CA6-3710-48D0-A447-B68BAFB777B8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41525-6FFF-4AA2-BB03-CD1799EC1E08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05854-9C4D-4A45-ADE9-CB37C4886CA4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Growing interest in non-extractive uses—like conservation</a:t>
          </a:r>
        </a:p>
      </dsp:txBody>
      <dsp:txXfrm>
        <a:off x="1568246" y="2432705"/>
        <a:ext cx="66613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D965-5E18-8C49-8DCC-EEAC133E8096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E86-5475-6846-A732-E85020C33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Not managed for specific uses like grazing or timber, but for a specific purpose: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revenue generation for beneficiaries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typically schools.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Traditionally: timber, grazing, energy development.</a:t>
            </a: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Increasing interest in non-extractive uses—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like conservation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—as a way to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diversify revenue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while preserving or even enhancing trust assets.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E86-5475-6846-A732-E85020C33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Timber sale proposed on state trust lands outside of Bozeman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Area with significant conservation, amenity, scenic values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Local group wanted to keep the trees standing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Montana allowed for a “timber conservation license in lieu of sale”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If a group outbid a timber company, they could acquire a timber conservation license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This made sense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– the state doesn’t have an obligation to lease land for timber harvesting, but for revenue maximization – and if a group bids more to keep the trees standing, the state should consider that bid. And in theory the trees would still be standing later and could be sold.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But this tool had only been used once before on a very small scale, and this example raised all sorts of questions: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How to structure the lease? How long should it be for?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How should a timber harvest bid be compared to a conservation bid?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Trees would still be standing and could be sold later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But if the trees were harvested, it would take 100 years for them to grow back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What about resource impacts/wildfire?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If groups could bid to stop harvesting, what would the broader impacts be on the local timber industry, mills, etc.?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 state initially proposed to offer a 5 year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licence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but later agreed to offer a 25-year license. The conservation group eventually won the bid for $400,000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Acquired 25-year license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This conservation license, however, was not without controversy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Political backlash – the legislature repealed the statute that allowed for timber conservation licenses.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E86-5475-6846-A732-E85020C33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That’s just one example – albeit a bit controversial – other creative examples: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Colorado - ecosystem services lease, conservation/mitigation banks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Wyoming: State trust lands in the path of a migration corridor, bottleneck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Conservation use leases could be awarded in high-priority areas to prevent surface impacts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Creative partnerships with industry groups to develop energy resources while still conserving key conservation values – timing restrictions, surface use stipulations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Habitat leases in sensitive riparian areas or wildlife habitats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Conservation easements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Land exchanges and sales to place high-priority lands in permanent protection.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E86-5475-6846-A732-E85020C331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Revenue Diversification: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Create new income streams</a:t>
            </a: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Conflict Resolution: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Use voluntary, market-based tools to resolve land-use conflicts—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less legal and political conflict.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Avoid litigation</a:t>
            </a: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Better Outcomes: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Helps identify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where conservation is the highest-value use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and where development is most appropriate.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* Supports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win-win strategies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—energy + conservation partnerships.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E86-5475-6846-A732-E85020C331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Structural Barriers: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Many states don’t have clear authority to offer conservation leases.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How to structure/price conservation?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Duration? Royalties vs. rent? Apples to oranges.</a:t>
            </a: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Procedural Barriers: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Narrowly defined eligible uses.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Restrictions on who can bid or qualify.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Pre-classified “use types” can box out innovation.</a:t>
            </a: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Implementation Challenges:</a:t>
            </a:r>
            <a:b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Resource impacts: Some uses increase long-term value; others may involve risks.</a:t>
            </a: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Creative Opportunities Worth Exploring:</a:t>
            </a:r>
            <a:b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Joint bids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from conservationists + industry to reduce surface impacts.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Voluntary renegotiation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of existing leases in sensitive areas (e.g. migration corridors).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Stacking of uses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—e.g., grazing + habitat leases.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E86-5475-6846-A732-E85020C33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5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ield of flowers with mountains in the background&#10;&#10;Description automatically generated">
            <a:extLst>
              <a:ext uri="{FF2B5EF4-FFF2-40B4-BE49-F238E27FC236}">
                <a16:creationId xmlns:a16="http://schemas.microsoft.com/office/drawing/2014/main" id="{0A4AA1B1-2BE9-8997-A00C-1BC59A22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defTabSz="1926287">
              <a:lnSpc>
                <a:spcPct val="80000"/>
              </a:lnSpc>
            </a:pPr>
            <a:r>
              <a:rPr lang="en-US" sz="4800" spc="-200" dirty="0">
                <a:solidFill>
                  <a:schemeClr val="bg1"/>
                </a:solidFill>
                <a:latin typeface="Gotham Black"/>
                <a:sym typeface="Gotham Black"/>
              </a:rPr>
              <a:t>Conservation on Trust Lands Across the West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Barriers, Opportunities, and Emerging Strategies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Shawn Regan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PERC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60AC485-732D-1775-3BB9-5F042F8815AC}"/>
              </a:ext>
            </a:extLst>
          </p:cNvPr>
          <p:cNvSpPr/>
          <p:nvPr/>
        </p:nvSpPr>
        <p:spPr>
          <a:xfrm>
            <a:off x="1585" y="6345470"/>
            <a:ext cx="9142415" cy="512529"/>
          </a:xfrm>
          <a:prstGeom prst="rect">
            <a:avLst/>
          </a:prstGeom>
          <a:solidFill>
            <a:srgbClr val="4F693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2" name="PERC Logo horiz_white.png" descr="PERC Logo horiz_white.png">
            <a:extLst>
              <a:ext uri="{FF2B5EF4-FFF2-40B4-BE49-F238E27FC236}">
                <a16:creationId xmlns:a16="http://schemas.microsoft.com/office/drawing/2014/main" id="{A4E96765-6B14-86AF-9F4F-351FAC05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56" y="6349627"/>
            <a:ext cx="840087" cy="47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CF1E-47C5-5432-59E6-8F42963D4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12933C-7C42-1030-D59A-9CA5BE502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9C359D-BBB3-0963-DF0C-C7ED47942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893E2-D627-3A8A-6A94-A5F0AD83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85835" cy="51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spc="-200" dirty="0">
                <a:solidFill>
                  <a:srgbClr val="4F6939"/>
                </a:solidFill>
                <a:latin typeface="Gotham Black"/>
              </a:rPr>
              <a:t>Trust </a:t>
            </a:r>
            <a:r>
              <a:rPr sz="5400" spc="-200" dirty="0">
                <a:solidFill>
                  <a:srgbClr val="4F6939"/>
                </a:solidFill>
                <a:latin typeface="Gotham Black"/>
                <a:sym typeface="Gotham Black"/>
              </a:rPr>
              <a:t>Lands</a:t>
            </a:r>
            <a:r>
              <a:rPr sz="5400" spc="-200" dirty="0">
                <a:solidFill>
                  <a:srgbClr val="4F6939"/>
                </a:solidFill>
                <a:latin typeface="Gotham Black"/>
              </a:rPr>
              <a:t> 101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320192-03DE-B615-35D5-38486D0C9A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">
            <a:extLst>
              <a:ext uri="{FF2B5EF4-FFF2-40B4-BE49-F238E27FC236}">
                <a16:creationId xmlns:a16="http://schemas.microsoft.com/office/drawing/2014/main" id="{5D1F4076-ABFF-0CDA-2B98-C43A89A902DE}"/>
              </a:ext>
            </a:extLst>
          </p:cNvPr>
          <p:cNvSpPr/>
          <p:nvPr/>
        </p:nvSpPr>
        <p:spPr>
          <a:xfrm>
            <a:off x="1585" y="6345471"/>
            <a:ext cx="9142415" cy="475782"/>
          </a:xfrm>
          <a:prstGeom prst="rect">
            <a:avLst/>
          </a:prstGeom>
          <a:solidFill>
            <a:srgbClr val="4F693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PERC Logo horiz_white.png" descr="PERC Logo horiz_white.png">
            <a:extLst>
              <a:ext uri="{FF2B5EF4-FFF2-40B4-BE49-F238E27FC236}">
                <a16:creationId xmlns:a16="http://schemas.microsoft.com/office/drawing/2014/main" id="{AF2571F8-AD57-D664-D1C7-3A44F66C1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756" y="6349627"/>
            <a:ext cx="840087" cy="47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Case Study: Timber Conservation License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48D12B5-73AA-4EA0-887E-E561081F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9" y="2533476"/>
            <a:ext cx="2591866" cy="3447832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Mount Ellis">
            <a:extLst>
              <a:ext uri="{FF2B5EF4-FFF2-40B4-BE49-F238E27FC236}">
                <a16:creationId xmlns:a16="http://schemas.microsoft.com/office/drawing/2014/main" id="{A6075C66-3F8A-EB1B-7A51-2A1F3BCF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 spc="-200" dirty="0">
                <a:solidFill>
                  <a:srgbClr val="4F6939"/>
                </a:solidFill>
                <a:latin typeface="Gotham Black"/>
              </a:rPr>
              <a:t>Other </a:t>
            </a:r>
            <a:r>
              <a:rPr lang="en-US" sz="4000" spc="-200" dirty="0">
                <a:solidFill>
                  <a:srgbClr val="4F6939"/>
                </a:solidFill>
                <a:latin typeface="Gotham Black"/>
              </a:rPr>
              <a:t>Creative </a:t>
            </a:r>
            <a:r>
              <a:rPr sz="4000" spc="-200" dirty="0">
                <a:solidFill>
                  <a:srgbClr val="4F6939"/>
                </a:solidFill>
                <a:latin typeface="Gotham Black"/>
              </a:rPr>
              <a:t>Conservation </a:t>
            </a:r>
            <a:r>
              <a:rPr lang="en-US" sz="4000" spc="-200" dirty="0">
                <a:solidFill>
                  <a:srgbClr val="4F6939"/>
                </a:solidFill>
                <a:latin typeface="Gotham Black"/>
              </a:rPr>
              <a:t>Opportunities </a:t>
            </a:r>
            <a:endParaRPr sz="4000" spc="-200" dirty="0">
              <a:solidFill>
                <a:srgbClr val="4F6939"/>
              </a:solidFill>
              <a:latin typeface="Gotham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854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sz="2800" dirty="0"/>
              <a:t>cosystem service leases, mitigation banks</a:t>
            </a:r>
          </a:p>
          <a:p>
            <a:r>
              <a:rPr lang="en-US" sz="2800" dirty="0"/>
              <a:t>Migration corridors: </a:t>
            </a:r>
            <a:r>
              <a:rPr sz="2800" dirty="0"/>
              <a:t>Energy-conservation partnerships with surface stipulations</a:t>
            </a:r>
          </a:p>
          <a:p>
            <a:r>
              <a:rPr lang="en-US" sz="2800" dirty="0"/>
              <a:t>H</a:t>
            </a:r>
            <a:r>
              <a:rPr sz="2800" dirty="0"/>
              <a:t>abitat leases, easements, land exchanges</a:t>
            </a:r>
          </a:p>
        </p:txBody>
      </p:sp>
      <p:pic>
        <p:nvPicPr>
          <p:cNvPr id="3074" name="Picture 2" descr="Wyoming wants to designate the 'Path of the Pronghorn.' But will that keep  the migration corridor safe? - WyoFile">
            <a:extLst>
              <a:ext uri="{FF2B5EF4-FFF2-40B4-BE49-F238E27FC236}">
                <a16:creationId xmlns:a16="http://schemas.microsoft.com/office/drawing/2014/main" id="{B13B042F-B0DF-7661-91DA-9771E1AA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41" y="1600200"/>
            <a:ext cx="3647949" cy="47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2CC1FA29-C36D-246E-080D-01FB5F09BE03}"/>
              </a:ext>
            </a:extLst>
          </p:cNvPr>
          <p:cNvSpPr/>
          <p:nvPr/>
        </p:nvSpPr>
        <p:spPr>
          <a:xfrm>
            <a:off x="1585" y="6345471"/>
            <a:ext cx="9142415" cy="475782"/>
          </a:xfrm>
          <a:prstGeom prst="rect">
            <a:avLst/>
          </a:prstGeom>
          <a:solidFill>
            <a:srgbClr val="4F693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5" name="PERC Logo horiz_white.png" descr="PERC Logo horiz_white.png">
            <a:extLst>
              <a:ext uri="{FF2B5EF4-FFF2-40B4-BE49-F238E27FC236}">
                <a16:creationId xmlns:a16="http://schemas.microsoft.com/office/drawing/2014/main" id="{D7485D38-B164-9D49-54DA-5FE6CCDA3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756" y="6349627"/>
            <a:ext cx="840087" cy="47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spc="-200" dirty="0">
                <a:solidFill>
                  <a:srgbClr val="4F6939"/>
                </a:solidFill>
                <a:latin typeface="Gotham Black"/>
              </a:rPr>
              <a:t>Opportunities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Diversifies and stabilizes revenue streams</a:t>
            </a:r>
          </a:p>
          <a:p>
            <a:r>
              <a:rPr lang="en-US" dirty="0"/>
              <a:t>Conflict resolution</a:t>
            </a:r>
            <a:endParaRPr dirty="0"/>
          </a:p>
          <a:p>
            <a:r>
              <a:rPr lang="en-US" dirty="0"/>
              <a:t>Better outcomes: </a:t>
            </a:r>
          </a:p>
          <a:p>
            <a:pPr lvl="1"/>
            <a:r>
              <a:rPr lang="en-US" dirty="0"/>
              <a:t>Identify where conservation is the highest-value use</a:t>
            </a:r>
          </a:p>
          <a:p>
            <a:pPr lvl="1"/>
            <a:r>
              <a:rPr lang="en-US" dirty="0"/>
              <a:t>Enable win-win strategies – energy + conservation partnerships</a:t>
            </a:r>
            <a:endParaRPr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1C95AFD-2837-8EC1-9CD1-22DF17AF9F4D}"/>
              </a:ext>
            </a:extLst>
          </p:cNvPr>
          <p:cNvSpPr/>
          <p:nvPr/>
        </p:nvSpPr>
        <p:spPr>
          <a:xfrm>
            <a:off x="1585" y="6345471"/>
            <a:ext cx="9142415" cy="475782"/>
          </a:xfrm>
          <a:prstGeom prst="rect">
            <a:avLst/>
          </a:prstGeom>
          <a:solidFill>
            <a:srgbClr val="4F693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5" name="PERC Logo horiz_white.png" descr="PERC Logo horiz_white.png">
            <a:extLst>
              <a:ext uri="{FF2B5EF4-FFF2-40B4-BE49-F238E27FC236}">
                <a16:creationId xmlns:a16="http://schemas.microsoft.com/office/drawing/2014/main" id="{0E36F042-5D2E-A516-985A-FCF7D6A1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56" y="6349627"/>
            <a:ext cx="840087" cy="47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0" dirty="0">
                <a:solidFill>
                  <a:srgbClr val="4F6939"/>
                </a:solidFill>
                <a:latin typeface="Gotham Black"/>
              </a:rPr>
              <a:t>Barriers and Open Questions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Unclear authority</a:t>
            </a:r>
            <a:endParaRPr sz="2800" dirty="0"/>
          </a:p>
          <a:p>
            <a:r>
              <a:rPr lang="en-US" sz="2800" dirty="0"/>
              <a:t>How to structure, price, and compare bids?</a:t>
            </a:r>
            <a:endParaRPr sz="2800" dirty="0"/>
          </a:p>
          <a:p>
            <a:r>
              <a:rPr lang="en-US" sz="2800" dirty="0"/>
              <a:t>Procedural barriers:</a:t>
            </a:r>
          </a:p>
          <a:p>
            <a:pPr lvl="1"/>
            <a:r>
              <a:rPr lang="en-US" sz="2400" dirty="0"/>
              <a:t>Eligible uses, bidder restrictions, pre-classified use types</a:t>
            </a:r>
            <a:endParaRPr sz="2400" dirty="0"/>
          </a:p>
          <a:p>
            <a:r>
              <a:rPr sz="2800" dirty="0"/>
              <a:t>Concerns over long-term asset impacts</a:t>
            </a:r>
            <a:endParaRPr lang="en-US" sz="2800" dirty="0"/>
          </a:p>
          <a:p>
            <a:r>
              <a:rPr lang="en-US" sz="2800" dirty="0"/>
              <a:t>What about other creative partnerships?</a:t>
            </a:r>
          </a:p>
          <a:p>
            <a:pPr lvl="1"/>
            <a:r>
              <a:rPr lang="en-US" sz="2400" dirty="0"/>
              <a:t>Joint bids with industry</a:t>
            </a:r>
          </a:p>
          <a:p>
            <a:pPr lvl="1"/>
            <a:r>
              <a:rPr lang="en-US" sz="2400" dirty="0"/>
              <a:t>Voluntary negotiation with existing lessees</a:t>
            </a:r>
          </a:p>
          <a:p>
            <a:pPr lvl="1"/>
            <a:r>
              <a:rPr lang="en-US" sz="2400" dirty="0"/>
              <a:t>Stacking of uses</a:t>
            </a:r>
            <a:endParaRPr sz="2400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EEEF3A19-E8D9-D528-ADD6-A96AB3298F5C}"/>
              </a:ext>
            </a:extLst>
          </p:cNvPr>
          <p:cNvSpPr/>
          <p:nvPr/>
        </p:nvSpPr>
        <p:spPr>
          <a:xfrm>
            <a:off x="1585" y="6345471"/>
            <a:ext cx="9142415" cy="475782"/>
          </a:xfrm>
          <a:prstGeom prst="rect">
            <a:avLst/>
          </a:prstGeom>
          <a:solidFill>
            <a:srgbClr val="4F693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5" name="PERC Logo horiz_white.png" descr="PERC Logo horiz_white.png">
            <a:extLst>
              <a:ext uri="{FF2B5EF4-FFF2-40B4-BE49-F238E27FC236}">
                <a16:creationId xmlns:a16="http://schemas.microsoft.com/office/drawing/2014/main" id="{08E3FDAA-8FDD-93D8-7721-FE8ED98C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56" y="6349627"/>
            <a:ext cx="840087" cy="47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0" dirty="0">
                <a:solidFill>
                  <a:srgbClr val="4F6939"/>
                </a:solidFill>
                <a:latin typeface="Gotham Black"/>
              </a:rPr>
              <a:t>The Path Forward?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Conservation doesn’t have to be at odds with the trust model—it’s about expanding the revenue toolbox to reflect new and emerging values.</a:t>
            </a:r>
          </a:p>
          <a:p>
            <a:r>
              <a:rPr lang="en-US" dirty="0"/>
              <a:t>The challenge is figuring out how to structure these tools, price them appropriately, and accommodate them within the trust land framework.</a:t>
            </a:r>
            <a:endParaRPr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1B445D33-4A2D-C1C2-73E2-82CBFDB812A0}"/>
              </a:ext>
            </a:extLst>
          </p:cNvPr>
          <p:cNvSpPr/>
          <p:nvPr/>
        </p:nvSpPr>
        <p:spPr>
          <a:xfrm>
            <a:off x="1585" y="6345471"/>
            <a:ext cx="9142415" cy="475782"/>
          </a:xfrm>
          <a:prstGeom prst="rect">
            <a:avLst/>
          </a:prstGeom>
          <a:solidFill>
            <a:srgbClr val="4F693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5" name="PERC Logo horiz_white.png" descr="PERC Logo horiz_white.png">
            <a:extLst>
              <a:ext uri="{FF2B5EF4-FFF2-40B4-BE49-F238E27FC236}">
                <a16:creationId xmlns:a16="http://schemas.microsoft.com/office/drawing/2014/main" id="{AEFE2058-B7CA-A49E-2E1C-A069ABAE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756" y="6349627"/>
            <a:ext cx="840087" cy="47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836</Words>
  <Application>Microsoft Macintosh PowerPoint</Application>
  <PresentationFormat>On-screen Show (4:3)</PresentationFormat>
  <Paragraphs>82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</vt:lpstr>
      <vt:lpstr>Gotham Black</vt:lpstr>
      <vt:lpstr>Office Theme</vt:lpstr>
      <vt:lpstr>Conservation on Trust Lands Across the West</vt:lpstr>
      <vt:lpstr>PowerPoint Presentation</vt:lpstr>
      <vt:lpstr>Trust Lands 101</vt:lpstr>
      <vt:lpstr>Case Study: Timber Conservation License</vt:lpstr>
      <vt:lpstr>Other Creative Conservation Opportunities </vt:lpstr>
      <vt:lpstr>Opportunities and Benefits</vt:lpstr>
      <vt:lpstr>Barriers and Open Questions</vt:lpstr>
      <vt:lpstr>The Path Forward?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Shawn Regan</cp:lastModifiedBy>
  <cp:revision>3</cp:revision>
  <dcterms:created xsi:type="dcterms:W3CDTF">2013-01-27T09:14:16Z</dcterms:created>
  <dcterms:modified xsi:type="dcterms:W3CDTF">2025-04-23T16:15:24Z</dcterms:modified>
  <cp:category/>
</cp:coreProperties>
</file>