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83" r:id="rId2"/>
    <p:sldId id="285" r:id="rId3"/>
    <p:sldId id="284" r:id="rId4"/>
    <p:sldId id="286" r:id="rId5"/>
    <p:sldId id="287" r:id="rId6"/>
    <p:sldId id="288" r:id="rId7"/>
    <p:sldId id="28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Korfant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5A62"/>
    <a:srgbClr val="A3A510"/>
    <a:srgbClr val="183B61"/>
    <a:srgbClr val="A1A32B"/>
    <a:srgbClr val="647A79"/>
    <a:srgbClr val="111F4B"/>
    <a:srgbClr val="663300"/>
    <a:srgbClr val="83BFDB"/>
    <a:srgbClr val="402010"/>
    <a:srgbClr val="879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4"/>
    <p:restoredTop sz="88371" autoAdjust="0"/>
  </p:normalViewPr>
  <p:slideViewPr>
    <p:cSldViewPr snapToGrid="0" snapToObjects="1">
      <p:cViewPr varScale="1">
        <p:scale>
          <a:sx n="151" d="100"/>
          <a:sy n="151" d="100"/>
        </p:scale>
        <p:origin x="216" y="208"/>
      </p:cViewPr>
      <p:guideLst>
        <p:guide orient="horz" pos="2178"/>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46DF5134-413C-ED48-B28F-3290A324A16B}" type="datetimeFigureOut">
              <a:rPr lang="en-US" smtClean="0"/>
              <a:pPr/>
              <a:t>4/21/25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E9714904-06DF-394D-91C2-39B6C9553160}" type="slidenum">
              <a:rPr lang="en-US" smtClean="0"/>
              <a:pPr/>
              <a:t>‹#›</a:t>
            </a:fld>
            <a:endParaRPr lang="en-US" dirty="0"/>
          </a:p>
        </p:txBody>
      </p:sp>
    </p:spTree>
    <p:extLst>
      <p:ext uri="{BB962C8B-B14F-4D97-AF65-F5344CB8AC3E}">
        <p14:creationId xmlns:p14="http://schemas.microsoft.com/office/powerpoint/2010/main" val="2946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14904-06DF-394D-91C2-39B6C9553160}" type="slidenum">
              <a:rPr lang="en-US" smtClean="0"/>
              <a:t>3</a:t>
            </a:fld>
            <a:endParaRPr lang="en-US"/>
          </a:p>
        </p:txBody>
      </p:sp>
    </p:spTree>
    <p:extLst>
      <p:ext uri="{BB962C8B-B14F-4D97-AF65-F5344CB8AC3E}">
        <p14:creationId xmlns:p14="http://schemas.microsoft.com/office/powerpoint/2010/main" val="22653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or larger more long-term comm</a:t>
            </a:r>
          </a:p>
        </p:txBody>
      </p:sp>
      <p:sp>
        <p:nvSpPr>
          <p:cNvPr id="4" name="Slide Number Placeholder 3"/>
          <p:cNvSpPr>
            <a:spLocks noGrp="1"/>
          </p:cNvSpPr>
          <p:nvPr>
            <p:ph type="sldNum" sz="quarter" idx="5"/>
          </p:nvPr>
        </p:nvSpPr>
        <p:spPr/>
        <p:txBody>
          <a:bodyPr/>
          <a:lstStyle/>
          <a:p>
            <a:fld id="{E9714904-06DF-394D-91C2-39B6C9553160}" type="slidenum">
              <a:rPr lang="en-US" smtClean="0"/>
              <a:pPr/>
              <a:t>4</a:t>
            </a:fld>
            <a:endParaRPr lang="en-US" dirty="0"/>
          </a:p>
        </p:txBody>
      </p:sp>
    </p:spTree>
    <p:extLst>
      <p:ext uri="{BB962C8B-B14F-4D97-AF65-F5344CB8AC3E}">
        <p14:creationId xmlns:p14="http://schemas.microsoft.com/office/powerpoint/2010/main" val="110445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kern="0" dirty="0">
                <a:solidFill>
                  <a:srgbClr val="000000"/>
                </a:solidFill>
                <a:effectLst/>
                <a:latin typeface="Times New Roman" panose="02020603050405020304" pitchFamily="18" charset="0"/>
                <a:ea typeface="Times New Roman" panose="02020603050405020304" pitchFamily="18" charset="0"/>
              </a:rPr>
              <a:t>Proponents of charging for recreational access argue that state trust lands should be managed like other trust assets, ensuring that beneficiaries receive fair compensation for any use that draws on the land’s value. </a:t>
            </a:r>
            <a:r>
              <a:rPr lang="en-US" sz="1800" dirty="0">
                <a:solidFill>
                  <a:srgbClr val="000000"/>
                </a:solidFill>
                <a:effectLst/>
                <a:latin typeface="Times New Roman" panose="02020603050405020304" pitchFamily="18" charset="0"/>
                <a:ea typeface="Times New Roman" panose="02020603050405020304" pitchFamily="18" charset="0"/>
              </a:rPr>
              <a:t>For example, Colorado generated over $3.1 million in recreation-related revenue in fiscal year 2022–2023 from a combination of general recreational use, public access programs administered through state agencies, and private recreational leases. Similarly, Arizona charges for recreational access through permits administered by the State Land Department, with recreational permitting generating $552,480 in revenue for the state's trust land beneficiaries in fiscal year 2024. These examples demonstrate that charging for recreation can provide a revenue stream that supports the trust’s mission while still allowing the public to enjoy these lands.</a:t>
            </a:r>
          </a:p>
          <a:p>
            <a:pPr marL="0" marR="0"/>
            <a:r>
              <a:rPr lang="en-US" sz="1800" kern="0" dirty="0">
                <a:solidFill>
                  <a:srgbClr val="000000"/>
                </a:solidFill>
                <a:effectLst/>
                <a:latin typeface="Times New Roman" panose="02020603050405020304" pitchFamily="18" charset="0"/>
                <a:ea typeface="Times New Roman" panose="02020603050405020304" pitchFamily="18" charset="0"/>
              </a:rPr>
              <a:t>On the other hand, some argue that charging for recreational access is inconsistent with broader public land traditions, particularly in the West, where access to natural spaces is often expected to be free or minimally restricted</a:t>
            </a:r>
            <a:r>
              <a:rPr lang="en-US" sz="2800" dirty="0">
                <a:effectLst/>
              </a:rPr>
              <a:t> </a:t>
            </a:r>
            <a:endParaRPr lang="en-US" sz="1800" dirty="0">
              <a:effectLst/>
              <a:latin typeface="Times New Roman" panose="02020603050405020304" pitchFamily="18" charset="0"/>
              <a:ea typeface="Times New Roman" panose="02020603050405020304" pitchFamily="18" charset="0"/>
            </a:endParaRPr>
          </a:p>
          <a:p>
            <a:r>
              <a:rPr lang="en-US" sz="1800" kern="0" dirty="0">
                <a:solidFill>
                  <a:srgbClr val="000000"/>
                </a:solidFill>
                <a:effectLst/>
                <a:latin typeface="Times New Roman" panose="02020603050405020304" pitchFamily="18" charset="0"/>
                <a:ea typeface="Times New Roman" panose="02020603050405020304" pitchFamily="18" charset="0"/>
              </a:rPr>
              <a:t>Some states have sought middle-ground solutions, such as </a:t>
            </a:r>
            <a:r>
              <a:rPr lang="en-US" sz="1800" b="1" kern="0" dirty="0">
                <a:solidFill>
                  <a:srgbClr val="000000"/>
                </a:solidFill>
                <a:effectLst/>
                <a:ea typeface="Times New Roman" panose="02020603050405020304" pitchFamily="18" charset="0"/>
              </a:rPr>
              <a:t>waiving fees for low-impact recreation while requiring permits for higher-impact uses like camping, OHV access, or guided hunting trips</a:t>
            </a:r>
            <a:r>
              <a:rPr lang="en-US" sz="1800" kern="0" dirty="0">
                <a:solidFill>
                  <a:srgbClr val="000000"/>
                </a:solidFill>
                <a:effectLst/>
                <a:latin typeface="Times New Roman" panose="02020603050405020304" pitchFamily="18" charset="0"/>
                <a:ea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E9714904-06DF-394D-91C2-39B6C9553160}" type="slidenum">
              <a:rPr lang="en-US" smtClean="0"/>
              <a:pPr/>
              <a:t>5</a:t>
            </a:fld>
            <a:endParaRPr lang="en-US" dirty="0"/>
          </a:p>
        </p:txBody>
      </p:sp>
    </p:spTree>
    <p:extLst>
      <p:ext uri="{BB962C8B-B14F-4D97-AF65-F5344CB8AC3E}">
        <p14:creationId xmlns:p14="http://schemas.microsoft.com/office/powerpoint/2010/main" val="17953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73200"/>
            <a:ext cx="10972800" cy="1009650"/>
          </a:xfrm>
          <a:prstGeom prst="rect">
            <a:avLst/>
          </a:prstGeom>
        </p:spPr>
        <p:txBody>
          <a:bodyPr/>
          <a:lstStyle>
            <a:lvl1pPr algn="l">
              <a:defRPr sz="4800">
                <a:solidFill>
                  <a:srgbClr val="111F4B"/>
                </a:solidFill>
                <a:latin typeface="Arial"/>
                <a:cs typeface="Aria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ctrTitle"/>
          </p:nvPr>
        </p:nvSpPr>
        <p:spPr>
          <a:xfrm>
            <a:off x="609600" y="1473200"/>
            <a:ext cx="10972800" cy="798214"/>
          </a:xfrm>
          <a:prstGeom prst="rect">
            <a:avLst/>
          </a:prstGeom>
        </p:spPr>
        <p:txBody>
          <a:bodyPr/>
          <a:lstStyle>
            <a:lvl1pPr algn="l">
              <a:defRPr sz="4800">
                <a:solidFill>
                  <a:srgbClr val="183B61"/>
                </a:solidFi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82851"/>
            <a:ext cx="10972800" cy="3643313"/>
          </a:xfrm>
          <a:prstGeom prst="rect">
            <a:avLst/>
          </a:prstGeom>
        </p:spPr>
        <p:txBody>
          <a:bodyPr/>
          <a:lstStyle>
            <a:lvl1pPr>
              <a:defRPr b="0" i="0">
                <a:latin typeface="Garamond" panose="02020404030301010803" pitchFamily="18" charset="0"/>
                <a:cs typeface="Garamond" panose="02020404030301010803" pitchFamily="18" charset="0"/>
              </a:defRPr>
            </a:lvl1pPr>
            <a:lvl2pPr>
              <a:defRPr b="0" i="0">
                <a:latin typeface="Garamond" panose="02020404030301010803" pitchFamily="18" charset="0"/>
                <a:cs typeface="Garamond" panose="02020404030301010803" pitchFamily="18" charset="0"/>
              </a:defRPr>
            </a:lvl2pPr>
            <a:lvl3pPr>
              <a:defRPr b="0" i="0">
                <a:latin typeface="Garamond" panose="02020404030301010803" pitchFamily="18" charset="0"/>
                <a:cs typeface="Garamond" panose="02020404030301010803" pitchFamily="18" charset="0"/>
              </a:defRPr>
            </a:lvl3pPr>
            <a:lvl4pPr>
              <a:defRPr b="0" i="0">
                <a:latin typeface="Garamond" panose="02020404030301010803" pitchFamily="18" charset="0"/>
                <a:cs typeface="Garamond" panose="02020404030301010803" pitchFamily="18" charset="0"/>
              </a:defRPr>
            </a:lvl4pPr>
            <a:lvl5pPr>
              <a:defRPr b="0" i="0">
                <a:latin typeface="Garamond" panose="02020404030301010803" pitchFamily="18" charset="0"/>
                <a:cs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609600" y="1473200"/>
            <a:ext cx="10972800" cy="838920"/>
          </a:xfrm>
          <a:prstGeom prst="rect">
            <a:avLst/>
          </a:prstGeom>
        </p:spPr>
        <p:txBody>
          <a:bodyPr/>
          <a:lstStyle>
            <a:lvl1pPr algn="l">
              <a:defRPr sz="4800">
                <a:solidFill>
                  <a:srgbClr val="183B61"/>
                </a:solidFi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385391"/>
            <a:ext cx="5384800" cy="3899666"/>
          </a:xfrm>
          <a:prstGeom prst="rect">
            <a:avLst/>
          </a:prstGeom>
        </p:spPr>
        <p:txBody>
          <a:bodyPr/>
          <a:lstStyle>
            <a:lvl1pPr>
              <a:defRPr sz="2800">
                <a:latin typeface="Garamond" panose="02020404030301010803" pitchFamily="18" charset="0"/>
                <a:cs typeface="Garamond" panose="02020404030301010803" pitchFamily="18" charset="0"/>
              </a:defRPr>
            </a:lvl1pPr>
            <a:lvl2pPr>
              <a:defRPr sz="2400">
                <a:latin typeface="Garamond" panose="02020404030301010803" pitchFamily="18" charset="0"/>
                <a:cs typeface="Garamond" panose="02020404030301010803" pitchFamily="18" charset="0"/>
              </a:defRPr>
            </a:lvl2pPr>
            <a:lvl3pPr>
              <a:defRPr sz="2000">
                <a:latin typeface="Garamond" panose="02020404030301010803" pitchFamily="18" charset="0"/>
                <a:cs typeface="Garamond" panose="02020404030301010803" pitchFamily="18" charset="0"/>
              </a:defRPr>
            </a:lvl3pPr>
            <a:lvl4pPr>
              <a:defRPr sz="1800">
                <a:latin typeface="Garamond" panose="02020404030301010803" pitchFamily="18" charset="0"/>
                <a:cs typeface="Garamond" panose="02020404030301010803" pitchFamily="18" charset="0"/>
              </a:defRPr>
            </a:lvl4pPr>
            <a:lvl5pPr>
              <a:defRPr sz="1800">
                <a:latin typeface="Garamond" panose="02020404030301010803" pitchFamily="18" charset="0"/>
                <a:cs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85391"/>
            <a:ext cx="5384800" cy="3899667"/>
          </a:xfrm>
          <a:prstGeom prst="rect">
            <a:avLst/>
          </a:prstGeom>
        </p:spPr>
        <p:txBody>
          <a:bodyPr/>
          <a:lstStyle>
            <a:lvl1pPr>
              <a:defRPr sz="2800">
                <a:latin typeface="Garamond" panose="02020404030301010803" pitchFamily="18" charset="0"/>
                <a:cs typeface="Garamond" panose="02020404030301010803" pitchFamily="18" charset="0"/>
              </a:defRPr>
            </a:lvl1pPr>
            <a:lvl2pPr>
              <a:defRPr sz="2400">
                <a:latin typeface="Garamond" panose="02020404030301010803" pitchFamily="18" charset="0"/>
                <a:cs typeface="Garamond" panose="02020404030301010803" pitchFamily="18" charset="0"/>
              </a:defRPr>
            </a:lvl2pPr>
            <a:lvl3pPr>
              <a:defRPr sz="2000">
                <a:latin typeface="Garamond" panose="02020404030301010803" pitchFamily="18" charset="0"/>
                <a:cs typeface="Garamond" panose="02020404030301010803" pitchFamily="18" charset="0"/>
              </a:defRPr>
            </a:lvl3pPr>
            <a:lvl4pPr>
              <a:defRPr sz="1800">
                <a:latin typeface="Garamond" panose="02020404030301010803" pitchFamily="18" charset="0"/>
                <a:cs typeface="Garamond" panose="02020404030301010803" pitchFamily="18" charset="0"/>
              </a:defRPr>
            </a:lvl4pPr>
            <a:lvl5pPr>
              <a:defRPr sz="1800">
                <a:latin typeface="Garamond" panose="02020404030301010803" pitchFamily="18" charset="0"/>
                <a:cs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p:nvPr>
        </p:nvSpPr>
        <p:spPr>
          <a:xfrm>
            <a:off x="609600" y="1473200"/>
            <a:ext cx="10972800" cy="814496"/>
          </a:xfrm>
          <a:prstGeom prst="rect">
            <a:avLst/>
          </a:prstGeom>
        </p:spPr>
        <p:txBody>
          <a:bodyPr/>
          <a:lstStyle>
            <a:lvl1pPr algn="l">
              <a:defRPr sz="4800">
                <a:solidFill>
                  <a:srgbClr val="183B61"/>
                </a:solidFi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38848"/>
            <a:ext cx="5386917" cy="553602"/>
          </a:xfrm>
          <a:prstGeom prst="rect">
            <a:avLst/>
          </a:prstGeom>
        </p:spPr>
        <p:txBody>
          <a:bodyPr anchor="b"/>
          <a:lstStyle>
            <a:lvl1pPr marL="0" indent="0">
              <a:buNone/>
              <a:defRPr sz="2000" b="1">
                <a:latin typeface="Futura Medium" panose="020B0602020204020303" pitchFamily="34" charset="-79"/>
                <a:cs typeface="Futura Medium" panose="020B06020202040203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792450"/>
            <a:ext cx="5386917" cy="3455828"/>
          </a:xfrm>
          <a:prstGeom prst="rect">
            <a:avLst/>
          </a:prstGeom>
        </p:spPr>
        <p:txBody>
          <a:bodyPr/>
          <a:lstStyle>
            <a:lvl1pPr>
              <a:defRPr sz="2000">
                <a:latin typeface="Garamond" panose="02020404030301010803" pitchFamily="18" charset="0"/>
                <a:cs typeface="Garamond" panose="02020404030301010803" pitchFamily="18" charset="0"/>
              </a:defRPr>
            </a:lvl1pPr>
            <a:lvl2pPr>
              <a:defRPr sz="1800">
                <a:latin typeface="Garamond" panose="02020404030301010803" pitchFamily="18" charset="0"/>
                <a:cs typeface="Garamond" panose="02020404030301010803" pitchFamily="18" charset="0"/>
              </a:defRPr>
            </a:lvl2pPr>
            <a:lvl3pPr>
              <a:defRPr sz="1600">
                <a:latin typeface="Garamond" panose="02020404030301010803" pitchFamily="18" charset="0"/>
                <a:cs typeface="Garamond" panose="02020404030301010803" pitchFamily="18" charset="0"/>
              </a:defRPr>
            </a:lvl3pPr>
            <a:lvl4pPr>
              <a:defRPr sz="1400">
                <a:latin typeface="Garamond" panose="02020404030301010803" pitchFamily="18" charset="0"/>
                <a:cs typeface="Garamond" panose="02020404030301010803" pitchFamily="18" charset="0"/>
              </a:defRPr>
            </a:lvl4pPr>
            <a:lvl5pPr>
              <a:defRPr sz="1400">
                <a:latin typeface="Garamond" panose="02020404030301010803" pitchFamily="18" charset="0"/>
                <a:cs typeface="Garamond" panose="02020404030301010803"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38848"/>
            <a:ext cx="5389033" cy="553602"/>
          </a:xfrm>
          <a:prstGeom prst="rect">
            <a:avLst/>
          </a:prstGeom>
        </p:spPr>
        <p:txBody>
          <a:bodyPr anchor="b"/>
          <a:lstStyle>
            <a:lvl1pPr marL="0" indent="0">
              <a:buNone/>
              <a:defRPr sz="2000" b="1">
                <a:latin typeface="Futura Medium" panose="020B0602020204020303" pitchFamily="34" charset="-79"/>
                <a:cs typeface="Futura Medium" panose="020B06020202040203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792451"/>
            <a:ext cx="5389033" cy="3455827"/>
          </a:xfrm>
          <a:prstGeom prst="rect">
            <a:avLst/>
          </a:prstGeom>
        </p:spPr>
        <p:txBody>
          <a:bodyPr/>
          <a:lstStyle>
            <a:lvl1pPr>
              <a:defRPr sz="2000">
                <a:latin typeface="Garamond" panose="02020404030301010803" pitchFamily="18" charset="0"/>
                <a:cs typeface="Garamond" panose="02020404030301010803" pitchFamily="18" charset="0"/>
              </a:defRPr>
            </a:lvl1pPr>
            <a:lvl2pPr>
              <a:defRPr sz="1800">
                <a:latin typeface="Garamond" panose="02020404030301010803" pitchFamily="18" charset="0"/>
                <a:cs typeface="Garamond" panose="02020404030301010803" pitchFamily="18" charset="0"/>
              </a:defRPr>
            </a:lvl2pPr>
            <a:lvl3pPr>
              <a:defRPr sz="1600">
                <a:latin typeface="Garamond" panose="02020404030301010803" pitchFamily="18" charset="0"/>
                <a:cs typeface="Garamond" panose="02020404030301010803" pitchFamily="18" charset="0"/>
              </a:defRPr>
            </a:lvl3pPr>
            <a:lvl4pPr>
              <a:defRPr sz="1400">
                <a:latin typeface="Garamond" panose="02020404030301010803" pitchFamily="18" charset="0"/>
                <a:cs typeface="Garamond" panose="02020404030301010803" pitchFamily="18" charset="0"/>
              </a:defRPr>
            </a:lvl4pPr>
            <a:lvl5pPr>
              <a:defRPr sz="1400">
                <a:latin typeface="Garamond" panose="02020404030301010803" pitchFamily="18" charset="0"/>
                <a:cs typeface="Garamond" panose="02020404030301010803"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09600" y="1473200"/>
            <a:ext cx="10972800" cy="765648"/>
          </a:xfrm>
          <a:prstGeom prst="rect">
            <a:avLst/>
          </a:prstGeom>
        </p:spPr>
        <p:txBody>
          <a:bodyPr/>
          <a:lstStyle>
            <a:lvl1pPr algn="l">
              <a:defRPr sz="4800">
                <a:solidFill>
                  <a:srgbClr val="183B61"/>
                </a:solidFi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609600" y="1473200"/>
            <a:ext cx="10972800" cy="814496"/>
          </a:xfrm>
          <a:prstGeom prst="rect">
            <a:avLst/>
          </a:prstGeom>
        </p:spPr>
        <p:txBody>
          <a:bodyPr/>
          <a:lstStyle>
            <a:lvl1pPr algn="l">
              <a:defRPr sz="4800">
                <a:solidFill>
                  <a:srgbClr val="183B61"/>
                </a:solidFill>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2187"/>
            <a:ext cx="4011084" cy="1009517"/>
          </a:xfrm>
          <a:prstGeom prst="rect">
            <a:avLst/>
          </a:prstGeom>
        </p:spPr>
        <p:txBody>
          <a:bodyPr anchor="b"/>
          <a:lstStyle>
            <a:lvl1pPr algn="l">
              <a:defRPr sz="2000" b="1">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
        <p:nvSpPr>
          <p:cNvPr id="3" name="Content Placeholder 2"/>
          <p:cNvSpPr>
            <a:spLocks noGrp="1"/>
          </p:cNvSpPr>
          <p:nvPr>
            <p:ph idx="1"/>
          </p:nvPr>
        </p:nvSpPr>
        <p:spPr>
          <a:xfrm>
            <a:off x="4766733" y="1122187"/>
            <a:ext cx="6815667" cy="5181776"/>
          </a:xfrm>
          <a:prstGeom prst="rect">
            <a:avLst/>
          </a:prstGeom>
        </p:spPr>
        <p:txBody>
          <a:bodyPr/>
          <a:lstStyle>
            <a:lvl1pPr>
              <a:defRPr sz="3200">
                <a:latin typeface="Garamond" panose="02020404030301010803" pitchFamily="18" charset="0"/>
                <a:cs typeface="Garamond" panose="02020404030301010803" pitchFamily="18" charset="0"/>
              </a:defRPr>
            </a:lvl1pPr>
            <a:lvl2pPr>
              <a:defRPr sz="2800">
                <a:latin typeface="Garamond" panose="02020404030301010803" pitchFamily="18" charset="0"/>
                <a:cs typeface="Garamond" panose="02020404030301010803" pitchFamily="18" charset="0"/>
              </a:defRPr>
            </a:lvl2pPr>
            <a:lvl3pPr>
              <a:defRPr sz="2400">
                <a:latin typeface="Garamond" panose="02020404030301010803" pitchFamily="18" charset="0"/>
                <a:cs typeface="Garamond" panose="02020404030301010803" pitchFamily="18" charset="0"/>
              </a:defRPr>
            </a:lvl3pPr>
            <a:lvl4pPr>
              <a:defRPr sz="2000">
                <a:latin typeface="Garamond" panose="02020404030301010803" pitchFamily="18" charset="0"/>
                <a:cs typeface="Garamond" panose="02020404030301010803" pitchFamily="18" charset="0"/>
              </a:defRPr>
            </a:lvl4pPr>
            <a:lvl5pPr>
              <a:defRPr sz="2000">
                <a:latin typeface="Garamond" panose="02020404030301010803" pitchFamily="18" charset="0"/>
                <a:cs typeface="Garamond" panose="02020404030301010803"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1705"/>
            <a:ext cx="4011084" cy="4172259"/>
          </a:xfrm>
          <a:prstGeom prst="rect">
            <a:avLst/>
          </a:prstGeom>
        </p:spPr>
        <p:txBody>
          <a:bodyPr/>
          <a:lstStyle>
            <a:lvl1pPr marL="0" indent="0">
              <a:buNone/>
              <a:defRPr sz="1400">
                <a:latin typeface="Garamond" panose="02020404030301010803" pitchFamily="18" charset="0"/>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0"/>
            <a:ext cx="7315200" cy="566738"/>
          </a:xfrm>
          <a:prstGeom prst="rect">
            <a:avLst/>
          </a:prstGeom>
        </p:spPr>
        <p:txBody>
          <a:bodyPr anchor="b"/>
          <a:lstStyle>
            <a:lvl1pPr algn="l">
              <a:defRPr sz="2000" b="1">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
        <p:nvSpPr>
          <p:cNvPr id="3" name="Picture Placeholder 2"/>
          <p:cNvSpPr>
            <a:spLocks noGrp="1"/>
          </p:cNvSpPr>
          <p:nvPr>
            <p:ph type="pic" idx="1"/>
          </p:nvPr>
        </p:nvSpPr>
        <p:spPr>
          <a:xfrm>
            <a:off x="2389717" y="1265471"/>
            <a:ext cx="7315200" cy="3766904"/>
          </a:xfrm>
          <a:prstGeom prst="rect">
            <a:avLst/>
          </a:prstGeom>
        </p:spPr>
        <p:txBody>
          <a:bodyPr/>
          <a:lstStyle>
            <a:lvl1pPr marL="0" indent="0">
              <a:buNone/>
              <a:defRPr sz="3200">
                <a:latin typeface="Georgia"/>
                <a:cs typeface="Georgi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672138"/>
            <a:ext cx="7315200" cy="804862"/>
          </a:xfrm>
          <a:prstGeom prst="rect">
            <a:avLst/>
          </a:prstGeom>
        </p:spPr>
        <p:txBody>
          <a:bodyPr/>
          <a:lstStyle>
            <a:lvl1pPr marL="0" indent="0">
              <a:buNone/>
              <a:defRPr sz="1400">
                <a:latin typeface="Garamond" panose="02020404030301010803" pitchFamily="18" charset="0"/>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0E350A-EAAC-754B-857E-BD6DEEB36758}"/>
              </a:ext>
            </a:extLst>
          </p:cNvPr>
          <p:cNvSpPr/>
          <p:nvPr userDrawn="1"/>
        </p:nvSpPr>
        <p:spPr>
          <a:xfrm>
            <a:off x="-60961" y="6489054"/>
            <a:ext cx="12295020" cy="380377"/>
          </a:xfrm>
          <a:prstGeom prst="rect">
            <a:avLst/>
          </a:prstGeom>
          <a:solidFill>
            <a:srgbClr val="A3A5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20F500A-6D3B-F743-919E-FA21A2C8F9C0}"/>
              </a:ext>
            </a:extLst>
          </p:cNvPr>
          <p:cNvSpPr txBox="1"/>
          <p:nvPr userDrawn="1"/>
        </p:nvSpPr>
        <p:spPr>
          <a:xfrm>
            <a:off x="8119355" y="6555444"/>
            <a:ext cx="3813243" cy="276999"/>
          </a:xfrm>
          <a:prstGeom prst="rect">
            <a:avLst/>
          </a:prstGeom>
          <a:noFill/>
        </p:spPr>
        <p:txBody>
          <a:bodyPr wrap="square" rtlCol="0">
            <a:spAutoFit/>
          </a:bodyPr>
          <a:lstStyle/>
          <a:p>
            <a:pPr algn="r"/>
            <a:r>
              <a:rPr lang="en-US" sz="1200" b="0" i="0" dirty="0">
                <a:solidFill>
                  <a:schemeClr val="bg1"/>
                </a:solidFill>
                <a:latin typeface="Gotham Medium Regular" panose="02000603030000020004" pitchFamily="2" charset="77"/>
              </a:rPr>
              <a:t>&gt;&gt;  UWYO.EDU/HAUB</a:t>
            </a:r>
          </a:p>
        </p:txBody>
      </p:sp>
      <p:pic>
        <p:nvPicPr>
          <p:cNvPr id="3" name="Picture 2">
            <a:extLst>
              <a:ext uri="{FF2B5EF4-FFF2-40B4-BE49-F238E27FC236}">
                <a16:creationId xmlns:a16="http://schemas.microsoft.com/office/drawing/2014/main" id="{423CD453-DD14-154C-BB44-EC408FEA173A}"/>
              </a:ext>
            </a:extLst>
          </p:cNvPr>
          <p:cNvPicPr>
            <a:picLocks noChangeAspect="1"/>
          </p:cNvPicPr>
          <p:nvPr userDrawn="1"/>
        </p:nvPicPr>
        <p:blipFill rotWithShape="1">
          <a:blip r:embed="rId12"/>
          <a:srcRect t="15751" b="17870"/>
          <a:stretch/>
        </p:blipFill>
        <p:spPr>
          <a:xfrm>
            <a:off x="0" y="-10160"/>
            <a:ext cx="12192000" cy="9550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86" y="1376695"/>
            <a:ext cx="4870414" cy="2943074"/>
          </a:xfrm>
          <a:prstGeom prst="rect">
            <a:avLst/>
          </a:prstGeom>
        </p:spPr>
        <p:txBody>
          <a:bodyPr lIns="0" tIns="0" rIns="0" bIns="0"/>
          <a:lstStyle/>
          <a:p>
            <a:pPr algn="l"/>
            <a:r>
              <a:rPr lang="en-US" spc="-150" dirty="0">
                <a:solidFill>
                  <a:schemeClr val="tx2">
                    <a:lumMod val="75000"/>
                  </a:schemeClr>
                </a:solidFill>
              </a:rPr>
              <a:t>Recreation on State Trust Lands: Trends, Models, and Principles </a:t>
            </a:r>
          </a:p>
        </p:txBody>
      </p:sp>
      <p:pic>
        <p:nvPicPr>
          <p:cNvPr id="4" name="Picture 3" descr="A child on a bicycle&#10;&#10;AI-generated content may be incorrect.">
            <a:extLst>
              <a:ext uri="{FF2B5EF4-FFF2-40B4-BE49-F238E27FC236}">
                <a16:creationId xmlns:a16="http://schemas.microsoft.com/office/drawing/2014/main" id="{B714B739-BA64-683C-D97B-43D7B3BD7C9D}"/>
              </a:ext>
            </a:extLst>
          </p:cNvPr>
          <p:cNvPicPr>
            <a:picLocks noChangeAspect="1"/>
          </p:cNvPicPr>
          <p:nvPr/>
        </p:nvPicPr>
        <p:blipFill>
          <a:blip r:embed="rId2"/>
          <a:stretch>
            <a:fillRect/>
          </a:stretch>
        </p:blipFill>
        <p:spPr>
          <a:xfrm rot="5400000">
            <a:off x="6571049" y="1772748"/>
            <a:ext cx="5195328" cy="3896496"/>
          </a:xfrm>
          <a:prstGeom prst="rect">
            <a:avLst/>
          </a:prstGeom>
        </p:spPr>
      </p:pic>
    </p:spTree>
    <p:extLst>
      <p:ext uri="{BB962C8B-B14F-4D97-AF65-F5344CB8AC3E}">
        <p14:creationId xmlns:p14="http://schemas.microsoft.com/office/powerpoint/2010/main" val="273252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385391"/>
            <a:ext cx="5384800" cy="3899666"/>
          </a:xfrm>
        </p:spPr>
        <p:txBody>
          <a:bodyPr lIns="0" tIns="0" rIns="0" bIns="0">
            <a:normAutofit/>
          </a:bodyPr>
          <a:lstStyle/>
          <a:p>
            <a:pPr>
              <a:spcAft>
                <a:spcPts val="600"/>
              </a:spcAft>
              <a:buClr>
                <a:srgbClr val="879428"/>
              </a:buClr>
              <a:buFont typeface="Wingdings" charset="2"/>
              <a:buChar char="§"/>
            </a:pPr>
            <a:r>
              <a:rPr lang="en-US" dirty="0"/>
              <a:t>46 million acres of state trust land across nine states in the American West, granted at statehood </a:t>
            </a:r>
          </a:p>
          <a:p>
            <a:pPr>
              <a:spcAft>
                <a:spcPts val="600"/>
              </a:spcAft>
              <a:buClr>
                <a:srgbClr val="879428"/>
              </a:buClr>
              <a:buFont typeface="Wingdings" charset="2"/>
              <a:buChar char="§"/>
            </a:pPr>
            <a:r>
              <a:rPr lang="en-US" dirty="0"/>
              <a:t>Managed as fiduciary trusts – primarily for public schools </a:t>
            </a:r>
          </a:p>
          <a:p>
            <a:pPr>
              <a:spcAft>
                <a:spcPts val="600"/>
              </a:spcAft>
              <a:buClr>
                <a:srgbClr val="879428"/>
              </a:buClr>
              <a:buFont typeface="Wingdings" charset="2"/>
              <a:buChar char="§"/>
            </a:pPr>
            <a:r>
              <a:rPr lang="en-US" dirty="0"/>
              <a:t>Increasing interest in recreational opportunities on state trust lands</a:t>
            </a:r>
          </a:p>
        </p:txBody>
      </p:sp>
      <p:pic>
        <p:nvPicPr>
          <p:cNvPr id="1028" name="Picture 4" descr="State Trust lands in the West are generally fragmented and scattered because of how they were granted to states. ">
            <a:extLst>
              <a:ext uri="{FF2B5EF4-FFF2-40B4-BE49-F238E27FC236}">
                <a16:creationId xmlns:a16="http://schemas.microsoft.com/office/drawing/2014/main" id="{C8C0603D-1EE7-C8F3-DD0E-8649971D51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1861" y="1248032"/>
            <a:ext cx="4382211" cy="50370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73200"/>
            <a:ext cx="10972800" cy="814496"/>
          </a:xfrm>
        </p:spPr>
        <p:txBody>
          <a:bodyPr lIns="0" tIns="0" rIns="0" bIns="0">
            <a:normAutofit/>
          </a:bodyPr>
          <a:lstStyle/>
          <a:p>
            <a:r>
              <a:rPr lang="en-US" spc="-150"/>
              <a:t>Background </a:t>
            </a:r>
          </a:p>
        </p:txBody>
      </p:sp>
    </p:spTree>
    <p:extLst>
      <p:ext uri="{BB962C8B-B14F-4D97-AF65-F5344CB8AC3E}">
        <p14:creationId xmlns:p14="http://schemas.microsoft.com/office/powerpoint/2010/main" val="175753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90" y="1076711"/>
            <a:ext cx="10285391" cy="1003300"/>
          </a:xfrm>
          <a:prstGeom prst="rect">
            <a:avLst/>
          </a:prstGeom>
        </p:spPr>
        <p:txBody>
          <a:bodyPr lIns="0" tIns="0" rIns="0" bIns="0">
            <a:normAutofit/>
          </a:bodyPr>
          <a:lstStyle/>
          <a:p>
            <a:pPr algn="l"/>
            <a:r>
              <a:rPr lang="en-US" spc="-150" dirty="0">
                <a:solidFill>
                  <a:schemeClr val="tx2">
                    <a:lumMod val="75000"/>
                  </a:schemeClr>
                </a:solidFill>
              </a:rPr>
              <a:t>Recreational Demand </a:t>
            </a:r>
          </a:p>
        </p:txBody>
      </p:sp>
      <p:sp>
        <p:nvSpPr>
          <p:cNvPr id="3" name="Content Placeholder 2"/>
          <p:cNvSpPr>
            <a:spLocks noGrp="1"/>
          </p:cNvSpPr>
          <p:nvPr>
            <p:ph idx="1"/>
          </p:nvPr>
        </p:nvSpPr>
        <p:spPr>
          <a:xfrm>
            <a:off x="345990" y="2080011"/>
            <a:ext cx="11467070" cy="4086011"/>
          </a:xfrm>
        </p:spPr>
        <p:txBody>
          <a:bodyPr wrap="square" lIns="0" tIns="0" rIns="0" bIns="0"/>
          <a:lstStyle/>
          <a:p>
            <a:pPr>
              <a:lnSpc>
                <a:spcPts val="3000"/>
              </a:lnSpc>
              <a:spcBef>
                <a:spcPts val="0"/>
              </a:spcBef>
              <a:spcAft>
                <a:spcPts val="1500"/>
              </a:spcAft>
            </a:pPr>
            <a:r>
              <a:rPr lang="en-US" sz="2600" dirty="0">
                <a:cs typeface="Georgia"/>
              </a:rPr>
              <a:t>Outdoor recreation is growing – 57% of American’s participated in 2023. </a:t>
            </a:r>
          </a:p>
          <a:p>
            <a:pPr lvl="1">
              <a:lnSpc>
                <a:spcPts val="3000"/>
              </a:lnSpc>
              <a:spcBef>
                <a:spcPts val="0"/>
              </a:spcBef>
              <a:spcAft>
                <a:spcPts val="1500"/>
              </a:spcAft>
            </a:pPr>
            <a:r>
              <a:rPr lang="en-US" sz="2200" dirty="0">
                <a:cs typeface="Georgia"/>
              </a:rPr>
              <a:t>* Consumer spending on recreation has grown even faster than participation (up 43% since 2012)</a:t>
            </a:r>
          </a:p>
          <a:p>
            <a:pPr>
              <a:lnSpc>
                <a:spcPts val="3000"/>
              </a:lnSpc>
              <a:spcBef>
                <a:spcPts val="0"/>
              </a:spcBef>
              <a:spcAft>
                <a:spcPts val="1500"/>
              </a:spcAft>
            </a:pPr>
            <a:r>
              <a:rPr lang="en-US" sz="2600" dirty="0">
                <a:cs typeface="Georgia"/>
              </a:rPr>
              <a:t>Western states lead recreation GDP (MT 4.6%, WY 4.1%, UT 3.4%) </a:t>
            </a:r>
          </a:p>
          <a:p>
            <a:pPr>
              <a:lnSpc>
                <a:spcPts val="3000"/>
              </a:lnSpc>
              <a:spcBef>
                <a:spcPts val="0"/>
              </a:spcBef>
              <a:spcAft>
                <a:spcPts val="1500"/>
              </a:spcAft>
            </a:pPr>
            <a:r>
              <a:rPr lang="en-US" sz="2600" dirty="0">
                <a:cs typeface="Georgia"/>
              </a:rPr>
              <a:t>Offers the potential to diversify trust revenue portfolios and can contribute to growing the states’ recreational economies. </a:t>
            </a:r>
          </a:p>
          <a:p>
            <a:pPr>
              <a:lnSpc>
                <a:spcPts val="3000"/>
              </a:lnSpc>
              <a:spcBef>
                <a:spcPts val="0"/>
              </a:spcBef>
              <a:spcAft>
                <a:spcPts val="1500"/>
              </a:spcAft>
            </a:pPr>
            <a:r>
              <a:rPr lang="en-US" sz="2600" dirty="0">
                <a:cs typeface="Georgia"/>
              </a:rPr>
              <a:t>Can often complement – rather  than displace – traditional revenue-generating uses.</a:t>
            </a:r>
          </a:p>
          <a:p>
            <a:pPr>
              <a:lnSpc>
                <a:spcPts val="3000"/>
              </a:lnSpc>
              <a:spcBef>
                <a:spcPts val="0"/>
              </a:spcBef>
              <a:spcAft>
                <a:spcPts val="1500"/>
              </a:spcAft>
            </a:pPr>
            <a:r>
              <a:rPr lang="en-US" sz="2600" dirty="0">
                <a:cs typeface="Georgia"/>
              </a:rPr>
              <a:t>Many trust lands are near popular destinations and rank high on amenity indices – making them suited for recreation and tourism. </a:t>
            </a:r>
          </a:p>
        </p:txBody>
      </p:sp>
    </p:spTree>
    <p:extLst>
      <p:ext uri="{BB962C8B-B14F-4D97-AF65-F5344CB8AC3E}">
        <p14:creationId xmlns:p14="http://schemas.microsoft.com/office/powerpoint/2010/main" val="418030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87445-F95F-640E-FD77-D274BAAE99AF}"/>
              </a:ext>
            </a:extLst>
          </p:cNvPr>
          <p:cNvSpPr>
            <a:spLocks noGrp="1"/>
          </p:cNvSpPr>
          <p:nvPr>
            <p:ph idx="1"/>
          </p:nvPr>
        </p:nvSpPr>
        <p:spPr>
          <a:xfrm>
            <a:off x="609599" y="1948931"/>
            <a:ext cx="10972800" cy="4409536"/>
          </a:xfrm>
        </p:spPr>
        <p:txBody>
          <a:bodyPr/>
          <a:lstStyle/>
          <a:p>
            <a:r>
              <a:rPr lang="en-US" sz="2400" b="1" dirty="0"/>
              <a:t>Hunting &amp; Fishing</a:t>
            </a:r>
            <a:r>
              <a:rPr lang="en-US" sz="2400" dirty="0"/>
              <a:t>: Broadly permitted; often monetized through state agency agreements or private leases</a:t>
            </a:r>
          </a:p>
          <a:p>
            <a:r>
              <a:rPr lang="en-US" sz="2400" b="1" dirty="0"/>
              <a:t>Motorized Use</a:t>
            </a:r>
            <a:r>
              <a:rPr lang="en-US" sz="2400" dirty="0"/>
              <a:t>: varies widely; often restricted to roads/trails; some states charge via decals or permits </a:t>
            </a:r>
          </a:p>
          <a:p>
            <a:r>
              <a:rPr lang="en-US" sz="2400" b="1" dirty="0"/>
              <a:t>Non-Motorized Recreation</a:t>
            </a:r>
            <a:r>
              <a:rPr lang="en-US" sz="2400" dirty="0"/>
              <a:t>: Broadly allowed; managed through permits, open access, or leases </a:t>
            </a:r>
          </a:p>
          <a:p>
            <a:r>
              <a:rPr lang="en-US" sz="2400" b="1" dirty="0"/>
              <a:t>Camping:</a:t>
            </a:r>
            <a:r>
              <a:rPr lang="en-US" sz="2400" dirty="0"/>
              <a:t> Ranges from prohibited (WY) to permitted with restrictions (MT, AZ), to lease-only (CO)</a:t>
            </a:r>
          </a:p>
          <a:p>
            <a:r>
              <a:rPr lang="en-US" sz="2400" b="1" dirty="0"/>
              <a:t>Commercial &amp; Long-Term Special Uses</a:t>
            </a:r>
            <a:r>
              <a:rPr lang="en-US" sz="2400" dirty="0"/>
              <a:t>: Managed through permits for mobile uses (outfitters) and special use lease for permanent facilities (like ski areas or mountain bike trail systems); both ensure fair market return. </a:t>
            </a:r>
          </a:p>
          <a:p>
            <a:endParaRPr lang="en-US" dirty="0"/>
          </a:p>
        </p:txBody>
      </p:sp>
      <p:sp>
        <p:nvSpPr>
          <p:cNvPr id="3" name="Title 2">
            <a:extLst>
              <a:ext uri="{FF2B5EF4-FFF2-40B4-BE49-F238E27FC236}">
                <a16:creationId xmlns:a16="http://schemas.microsoft.com/office/drawing/2014/main" id="{DC198455-37CF-7DBD-0319-79152A2A5CDE}"/>
              </a:ext>
            </a:extLst>
          </p:cNvPr>
          <p:cNvSpPr>
            <a:spLocks noGrp="1"/>
          </p:cNvSpPr>
          <p:nvPr>
            <p:ph type="ctrTitle"/>
          </p:nvPr>
        </p:nvSpPr>
        <p:spPr>
          <a:xfrm>
            <a:off x="217714" y="1086987"/>
            <a:ext cx="11756571" cy="965641"/>
          </a:xfrm>
        </p:spPr>
        <p:txBody>
          <a:bodyPr/>
          <a:lstStyle/>
          <a:p>
            <a:r>
              <a:rPr lang="en-US" sz="4000" dirty="0"/>
              <a:t>Typology of Recreational Use on State Trust Lands </a:t>
            </a:r>
          </a:p>
        </p:txBody>
      </p:sp>
    </p:spTree>
    <p:extLst>
      <p:ext uri="{BB962C8B-B14F-4D97-AF65-F5344CB8AC3E}">
        <p14:creationId xmlns:p14="http://schemas.microsoft.com/office/powerpoint/2010/main" val="297069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3C5446-783D-EEFC-1793-7A9F96E6EA63}"/>
              </a:ext>
            </a:extLst>
          </p:cNvPr>
          <p:cNvSpPr>
            <a:spLocks noGrp="1"/>
          </p:cNvSpPr>
          <p:nvPr>
            <p:ph idx="1"/>
          </p:nvPr>
        </p:nvSpPr>
        <p:spPr/>
        <p:txBody>
          <a:bodyPr/>
          <a:lstStyle/>
          <a:p>
            <a:r>
              <a:rPr lang="en-US" dirty="0"/>
              <a:t>Fiduciary Tensions: Revenue vs. access </a:t>
            </a:r>
          </a:p>
          <a:p>
            <a:r>
              <a:rPr lang="en-US" dirty="0"/>
              <a:t>Access Barriers: Up to 28% of the land in some states are legally inaccessible. </a:t>
            </a:r>
          </a:p>
          <a:p>
            <a:r>
              <a:rPr lang="en-US" dirty="0"/>
              <a:t>Administration Complexity: enforcement, permitting, fee collection </a:t>
            </a:r>
          </a:p>
          <a:p>
            <a:r>
              <a:rPr lang="en-US" dirty="0"/>
              <a:t>Opportunity: Federal models (e.g. FLREA) offer guidance on scalable, fair fee structures. </a:t>
            </a:r>
          </a:p>
        </p:txBody>
      </p:sp>
      <p:sp>
        <p:nvSpPr>
          <p:cNvPr id="3" name="Title 2">
            <a:extLst>
              <a:ext uri="{FF2B5EF4-FFF2-40B4-BE49-F238E27FC236}">
                <a16:creationId xmlns:a16="http://schemas.microsoft.com/office/drawing/2014/main" id="{575DBC89-B9B1-8D43-78DE-C6B8E5DA5770}"/>
              </a:ext>
            </a:extLst>
          </p:cNvPr>
          <p:cNvSpPr>
            <a:spLocks noGrp="1"/>
          </p:cNvSpPr>
          <p:nvPr>
            <p:ph type="ctrTitle"/>
          </p:nvPr>
        </p:nvSpPr>
        <p:spPr/>
        <p:txBody>
          <a:bodyPr/>
          <a:lstStyle/>
          <a:p>
            <a:r>
              <a:rPr lang="en-US" dirty="0"/>
              <a:t>Challenges and Opportunities </a:t>
            </a:r>
          </a:p>
        </p:txBody>
      </p:sp>
    </p:spTree>
    <p:extLst>
      <p:ext uri="{BB962C8B-B14F-4D97-AF65-F5344CB8AC3E}">
        <p14:creationId xmlns:p14="http://schemas.microsoft.com/office/powerpoint/2010/main" val="12642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3E922-6FB9-0BA8-3958-B417506422E5}"/>
              </a:ext>
            </a:extLst>
          </p:cNvPr>
          <p:cNvSpPr>
            <a:spLocks noGrp="1"/>
          </p:cNvSpPr>
          <p:nvPr>
            <p:ph idx="1"/>
          </p:nvPr>
        </p:nvSpPr>
        <p:spPr/>
        <p:txBody>
          <a:bodyPr/>
          <a:lstStyle/>
          <a:p>
            <a:r>
              <a:rPr lang="en-US" sz="3000" dirty="0"/>
              <a:t>Recreation on trust lands is no longer the exception – its an emerging norm </a:t>
            </a:r>
          </a:p>
          <a:p>
            <a:r>
              <a:rPr lang="en-US" sz="3000" dirty="0"/>
              <a:t>Recreation can align with fiduciary duty if structured carefully</a:t>
            </a:r>
          </a:p>
          <a:p>
            <a:r>
              <a:rPr lang="en-US" sz="3000" dirty="0"/>
              <a:t>Success requires balancing uses, stewardship, and revenue generation</a:t>
            </a:r>
          </a:p>
          <a:p>
            <a:r>
              <a:rPr lang="en-US" sz="3000" dirty="0"/>
              <a:t>Consider differentiated modes/prices for low- vs high-use impact uses</a:t>
            </a:r>
          </a:p>
          <a:p>
            <a:r>
              <a:rPr lang="en-US" sz="3000" dirty="0"/>
              <a:t>Geographic prioritization, proximity to national parks, high-amenity areas </a:t>
            </a:r>
          </a:p>
        </p:txBody>
      </p:sp>
      <p:sp>
        <p:nvSpPr>
          <p:cNvPr id="3" name="Title 2">
            <a:extLst>
              <a:ext uri="{FF2B5EF4-FFF2-40B4-BE49-F238E27FC236}">
                <a16:creationId xmlns:a16="http://schemas.microsoft.com/office/drawing/2014/main" id="{DAB9D6C9-B7A8-B71E-AE0B-E3C5B5F8FD9D}"/>
              </a:ext>
            </a:extLst>
          </p:cNvPr>
          <p:cNvSpPr>
            <a:spLocks noGrp="1"/>
          </p:cNvSpPr>
          <p:nvPr>
            <p:ph type="ctrTitle"/>
          </p:nvPr>
        </p:nvSpPr>
        <p:spPr/>
        <p:txBody>
          <a:bodyPr/>
          <a:lstStyle/>
          <a:p>
            <a:r>
              <a:rPr lang="en-US" dirty="0"/>
              <a:t>Key Considerations </a:t>
            </a:r>
          </a:p>
        </p:txBody>
      </p:sp>
    </p:spTree>
    <p:extLst>
      <p:ext uri="{BB962C8B-B14F-4D97-AF65-F5344CB8AC3E}">
        <p14:creationId xmlns:p14="http://schemas.microsoft.com/office/powerpoint/2010/main" val="40104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93" y="-137584"/>
            <a:ext cx="12431730" cy="7133167"/>
          </a:xfrm>
          <a:prstGeom prst="rect">
            <a:avLst/>
          </a:prstGeom>
          <a:solidFill>
            <a:srgbClr val="183B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itle 1"/>
          <p:cNvSpPr>
            <a:spLocks noGrp="1"/>
          </p:cNvSpPr>
          <p:nvPr>
            <p:ph type="title"/>
          </p:nvPr>
        </p:nvSpPr>
        <p:spPr>
          <a:xfrm>
            <a:off x="1968500" y="2927350"/>
            <a:ext cx="7683500" cy="1003300"/>
          </a:xfrm>
          <a:prstGeom prst="rect">
            <a:avLst/>
          </a:prstGeom>
        </p:spPr>
        <p:txBody>
          <a:bodyPr lIns="0" tIns="0" rIns="0" bIns="0"/>
          <a:lstStyle/>
          <a:p>
            <a:r>
              <a:rPr lang="en-US" spc="-150" dirty="0">
                <a:solidFill>
                  <a:schemeClr val="bg1"/>
                </a:solidFill>
              </a:rPr>
              <a:t>Thank You</a:t>
            </a:r>
          </a:p>
        </p:txBody>
      </p:sp>
    </p:spTree>
    <p:extLst>
      <p:ext uri="{BB962C8B-B14F-4D97-AF65-F5344CB8AC3E}">
        <p14:creationId xmlns:p14="http://schemas.microsoft.com/office/powerpoint/2010/main" val="2857854798"/>
      </p:ext>
    </p:extLst>
  </p:cSld>
  <p:clrMapOvr>
    <a:masterClrMapping/>
  </p:clrMapOvr>
</p:sld>
</file>

<file path=ppt/theme/theme1.xml><?xml version="1.0" encoding="utf-8"?>
<a:theme xmlns:a="http://schemas.openxmlformats.org/drawingml/2006/main" name="haub-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778320E8-DEB9-AC4A-99A5-38F92A66188B}" vid="{A403581E-AAB5-0147-BB35-06FDD16AE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haub-PPT-template</Template>
  <TotalTime>109</TotalTime>
  <Words>596</Words>
  <Application>Microsoft Macintosh PowerPoint</Application>
  <PresentationFormat>Widescreen</PresentationFormat>
  <Paragraphs>37</Paragraphs>
  <Slides>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Futura Medium</vt:lpstr>
      <vt:lpstr>Garamond</vt:lpstr>
      <vt:lpstr>Georgia</vt:lpstr>
      <vt:lpstr>Gotham Medium Regular</vt:lpstr>
      <vt:lpstr>Times New Roman</vt:lpstr>
      <vt:lpstr>Wingdings</vt:lpstr>
      <vt:lpstr>haub-PPT-template</vt:lpstr>
      <vt:lpstr>Recreation on State Trust Lands: Trends, Models, and Principles </vt:lpstr>
      <vt:lpstr>Background </vt:lpstr>
      <vt:lpstr>Recreational Demand </vt:lpstr>
      <vt:lpstr>Typology of Recreational Use on State Trust Lands </vt:lpstr>
      <vt:lpstr>Challenges and Opportunities </vt:lpstr>
      <vt:lpstr>Key Considerations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Temple Leigh Stoellinger</dc:creator>
  <cp:lastModifiedBy>Temple Leigh Stoellinger</cp:lastModifiedBy>
  <cp:revision>2</cp:revision>
  <dcterms:created xsi:type="dcterms:W3CDTF">2025-04-21T20:41:15Z</dcterms:created>
  <dcterms:modified xsi:type="dcterms:W3CDTF">2025-04-21T22:30:55Z</dcterms:modified>
</cp:coreProperties>
</file>