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Oswald" panose="020B0604020202020204" charset="0"/>
      <p:regular r:id="rId19"/>
    </p:embeddedFont>
    <p:embeddedFont>
      <p:font typeface="Oswald Bold" panose="020B0604020202020204" charset="0"/>
      <p:regular r:id="rId20"/>
    </p:embeddedFont>
    <p:embeddedFont>
      <p:font typeface="Maven Pro Bold" panose="020B0604020202020204" charset="0"/>
      <p:regular r:id="rId21"/>
    </p:embeddedFont>
    <p:embeddedFont>
      <p:font typeface="Calibri" panose="020F0502020204030204" pitchFamily="34" charset="0"/>
      <p:regular r:id="rId22"/>
      <p:bold r:id="rId23"/>
      <p:italic r:id="rId24"/>
      <p:boldItalic r:id="rId25"/>
    </p:embeddedFont>
    <p:embeddedFont>
      <p:font typeface="Maven Pro Regular"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5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7.svg"/><Relationship Id="rId7"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9.svg"/><Relationship Id="rId10" Type="http://schemas.openxmlformats.org/officeDocument/2006/relationships/image" Target="../media/image20.jpeg"/><Relationship Id="rId4" Type="http://schemas.openxmlformats.org/officeDocument/2006/relationships/image" Target="../media/image10.png"/><Relationship Id="rId9" Type="http://schemas.openxmlformats.org/officeDocument/2006/relationships/image" Target="../media/image2.svg"/></Relationships>
</file>

<file path=ppt/slides/_rels/slide1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24.png"/><Relationship Id="rId10" Type="http://schemas.openxmlformats.org/officeDocument/2006/relationships/image" Target="../media/image24.svg"/><Relationship Id="rId4" Type="http://schemas.openxmlformats.org/officeDocument/2006/relationships/image" Target="../media/image23.jpe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3.jpeg"/><Relationship Id="rId7" Type="http://schemas.openxmlformats.org/officeDocument/2006/relationships/image" Target="../media/image2.sv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3.svg"/><Relationship Id="rId4" Type="http://schemas.openxmlformats.org/officeDocument/2006/relationships/image" Target="../media/image24.png"/><Relationship Id="rId9" Type="http://schemas.openxmlformats.org/officeDocument/2006/relationships/image" Target="../media/image24.svg"/></Relationships>
</file>

<file path=ppt/slides/_rels/slide1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24.png"/><Relationship Id="rId10" Type="http://schemas.openxmlformats.org/officeDocument/2006/relationships/image" Target="../media/image24.svg"/><Relationship Id="rId4" Type="http://schemas.openxmlformats.org/officeDocument/2006/relationships/image" Target="../media/image23.jpe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24.png"/><Relationship Id="rId10" Type="http://schemas.openxmlformats.org/officeDocument/2006/relationships/image" Target="../media/image24.svg"/><Relationship Id="rId4" Type="http://schemas.openxmlformats.org/officeDocument/2006/relationships/image" Target="../media/image23.jpe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7.sv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9.svg"/><Relationship Id="rId10" Type="http://schemas.openxmlformats.org/officeDocument/2006/relationships/image" Target="../media/image2.svg"/><Relationship Id="rId4" Type="http://schemas.openxmlformats.org/officeDocument/2006/relationships/image" Target="../media/image10.png"/><Relationship Id="rId9"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28.png"/><Relationship Id="rId5" Type="http://schemas.openxmlformats.org/officeDocument/2006/relationships/image" Target="../media/image4.svg"/><Relationship Id="rId10" Type="http://schemas.openxmlformats.org/officeDocument/2006/relationships/image" Target="../media/image11.sv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1.svg"/><Relationship Id="rId4" Type="http://schemas.openxmlformats.org/officeDocument/2006/relationships/image" Target="../media/image6.png"/><Relationship Id="rId9"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7.sv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9.svg"/><Relationship Id="rId10" Type="http://schemas.openxmlformats.org/officeDocument/2006/relationships/image" Target="../media/image2.svg"/><Relationship Id="rId4" Type="http://schemas.openxmlformats.org/officeDocument/2006/relationships/image" Target="../media/image10.pn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hyperlink" Target="http://www.uwyo.edu/research/"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7.sv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9.svg"/><Relationship Id="rId10" Type="http://schemas.openxmlformats.org/officeDocument/2006/relationships/image" Target="../media/image2.svg"/><Relationship Id="rId4" Type="http://schemas.openxmlformats.org/officeDocument/2006/relationships/image" Target="../media/image10.pn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17.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19.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201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5592956" y="-2925619"/>
            <a:ext cx="9722988" cy="11276744"/>
          </a:xfrm>
          <a:prstGeom prst="rect">
            <a:avLst/>
          </a:prstGeom>
        </p:spPr>
      </p:pic>
      <p:pic>
        <p:nvPicPr>
          <p:cNvPr id="3" name="Picture 3"/>
          <p:cNvPicPr>
            <a:picLocks noChangeAspect="1"/>
          </p:cNvPicPr>
          <p:nvPr/>
        </p:nvPicPr>
        <p:blipFill>
          <a:blip r:embed="rId4">
            <a:alphaModFix amt="8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5592956" y="1935875"/>
            <a:ext cx="9722988" cy="11276744"/>
          </a:xfrm>
          <a:prstGeom prst="rect">
            <a:avLst/>
          </a:prstGeom>
        </p:spPr>
      </p:pic>
      <p:grpSp>
        <p:nvGrpSpPr>
          <p:cNvPr id="4" name="Group 4"/>
          <p:cNvGrpSpPr>
            <a:grpSpLocks noChangeAspect="1"/>
          </p:cNvGrpSpPr>
          <p:nvPr/>
        </p:nvGrpSpPr>
        <p:grpSpPr>
          <a:xfrm>
            <a:off x="10183989" y="2712753"/>
            <a:ext cx="5640108" cy="4861494"/>
            <a:chOff x="0" y="0"/>
            <a:chExt cx="5917184" cy="5100320"/>
          </a:xfrm>
        </p:grpSpPr>
        <p:sp>
          <p:nvSpPr>
            <p:cNvPr id="5" name="Freeform 5"/>
            <p:cNvSpPr/>
            <p:nvPr/>
          </p:nvSpPr>
          <p:spPr>
            <a:xfrm>
              <a:off x="0" y="0"/>
              <a:ext cx="5917184" cy="5100320"/>
            </a:xfrm>
            <a:custGeom>
              <a:avLst/>
              <a:gdLst/>
              <a:ahLst/>
              <a:cxnLst/>
              <a:rect l="l" t="t" r="r" b="b"/>
              <a:pathLst>
                <a:path w="5917184" h="5100320">
                  <a:moveTo>
                    <a:pt x="1275080" y="0"/>
                  </a:moveTo>
                  <a:lnTo>
                    <a:pt x="0" y="2550160"/>
                  </a:lnTo>
                  <a:lnTo>
                    <a:pt x="1275080" y="5100320"/>
                  </a:lnTo>
                  <a:lnTo>
                    <a:pt x="4642104" y="5100320"/>
                  </a:lnTo>
                  <a:lnTo>
                    <a:pt x="5917184" y="2550160"/>
                  </a:lnTo>
                  <a:lnTo>
                    <a:pt x="4642104" y="0"/>
                  </a:lnTo>
                  <a:close/>
                </a:path>
              </a:pathLst>
            </a:custGeom>
            <a:blipFill>
              <a:blip r:embed="rId6"/>
              <a:stretch>
                <a:fillRect l="-27003" r="-2289"/>
              </a:stretch>
            </a:blipFill>
          </p:spPr>
        </p:sp>
      </p:grpSp>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6886352" y="2324314"/>
            <a:ext cx="4861494" cy="5638372"/>
          </a:xfrm>
          <a:prstGeom prst="rect">
            <a:avLst/>
          </a:prstGeom>
        </p:spPr>
      </p:pic>
      <p:sp>
        <p:nvSpPr>
          <p:cNvPr id="7" name="TextBox 7"/>
          <p:cNvSpPr txBox="1"/>
          <p:nvPr/>
        </p:nvSpPr>
        <p:spPr>
          <a:xfrm>
            <a:off x="1028700" y="5014912"/>
            <a:ext cx="8936312" cy="2257425"/>
          </a:xfrm>
          <a:prstGeom prst="rect">
            <a:avLst/>
          </a:prstGeom>
        </p:spPr>
        <p:txBody>
          <a:bodyPr lIns="0" tIns="0" rIns="0" bIns="0" rtlCol="0" anchor="t">
            <a:spAutoFit/>
          </a:bodyPr>
          <a:lstStyle/>
          <a:p>
            <a:pPr>
              <a:lnSpc>
                <a:spcPts val="5999"/>
              </a:lnSpc>
            </a:pPr>
            <a:r>
              <a:rPr lang="en-US" sz="4999">
                <a:solidFill>
                  <a:srgbClr val="FFFFFF"/>
                </a:solidFill>
                <a:latin typeface="Oswald Bold"/>
              </a:rPr>
              <a:t>FINDING FUNDING OPPORTUNITIES </a:t>
            </a:r>
          </a:p>
          <a:p>
            <a:pPr>
              <a:lnSpc>
                <a:spcPts val="5999"/>
              </a:lnSpc>
            </a:pPr>
            <a:r>
              <a:rPr lang="en-US" sz="4999">
                <a:solidFill>
                  <a:srgbClr val="FFFFFF"/>
                </a:solidFill>
                <a:latin typeface="Oswald Bold"/>
              </a:rPr>
              <a:t>AND PUTTING TOGETHER AN EFFECTIVE BUDGET</a:t>
            </a:r>
          </a:p>
        </p:txBody>
      </p:sp>
      <p:sp>
        <p:nvSpPr>
          <p:cNvPr id="8" name="TextBox 8"/>
          <p:cNvSpPr txBox="1"/>
          <p:nvPr/>
        </p:nvSpPr>
        <p:spPr>
          <a:xfrm>
            <a:off x="7613364" y="9182100"/>
            <a:ext cx="2600914" cy="556895"/>
          </a:xfrm>
          <a:prstGeom prst="rect">
            <a:avLst/>
          </a:prstGeom>
        </p:spPr>
        <p:txBody>
          <a:bodyPr lIns="0" tIns="0" rIns="0" bIns="0" rtlCol="0" anchor="t">
            <a:spAutoFit/>
          </a:bodyPr>
          <a:lstStyle/>
          <a:p>
            <a:pPr>
              <a:lnSpc>
                <a:spcPts val="4480"/>
              </a:lnSpc>
            </a:pPr>
            <a:r>
              <a:rPr lang="en-US" sz="3200">
                <a:solidFill>
                  <a:srgbClr val="FFFFFF"/>
                </a:solidFill>
                <a:latin typeface="Maven Pro Regular"/>
              </a:rPr>
              <a:t>May 4, 2023</a:t>
            </a:r>
          </a:p>
        </p:txBody>
      </p:sp>
      <p:sp>
        <p:nvSpPr>
          <p:cNvPr id="9" name="TextBox 9"/>
          <p:cNvSpPr txBox="1"/>
          <p:nvPr/>
        </p:nvSpPr>
        <p:spPr>
          <a:xfrm>
            <a:off x="1028700" y="1476375"/>
            <a:ext cx="9715152" cy="2000250"/>
          </a:xfrm>
          <a:prstGeom prst="rect">
            <a:avLst/>
          </a:prstGeom>
        </p:spPr>
        <p:txBody>
          <a:bodyPr lIns="0" tIns="0" rIns="0" bIns="0" rtlCol="0" anchor="t">
            <a:spAutoFit/>
          </a:bodyPr>
          <a:lstStyle/>
          <a:p>
            <a:pPr algn="ctr">
              <a:lnSpc>
                <a:spcPts val="7920"/>
              </a:lnSpc>
            </a:pPr>
            <a:r>
              <a:rPr lang="en-US" sz="6600">
                <a:solidFill>
                  <a:srgbClr val="FFFFFF"/>
                </a:solidFill>
                <a:latin typeface="Oswald Bold"/>
              </a:rPr>
              <a:t>CHS FACULTY DEVELOPMENT WORKSHOP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3201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6029311" y="2476407"/>
            <a:ext cx="1590763" cy="184497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0667927" y="2476407"/>
            <a:ext cx="1590763" cy="1844970"/>
          </a:xfrm>
          <a:prstGeom prst="rect">
            <a:avLst/>
          </a:prstGeom>
        </p:spPr>
      </p:pic>
      <p:grpSp>
        <p:nvGrpSpPr>
          <p:cNvPr id="4" name="Group 4"/>
          <p:cNvGrpSpPr>
            <a:grpSpLocks noChangeAspect="1"/>
          </p:cNvGrpSpPr>
          <p:nvPr/>
        </p:nvGrpSpPr>
        <p:grpSpPr>
          <a:xfrm>
            <a:off x="6452640" y="1079073"/>
            <a:ext cx="5382720" cy="4639638"/>
            <a:chOff x="0" y="0"/>
            <a:chExt cx="5917184" cy="5100320"/>
          </a:xfrm>
        </p:grpSpPr>
        <p:sp>
          <p:nvSpPr>
            <p:cNvPr id="5" name="Freeform 5"/>
            <p:cNvSpPr/>
            <p:nvPr/>
          </p:nvSpPr>
          <p:spPr>
            <a:xfrm>
              <a:off x="0" y="0"/>
              <a:ext cx="5917184" cy="5100320"/>
            </a:xfrm>
            <a:custGeom>
              <a:avLst/>
              <a:gdLst/>
              <a:ahLst/>
              <a:cxnLst/>
              <a:rect l="l" t="t" r="r" b="b"/>
              <a:pathLst>
                <a:path w="5917184" h="5100320">
                  <a:moveTo>
                    <a:pt x="1275080" y="0"/>
                  </a:moveTo>
                  <a:lnTo>
                    <a:pt x="0" y="2550160"/>
                  </a:lnTo>
                  <a:lnTo>
                    <a:pt x="1275080" y="5100320"/>
                  </a:lnTo>
                  <a:lnTo>
                    <a:pt x="4642104" y="5100320"/>
                  </a:lnTo>
                  <a:lnTo>
                    <a:pt x="5917184" y="2550160"/>
                  </a:lnTo>
                  <a:lnTo>
                    <a:pt x="4642104" y="0"/>
                  </a:lnTo>
                  <a:close/>
                </a:path>
              </a:pathLst>
            </a:custGeom>
            <a:solidFill>
              <a:srgbClr val="000000">
                <a:alpha val="0"/>
              </a:srgbClr>
            </a:solidFill>
            <a:ln w="12700">
              <a:solidFill>
                <a:srgbClr val="000000"/>
              </a:solidFill>
            </a:ln>
          </p:spPr>
        </p:sp>
      </p:gr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2962218" y="-7311247"/>
            <a:ext cx="9917703" cy="11502575"/>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11332515" y="-7311247"/>
            <a:ext cx="9917703" cy="11502575"/>
          </a:xfrm>
          <a:prstGeom prst="rect">
            <a:avLst/>
          </a:prstGeom>
        </p:spPr>
      </p:pic>
      <p:sp>
        <p:nvSpPr>
          <p:cNvPr id="8" name="TextBox 8"/>
          <p:cNvSpPr txBox="1"/>
          <p:nvPr/>
        </p:nvSpPr>
        <p:spPr>
          <a:xfrm>
            <a:off x="2651030" y="6788468"/>
            <a:ext cx="12985941" cy="895350"/>
          </a:xfrm>
          <a:prstGeom prst="rect">
            <a:avLst/>
          </a:prstGeom>
        </p:spPr>
        <p:txBody>
          <a:bodyPr lIns="0" tIns="0" rIns="0" bIns="0" rtlCol="0" anchor="t">
            <a:spAutoFit/>
          </a:bodyPr>
          <a:lstStyle/>
          <a:p>
            <a:pPr algn="ctr">
              <a:lnSpc>
                <a:spcPts val="7199"/>
              </a:lnSpc>
            </a:pPr>
            <a:r>
              <a:rPr lang="en-US" sz="5999">
                <a:solidFill>
                  <a:srgbClr val="FFA200"/>
                </a:solidFill>
                <a:latin typeface="Oswald"/>
              </a:rPr>
              <a:t>Putting Together an Effective Budget</a:t>
            </a:r>
          </a:p>
        </p:txBody>
      </p:sp>
      <p:grpSp>
        <p:nvGrpSpPr>
          <p:cNvPr id="9" name="Group 9"/>
          <p:cNvGrpSpPr>
            <a:grpSpLocks noChangeAspect="1"/>
          </p:cNvGrpSpPr>
          <p:nvPr/>
        </p:nvGrpSpPr>
        <p:grpSpPr>
          <a:xfrm>
            <a:off x="6452640" y="1079073"/>
            <a:ext cx="5382720" cy="4639638"/>
            <a:chOff x="0" y="0"/>
            <a:chExt cx="5917184" cy="5100320"/>
          </a:xfrm>
        </p:grpSpPr>
        <p:sp>
          <p:nvSpPr>
            <p:cNvPr id="10" name="Freeform 10"/>
            <p:cNvSpPr/>
            <p:nvPr/>
          </p:nvSpPr>
          <p:spPr>
            <a:xfrm>
              <a:off x="0" y="0"/>
              <a:ext cx="5917184" cy="5100320"/>
            </a:xfrm>
            <a:custGeom>
              <a:avLst/>
              <a:gdLst/>
              <a:ahLst/>
              <a:cxnLst/>
              <a:rect l="l" t="t" r="r" b="b"/>
              <a:pathLst>
                <a:path w="5917184" h="5100320">
                  <a:moveTo>
                    <a:pt x="1275080" y="0"/>
                  </a:moveTo>
                  <a:lnTo>
                    <a:pt x="0" y="2550160"/>
                  </a:lnTo>
                  <a:lnTo>
                    <a:pt x="1275080" y="5100320"/>
                  </a:lnTo>
                  <a:lnTo>
                    <a:pt x="4642104" y="5100320"/>
                  </a:lnTo>
                  <a:lnTo>
                    <a:pt x="5917184" y="2550160"/>
                  </a:lnTo>
                  <a:lnTo>
                    <a:pt x="4642104" y="0"/>
                  </a:lnTo>
                  <a:close/>
                </a:path>
              </a:pathLst>
            </a:custGeom>
            <a:blipFill>
              <a:blip r:embed="rId10"/>
              <a:stretch>
                <a:fillRect l="-14646" r="-14646"/>
              </a:stretch>
            </a:blipFill>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3201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599485" y="372519"/>
            <a:ext cx="2551101" cy="2198923"/>
            <a:chOff x="0" y="0"/>
            <a:chExt cx="5917184" cy="5100320"/>
          </a:xfrm>
        </p:grpSpPr>
        <p:sp>
          <p:nvSpPr>
            <p:cNvPr id="3" name="Freeform 3"/>
            <p:cNvSpPr/>
            <p:nvPr/>
          </p:nvSpPr>
          <p:spPr>
            <a:xfrm>
              <a:off x="0" y="0"/>
              <a:ext cx="5917184" cy="5100320"/>
            </a:xfrm>
            <a:custGeom>
              <a:avLst/>
              <a:gdLst/>
              <a:ahLst/>
              <a:cxnLst/>
              <a:rect l="l" t="t" r="r" b="b"/>
              <a:pathLst>
                <a:path w="5917184" h="5100320">
                  <a:moveTo>
                    <a:pt x="1275080" y="0"/>
                  </a:moveTo>
                  <a:lnTo>
                    <a:pt x="0" y="2550160"/>
                  </a:lnTo>
                  <a:lnTo>
                    <a:pt x="1275080" y="5100320"/>
                  </a:lnTo>
                  <a:lnTo>
                    <a:pt x="4642104" y="5100320"/>
                  </a:lnTo>
                  <a:lnTo>
                    <a:pt x="5917184" y="2550160"/>
                  </a:lnTo>
                  <a:lnTo>
                    <a:pt x="4642104" y="0"/>
                  </a:lnTo>
                  <a:close/>
                </a:path>
              </a:pathLst>
            </a:custGeom>
            <a:blipFill>
              <a:blip r:embed="rId2"/>
              <a:stretch>
                <a:fillRect l="-14686" r="-14686"/>
              </a:stretch>
            </a:blipFill>
          </p:spPr>
        </p:sp>
      </p:grpSp>
      <p:grpSp>
        <p:nvGrpSpPr>
          <p:cNvPr id="4" name="Group 4"/>
          <p:cNvGrpSpPr>
            <a:grpSpLocks noChangeAspect="1"/>
          </p:cNvGrpSpPr>
          <p:nvPr/>
        </p:nvGrpSpPr>
        <p:grpSpPr>
          <a:xfrm>
            <a:off x="1599485" y="6123377"/>
            <a:ext cx="2551101" cy="2198923"/>
            <a:chOff x="0" y="0"/>
            <a:chExt cx="5917184" cy="5100320"/>
          </a:xfrm>
        </p:grpSpPr>
        <p:sp>
          <p:nvSpPr>
            <p:cNvPr id="5" name="Freeform 5"/>
            <p:cNvSpPr/>
            <p:nvPr/>
          </p:nvSpPr>
          <p:spPr>
            <a:xfrm>
              <a:off x="0" y="0"/>
              <a:ext cx="5917184" cy="5100320"/>
            </a:xfrm>
            <a:custGeom>
              <a:avLst/>
              <a:gdLst/>
              <a:ahLst/>
              <a:cxnLst/>
              <a:rect l="l" t="t" r="r" b="b"/>
              <a:pathLst>
                <a:path w="5917184" h="5100320">
                  <a:moveTo>
                    <a:pt x="1275080" y="0"/>
                  </a:moveTo>
                  <a:lnTo>
                    <a:pt x="0" y="2550160"/>
                  </a:lnTo>
                  <a:lnTo>
                    <a:pt x="1275080" y="5100320"/>
                  </a:lnTo>
                  <a:lnTo>
                    <a:pt x="4642104" y="5100320"/>
                  </a:lnTo>
                  <a:lnTo>
                    <a:pt x="5917184" y="2550160"/>
                  </a:lnTo>
                  <a:lnTo>
                    <a:pt x="4642104" y="0"/>
                  </a:lnTo>
                  <a:close/>
                </a:path>
              </a:pathLst>
            </a:custGeom>
            <a:blipFill>
              <a:blip r:embed="rId3"/>
              <a:stretch>
                <a:fillRect l="-21679" r="-21679"/>
              </a:stretch>
            </a:blipFill>
          </p:spPr>
        </p:sp>
      </p:grpSp>
      <p:grpSp>
        <p:nvGrpSpPr>
          <p:cNvPr id="6" name="Group 6"/>
          <p:cNvGrpSpPr>
            <a:grpSpLocks noChangeAspect="1"/>
          </p:cNvGrpSpPr>
          <p:nvPr/>
        </p:nvGrpSpPr>
        <p:grpSpPr>
          <a:xfrm>
            <a:off x="5521278" y="2848129"/>
            <a:ext cx="2551101" cy="2198923"/>
            <a:chOff x="0" y="0"/>
            <a:chExt cx="5917184" cy="5100320"/>
          </a:xfrm>
        </p:grpSpPr>
        <p:sp>
          <p:nvSpPr>
            <p:cNvPr id="7" name="Freeform 7"/>
            <p:cNvSpPr/>
            <p:nvPr/>
          </p:nvSpPr>
          <p:spPr>
            <a:xfrm>
              <a:off x="0" y="0"/>
              <a:ext cx="5917184" cy="5100320"/>
            </a:xfrm>
            <a:custGeom>
              <a:avLst/>
              <a:gdLst/>
              <a:ahLst/>
              <a:cxnLst/>
              <a:rect l="l" t="t" r="r" b="b"/>
              <a:pathLst>
                <a:path w="5917184" h="5100320">
                  <a:moveTo>
                    <a:pt x="1275080" y="0"/>
                  </a:moveTo>
                  <a:lnTo>
                    <a:pt x="0" y="2550160"/>
                  </a:lnTo>
                  <a:lnTo>
                    <a:pt x="1275080" y="5100320"/>
                  </a:lnTo>
                  <a:lnTo>
                    <a:pt x="4642104" y="5100320"/>
                  </a:lnTo>
                  <a:lnTo>
                    <a:pt x="5917184" y="2550160"/>
                  </a:lnTo>
                  <a:lnTo>
                    <a:pt x="4642104" y="0"/>
                  </a:lnTo>
                  <a:close/>
                </a:path>
              </a:pathLst>
            </a:custGeom>
            <a:blipFill>
              <a:blip r:embed="rId4"/>
              <a:stretch>
                <a:fillRect l="-6974" r="-28499"/>
              </a:stretch>
            </a:blipFill>
          </p:spPr>
        </p:sp>
      </p:grpSp>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a:off x="5029139" y="3376806"/>
            <a:ext cx="984280" cy="1141570"/>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107345" y="901195"/>
            <a:ext cx="984280" cy="1141570"/>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107345" y="6652054"/>
            <a:ext cx="984280" cy="1141570"/>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255837" y="3682149"/>
            <a:ext cx="530883" cy="530883"/>
          </a:xfrm>
          <a:prstGeom prst="rect">
            <a:avLst/>
          </a:prstGeom>
        </p:spPr>
      </p:pic>
      <p:sp>
        <p:nvSpPr>
          <p:cNvPr id="12" name="TextBox 12"/>
          <p:cNvSpPr txBox="1"/>
          <p:nvPr/>
        </p:nvSpPr>
        <p:spPr>
          <a:xfrm>
            <a:off x="4568545" y="382044"/>
            <a:ext cx="7275009" cy="628650"/>
          </a:xfrm>
          <a:prstGeom prst="rect">
            <a:avLst/>
          </a:prstGeom>
        </p:spPr>
        <p:txBody>
          <a:bodyPr lIns="0" tIns="0" rIns="0" bIns="0" rtlCol="0" anchor="t">
            <a:spAutoFit/>
          </a:bodyPr>
          <a:lstStyle/>
          <a:p>
            <a:pPr>
              <a:lnSpc>
                <a:spcPts val="5040"/>
              </a:lnSpc>
            </a:pPr>
            <a:r>
              <a:rPr lang="en-US" sz="4200">
                <a:solidFill>
                  <a:srgbClr val="FFA200"/>
                </a:solidFill>
                <a:latin typeface="Oswald"/>
              </a:rPr>
              <a:t>Work with the CHS Grants Manager</a:t>
            </a:r>
          </a:p>
        </p:txBody>
      </p:sp>
      <p:sp>
        <p:nvSpPr>
          <p:cNvPr id="13" name="TextBox 13"/>
          <p:cNvSpPr txBox="1"/>
          <p:nvPr/>
        </p:nvSpPr>
        <p:spPr>
          <a:xfrm>
            <a:off x="4568545" y="1253182"/>
            <a:ext cx="12986339" cy="870585"/>
          </a:xfrm>
          <a:prstGeom prst="rect">
            <a:avLst/>
          </a:prstGeom>
        </p:spPr>
        <p:txBody>
          <a:bodyPr lIns="0" tIns="0" rIns="0" bIns="0" rtlCol="0" anchor="t">
            <a:spAutoFit/>
          </a:bodyPr>
          <a:lstStyle/>
          <a:p>
            <a:pPr>
              <a:lnSpc>
                <a:spcPts val="3599"/>
              </a:lnSpc>
            </a:pPr>
            <a:r>
              <a:rPr lang="en-US" sz="2399">
                <a:solidFill>
                  <a:srgbClr val="FFFFFF"/>
                </a:solidFill>
                <a:latin typeface="Maven Pro Regular"/>
              </a:rPr>
              <a:t>Working with the CHS Grants Manager provides you with in-house support to build a budget that not only meets the requirements of the funding agency, but the University of Wyoming.</a:t>
            </a:r>
          </a:p>
        </p:txBody>
      </p:sp>
      <p:sp>
        <p:nvSpPr>
          <p:cNvPr id="14" name="TextBox 14"/>
          <p:cNvSpPr txBox="1"/>
          <p:nvPr/>
        </p:nvSpPr>
        <p:spPr>
          <a:xfrm>
            <a:off x="8490339" y="2857654"/>
            <a:ext cx="8208291" cy="628650"/>
          </a:xfrm>
          <a:prstGeom prst="rect">
            <a:avLst/>
          </a:prstGeom>
        </p:spPr>
        <p:txBody>
          <a:bodyPr lIns="0" tIns="0" rIns="0" bIns="0" rtlCol="0" anchor="t">
            <a:spAutoFit/>
          </a:bodyPr>
          <a:lstStyle/>
          <a:p>
            <a:pPr>
              <a:lnSpc>
                <a:spcPts val="5040"/>
              </a:lnSpc>
            </a:pPr>
            <a:r>
              <a:rPr lang="en-US" sz="4200">
                <a:solidFill>
                  <a:srgbClr val="FFA200"/>
                </a:solidFill>
                <a:latin typeface="Oswald"/>
              </a:rPr>
              <a:t>Identify allowable and unallowable costs</a:t>
            </a:r>
          </a:p>
        </p:txBody>
      </p:sp>
      <p:sp>
        <p:nvSpPr>
          <p:cNvPr id="15" name="TextBox 15"/>
          <p:cNvSpPr txBox="1"/>
          <p:nvPr/>
        </p:nvSpPr>
        <p:spPr>
          <a:xfrm>
            <a:off x="8490339" y="3719267"/>
            <a:ext cx="9064546" cy="2261235"/>
          </a:xfrm>
          <a:prstGeom prst="rect">
            <a:avLst/>
          </a:prstGeom>
        </p:spPr>
        <p:txBody>
          <a:bodyPr lIns="0" tIns="0" rIns="0" bIns="0" rtlCol="0" anchor="t">
            <a:spAutoFit/>
          </a:bodyPr>
          <a:lstStyle/>
          <a:p>
            <a:pPr>
              <a:lnSpc>
                <a:spcPts val="3600"/>
              </a:lnSpc>
            </a:pPr>
            <a:r>
              <a:rPr lang="en-US" sz="2400">
                <a:solidFill>
                  <a:srgbClr val="FFFFFF"/>
                </a:solidFill>
                <a:latin typeface="Maven Pro Regular"/>
              </a:rPr>
              <a:t>Identifying expenses that are allowable for both the funding agency and the University are key.</a:t>
            </a:r>
          </a:p>
          <a:p>
            <a:pPr>
              <a:lnSpc>
                <a:spcPts val="3600"/>
              </a:lnSpc>
            </a:pPr>
            <a:r>
              <a:rPr lang="en-US" sz="2400">
                <a:solidFill>
                  <a:srgbClr val="FFFFFF"/>
                </a:solidFill>
                <a:latin typeface="Maven Pro Regular"/>
              </a:rPr>
              <a:t>Are indirect costs allowed?</a:t>
            </a:r>
          </a:p>
          <a:p>
            <a:pPr>
              <a:lnSpc>
                <a:spcPts val="3600"/>
              </a:lnSpc>
            </a:pPr>
            <a:r>
              <a:rPr lang="en-US" sz="2400">
                <a:solidFill>
                  <a:srgbClr val="FFFFFF"/>
                </a:solidFill>
                <a:latin typeface="Maven Pro Regular"/>
              </a:rPr>
              <a:t>Are fringe benefits allowed?</a:t>
            </a:r>
          </a:p>
          <a:p>
            <a:pPr>
              <a:lnSpc>
                <a:spcPts val="3599"/>
              </a:lnSpc>
            </a:pPr>
            <a:r>
              <a:rPr lang="en-US" sz="2399">
                <a:solidFill>
                  <a:srgbClr val="FFFFFF"/>
                </a:solidFill>
                <a:latin typeface="Maven Pro Regular"/>
              </a:rPr>
              <a:t>Are tuition and fees allowed?</a:t>
            </a:r>
          </a:p>
        </p:txBody>
      </p:sp>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334044" y="1206539"/>
            <a:ext cx="530883" cy="530883"/>
          </a:xfrm>
          <a:prstGeom prst="rect">
            <a:avLst/>
          </a:prstGeom>
        </p:spPr>
      </p:pic>
      <p:pic>
        <p:nvPicPr>
          <p:cNvPr id="17" name="Picture 1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334044" y="6957397"/>
            <a:ext cx="530883" cy="530883"/>
          </a:xfrm>
          <a:prstGeom prst="rect">
            <a:avLst/>
          </a:prstGeom>
        </p:spPr>
      </p:pic>
      <p:sp>
        <p:nvSpPr>
          <p:cNvPr id="18" name="TextBox 18"/>
          <p:cNvSpPr txBox="1"/>
          <p:nvPr/>
        </p:nvSpPr>
        <p:spPr>
          <a:xfrm>
            <a:off x="4568545" y="6293783"/>
            <a:ext cx="7275009" cy="628650"/>
          </a:xfrm>
          <a:prstGeom prst="rect">
            <a:avLst/>
          </a:prstGeom>
        </p:spPr>
        <p:txBody>
          <a:bodyPr lIns="0" tIns="0" rIns="0" bIns="0" rtlCol="0" anchor="t">
            <a:spAutoFit/>
          </a:bodyPr>
          <a:lstStyle/>
          <a:p>
            <a:pPr>
              <a:lnSpc>
                <a:spcPts val="5040"/>
              </a:lnSpc>
            </a:pPr>
            <a:r>
              <a:rPr lang="en-US" sz="4200">
                <a:solidFill>
                  <a:srgbClr val="FFA200"/>
                </a:solidFill>
                <a:latin typeface="Oswald"/>
              </a:rPr>
              <a:t>CHS Budget Templates</a:t>
            </a:r>
          </a:p>
        </p:txBody>
      </p:sp>
      <p:sp>
        <p:nvSpPr>
          <p:cNvPr id="19" name="TextBox 19"/>
          <p:cNvSpPr txBox="1"/>
          <p:nvPr/>
        </p:nvSpPr>
        <p:spPr>
          <a:xfrm>
            <a:off x="4568545" y="7155396"/>
            <a:ext cx="12986339" cy="2270760"/>
          </a:xfrm>
          <a:prstGeom prst="rect">
            <a:avLst/>
          </a:prstGeom>
        </p:spPr>
        <p:txBody>
          <a:bodyPr lIns="0" tIns="0" rIns="0" bIns="0" rtlCol="0" anchor="t">
            <a:spAutoFit/>
          </a:bodyPr>
          <a:lstStyle/>
          <a:p>
            <a:pPr>
              <a:lnSpc>
                <a:spcPts val="3600"/>
              </a:lnSpc>
            </a:pPr>
            <a:r>
              <a:rPr lang="en-US" sz="2400">
                <a:solidFill>
                  <a:srgbClr val="FFFFFF"/>
                </a:solidFill>
                <a:latin typeface="Maven Pro Regular"/>
              </a:rPr>
              <a:t>The college templates are set up to assist you in budget development.  The current fringe rates are filled in, as well as, some other suggestions on what items fall under which specific federal categories.  The templates will do the math for you, so that it is easier to complete the federal forms.  The templates can also be found on the college Research website https://www.uwyo.edu/hs/research/.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3201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737292" y="82591"/>
            <a:ext cx="10813416" cy="101218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3201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453141" y="738863"/>
            <a:ext cx="2551101" cy="2198923"/>
            <a:chOff x="0" y="0"/>
            <a:chExt cx="5917184" cy="5100320"/>
          </a:xfrm>
        </p:grpSpPr>
        <p:sp>
          <p:nvSpPr>
            <p:cNvPr id="3" name="Freeform 3"/>
            <p:cNvSpPr/>
            <p:nvPr/>
          </p:nvSpPr>
          <p:spPr>
            <a:xfrm>
              <a:off x="0" y="0"/>
              <a:ext cx="5917184" cy="5100320"/>
            </a:xfrm>
            <a:custGeom>
              <a:avLst/>
              <a:gdLst/>
              <a:ahLst/>
              <a:cxnLst/>
              <a:rect l="l" t="t" r="r" b="b"/>
              <a:pathLst>
                <a:path w="5917184" h="5100320">
                  <a:moveTo>
                    <a:pt x="1275080" y="0"/>
                  </a:moveTo>
                  <a:lnTo>
                    <a:pt x="0" y="2550160"/>
                  </a:lnTo>
                  <a:lnTo>
                    <a:pt x="1275080" y="5100320"/>
                  </a:lnTo>
                  <a:lnTo>
                    <a:pt x="4642104" y="5100320"/>
                  </a:lnTo>
                  <a:lnTo>
                    <a:pt x="5917184" y="2550160"/>
                  </a:lnTo>
                  <a:lnTo>
                    <a:pt x="4642104" y="0"/>
                  </a:lnTo>
                  <a:close/>
                </a:path>
              </a:pathLst>
            </a:custGeom>
            <a:blipFill>
              <a:blip r:embed="rId2"/>
              <a:stretch>
                <a:fillRect l="-14686" r="-14686"/>
              </a:stretch>
            </a:blipFill>
          </p:spPr>
        </p:sp>
      </p:grpSp>
      <p:grpSp>
        <p:nvGrpSpPr>
          <p:cNvPr id="4" name="Group 4"/>
          <p:cNvGrpSpPr>
            <a:grpSpLocks noChangeAspect="1"/>
          </p:cNvGrpSpPr>
          <p:nvPr/>
        </p:nvGrpSpPr>
        <p:grpSpPr>
          <a:xfrm>
            <a:off x="3732802" y="6687902"/>
            <a:ext cx="2551101" cy="2198923"/>
            <a:chOff x="0" y="0"/>
            <a:chExt cx="5917184" cy="5100320"/>
          </a:xfrm>
        </p:grpSpPr>
        <p:sp>
          <p:nvSpPr>
            <p:cNvPr id="5" name="Freeform 5"/>
            <p:cNvSpPr/>
            <p:nvPr/>
          </p:nvSpPr>
          <p:spPr>
            <a:xfrm>
              <a:off x="0" y="0"/>
              <a:ext cx="5917184" cy="5100320"/>
            </a:xfrm>
            <a:custGeom>
              <a:avLst/>
              <a:gdLst/>
              <a:ahLst/>
              <a:cxnLst/>
              <a:rect l="l" t="t" r="r" b="b"/>
              <a:pathLst>
                <a:path w="5917184" h="5100320">
                  <a:moveTo>
                    <a:pt x="1275080" y="0"/>
                  </a:moveTo>
                  <a:lnTo>
                    <a:pt x="0" y="2550160"/>
                  </a:lnTo>
                  <a:lnTo>
                    <a:pt x="1275080" y="5100320"/>
                  </a:lnTo>
                  <a:lnTo>
                    <a:pt x="4642104" y="5100320"/>
                  </a:lnTo>
                  <a:lnTo>
                    <a:pt x="5917184" y="2550160"/>
                  </a:lnTo>
                  <a:lnTo>
                    <a:pt x="4642104" y="0"/>
                  </a:lnTo>
                  <a:close/>
                </a:path>
              </a:pathLst>
            </a:custGeom>
            <a:blipFill>
              <a:blip r:embed="rId3"/>
              <a:stretch>
                <a:fillRect l="-6974" r="-28499"/>
              </a:stretch>
            </a:blipFill>
          </p:spPr>
        </p:sp>
      </p:gr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3240662" y="7216578"/>
            <a:ext cx="984280" cy="1141570"/>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961001" y="1267540"/>
            <a:ext cx="984280" cy="1141570"/>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467361" y="7521922"/>
            <a:ext cx="530883" cy="530883"/>
          </a:xfrm>
          <a:prstGeom prst="rect">
            <a:avLst/>
          </a:prstGeom>
        </p:spPr>
      </p:pic>
      <p:sp>
        <p:nvSpPr>
          <p:cNvPr id="9" name="TextBox 9"/>
          <p:cNvSpPr txBox="1"/>
          <p:nvPr/>
        </p:nvSpPr>
        <p:spPr>
          <a:xfrm>
            <a:off x="6701863" y="6697427"/>
            <a:ext cx="8208291" cy="628650"/>
          </a:xfrm>
          <a:prstGeom prst="rect">
            <a:avLst/>
          </a:prstGeom>
        </p:spPr>
        <p:txBody>
          <a:bodyPr lIns="0" tIns="0" rIns="0" bIns="0" rtlCol="0" anchor="t">
            <a:spAutoFit/>
          </a:bodyPr>
          <a:lstStyle/>
          <a:p>
            <a:pPr>
              <a:lnSpc>
                <a:spcPts val="5040"/>
              </a:lnSpc>
            </a:pPr>
            <a:r>
              <a:rPr lang="en-US" sz="4200">
                <a:solidFill>
                  <a:srgbClr val="FFA200"/>
                </a:solidFill>
                <a:latin typeface="Oswald"/>
              </a:rPr>
              <a:t>Travel costs</a:t>
            </a:r>
          </a:p>
        </p:txBody>
      </p:sp>
      <p:sp>
        <p:nvSpPr>
          <p:cNvPr id="10" name="TextBox 10"/>
          <p:cNvSpPr txBox="1"/>
          <p:nvPr/>
        </p:nvSpPr>
        <p:spPr>
          <a:xfrm>
            <a:off x="6701863" y="7559040"/>
            <a:ext cx="10850125" cy="2270760"/>
          </a:xfrm>
          <a:prstGeom prst="rect">
            <a:avLst/>
          </a:prstGeom>
        </p:spPr>
        <p:txBody>
          <a:bodyPr lIns="0" tIns="0" rIns="0" bIns="0" rtlCol="0" anchor="t">
            <a:spAutoFit/>
          </a:bodyPr>
          <a:lstStyle/>
          <a:p>
            <a:pPr>
              <a:lnSpc>
                <a:spcPts val="3600"/>
              </a:lnSpc>
            </a:pPr>
            <a:r>
              <a:rPr lang="en-US" sz="2400">
                <a:solidFill>
                  <a:srgbClr val="FFFFFF"/>
                </a:solidFill>
                <a:latin typeface="Maven Pro Regular"/>
              </a:rPr>
              <a:t>Travel costs are based on location.  If you are unsure of the location, I recommend estimating expenses using locations such as DC or San Diego.  </a:t>
            </a:r>
          </a:p>
          <a:p>
            <a:pPr>
              <a:lnSpc>
                <a:spcPts val="3600"/>
              </a:lnSpc>
            </a:pPr>
            <a:r>
              <a:rPr lang="en-US" sz="2400">
                <a:solidFill>
                  <a:srgbClr val="FFFFFF"/>
                </a:solidFill>
                <a:latin typeface="Maven Pro Regular"/>
              </a:rPr>
              <a:t>https://www.gsa.gov/travel/plan-book/per-diem-rates?gsaredirect=perdiem</a:t>
            </a:r>
          </a:p>
          <a:p>
            <a:pPr>
              <a:lnSpc>
                <a:spcPts val="3600"/>
              </a:lnSpc>
            </a:pPr>
            <a:endParaRPr lang="en-US" sz="2400">
              <a:solidFill>
                <a:srgbClr val="FFFFFF"/>
              </a:solidFill>
              <a:latin typeface="Maven Pro Regular"/>
            </a:endParaRPr>
          </a:p>
          <a:p>
            <a:pPr>
              <a:lnSpc>
                <a:spcPts val="3600"/>
              </a:lnSpc>
            </a:pPr>
            <a:r>
              <a:rPr lang="en-US" sz="2400">
                <a:solidFill>
                  <a:srgbClr val="FFFFFF"/>
                </a:solidFill>
                <a:latin typeface="Maven Pro Regular"/>
              </a:rPr>
              <a:t> Registration is not a travel cost.  It falls under "Other". </a:t>
            </a:r>
          </a:p>
        </p:txBody>
      </p:sp>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87700" y="1572884"/>
            <a:ext cx="530883" cy="530883"/>
          </a:xfrm>
          <a:prstGeom prst="rect">
            <a:avLst/>
          </a:prstGeom>
        </p:spPr>
      </p:pic>
      <p:sp>
        <p:nvSpPr>
          <p:cNvPr id="12" name="TextBox 12"/>
          <p:cNvSpPr txBox="1"/>
          <p:nvPr/>
        </p:nvSpPr>
        <p:spPr>
          <a:xfrm>
            <a:off x="4422201" y="364654"/>
            <a:ext cx="5714884" cy="628650"/>
          </a:xfrm>
          <a:prstGeom prst="rect">
            <a:avLst/>
          </a:prstGeom>
        </p:spPr>
        <p:txBody>
          <a:bodyPr lIns="0" tIns="0" rIns="0" bIns="0" rtlCol="0" anchor="t">
            <a:spAutoFit/>
          </a:bodyPr>
          <a:lstStyle/>
          <a:p>
            <a:pPr>
              <a:lnSpc>
                <a:spcPts val="5040"/>
              </a:lnSpc>
            </a:pPr>
            <a:r>
              <a:rPr lang="en-US" sz="4200">
                <a:solidFill>
                  <a:srgbClr val="FFA200"/>
                </a:solidFill>
                <a:latin typeface="Oswald"/>
              </a:rPr>
              <a:t>Personnel costs</a:t>
            </a:r>
          </a:p>
        </p:txBody>
      </p:sp>
      <p:sp>
        <p:nvSpPr>
          <p:cNvPr id="13" name="TextBox 13"/>
          <p:cNvSpPr txBox="1"/>
          <p:nvPr/>
        </p:nvSpPr>
        <p:spPr>
          <a:xfrm>
            <a:off x="4422201" y="1226267"/>
            <a:ext cx="13129787" cy="4547235"/>
          </a:xfrm>
          <a:prstGeom prst="rect">
            <a:avLst/>
          </a:prstGeom>
        </p:spPr>
        <p:txBody>
          <a:bodyPr lIns="0" tIns="0" rIns="0" bIns="0" rtlCol="0" anchor="t">
            <a:spAutoFit/>
          </a:bodyPr>
          <a:lstStyle/>
          <a:p>
            <a:pPr>
              <a:lnSpc>
                <a:spcPts val="3600"/>
              </a:lnSpc>
            </a:pPr>
            <a:r>
              <a:rPr lang="en-US" sz="2400">
                <a:solidFill>
                  <a:srgbClr val="FFFFFF"/>
                </a:solidFill>
                <a:latin typeface="Maven Pro Regular"/>
              </a:rPr>
              <a:t>Make sure to use your Institutional Base Salary.</a:t>
            </a:r>
          </a:p>
          <a:p>
            <a:pPr>
              <a:lnSpc>
                <a:spcPts val="3600"/>
              </a:lnSpc>
            </a:pPr>
            <a:r>
              <a:rPr lang="en-US" sz="2400">
                <a:solidFill>
                  <a:srgbClr val="FFFFFF"/>
                </a:solidFill>
                <a:latin typeface="Maven Pro Regular"/>
              </a:rPr>
              <a:t>Will any of the faculty be up for T&amp;P during the period of performance?</a:t>
            </a:r>
          </a:p>
          <a:p>
            <a:pPr>
              <a:lnSpc>
                <a:spcPts val="3600"/>
              </a:lnSpc>
            </a:pPr>
            <a:r>
              <a:rPr lang="en-US" sz="2400">
                <a:solidFill>
                  <a:srgbClr val="FFFFFF"/>
                </a:solidFill>
                <a:latin typeface="Maven Pro Regular"/>
              </a:rPr>
              <a:t>If you are including a Graduate Assistantship, the University requires you to include T&amp;F.  (Make sure you are budgeting for the correct rate: PhD, MS or MCLS.)</a:t>
            </a:r>
          </a:p>
          <a:p>
            <a:pPr>
              <a:lnSpc>
                <a:spcPts val="3600"/>
              </a:lnSpc>
            </a:pPr>
            <a:r>
              <a:rPr lang="en-US" sz="2400">
                <a:solidFill>
                  <a:srgbClr val="FFFFFF"/>
                </a:solidFill>
                <a:latin typeface="Maven Pro Regular"/>
              </a:rPr>
              <a:t>If you are hiring hourly non-benefited employees DO NOT refer to them as Graduate students.  </a:t>
            </a:r>
          </a:p>
          <a:p>
            <a:pPr>
              <a:lnSpc>
                <a:spcPts val="3600"/>
              </a:lnSpc>
            </a:pPr>
            <a:r>
              <a:rPr lang="en-US" sz="2400">
                <a:solidFill>
                  <a:srgbClr val="FFFFFF"/>
                </a:solidFill>
                <a:latin typeface="Maven Pro Regular"/>
              </a:rPr>
              <a:t>Personnel costs should include an escalation rate of 3%.  This rate doesn't just cover raises, it also covers a potential increase to fringe and/or benefits.</a:t>
            </a:r>
          </a:p>
          <a:p>
            <a:pPr>
              <a:lnSpc>
                <a:spcPts val="3600"/>
              </a:lnSpc>
            </a:pPr>
            <a:endParaRPr lang="en-US" sz="2400">
              <a:solidFill>
                <a:srgbClr val="FFFFFF"/>
              </a:solidFill>
              <a:latin typeface="Maven Pro Regular"/>
            </a:endParaRPr>
          </a:p>
          <a:p>
            <a:pPr>
              <a:lnSpc>
                <a:spcPts val="3600"/>
              </a:lnSpc>
            </a:pPr>
            <a:r>
              <a:rPr lang="en-US" sz="2400">
                <a:solidFill>
                  <a:srgbClr val="FFFFFF"/>
                </a:solidFill>
                <a:latin typeface="Maven Pro Regular"/>
              </a:rPr>
              <a:t>FY24 Fringe rates:</a:t>
            </a:r>
          </a:p>
          <a:p>
            <a:pPr>
              <a:lnSpc>
                <a:spcPts val="3599"/>
              </a:lnSpc>
            </a:pPr>
            <a:r>
              <a:rPr lang="en-US" sz="2399">
                <a:solidFill>
                  <a:srgbClr val="FFFFFF"/>
                </a:solidFill>
                <a:latin typeface="Maven Pro Regular"/>
              </a:rPr>
              <a:t>Faculty 40.9%                Staff 50.9%                Student/Non-benefited 1.8%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3201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599485" y="1028700"/>
            <a:ext cx="2551101" cy="2198923"/>
            <a:chOff x="0" y="0"/>
            <a:chExt cx="5917184" cy="5100320"/>
          </a:xfrm>
        </p:grpSpPr>
        <p:sp>
          <p:nvSpPr>
            <p:cNvPr id="3" name="Freeform 3"/>
            <p:cNvSpPr/>
            <p:nvPr/>
          </p:nvSpPr>
          <p:spPr>
            <a:xfrm>
              <a:off x="0" y="0"/>
              <a:ext cx="5917184" cy="5100320"/>
            </a:xfrm>
            <a:custGeom>
              <a:avLst/>
              <a:gdLst/>
              <a:ahLst/>
              <a:cxnLst/>
              <a:rect l="l" t="t" r="r" b="b"/>
              <a:pathLst>
                <a:path w="5917184" h="5100320">
                  <a:moveTo>
                    <a:pt x="1275080" y="0"/>
                  </a:moveTo>
                  <a:lnTo>
                    <a:pt x="0" y="2550160"/>
                  </a:lnTo>
                  <a:lnTo>
                    <a:pt x="1275080" y="5100320"/>
                  </a:lnTo>
                  <a:lnTo>
                    <a:pt x="4642104" y="5100320"/>
                  </a:lnTo>
                  <a:lnTo>
                    <a:pt x="5917184" y="2550160"/>
                  </a:lnTo>
                  <a:lnTo>
                    <a:pt x="4642104" y="0"/>
                  </a:lnTo>
                  <a:close/>
                </a:path>
              </a:pathLst>
            </a:custGeom>
            <a:blipFill>
              <a:blip r:embed="rId2"/>
              <a:stretch>
                <a:fillRect l="-14686" r="-14686"/>
              </a:stretch>
            </a:blipFill>
          </p:spPr>
        </p:sp>
      </p:grpSp>
      <p:grpSp>
        <p:nvGrpSpPr>
          <p:cNvPr id="4" name="Group 4"/>
          <p:cNvGrpSpPr>
            <a:grpSpLocks noChangeAspect="1"/>
          </p:cNvGrpSpPr>
          <p:nvPr/>
        </p:nvGrpSpPr>
        <p:grpSpPr>
          <a:xfrm>
            <a:off x="1599485" y="7059377"/>
            <a:ext cx="2551101" cy="2198923"/>
            <a:chOff x="0" y="0"/>
            <a:chExt cx="5917184" cy="5100320"/>
          </a:xfrm>
        </p:grpSpPr>
        <p:sp>
          <p:nvSpPr>
            <p:cNvPr id="5" name="Freeform 5"/>
            <p:cNvSpPr/>
            <p:nvPr/>
          </p:nvSpPr>
          <p:spPr>
            <a:xfrm>
              <a:off x="0" y="0"/>
              <a:ext cx="5917184" cy="5100320"/>
            </a:xfrm>
            <a:custGeom>
              <a:avLst/>
              <a:gdLst/>
              <a:ahLst/>
              <a:cxnLst/>
              <a:rect l="l" t="t" r="r" b="b"/>
              <a:pathLst>
                <a:path w="5917184" h="5100320">
                  <a:moveTo>
                    <a:pt x="1275080" y="0"/>
                  </a:moveTo>
                  <a:lnTo>
                    <a:pt x="0" y="2550160"/>
                  </a:lnTo>
                  <a:lnTo>
                    <a:pt x="1275080" y="5100320"/>
                  </a:lnTo>
                  <a:lnTo>
                    <a:pt x="4642104" y="5100320"/>
                  </a:lnTo>
                  <a:lnTo>
                    <a:pt x="5917184" y="2550160"/>
                  </a:lnTo>
                  <a:lnTo>
                    <a:pt x="4642104" y="0"/>
                  </a:lnTo>
                  <a:close/>
                </a:path>
              </a:pathLst>
            </a:custGeom>
            <a:blipFill>
              <a:blip r:embed="rId3"/>
              <a:stretch>
                <a:fillRect l="-21679" r="-21679"/>
              </a:stretch>
            </a:blipFill>
          </p:spPr>
        </p:sp>
      </p:grpSp>
      <p:grpSp>
        <p:nvGrpSpPr>
          <p:cNvPr id="6" name="Group 6"/>
          <p:cNvGrpSpPr>
            <a:grpSpLocks noChangeAspect="1"/>
          </p:cNvGrpSpPr>
          <p:nvPr/>
        </p:nvGrpSpPr>
        <p:grpSpPr>
          <a:xfrm>
            <a:off x="3738287" y="3643988"/>
            <a:ext cx="2551101" cy="2198923"/>
            <a:chOff x="0" y="0"/>
            <a:chExt cx="5917184" cy="5100320"/>
          </a:xfrm>
        </p:grpSpPr>
        <p:sp>
          <p:nvSpPr>
            <p:cNvPr id="7" name="Freeform 7"/>
            <p:cNvSpPr/>
            <p:nvPr/>
          </p:nvSpPr>
          <p:spPr>
            <a:xfrm>
              <a:off x="0" y="0"/>
              <a:ext cx="5917184" cy="5100320"/>
            </a:xfrm>
            <a:custGeom>
              <a:avLst/>
              <a:gdLst/>
              <a:ahLst/>
              <a:cxnLst/>
              <a:rect l="l" t="t" r="r" b="b"/>
              <a:pathLst>
                <a:path w="5917184" h="5100320">
                  <a:moveTo>
                    <a:pt x="1275080" y="0"/>
                  </a:moveTo>
                  <a:lnTo>
                    <a:pt x="0" y="2550160"/>
                  </a:lnTo>
                  <a:lnTo>
                    <a:pt x="1275080" y="5100320"/>
                  </a:lnTo>
                  <a:lnTo>
                    <a:pt x="4642104" y="5100320"/>
                  </a:lnTo>
                  <a:lnTo>
                    <a:pt x="5917184" y="2550160"/>
                  </a:lnTo>
                  <a:lnTo>
                    <a:pt x="4642104" y="0"/>
                  </a:lnTo>
                  <a:close/>
                </a:path>
              </a:pathLst>
            </a:custGeom>
            <a:blipFill>
              <a:blip r:embed="rId4"/>
              <a:stretch>
                <a:fillRect l="-6974" r="-28499"/>
              </a:stretch>
            </a:blipFill>
          </p:spPr>
        </p:sp>
      </p:grpSp>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a:off x="3246148" y="4172665"/>
            <a:ext cx="984280" cy="1141570"/>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107345" y="1557377"/>
            <a:ext cx="984280" cy="1141570"/>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107345" y="7588053"/>
            <a:ext cx="984280" cy="1141570"/>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472846" y="4478009"/>
            <a:ext cx="530883" cy="530883"/>
          </a:xfrm>
          <a:prstGeom prst="rect">
            <a:avLst/>
          </a:prstGeom>
        </p:spPr>
      </p:pic>
      <p:sp>
        <p:nvSpPr>
          <p:cNvPr id="12" name="TextBox 12"/>
          <p:cNvSpPr txBox="1"/>
          <p:nvPr/>
        </p:nvSpPr>
        <p:spPr>
          <a:xfrm>
            <a:off x="6707348" y="3653513"/>
            <a:ext cx="8208291" cy="628650"/>
          </a:xfrm>
          <a:prstGeom prst="rect">
            <a:avLst/>
          </a:prstGeom>
        </p:spPr>
        <p:txBody>
          <a:bodyPr lIns="0" tIns="0" rIns="0" bIns="0" rtlCol="0" anchor="t">
            <a:spAutoFit/>
          </a:bodyPr>
          <a:lstStyle/>
          <a:p>
            <a:pPr>
              <a:lnSpc>
                <a:spcPts val="5040"/>
              </a:lnSpc>
            </a:pPr>
            <a:r>
              <a:rPr lang="en-US" sz="4200">
                <a:solidFill>
                  <a:srgbClr val="FFA200"/>
                </a:solidFill>
                <a:latin typeface="Oswald"/>
              </a:rPr>
              <a:t>Honorariums</a:t>
            </a:r>
          </a:p>
        </p:txBody>
      </p:sp>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334044" y="1862720"/>
            <a:ext cx="530883" cy="530883"/>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334044" y="7893397"/>
            <a:ext cx="530883" cy="530883"/>
          </a:xfrm>
          <a:prstGeom prst="rect">
            <a:avLst/>
          </a:prstGeom>
        </p:spPr>
      </p:pic>
      <p:sp>
        <p:nvSpPr>
          <p:cNvPr id="15" name="TextBox 15"/>
          <p:cNvSpPr txBox="1"/>
          <p:nvPr/>
        </p:nvSpPr>
        <p:spPr>
          <a:xfrm>
            <a:off x="4568545" y="7507052"/>
            <a:ext cx="7275009" cy="628650"/>
          </a:xfrm>
          <a:prstGeom prst="rect">
            <a:avLst/>
          </a:prstGeom>
        </p:spPr>
        <p:txBody>
          <a:bodyPr lIns="0" tIns="0" rIns="0" bIns="0" rtlCol="0" anchor="t">
            <a:spAutoFit/>
          </a:bodyPr>
          <a:lstStyle/>
          <a:p>
            <a:pPr>
              <a:lnSpc>
                <a:spcPts val="5040"/>
              </a:lnSpc>
            </a:pPr>
            <a:r>
              <a:rPr lang="en-US" sz="4200">
                <a:solidFill>
                  <a:srgbClr val="FFA200"/>
                </a:solidFill>
                <a:latin typeface="Oswald"/>
              </a:rPr>
              <a:t>Tuition &amp; Fees</a:t>
            </a:r>
          </a:p>
        </p:txBody>
      </p:sp>
      <p:sp>
        <p:nvSpPr>
          <p:cNvPr id="16" name="TextBox 16"/>
          <p:cNvSpPr txBox="1"/>
          <p:nvPr/>
        </p:nvSpPr>
        <p:spPr>
          <a:xfrm>
            <a:off x="4568545" y="973589"/>
            <a:ext cx="5714884" cy="628650"/>
          </a:xfrm>
          <a:prstGeom prst="rect">
            <a:avLst/>
          </a:prstGeom>
        </p:spPr>
        <p:txBody>
          <a:bodyPr lIns="0" tIns="0" rIns="0" bIns="0" rtlCol="0" anchor="t">
            <a:spAutoFit/>
          </a:bodyPr>
          <a:lstStyle/>
          <a:p>
            <a:pPr>
              <a:lnSpc>
                <a:spcPts val="5040"/>
              </a:lnSpc>
            </a:pPr>
            <a:r>
              <a:rPr lang="en-US" sz="4200">
                <a:solidFill>
                  <a:srgbClr val="FFA200"/>
                </a:solidFill>
                <a:latin typeface="Oswald"/>
              </a:rPr>
              <a:t>Supply vs. Equipment</a:t>
            </a:r>
          </a:p>
        </p:txBody>
      </p:sp>
      <p:sp>
        <p:nvSpPr>
          <p:cNvPr id="17" name="TextBox 17"/>
          <p:cNvSpPr txBox="1"/>
          <p:nvPr/>
        </p:nvSpPr>
        <p:spPr>
          <a:xfrm>
            <a:off x="6707348" y="4483817"/>
            <a:ext cx="10692009" cy="2727960"/>
          </a:xfrm>
          <a:prstGeom prst="rect">
            <a:avLst/>
          </a:prstGeom>
        </p:spPr>
        <p:txBody>
          <a:bodyPr lIns="0" tIns="0" rIns="0" bIns="0" rtlCol="0" anchor="t">
            <a:spAutoFit/>
          </a:bodyPr>
          <a:lstStyle/>
          <a:p>
            <a:pPr>
              <a:lnSpc>
                <a:spcPts val="3600"/>
              </a:lnSpc>
            </a:pPr>
            <a:r>
              <a:rPr lang="en-US" sz="2400">
                <a:solidFill>
                  <a:srgbClr val="FFFFFF"/>
                </a:solidFill>
                <a:latin typeface="Maven Pro Regular"/>
              </a:rPr>
              <a:t>Honorariums are a "thank you" for participating in an event.  There isn't an hourly rate connected to an honorarium.  Honorariums should be budgeted under "Other".  </a:t>
            </a:r>
          </a:p>
          <a:p>
            <a:pPr>
              <a:lnSpc>
                <a:spcPts val="3600"/>
              </a:lnSpc>
            </a:pPr>
            <a:endParaRPr lang="en-US" sz="2400">
              <a:solidFill>
                <a:srgbClr val="FFFFFF"/>
              </a:solidFill>
              <a:latin typeface="Maven Pro Regular"/>
            </a:endParaRPr>
          </a:p>
          <a:p>
            <a:pPr>
              <a:lnSpc>
                <a:spcPts val="3600"/>
              </a:lnSpc>
            </a:pPr>
            <a:r>
              <a:rPr lang="en-US" sz="2400">
                <a:solidFill>
                  <a:srgbClr val="FFFFFF"/>
                </a:solidFill>
                <a:latin typeface="Maven Pro Regular"/>
              </a:rPr>
              <a:t>If the honorarium is paid to a UW employee then it should be budgeted under Personnel.</a:t>
            </a:r>
          </a:p>
        </p:txBody>
      </p:sp>
      <p:sp>
        <p:nvSpPr>
          <p:cNvPr id="18" name="TextBox 18"/>
          <p:cNvSpPr txBox="1"/>
          <p:nvPr/>
        </p:nvSpPr>
        <p:spPr>
          <a:xfrm>
            <a:off x="4559333" y="8348080"/>
            <a:ext cx="12699967" cy="899160"/>
          </a:xfrm>
          <a:prstGeom prst="rect">
            <a:avLst/>
          </a:prstGeom>
        </p:spPr>
        <p:txBody>
          <a:bodyPr lIns="0" tIns="0" rIns="0" bIns="0" rtlCol="0" anchor="t">
            <a:spAutoFit/>
          </a:bodyPr>
          <a:lstStyle/>
          <a:p>
            <a:pPr>
              <a:lnSpc>
                <a:spcPts val="3600"/>
              </a:lnSpc>
            </a:pPr>
            <a:r>
              <a:rPr lang="en-US" sz="2400">
                <a:solidFill>
                  <a:srgbClr val="FFFFFF"/>
                </a:solidFill>
                <a:latin typeface="Maven Pro Regular"/>
              </a:rPr>
              <a:t>Tuition &amp; Fees should be included if you have budgeted for a Graduate Assistantship.  Tuition &amp; Fees should include an escalation rate of 3%-4%.</a:t>
            </a:r>
          </a:p>
        </p:txBody>
      </p:sp>
      <p:sp>
        <p:nvSpPr>
          <p:cNvPr id="19" name="TextBox 19"/>
          <p:cNvSpPr txBox="1"/>
          <p:nvPr/>
        </p:nvSpPr>
        <p:spPr>
          <a:xfrm>
            <a:off x="4568545" y="1862216"/>
            <a:ext cx="12690755" cy="899160"/>
          </a:xfrm>
          <a:prstGeom prst="rect">
            <a:avLst/>
          </a:prstGeom>
        </p:spPr>
        <p:txBody>
          <a:bodyPr lIns="0" tIns="0" rIns="0" bIns="0" rtlCol="0" anchor="t">
            <a:spAutoFit/>
          </a:bodyPr>
          <a:lstStyle/>
          <a:p>
            <a:pPr>
              <a:lnSpc>
                <a:spcPts val="3600"/>
              </a:lnSpc>
            </a:pPr>
            <a:r>
              <a:rPr lang="en-US" sz="2400">
                <a:solidFill>
                  <a:srgbClr val="FFFFFF"/>
                </a:solidFill>
                <a:latin typeface="Maven Pro Regular"/>
              </a:rPr>
              <a:t>If you plan to purchase an item and the cost of the item is less than $5,000 then the cost should be budgeted under Supplies.  If it is above $5,000 it is considered equipment.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3201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599485" y="1028700"/>
            <a:ext cx="2551101" cy="2198923"/>
            <a:chOff x="0" y="0"/>
            <a:chExt cx="5917184" cy="5100320"/>
          </a:xfrm>
        </p:grpSpPr>
        <p:sp>
          <p:nvSpPr>
            <p:cNvPr id="3" name="Freeform 3"/>
            <p:cNvSpPr/>
            <p:nvPr/>
          </p:nvSpPr>
          <p:spPr>
            <a:xfrm>
              <a:off x="0" y="0"/>
              <a:ext cx="5917184" cy="5100320"/>
            </a:xfrm>
            <a:custGeom>
              <a:avLst/>
              <a:gdLst/>
              <a:ahLst/>
              <a:cxnLst/>
              <a:rect l="l" t="t" r="r" b="b"/>
              <a:pathLst>
                <a:path w="5917184" h="5100320">
                  <a:moveTo>
                    <a:pt x="1275080" y="0"/>
                  </a:moveTo>
                  <a:lnTo>
                    <a:pt x="0" y="2550160"/>
                  </a:lnTo>
                  <a:lnTo>
                    <a:pt x="1275080" y="5100320"/>
                  </a:lnTo>
                  <a:lnTo>
                    <a:pt x="4642104" y="5100320"/>
                  </a:lnTo>
                  <a:lnTo>
                    <a:pt x="5917184" y="2550160"/>
                  </a:lnTo>
                  <a:lnTo>
                    <a:pt x="4642104" y="0"/>
                  </a:lnTo>
                  <a:close/>
                </a:path>
              </a:pathLst>
            </a:custGeom>
            <a:blipFill>
              <a:blip r:embed="rId2"/>
              <a:stretch>
                <a:fillRect l="-14686" r="-14686"/>
              </a:stretch>
            </a:blipFill>
          </p:spPr>
        </p:sp>
      </p:grpSp>
      <p:grpSp>
        <p:nvGrpSpPr>
          <p:cNvPr id="4" name="Group 4"/>
          <p:cNvGrpSpPr>
            <a:grpSpLocks noChangeAspect="1"/>
          </p:cNvGrpSpPr>
          <p:nvPr/>
        </p:nvGrpSpPr>
        <p:grpSpPr>
          <a:xfrm>
            <a:off x="1599485" y="6804937"/>
            <a:ext cx="2551101" cy="2198923"/>
            <a:chOff x="0" y="0"/>
            <a:chExt cx="5917184" cy="5100320"/>
          </a:xfrm>
        </p:grpSpPr>
        <p:sp>
          <p:nvSpPr>
            <p:cNvPr id="5" name="Freeform 5"/>
            <p:cNvSpPr/>
            <p:nvPr/>
          </p:nvSpPr>
          <p:spPr>
            <a:xfrm>
              <a:off x="0" y="0"/>
              <a:ext cx="5917184" cy="5100320"/>
            </a:xfrm>
            <a:custGeom>
              <a:avLst/>
              <a:gdLst/>
              <a:ahLst/>
              <a:cxnLst/>
              <a:rect l="l" t="t" r="r" b="b"/>
              <a:pathLst>
                <a:path w="5917184" h="5100320">
                  <a:moveTo>
                    <a:pt x="1275080" y="0"/>
                  </a:moveTo>
                  <a:lnTo>
                    <a:pt x="0" y="2550160"/>
                  </a:lnTo>
                  <a:lnTo>
                    <a:pt x="1275080" y="5100320"/>
                  </a:lnTo>
                  <a:lnTo>
                    <a:pt x="4642104" y="5100320"/>
                  </a:lnTo>
                  <a:lnTo>
                    <a:pt x="5917184" y="2550160"/>
                  </a:lnTo>
                  <a:lnTo>
                    <a:pt x="4642104" y="0"/>
                  </a:lnTo>
                  <a:close/>
                </a:path>
              </a:pathLst>
            </a:custGeom>
            <a:blipFill>
              <a:blip r:embed="rId3"/>
              <a:stretch>
                <a:fillRect l="-21679" r="-21679"/>
              </a:stretch>
            </a:blipFill>
          </p:spPr>
        </p:sp>
      </p:grpSp>
      <p:grpSp>
        <p:nvGrpSpPr>
          <p:cNvPr id="6" name="Group 6"/>
          <p:cNvGrpSpPr>
            <a:grpSpLocks noChangeAspect="1"/>
          </p:cNvGrpSpPr>
          <p:nvPr/>
        </p:nvGrpSpPr>
        <p:grpSpPr>
          <a:xfrm>
            <a:off x="5439189" y="4244063"/>
            <a:ext cx="2551101" cy="2198923"/>
            <a:chOff x="0" y="0"/>
            <a:chExt cx="5917184" cy="5100320"/>
          </a:xfrm>
        </p:grpSpPr>
        <p:sp>
          <p:nvSpPr>
            <p:cNvPr id="7" name="Freeform 7"/>
            <p:cNvSpPr/>
            <p:nvPr/>
          </p:nvSpPr>
          <p:spPr>
            <a:xfrm>
              <a:off x="0" y="0"/>
              <a:ext cx="5917184" cy="5100320"/>
            </a:xfrm>
            <a:custGeom>
              <a:avLst/>
              <a:gdLst/>
              <a:ahLst/>
              <a:cxnLst/>
              <a:rect l="l" t="t" r="r" b="b"/>
              <a:pathLst>
                <a:path w="5917184" h="5100320">
                  <a:moveTo>
                    <a:pt x="1275080" y="0"/>
                  </a:moveTo>
                  <a:lnTo>
                    <a:pt x="0" y="2550160"/>
                  </a:lnTo>
                  <a:lnTo>
                    <a:pt x="1275080" y="5100320"/>
                  </a:lnTo>
                  <a:lnTo>
                    <a:pt x="4642104" y="5100320"/>
                  </a:lnTo>
                  <a:lnTo>
                    <a:pt x="5917184" y="2550160"/>
                  </a:lnTo>
                  <a:lnTo>
                    <a:pt x="4642104" y="0"/>
                  </a:lnTo>
                  <a:close/>
                </a:path>
              </a:pathLst>
            </a:custGeom>
            <a:blipFill>
              <a:blip r:embed="rId4"/>
              <a:stretch>
                <a:fillRect l="-6974" r="-28499"/>
              </a:stretch>
            </a:blipFill>
          </p:spPr>
        </p:sp>
      </p:grpSp>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a:off x="4947049" y="4772740"/>
            <a:ext cx="984280" cy="1141570"/>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107345" y="1557377"/>
            <a:ext cx="984280" cy="1141570"/>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107345" y="7333613"/>
            <a:ext cx="984280" cy="1141570"/>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173748" y="5078084"/>
            <a:ext cx="530883" cy="530883"/>
          </a:xfrm>
          <a:prstGeom prst="rect">
            <a:avLst/>
          </a:prstGeom>
        </p:spPr>
      </p:pic>
      <p:sp>
        <p:nvSpPr>
          <p:cNvPr id="12" name="TextBox 12"/>
          <p:cNvSpPr txBox="1"/>
          <p:nvPr/>
        </p:nvSpPr>
        <p:spPr>
          <a:xfrm>
            <a:off x="8408250" y="4253588"/>
            <a:ext cx="8208291" cy="628650"/>
          </a:xfrm>
          <a:prstGeom prst="rect">
            <a:avLst/>
          </a:prstGeom>
        </p:spPr>
        <p:txBody>
          <a:bodyPr lIns="0" tIns="0" rIns="0" bIns="0" rtlCol="0" anchor="t">
            <a:spAutoFit/>
          </a:bodyPr>
          <a:lstStyle/>
          <a:p>
            <a:pPr>
              <a:lnSpc>
                <a:spcPts val="5040"/>
              </a:lnSpc>
            </a:pPr>
            <a:r>
              <a:rPr lang="en-US" sz="4200">
                <a:solidFill>
                  <a:srgbClr val="FFA200"/>
                </a:solidFill>
                <a:latin typeface="Oswald"/>
              </a:rPr>
              <a:t>Indirect Cost</a:t>
            </a:r>
          </a:p>
        </p:txBody>
      </p:sp>
      <p:sp>
        <p:nvSpPr>
          <p:cNvPr id="13" name="TextBox 13"/>
          <p:cNvSpPr txBox="1"/>
          <p:nvPr/>
        </p:nvSpPr>
        <p:spPr>
          <a:xfrm>
            <a:off x="8408250" y="5115202"/>
            <a:ext cx="9143738" cy="1356360"/>
          </a:xfrm>
          <a:prstGeom prst="rect">
            <a:avLst/>
          </a:prstGeom>
        </p:spPr>
        <p:txBody>
          <a:bodyPr lIns="0" tIns="0" rIns="0" bIns="0" rtlCol="0" anchor="t">
            <a:spAutoFit/>
          </a:bodyPr>
          <a:lstStyle/>
          <a:p>
            <a:pPr>
              <a:lnSpc>
                <a:spcPts val="3600"/>
              </a:lnSpc>
            </a:pPr>
            <a:r>
              <a:rPr lang="en-US" sz="2400">
                <a:solidFill>
                  <a:srgbClr val="FFFFFF"/>
                </a:solidFill>
                <a:latin typeface="Maven Pro Regular"/>
              </a:rPr>
              <a:t>Indirect Cost is set by the U.S. Department of Health and Human Services and/or the funding agency.  Check the Notice of Award to see what rate is required.</a:t>
            </a:r>
          </a:p>
        </p:txBody>
      </p:sp>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334044" y="1862720"/>
            <a:ext cx="530883" cy="530883"/>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334044" y="7638957"/>
            <a:ext cx="530883" cy="530883"/>
          </a:xfrm>
          <a:prstGeom prst="rect">
            <a:avLst/>
          </a:prstGeom>
        </p:spPr>
      </p:pic>
      <p:sp>
        <p:nvSpPr>
          <p:cNvPr id="16" name="TextBox 16"/>
          <p:cNvSpPr txBox="1"/>
          <p:nvPr/>
        </p:nvSpPr>
        <p:spPr>
          <a:xfrm>
            <a:off x="4568545" y="7252612"/>
            <a:ext cx="7275009" cy="628650"/>
          </a:xfrm>
          <a:prstGeom prst="rect">
            <a:avLst/>
          </a:prstGeom>
        </p:spPr>
        <p:txBody>
          <a:bodyPr lIns="0" tIns="0" rIns="0" bIns="0" rtlCol="0" anchor="t">
            <a:spAutoFit/>
          </a:bodyPr>
          <a:lstStyle/>
          <a:p>
            <a:pPr>
              <a:lnSpc>
                <a:spcPts val="5040"/>
              </a:lnSpc>
            </a:pPr>
            <a:r>
              <a:rPr lang="en-US" sz="4200">
                <a:solidFill>
                  <a:srgbClr val="FFA200"/>
                </a:solidFill>
                <a:latin typeface="Oswald"/>
              </a:rPr>
              <a:t>Budget Justification</a:t>
            </a:r>
          </a:p>
        </p:txBody>
      </p:sp>
      <p:sp>
        <p:nvSpPr>
          <p:cNvPr id="17" name="TextBox 17"/>
          <p:cNvSpPr txBox="1"/>
          <p:nvPr/>
        </p:nvSpPr>
        <p:spPr>
          <a:xfrm>
            <a:off x="4568545" y="8114225"/>
            <a:ext cx="12837016" cy="1356360"/>
          </a:xfrm>
          <a:prstGeom prst="rect">
            <a:avLst/>
          </a:prstGeom>
        </p:spPr>
        <p:txBody>
          <a:bodyPr lIns="0" tIns="0" rIns="0" bIns="0" rtlCol="0" anchor="t">
            <a:spAutoFit/>
          </a:bodyPr>
          <a:lstStyle/>
          <a:p>
            <a:pPr>
              <a:lnSpc>
                <a:spcPts val="3600"/>
              </a:lnSpc>
            </a:pPr>
            <a:r>
              <a:rPr lang="en-US" sz="2400">
                <a:solidFill>
                  <a:srgbClr val="FFFFFF"/>
                </a:solidFill>
                <a:latin typeface="Maven Pro Regular"/>
              </a:rPr>
              <a:t>A budget justification is required by REDD, even if the Funding agency doesn't require it.  The budget justification is also part of the supporting documents that you are required to submit with the greensheet to the Dean.</a:t>
            </a:r>
          </a:p>
        </p:txBody>
      </p:sp>
      <p:sp>
        <p:nvSpPr>
          <p:cNvPr id="18" name="TextBox 18"/>
          <p:cNvSpPr txBox="1"/>
          <p:nvPr/>
        </p:nvSpPr>
        <p:spPr>
          <a:xfrm>
            <a:off x="4568545" y="654490"/>
            <a:ext cx="7689418" cy="628650"/>
          </a:xfrm>
          <a:prstGeom prst="rect">
            <a:avLst/>
          </a:prstGeom>
        </p:spPr>
        <p:txBody>
          <a:bodyPr lIns="0" tIns="0" rIns="0" bIns="0" rtlCol="0" anchor="t">
            <a:spAutoFit/>
          </a:bodyPr>
          <a:lstStyle/>
          <a:p>
            <a:pPr>
              <a:lnSpc>
                <a:spcPts val="5040"/>
              </a:lnSpc>
            </a:pPr>
            <a:r>
              <a:rPr lang="en-US" sz="4200">
                <a:solidFill>
                  <a:srgbClr val="FFA200"/>
                </a:solidFill>
                <a:latin typeface="Oswald"/>
              </a:rPr>
              <a:t>Costs Exempt from Indirect Cost</a:t>
            </a:r>
          </a:p>
        </p:txBody>
      </p:sp>
      <p:sp>
        <p:nvSpPr>
          <p:cNvPr id="19" name="TextBox 19"/>
          <p:cNvSpPr txBox="1"/>
          <p:nvPr/>
        </p:nvSpPr>
        <p:spPr>
          <a:xfrm>
            <a:off x="4568545" y="1516103"/>
            <a:ext cx="12983443" cy="2270760"/>
          </a:xfrm>
          <a:prstGeom prst="rect">
            <a:avLst/>
          </a:prstGeom>
        </p:spPr>
        <p:txBody>
          <a:bodyPr lIns="0" tIns="0" rIns="0" bIns="0" rtlCol="0" anchor="t">
            <a:spAutoFit/>
          </a:bodyPr>
          <a:lstStyle/>
          <a:p>
            <a:pPr>
              <a:lnSpc>
                <a:spcPts val="3600"/>
              </a:lnSpc>
            </a:pPr>
            <a:r>
              <a:rPr lang="en-US" sz="2400">
                <a:solidFill>
                  <a:srgbClr val="FFFFFF"/>
                </a:solidFill>
                <a:latin typeface="Maven Pro Regular"/>
              </a:rPr>
              <a:t>Subawards - the portion of the subaward that exceeds $25,000</a:t>
            </a:r>
          </a:p>
          <a:p>
            <a:pPr>
              <a:lnSpc>
                <a:spcPts val="3600"/>
              </a:lnSpc>
            </a:pPr>
            <a:r>
              <a:rPr lang="en-US" sz="2400">
                <a:solidFill>
                  <a:srgbClr val="FFFFFF"/>
                </a:solidFill>
                <a:latin typeface="Maven Pro Regular"/>
              </a:rPr>
              <a:t>Tuition and fees</a:t>
            </a:r>
          </a:p>
          <a:p>
            <a:pPr>
              <a:lnSpc>
                <a:spcPts val="3600"/>
              </a:lnSpc>
            </a:pPr>
            <a:r>
              <a:rPr lang="en-US" sz="2400">
                <a:solidFill>
                  <a:srgbClr val="FFFFFF"/>
                </a:solidFill>
                <a:latin typeface="Maven Pro Regular"/>
              </a:rPr>
              <a:t>Participant costs</a:t>
            </a:r>
          </a:p>
          <a:p>
            <a:pPr>
              <a:lnSpc>
                <a:spcPts val="3600"/>
              </a:lnSpc>
            </a:pPr>
            <a:r>
              <a:rPr lang="en-US" sz="2400">
                <a:solidFill>
                  <a:srgbClr val="FFFFFF"/>
                </a:solidFill>
                <a:latin typeface="Maven Pro Regular"/>
              </a:rPr>
              <a:t>Rentals</a:t>
            </a:r>
          </a:p>
          <a:p>
            <a:pPr>
              <a:lnSpc>
                <a:spcPts val="3600"/>
              </a:lnSpc>
            </a:pPr>
            <a:r>
              <a:rPr lang="en-US" sz="2400">
                <a:solidFill>
                  <a:srgbClr val="FFFFFF"/>
                </a:solidFill>
                <a:latin typeface="Maven Pro Regular"/>
              </a:rPr>
              <a:t>Equipment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3201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6029311" y="3162270"/>
            <a:ext cx="1590763" cy="184497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0667927" y="3162270"/>
            <a:ext cx="1590763" cy="1844970"/>
          </a:xfrm>
          <a:prstGeom prst="rect">
            <a:avLst/>
          </a:prstGeom>
        </p:spPr>
      </p:pic>
      <p:grpSp>
        <p:nvGrpSpPr>
          <p:cNvPr id="4" name="Group 4"/>
          <p:cNvGrpSpPr>
            <a:grpSpLocks noChangeAspect="1"/>
          </p:cNvGrpSpPr>
          <p:nvPr/>
        </p:nvGrpSpPr>
        <p:grpSpPr>
          <a:xfrm>
            <a:off x="6452640" y="1764937"/>
            <a:ext cx="5382720" cy="4639638"/>
            <a:chOff x="0" y="0"/>
            <a:chExt cx="5917184" cy="5100320"/>
          </a:xfrm>
        </p:grpSpPr>
        <p:sp>
          <p:nvSpPr>
            <p:cNvPr id="5" name="Freeform 5"/>
            <p:cNvSpPr/>
            <p:nvPr/>
          </p:nvSpPr>
          <p:spPr>
            <a:xfrm>
              <a:off x="0" y="0"/>
              <a:ext cx="5917184" cy="5100320"/>
            </a:xfrm>
            <a:custGeom>
              <a:avLst/>
              <a:gdLst/>
              <a:ahLst/>
              <a:cxnLst/>
              <a:rect l="l" t="t" r="r" b="b"/>
              <a:pathLst>
                <a:path w="5917184" h="5100320">
                  <a:moveTo>
                    <a:pt x="1275080" y="0"/>
                  </a:moveTo>
                  <a:lnTo>
                    <a:pt x="0" y="2550160"/>
                  </a:lnTo>
                  <a:lnTo>
                    <a:pt x="1275080" y="5100320"/>
                  </a:lnTo>
                  <a:lnTo>
                    <a:pt x="4642104" y="5100320"/>
                  </a:lnTo>
                  <a:lnTo>
                    <a:pt x="5917184" y="2550160"/>
                  </a:lnTo>
                  <a:lnTo>
                    <a:pt x="4642104" y="0"/>
                  </a:lnTo>
                  <a:close/>
                </a:path>
              </a:pathLst>
            </a:custGeom>
            <a:blipFill>
              <a:blip r:embed="rId6"/>
              <a:stretch>
                <a:fillRect l="-14646" r="-14646"/>
              </a:stretch>
            </a:blipFill>
          </p:spPr>
        </p:sp>
      </p:grpSp>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2962218" y="-6625384"/>
            <a:ext cx="9917703" cy="11502575"/>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5400000">
            <a:off x="11332515" y="-6625384"/>
            <a:ext cx="9917703" cy="11502575"/>
          </a:xfrm>
          <a:prstGeom prst="rect">
            <a:avLst/>
          </a:prstGeom>
        </p:spPr>
      </p:pic>
      <p:sp>
        <p:nvSpPr>
          <p:cNvPr id="8" name="TextBox 8"/>
          <p:cNvSpPr txBox="1"/>
          <p:nvPr/>
        </p:nvSpPr>
        <p:spPr>
          <a:xfrm>
            <a:off x="2651030" y="7059377"/>
            <a:ext cx="12985941" cy="1552575"/>
          </a:xfrm>
          <a:prstGeom prst="rect">
            <a:avLst/>
          </a:prstGeom>
        </p:spPr>
        <p:txBody>
          <a:bodyPr lIns="0" tIns="0" rIns="0" bIns="0" rtlCol="0" anchor="t">
            <a:spAutoFit/>
          </a:bodyPr>
          <a:lstStyle/>
          <a:p>
            <a:pPr algn="ctr">
              <a:lnSpc>
                <a:spcPts val="7200"/>
              </a:lnSpc>
            </a:pPr>
            <a:r>
              <a:rPr lang="en-US" sz="6000">
                <a:solidFill>
                  <a:srgbClr val="FFA200"/>
                </a:solidFill>
                <a:latin typeface="Oswald"/>
              </a:rPr>
              <a:t>Questions</a:t>
            </a:r>
          </a:p>
          <a:p>
            <a:pPr algn="ctr">
              <a:lnSpc>
                <a:spcPts val="5040"/>
              </a:lnSpc>
            </a:pPr>
            <a:endParaRPr lang="en-US" sz="6000">
              <a:solidFill>
                <a:srgbClr val="FFA200"/>
              </a:solidFill>
              <a:latin typeface="Oswa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3201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4648217" y="-2925619"/>
            <a:ext cx="9722988" cy="11276744"/>
          </a:xfrm>
          <a:prstGeom prst="rect">
            <a:avLst/>
          </a:prstGeom>
        </p:spPr>
      </p:pic>
      <p:pic>
        <p:nvPicPr>
          <p:cNvPr id="3" name="Picture 3"/>
          <p:cNvPicPr>
            <a:picLocks noChangeAspect="1"/>
          </p:cNvPicPr>
          <p:nvPr/>
        </p:nvPicPr>
        <p:blipFill>
          <a:blip r:embed="rId4">
            <a:alphaModFix amt="8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4648217" y="1935875"/>
            <a:ext cx="9722988" cy="11276744"/>
          </a:xfrm>
          <a:prstGeom prst="rect">
            <a:avLst/>
          </a:prstGeom>
        </p:spPr>
      </p:pic>
      <p:grpSp>
        <p:nvGrpSpPr>
          <p:cNvPr id="4" name="Group 4"/>
          <p:cNvGrpSpPr>
            <a:grpSpLocks noChangeAspect="1"/>
          </p:cNvGrpSpPr>
          <p:nvPr/>
        </p:nvGrpSpPr>
        <p:grpSpPr>
          <a:xfrm>
            <a:off x="8913822" y="2712753"/>
            <a:ext cx="5640108" cy="4861494"/>
            <a:chOff x="0" y="0"/>
            <a:chExt cx="5917184" cy="5100320"/>
          </a:xfrm>
        </p:grpSpPr>
        <p:sp>
          <p:nvSpPr>
            <p:cNvPr id="5" name="Freeform 5"/>
            <p:cNvSpPr/>
            <p:nvPr/>
          </p:nvSpPr>
          <p:spPr>
            <a:xfrm>
              <a:off x="0" y="0"/>
              <a:ext cx="5917184" cy="5100320"/>
            </a:xfrm>
            <a:custGeom>
              <a:avLst/>
              <a:gdLst/>
              <a:ahLst/>
              <a:cxnLst/>
              <a:rect l="l" t="t" r="r" b="b"/>
              <a:pathLst>
                <a:path w="5917184" h="5100320">
                  <a:moveTo>
                    <a:pt x="1275080" y="0"/>
                  </a:moveTo>
                  <a:lnTo>
                    <a:pt x="0" y="2550160"/>
                  </a:lnTo>
                  <a:lnTo>
                    <a:pt x="1275080" y="5100320"/>
                  </a:lnTo>
                  <a:lnTo>
                    <a:pt x="4642104" y="5100320"/>
                  </a:lnTo>
                  <a:lnTo>
                    <a:pt x="5917184" y="2550160"/>
                  </a:lnTo>
                  <a:lnTo>
                    <a:pt x="4642104" y="0"/>
                  </a:lnTo>
                  <a:close/>
                </a:path>
              </a:pathLst>
            </a:custGeom>
            <a:blipFill>
              <a:blip r:embed="rId6"/>
              <a:stretch>
                <a:fillRect l="-14646" r="-14646"/>
              </a:stretch>
            </a:blipFill>
          </p:spPr>
        </p:sp>
      </p:grpSp>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5941612" y="2324314"/>
            <a:ext cx="4861494" cy="5638372"/>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5400000">
            <a:off x="-16717526" y="-4214988"/>
            <a:ext cx="25860043" cy="2999253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6059848" y="929261"/>
            <a:ext cx="1244528" cy="1443407"/>
          </a:xfrm>
          <a:prstGeom prst="rect">
            <a:avLst/>
          </a:prstGeom>
        </p:spPr>
      </p:pic>
      <p:sp>
        <p:nvSpPr>
          <p:cNvPr id="9" name="TextBox 9"/>
          <p:cNvSpPr txBox="1"/>
          <p:nvPr/>
        </p:nvSpPr>
        <p:spPr>
          <a:xfrm>
            <a:off x="1028700" y="3705225"/>
            <a:ext cx="6130483" cy="1219200"/>
          </a:xfrm>
          <a:prstGeom prst="rect">
            <a:avLst/>
          </a:prstGeom>
        </p:spPr>
        <p:txBody>
          <a:bodyPr lIns="0" tIns="0" rIns="0" bIns="0" rtlCol="0" anchor="t">
            <a:spAutoFit/>
          </a:bodyPr>
          <a:lstStyle/>
          <a:p>
            <a:pPr>
              <a:lnSpc>
                <a:spcPts val="9600"/>
              </a:lnSpc>
            </a:pPr>
            <a:r>
              <a:rPr lang="en-US" sz="8000">
                <a:solidFill>
                  <a:srgbClr val="FFFFFF"/>
                </a:solidFill>
                <a:latin typeface="Oswald Bold"/>
              </a:rPr>
              <a:t>THANK YOU</a:t>
            </a:r>
          </a:p>
        </p:txBody>
      </p:sp>
      <p:sp>
        <p:nvSpPr>
          <p:cNvPr id="10" name="TextBox 10"/>
          <p:cNvSpPr txBox="1"/>
          <p:nvPr/>
        </p:nvSpPr>
        <p:spPr>
          <a:xfrm>
            <a:off x="1028700" y="6455377"/>
            <a:ext cx="7164784" cy="1680845"/>
          </a:xfrm>
          <a:prstGeom prst="rect">
            <a:avLst/>
          </a:prstGeom>
        </p:spPr>
        <p:txBody>
          <a:bodyPr lIns="0" tIns="0" rIns="0" bIns="0" rtlCol="0" anchor="t">
            <a:spAutoFit/>
          </a:bodyPr>
          <a:lstStyle/>
          <a:p>
            <a:pPr>
              <a:lnSpc>
                <a:spcPts val="4480"/>
              </a:lnSpc>
            </a:pPr>
            <a:r>
              <a:rPr lang="en-US" sz="3200">
                <a:solidFill>
                  <a:srgbClr val="FFFFFF"/>
                </a:solidFill>
                <a:latin typeface="Maven Pro Regular"/>
              </a:rPr>
              <a:t>Email me at kenyeart@uwyo.edu to set up a time to meet to discuss your specific research interest.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3201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3900294" y="3014608"/>
            <a:ext cx="10766822" cy="1248738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6379116" y="-5214992"/>
            <a:ext cx="10766822" cy="12487385"/>
          </a:xfrm>
          <a:prstGeom prst="rect">
            <a:avLst/>
          </a:prstGeom>
        </p:spPr>
      </p:pic>
      <p:sp>
        <p:nvSpPr>
          <p:cNvPr id="4" name="TextBox 4"/>
          <p:cNvSpPr txBox="1"/>
          <p:nvPr/>
        </p:nvSpPr>
        <p:spPr>
          <a:xfrm>
            <a:off x="5343525" y="4269853"/>
            <a:ext cx="7600950" cy="647700"/>
          </a:xfrm>
          <a:prstGeom prst="rect">
            <a:avLst/>
          </a:prstGeom>
        </p:spPr>
        <p:txBody>
          <a:bodyPr lIns="0" tIns="0" rIns="0" bIns="0" rtlCol="0" anchor="t">
            <a:spAutoFit/>
          </a:bodyPr>
          <a:lstStyle/>
          <a:p>
            <a:pPr algn="ctr">
              <a:lnSpc>
                <a:spcPts val="5040"/>
              </a:lnSpc>
            </a:pPr>
            <a:r>
              <a:rPr lang="en-US" sz="4200">
                <a:solidFill>
                  <a:srgbClr val="FFA200"/>
                </a:solidFill>
                <a:latin typeface="Maven Pro Bold"/>
              </a:rPr>
              <a:t>Kara Enyeart</a:t>
            </a:r>
          </a:p>
        </p:txBody>
      </p:sp>
      <p:sp>
        <p:nvSpPr>
          <p:cNvPr id="5" name="TextBox 5"/>
          <p:cNvSpPr txBox="1"/>
          <p:nvPr/>
        </p:nvSpPr>
        <p:spPr>
          <a:xfrm>
            <a:off x="4601469" y="5150516"/>
            <a:ext cx="9085061" cy="1804035"/>
          </a:xfrm>
          <a:prstGeom prst="rect">
            <a:avLst/>
          </a:prstGeom>
        </p:spPr>
        <p:txBody>
          <a:bodyPr lIns="0" tIns="0" rIns="0" bIns="0" rtlCol="0" anchor="t">
            <a:spAutoFit/>
          </a:bodyPr>
          <a:lstStyle/>
          <a:p>
            <a:pPr algn="ctr">
              <a:lnSpc>
                <a:spcPts val="3600"/>
              </a:lnSpc>
            </a:pPr>
            <a:r>
              <a:rPr lang="en-US" sz="2400">
                <a:solidFill>
                  <a:srgbClr val="FFFFFF"/>
                </a:solidFill>
                <a:latin typeface="Maven Pro Regular"/>
              </a:rPr>
              <a:t>Grants Manager</a:t>
            </a:r>
          </a:p>
          <a:p>
            <a:pPr algn="ctr">
              <a:lnSpc>
                <a:spcPts val="3600"/>
              </a:lnSpc>
            </a:pPr>
            <a:r>
              <a:rPr lang="en-US" sz="2400">
                <a:solidFill>
                  <a:srgbClr val="FFFFFF"/>
                </a:solidFill>
                <a:latin typeface="Maven Pro Regular"/>
              </a:rPr>
              <a:t>College of Health Sciences</a:t>
            </a:r>
          </a:p>
          <a:p>
            <a:pPr algn="ctr">
              <a:lnSpc>
                <a:spcPts val="3600"/>
              </a:lnSpc>
            </a:pPr>
            <a:r>
              <a:rPr lang="en-US" sz="2400">
                <a:solidFill>
                  <a:srgbClr val="FFFFFF"/>
                </a:solidFill>
                <a:latin typeface="Maven Pro Regular"/>
              </a:rPr>
              <a:t>kenyeart@uwyo.edu</a:t>
            </a:r>
          </a:p>
          <a:p>
            <a:pPr algn="ctr">
              <a:lnSpc>
                <a:spcPts val="3599"/>
              </a:lnSpc>
            </a:pPr>
            <a:r>
              <a:rPr lang="en-US" sz="2399">
                <a:solidFill>
                  <a:srgbClr val="FFFFFF"/>
                </a:solidFill>
                <a:latin typeface="Maven Pro Regular"/>
              </a:rPr>
              <a:t>307-766-6570</a:t>
            </a:r>
          </a:p>
        </p:txBody>
      </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9869038" y="168419"/>
            <a:ext cx="10766822" cy="12487385"/>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flipH="1" flipV="1">
            <a:off x="17390216" y="-2368803"/>
            <a:ext cx="10766822" cy="124873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3201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6029311" y="2476407"/>
            <a:ext cx="1590763" cy="184497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0667927" y="2476407"/>
            <a:ext cx="1590763" cy="1844970"/>
          </a:xfrm>
          <a:prstGeom prst="rect">
            <a:avLst/>
          </a:prstGeom>
        </p:spPr>
      </p:pic>
      <p:grpSp>
        <p:nvGrpSpPr>
          <p:cNvPr id="4" name="Group 4"/>
          <p:cNvGrpSpPr>
            <a:grpSpLocks noChangeAspect="1"/>
          </p:cNvGrpSpPr>
          <p:nvPr/>
        </p:nvGrpSpPr>
        <p:grpSpPr>
          <a:xfrm>
            <a:off x="6452640" y="1079073"/>
            <a:ext cx="5382720" cy="4639638"/>
            <a:chOff x="0" y="0"/>
            <a:chExt cx="5917184" cy="5100320"/>
          </a:xfrm>
        </p:grpSpPr>
        <p:sp>
          <p:nvSpPr>
            <p:cNvPr id="5" name="Freeform 5"/>
            <p:cNvSpPr/>
            <p:nvPr/>
          </p:nvSpPr>
          <p:spPr>
            <a:xfrm>
              <a:off x="0" y="0"/>
              <a:ext cx="5917184" cy="5100320"/>
            </a:xfrm>
            <a:custGeom>
              <a:avLst/>
              <a:gdLst/>
              <a:ahLst/>
              <a:cxnLst/>
              <a:rect l="l" t="t" r="r" b="b"/>
              <a:pathLst>
                <a:path w="5917184" h="5100320">
                  <a:moveTo>
                    <a:pt x="1275080" y="0"/>
                  </a:moveTo>
                  <a:lnTo>
                    <a:pt x="0" y="2550160"/>
                  </a:lnTo>
                  <a:lnTo>
                    <a:pt x="1275080" y="5100320"/>
                  </a:lnTo>
                  <a:lnTo>
                    <a:pt x="4642104" y="5100320"/>
                  </a:lnTo>
                  <a:lnTo>
                    <a:pt x="5917184" y="2550160"/>
                  </a:lnTo>
                  <a:lnTo>
                    <a:pt x="4642104" y="0"/>
                  </a:lnTo>
                  <a:close/>
                </a:path>
              </a:pathLst>
            </a:custGeom>
            <a:blipFill>
              <a:blip r:embed="rId6"/>
              <a:stretch>
                <a:fillRect l="-16300" r="-13073"/>
              </a:stretch>
            </a:blipFill>
          </p:spPr>
        </p:sp>
      </p:grpSp>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2962218" y="-7311247"/>
            <a:ext cx="9917703" cy="11502575"/>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5400000">
            <a:off x="11332515" y="-7311247"/>
            <a:ext cx="9917703" cy="11502575"/>
          </a:xfrm>
          <a:prstGeom prst="rect">
            <a:avLst/>
          </a:prstGeom>
        </p:spPr>
      </p:pic>
      <p:sp>
        <p:nvSpPr>
          <p:cNvPr id="8" name="TextBox 8"/>
          <p:cNvSpPr txBox="1"/>
          <p:nvPr/>
        </p:nvSpPr>
        <p:spPr>
          <a:xfrm>
            <a:off x="2651030" y="6120765"/>
            <a:ext cx="12985941" cy="914400"/>
          </a:xfrm>
          <a:prstGeom prst="rect">
            <a:avLst/>
          </a:prstGeom>
        </p:spPr>
        <p:txBody>
          <a:bodyPr lIns="0" tIns="0" rIns="0" bIns="0" rtlCol="0" anchor="t">
            <a:spAutoFit/>
          </a:bodyPr>
          <a:lstStyle/>
          <a:p>
            <a:pPr algn="ctr">
              <a:lnSpc>
                <a:spcPts val="7200"/>
              </a:lnSpc>
            </a:pPr>
            <a:r>
              <a:rPr lang="en-US" sz="6000">
                <a:solidFill>
                  <a:srgbClr val="FFA200"/>
                </a:solidFill>
                <a:latin typeface="Oswald"/>
              </a:rPr>
              <a:t>Finding Funding Opportunities</a:t>
            </a:r>
          </a:p>
        </p:txBody>
      </p:sp>
      <p:sp>
        <p:nvSpPr>
          <p:cNvPr id="9" name="TextBox 9"/>
          <p:cNvSpPr txBox="1"/>
          <p:nvPr/>
        </p:nvSpPr>
        <p:spPr>
          <a:xfrm>
            <a:off x="760553" y="7330440"/>
            <a:ext cx="16693762" cy="1813560"/>
          </a:xfrm>
          <a:prstGeom prst="rect">
            <a:avLst/>
          </a:prstGeom>
        </p:spPr>
        <p:txBody>
          <a:bodyPr lIns="0" tIns="0" rIns="0" bIns="0" rtlCol="0" anchor="t">
            <a:spAutoFit/>
          </a:bodyPr>
          <a:lstStyle/>
          <a:p>
            <a:pPr algn="ctr">
              <a:lnSpc>
                <a:spcPts val="3600"/>
              </a:lnSpc>
            </a:pPr>
            <a:r>
              <a:rPr lang="en-US" sz="2400">
                <a:solidFill>
                  <a:srgbClr val="FFFFFF"/>
                </a:solidFill>
                <a:latin typeface="Maven Pro Regular"/>
              </a:rPr>
              <a:t>There are many ways to search for funding opportunities.  If you are not on the Research and Economic Development Division (REDD) listserve, send an email to research@uwyo.edu requesting that your name be added.  REDD sends out daily announcements.  Not all the emails are appropriate for CHS, but some are.  Many of the professional organizations that you belong to have funding opportunities, as well as, the agencies you are currently working with.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3201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flipH="1" flipV="1">
            <a:off x="1248306" y="4376372"/>
            <a:ext cx="2137216" cy="2478748"/>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199466" y="1567256"/>
            <a:ext cx="2137216" cy="2478748"/>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248306" y="7242638"/>
            <a:ext cx="2137216" cy="2478748"/>
          </a:xfrm>
          <a:prstGeom prst="rect">
            <a:avLst/>
          </a:prstGeom>
        </p:spPr>
      </p:pic>
      <p:sp>
        <p:nvSpPr>
          <p:cNvPr id="5" name="TextBox 5"/>
          <p:cNvSpPr txBox="1"/>
          <p:nvPr/>
        </p:nvSpPr>
        <p:spPr>
          <a:xfrm>
            <a:off x="1729087" y="2481990"/>
            <a:ext cx="1077974" cy="629844"/>
          </a:xfrm>
          <a:prstGeom prst="rect">
            <a:avLst/>
          </a:prstGeom>
        </p:spPr>
        <p:txBody>
          <a:bodyPr lIns="0" tIns="0" rIns="0" bIns="0" rtlCol="0" anchor="t">
            <a:spAutoFit/>
          </a:bodyPr>
          <a:lstStyle/>
          <a:p>
            <a:pPr algn="r">
              <a:lnSpc>
                <a:spcPts val="4974"/>
              </a:lnSpc>
            </a:pPr>
            <a:r>
              <a:rPr lang="en-US" sz="4145">
                <a:solidFill>
                  <a:srgbClr val="FFFFFF"/>
                </a:solidFill>
                <a:latin typeface="Oswald"/>
              </a:rPr>
              <a:t>Pivot</a:t>
            </a:r>
          </a:p>
        </p:txBody>
      </p:sp>
      <p:sp>
        <p:nvSpPr>
          <p:cNvPr id="6" name="TextBox 6"/>
          <p:cNvSpPr txBox="1"/>
          <p:nvPr/>
        </p:nvSpPr>
        <p:spPr>
          <a:xfrm>
            <a:off x="3914894" y="1915849"/>
            <a:ext cx="13344406" cy="1666876"/>
          </a:xfrm>
          <a:prstGeom prst="rect">
            <a:avLst/>
          </a:prstGeom>
        </p:spPr>
        <p:txBody>
          <a:bodyPr lIns="0" tIns="0" rIns="0" bIns="0" rtlCol="0" anchor="t">
            <a:spAutoFit/>
          </a:bodyPr>
          <a:lstStyle/>
          <a:p>
            <a:pPr>
              <a:lnSpc>
                <a:spcPts val="4499"/>
              </a:lnSpc>
            </a:pPr>
            <a:r>
              <a:rPr lang="en-US" sz="2999">
                <a:solidFill>
                  <a:srgbClr val="FFFFFF"/>
                </a:solidFill>
                <a:latin typeface="Maven Pro Regular"/>
              </a:rPr>
              <a:t>Searchable database of federal and private funding opportunities.</a:t>
            </a:r>
          </a:p>
          <a:p>
            <a:pPr>
              <a:lnSpc>
                <a:spcPts val="4499"/>
              </a:lnSpc>
            </a:pPr>
            <a:endParaRPr lang="en-US" sz="2999">
              <a:solidFill>
                <a:srgbClr val="FFFFFF"/>
              </a:solidFill>
              <a:latin typeface="Maven Pro Regular"/>
            </a:endParaRPr>
          </a:p>
          <a:p>
            <a:pPr>
              <a:lnSpc>
                <a:spcPts val="4499"/>
              </a:lnSpc>
            </a:pPr>
            <a:r>
              <a:rPr lang="en-US" sz="2999">
                <a:solidFill>
                  <a:srgbClr val="FFFFFF"/>
                </a:solidFill>
                <a:latin typeface="Maven Pro Regular"/>
              </a:rPr>
              <a:t>https://pivot.proquest.com/funding_main</a:t>
            </a:r>
          </a:p>
        </p:txBody>
      </p:sp>
      <p:sp>
        <p:nvSpPr>
          <p:cNvPr id="7" name="TextBox 7"/>
          <p:cNvSpPr txBox="1"/>
          <p:nvPr/>
        </p:nvSpPr>
        <p:spPr>
          <a:xfrm>
            <a:off x="3914894" y="7334249"/>
            <a:ext cx="13344406" cy="2228851"/>
          </a:xfrm>
          <a:prstGeom prst="rect">
            <a:avLst/>
          </a:prstGeom>
        </p:spPr>
        <p:txBody>
          <a:bodyPr lIns="0" tIns="0" rIns="0" bIns="0" rtlCol="0" anchor="t">
            <a:spAutoFit/>
          </a:bodyPr>
          <a:lstStyle/>
          <a:p>
            <a:pPr>
              <a:lnSpc>
                <a:spcPts val="4499"/>
              </a:lnSpc>
            </a:pPr>
            <a:r>
              <a:rPr lang="en-US" sz="2999">
                <a:solidFill>
                  <a:srgbClr val="FFFFFF"/>
                </a:solidFill>
                <a:latin typeface="Maven Pro Regular"/>
              </a:rPr>
              <a:t>Lists funding opportunities specific to rural health by organization, state, topic and type of funding.</a:t>
            </a:r>
          </a:p>
          <a:p>
            <a:pPr>
              <a:lnSpc>
                <a:spcPts val="4499"/>
              </a:lnSpc>
            </a:pPr>
            <a:endParaRPr lang="en-US" sz="2999">
              <a:solidFill>
                <a:srgbClr val="FFFFFF"/>
              </a:solidFill>
              <a:latin typeface="Maven Pro Regular"/>
            </a:endParaRPr>
          </a:p>
          <a:p>
            <a:pPr>
              <a:lnSpc>
                <a:spcPts val="4499"/>
              </a:lnSpc>
            </a:pPr>
            <a:r>
              <a:rPr lang="en-US" sz="2999">
                <a:solidFill>
                  <a:srgbClr val="FFFFFF"/>
                </a:solidFill>
                <a:latin typeface="Maven Pro Regular"/>
              </a:rPr>
              <a:t>https://www.ruralhealthinfo.org/funding</a:t>
            </a:r>
          </a:p>
        </p:txBody>
      </p:sp>
      <p:sp>
        <p:nvSpPr>
          <p:cNvPr id="8" name="TextBox 8"/>
          <p:cNvSpPr txBox="1"/>
          <p:nvPr/>
        </p:nvSpPr>
        <p:spPr>
          <a:xfrm>
            <a:off x="3914894" y="4669637"/>
            <a:ext cx="13344406" cy="1666876"/>
          </a:xfrm>
          <a:prstGeom prst="rect">
            <a:avLst/>
          </a:prstGeom>
        </p:spPr>
        <p:txBody>
          <a:bodyPr lIns="0" tIns="0" rIns="0" bIns="0" rtlCol="0" anchor="t">
            <a:spAutoFit/>
          </a:bodyPr>
          <a:lstStyle/>
          <a:p>
            <a:pPr>
              <a:lnSpc>
                <a:spcPts val="4499"/>
              </a:lnSpc>
            </a:pPr>
            <a:r>
              <a:rPr lang="en-US" sz="2999">
                <a:solidFill>
                  <a:srgbClr val="FFFFFF"/>
                </a:solidFill>
                <a:latin typeface="Maven Pro Regular"/>
              </a:rPr>
              <a:t>Searchable database of federal funding opportunities.</a:t>
            </a:r>
          </a:p>
          <a:p>
            <a:pPr>
              <a:lnSpc>
                <a:spcPts val="4499"/>
              </a:lnSpc>
            </a:pPr>
            <a:endParaRPr lang="en-US" sz="2999">
              <a:solidFill>
                <a:srgbClr val="FFFFFF"/>
              </a:solidFill>
              <a:latin typeface="Maven Pro Regular"/>
            </a:endParaRPr>
          </a:p>
          <a:p>
            <a:pPr>
              <a:lnSpc>
                <a:spcPts val="4499"/>
              </a:lnSpc>
            </a:pPr>
            <a:r>
              <a:rPr lang="en-US" sz="2999">
                <a:solidFill>
                  <a:srgbClr val="FFFFFF"/>
                </a:solidFill>
                <a:latin typeface="Maven Pro Regular"/>
              </a:rPr>
              <a:t>https://www.grants.gov/web/grants/search-grants.html</a:t>
            </a:r>
          </a:p>
        </p:txBody>
      </p:sp>
      <p:sp>
        <p:nvSpPr>
          <p:cNvPr id="9" name="TextBox 9"/>
          <p:cNvSpPr txBox="1"/>
          <p:nvPr/>
        </p:nvSpPr>
        <p:spPr>
          <a:xfrm>
            <a:off x="1306152" y="5300824"/>
            <a:ext cx="2021524" cy="629844"/>
          </a:xfrm>
          <a:prstGeom prst="rect">
            <a:avLst/>
          </a:prstGeom>
        </p:spPr>
        <p:txBody>
          <a:bodyPr lIns="0" tIns="0" rIns="0" bIns="0" rtlCol="0" anchor="t">
            <a:spAutoFit/>
          </a:bodyPr>
          <a:lstStyle/>
          <a:p>
            <a:pPr algn="r">
              <a:lnSpc>
                <a:spcPts val="4974"/>
              </a:lnSpc>
            </a:pPr>
            <a:r>
              <a:rPr lang="en-US" sz="4145">
                <a:solidFill>
                  <a:srgbClr val="FFFFFF"/>
                </a:solidFill>
                <a:latin typeface="Oswald"/>
              </a:rPr>
              <a:t>Grants.gov</a:t>
            </a:r>
          </a:p>
        </p:txBody>
      </p:sp>
      <p:sp>
        <p:nvSpPr>
          <p:cNvPr id="10" name="TextBox 10"/>
          <p:cNvSpPr txBox="1"/>
          <p:nvPr/>
        </p:nvSpPr>
        <p:spPr>
          <a:xfrm>
            <a:off x="1427951" y="8181378"/>
            <a:ext cx="1680247" cy="629844"/>
          </a:xfrm>
          <a:prstGeom prst="rect">
            <a:avLst/>
          </a:prstGeom>
        </p:spPr>
        <p:txBody>
          <a:bodyPr lIns="0" tIns="0" rIns="0" bIns="0" rtlCol="0" anchor="t">
            <a:spAutoFit/>
          </a:bodyPr>
          <a:lstStyle/>
          <a:p>
            <a:pPr algn="r">
              <a:lnSpc>
                <a:spcPts val="4974"/>
              </a:lnSpc>
            </a:pPr>
            <a:r>
              <a:rPr lang="en-US" sz="4145">
                <a:solidFill>
                  <a:srgbClr val="FFFFFF"/>
                </a:solidFill>
                <a:latin typeface="Oswald"/>
              </a:rPr>
              <a:t>RHI Hub</a:t>
            </a:r>
          </a:p>
        </p:txBody>
      </p:sp>
      <p:sp>
        <p:nvSpPr>
          <p:cNvPr id="11" name="TextBox 11"/>
          <p:cNvSpPr txBox="1"/>
          <p:nvPr/>
        </p:nvSpPr>
        <p:spPr>
          <a:xfrm>
            <a:off x="2316914" y="895350"/>
            <a:ext cx="12985941" cy="628650"/>
          </a:xfrm>
          <a:prstGeom prst="rect">
            <a:avLst/>
          </a:prstGeom>
        </p:spPr>
        <p:txBody>
          <a:bodyPr lIns="0" tIns="0" rIns="0" bIns="0" rtlCol="0" anchor="t">
            <a:spAutoFit/>
          </a:bodyPr>
          <a:lstStyle/>
          <a:p>
            <a:pPr algn="ctr">
              <a:lnSpc>
                <a:spcPts val="5040"/>
              </a:lnSpc>
            </a:pPr>
            <a:r>
              <a:rPr lang="en-US" sz="4200">
                <a:solidFill>
                  <a:srgbClr val="FFA200"/>
                </a:solidFill>
                <a:latin typeface="Oswald"/>
              </a:rPr>
              <a:t>Recommended Web Searches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32010"/>
        </a:solidFill>
        <a:effectLst/>
      </p:bgPr>
    </p:bg>
    <p:spTree>
      <p:nvGrpSpPr>
        <p:cNvPr id="1" name=""/>
        <p:cNvGrpSpPr/>
        <p:nvPr/>
      </p:nvGrpSpPr>
      <p:grpSpPr>
        <a:xfrm>
          <a:off x="0" y="0"/>
          <a:ext cx="0" cy="0"/>
          <a:chOff x="0" y="0"/>
          <a:chExt cx="0" cy="0"/>
        </a:xfrm>
      </p:grpSpPr>
      <p:sp>
        <p:nvSpPr>
          <p:cNvPr id="2" name="TextBox 2"/>
          <p:cNvSpPr txBox="1"/>
          <p:nvPr/>
        </p:nvSpPr>
        <p:spPr>
          <a:xfrm>
            <a:off x="1028700" y="2130804"/>
            <a:ext cx="16230600" cy="542926"/>
          </a:xfrm>
          <a:prstGeom prst="rect">
            <a:avLst/>
          </a:prstGeom>
        </p:spPr>
        <p:txBody>
          <a:bodyPr lIns="0" tIns="0" rIns="0" bIns="0" rtlCol="0" anchor="t">
            <a:spAutoFit/>
          </a:bodyPr>
          <a:lstStyle/>
          <a:p>
            <a:pPr>
              <a:lnSpc>
                <a:spcPts val="4499"/>
              </a:lnSpc>
            </a:pPr>
            <a:r>
              <a:rPr lang="en-US" sz="2999">
                <a:solidFill>
                  <a:srgbClr val="FFFFFF"/>
                </a:solidFill>
                <a:latin typeface="Maven Pro Regular"/>
              </a:rPr>
              <a:t>https://www.uwyo.edu/research/proposal-development/funding-opportunities/index.html</a:t>
            </a:r>
          </a:p>
        </p:txBody>
      </p:sp>
      <p:sp>
        <p:nvSpPr>
          <p:cNvPr id="3" name="TextBox 3"/>
          <p:cNvSpPr txBox="1"/>
          <p:nvPr/>
        </p:nvSpPr>
        <p:spPr>
          <a:xfrm>
            <a:off x="2316914" y="3090034"/>
            <a:ext cx="14942386" cy="2709366"/>
          </a:xfrm>
          <a:prstGeom prst="rect">
            <a:avLst/>
          </a:prstGeom>
        </p:spPr>
        <p:txBody>
          <a:bodyPr lIns="0" tIns="0" rIns="0" bIns="0" rtlCol="0" anchor="t">
            <a:spAutoFit/>
          </a:bodyPr>
          <a:lstStyle/>
          <a:p>
            <a:pPr>
              <a:lnSpc>
                <a:spcPts val="5473"/>
              </a:lnSpc>
            </a:pPr>
            <a:r>
              <a:rPr lang="en-US" sz="3648">
                <a:solidFill>
                  <a:srgbClr val="FFFFFF"/>
                </a:solidFill>
                <a:latin typeface="Maven Pro Regular"/>
              </a:rPr>
              <a:t>Facutly Grant-in-Aid Program</a:t>
            </a:r>
          </a:p>
          <a:p>
            <a:pPr>
              <a:lnSpc>
                <a:spcPts val="5473"/>
              </a:lnSpc>
            </a:pPr>
            <a:r>
              <a:rPr lang="en-US" sz="3648">
                <a:solidFill>
                  <a:srgbClr val="FFFFFF"/>
                </a:solidFill>
                <a:latin typeface="Maven Pro Regular"/>
              </a:rPr>
              <a:t>Internal Competitions</a:t>
            </a:r>
          </a:p>
          <a:p>
            <a:pPr>
              <a:lnSpc>
                <a:spcPts val="5473"/>
              </a:lnSpc>
            </a:pPr>
            <a:r>
              <a:rPr lang="en-US" sz="3648">
                <a:solidFill>
                  <a:srgbClr val="FFFFFF"/>
                </a:solidFill>
                <a:latin typeface="Maven Pro Regular"/>
              </a:rPr>
              <a:t>Limited Submissions</a:t>
            </a:r>
          </a:p>
          <a:p>
            <a:pPr>
              <a:lnSpc>
                <a:spcPts val="5473"/>
              </a:lnSpc>
            </a:pPr>
            <a:r>
              <a:rPr lang="en-US" sz="3648">
                <a:solidFill>
                  <a:srgbClr val="FFFFFF"/>
                </a:solidFill>
                <a:latin typeface="Maven Pro Regular"/>
              </a:rPr>
              <a:t>Wyoming SBIR Phase 0 Program</a:t>
            </a:r>
          </a:p>
        </p:txBody>
      </p:sp>
      <p:sp>
        <p:nvSpPr>
          <p:cNvPr id="4" name="TextBox 4"/>
          <p:cNvSpPr txBox="1"/>
          <p:nvPr/>
        </p:nvSpPr>
        <p:spPr>
          <a:xfrm>
            <a:off x="2316914" y="895350"/>
            <a:ext cx="12985941" cy="1143000"/>
          </a:xfrm>
          <a:prstGeom prst="rect">
            <a:avLst/>
          </a:prstGeom>
        </p:spPr>
        <p:txBody>
          <a:bodyPr lIns="0" tIns="0" rIns="0" bIns="0" rtlCol="0" anchor="t">
            <a:spAutoFit/>
          </a:bodyPr>
          <a:lstStyle/>
          <a:p>
            <a:pPr algn="ctr">
              <a:lnSpc>
                <a:spcPts val="5040"/>
              </a:lnSpc>
            </a:pPr>
            <a:r>
              <a:rPr lang="en-US" sz="4200">
                <a:solidFill>
                  <a:srgbClr val="FFA200"/>
                </a:solidFill>
                <a:latin typeface="Oswald"/>
              </a:rPr>
              <a:t>Additional Resources Provided by REDD</a:t>
            </a:r>
          </a:p>
          <a:p>
            <a:pPr algn="ctr">
              <a:lnSpc>
                <a:spcPts val="4080"/>
              </a:lnSpc>
            </a:pPr>
            <a:r>
              <a:rPr lang="en-US" sz="3400">
                <a:solidFill>
                  <a:srgbClr val="FFA200"/>
                </a:solidFill>
                <a:latin typeface="Oswald"/>
              </a:rPr>
              <a:t>contact REDD for more information</a:t>
            </a:r>
          </a:p>
        </p:txBody>
      </p:sp>
      <p:sp>
        <p:nvSpPr>
          <p:cNvPr id="5" name="TextBox 5"/>
          <p:cNvSpPr txBox="1"/>
          <p:nvPr/>
        </p:nvSpPr>
        <p:spPr>
          <a:xfrm>
            <a:off x="1028700" y="7257455"/>
            <a:ext cx="16230600" cy="1342323"/>
          </a:xfrm>
          <a:prstGeom prst="rect">
            <a:avLst/>
          </a:prstGeom>
        </p:spPr>
        <p:txBody>
          <a:bodyPr lIns="0" tIns="0" rIns="0" bIns="0" rtlCol="0" anchor="t">
            <a:spAutoFit/>
          </a:bodyPr>
          <a:lstStyle/>
          <a:p>
            <a:pPr>
              <a:lnSpc>
                <a:spcPts val="5473"/>
              </a:lnSpc>
            </a:pPr>
            <a:r>
              <a:rPr lang="en-US" sz="3648">
                <a:solidFill>
                  <a:srgbClr val="FFFFFF"/>
                </a:solidFill>
                <a:latin typeface="Maven Pro Regular"/>
              </a:rPr>
              <a:t>Zoom recording New Faculty Orientation 2022</a:t>
            </a:r>
          </a:p>
          <a:p>
            <a:pPr>
              <a:lnSpc>
                <a:spcPts val="5473"/>
              </a:lnSpc>
            </a:pPr>
            <a:r>
              <a:rPr lang="en-US" sz="3648">
                <a:solidFill>
                  <a:srgbClr val="FFFFFF"/>
                </a:solidFill>
                <a:latin typeface="Maven Pro Regular"/>
                <a:hlinkClick r:id="rId2" tooltip="http://www.uwyo.edu/research/"/>
              </a:rPr>
              <a:t>http://www.uwyo.edu/research/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3201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6029311" y="3162270"/>
            <a:ext cx="1590763" cy="184497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0667927" y="3162270"/>
            <a:ext cx="1590763" cy="1844970"/>
          </a:xfrm>
          <a:prstGeom prst="rect">
            <a:avLst/>
          </a:prstGeom>
        </p:spPr>
      </p:pic>
      <p:grpSp>
        <p:nvGrpSpPr>
          <p:cNvPr id="4" name="Group 4"/>
          <p:cNvGrpSpPr>
            <a:grpSpLocks noChangeAspect="1"/>
          </p:cNvGrpSpPr>
          <p:nvPr/>
        </p:nvGrpSpPr>
        <p:grpSpPr>
          <a:xfrm>
            <a:off x="6452640" y="1764937"/>
            <a:ext cx="5382720" cy="4639638"/>
            <a:chOff x="0" y="0"/>
            <a:chExt cx="5917184" cy="5100320"/>
          </a:xfrm>
        </p:grpSpPr>
        <p:sp>
          <p:nvSpPr>
            <p:cNvPr id="5" name="Freeform 5"/>
            <p:cNvSpPr/>
            <p:nvPr/>
          </p:nvSpPr>
          <p:spPr>
            <a:xfrm>
              <a:off x="0" y="0"/>
              <a:ext cx="5917184" cy="5100320"/>
            </a:xfrm>
            <a:custGeom>
              <a:avLst/>
              <a:gdLst/>
              <a:ahLst/>
              <a:cxnLst/>
              <a:rect l="l" t="t" r="r" b="b"/>
              <a:pathLst>
                <a:path w="5917184" h="5100320">
                  <a:moveTo>
                    <a:pt x="1275080" y="0"/>
                  </a:moveTo>
                  <a:lnTo>
                    <a:pt x="0" y="2550160"/>
                  </a:lnTo>
                  <a:lnTo>
                    <a:pt x="1275080" y="5100320"/>
                  </a:lnTo>
                  <a:lnTo>
                    <a:pt x="4642104" y="5100320"/>
                  </a:lnTo>
                  <a:lnTo>
                    <a:pt x="5917184" y="2550160"/>
                  </a:lnTo>
                  <a:lnTo>
                    <a:pt x="4642104" y="0"/>
                  </a:lnTo>
                  <a:close/>
                </a:path>
              </a:pathLst>
            </a:custGeom>
            <a:blipFill>
              <a:blip r:embed="rId6"/>
              <a:stretch>
                <a:fillRect l="-14646" r="-14646"/>
              </a:stretch>
            </a:blipFill>
          </p:spPr>
        </p:sp>
      </p:grpSp>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2962218" y="-6625384"/>
            <a:ext cx="9917703" cy="11502575"/>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5400000">
            <a:off x="11332515" y="-6625384"/>
            <a:ext cx="9917703" cy="11502575"/>
          </a:xfrm>
          <a:prstGeom prst="rect">
            <a:avLst/>
          </a:prstGeom>
        </p:spPr>
      </p:pic>
      <p:sp>
        <p:nvSpPr>
          <p:cNvPr id="8" name="TextBox 8"/>
          <p:cNvSpPr txBox="1"/>
          <p:nvPr/>
        </p:nvSpPr>
        <p:spPr>
          <a:xfrm>
            <a:off x="2651030" y="7068902"/>
            <a:ext cx="12985941" cy="1905000"/>
          </a:xfrm>
          <a:prstGeom prst="rect">
            <a:avLst/>
          </a:prstGeom>
        </p:spPr>
        <p:txBody>
          <a:bodyPr lIns="0" tIns="0" rIns="0" bIns="0" rtlCol="0" anchor="t">
            <a:spAutoFit/>
          </a:bodyPr>
          <a:lstStyle/>
          <a:p>
            <a:pPr algn="ctr">
              <a:lnSpc>
                <a:spcPts val="5040"/>
              </a:lnSpc>
            </a:pPr>
            <a:r>
              <a:rPr lang="en-US" sz="4200">
                <a:solidFill>
                  <a:srgbClr val="FFA200"/>
                </a:solidFill>
                <a:latin typeface="Oswald"/>
              </a:rPr>
              <a:t>You Have Identified an Opportunity</a:t>
            </a:r>
          </a:p>
          <a:p>
            <a:pPr algn="ctr">
              <a:lnSpc>
                <a:spcPts val="5040"/>
              </a:lnSpc>
            </a:pPr>
            <a:endParaRPr lang="en-US" sz="4200">
              <a:solidFill>
                <a:srgbClr val="FFA200"/>
              </a:solidFill>
              <a:latin typeface="Oswald"/>
            </a:endParaRPr>
          </a:p>
          <a:p>
            <a:pPr algn="ctr">
              <a:lnSpc>
                <a:spcPts val="5040"/>
              </a:lnSpc>
            </a:pPr>
            <a:r>
              <a:rPr lang="en-US" sz="4200">
                <a:solidFill>
                  <a:srgbClr val="FFA200"/>
                </a:solidFill>
                <a:latin typeface="Oswald"/>
              </a:rPr>
              <a:t>What's Next?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3201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3440149" y="-167942"/>
            <a:ext cx="12536524" cy="10805864"/>
            <a:chOff x="0" y="0"/>
            <a:chExt cx="5917184" cy="5100320"/>
          </a:xfrm>
        </p:grpSpPr>
        <p:sp>
          <p:nvSpPr>
            <p:cNvPr id="3" name="Freeform 3"/>
            <p:cNvSpPr/>
            <p:nvPr/>
          </p:nvSpPr>
          <p:spPr>
            <a:xfrm>
              <a:off x="0" y="0"/>
              <a:ext cx="5917184" cy="5100320"/>
            </a:xfrm>
            <a:custGeom>
              <a:avLst/>
              <a:gdLst/>
              <a:ahLst/>
              <a:cxnLst/>
              <a:rect l="l" t="t" r="r" b="b"/>
              <a:pathLst>
                <a:path w="5917184" h="5100320">
                  <a:moveTo>
                    <a:pt x="1275080" y="0"/>
                  </a:moveTo>
                  <a:lnTo>
                    <a:pt x="0" y="2550160"/>
                  </a:lnTo>
                  <a:lnTo>
                    <a:pt x="1275080" y="5100320"/>
                  </a:lnTo>
                  <a:lnTo>
                    <a:pt x="4642104" y="5100320"/>
                  </a:lnTo>
                  <a:lnTo>
                    <a:pt x="5917184" y="2550160"/>
                  </a:lnTo>
                  <a:lnTo>
                    <a:pt x="4642104" y="0"/>
                  </a:lnTo>
                  <a:close/>
                </a:path>
              </a:pathLst>
            </a:custGeom>
            <a:blipFill>
              <a:blip r:embed="rId2"/>
              <a:stretch>
                <a:fillRect t="-37011" b="-37011"/>
              </a:stretch>
            </a:blipFill>
          </p:spPr>
        </p:sp>
      </p:grpSp>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8273138" y="538452"/>
            <a:ext cx="2198923" cy="2550316"/>
          </a:xfrm>
          <a:prstGeom prst="rect">
            <a:avLst/>
          </a:prstGeom>
        </p:spPr>
      </p:pic>
      <p:sp>
        <p:nvSpPr>
          <p:cNvPr id="5" name="TextBox 5"/>
          <p:cNvSpPr txBox="1"/>
          <p:nvPr/>
        </p:nvSpPr>
        <p:spPr>
          <a:xfrm>
            <a:off x="10988094" y="723674"/>
            <a:ext cx="5002132" cy="628650"/>
          </a:xfrm>
          <a:prstGeom prst="rect">
            <a:avLst/>
          </a:prstGeom>
        </p:spPr>
        <p:txBody>
          <a:bodyPr lIns="0" tIns="0" rIns="0" bIns="0" rtlCol="0" anchor="t">
            <a:spAutoFit/>
          </a:bodyPr>
          <a:lstStyle/>
          <a:p>
            <a:pPr>
              <a:lnSpc>
                <a:spcPts val="5040"/>
              </a:lnSpc>
            </a:pPr>
            <a:r>
              <a:rPr lang="en-US" sz="4200">
                <a:solidFill>
                  <a:srgbClr val="FFA200"/>
                </a:solidFill>
                <a:latin typeface="Oswald"/>
              </a:rPr>
              <a:t>Step One</a:t>
            </a:r>
          </a:p>
        </p:txBody>
      </p:sp>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107159" y="1548169"/>
            <a:ext cx="530883" cy="530883"/>
          </a:xfrm>
          <a:prstGeom prst="rect">
            <a:avLst/>
          </a:prstGeom>
        </p:spPr>
      </p:pic>
      <p:sp>
        <p:nvSpPr>
          <p:cNvPr id="7" name="TextBox 7"/>
          <p:cNvSpPr txBox="1"/>
          <p:nvPr/>
        </p:nvSpPr>
        <p:spPr>
          <a:xfrm>
            <a:off x="10988094" y="1611680"/>
            <a:ext cx="6430062" cy="6356985"/>
          </a:xfrm>
          <a:prstGeom prst="rect">
            <a:avLst/>
          </a:prstGeom>
        </p:spPr>
        <p:txBody>
          <a:bodyPr lIns="0" tIns="0" rIns="0" bIns="0" rtlCol="0" anchor="t">
            <a:spAutoFit/>
          </a:bodyPr>
          <a:lstStyle/>
          <a:p>
            <a:pPr>
              <a:lnSpc>
                <a:spcPts val="3600"/>
              </a:lnSpc>
            </a:pPr>
            <a:r>
              <a:rPr lang="en-US" sz="2400">
                <a:solidFill>
                  <a:srgbClr val="FFFFFF"/>
                </a:solidFill>
                <a:latin typeface="Maven Pro Regular"/>
              </a:rPr>
              <a:t>Send an intent to apply email to the CHS Grants Manager and REDD (research@uwyo.edu) when you have identified a funding opportunity.   REDD requires five days prior notice to the submission date.  REDD will add you to their review calendar.  Fair warning, five days is not sufficient for both the CHS Grants Manager and REDD to review the documents and for the Dean to approve the submission.</a:t>
            </a:r>
          </a:p>
          <a:p>
            <a:pPr>
              <a:lnSpc>
                <a:spcPts val="3600"/>
              </a:lnSpc>
            </a:pPr>
            <a:endParaRPr lang="en-US" sz="2400">
              <a:solidFill>
                <a:srgbClr val="FFFFFF"/>
              </a:solidFill>
              <a:latin typeface="Maven Pro Regular"/>
            </a:endParaRPr>
          </a:p>
          <a:p>
            <a:pPr>
              <a:lnSpc>
                <a:spcPts val="3599"/>
              </a:lnSpc>
            </a:pPr>
            <a:r>
              <a:rPr lang="en-US" sz="2399">
                <a:solidFill>
                  <a:srgbClr val="FFFFFF"/>
                </a:solidFill>
                <a:latin typeface="Maven Pro Regular"/>
              </a:rPr>
              <a:t>You should expect the CHS internal review to be at least four days earlier than the REDD review date.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3201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3554449" y="-259432"/>
            <a:ext cx="12536524" cy="10805864"/>
            <a:chOff x="0" y="0"/>
            <a:chExt cx="5917184" cy="5100320"/>
          </a:xfrm>
        </p:grpSpPr>
        <p:sp>
          <p:nvSpPr>
            <p:cNvPr id="3" name="Freeform 3"/>
            <p:cNvSpPr/>
            <p:nvPr/>
          </p:nvSpPr>
          <p:spPr>
            <a:xfrm>
              <a:off x="0" y="0"/>
              <a:ext cx="5917184" cy="5100320"/>
            </a:xfrm>
            <a:custGeom>
              <a:avLst/>
              <a:gdLst/>
              <a:ahLst/>
              <a:cxnLst/>
              <a:rect l="l" t="t" r="r" b="b"/>
              <a:pathLst>
                <a:path w="5917184" h="5100320">
                  <a:moveTo>
                    <a:pt x="1275080" y="0"/>
                  </a:moveTo>
                  <a:lnTo>
                    <a:pt x="0" y="2550160"/>
                  </a:lnTo>
                  <a:lnTo>
                    <a:pt x="1275080" y="5100320"/>
                  </a:lnTo>
                  <a:lnTo>
                    <a:pt x="4642104" y="5100320"/>
                  </a:lnTo>
                  <a:lnTo>
                    <a:pt x="5917184" y="2550160"/>
                  </a:lnTo>
                  <a:lnTo>
                    <a:pt x="4642104" y="0"/>
                  </a:lnTo>
                  <a:close/>
                </a:path>
              </a:pathLst>
            </a:custGeom>
            <a:blipFill>
              <a:blip r:embed="rId2"/>
              <a:stretch>
                <a:fillRect r="-29292"/>
              </a:stretch>
            </a:blipFill>
          </p:spPr>
        </p:sp>
      </p:grpSp>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7979440" y="484371"/>
            <a:ext cx="2198923" cy="2550316"/>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486624" y="1339753"/>
            <a:ext cx="1184554" cy="839553"/>
          </a:xfrm>
          <a:prstGeom prst="rect">
            <a:avLst/>
          </a:prstGeom>
        </p:spPr>
      </p:pic>
      <p:sp>
        <p:nvSpPr>
          <p:cNvPr id="6" name="TextBox 6"/>
          <p:cNvSpPr txBox="1"/>
          <p:nvPr/>
        </p:nvSpPr>
        <p:spPr>
          <a:xfrm>
            <a:off x="10549597" y="669593"/>
            <a:ext cx="5002132" cy="628650"/>
          </a:xfrm>
          <a:prstGeom prst="rect">
            <a:avLst/>
          </a:prstGeom>
        </p:spPr>
        <p:txBody>
          <a:bodyPr lIns="0" tIns="0" rIns="0" bIns="0" rtlCol="0" anchor="t">
            <a:spAutoFit/>
          </a:bodyPr>
          <a:lstStyle/>
          <a:p>
            <a:pPr>
              <a:lnSpc>
                <a:spcPts val="5040"/>
              </a:lnSpc>
            </a:pPr>
            <a:r>
              <a:rPr lang="en-US" sz="4200">
                <a:solidFill>
                  <a:srgbClr val="FFA200"/>
                </a:solidFill>
                <a:latin typeface="Oswald"/>
              </a:rPr>
              <a:t>Step Two</a:t>
            </a:r>
          </a:p>
        </p:txBody>
      </p:sp>
      <p:sp>
        <p:nvSpPr>
          <p:cNvPr id="7" name="TextBox 7"/>
          <p:cNvSpPr txBox="1"/>
          <p:nvPr/>
        </p:nvSpPr>
        <p:spPr>
          <a:xfrm>
            <a:off x="10549597" y="1523244"/>
            <a:ext cx="7031903" cy="6776085"/>
          </a:xfrm>
          <a:prstGeom prst="rect">
            <a:avLst/>
          </a:prstGeom>
        </p:spPr>
        <p:txBody>
          <a:bodyPr lIns="0" tIns="0" rIns="0" bIns="0" rtlCol="0" anchor="t">
            <a:spAutoFit/>
          </a:bodyPr>
          <a:lstStyle/>
          <a:p>
            <a:pPr>
              <a:lnSpc>
                <a:spcPts val="3600"/>
              </a:lnSpc>
            </a:pPr>
            <a:r>
              <a:rPr lang="en-US" sz="2400">
                <a:solidFill>
                  <a:srgbClr val="FFFFFF"/>
                </a:solidFill>
                <a:latin typeface="Maven Pro Regular"/>
              </a:rPr>
              <a:t>Prepare your proposal for submission and work with the CHS Grants Manager.   The draft proposal should be reviewed by the CHS Grants Manager prior to any documents being submitted to REDD.  Provide the budget and budget justification to the CHS Grants Manager for review at least four days prior to the REDD submission review. </a:t>
            </a:r>
          </a:p>
          <a:p>
            <a:pPr>
              <a:lnSpc>
                <a:spcPts val="3600"/>
              </a:lnSpc>
            </a:pPr>
            <a:endParaRPr lang="en-US" sz="2400">
              <a:solidFill>
                <a:srgbClr val="FFFFFF"/>
              </a:solidFill>
              <a:latin typeface="Maven Pro Regular"/>
            </a:endParaRPr>
          </a:p>
          <a:p>
            <a:pPr>
              <a:lnSpc>
                <a:spcPts val="3599"/>
              </a:lnSpc>
            </a:pPr>
            <a:r>
              <a:rPr lang="en-US" sz="2399">
                <a:solidFill>
                  <a:srgbClr val="FFFFFF"/>
                </a:solidFill>
                <a:latin typeface="Maven Pro Regular"/>
              </a:rPr>
              <a:t>Once the CHS Grants Manager has reviewed the provided documents.  A greensheet should be prepared, signed and sent to the CHS Grants Manager with supporting documents (abstract, narrative, budget and justification).  The packet will be provided to the Dean for signature and sent onto REDD.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3201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2361955" y="-5036681"/>
            <a:ext cx="14692990" cy="1704096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flipH="1" flipV="1">
            <a:off x="15956965" y="-1717283"/>
            <a:ext cx="14692990" cy="17040964"/>
          </a:xfrm>
          <a:prstGeom prst="rect">
            <a:avLst/>
          </a:prstGeom>
        </p:spPr>
      </p:pic>
      <p:sp>
        <p:nvSpPr>
          <p:cNvPr id="4" name="TextBox 4"/>
          <p:cNvSpPr txBox="1"/>
          <p:nvPr/>
        </p:nvSpPr>
        <p:spPr>
          <a:xfrm>
            <a:off x="4940122" y="2903593"/>
            <a:ext cx="8810383" cy="1676400"/>
          </a:xfrm>
          <a:prstGeom prst="rect">
            <a:avLst/>
          </a:prstGeom>
        </p:spPr>
        <p:txBody>
          <a:bodyPr lIns="0" tIns="0" rIns="0" bIns="0" rtlCol="0" anchor="t">
            <a:spAutoFit/>
          </a:bodyPr>
          <a:lstStyle/>
          <a:p>
            <a:pPr>
              <a:lnSpc>
                <a:spcPts val="5040"/>
              </a:lnSpc>
            </a:pPr>
            <a:r>
              <a:rPr lang="en-US" sz="4200">
                <a:solidFill>
                  <a:srgbClr val="FFA200"/>
                </a:solidFill>
                <a:latin typeface="Oswald"/>
              </a:rPr>
              <a:t>Things change. Stuff happens. Life goes on.</a:t>
            </a:r>
          </a:p>
          <a:p>
            <a:pPr>
              <a:lnSpc>
                <a:spcPts val="5040"/>
              </a:lnSpc>
            </a:pPr>
            <a:endParaRPr lang="en-US" sz="4200">
              <a:solidFill>
                <a:srgbClr val="FFA200"/>
              </a:solidFill>
              <a:latin typeface="Oswald"/>
            </a:endParaRPr>
          </a:p>
          <a:p>
            <a:pPr algn="r">
              <a:lnSpc>
                <a:spcPts val="3240"/>
              </a:lnSpc>
            </a:pPr>
            <a:r>
              <a:rPr lang="en-US" sz="2700">
                <a:solidFill>
                  <a:srgbClr val="FFA200"/>
                </a:solidFill>
                <a:latin typeface="Oswald"/>
              </a:rPr>
              <a:t>~Elizabeth Scott</a:t>
            </a:r>
          </a:p>
        </p:txBody>
      </p:sp>
      <p:sp>
        <p:nvSpPr>
          <p:cNvPr id="5" name="TextBox 5"/>
          <p:cNvSpPr txBox="1"/>
          <p:nvPr/>
        </p:nvSpPr>
        <p:spPr>
          <a:xfrm>
            <a:off x="4391640" y="6581775"/>
            <a:ext cx="9907346" cy="2647950"/>
          </a:xfrm>
          <a:prstGeom prst="rect">
            <a:avLst/>
          </a:prstGeom>
        </p:spPr>
        <p:txBody>
          <a:bodyPr lIns="0" tIns="0" rIns="0" bIns="0" rtlCol="0" anchor="t">
            <a:spAutoFit/>
          </a:bodyPr>
          <a:lstStyle/>
          <a:p>
            <a:pPr algn="ctr">
              <a:lnSpc>
                <a:spcPts val="7319"/>
              </a:lnSpc>
            </a:pPr>
            <a:r>
              <a:rPr lang="en-US" sz="6099">
                <a:solidFill>
                  <a:srgbClr val="FFFFFF"/>
                </a:solidFill>
                <a:latin typeface="Oswald"/>
              </a:rPr>
              <a:t>ROAMWyo</a:t>
            </a:r>
          </a:p>
          <a:p>
            <a:pPr algn="ctr">
              <a:lnSpc>
                <a:spcPts val="4560"/>
              </a:lnSpc>
            </a:pPr>
            <a:r>
              <a:rPr lang="en-US" sz="3800">
                <a:solidFill>
                  <a:srgbClr val="FFFFFF"/>
                </a:solidFill>
                <a:latin typeface="Oswald"/>
              </a:rPr>
              <a:t>REDD Training</a:t>
            </a:r>
          </a:p>
          <a:p>
            <a:pPr algn="ctr">
              <a:lnSpc>
                <a:spcPts val="4560"/>
              </a:lnSpc>
            </a:pPr>
            <a:r>
              <a:rPr lang="en-US" sz="3800">
                <a:solidFill>
                  <a:srgbClr val="FFFFFF"/>
                </a:solidFill>
                <a:latin typeface="Oswald"/>
              </a:rPr>
              <a:t>May 17, 2:00-4:00</a:t>
            </a:r>
          </a:p>
          <a:p>
            <a:pPr algn="ctr">
              <a:lnSpc>
                <a:spcPts val="4560"/>
              </a:lnSpc>
            </a:pPr>
            <a:r>
              <a:rPr lang="en-US" sz="3800">
                <a:solidFill>
                  <a:srgbClr val="FFFFFF"/>
                </a:solidFill>
                <a:latin typeface="Oswald"/>
              </a:rPr>
              <a:t>Berry Center Auditorium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994</Words>
  <Application>Microsoft Office PowerPoint</Application>
  <PresentationFormat>Custom</PresentationFormat>
  <Paragraphs>96</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Oswald</vt:lpstr>
      <vt:lpstr>Oswald Bold</vt:lpstr>
      <vt:lpstr>Maven Pro Bold</vt:lpstr>
      <vt:lpstr>Calibri</vt:lpstr>
      <vt:lpstr>Maven Pro Regular</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Yellow And Blue Modern Brand Marketing Strategy Presentation Template</dc:title>
  <dc:creator>Kara Enyeart</dc:creator>
  <cp:lastModifiedBy>Kara Enyeart</cp:lastModifiedBy>
  <cp:revision>2</cp:revision>
  <dcterms:created xsi:type="dcterms:W3CDTF">2006-08-16T00:00:00Z</dcterms:created>
  <dcterms:modified xsi:type="dcterms:W3CDTF">2023-05-03T14:37:08Z</dcterms:modified>
  <dc:identifier>DAFgd9iPDIg</dc:identifier>
</cp:coreProperties>
</file>