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347" r:id="rId4"/>
    <p:sldId id="260" r:id="rId5"/>
    <p:sldId id="261" r:id="rId6"/>
    <p:sldId id="262" r:id="rId7"/>
    <p:sldId id="344" r:id="rId8"/>
    <p:sldId id="263" r:id="rId9"/>
    <p:sldId id="264" r:id="rId10"/>
    <p:sldId id="348" r:id="rId11"/>
    <p:sldId id="265" r:id="rId12"/>
    <p:sldId id="268" r:id="rId13"/>
    <p:sldId id="269" r:id="rId14"/>
    <p:sldId id="270" r:id="rId15"/>
    <p:sldId id="271" r:id="rId16"/>
    <p:sldId id="266" r:id="rId17"/>
    <p:sldId id="343" r:id="rId18"/>
    <p:sldId id="272" r:id="rId19"/>
    <p:sldId id="273" r:id="rId20"/>
    <p:sldId id="342" r:id="rId21"/>
    <p:sldId id="308" r:id="rId22"/>
    <p:sldId id="309" r:id="rId23"/>
    <p:sldId id="310" r:id="rId24"/>
    <p:sldId id="314" r:id="rId25"/>
    <p:sldId id="315" r:id="rId26"/>
    <p:sldId id="316" r:id="rId27"/>
    <p:sldId id="317" r:id="rId28"/>
    <p:sldId id="311" r:id="rId29"/>
    <p:sldId id="312" r:id="rId30"/>
    <p:sldId id="341" r:id="rId31"/>
    <p:sldId id="345" r:id="rId32"/>
    <p:sldId id="346" r:id="rId33"/>
    <p:sldId id="336" r:id="rId34"/>
    <p:sldId id="320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-win8" initials="l" lastIdx="2" clrIdx="0"/>
  <p:cmAuthor id="1" name="ebauer2" initials="ecb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6EF60-3252-6041-B396-BE657E2FA7DA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06008-55BF-D24A-A030-1E0C01C55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6008-55BF-D24A-A030-1E0C01C55E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4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6008-55BF-D24A-A030-1E0C01C55E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9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6008-55BF-D24A-A030-1E0C01C55E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83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6008-55BF-D24A-A030-1E0C01C55ED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6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5A1C443-1A61-4680-983B-4BABDD043DA6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74B09C-25A3-4042-93AF-D17C0530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74D3-5D60-496C-9DD0-82305ECE3872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B09C-25A3-4042-93AF-D17C0530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C0A6744-5F41-45AE-A29D-D257FB24C538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074B09C-25A3-4042-93AF-D17C0530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738B-24E7-4BBD-81BF-0B3BBA4A9E02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74B09C-25A3-4042-93AF-D17C0530C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E238-EFC7-44FE-BCEE-8632A232A2E6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074B09C-25A3-4042-93AF-D17C0530C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C71082-1E2E-443D-9030-2FCFCF183035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74B09C-25A3-4042-93AF-D17C0530C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263F17-DBA2-4244-8704-F70E1206889A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74B09C-25A3-4042-93AF-D17C0530C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812C-0002-4AF4-805B-EE438DEDA918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74B09C-25A3-4042-93AF-D17C0530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9CF4-559D-435E-A797-8F8D3876FB9E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74B09C-25A3-4042-93AF-D17C0530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E0A1-04C6-48B3-94EB-B0752822C319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74B09C-25A3-4042-93AF-D17C0530C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1F5AE89-1F36-4F29-BD58-6C58B111478D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074B09C-25A3-4042-93AF-D17C0530C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37C55F-B7F9-4397-A7A6-691B6C4D9C0F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74B09C-25A3-4042-93AF-D17C0530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2"/>
            <a:ext cx="9143999" cy="85840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administrators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Self-Guided Educational Module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48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Lesson 1 of 2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36" y="850466"/>
            <a:ext cx="7861610" cy="5199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39" y="6049031"/>
            <a:ext cx="235326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Coordinator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50450"/>
            <a:ext cx="8042254" cy="51128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The School IPM Coordinator: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Has primary responsibility for ensuring the IPM plan is carried out 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Is the primary contact for the IPM Committee 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Is tied directly to the integration of IPM activities </a:t>
            </a:r>
          </a:p>
          <a:p>
            <a:pPr marL="365760" lvl="1" indent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 Through the coordination </a:t>
            </a:r>
            <a:br>
              <a:rPr lang="en-US" sz="3200" dirty="0" smtClean="0"/>
            </a:br>
            <a:r>
              <a:rPr lang="en-US" sz="3200" dirty="0" smtClean="0"/>
              <a:t>and commitment of all </a:t>
            </a:r>
            <a:br>
              <a:rPr lang="en-US" sz="3200" dirty="0" smtClean="0"/>
            </a:br>
            <a:r>
              <a:rPr lang="en-US" sz="3200" dirty="0" smtClean="0"/>
              <a:t>parties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304" y="4578162"/>
            <a:ext cx="3038707" cy="22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15698"/>
            <a:ext cx="8353222" cy="47838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/>
              <a:t>3. The names and titles of your school district IPM Committee members (IPM issues may be addressed within Indoor Air, Risk Assessment, Environmental Health, or Health and Safety Committees)</a:t>
            </a:r>
          </a:p>
          <a:p>
            <a:r>
              <a:rPr lang="en-US" sz="3200" dirty="0" smtClean="0"/>
              <a:t> The District Committee should include individuals who have interest in or</a:t>
            </a:r>
            <a:br>
              <a:rPr lang="en-US" sz="3200" dirty="0" smtClean="0"/>
            </a:br>
            <a:r>
              <a:rPr lang="en-US" sz="3200" dirty="0" smtClean="0"/>
              <a:t>who are involved in </a:t>
            </a:r>
            <a:br>
              <a:rPr lang="en-US" sz="3200" dirty="0" smtClean="0"/>
            </a:br>
            <a:r>
              <a:rPr lang="en-US" sz="3200" dirty="0" smtClean="0"/>
              <a:t>activities directly or </a:t>
            </a:r>
            <a:br>
              <a:rPr lang="en-US" sz="3200" dirty="0" smtClean="0"/>
            </a:br>
            <a:r>
              <a:rPr lang="en-US" sz="3200" dirty="0" smtClean="0"/>
              <a:t>significantly related to </a:t>
            </a:r>
            <a:br>
              <a:rPr lang="en-US" sz="3200" dirty="0" smtClean="0"/>
            </a:br>
            <a:r>
              <a:rPr lang="en-US" sz="3200" dirty="0" smtClean="0"/>
              <a:t>pest management </a:t>
            </a:r>
            <a:br>
              <a:rPr lang="en-US" sz="3200" dirty="0" smtClean="0"/>
            </a:br>
            <a:r>
              <a:rPr lang="en-US" sz="3200" dirty="0" smtClean="0"/>
              <a:t>for the district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Committee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531" y="3827886"/>
            <a:ext cx="2891790" cy="28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and Pests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165" y="4454912"/>
            <a:ext cx="2403088" cy="24030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4. Identification and description of your school pest problem(s)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Properly identify and record your school pest problems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Prioritize and select the appropriate non-pesticide and pesticide treatment options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92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827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100" dirty="0" smtClean="0"/>
              <a:t>5. Description of your district IPM information </a:t>
            </a:r>
            <a:r>
              <a:rPr lang="en-US" sz="3100" dirty="0"/>
              <a:t>f</a:t>
            </a:r>
            <a:r>
              <a:rPr lang="en-US" sz="3100" dirty="0" smtClean="0"/>
              <a:t>low (communication strategy) and training </a:t>
            </a:r>
            <a:r>
              <a:rPr lang="en-US" sz="3100" dirty="0"/>
              <a:t>f</a:t>
            </a:r>
            <a:r>
              <a:rPr lang="en-US" sz="3100" dirty="0" smtClean="0"/>
              <a:t>ormat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Describe how pest problems specific to your district will be reported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Indicate the type of method that will be used and specific location of a pest and/or service log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Indicate who will be responsible for responding to sanitation and building repair problems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Identify the individual(s) providing IPM training</a:t>
            </a:r>
            <a:endParaRPr lang="en-US" sz="31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Information Flow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6448" y="1600200"/>
            <a:ext cx="8531352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100" dirty="0" smtClean="0"/>
              <a:t>6. A record of pesticide(s) applied on school property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When the pest has been identified and its presence verified, pesticides are ideally used only by a licensed or certified pesticide applicator</a:t>
            </a:r>
            <a:br>
              <a:rPr lang="en-US" sz="3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3100" dirty="0" smtClean="0"/>
              <a:t>Licensing law requirements differ </a:t>
            </a:r>
            <a:br>
              <a:rPr lang="en-US" sz="3100" dirty="0" smtClean="0"/>
            </a:br>
            <a:r>
              <a:rPr lang="en-US" sz="3100" dirty="0" smtClean="0"/>
              <a:t>by state, but </a:t>
            </a:r>
            <a:r>
              <a:rPr lang="en-US" sz="3100" dirty="0"/>
              <a:t>requiring licensed or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certified applicators is a good </a:t>
            </a:r>
            <a:br>
              <a:rPr lang="en-US" sz="3100" dirty="0" smtClean="0"/>
            </a:br>
            <a:r>
              <a:rPr lang="en-US" sz="3100" dirty="0" smtClean="0"/>
              <a:t>district policy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and Pesticides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292" y="4228171"/>
            <a:ext cx="2425390" cy="2425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9180" y="6135435"/>
            <a:ext cx="5247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Widow spiders commonly trigger pesticide applications, but are managed more effectively using a vacuum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469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399" cy="49635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7. A record of non-pesticide actions taken on school property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The IPM plan should include those non-pesticide pest management methods </a:t>
            </a:r>
            <a:r>
              <a:rPr lang="en-US" sz="3200" dirty="0" smtClean="0"/>
              <a:t>and practices </a:t>
            </a:r>
            <a:r>
              <a:rPr lang="en-US" sz="3200" dirty="0"/>
              <a:t>such as sanitation/housekeeping, trapping, </a:t>
            </a:r>
            <a:r>
              <a:rPr lang="en-US" sz="3200" dirty="0" smtClean="0"/>
              <a:t>pest-proofing </a:t>
            </a:r>
            <a:r>
              <a:rPr lang="en-US" sz="3200" dirty="0"/>
              <a:t>(caulking, </a:t>
            </a:r>
            <a:r>
              <a:rPr lang="en-US" sz="3200" dirty="0" smtClean="0"/>
              <a:t>sealing cracks</a:t>
            </a:r>
            <a:r>
              <a:rPr lang="en-US" sz="3200" dirty="0"/>
              <a:t>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repairing </a:t>
            </a:r>
            <a:r>
              <a:rPr lang="en-US" sz="3200" dirty="0"/>
              <a:t>screens</a:t>
            </a:r>
            <a:r>
              <a:rPr lang="en-US" sz="3200" dirty="0" smtClean="0"/>
              <a:t>) </a:t>
            </a:r>
            <a:r>
              <a:rPr lang="en-US" sz="3200" dirty="0"/>
              <a:t>and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managing lighting (i.e. using </a:t>
            </a:r>
            <a:br>
              <a:rPr lang="en-US" sz="3200" dirty="0" smtClean="0"/>
            </a:br>
            <a:r>
              <a:rPr lang="en-US" sz="3200" dirty="0" smtClean="0"/>
              <a:t>low UV lights)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Records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595" y="4778297"/>
            <a:ext cx="2865864" cy="19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06880"/>
            <a:ext cx="831037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8. Develop and present an IPM Policy for School Board Approval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policy should state the intent of the district and school administrators to implement an IPM program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Should provide brief </a:t>
            </a:r>
            <a:br>
              <a:rPr lang="en-US" sz="3200" dirty="0" smtClean="0"/>
            </a:br>
            <a:r>
              <a:rPr lang="en-US" sz="3200" dirty="0" smtClean="0"/>
              <a:t>guidance on what </a:t>
            </a:r>
            <a:br>
              <a:rPr lang="en-US" sz="3200" dirty="0" smtClean="0"/>
            </a:br>
            <a:r>
              <a:rPr lang="en-US" sz="3200" dirty="0" smtClean="0"/>
              <a:t>generally is expected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Policy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069" y="4023360"/>
            <a:ext cx="3911399" cy="26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4068" y="1600200"/>
            <a:ext cx="8531352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100" dirty="0" smtClean="0"/>
              <a:t>A 72-hour notification period prior to any pesticide use is often required and posting a warning sign 72-hours prior to and 48 hours after any pesticide application is good policy, even if it is not required by state law – sensible exemptions can be established to encourage least-hazardous options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Keep all pesticide records - Again, state rules differ so determine how many </a:t>
            </a:r>
            <a:br>
              <a:rPr lang="en-US" sz="3100" dirty="0" smtClean="0"/>
            </a:br>
            <a:r>
              <a:rPr lang="en-US" sz="3100" dirty="0" smtClean="0"/>
              <a:t>years are required; a minimum of </a:t>
            </a:r>
            <a:br>
              <a:rPr lang="en-US" sz="3100" dirty="0" smtClean="0"/>
            </a:br>
            <a:r>
              <a:rPr lang="en-US" sz="3100" dirty="0" smtClean="0"/>
              <a:t>4 years is a good minimum</a:t>
            </a:r>
          </a:p>
          <a:p>
            <a:pPr marL="0" indent="0">
              <a:buNone/>
            </a:pPr>
            <a:endParaRPr lang="en-US" sz="31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Policy and Pesticide Application Notification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039" y="5075477"/>
            <a:ext cx="2364059" cy="15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199"/>
            <a:ext cx="8538172" cy="49065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9. Evaluation of your school district IPM program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IPM plan should be evaluated at least annually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Is the IPM plan </a:t>
            </a:r>
            <a:br>
              <a:rPr lang="en-US" sz="3200" dirty="0" smtClean="0"/>
            </a:br>
            <a:r>
              <a:rPr lang="en-US" sz="3200" dirty="0" smtClean="0"/>
              <a:t>working?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What changes are </a:t>
            </a:r>
            <a:br>
              <a:rPr lang="en-US" sz="3200" dirty="0" smtClean="0"/>
            </a:br>
            <a:r>
              <a:rPr lang="en-US" sz="3200" dirty="0" smtClean="0"/>
              <a:t>necessary?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Has new technology </a:t>
            </a:r>
            <a:br>
              <a:rPr lang="en-US" sz="3200" dirty="0" smtClean="0"/>
            </a:br>
            <a:r>
              <a:rPr lang="en-US" sz="3200" dirty="0" smtClean="0"/>
              <a:t>replaced some of the </a:t>
            </a:r>
            <a:br>
              <a:rPr lang="en-US" sz="3200" dirty="0" smtClean="0"/>
            </a:br>
            <a:r>
              <a:rPr lang="en-US" sz="3200" dirty="0" smtClean="0"/>
              <a:t>former pest management tactics?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Plan/Policy Evaluation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552" y="2695808"/>
            <a:ext cx="4092496" cy="30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4068" y="1723209"/>
            <a:ext cx="8357181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10. A description of the location of your school district IPM plan and records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following should be kept at a central location, readily available when needed: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Records </a:t>
            </a:r>
            <a:r>
              <a:rPr lang="en-US" sz="3200" dirty="0"/>
              <a:t>of pesticide </a:t>
            </a:r>
            <a:r>
              <a:rPr lang="en-US" sz="3200" dirty="0" smtClean="0"/>
              <a:t>use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Service reports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Logbook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Posting </a:t>
            </a:r>
            <a:r>
              <a:rPr lang="en-US" sz="3200" dirty="0"/>
              <a:t>and </a:t>
            </a:r>
            <a:r>
              <a:rPr lang="en-US" sz="3200" dirty="0" smtClean="0"/>
              <a:t>notifications 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Emergency waivers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Plan/Policy Storage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348" y="4081346"/>
            <a:ext cx="3593481" cy="23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850" y="1600199"/>
            <a:ext cx="8368390" cy="497302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dirty="0"/>
              <a:t>Describe key elements of coordinating an IPM policy and plan, including:		</a:t>
            </a:r>
          </a:p>
          <a:p>
            <a:pPr marL="0" lvl="0" indent="1027113">
              <a:buNone/>
            </a:pPr>
            <a:r>
              <a:rPr lang="en-US" sz="3200" b="1" dirty="0" smtClean="0"/>
              <a:t>Development, implementation </a:t>
            </a:r>
            <a:r>
              <a:rPr lang="en-US" sz="3200" b="1" dirty="0"/>
              <a:t>and </a:t>
            </a:r>
            <a:r>
              <a:rPr lang="en-US" sz="3200" b="1" dirty="0" smtClean="0"/>
              <a:t>maintenance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en-US" sz="3200" dirty="0" smtClean="0"/>
              <a:t>Describe </a:t>
            </a:r>
            <a:br>
              <a:rPr lang="en-US" sz="3200" dirty="0" smtClean="0"/>
            </a:br>
            <a:r>
              <a:rPr lang="en-US" sz="3200" dirty="0" smtClean="0"/>
              <a:t>how to </a:t>
            </a:r>
            <a:br>
              <a:rPr lang="en-US" sz="3200" dirty="0" smtClean="0"/>
            </a:br>
            <a:r>
              <a:rPr lang="en-US" sz="3200" dirty="0" smtClean="0"/>
              <a:t>uniformly </a:t>
            </a:r>
            <a:br>
              <a:rPr lang="en-US" sz="3200" dirty="0" smtClean="0"/>
            </a:br>
            <a:r>
              <a:rPr lang="en-US" sz="3200" dirty="0" smtClean="0"/>
              <a:t>enforce IPM </a:t>
            </a:r>
            <a:br>
              <a:rPr lang="en-US" sz="3200" dirty="0" smtClean="0"/>
            </a:br>
            <a:r>
              <a:rPr lang="en-US" sz="3200" dirty="0" smtClean="0"/>
              <a:t>policies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lvl="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Learning Objectives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965" y="3305446"/>
            <a:ext cx="5291357" cy="3364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5919" y="6429322"/>
            <a:ext cx="377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Dawn H. Gouge,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422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IPM </a:t>
            </a:r>
            <a:r>
              <a:rPr lang="en-US" sz="3200" dirty="0" smtClean="0">
                <a:solidFill>
                  <a:schemeClr val="tx1"/>
                </a:solidFill>
              </a:rPr>
              <a:t>Plan/Policy Template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" charset="2"/>
              <a:buChar char="q"/>
            </a:pPr>
            <a:r>
              <a:rPr lang="en-US" sz="3200" dirty="0" smtClean="0"/>
              <a:t>A School Integrated Pest </a:t>
            </a:r>
            <a:br>
              <a:rPr lang="en-US" sz="3200" dirty="0" smtClean="0"/>
            </a:br>
            <a:r>
              <a:rPr lang="en-US" sz="3200" dirty="0" smtClean="0"/>
              <a:t>Management Plan Template is </a:t>
            </a:r>
            <a:br>
              <a:rPr lang="en-US" sz="3200" dirty="0" smtClean="0"/>
            </a:br>
            <a:r>
              <a:rPr lang="en-US" sz="3200" dirty="0" smtClean="0"/>
              <a:t>available on-line at: </a:t>
            </a:r>
            <a:r>
              <a:rPr lang="en-US" sz="3200" dirty="0">
                <a:solidFill>
                  <a:srgbClr val="3333FF"/>
                </a:solidFill>
              </a:rPr>
              <a:t>https://extension.arizona.edu/sites/extension.arizona.edu/files/pubs/az1669-2015.pdf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Template </a:t>
            </a:r>
            <a:r>
              <a:rPr lang="en-US" sz="3200" dirty="0"/>
              <a:t>is intended to help you to develop an implementable </a:t>
            </a:r>
            <a:r>
              <a:rPr lang="en-US" sz="3200" dirty="0" smtClean="0"/>
              <a:t>IPM </a:t>
            </a:r>
            <a:r>
              <a:rPr lang="en-US" sz="3200" dirty="0"/>
              <a:t>Plan for your </a:t>
            </a:r>
            <a:r>
              <a:rPr lang="en-US" sz="3200" dirty="0" smtClean="0"/>
              <a:t>school district - The document is </a:t>
            </a:r>
            <a:r>
              <a:rPr lang="en-US" sz="3200" dirty="0"/>
              <a:t>a combination of instructions, sample text, and </a:t>
            </a:r>
            <a:r>
              <a:rPr lang="en-US" sz="3200" dirty="0" smtClean="0"/>
              <a:t>references that you can modify to fit your own situation</a:t>
            </a:r>
            <a:endParaRPr lang="en-US" sz="3200" dirty="0"/>
          </a:p>
          <a:p>
            <a:pPr marL="0" indent="0" defTabSz="914400">
              <a:buNone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0" y="120607"/>
            <a:ext cx="2586228" cy="307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14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General Approach to Implementing the IPM Plan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Control </a:t>
            </a:r>
            <a:r>
              <a:rPr lang="en-US" sz="3200" dirty="0"/>
              <a:t>strategies in an IPM program include structural and procedural improvements to reduce </a:t>
            </a:r>
            <a:r>
              <a:rPr lang="en-US" sz="3200" dirty="0" smtClean="0"/>
              <a:t>pest access to food, water, and/or suitable habitat </a:t>
            </a:r>
            <a:r>
              <a:rPr lang="en-US" sz="3200" dirty="0"/>
              <a:t>used by </a:t>
            </a:r>
            <a:r>
              <a:rPr lang="en-US" sz="3200" dirty="0" smtClean="0"/>
              <a:t>pests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7118" y="5695005"/>
            <a:ext cx="3701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Feral honey bees in an</a:t>
            </a:r>
            <a:br>
              <a:rPr lang="en-US" i="1" dirty="0" smtClean="0"/>
            </a:br>
            <a:r>
              <a:rPr lang="en-US" i="1" dirty="0" smtClean="0"/>
              <a:t>irrigation valve box – </a:t>
            </a:r>
            <a:br>
              <a:rPr lang="en-US" i="1" dirty="0" smtClean="0"/>
            </a:br>
            <a:r>
              <a:rPr lang="en-US" i="1" dirty="0" smtClean="0"/>
              <a:t>Dawn H. Gouge, University of Arizona 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146" y="3859252"/>
            <a:ext cx="3516351" cy="26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Education and Communication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509670"/>
            <a:ext cx="8531353" cy="44958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3200" dirty="0" smtClean="0"/>
              <a:t>To manage pests effectively, it is important to understand: 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What </a:t>
            </a:r>
            <a:r>
              <a:rPr lang="en-US" dirty="0"/>
              <a:t>conditions can cause pest </a:t>
            </a:r>
            <a:r>
              <a:rPr lang="en-US" dirty="0" smtClean="0"/>
              <a:t>problems (referred to as pest conducive conditions) 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Why </a:t>
            </a:r>
            <a:r>
              <a:rPr lang="en-US" dirty="0"/>
              <a:t>and how to monitor for </a:t>
            </a:r>
            <a:r>
              <a:rPr lang="en-US" dirty="0" smtClean="0"/>
              <a:t>pests 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How to accurately identify pests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Pest </a:t>
            </a:r>
            <a:r>
              <a:rPr lang="en-US" dirty="0"/>
              <a:t>behavior and </a:t>
            </a:r>
            <a:r>
              <a:rPr lang="en-US" dirty="0" smtClean="0"/>
              <a:t>biology</a:t>
            </a:r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sz="3200" dirty="0"/>
              <a:t>Communicate about pest </a:t>
            </a:r>
            <a:r>
              <a:rPr lang="en-US" sz="3200" dirty="0" smtClean="0"/>
              <a:t>issues using </a:t>
            </a:r>
            <a:r>
              <a:rPr lang="en-US" sz="3200" dirty="0"/>
              <a:t>a protocol for reporting pests or pest conducive </a:t>
            </a:r>
            <a:r>
              <a:rPr lang="en-US" sz="3200" dirty="0" smtClean="0"/>
              <a:t>conditions </a:t>
            </a:r>
            <a:r>
              <a:rPr lang="en-US" sz="3200" dirty="0"/>
              <a:t>and maintain </a:t>
            </a:r>
            <a:r>
              <a:rPr lang="en-US" sz="3200" dirty="0" smtClean="0"/>
              <a:t>record </a:t>
            </a:r>
            <a:r>
              <a:rPr lang="en-US" sz="3200" dirty="0"/>
              <a:t>of </a:t>
            </a:r>
            <a:r>
              <a:rPr lang="en-US" sz="3200" dirty="0" smtClean="0"/>
              <a:t>the actions taken and success achieved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Inspect and Monitor for Pests and Pest Conducive Conditions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808" y="1600199"/>
            <a:ext cx="8467240" cy="4991697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3000" dirty="0" smtClean="0"/>
              <a:t>Periodic facility </a:t>
            </a:r>
            <a:r>
              <a:rPr lang="en-US" sz="3000" dirty="0"/>
              <a:t>inspections for pests, pest </a:t>
            </a:r>
            <a:r>
              <a:rPr lang="en-US" sz="3000" dirty="0" smtClean="0"/>
              <a:t>signs, </a:t>
            </a:r>
            <a:r>
              <a:rPr lang="en-US" sz="3000" dirty="0"/>
              <a:t>and </a:t>
            </a:r>
            <a:r>
              <a:rPr lang="en-US" sz="3000" dirty="0" smtClean="0"/>
              <a:t>conducive conditions </a:t>
            </a:r>
            <a:r>
              <a:rPr lang="en-US" sz="3000" dirty="0"/>
              <a:t>that can cause pest problems form the </a:t>
            </a:r>
            <a:r>
              <a:rPr lang="en-US" sz="3000" dirty="0" smtClean="0"/>
              <a:t>backbone </a:t>
            </a:r>
            <a:r>
              <a:rPr lang="en-US" sz="3000" dirty="0"/>
              <a:t>of many IPM </a:t>
            </a:r>
            <a:r>
              <a:rPr lang="en-US" sz="3000" dirty="0" smtClean="0"/>
              <a:t>programs</a:t>
            </a:r>
          </a:p>
          <a:p>
            <a:pPr lvl="0">
              <a:buFont typeface="Wingdings" pitchFamily="2" charset="2"/>
              <a:buChar char="q"/>
            </a:pPr>
            <a:r>
              <a:rPr lang="en-US" sz="3000" dirty="0"/>
              <a:t>Annual indoor and grounds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assessments </a:t>
            </a:r>
          </a:p>
          <a:p>
            <a:pPr lvl="0">
              <a:buFont typeface="Wingdings" pitchFamily="2" charset="2"/>
              <a:buChar char="q"/>
            </a:pPr>
            <a:r>
              <a:rPr lang="en-US" sz="3000" dirty="0" smtClean="0"/>
              <a:t>Monitoring </a:t>
            </a:r>
            <a:r>
              <a:rPr lang="en-US" sz="3000" dirty="0"/>
              <a:t>for pests using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traps </a:t>
            </a:r>
            <a:r>
              <a:rPr lang="en-US" sz="3000" dirty="0"/>
              <a:t>in pest vulnerable </a:t>
            </a:r>
            <a:r>
              <a:rPr lang="en-US" sz="3000" dirty="0" smtClean="0"/>
              <a:t>areas, </a:t>
            </a:r>
            <a:br>
              <a:rPr lang="en-US" sz="3000" dirty="0" smtClean="0"/>
            </a:br>
            <a:r>
              <a:rPr lang="en-US" sz="3000" dirty="0" smtClean="0"/>
              <a:t>such </a:t>
            </a:r>
            <a:r>
              <a:rPr lang="en-US" sz="3000" dirty="0"/>
              <a:t>as kitchens and pantry </a:t>
            </a:r>
            <a:r>
              <a:rPr lang="en-US" sz="3000" dirty="0" smtClean="0"/>
              <a:t>areas, </a:t>
            </a:r>
            <a:r>
              <a:rPr lang="en-US" sz="3000" dirty="0"/>
              <a:t>is </a:t>
            </a:r>
            <a:r>
              <a:rPr lang="en-US" sz="3000" dirty="0" smtClean="0"/>
              <a:t>imperative</a:t>
            </a:r>
          </a:p>
          <a:p>
            <a:pPr lvl="0">
              <a:buFont typeface="Wingdings" pitchFamily="2" charset="2"/>
              <a:buChar char="q"/>
            </a:pPr>
            <a:r>
              <a:rPr lang="en-US" sz="3000" dirty="0" smtClean="0"/>
              <a:t>Rodent activity monitoring tools such as non-toxic bait may </a:t>
            </a:r>
            <a:r>
              <a:rPr lang="en-US" sz="3000" dirty="0"/>
              <a:t>be advisable if rodents are </a:t>
            </a:r>
            <a:r>
              <a:rPr lang="en-US" sz="3000" dirty="0" smtClean="0"/>
              <a:t>an issue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9334" y="2662539"/>
            <a:ext cx="1496714" cy="24075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0087" y="3339200"/>
            <a:ext cx="2300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Turkistan </a:t>
            </a:r>
            <a:r>
              <a:rPr lang="en-US" i="1" dirty="0" smtClean="0"/>
              <a:t>cockroaches on monitoring trap – Dawn H. Gouge,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5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228600"/>
            <a:ext cx="876399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Preventative Maintenance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and Pest-proofing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010" y="2430780"/>
            <a:ext cx="8601029" cy="4733488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3200" dirty="0" smtClean="0"/>
              <a:t>Pest-proofing operates at many levels, but begins with maintaining </a:t>
            </a:r>
            <a:r>
              <a:rPr lang="en-US" sz="3200" dirty="0"/>
              <a:t>school facilities in good operating </a:t>
            </a:r>
            <a:r>
              <a:rPr lang="en-US" sz="3200" dirty="0" smtClean="0"/>
              <a:t>condition - Provide </a:t>
            </a:r>
            <a:r>
              <a:rPr lang="en-US" sz="3200" dirty="0"/>
              <a:t>systematic inspection, </a:t>
            </a:r>
            <a:r>
              <a:rPr lang="en-US" sz="3200" dirty="0" smtClean="0"/>
              <a:t>identification, </a:t>
            </a:r>
            <a:r>
              <a:rPr lang="en-US" sz="3200" dirty="0"/>
              <a:t>and correction of facility faults and equipment failures, either before they occur or before they develop into major </a:t>
            </a:r>
            <a:r>
              <a:rPr lang="en-US" sz="3200" dirty="0" smtClean="0"/>
              <a:t>defects</a:t>
            </a:r>
          </a:p>
          <a:p>
            <a:pPr lvl="0">
              <a:buFont typeface="Wingdings" pitchFamily="2" charset="2"/>
              <a:buChar char="q"/>
            </a:pPr>
            <a:r>
              <a:rPr lang="en-US" sz="3200" dirty="0" smtClean="0"/>
              <a:t>Pest-proofing a facility also involves the storage of </a:t>
            </a:r>
            <a:r>
              <a:rPr lang="en-US" sz="3200" dirty="0"/>
              <a:t>food items in </a:t>
            </a:r>
            <a:r>
              <a:rPr lang="en-US" sz="3200" dirty="0" smtClean="0"/>
              <a:t>pest-proof containers </a:t>
            </a:r>
            <a:r>
              <a:rPr lang="en-US" sz="3200" dirty="0"/>
              <a:t>and </a:t>
            </a:r>
            <a:r>
              <a:rPr lang="en-US" sz="3200" dirty="0" smtClean="0"/>
              <a:t>the placement of </a:t>
            </a:r>
            <a:r>
              <a:rPr lang="en-US" sz="3200" dirty="0"/>
              <a:t>dumpsters further from kitchen doors to help keep pests </a:t>
            </a:r>
            <a:r>
              <a:rPr lang="en-US" sz="3200" dirty="0" smtClean="0"/>
              <a:t>away from vulnerable entry points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639" y="301504"/>
            <a:ext cx="3811401" cy="1932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6453" y="1224825"/>
            <a:ext cx="20516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Scorpion entering under a door - </a:t>
            </a:r>
          </a:p>
          <a:p>
            <a:pPr algn="r"/>
            <a:r>
              <a:rPr lang="en-US" i="1" dirty="0"/>
              <a:t>Kristen </a:t>
            </a:r>
            <a:r>
              <a:rPr lang="en-US" i="1" dirty="0" err="1" smtClean="0"/>
              <a:t>Clason</a:t>
            </a:r>
            <a:r>
              <a:rPr lang="en-US" i="1" dirty="0" smtClean="0"/>
              <a:t>, Indiana University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26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Improved Sanitation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613" y="4117599"/>
            <a:ext cx="3215780" cy="241183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12648" y="1694544"/>
            <a:ext cx="8153400" cy="469863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Improve sanitation practices to eliminate food residues, grease, or spills that attract pests -  Clean from a pest-prevention perspective, with special emphasis on kitchen floor-to-wall corners, under fixed equipment, cracks/crevices, and hard to reach recesses in food preparation and dish-washing areas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Pest vulnerable areas (PVAs)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include those where food is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consumed, stored or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5683" y="6019357"/>
            <a:ext cx="424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Under a couch cushion in a teachers lounge – </a:t>
            </a:r>
            <a:br>
              <a:rPr lang="en-US" i="1" dirty="0" smtClean="0"/>
            </a:br>
            <a:r>
              <a:rPr lang="en-US" i="1" dirty="0" smtClean="0"/>
              <a:t>Shaku Nair, University of Arizona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90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Habitat Manipulation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16698"/>
            <a:ext cx="8308848" cy="48768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3000" dirty="0" smtClean="0"/>
              <a:t>It is critical to make the school </a:t>
            </a:r>
            <a:r>
              <a:rPr lang="en-US" sz="3000" dirty="0"/>
              <a:t>environment </a:t>
            </a:r>
            <a:r>
              <a:rPr lang="en-US" sz="3000" dirty="0" smtClean="0"/>
              <a:t>unattractive </a:t>
            </a:r>
            <a:r>
              <a:rPr lang="en-US" sz="3000" dirty="0"/>
              <a:t>and </a:t>
            </a:r>
            <a:r>
              <a:rPr lang="en-US" sz="3000" dirty="0" smtClean="0"/>
              <a:t>unsupportive </a:t>
            </a:r>
            <a:r>
              <a:rPr lang="en-US" sz="3000" dirty="0"/>
              <a:t>of pests, indoors and </a:t>
            </a:r>
            <a:r>
              <a:rPr lang="en-US" sz="3000" dirty="0" smtClean="0"/>
              <a:t>outdoors</a:t>
            </a:r>
            <a:endParaRPr lang="en-US" sz="3000" dirty="0"/>
          </a:p>
          <a:p>
            <a:pPr lvl="0">
              <a:buFont typeface="Wingdings" pitchFamily="2" charset="2"/>
              <a:buChar char="q"/>
            </a:pPr>
            <a:r>
              <a:rPr lang="en-US" sz="3000" dirty="0" smtClean="0"/>
              <a:t>Maintain uncluttered </a:t>
            </a:r>
            <a:r>
              <a:rPr lang="en-US" sz="3000" dirty="0"/>
              <a:t>classrooms to reduce pest </a:t>
            </a:r>
            <a:r>
              <a:rPr lang="en-US" sz="3000" dirty="0" smtClean="0"/>
              <a:t>harborage and allow thorough cleaning - Maintain equipment, structures and vegetation on playgrounds and sports fields to </a:t>
            </a:r>
            <a:br>
              <a:rPr lang="en-US" sz="3000" dirty="0" smtClean="0"/>
            </a:br>
            <a:r>
              <a:rPr lang="en-US" sz="3000" dirty="0" smtClean="0"/>
              <a:t>deter pests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074" y="4572437"/>
            <a:ext cx="2851836" cy="2138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4332" y="5276671"/>
            <a:ext cx="2097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Class clutter generates problems – Dawn H. Gouge,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294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Cultural Control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495800"/>
          </a:xfrm>
        </p:spPr>
        <p:txBody>
          <a:bodyPr>
            <a:normAutofit/>
          </a:bodyPr>
          <a:lstStyle/>
          <a:p>
            <a:pPr marL="514350" lvl="0" indent="-514350">
              <a:buFont typeface="Wingdings" pitchFamily="2" charset="2"/>
              <a:buChar char="q"/>
            </a:pPr>
            <a:r>
              <a:rPr lang="en-US" sz="3200" dirty="0" smtClean="0"/>
              <a:t>Use </a:t>
            </a:r>
            <a:r>
              <a:rPr lang="en-US" sz="3200" dirty="0"/>
              <a:t>physical and mechanical practices and controls to reduce </a:t>
            </a:r>
            <a:r>
              <a:rPr lang="en-US" sz="3200" dirty="0" smtClean="0"/>
              <a:t>pests - </a:t>
            </a:r>
            <a:r>
              <a:rPr lang="en-US" sz="3200" dirty="0"/>
              <a:t>These include </a:t>
            </a:r>
            <a:r>
              <a:rPr lang="en-US" sz="3200" dirty="0" smtClean="0"/>
              <a:t>trapping rodents </a:t>
            </a:r>
            <a:r>
              <a:rPr lang="en-US" sz="3200" dirty="0"/>
              <a:t>and insects,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using correct </a:t>
            </a:r>
            <a:r>
              <a:rPr lang="en-US" sz="3200" dirty="0"/>
              <a:t>drainage and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mulching landscapes </a:t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/>
              <a:t>keeping vegetation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trimmed </a:t>
            </a:r>
            <a:r>
              <a:rPr lang="en-US" sz="3200" dirty="0"/>
              <a:t>away from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buildings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36" y="2905387"/>
            <a:ext cx="2777805" cy="3703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499" y="5583852"/>
            <a:ext cx="4644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Vegetation should be trimmed away from buildings, and open damp soil areas indicate irrigation emitters that should be capped – </a:t>
            </a:r>
            <a:br>
              <a:rPr lang="en-US" i="1" dirty="0" smtClean="0"/>
            </a:br>
            <a:r>
              <a:rPr lang="en-US" i="1" dirty="0" smtClean="0"/>
              <a:t>Dawn H. Gouge,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75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Chemical and Biological Pesticides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65" y="4561221"/>
            <a:ext cx="3846909" cy="25666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3133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3200" dirty="0" smtClean="0"/>
              <a:t>Only </a:t>
            </a:r>
            <a:r>
              <a:rPr lang="en-US" sz="3200" dirty="0"/>
              <a:t>use pesticides when </a:t>
            </a:r>
            <a:r>
              <a:rPr lang="en-US" sz="3200" dirty="0" smtClean="0"/>
              <a:t>necessary  </a:t>
            </a:r>
            <a:endParaRPr lang="en-US" sz="3200" dirty="0"/>
          </a:p>
          <a:p>
            <a:pPr lvl="0">
              <a:buFont typeface="Wingdings" pitchFamily="2" charset="2"/>
              <a:buChar char="q"/>
            </a:pPr>
            <a:r>
              <a:rPr lang="en-US" sz="3200" dirty="0"/>
              <a:t>Use </a:t>
            </a:r>
            <a:r>
              <a:rPr lang="en-US" sz="3200" dirty="0" smtClean="0"/>
              <a:t>effective pesticides and application methods </a:t>
            </a:r>
            <a:endParaRPr lang="en-US" sz="3200" dirty="0"/>
          </a:p>
          <a:p>
            <a:pPr lvl="0">
              <a:buFont typeface="Wingdings" pitchFamily="2" charset="2"/>
              <a:buChar char="q"/>
            </a:pPr>
            <a:r>
              <a:rPr lang="en-US" sz="3200" dirty="0"/>
              <a:t>Read pesticide labels prior to purchasing </a:t>
            </a:r>
            <a:r>
              <a:rPr lang="en-US" sz="3200" dirty="0" smtClean="0"/>
              <a:t>and approving their use </a:t>
            </a:r>
            <a:r>
              <a:rPr lang="en-US" sz="3200" dirty="0"/>
              <a:t>to help ensure they can and will be used according to the EPA-accepted </a:t>
            </a:r>
            <a:r>
              <a:rPr lang="en-US" sz="3200" dirty="0" smtClean="0"/>
              <a:t>label, state laws, local ordinances and your school district policy  </a:t>
            </a:r>
            <a:endParaRPr lang="en-US" sz="3200" dirty="0"/>
          </a:p>
          <a:p>
            <a:pPr>
              <a:buFont typeface="Wingdings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1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Plan Implementation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311" y="342793"/>
            <a:ext cx="3706689" cy="24690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7388" y="1783398"/>
            <a:ext cx="8328660" cy="4786283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3100" dirty="0" smtClean="0"/>
              <a:t>Periodically </a:t>
            </a:r>
            <a:r>
              <a:rPr lang="en-US" sz="3100" dirty="0"/>
              <a:t>review the </a:t>
            </a:r>
            <a:r>
              <a:rPr lang="en-US" sz="3100" dirty="0" smtClean="0"/>
              <a:t>IPM Plan </a:t>
            </a:r>
            <a:r>
              <a:rPr lang="en-US" sz="3100" dirty="0"/>
              <a:t>implementation to ensure that all steps can and are being followed </a:t>
            </a:r>
            <a:r>
              <a:rPr lang="en-US" sz="3100" dirty="0" smtClean="0"/>
              <a:t>(annual </a:t>
            </a:r>
            <a:r>
              <a:rPr lang="en-US" sz="3100" dirty="0"/>
              <a:t>review is recommended</a:t>
            </a:r>
            <a:r>
              <a:rPr lang="en-US" sz="3100" dirty="0" smtClean="0"/>
              <a:t>)</a:t>
            </a:r>
            <a:endParaRPr lang="en-US" sz="3100" dirty="0"/>
          </a:p>
          <a:p>
            <a:pPr lvl="0">
              <a:buFont typeface="Wingdings" pitchFamily="2" charset="2"/>
              <a:buChar char="q"/>
            </a:pPr>
            <a:r>
              <a:rPr lang="en-US" sz="3100" dirty="0"/>
              <a:t>Periodically </a:t>
            </a:r>
            <a:r>
              <a:rPr lang="en-US" sz="3100" dirty="0" smtClean="0"/>
              <a:t>revisit </a:t>
            </a:r>
            <a:r>
              <a:rPr lang="en-US" sz="3100" dirty="0"/>
              <a:t>the Plan to determine whether it is effective and if there is a need to revise it </a:t>
            </a:r>
            <a:r>
              <a:rPr lang="en-US" sz="3100" dirty="0" smtClean="0"/>
              <a:t>to </a:t>
            </a:r>
            <a:r>
              <a:rPr lang="en-US" sz="3100" dirty="0"/>
              <a:t>keep up with the community’s needs and </a:t>
            </a:r>
            <a:r>
              <a:rPr lang="en-US" sz="3100" dirty="0" smtClean="0"/>
              <a:t>goals?</a:t>
            </a:r>
            <a:endParaRPr lang="en-US" sz="3100" dirty="0"/>
          </a:p>
          <a:p>
            <a:pPr lvl="0">
              <a:buFont typeface="Wingdings" pitchFamily="2" charset="2"/>
              <a:buChar char="q"/>
            </a:pPr>
            <a:r>
              <a:rPr lang="en-US" sz="3100" dirty="0"/>
              <a:t>Conduct annual evaluations of pesticide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use to </a:t>
            </a:r>
            <a:r>
              <a:rPr lang="en-US" sz="3100" dirty="0"/>
              <a:t>monitor and document trends in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pesticide </a:t>
            </a:r>
            <a:r>
              <a:rPr lang="en-US" sz="3100" dirty="0"/>
              <a:t>use including toxicity of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products and </a:t>
            </a:r>
            <a:r>
              <a:rPr lang="en-US" sz="3100" dirty="0"/>
              <a:t>amounts </a:t>
            </a:r>
            <a:r>
              <a:rPr lang="en-US" sz="3100" dirty="0" smtClean="0"/>
              <a:t>applied</a:t>
            </a:r>
            <a:endParaRPr lang="en-US" sz="3100" dirty="0"/>
          </a:p>
          <a:p>
            <a:pPr>
              <a:buFont typeface="Wingdings" pitchFamily="2" charset="2"/>
              <a:buChar char="q"/>
            </a:pPr>
            <a:endParaRPr lang="en-US" sz="3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1" y="5083378"/>
            <a:ext cx="1662684" cy="15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Review: What is IPM?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112" y="3393798"/>
            <a:ext cx="5383406" cy="3690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6049833"/>
            <a:ext cx="269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Dawn H. Gouge, </a:t>
            </a:r>
            <a:br>
              <a:rPr lang="en-US" i="1" dirty="0" smtClean="0"/>
            </a:br>
            <a:r>
              <a:rPr lang="en-US" i="1" dirty="0" smtClean="0"/>
              <a:t>University of Arizona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Integrated Pest Management (IPM): “long-standing, science-based, decision-making process that identifies and reduces risks from pests and pest management related </a:t>
            </a:r>
            <a:r>
              <a:rPr lang="en-US" sz="3200" dirty="0" smtClean="0"/>
              <a:t>strategies”                                                                                      </a:t>
            </a:r>
            <a:r>
              <a:rPr lang="en-US" sz="3200" dirty="0"/>
              <a:t>-- National Roadmap </a:t>
            </a:r>
            <a:br>
              <a:rPr lang="en-US" sz="3200" dirty="0"/>
            </a:br>
            <a:r>
              <a:rPr lang="en-US" sz="3200" dirty="0"/>
              <a:t>for IPM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2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Secure Formal Approval of an IPM Policy and Plan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9788" y="1623060"/>
            <a:ext cx="81534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is helpful to document the formal acceptance and endorsement of the IPM Policy/Plan by: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The District Environmental Health Committee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The </a:t>
            </a:r>
            <a:r>
              <a:rPr lang="en-US" sz="3200" dirty="0"/>
              <a:t>D</a:t>
            </a:r>
            <a:r>
              <a:rPr lang="en-US" sz="3200" dirty="0" smtClean="0"/>
              <a:t>istrict superintendent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The School Board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The State Department </a:t>
            </a:r>
            <a:br>
              <a:rPr lang="en-US" sz="3200" dirty="0" smtClean="0"/>
            </a:br>
            <a:r>
              <a:rPr lang="en-US" sz="3200" dirty="0" smtClean="0"/>
              <a:t>of Education </a:t>
            </a:r>
            <a:br>
              <a:rPr lang="en-US" sz="3200" dirty="0" smtClean="0"/>
            </a:br>
            <a:r>
              <a:rPr lang="en-US" sz="3200" dirty="0" smtClean="0"/>
              <a:t>or Tribal Council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681" y="3944198"/>
            <a:ext cx="3706368" cy="247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Implement an IPM Plan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91640"/>
            <a:ext cx="81534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Implement an IPM Plan to:</a:t>
            </a:r>
          </a:p>
          <a:p>
            <a:r>
              <a:rPr lang="en-US" sz="3200" dirty="0" smtClean="0"/>
              <a:t>Manage pests effectively and economically</a:t>
            </a:r>
          </a:p>
          <a:p>
            <a:r>
              <a:rPr lang="en-US" sz="3200" dirty="0" smtClean="0"/>
              <a:t>Minimize the risk associated with pests and pest management practices</a:t>
            </a:r>
          </a:p>
          <a:p>
            <a:r>
              <a:rPr lang="en-US" sz="3200" dirty="0" smtClean="0"/>
              <a:t>Maintain a safe, healthy, and beautiful facility</a:t>
            </a:r>
          </a:p>
          <a:p>
            <a:pPr marL="0" indent="0">
              <a:buNone/>
            </a:pPr>
            <a:r>
              <a:rPr lang="en-US" sz="3200" b="1" dirty="0" smtClean="0"/>
              <a:t>Proper implementation of an IPM plan can reduce pesticide use and risk of exposure to pesticides and pests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40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Plan Implementation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5326" y="1655326"/>
            <a:ext cx="8153400" cy="5029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Monitoring </a:t>
            </a:r>
            <a:r>
              <a:rPr lang="en-US" sz="3200" dirty="0"/>
              <a:t>– Reporting – Action </a:t>
            </a:r>
            <a:r>
              <a:rPr lang="en-US" sz="3200" dirty="0" smtClean="0"/>
              <a:t>Protocol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Monitoring is an important requirement and the backbone of an IPM program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Information gathered will be recorded, reported and maintained </a:t>
            </a:r>
            <a:br>
              <a:rPr lang="en-US" sz="3200" dirty="0" smtClean="0"/>
            </a:br>
            <a:r>
              <a:rPr lang="en-US" sz="3200" dirty="0" smtClean="0"/>
              <a:t>by appropriate parties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37" y="4114722"/>
            <a:ext cx="3283889" cy="2462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6271" y="5377310"/>
            <a:ext cx="2007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Pest monitoring </a:t>
            </a:r>
            <a:r>
              <a:rPr lang="en-US" i="1" dirty="0" smtClean="0"/>
              <a:t>trap – Dawn H. Gouge,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8669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How to </a:t>
            </a:r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US" sz="3200" dirty="0" smtClean="0">
                <a:solidFill>
                  <a:schemeClr val="tx1"/>
                </a:solidFill>
              </a:rPr>
              <a:t>nforce </a:t>
            </a:r>
            <a:r>
              <a:rPr lang="en-US" sz="3200" dirty="0">
                <a:solidFill>
                  <a:schemeClr val="tx1"/>
                </a:solidFill>
              </a:rPr>
              <a:t>Y</a:t>
            </a:r>
            <a:r>
              <a:rPr lang="en-US" sz="3200" dirty="0" smtClean="0">
                <a:solidFill>
                  <a:schemeClr val="tx1"/>
                </a:solidFill>
              </a:rPr>
              <a:t>our IPM Policy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09669"/>
            <a:ext cx="8531352" cy="4991697"/>
          </a:xfrm>
        </p:spPr>
        <p:txBody>
          <a:bodyPr>
            <a:noAutofit/>
          </a:bodyPr>
          <a:lstStyle/>
          <a:p>
            <a:r>
              <a:rPr lang="en-US" sz="3000" dirty="0" smtClean="0"/>
              <a:t>Educate, train and communicate </a:t>
            </a:r>
            <a:br>
              <a:rPr lang="en-US" sz="3000" dirty="0" smtClean="0"/>
            </a:br>
            <a:r>
              <a:rPr lang="en-US" sz="3000" dirty="0" smtClean="0"/>
              <a:t>with all faculty, administrators, staff, students and parents regarding IPM, pests and pesticide safety</a:t>
            </a:r>
          </a:p>
          <a:p>
            <a:r>
              <a:rPr lang="en-US" sz="3000" dirty="0" smtClean="0"/>
              <a:t>Procure qualified IPM services through contracted service provider and/or well-trained staff</a:t>
            </a:r>
          </a:p>
          <a:p>
            <a:r>
              <a:rPr lang="en-US" sz="3000" dirty="0" smtClean="0"/>
              <a:t>Schedule time for school personnel to receive annual training provided by the IPM Coordinator (or designee)</a:t>
            </a:r>
          </a:p>
          <a:p>
            <a:r>
              <a:rPr lang="en-US" sz="3000" dirty="0" smtClean="0"/>
              <a:t>Work with the IPM Coordinator to make sure families, community members and staff are notified in advance of pesticide applications 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640" y="164487"/>
            <a:ext cx="2648869" cy="17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89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References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27795"/>
            <a:ext cx="8153400" cy="49432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School IPM Plan Template </a:t>
            </a:r>
            <a:r>
              <a:rPr lang="en-US" dirty="0" smtClean="0">
                <a:solidFill>
                  <a:srgbClr val="000099"/>
                </a:solidFill>
              </a:rPr>
              <a:t>http</a:t>
            </a:r>
            <a:r>
              <a:rPr lang="en-US" dirty="0">
                <a:solidFill>
                  <a:srgbClr val="000099"/>
                </a:solidFill>
              </a:rPr>
              <a:t>://</a:t>
            </a:r>
            <a:r>
              <a:rPr lang="en-US" dirty="0" smtClean="0">
                <a:solidFill>
                  <a:srgbClr val="000099"/>
                </a:solidFill>
              </a:rPr>
              <a:t>ag.arizona.edu/apmc/westernschoolIPM.html#pubs</a:t>
            </a:r>
          </a:p>
          <a:p>
            <a:r>
              <a:rPr lang="en-US" dirty="0" smtClean="0"/>
              <a:t>Model Pesticide Safety and IPM Guidance Policy for School Districts by EPA Center of Expertise </a:t>
            </a:r>
            <a:r>
              <a:rPr lang="en-US" dirty="0"/>
              <a:t>for School IPM </a:t>
            </a:r>
            <a:r>
              <a:rPr lang="en-US" dirty="0">
                <a:solidFill>
                  <a:srgbClr val="000099"/>
                </a:solidFill>
              </a:rPr>
              <a:t>http://</a:t>
            </a:r>
            <a:r>
              <a:rPr lang="en-US" dirty="0" smtClean="0">
                <a:solidFill>
                  <a:srgbClr val="000099"/>
                </a:solidFill>
              </a:rPr>
              <a:t>www.epa.gov/pestwise/publications/ipm/Model-School-IPM-Policy.pdf </a:t>
            </a:r>
          </a:p>
          <a:p>
            <a:r>
              <a:rPr lang="en-US" dirty="0" smtClean="0"/>
              <a:t>How to Develop an Integrated Pest Management (IPM) Policy and Plan for Your School District. PENN STATE. </a:t>
            </a:r>
            <a:r>
              <a:rPr lang="en-US" dirty="0" smtClean="0">
                <a:solidFill>
                  <a:srgbClr val="000099"/>
                </a:solidFill>
              </a:rPr>
              <a:t>http://extension.psu.edu/pests/ipm/schools/facilitiesmanagers/resourcespaschools/faq/ipmschoolplan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5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Develop an IPM Policy and Develop Your IPM Plan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949" y="1600200"/>
            <a:ext cx="8673475" cy="5047718"/>
          </a:xfrm>
        </p:spPr>
        <p:txBody>
          <a:bodyPr>
            <a:noAutofit/>
          </a:bodyPr>
          <a:lstStyle/>
          <a:p>
            <a:r>
              <a:rPr lang="en-US" sz="3000" dirty="0" smtClean="0"/>
              <a:t>Modify your current pest management program into an Integrated Pest Management (IPM) program</a:t>
            </a:r>
          </a:p>
          <a:p>
            <a:r>
              <a:rPr lang="en-US" sz="3000" dirty="0" smtClean="0"/>
              <a:t>Each school district superintendent must appoint an IPM Coordinator to implement the district’s IPM program</a:t>
            </a:r>
          </a:p>
          <a:p>
            <a:r>
              <a:rPr lang="en-US" sz="3000" dirty="0" smtClean="0"/>
              <a:t>An IPM policy is a generalized guide to help school personnel develop a more detailed plan of action</a:t>
            </a:r>
          </a:p>
          <a:p>
            <a:r>
              <a:rPr lang="en-US" sz="3000" dirty="0" smtClean="0"/>
              <a:t>An IPM plan includes specific </a:t>
            </a:r>
            <a:br>
              <a:rPr lang="en-US" sz="3000" dirty="0" smtClean="0"/>
            </a:br>
            <a:r>
              <a:rPr lang="en-US" sz="3000" dirty="0" smtClean="0"/>
              <a:t>instructions about how to implement </a:t>
            </a:r>
            <a:br>
              <a:rPr lang="en-US" sz="3000" dirty="0" smtClean="0"/>
            </a:br>
            <a:r>
              <a:rPr lang="en-US" sz="3000" dirty="0" smtClean="0"/>
              <a:t>the policy at 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312" y="5100874"/>
            <a:ext cx="2469994" cy="16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</a:t>
            </a:r>
            <a:r>
              <a:rPr lang="en-US" sz="3200" dirty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olicy and </a:t>
            </a:r>
            <a:r>
              <a:rPr lang="en-US" sz="3200" dirty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lan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34014"/>
            <a:ext cx="8378952" cy="449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IPM plan will help your school manage pests through prevention, monitoring and reduced risk pest management methods</a:t>
            </a:r>
          </a:p>
          <a:p>
            <a:r>
              <a:rPr lang="en-US" sz="3200" dirty="0" smtClean="0"/>
              <a:t>It states what your school is trying to accomplish regarding pests and the use of pesticides</a:t>
            </a:r>
          </a:p>
          <a:p>
            <a:r>
              <a:rPr lang="en-US" sz="3200" dirty="0" smtClean="0"/>
              <a:t>It reflects your site-specific needs</a:t>
            </a:r>
          </a:p>
          <a:p>
            <a:r>
              <a:rPr lang="en-US" sz="3200" dirty="0" smtClean="0"/>
              <a:t>Your plan will differ from other districts</a:t>
            </a:r>
          </a:p>
          <a:p>
            <a:r>
              <a:rPr lang="en-US" sz="3200" dirty="0" smtClean="0"/>
              <a:t>Your plan will be a working document and should be updated at least annually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209" y="0"/>
            <a:ext cx="2601021" cy="17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2300" y="1472975"/>
            <a:ext cx="8444350" cy="534130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3200" dirty="0" smtClean="0"/>
              <a:t>Your IPM Plan should contain these components: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General </a:t>
            </a:r>
            <a:r>
              <a:rPr lang="en-US" sz="3200" dirty="0"/>
              <a:t>school </a:t>
            </a:r>
            <a:r>
              <a:rPr lang="en-US" sz="3200" dirty="0" smtClean="0"/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name and title of your school IPM </a:t>
            </a:r>
            <a:r>
              <a:rPr lang="en-US" sz="3200" dirty="0" smtClean="0"/>
              <a:t>Coordinator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names and titles of your school IPM </a:t>
            </a:r>
            <a:r>
              <a:rPr lang="en-US" sz="3200" dirty="0" smtClean="0"/>
              <a:t>Committee members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Identification </a:t>
            </a:r>
            <a:r>
              <a:rPr lang="en-US" sz="3200" dirty="0"/>
              <a:t>and description of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your </a:t>
            </a:r>
            <a:r>
              <a:rPr lang="en-US" sz="3200" dirty="0"/>
              <a:t>school pest problem(s</a:t>
            </a:r>
            <a:r>
              <a:rPr lang="en-US" sz="3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Description of your school IPM information </a:t>
            </a:r>
            <a:r>
              <a:rPr lang="en-US" sz="3200" dirty="0"/>
              <a:t>f</a:t>
            </a:r>
            <a:r>
              <a:rPr lang="en-US" sz="3200" dirty="0" smtClean="0"/>
              <a:t>low (communication strategy) and training format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Develop Your IPM Plan/Policy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556" y="4261624"/>
            <a:ext cx="2520176" cy="16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28697"/>
            <a:ext cx="8153400" cy="4495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200" dirty="0" smtClean="0"/>
              <a:t>A record of pesticide(s) applied on school property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200" dirty="0" smtClean="0"/>
              <a:t>A record of non-pesticide actions taken on school property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200" dirty="0" smtClean="0"/>
              <a:t>School IPM Policy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200" dirty="0" smtClean="0"/>
              <a:t>Evaluation of your school IPM program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200" dirty="0" smtClean="0"/>
              <a:t>A description of the location of </a:t>
            </a:r>
            <a:br>
              <a:rPr lang="en-US" sz="3200" dirty="0" smtClean="0"/>
            </a:br>
            <a:r>
              <a:rPr lang="en-US" sz="3200" dirty="0" smtClean="0"/>
              <a:t>your school IPM plan and </a:t>
            </a:r>
            <a:br>
              <a:rPr lang="en-US" sz="3200" dirty="0" smtClean="0"/>
            </a:br>
            <a:r>
              <a:rPr lang="en-US" sz="3200" dirty="0" smtClean="0"/>
              <a:t>records</a:t>
            </a:r>
          </a:p>
          <a:p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Develop Your IPM Plan/Policy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023" y="4997983"/>
            <a:ext cx="2269273" cy="15461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Your IPM Plan Should Include: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2"/>
          <a:stretch/>
        </p:blipFill>
        <p:spPr>
          <a:xfrm>
            <a:off x="4417014" y="1905482"/>
            <a:ext cx="4384037" cy="44575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54443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1. General school information</a:t>
            </a:r>
          </a:p>
          <a:p>
            <a:pPr marL="319088"/>
            <a:r>
              <a:rPr lang="en-US" sz="3200" dirty="0" smtClean="0"/>
              <a:t>School district name</a:t>
            </a:r>
          </a:p>
          <a:p>
            <a:pPr marL="319088"/>
            <a:r>
              <a:rPr lang="en-US" sz="3200" dirty="0" smtClean="0"/>
              <a:t>Address</a:t>
            </a:r>
          </a:p>
          <a:p>
            <a:pPr marL="319088"/>
            <a:r>
              <a:rPr lang="en-US" sz="3200" dirty="0" smtClean="0"/>
              <a:t>Telephone number</a:t>
            </a:r>
          </a:p>
          <a:p>
            <a:pPr marL="319088"/>
            <a:r>
              <a:rPr lang="en-US" sz="3200" dirty="0" smtClean="0"/>
              <a:t>E-mail address</a:t>
            </a:r>
          </a:p>
          <a:p>
            <a:pPr marL="319088"/>
            <a:r>
              <a:rPr lang="en-US" sz="3200" dirty="0" smtClean="0"/>
              <a:t>Name of Plan preparer</a:t>
            </a:r>
          </a:p>
          <a:p>
            <a:pPr marL="319088"/>
            <a:r>
              <a:rPr lang="en-US" sz="3200" dirty="0" smtClean="0"/>
              <a:t>Date prepared</a:t>
            </a:r>
          </a:p>
          <a:p>
            <a:pPr marL="319088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91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IPM Coordinator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83594"/>
            <a:ext cx="8153400" cy="51128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 smtClean="0"/>
              <a:t>2. The name and title of your school IPM coordinator</a:t>
            </a:r>
          </a:p>
          <a:p>
            <a:r>
              <a:rPr lang="en-US" sz="3000" dirty="0" smtClean="0"/>
              <a:t> The School IPM Coordinator: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Is in charge of pest management activities for the school district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Has the authority and </a:t>
            </a:r>
            <a:br>
              <a:rPr lang="en-US" sz="3200" dirty="0" smtClean="0"/>
            </a:br>
            <a:r>
              <a:rPr lang="en-US" sz="3200" dirty="0" smtClean="0"/>
              <a:t>support of </a:t>
            </a:r>
            <a:br>
              <a:rPr lang="en-US" sz="3200" dirty="0" smtClean="0"/>
            </a:br>
            <a:r>
              <a:rPr lang="en-US" sz="3200" dirty="0" smtClean="0"/>
              <a:t>the district </a:t>
            </a:r>
            <a:br>
              <a:rPr lang="en-US" sz="3200" dirty="0" smtClean="0"/>
            </a:br>
            <a:r>
              <a:rPr lang="en-US" sz="3200" dirty="0" smtClean="0"/>
              <a:t>administration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74B09C-25A3-4042-93AF-D17C0530C2D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451" y="4293799"/>
            <a:ext cx="3604017" cy="24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4"/>
  <p:tag name="TPOS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ool IPM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 IPM theme.thmx</Template>
  <TotalTime>9983</TotalTime>
  <Words>1539</Words>
  <Application>Microsoft Office PowerPoint</Application>
  <PresentationFormat>On-screen Show (4:3)</PresentationFormat>
  <Paragraphs>202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Tw Cen MT</vt:lpstr>
      <vt:lpstr>Wingdings</vt:lpstr>
      <vt:lpstr>Wingdings 2</vt:lpstr>
      <vt:lpstr>School IPM theme</vt:lpstr>
      <vt:lpstr>administrators</vt:lpstr>
      <vt:lpstr>Learning Objectives</vt:lpstr>
      <vt:lpstr>Review: What is IPM?</vt:lpstr>
      <vt:lpstr>Develop an IPM Policy and Develop Your IPM Plan</vt:lpstr>
      <vt:lpstr>IPM Policy and Plan</vt:lpstr>
      <vt:lpstr>Develop Your IPM Plan/Policy</vt:lpstr>
      <vt:lpstr>Develop Your IPM Plan/Policy</vt:lpstr>
      <vt:lpstr>Your IPM Plan Should Include:</vt:lpstr>
      <vt:lpstr>IPM Coordinator</vt:lpstr>
      <vt:lpstr>IPM Coordinator</vt:lpstr>
      <vt:lpstr>IPM Committee</vt:lpstr>
      <vt:lpstr>IPM and Pests</vt:lpstr>
      <vt:lpstr>IPM Information Flow</vt:lpstr>
      <vt:lpstr>IPM and Pesticides</vt:lpstr>
      <vt:lpstr>IPM Records</vt:lpstr>
      <vt:lpstr>IPM Policy</vt:lpstr>
      <vt:lpstr>IPM Policy and Pesticide Application Notification</vt:lpstr>
      <vt:lpstr>IPM Plan/Policy Evaluation</vt:lpstr>
      <vt:lpstr>IPM Plan/Policy Storage</vt:lpstr>
      <vt:lpstr>IPM Plan/Policy Template</vt:lpstr>
      <vt:lpstr>General Approach to Implementing the IPM Plan</vt:lpstr>
      <vt:lpstr>Education and Communication</vt:lpstr>
      <vt:lpstr>Inspect and Monitor for Pests and Pest Conducive Conditions</vt:lpstr>
      <vt:lpstr>Preventative Maintenance  and Pest-proofing</vt:lpstr>
      <vt:lpstr>Improved Sanitation</vt:lpstr>
      <vt:lpstr>Habitat Manipulation</vt:lpstr>
      <vt:lpstr>Cultural Control</vt:lpstr>
      <vt:lpstr>Chemical and Biological Pesticides</vt:lpstr>
      <vt:lpstr>IPM Plan Implementation</vt:lpstr>
      <vt:lpstr>Secure Formal Approval of an IPM Policy and Plan</vt:lpstr>
      <vt:lpstr>Implement an IPM Plan</vt:lpstr>
      <vt:lpstr>IPM Plan Implementation</vt:lpstr>
      <vt:lpstr>How to Enforce Your IPM Policy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administrators</dc:title>
  <dc:creator>Lucy</dc:creator>
  <cp:lastModifiedBy>Chad Durr</cp:lastModifiedBy>
  <cp:revision>221</cp:revision>
  <dcterms:created xsi:type="dcterms:W3CDTF">2014-11-19T18:59:51Z</dcterms:created>
  <dcterms:modified xsi:type="dcterms:W3CDTF">2019-09-04T16:08:46Z</dcterms:modified>
</cp:coreProperties>
</file>