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6" r:id="rId2"/>
    <p:sldId id="348" r:id="rId3"/>
    <p:sldId id="337" r:id="rId4"/>
    <p:sldId id="338" r:id="rId5"/>
    <p:sldId id="321" r:id="rId6"/>
    <p:sldId id="322" r:id="rId7"/>
    <p:sldId id="323" r:id="rId8"/>
    <p:sldId id="324" r:id="rId9"/>
    <p:sldId id="325" r:id="rId10"/>
    <p:sldId id="326" r:id="rId11"/>
    <p:sldId id="327" r:id="rId12"/>
    <p:sldId id="328" r:id="rId13"/>
    <p:sldId id="339" r:id="rId14"/>
    <p:sldId id="329" r:id="rId15"/>
    <p:sldId id="330" r:id="rId16"/>
    <p:sldId id="331" r:id="rId17"/>
    <p:sldId id="332" r:id="rId18"/>
    <p:sldId id="340" r:id="rId19"/>
    <p:sldId id="333" r:id="rId20"/>
    <p:sldId id="334" r:id="rId21"/>
    <p:sldId id="335" r:id="rId22"/>
    <p:sldId id="296" r:id="rId23"/>
    <p:sldId id="294" r:id="rId24"/>
    <p:sldId id="342" r:id="rId25"/>
    <p:sldId id="343" r:id="rId26"/>
    <p:sldId id="349" r:id="rId27"/>
    <p:sldId id="295" r:id="rId28"/>
    <p:sldId id="297" r:id="rId29"/>
    <p:sldId id="344" r:id="rId30"/>
    <p:sldId id="298" r:id="rId31"/>
    <p:sldId id="345" r:id="rId32"/>
    <p:sldId id="299" r:id="rId33"/>
    <p:sldId id="300" r:id="rId34"/>
    <p:sldId id="301" r:id="rId35"/>
    <p:sldId id="302" r:id="rId36"/>
    <p:sldId id="303" r:id="rId37"/>
    <p:sldId id="304" r:id="rId38"/>
    <p:sldId id="305" r:id="rId39"/>
    <p:sldId id="306" r:id="rId40"/>
    <p:sldId id="341" r:id="rId41"/>
    <p:sldId id="346" r:id="rId42"/>
    <p:sldId id="347" r:id="rId43"/>
    <p:sldId id="307" r:id="rId44"/>
    <p:sldId id="320" r:id="rId45"/>
  </p:sldIdLst>
  <p:sldSz cx="9144000" cy="6858000" type="screen4x3"/>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win8" initials="l" lastIdx="2" clrIdx="0"/>
  <p:cmAuthor id="1" name="ebauer2" initials="ecb" lastIdx="5" clrIdx="1"/>
  <p:cmAuthor id="2" name="Murray, Kathy" initials="KM" lastIdx="2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49" autoAdjust="0"/>
  </p:normalViewPr>
  <p:slideViewPr>
    <p:cSldViewPr snapToGrid="0"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6EF60-3252-6041-B396-BE657E2FA7DA}" type="datetimeFigureOut">
              <a:rPr lang="en-US" smtClean="0"/>
              <a:pPr/>
              <a:t>9/4/2019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906008-55BF-D24A-A030-1E0C01C55ED5}" type="slidenum">
              <a:rPr lang="en-US" smtClean="0"/>
              <a:pPr/>
              <a:t>‹#›</a:t>
            </a:fld>
            <a:endParaRPr lang="en-US"/>
          </a:p>
        </p:txBody>
      </p:sp>
    </p:spTree>
    <p:extLst>
      <p:ext uri="{BB962C8B-B14F-4D97-AF65-F5344CB8AC3E}">
        <p14:creationId xmlns:p14="http://schemas.microsoft.com/office/powerpoint/2010/main" val="35024406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906008-55BF-D24A-A030-1E0C01C55ED5}" type="slidenum">
              <a:rPr lang="en-US" smtClean="0"/>
              <a:pPr/>
              <a:t>1</a:t>
            </a:fld>
            <a:endParaRPr lang="en-US"/>
          </a:p>
        </p:txBody>
      </p:sp>
    </p:spTree>
    <p:extLst>
      <p:ext uri="{BB962C8B-B14F-4D97-AF65-F5344CB8AC3E}">
        <p14:creationId xmlns:p14="http://schemas.microsoft.com/office/powerpoint/2010/main" val="401564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5A1C443-1A61-4680-983B-4BABDD043DA6}" type="datetime1">
              <a:rPr lang="en-US" smtClean="0"/>
              <a:pPr/>
              <a:t>9/4/2019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074B09C-25A3-4042-93AF-D17C0530C2D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4E74D3-5D60-496C-9DD0-82305ECE3872}" type="datetime1">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4B09C-25A3-4042-93AF-D17C0530C2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C0A6744-5F41-45AE-A29D-D257FB24C538}" type="datetime1">
              <a:rPr lang="en-US" smtClean="0"/>
              <a:pPr/>
              <a:t>9/4/2019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074B09C-25A3-4042-93AF-D17C0530C2D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0AA738B-24E7-4BBD-81BF-0B3BBA4A9E02}" type="datetime1">
              <a:rPr lang="en-US" smtClean="0"/>
              <a:pPr/>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074B09C-25A3-4042-93AF-D17C0530C2D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CDDE238-EFC7-44FE-BCEE-8632A232A2E6}" type="datetime1">
              <a:rPr lang="en-US" smtClean="0"/>
              <a:pPr/>
              <a:t>9/4/2019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074B09C-25A3-4042-93AF-D17C0530C2D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4C71082-1E2E-443D-9030-2FCFCF183035}" type="datetime1">
              <a:rPr lang="en-US" smtClean="0"/>
              <a:pPr/>
              <a:t>9/4/2019</a:t>
            </a:fld>
            <a:endParaRPr lang="en-US"/>
          </a:p>
        </p:txBody>
      </p:sp>
      <p:sp>
        <p:nvSpPr>
          <p:cNvPr id="10" name="Slide Number Placeholder 9"/>
          <p:cNvSpPr>
            <a:spLocks noGrp="1"/>
          </p:cNvSpPr>
          <p:nvPr>
            <p:ph type="sldNum" sz="quarter" idx="16"/>
          </p:nvPr>
        </p:nvSpPr>
        <p:spPr/>
        <p:txBody>
          <a:bodyPr rtlCol="0"/>
          <a:lstStyle/>
          <a:p>
            <a:fld id="{1074B09C-25A3-4042-93AF-D17C0530C2D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E263F17-DBA2-4244-8704-F70E1206889A}" type="datetime1">
              <a:rPr lang="en-US" smtClean="0"/>
              <a:pPr/>
              <a:t>9/4/2019</a:t>
            </a:fld>
            <a:endParaRPr lang="en-US"/>
          </a:p>
        </p:txBody>
      </p:sp>
      <p:sp>
        <p:nvSpPr>
          <p:cNvPr id="12" name="Slide Number Placeholder 11"/>
          <p:cNvSpPr>
            <a:spLocks noGrp="1"/>
          </p:cNvSpPr>
          <p:nvPr>
            <p:ph type="sldNum" sz="quarter" idx="16"/>
          </p:nvPr>
        </p:nvSpPr>
        <p:spPr/>
        <p:txBody>
          <a:bodyPr rtlCol="0"/>
          <a:lstStyle/>
          <a:p>
            <a:fld id="{1074B09C-25A3-4042-93AF-D17C0530C2D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ED1812C-0002-4AF4-805B-EE438DEDA918}" type="datetime1">
              <a:rPr lang="en-US" smtClean="0"/>
              <a:pPr/>
              <a:t>9/4/2019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074B09C-25A3-4042-93AF-D17C0530C2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79CF4-559D-435E-A797-8F8D3876FB9E}" type="datetime1">
              <a:rPr lang="en-US" smtClean="0"/>
              <a:pPr/>
              <a:t>9/4/2019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074B09C-25A3-4042-93AF-D17C0530C2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DA7E0A1-04C6-48B3-94EB-B0752822C319}" type="datetime1">
              <a:rPr lang="en-US" smtClean="0"/>
              <a:pPr/>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074B09C-25A3-4042-93AF-D17C0530C2D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1F5AE89-1F36-4F29-BD58-6C58B111478D}" type="datetime1">
              <a:rPr lang="en-US" smtClean="0"/>
              <a:pPr/>
              <a:t>9/4/2019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074B09C-25A3-4042-93AF-D17C0530C2D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037C55F-B7F9-4397-A7A6-691B6C4D9C0F}" type="datetime1">
              <a:rPr lang="en-US" smtClean="0"/>
              <a:pPr/>
              <a:t>9/4/2019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074B09C-25A3-4042-93AF-D17C0530C2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92"/>
            <a:ext cx="9143999" cy="858406"/>
          </a:xfrm>
          <a:solidFill>
            <a:schemeClr val="accent1"/>
          </a:solidFill>
        </p:spPr>
        <p:txBody>
          <a:bodyPr>
            <a:normAutofit/>
          </a:bodyPr>
          <a:lstStyle/>
          <a:p>
            <a:pPr algn="ctr"/>
            <a:r>
              <a:rPr lang="en-US" dirty="0" smtClean="0">
                <a:solidFill>
                  <a:schemeClr val="tx1"/>
                </a:solidFill>
              </a:rPr>
              <a:t>administrators</a:t>
            </a:r>
            <a:endParaRPr lang="en-US" dirty="0">
              <a:solidFill>
                <a:schemeClr val="tx1"/>
              </a:solidFill>
            </a:endParaRPr>
          </a:p>
        </p:txBody>
      </p:sp>
      <p:sp>
        <p:nvSpPr>
          <p:cNvPr id="3" name="Subtitle 2"/>
          <p:cNvSpPr>
            <a:spLocks noGrp="1"/>
          </p:cNvSpPr>
          <p:nvPr>
            <p:ph type="subTitle" idx="1"/>
          </p:nvPr>
        </p:nvSpPr>
        <p:spPr/>
        <p:txBody>
          <a:bodyPr/>
          <a:lstStyle/>
          <a:p>
            <a:r>
              <a:rPr lang="en-US" dirty="0" smtClean="0"/>
              <a:t>Self-Guided Educational Module</a:t>
            </a:r>
            <a:endParaRPr lang="en-US" dirty="0"/>
          </a:p>
        </p:txBody>
      </p:sp>
      <p:sp>
        <p:nvSpPr>
          <p:cNvPr id="6" name="TextBox 5"/>
          <p:cNvSpPr txBox="1"/>
          <p:nvPr/>
        </p:nvSpPr>
        <p:spPr>
          <a:xfrm>
            <a:off x="0" y="6248400"/>
            <a:ext cx="2133600" cy="381000"/>
          </a:xfrm>
          <a:prstGeom prst="rect">
            <a:avLst/>
          </a:prstGeom>
          <a:noFill/>
        </p:spPr>
        <p:txBody>
          <a:bodyPr wrap="square" rtlCol="0">
            <a:spAutoFit/>
          </a:bodyPr>
          <a:lstStyle/>
          <a:p>
            <a:r>
              <a:rPr lang="en-US" dirty="0" smtClean="0"/>
              <a:t>Lesson 2 of 2 </a:t>
            </a:r>
            <a:endParaRPr lang="en-US" dirty="0"/>
          </a:p>
        </p:txBody>
      </p:sp>
      <p:pic>
        <p:nvPicPr>
          <p:cNvPr id="4" name="Picture 3"/>
          <p:cNvPicPr>
            <a:picLocks noChangeAspect="1"/>
          </p:cNvPicPr>
          <p:nvPr/>
        </p:nvPicPr>
        <p:blipFill>
          <a:blip r:embed="rId3"/>
          <a:stretch>
            <a:fillRect/>
          </a:stretch>
        </p:blipFill>
        <p:spPr>
          <a:xfrm>
            <a:off x="6779192" y="5986202"/>
            <a:ext cx="2353260" cy="798645"/>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4064" y="858006"/>
            <a:ext cx="6601968" cy="5185075"/>
          </a:xfrm>
          <a:prstGeom prst="rect">
            <a:avLst/>
          </a:prstGeom>
        </p:spPr>
      </p:pic>
    </p:spTree>
    <p:extLst>
      <p:ext uri="{BB962C8B-B14F-4D97-AF65-F5344CB8AC3E}">
        <p14:creationId xmlns:p14="http://schemas.microsoft.com/office/powerpoint/2010/main" val="476093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4940808"/>
          </a:xfrm>
        </p:spPr>
        <p:txBody>
          <a:bodyPr>
            <a:normAutofit/>
          </a:bodyPr>
          <a:lstStyle/>
          <a:p>
            <a:pPr marL="0" indent="0">
              <a:buNone/>
            </a:pPr>
            <a:r>
              <a:rPr lang="en-US" sz="3200" dirty="0" smtClean="0"/>
              <a:t>Grounds Staff</a:t>
            </a:r>
          </a:p>
          <a:p>
            <a:r>
              <a:rPr lang="en-US" sz="3200" dirty="0"/>
              <a:t>During normal daily activities, grounds staff will monitor for </a:t>
            </a:r>
            <a:r>
              <a:rPr lang="en-US" sz="3200" dirty="0" smtClean="0"/>
              <a:t>weeds</a:t>
            </a:r>
            <a:r>
              <a:rPr lang="en-US" sz="3200" dirty="0"/>
              <a:t>, rodents, </a:t>
            </a:r>
            <a:r>
              <a:rPr lang="en-US" sz="3200" dirty="0" smtClean="0"/>
              <a:t/>
            </a:r>
            <a:br>
              <a:rPr lang="en-US" sz="3200" dirty="0" smtClean="0"/>
            </a:br>
            <a:r>
              <a:rPr lang="en-US" sz="3200" dirty="0" smtClean="0"/>
              <a:t>turf </a:t>
            </a:r>
            <a:r>
              <a:rPr lang="en-US" sz="3200" dirty="0"/>
              <a:t>and landscape pest activity or </a:t>
            </a:r>
            <a:r>
              <a:rPr lang="en-US" sz="3200" dirty="0" smtClean="0"/>
              <a:t/>
            </a:r>
            <a:br>
              <a:rPr lang="en-US" sz="3200" dirty="0" smtClean="0"/>
            </a:br>
            <a:r>
              <a:rPr lang="en-US" sz="3200" dirty="0" smtClean="0"/>
              <a:t>damage venomous </a:t>
            </a:r>
            <a:r>
              <a:rPr lang="en-US" sz="3200" dirty="0"/>
              <a:t>pests, and </a:t>
            </a:r>
            <a:r>
              <a:rPr lang="en-US" sz="3200" dirty="0" smtClean="0"/>
              <a:t/>
            </a:r>
            <a:br>
              <a:rPr lang="en-US" sz="3200" dirty="0" smtClean="0"/>
            </a:br>
            <a:r>
              <a:rPr lang="en-US" sz="3200" dirty="0" smtClean="0"/>
              <a:t>other outdoor </a:t>
            </a:r>
            <a:r>
              <a:rPr lang="en-US" sz="3200" dirty="0"/>
              <a:t>pests or </a:t>
            </a:r>
            <a:r>
              <a:rPr lang="en-US" sz="3200" dirty="0" smtClean="0"/>
              <a:t/>
            </a:r>
            <a:br>
              <a:rPr lang="en-US" sz="3200" dirty="0" smtClean="0"/>
            </a:br>
            <a:r>
              <a:rPr lang="en-US" sz="3200" dirty="0" smtClean="0"/>
              <a:t>pest-conducive conditions</a:t>
            </a:r>
            <a:r>
              <a:rPr lang="en-US" sz="3200" dirty="0"/>
              <a:t>, and </a:t>
            </a:r>
            <a:r>
              <a:rPr lang="en-US" sz="3200" dirty="0" smtClean="0"/>
              <a:t/>
            </a:r>
            <a:br>
              <a:rPr lang="en-US" sz="3200" dirty="0" smtClean="0"/>
            </a:br>
            <a:r>
              <a:rPr lang="en-US" sz="3200" dirty="0" smtClean="0"/>
              <a:t>upon </a:t>
            </a:r>
            <a:r>
              <a:rPr lang="en-US" sz="3200" dirty="0"/>
              <a:t>finding </a:t>
            </a:r>
            <a:r>
              <a:rPr lang="en-US" sz="3200" dirty="0" smtClean="0"/>
              <a:t>any, inform </a:t>
            </a:r>
            <a:r>
              <a:rPr lang="en-US" sz="3200" dirty="0"/>
              <a:t>the </a:t>
            </a:r>
            <a:r>
              <a:rPr lang="en-US" sz="3200" dirty="0" smtClean="0"/>
              <a:t/>
            </a:r>
            <a:br>
              <a:rPr lang="en-US" sz="3200" dirty="0" smtClean="0"/>
            </a:br>
            <a:r>
              <a:rPr lang="en-US" sz="3200" dirty="0" smtClean="0"/>
              <a:t>IPM Coordinator</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10</a:t>
            </a:fld>
            <a:endParaRPr lang="en-US"/>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7283" y="2750711"/>
            <a:ext cx="1963045" cy="3420965"/>
          </a:xfrm>
          <a:prstGeom prst="rect">
            <a:avLst/>
          </a:prstGeom>
        </p:spPr>
      </p:pic>
      <p:sp>
        <p:nvSpPr>
          <p:cNvPr id="5" name="TextBox 4"/>
          <p:cNvSpPr txBox="1"/>
          <p:nvPr/>
        </p:nvSpPr>
        <p:spPr>
          <a:xfrm>
            <a:off x="1767178" y="6356342"/>
            <a:ext cx="7234160" cy="369332"/>
          </a:xfrm>
          <a:prstGeom prst="rect">
            <a:avLst/>
          </a:prstGeom>
          <a:noFill/>
        </p:spPr>
        <p:txBody>
          <a:bodyPr wrap="none" rtlCol="0">
            <a:spAutoFit/>
          </a:bodyPr>
          <a:lstStyle/>
          <a:p>
            <a:r>
              <a:rPr lang="en-US" i="1" dirty="0" smtClean="0"/>
              <a:t>Harvester ant trail across athletic field – Dawn H. Gouge, University of Arizona</a:t>
            </a:r>
            <a:endParaRPr lang="en-US" i="1" dirty="0"/>
          </a:p>
        </p:txBody>
      </p:sp>
      <p:sp>
        <p:nvSpPr>
          <p:cNvPr id="6"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Monitoring and Reporting</a:t>
            </a:r>
            <a:endParaRPr lang="en-US" sz="3200" dirty="0">
              <a:solidFill>
                <a:schemeClr val="bg2">
                  <a:lumMod val="10000"/>
                </a:schemeClr>
              </a:solidFill>
            </a:endParaRPr>
          </a:p>
        </p:txBody>
      </p:sp>
    </p:spTree>
    <p:extLst>
      <p:ext uri="{BB962C8B-B14F-4D97-AF65-F5344CB8AC3E}">
        <p14:creationId xmlns:p14="http://schemas.microsoft.com/office/powerpoint/2010/main" val="179806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Action</a:t>
            </a:r>
            <a:endParaRPr lang="en-US" sz="3200" dirty="0">
              <a:solidFill>
                <a:schemeClr val="bg2">
                  <a:lumMod val="10000"/>
                </a:schemeClr>
              </a:solidFill>
            </a:endParaRPr>
          </a:p>
        </p:txBody>
      </p:sp>
      <p:sp>
        <p:nvSpPr>
          <p:cNvPr id="3" name="Content Placeholder 2"/>
          <p:cNvSpPr>
            <a:spLocks noGrp="1"/>
          </p:cNvSpPr>
          <p:nvPr>
            <p:ph sz="quarter" idx="1"/>
          </p:nvPr>
        </p:nvSpPr>
        <p:spPr>
          <a:xfrm>
            <a:off x="423672" y="1529420"/>
            <a:ext cx="8531352" cy="5010370"/>
          </a:xfrm>
        </p:spPr>
        <p:txBody>
          <a:bodyPr>
            <a:noAutofit/>
          </a:bodyPr>
          <a:lstStyle/>
          <a:p>
            <a:pPr>
              <a:buFont typeface="Wingdings" pitchFamily="2" charset="2"/>
              <a:buChar char="q"/>
            </a:pPr>
            <a:r>
              <a:rPr lang="en-US" sz="2800" dirty="0" smtClean="0"/>
              <a:t>When </a:t>
            </a:r>
            <a:r>
              <a:rPr lang="en-US" sz="2800" dirty="0"/>
              <a:t>pests of concern (or their droppings, nests, </a:t>
            </a:r>
            <a:r>
              <a:rPr lang="en-US" sz="2800" dirty="0" smtClean="0"/>
              <a:t>damage, etc</a:t>
            </a:r>
            <a:r>
              <a:rPr lang="en-US" sz="2800" dirty="0"/>
              <a:t>.) are observed, staff will contact the IPM Coordinator </a:t>
            </a:r>
            <a:r>
              <a:rPr lang="en-US" sz="2800" dirty="0" smtClean="0"/>
              <a:t>immediately </a:t>
            </a:r>
          </a:p>
          <a:p>
            <a:pPr>
              <a:buFont typeface="Wingdings" pitchFamily="2" charset="2"/>
              <a:buChar char="q"/>
            </a:pPr>
            <a:r>
              <a:rPr lang="en-US" sz="2800" dirty="0" smtClean="0"/>
              <a:t>Any </a:t>
            </a:r>
            <a:r>
              <a:rPr lang="en-US" sz="2800" dirty="0"/>
              <a:t>items (such as cracks or gaps allowing pest entry into buildings or a wasp nest located on playground) that custodial and maintenance staff </a:t>
            </a:r>
            <a:r>
              <a:rPr lang="en-US" sz="2800" dirty="0" smtClean="0"/>
              <a:t>observe and can </a:t>
            </a:r>
            <a:r>
              <a:rPr lang="en-US" sz="2800" dirty="0"/>
              <a:t>resolve, should be corrected and reported to the IPM </a:t>
            </a:r>
            <a:r>
              <a:rPr lang="en-US" sz="2800" dirty="0" smtClean="0"/>
              <a:t>Coordinator  </a:t>
            </a:r>
          </a:p>
          <a:p>
            <a:pPr>
              <a:buFont typeface="Wingdings" pitchFamily="2" charset="2"/>
              <a:buChar char="q"/>
            </a:pPr>
            <a:r>
              <a:rPr lang="en-US" sz="2800" dirty="0" smtClean="0"/>
              <a:t>The </a:t>
            </a:r>
            <a:r>
              <a:rPr lang="en-US" sz="2800" dirty="0"/>
              <a:t>IPM Coordinator will keep records of these </a:t>
            </a:r>
            <a:r>
              <a:rPr lang="en-US" sz="2800" dirty="0" smtClean="0"/>
              <a:t>actions, pest sightings, time </a:t>
            </a:r>
            <a:r>
              <a:rPr lang="en-US" sz="2800" dirty="0"/>
              <a:t>invested, and money spent using Pest Logs or a similar reporting </a:t>
            </a:r>
            <a:r>
              <a:rPr lang="en-US" sz="2800" dirty="0" smtClean="0"/>
              <a:t>system </a:t>
            </a:r>
          </a:p>
          <a:p>
            <a:pPr marL="0" indent="0">
              <a:buFont typeface="Wingdings" pitchFamily="2" charset="2"/>
              <a:buChar char="q"/>
            </a:pPr>
            <a:endParaRPr lang="en-US" sz="2800" dirty="0"/>
          </a:p>
          <a:p>
            <a:pPr marL="0" indent="0">
              <a:buFont typeface="Wingdings" pitchFamily="2" charset="2"/>
              <a:buChar char="q"/>
            </a:pPr>
            <a:endParaRPr lang="en-US" sz="28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11</a:t>
            </a:fld>
            <a:endParaRPr lang="en-US"/>
          </a:p>
        </p:txBody>
      </p:sp>
    </p:spTree>
    <p:extLst>
      <p:ext uri="{BB962C8B-B14F-4D97-AF65-F5344CB8AC3E}">
        <p14:creationId xmlns:p14="http://schemas.microsoft.com/office/powerpoint/2010/main" val="356310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7" y="1600199"/>
            <a:ext cx="8314249" cy="5174312"/>
          </a:xfrm>
        </p:spPr>
        <p:txBody>
          <a:bodyPr>
            <a:normAutofit lnSpcReduction="10000"/>
          </a:bodyPr>
          <a:lstStyle/>
          <a:p>
            <a:pPr>
              <a:buFont typeface="Wingdings" pitchFamily="2" charset="2"/>
              <a:buChar char="q"/>
            </a:pPr>
            <a:r>
              <a:rPr lang="en-US" sz="3200" dirty="0" smtClean="0"/>
              <a:t>Grounds: </a:t>
            </a:r>
            <a:r>
              <a:rPr lang="en-US" sz="3200" dirty="0"/>
              <a:t>When pests on grounds reach a threshold established by the IPM Coordinator, action will be </a:t>
            </a:r>
            <a:r>
              <a:rPr lang="en-US" sz="3200" dirty="0" smtClean="0"/>
              <a:t>taken  </a:t>
            </a:r>
            <a:endParaRPr lang="en-US" sz="3200" dirty="0"/>
          </a:p>
          <a:p>
            <a:pPr>
              <a:buFont typeface="Wingdings" pitchFamily="2" charset="2"/>
              <a:buChar char="q"/>
            </a:pPr>
            <a:r>
              <a:rPr lang="en-US" sz="3200" dirty="0"/>
              <a:t>Any </a:t>
            </a:r>
            <a:r>
              <a:rPr lang="en-US" sz="3200" dirty="0" smtClean="0"/>
              <a:t>condition </a:t>
            </a:r>
            <a:r>
              <a:rPr lang="en-US" sz="3200" dirty="0"/>
              <a:t>that grounds staff </a:t>
            </a:r>
            <a:r>
              <a:rPr lang="en-US" sz="3200" dirty="0" smtClean="0"/>
              <a:t/>
            </a:r>
            <a:br>
              <a:rPr lang="en-US" sz="3200" dirty="0" smtClean="0"/>
            </a:br>
            <a:r>
              <a:rPr lang="en-US" sz="3200" dirty="0" smtClean="0"/>
              <a:t>observe that they can resolve </a:t>
            </a:r>
            <a:br>
              <a:rPr lang="en-US" sz="3200" dirty="0" smtClean="0"/>
            </a:br>
            <a:r>
              <a:rPr lang="en-US" sz="3200" dirty="0" smtClean="0"/>
              <a:t>should be corrected and reported </a:t>
            </a:r>
            <a:br>
              <a:rPr lang="en-US" sz="3200" dirty="0" smtClean="0"/>
            </a:br>
            <a:r>
              <a:rPr lang="en-US" sz="3200" dirty="0" smtClean="0"/>
              <a:t>to the IPM Coordinator </a:t>
            </a:r>
          </a:p>
          <a:p>
            <a:pPr>
              <a:buFont typeface="Wingdings" pitchFamily="2" charset="2"/>
              <a:buChar char="q"/>
            </a:pPr>
            <a:r>
              <a:rPr lang="en-US" sz="3200" dirty="0" smtClean="0"/>
              <a:t>The </a:t>
            </a:r>
            <a:r>
              <a:rPr lang="en-US" sz="3200" dirty="0"/>
              <a:t>IPM </a:t>
            </a:r>
            <a:r>
              <a:rPr lang="en-US" sz="3200" dirty="0" smtClean="0"/>
              <a:t>Coordinator </a:t>
            </a:r>
            <a:r>
              <a:rPr lang="en-US" sz="3200" dirty="0"/>
              <a:t>will keep </a:t>
            </a:r>
            <a:r>
              <a:rPr lang="en-US" sz="3200" dirty="0" smtClean="0"/>
              <a:t/>
            </a:r>
            <a:br>
              <a:rPr lang="en-US" sz="3200" dirty="0" smtClean="0"/>
            </a:br>
            <a:r>
              <a:rPr lang="en-US" sz="3200" dirty="0" smtClean="0"/>
              <a:t>records </a:t>
            </a:r>
            <a:r>
              <a:rPr lang="en-US" sz="3200" dirty="0"/>
              <a:t>of </a:t>
            </a:r>
            <a:r>
              <a:rPr lang="en-US" sz="3200" dirty="0" smtClean="0"/>
              <a:t>these </a:t>
            </a:r>
            <a:r>
              <a:rPr lang="en-US" sz="3200" dirty="0"/>
              <a:t>actions using </a:t>
            </a:r>
            <a:r>
              <a:rPr lang="en-US" sz="3200" dirty="0" smtClean="0"/>
              <a:t/>
            </a:r>
            <a:br>
              <a:rPr lang="en-US" sz="3200" dirty="0" smtClean="0"/>
            </a:br>
            <a:r>
              <a:rPr lang="en-US" sz="3200" dirty="0" smtClean="0"/>
              <a:t>Pest </a:t>
            </a:r>
            <a:r>
              <a:rPr lang="en-US" sz="3200" dirty="0"/>
              <a:t>Logs </a:t>
            </a:r>
            <a:r>
              <a:rPr lang="en-US" sz="3200" dirty="0" smtClean="0"/>
              <a:t>or a similar </a:t>
            </a:r>
            <a:br>
              <a:rPr lang="en-US" sz="3200" dirty="0" smtClean="0"/>
            </a:br>
            <a:r>
              <a:rPr lang="en-US" sz="3200" dirty="0" smtClean="0"/>
              <a:t>reporting system</a:t>
            </a:r>
            <a:endParaRPr lang="en-US" sz="3200" dirty="0"/>
          </a:p>
          <a:p>
            <a:pPr>
              <a:buFont typeface="Wingdings" pitchFamily="2" charset="2"/>
              <a:buChar char="q"/>
            </a:pP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12</a:t>
            </a:fld>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53927" y="2796038"/>
            <a:ext cx="2098040" cy="3251200"/>
          </a:xfrm>
          <a:prstGeom prst="rect">
            <a:avLst/>
          </a:prstGeom>
        </p:spPr>
      </p:pic>
      <p:sp>
        <p:nvSpPr>
          <p:cNvPr id="5" name="TextBox 4"/>
          <p:cNvSpPr txBox="1"/>
          <p:nvPr/>
        </p:nvSpPr>
        <p:spPr>
          <a:xfrm>
            <a:off x="5779108" y="6183812"/>
            <a:ext cx="3234155" cy="646331"/>
          </a:xfrm>
          <a:prstGeom prst="rect">
            <a:avLst/>
          </a:prstGeom>
          <a:noFill/>
        </p:spPr>
        <p:txBody>
          <a:bodyPr wrap="none" rtlCol="0">
            <a:spAutoFit/>
          </a:bodyPr>
          <a:lstStyle/>
          <a:p>
            <a:pPr algn="r"/>
            <a:r>
              <a:rPr lang="en-US" i="1" dirty="0" smtClean="0"/>
              <a:t>Wild honey bees -</a:t>
            </a:r>
            <a:br>
              <a:rPr lang="en-US" i="1" dirty="0" smtClean="0"/>
            </a:br>
            <a:r>
              <a:rPr lang="en-US" i="1" dirty="0" smtClean="0"/>
              <a:t>Carl Olson, University of Arizona </a:t>
            </a:r>
            <a:endParaRPr lang="en-US" i="1" dirty="0"/>
          </a:p>
        </p:txBody>
      </p:sp>
      <p:sp>
        <p:nvSpPr>
          <p:cNvPr id="6"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Action</a:t>
            </a:r>
            <a:endParaRPr lang="en-US" sz="3200" dirty="0">
              <a:solidFill>
                <a:schemeClr val="bg2">
                  <a:lumMod val="10000"/>
                </a:schemeClr>
              </a:solidFill>
            </a:endParaRPr>
          </a:p>
        </p:txBody>
      </p:sp>
    </p:spTree>
    <p:extLst>
      <p:ext uri="{BB962C8B-B14F-4D97-AF65-F5344CB8AC3E}">
        <p14:creationId xmlns:p14="http://schemas.microsoft.com/office/powerpoint/2010/main" val="2813908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1074B09C-25A3-4042-93AF-D17C0530C2D6}" type="slidenum">
              <a:rPr lang="en-US" smtClean="0"/>
              <a:pPr/>
              <a:t>13</a:t>
            </a:fld>
            <a:endParaRPr lang="en-US"/>
          </a:p>
        </p:txBody>
      </p:sp>
      <p:sp>
        <p:nvSpPr>
          <p:cNvPr id="4" name="Content Placeholder 3"/>
          <p:cNvSpPr>
            <a:spLocks noGrp="1"/>
          </p:cNvSpPr>
          <p:nvPr>
            <p:ph sz="quarter" idx="1"/>
          </p:nvPr>
        </p:nvSpPr>
        <p:spPr>
          <a:xfrm>
            <a:off x="564988" y="1600199"/>
            <a:ext cx="8248719" cy="5349241"/>
          </a:xfrm>
        </p:spPr>
        <p:txBody>
          <a:bodyPr>
            <a:noAutofit/>
          </a:bodyPr>
          <a:lstStyle/>
          <a:p>
            <a:pPr>
              <a:buFont typeface="Wingdings" pitchFamily="2" charset="2"/>
              <a:buChar char="q"/>
            </a:pPr>
            <a:r>
              <a:rPr lang="en-US" sz="2800" dirty="0" smtClean="0"/>
              <a:t>If the action needed </a:t>
            </a:r>
            <a:r>
              <a:rPr lang="en-US" sz="2800" dirty="0"/>
              <a:t>cannot be readily accomplished as part of routine duties, </a:t>
            </a:r>
            <a:r>
              <a:rPr lang="en-US" sz="2800" dirty="0" smtClean="0"/>
              <a:t>the Coordinator will meet with staff or contractors to develop a plan of action with a proposed deadline for completion based on the severity of the risk or nuisance</a:t>
            </a:r>
          </a:p>
          <a:p>
            <a:pPr>
              <a:buFont typeface="Wingdings" pitchFamily="2" charset="2"/>
              <a:buChar char="q"/>
            </a:pPr>
            <a:r>
              <a:rPr lang="en-US" sz="2800" dirty="0" smtClean="0"/>
              <a:t>The Coordinator will keep records of </a:t>
            </a:r>
            <a:br>
              <a:rPr lang="en-US" sz="2800" dirty="0" smtClean="0"/>
            </a:br>
            <a:r>
              <a:rPr lang="en-US" sz="2800" dirty="0" smtClean="0"/>
              <a:t>actions taken, work performed, time </a:t>
            </a:r>
            <a:br>
              <a:rPr lang="en-US" sz="2800" dirty="0" smtClean="0"/>
            </a:br>
            <a:r>
              <a:rPr lang="en-US" sz="2800" dirty="0" smtClean="0"/>
              <a:t>invested, and money spent </a:t>
            </a:r>
          </a:p>
          <a:p>
            <a:pPr>
              <a:buFont typeface="Wingdings" pitchFamily="2" charset="2"/>
              <a:buChar char="q"/>
            </a:pPr>
            <a:r>
              <a:rPr lang="en-US" sz="2800" dirty="0" smtClean="0"/>
              <a:t>The IPM Coordinator will share </a:t>
            </a:r>
            <a:br>
              <a:rPr lang="en-US" sz="2800" dirty="0" smtClean="0"/>
            </a:br>
            <a:r>
              <a:rPr lang="en-US" sz="2800" dirty="0" smtClean="0"/>
              <a:t>records with the superintendent</a:t>
            </a:r>
          </a:p>
          <a:p>
            <a:endParaRPr lang="en-US" sz="2800" dirty="0"/>
          </a:p>
        </p:txBody>
      </p:sp>
      <p:sp>
        <p:nvSpPr>
          <p:cNvPr id="5"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Action</a:t>
            </a:r>
            <a:endParaRPr lang="en-US" sz="3200" dirty="0">
              <a:solidFill>
                <a:schemeClr val="bg2">
                  <a:lumMod val="10000"/>
                </a:schemeClr>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1955" y="3727175"/>
            <a:ext cx="1944093" cy="29161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Inspections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335409" cy="4495800"/>
          </a:xfrm>
        </p:spPr>
        <p:txBody>
          <a:bodyPr>
            <a:noAutofit/>
          </a:bodyPr>
          <a:lstStyle/>
          <a:p>
            <a:r>
              <a:rPr lang="en-US" sz="2700" dirty="0"/>
              <a:t>The IPM Coordinator will conduct an annual inspection using </a:t>
            </a:r>
            <a:r>
              <a:rPr lang="en-US" sz="2700" dirty="0" smtClean="0"/>
              <a:t>established inspection forms, during </a:t>
            </a:r>
            <a:r>
              <a:rPr lang="en-US" sz="2700" dirty="0"/>
              <a:t>the inspection he or she will also </a:t>
            </a:r>
            <a:r>
              <a:rPr lang="en-US" sz="2700" dirty="0" smtClean="0"/>
              <a:t>inspect, review </a:t>
            </a:r>
            <a:r>
              <a:rPr lang="en-US" sz="2700" dirty="0"/>
              <a:t>and identify</a:t>
            </a:r>
            <a:r>
              <a:rPr lang="en-US" sz="2700" dirty="0" smtClean="0"/>
              <a:t>:</a:t>
            </a:r>
          </a:p>
          <a:p>
            <a:pPr>
              <a:buNone/>
            </a:pPr>
            <a:r>
              <a:rPr lang="en-US" sz="2700" dirty="0" smtClean="0"/>
              <a:t>1</a:t>
            </a:r>
            <a:r>
              <a:rPr lang="en-US" sz="2700" dirty="0"/>
              <a:t>) Human behaviors that affect </a:t>
            </a:r>
            <a:r>
              <a:rPr lang="en-US" sz="2700" dirty="0" smtClean="0"/>
              <a:t>pests </a:t>
            </a:r>
            <a:r>
              <a:rPr lang="en-US" sz="2700" dirty="0"/>
              <a:t>(working conditions that encourage or support pests, food preparation procedures that provide food for pests, etc</a:t>
            </a:r>
            <a:r>
              <a:rPr lang="en-US" sz="2700" dirty="0" smtClean="0"/>
              <a:t>.)</a:t>
            </a:r>
            <a:endParaRPr lang="en-US" sz="2700" dirty="0"/>
          </a:p>
          <a:p>
            <a:pPr>
              <a:buNone/>
            </a:pPr>
            <a:r>
              <a:rPr lang="en-US" sz="2700" dirty="0"/>
              <a:t>2) Management activities (sealing, cleaning, setting out traps, treating pests, etc.) and </a:t>
            </a:r>
            <a:r>
              <a:rPr lang="en-US" sz="2700" dirty="0" smtClean="0"/>
              <a:t>the </a:t>
            </a:r>
            <a:r>
              <a:rPr lang="en-US" sz="2700" dirty="0"/>
              <a:t>effects on the pest </a:t>
            </a:r>
            <a:r>
              <a:rPr lang="en-US" sz="2700" dirty="0" smtClean="0"/>
              <a:t>population</a:t>
            </a:r>
            <a:endParaRPr lang="en-US" sz="2700" dirty="0"/>
          </a:p>
          <a:p>
            <a:pPr>
              <a:buNone/>
            </a:pPr>
            <a:r>
              <a:rPr lang="en-US" sz="2700" dirty="0"/>
              <a:t>3) Amount and types of pesticides used at each site, matched with pest monitoring records to document need and </a:t>
            </a:r>
            <a:r>
              <a:rPr lang="en-US" sz="2700" dirty="0" smtClean="0"/>
              <a:t>outcomes</a:t>
            </a:r>
            <a:endParaRPr lang="en-US" sz="27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14</a:t>
            </a:fld>
            <a:endParaRPr lang="en-US"/>
          </a:p>
        </p:txBody>
      </p:sp>
    </p:spTree>
    <p:extLst>
      <p:ext uri="{BB962C8B-B14F-4D97-AF65-F5344CB8AC3E}">
        <p14:creationId xmlns:p14="http://schemas.microsoft.com/office/powerpoint/2010/main" val="3229467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Forms</a:t>
            </a:r>
            <a:endParaRPr lang="en-US" sz="3200" dirty="0">
              <a:solidFill>
                <a:schemeClr val="bg2">
                  <a:lumMod val="10000"/>
                </a:schemeClr>
              </a:solidFill>
            </a:endParaRPr>
          </a:p>
        </p:txBody>
      </p:sp>
      <p:sp>
        <p:nvSpPr>
          <p:cNvPr id="8" name="Content Placeholder 2"/>
          <p:cNvSpPr>
            <a:spLocks noGrp="1"/>
          </p:cNvSpPr>
          <p:nvPr>
            <p:ph sz="quarter" idx="1"/>
          </p:nvPr>
        </p:nvSpPr>
        <p:spPr>
          <a:xfrm>
            <a:off x="205430" y="1615203"/>
            <a:ext cx="3303579" cy="4754879"/>
          </a:xfrm>
        </p:spPr>
        <p:txBody>
          <a:bodyPr>
            <a:noAutofit/>
          </a:bodyPr>
          <a:lstStyle/>
          <a:p>
            <a:r>
              <a:rPr lang="en-US" sz="2700" dirty="0" smtClean="0"/>
              <a:t>List forms and paperwork required </a:t>
            </a:r>
          </a:p>
          <a:p>
            <a:r>
              <a:rPr lang="en-US" sz="2700" dirty="0" smtClean="0"/>
              <a:t>Identify the purpose, who is responsible for filling it out, to whom it is submitted, and how records are filed </a:t>
            </a:r>
          </a:p>
          <a:p>
            <a:r>
              <a:rPr lang="en-US" sz="2700" dirty="0" smtClean="0"/>
              <a:t>Keeping good records saves time and money</a:t>
            </a:r>
            <a:endParaRPr lang="en-US" sz="2700" dirty="0"/>
          </a:p>
        </p:txBody>
      </p:sp>
      <p:sp>
        <p:nvSpPr>
          <p:cNvPr id="5" name="Slide Number Placeholder 4"/>
          <p:cNvSpPr>
            <a:spLocks noGrp="1"/>
          </p:cNvSpPr>
          <p:nvPr>
            <p:ph type="sldNum" sz="quarter" idx="12"/>
          </p:nvPr>
        </p:nvSpPr>
        <p:spPr/>
        <p:txBody>
          <a:bodyPr>
            <a:normAutofit fontScale="85000" lnSpcReduction="20000"/>
          </a:bodyPr>
          <a:lstStyle/>
          <a:p>
            <a:fld id="{1074B09C-25A3-4042-93AF-D17C0530C2D6}" type="slidenum">
              <a:rPr lang="en-US" smtClean="0"/>
              <a:pPr/>
              <a:t>15</a:t>
            </a:fld>
            <a:endParaRPr lang="en-US"/>
          </a:p>
        </p:txBody>
      </p:sp>
      <p:pic>
        <p:nvPicPr>
          <p:cNvPr id="3" name="Picture 2"/>
          <p:cNvPicPr>
            <a:picLocks noChangeAspect="1"/>
          </p:cNvPicPr>
          <p:nvPr/>
        </p:nvPicPr>
        <p:blipFill>
          <a:blip r:embed="rId2"/>
          <a:stretch>
            <a:fillRect/>
          </a:stretch>
        </p:blipFill>
        <p:spPr>
          <a:xfrm>
            <a:off x="3379305" y="54615"/>
            <a:ext cx="5764695" cy="6758089"/>
          </a:xfrm>
          <a:prstGeom prst="rect">
            <a:avLst/>
          </a:prstGeom>
        </p:spPr>
      </p:pic>
    </p:spTree>
    <p:extLst>
      <p:ext uri="{BB962C8B-B14F-4D97-AF65-F5344CB8AC3E}">
        <p14:creationId xmlns:p14="http://schemas.microsoft.com/office/powerpoint/2010/main" val="482925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Filling Procedures (Paper Files)</a:t>
            </a:r>
            <a:endParaRPr lang="en-US" sz="3200" dirty="0">
              <a:solidFill>
                <a:schemeClr val="bg2">
                  <a:lumMod val="10000"/>
                </a:schemeClr>
              </a:solidFill>
            </a:endParaRPr>
          </a:p>
        </p:txBody>
      </p:sp>
      <p:sp>
        <p:nvSpPr>
          <p:cNvPr id="3" name="Content Placeholder 2"/>
          <p:cNvSpPr>
            <a:spLocks noGrp="1"/>
          </p:cNvSpPr>
          <p:nvPr>
            <p:ph sz="quarter" idx="1"/>
          </p:nvPr>
        </p:nvSpPr>
        <p:spPr/>
        <p:txBody>
          <a:bodyPr>
            <a:noAutofit/>
          </a:bodyPr>
          <a:lstStyle/>
          <a:p>
            <a:r>
              <a:rPr lang="en-US" sz="2800" dirty="0"/>
              <a:t>The IPM Coordinator collects and files hard copies of all of the above forms in a </a:t>
            </a:r>
            <a:r>
              <a:rPr lang="en-US" sz="2800" dirty="0" smtClean="0"/>
              <a:t>folder and/or maintains electronic files with backups in identified file cabinets and/or known electronic storage locations </a:t>
            </a:r>
            <a:endParaRPr lang="en-US" sz="2800" dirty="0"/>
          </a:p>
          <a:p>
            <a:r>
              <a:rPr lang="en-US" sz="2800" dirty="0"/>
              <a:t>When a </a:t>
            </a:r>
            <a:r>
              <a:rPr lang="en-US" sz="2800" dirty="0" smtClean="0"/>
              <a:t>pest report case </a:t>
            </a:r>
            <a:r>
              <a:rPr lang="en-US" sz="2800" dirty="0"/>
              <a:t>is closed (a pest management action is completed or a pest issue is resolved), the </a:t>
            </a:r>
            <a:r>
              <a:rPr lang="en-US" sz="2800" dirty="0" smtClean="0"/>
              <a:t>report, </a:t>
            </a:r>
            <a:r>
              <a:rPr lang="en-US" sz="2800" dirty="0"/>
              <a:t>along with the appropriate </a:t>
            </a:r>
            <a:r>
              <a:rPr lang="en-US" sz="2800" dirty="0" smtClean="0"/>
              <a:t>forms, </a:t>
            </a:r>
            <a:r>
              <a:rPr lang="en-US" sz="2800" dirty="0"/>
              <a:t>is filed alphabetically, by facility or </a:t>
            </a:r>
            <a:r>
              <a:rPr lang="en-US" sz="2800" dirty="0" smtClean="0"/>
              <a:t/>
            </a:r>
            <a:br>
              <a:rPr lang="en-US" sz="2800" dirty="0" smtClean="0"/>
            </a:br>
            <a:r>
              <a:rPr lang="en-US" sz="2800" dirty="0" smtClean="0"/>
              <a:t>site </a:t>
            </a:r>
            <a:r>
              <a:rPr lang="en-US" sz="2800" dirty="0"/>
              <a:t>name, or by year in the filing </a:t>
            </a:r>
            <a:r>
              <a:rPr lang="en-US" sz="2800" dirty="0" smtClean="0"/>
              <a:t/>
            </a:r>
            <a:br>
              <a:rPr lang="en-US" sz="2800" dirty="0" smtClean="0"/>
            </a:br>
            <a:r>
              <a:rPr lang="en-US" sz="2800" dirty="0" smtClean="0"/>
              <a:t>cabinet or electronic storage space </a:t>
            </a:r>
            <a:br>
              <a:rPr lang="en-US" sz="2800" dirty="0" smtClean="0"/>
            </a:br>
            <a:r>
              <a:rPr lang="en-US" sz="2800" dirty="0" smtClean="0"/>
              <a:t>established for the purpose</a:t>
            </a:r>
            <a:endParaRPr lang="en-US" sz="28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16</a:t>
            </a:fld>
            <a:endParaRPr lang="en-US"/>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0699" y="5231958"/>
            <a:ext cx="2902226" cy="1486894"/>
          </a:xfrm>
          <a:prstGeom prst="rect">
            <a:avLst/>
          </a:prstGeom>
        </p:spPr>
      </p:pic>
    </p:spTree>
    <p:extLst>
      <p:ext uri="{BB962C8B-B14F-4D97-AF65-F5344CB8AC3E}">
        <p14:creationId xmlns:p14="http://schemas.microsoft.com/office/powerpoint/2010/main" val="138357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Pest Emergencies</a:t>
            </a:r>
            <a:endParaRPr lang="en-US" sz="3200" dirty="0">
              <a:solidFill>
                <a:schemeClr val="bg2">
                  <a:lumMod val="10000"/>
                </a:schemeClr>
              </a:solidFill>
            </a:endParaRPr>
          </a:p>
        </p:txBody>
      </p:sp>
      <p:sp>
        <p:nvSpPr>
          <p:cNvPr id="3" name="Content Placeholder 2"/>
          <p:cNvSpPr>
            <a:spLocks noGrp="1"/>
          </p:cNvSpPr>
          <p:nvPr>
            <p:ph sz="quarter" idx="1"/>
          </p:nvPr>
        </p:nvSpPr>
        <p:spPr>
          <a:xfrm>
            <a:off x="354835" y="1600200"/>
            <a:ext cx="8789165" cy="5257800"/>
          </a:xfrm>
        </p:spPr>
        <p:txBody>
          <a:bodyPr>
            <a:noAutofit/>
          </a:bodyPr>
          <a:lstStyle/>
          <a:p>
            <a:r>
              <a:rPr lang="en-US" sz="3200" u="sng" dirty="0"/>
              <a:t>IMPORTANT:  If a pest emergency is declared, the area must be evacuated and cordoned off before taking any other </a:t>
            </a:r>
            <a:r>
              <a:rPr lang="en-US" sz="3200" u="sng" dirty="0" smtClean="0"/>
              <a:t>steps</a:t>
            </a:r>
            <a:endParaRPr lang="en-US" sz="3200" dirty="0" smtClean="0"/>
          </a:p>
          <a:p>
            <a:r>
              <a:rPr lang="en-US" sz="3200" dirty="0" smtClean="0"/>
              <a:t>When </a:t>
            </a:r>
            <a:r>
              <a:rPr lang="en-US" sz="3200" dirty="0"/>
              <a:t>the IPM Coordinator, after consultation with school faculty and administration, determines that the presence of a pest or pests immediately threatens the health or safety of students, staff, </a:t>
            </a:r>
            <a:r>
              <a:rPr lang="en-US" sz="3200" dirty="0" smtClean="0"/>
              <a:t>faculty, </a:t>
            </a:r>
            <a:r>
              <a:rPr lang="en-US" sz="3200" dirty="0"/>
              <a:t>or members of the public using the </a:t>
            </a:r>
            <a:r>
              <a:rPr lang="en-US" sz="3200" dirty="0" smtClean="0"/>
              <a:t>facility, </a:t>
            </a:r>
            <a:r>
              <a:rPr lang="en-US" sz="3200" dirty="0"/>
              <a:t>or the structural integrity of campus facilities, he or she may declare a pest </a:t>
            </a:r>
            <a:r>
              <a:rPr lang="en-US" sz="3200" dirty="0" smtClean="0"/>
              <a:t>emergency</a:t>
            </a:r>
          </a:p>
          <a:p>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17</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14268" y="135863"/>
            <a:ext cx="2075289" cy="1380835"/>
          </a:xfrm>
          <a:prstGeom prst="rect">
            <a:avLst/>
          </a:prstGeom>
        </p:spPr>
      </p:pic>
    </p:spTree>
    <p:extLst>
      <p:ext uri="{BB962C8B-B14F-4D97-AF65-F5344CB8AC3E}">
        <p14:creationId xmlns:p14="http://schemas.microsoft.com/office/powerpoint/2010/main" val="3192222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1074B09C-25A3-4042-93AF-D17C0530C2D6}" type="slidenum">
              <a:rPr lang="en-US" smtClean="0"/>
              <a:pPr/>
              <a:t>18</a:t>
            </a:fld>
            <a:endParaRPr lang="en-US"/>
          </a:p>
        </p:txBody>
      </p:sp>
      <p:sp>
        <p:nvSpPr>
          <p:cNvPr id="4" name="Content Placeholder 3"/>
          <p:cNvSpPr>
            <a:spLocks noGrp="1"/>
          </p:cNvSpPr>
          <p:nvPr>
            <p:ph sz="quarter" idx="1"/>
          </p:nvPr>
        </p:nvSpPr>
        <p:spPr/>
        <p:txBody>
          <a:bodyPr>
            <a:noAutofit/>
          </a:bodyPr>
          <a:lstStyle/>
          <a:p>
            <a:r>
              <a:rPr lang="en-US" sz="3200" dirty="0" smtClean="0"/>
              <a:t>Examples include (but are not limited to) venomous insects swarming, or a potentially rabid animal in an area frequented by people </a:t>
            </a:r>
          </a:p>
          <a:p>
            <a:r>
              <a:rPr lang="en-US" sz="3200" dirty="0" smtClean="0"/>
              <a:t>The Coordinator will keep records of actions taken using Pest Logs or a similar reporting system and will immediately notify appropriate parties (e.g., the Principal, Facility Manager, Superintendent, etc.) of the evacuation</a:t>
            </a:r>
            <a:endParaRPr lang="en-US" sz="3200" dirty="0"/>
          </a:p>
        </p:txBody>
      </p:sp>
      <p:sp>
        <p:nvSpPr>
          <p:cNvPr id="5"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Pest Emergencies</a:t>
            </a:r>
            <a:endParaRPr lang="en-US" sz="3200" dirty="0">
              <a:solidFill>
                <a:schemeClr val="bg2">
                  <a:lumMod val="1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478" y="217170"/>
            <a:ext cx="8531352" cy="990600"/>
          </a:xfrm>
        </p:spPr>
        <p:txBody>
          <a:bodyPr>
            <a:noAutofit/>
          </a:bodyPr>
          <a:lstStyle/>
          <a:p>
            <a:r>
              <a:rPr lang="en-US" sz="3200" dirty="0" smtClean="0">
                <a:solidFill>
                  <a:schemeClr val="bg2">
                    <a:lumMod val="10000"/>
                  </a:schemeClr>
                </a:solidFill>
              </a:rPr>
              <a:t>Annual IPM Report (completed by IPM Coordinator)</a:t>
            </a:r>
            <a:endParaRPr lang="en-US" sz="3200" dirty="0">
              <a:solidFill>
                <a:schemeClr val="bg2">
                  <a:lumMod val="10000"/>
                </a:schemeClr>
              </a:solidFill>
            </a:endParaRPr>
          </a:p>
        </p:txBody>
      </p:sp>
      <p:sp>
        <p:nvSpPr>
          <p:cNvPr id="3" name="Content Placeholder 2"/>
          <p:cNvSpPr>
            <a:spLocks noGrp="1"/>
          </p:cNvSpPr>
          <p:nvPr>
            <p:ph sz="quarter" idx="1"/>
          </p:nvPr>
        </p:nvSpPr>
        <p:spPr>
          <a:xfrm>
            <a:off x="533400" y="1594202"/>
            <a:ext cx="8610600" cy="4495800"/>
          </a:xfrm>
        </p:spPr>
        <p:txBody>
          <a:bodyPr>
            <a:noAutofit/>
          </a:bodyPr>
          <a:lstStyle/>
          <a:p>
            <a:r>
              <a:rPr lang="en-US" sz="3000" dirty="0" smtClean="0"/>
              <a:t>The IPM Coordinator will provide an annual IPM report</a:t>
            </a:r>
          </a:p>
          <a:p>
            <a:r>
              <a:rPr lang="en-US" sz="3000" dirty="0" smtClean="0"/>
              <a:t>The report will include a summary of data gathered from Pest Logs, e-mails, Coordinator notes or other reporting systems, as well as costs for Pest Management Professionals and pesticides (including turf and landscape pesticides)  </a:t>
            </a:r>
          </a:p>
          <a:p>
            <a:r>
              <a:rPr lang="en-US" sz="3000" dirty="0" smtClean="0"/>
              <a:t>Costs for items such as sealants, new screens, door sweeps and other items that would not normally be considered part of pest management are best recorded as building maintenance costs </a:t>
            </a:r>
            <a:endParaRPr lang="en-US" sz="30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19</a:t>
            </a:fld>
            <a:endParaRPr lang="en-US"/>
          </a:p>
        </p:txBody>
      </p:sp>
    </p:spTree>
    <p:extLst>
      <p:ext uri="{BB962C8B-B14F-4D97-AF65-F5344CB8AC3E}">
        <p14:creationId xmlns:p14="http://schemas.microsoft.com/office/powerpoint/2010/main" val="287363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48850" y="1600199"/>
            <a:ext cx="8368390" cy="4973023"/>
          </a:xfrm>
        </p:spPr>
        <p:txBody>
          <a:bodyPr>
            <a:normAutofit/>
          </a:bodyPr>
          <a:lstStyle/>
          <a:p>
            <a:pPr marL="514350" lvl="0" indent="-514350">
              <a:buFont typeface="+mj-lt"/>
              <a:buAutoNum type="arabicPeriod"/>
            </a:pPr>
            <a:r>
              <a:rPr lang="en-US" sz="3200" dirty="0"/>
              <a:t>Describe key elements of coordinating an IPM policy and plan, including:		</a:t>
            </a:r>
          </a:p>
          <a:p>
            <a:pPr marL="0" lvl="0" indent="1027113">
              <a:buNone/>
            </a:pPr>
            <a:r>
              <a:rPr lang="en-US" sz="3200" dirty="0" smtClean="0"/>
              <a:t>Development, implementation </a:t>
            </a:r>
            <a:r>
              <a:rPr lang="en-US" sz="3200" dirty="0"/>
              <a:t>and </a:t>
            </a:r>
            <a:r>
              <a:rPr lang="en-US" sz="3200" dirty="0" smtClean="0"/>
              <a:t>maintenance</a:t>
            </a:r>
          </a:p>
          <a:p>
            <a:pPr marL="514350" lvl="0" indent="-514350">
              <a:buFont typeface="+mj-lt"/>
              <a:buAutoNum type="arabicPeriod" startAt="2"/>
            </a:pPr>
            <a:r>
              <a:rPr lang="en-US" sz="3200" b="1" dirty="0" smtClean="0"/>
              <a:t>Describe </a:t>
            </a:r>
            <a:br>
              <a:rPr lang="en-US" sz="3200" b="1" dirty="0" smtClean="0"/>
            </a:br>
            <a:r>
              <a:rPr lang="en-US" sz="3200" b="1" dirty="0" smtClean="0"/>
              <a:t>how to </a:t>
            </a:r>
            <a:br>
              <a:rPr lang="en-US" sz="3200" b="1" dirty="0" smtClean="0"/>
            </a:br>
            <a:r>
              <a:rPr lang="en-US" sz="3200" b="1" dirty="0" smtClean="0"/>
              <a:t>uniformly </a:t>
            </a:r>
            <a:br>
              <a:rPr lang="en-US" sz="3200" b="1" dirty="0" smtClean="0"/>
            </a:br>
            <a:r>
              <a:rPr lang="en-US" sz="3200" b="1" dirty="0" smtClean="0"/>
              <a:t>enforce IPM </a:t>
            </a:r>
            <a:br>
              <a:rPr lang="en-US" sz="3200" b="1" dirty="0" smtClean="0"/>
            </a:br>
            <a:r>
              <a:rPr lang="en-US" sz="3200" b="1" dirty="0" smtClean="0"/>
              <a:t>policies</a:t>
            </a:r>
          </a:p>
          <a:p>
            <a:pPr marL="514350" indent="-514350">
              <a:buFont typeface="+mj-lt"/>
              <a:buAutoNum type="arabicPeriod" startAt="2"/>
            </a:pPr>
            <a:endParaRPr lang="en-US" sz="3200" dirty="0"/>
          </a:p>
          <a:p>
            <a:pPr marL="514350" lvl="0" indent="-514350">
              <a:buFont typeface="+mj-lt"/>
              <a:buAutoNum type="arabicPeriod" startAt="2"/>
            </a:pPr>
            <a:endParaRPr lang="en-US" dirty="0"/>
          </a:p>
          <a:p>
            <a:pPr marL="514350" indent="-514350">
              <a:buFont typeface="+mj-lt"/>
              <a:buAutoNum type="arabicPeriod" startAt="2"/>
            </a:pPr>
            <a:endParaRPr lang="en-US" dirty="0"/>
          </a:p>
        </p:txBody>
      </p:sp>
      <p:sp>
        <p:nvSpPr>
          <p:cNvPr id="4" name="Title 1"/>
          <p:cNvSpPr>
            <a:spLocks noGrp="1"/>
          </p:cNvSpPr>
          <p:nvPr>
            <p:ph type="title"/>
          </p:nvPr>
        </p:nvSpPr>
        <p:spPr/>
        <p:txBody>
          <a:bodyPr>
            <a:normAutofit/>
          </a:bodyPr>
          <a:lstStyle/>
          <a:p>
            <a:r>
              <a:rPr lang="en-US" sz="3200" dirty="0" smtClean="0">
                <a:solidFill>
                  <a:schemeClr val="tx1"/>
                </a:solidFill>
              </a:rPr>
              <a:t>Learning Objectives</a:t>
            </a:r>
            <a:endParaRPr lang="en-US" sz="3200" dirty="0">
              <a:solidFill>
                <a:schemeClr val="tx1"/>
              </a:solidFill>
            </a:endParaRPr>
          </a:p>
        </p:txBody>
      </p:sp>
      <p:sp>
        <p:nvSpPr>
          <p:cNvPr id="5" name="Slide Number Placeholder 4"/>
          <p:cNvSpPr>
            <a:spLocks noGrp="1"/>
          </p:cNvSpPr>
          <p:nvPr>
            <p:ph type="sldNum" sz="quarter" idx="12"/>
          </p:nvPr>
        </p:nvSpPr>
        <p:spPr/>
        <p:txBody>
          <a:bodyPr>
            <a:normAutofit fontScale="85000" lnSpcReduction="20000"/>
          </a:bodyPr>
          <a:lstStyle/>
          <a:p>
            <a:fld id="{1074B09C-25A3-4042-93AF-D17C0530C2D6}" type="slidenum">
              <a:rPr lang="en-US" smtClean="0"/>
              <a:pPr/>
              <a:t>2</a:t>
            </a:fld>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73965" y="3305446"/>
            <a:ext cx="5291357" cy="3364703"/>
          </a:xfrm>
          <a:prstGeom prst="rect">
            <a:avLst/>
          </a:prstGeom>
        </p:spPr>
      </p:pic>
      <p:sp>
        <p:nvSpPr>
          <p:cNvPr id="6" name="TextBox 5"/>
          <p:cNvSpPr txBox="1"/>
          <p:nvPr/>
        </p:nvSpPr>
        <p:spPr>
          <a:xfrm>
            <a:off x="5085919" y="6429322"/>
            <a:ext cx="3779403" cy="369332"/>
          </a:xfrm>
          <a:prstGeom prst="rect">
            <a:avLst/>
          </a:prstGeom>
          <a:noFill/>
        </p:spPr>
        <p:txBody>
          <a:bodyPr wrap="square" rtlCol="0">
            <a:spAutoFit/>
          </a:bodyPr>
          <a:lstStyle/>
          <a:p>
            <a:r>
              <a:rPr lang="en-US" i="1" dirty="0" smtClean="0">
                <a:solidFill>
                  <a:prstClr val="black"/>
                </a:solidFill>
              </a:rPr>
              <a:t>Dawn H. Gouge, University of Arizona</a:t>
            </a:r>
            <a:endParaRPr lang="en-US" i="1" dirty="0">
              <a:solidFill>
                <a:prstClr val="black"/>
              </a:solidFill>
            </a:endParaRPr>
          </a:p>
        </p:txBody>
      </p:sp>
    </p:spTree>
    <p:extLst>
      <p:ext uri="{BB962C8B-B14F-4D97-AF65-F5344CB8AC3E}">
        <p14:creationId xmlns:p14="http://schemas.microsoft.com/office/powerpoint/2010/main" val="842941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199"/>
            <a:ext cx="8153400" cy="5126603"/>
          </a:xfrm>
        </p:spPr>
        <p:txBody>
          <a:bodyPr>
            <a:normAutofit/>
          </a:bodyPr>
          <a:lstStyle/>
          <a:p>
            <a:r>
              <a:rPr lang="en-US" sz="3200" dirty="0" smtClean="0"/>
              <a:t>Include </a:t>
            </a:r>
            <a:r>
              <a:rPr lang="en-US" sz="3200" dirty="0"/>
              <a:t>in reports the steps taken for successful management and </a:t>
            </a:r>
            <a:r>
              <a:rPr lang="en-US" sz="3200" dirty="0" smtClean="0"/>
              <a:t>prevention </a:t>
            </a:r>
          </a:p>
          <a:p>
            <a:r>
              <a:rPr lang="en-US" sz="3200" dirty="0" smtClean="0"/>
              <a:t>The IPM Report should be incorporated </a:t>
            </a:r>
            <a:r>
              <a:rPr lang="en-US" sz="3200" dirty="0"/>
              <a:t>into </a:t>
            </a:r>
            <a:r>
              <a:rPr lang="en-US" sz="3200" dirty="0" smtClean="0"/>
              <a:t>any annual </a:t>
            </a:r>
            <a:br>
              <a:rPr lang="en-US" sz="3200" dirty="0" smtClean="0"/>
            </a:br>
            <a:r>
              <a:rPr lang="en-US" sz="3200" dirty="0" smtClean="0"/>
              <a:t>reports covering </a:t>
            </a:r>
            <a:br>
              <a:rPr lang="en-US" sz="3200" dirty="0" smtClean="0"/>
            </a:br>
            <a:r>
              <a:rPr lang="en-US" sz="3200" dirty="0" smtClean="0"/>
              <a:t>pesticide </a:t>
            </a:r>
            <a:br>
              <a:rPr lang="en-US" sz="3200" dirty="0" smtClean="0"/>
            </a:br>
            <a:r>
              <a:rPr lang="en-US" sz="3200" dirty="0" smtClean="0"/>
              <a:t>applications</a:t>
            </a:r>
            <a:endParaRPr lang="en-US" sz="3200" dirty="0"/>
          </a:p>
          <a:p>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20</a:t>
            </a:fld>
            <a:endParaRPr lang="en-US"/>
          </a:p>
        </p:txBody>
      </p:sp>
      <p:sp>
        <p:nvSpPr>
          <p:cNvPr id="5" name="Title 1"/>
          <p:cNvSpPr>
            <a:spLocks noGrp="1"/>
          </p:cNvSpPr>
          <p:nvPr>
            <p:ph type="title"/>
          </p:nvPr>
        </p:nvSpPr>
        <p:spPr>
          <a:xfrm>
            <a:off x="533400" y="258762"/>
            <a:ext cx="8531352" cy="990600"/>
          </a:xfrm>
        </p:spPr>
        <p:txBody>
          <a:bodyPr>
            <a:noAutofit/>
          </a:bodyPr>
          <a:lstStyle/>
          <a:p>
            <a:r>
              <a:rPr lang="en-US" sz="3200" dirty="0" smtClean="0">
                <a:solidFill>
                  <a:schemeClr val="bg2">
                    <a:lumMod val="10000"/>
                  </a:schemeClr>
                </a:solidFill>
              </a:rPr>
              <a:t>Annual IPM Report (completed by IPM Coordinator)</a:t>
            </a:r>
            <a:endParaRPr lang="en-US" sz="3200" dirty="0">
              <a:solidFill>
                <a:schemeClr val="bg2">
                  <a:lumMod val="10000"/>
                </a:schemeClr>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89070" y="3429000"/>
            <a:ext cx="4991605" cy="3266635"/>
          </a:xfrm>
          <a:prstGeom prst="rect">
            <a:avLst/>
          </a:prstGeom>
        </p:spPr>
      </p:pic>
    </p:spTree>
    <p:extLst>
      <p:ext uri="{BB962C8B-B14F-4D97-AF65-F5344CB8AC3E}">
        <p14:creationId xmlns:p14="http://schemas.microsoft.com/office/powerpoint/2010/main" val="3275910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6730" y="1714500"/>
            <a:ext cx="8153400" cy="4495800"/>
          </a:xfrm>
        </p:spPr>
        <p:txBody>
          <a:bodyPr>
            <a:normAutofit lnSpcReduction="10000"/>
          </a:bodyPr>
          <a:lstStyle/>
          <a:p>
            <a:r>
              <a:rPr lang="en-US" sz="3200" dirty="0"/>
              <a:t>The report shall also include detailed information showing any reduction or increase in the amount or toxicity of pesticides used, compared to the previous </a:t>
            </a:r>
            <a:r>
              <a:rPr lang="en-US" sz="3200" dirty="0" smtClean="0"/>
              <a:t>year  </a:t>
            </a:r>
            <a:endParaRPr lang="en-US" sz="3200" dirty="0"/>
          </a:p>
          <a:p>
            <a:r>
              <a:rPr lang="en-US" sz="3200" dirty="0" smtClean="0"/>
              <a:t>This </a:t>
            </a:r>
            <a:r>
              <a:rPr lang="en-US" sz="3200" dirty="0"/>
              <a:t>information shall assist the </a:t>
            </a:r>
            <a:r>
              <a:rPr lang="en-US" sz="3200" dirty="0" smtClean="0"/>
              <a:t/>
            </a:r>
            <a:br>
              <a:rPr lang="en-US" sz="3200" dirty="0" smtClean="0"/>
            </a:br>
            <a:r>
              <a:rPr lang="en-US" sz="3200" dirty="0" smtClean="0"/>
              <a:t>IPM </a:t>
            </a:r>
            <a:r>
              <a:rPr lang="en-US" sz="3200" dirty="0"/>
              <a:t>Coordinator and the </a:t>
            </a:r>
            <a:r>
              <a:rPr lang="en-US" sz="3200" dirty="0" smtClean="0"/>
              <a:t/>
            </a:r>
            <a:br>
              <a:rPr lang="en-US" sz="3200" dirty="0" smtClean="0"/>
            </a:br>
            <a:r>
              <a:rPr lang="en-US" sz="3200" dirty="0" smtClean="0"/>
              <a:t>governing </a:t>
            </a:r>
            <a:r>
              <a:rPr lang="en-US" sz="3200" dirty="0"/>
              <a:t>body </a:t>
            </a:r>
            <a:r>
              <a:rPr lang="en-US" sz="3200" dirty="0" smtClean="0"/>
              <a:t>in determining </a:t>
            </a:r>
            <a:br>
              <a:rPr lang="en-US" sz="3200" dirty="0" smtClean="0"/>
            </a:br>
            <a:r>
              <a:rPr lang="en-US" sz="3200" dirty="0" smtClean="0"/>
              <a:t>the </a:t>
            </a:r>
            <a:r>
              <a:rPr lang="en-US" sz="3200" dirty="0"/>
              <a:t>success of the </a:t>
            </a:r>
            <a:r>
              <a:rPr lang="en-US" sz="3200" dirty="0" smtClean="0"/>
              <a:t>School IPM </a:t>
            </a:r>
            <a:br>
              <a:rPr lang="en-US" sz="3200" dirty="0" smtClean="0"/>
            </a:br>
            <a:r>
              <a:rPr lang="en-US" sz="3200" dirty="0" smtClean="0"/>
              <a:t>Plan </a:t>
            </a:r>
            <a:r>
              <a:rPr lang="en-US" sz="3200" dirty="0"/>
              <a:t>and </a:t>
            </a:r>
            <a:r>
              <a:rPr lang="en-US" sz="3200" dirty="0" smtClean="0"/>
              <a:t>program  </a:t>
            </a:r>
            <a:endParaRPr lang="en-US" sz="3200" dirty="0"/>
          </a:p>
          <a:p>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21</a:t>
            </a:fld>
            <a:endParaRPr lang="en-US"/>
          </a:p>
        </p:txBody>
      </p:sp>
      <p:sp>
        <p:nvSpPr>
          <p:cNvPr id="6" name="Title 1"/>
          <p:cNvSpPr>
            <a:spLocks noGrp="1"/>
          </p:cNvSpPr>
          <p:nvPr>
            <p:ph type="title"/>
          </p:nvPr>
        </p:nvSpPr>
        <p:spPr>
          <a:xfrm>
            <a:off x="306324" y="228600"/>
            <a:ext cx="8531352" cy="990600"/>
          </a:xfrm>
        </p:spPr>
        <p:txBody>
          <a:bodyPr>
            <a:noAutofit/>
          </a:bodyPr>
          <a:lstStyle/>
          <a:p>
            <a:r>
              <a:rPr lang="en-US" sz="3200" dirty="0" smtClean="0">
                <a:solidFill>
                  <a:schemeClr val="bg2">
                    <a:lumMod val="10000"/>
                  </a:schemeClr>
                </a:solidFill>
              </a:rPr>
              <a:t>Annual IPM Report (completed by IPM Coordinator)</a:t>
            </a:r>
            <a:endParaRPr lang="en-US" sz="3200" dirty="0">
              <a:solidFill>
                <a:schemeClr val="bg2">
                  <a:lumMod val="10000"/>
                </a:schemeClr>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20414" y="3188473"/>
            <a:ext cx="2345634" cy="3518452"/>
          </a:xfrm>
          <a:prstGeom prst="rect">
            <a:avLst/>
          </a:prstGeom>
        </p:spPr>
      </p:pic>
    </p:spTree>
    <p:extLst>
      <p:ext uri="{BB962C8B-B14F-4D97-AF65-F5344CB8AC3E}">
        <p14:creationId xmlns:p14="http://schemas.microsoft.com/office/powerpoint/2010/main" val="3142091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316" y="228600"/>
            <a:ext cx="7883732" cy="990600"/>
          </a:xfrm>
        </p:spPr>
        <p:txBody>
          <a:bodyPr>
            <a:normAutofit/>
          </a:bodyPr>
          <a:lstStyle/>
          <a:p>
            <a:r>
              <a:rPr lang="en-US" sz="3200" dirty="0" smtClean="0">
                <a:solidFill>
                  <a:schemeClr val="bg2">
                    <a:lumMod val="10000"/>
                  </a:schemeClr>
                </a:solidFill>
              </a:rPr>
              <a:t>Action Thresholds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153400" cy="5029044"/>
          </a:xfrm>
        </p:spPr>
        <p:txBody>
          <a:bodyPr>
            <a:normAutofit/>
          </a:bodyPr>
          <a:lstStyle/>
          <a:p>
            <a:pPr>
              <a:buFont typeface="Wingdings" pitchFamily="2" charset="2"/>
              <a:buChar char="q"/>
            </a:pPr>
            <a:r>
              <a:rPr lang="en-US" sz="3200" dirty="0"/>
              <a:t>Understand an </a:t>
            </a:r>
            <a:r>
              <a:rPr lang="en-US" sz="3200" u="sng" dirty="0"/>
              <a:t>acceptable pest threshold </a:t>
            </a:r>
            <a:r>
              <a:rPr lang="en-US" sz="3200" dirty="0" smtClean="0"/>
              <a:t> </a:t>
            </a:r>
            <a:r>
              <a:rPr lang="en-US" sz="3200" dirty="0"/>
              <a:t>is the number of pests that can be tolerated </a:t>
            </a:r>
            <a:r>
              <a:rPr lang="en-US" sz="3200" u="sng" dirty="0"/>
              <a:t>before</a:t>
            </a:r>
            <a:r>
              <a:rPr lang="en-US" sz="3200" dirty="0"/>
              <a:t> taking </a:t>
            </a:r>
            <a:r>
              <a:rPr lang="en-US" sz="3200" dirty="0" smtClean="0"/>
              <a:t>action</a:t>
            </a:r>
            <a:endParaRPr lang="en-US" sz="3200" dirty="0"/>
          </a:p>
          <a:p>
            <a:pPr>
              <a:buFont typeface="Wingdings" pitchFamily="2" charset="2"/>
              <a:buChar char="q"/>
            </a:pPr>
            <a:r>
              <a:rPr lang="en-US" sz="3200" dirty="0" smtClean="0"/>
              <a:t>For </a:t>
            </a:r>
            <a:r>
              <a:rPr lang="en-US" sz="3200" dirty="0"/>
              <a:t>some pests threatening health or property damage such as German cockroaches, rats, bats or squirrels the acceptable threshold is </a:t>
            </a:r>
            <a:r>
              <a:rPr lang="en-US" sz="3200" dirty="0" smtClean="0"/>
              <a:t>0</a:t>
            </a:r>
          </a:p>
          <a:p>
            <a:pPr>
              <a:buFont typeface="Wingdings" pitchFamily="2" charset="2"/>
              <a:buChar char="q"/>
            </a:pPr>
            <a:r>
              <a:rPr lang="en-US" sz="3200" dirty="0" smtClean="0"/>
              <a:t>Acceptable </a:t>
            </a:r>
            <a:r>
              <a:rPr lang="en-US" sz="3200" dirty="0"/>
              <a:t>thresholds for </a:t>
            </a:r>
            <a:r>
              <a:rPr lang="en-US" sz="3200" dirty="0" smtClean="0"/>
              <a:t>other pests </a:t>
            </a:r>
            <a:r>
              <a:rPr lang="en-US" sz="3200" dirty="0"/>
              <a:t>will be determined by the IPM </a:t>
            </a:r>
            <a:r>
              <a:rPr lang="en-US" sz="3200" dirty="0" smtClean="0"/>
              <a:t>Coordinator and relevant Committee</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22</a:t>
            </a:fld>
            <a:endParaRPr lang="en-US"/>
          </a:p>
        </p:txBody>
      </p:sp>
    </p:spTree>
    <p:extLst>
      <p:ext uri="{BB962C8B-B14F-4D97-AF65-F5344CB8AC3E}">
        <p14:creationId xmlns:p14="http://schemas.microsoft.com/office/powerpoint/2010/main" val="1947451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936" y="228600"/>
            <a:ext cx="8028111" cy="990600"/>
          </a:xfrm>
        </p:spPr>
        <p:txBody>
          <a:bodyPr>
            <a:normAutofit/>
          </a:bodyPr>
          <a:lstStyle/>
          <a:p>
            <a:r>
              <a:rPr lang="en-US" sz="3200" dirty="0" smtClean="0">
                <a:solidFill>
                  <a:schemeClr val="bg2">
                    <a:lumMod val="10000"/>
                  </a:schemeClr>
                </a:solidFill>
              </a:rPr>
              <a:t>Hiring an Outside Contractor</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153400" cy="5177790"/>
          </a:xfrm>
        </p:spPr>
        <p:txBody>
          <a:bodyPr>
            <a:normAutofit lnSpcReduction="10000"/>
          </a:bodyPr>
          <a:lstStyle/>
          <a:p>
            <a:r>
              <a:rPr lang="en-US" sz="3200" dirty="0"/>
              <a:t>Many schools find it helpful or necessary to contract with a licensed professional </a:t>
            </a:r>
            <a:r>
              <a:rPr lang="en-US" sz="3200" dirty="0" smtClean="0"/>
              <a:t>company to provide IPM services for buildings and/or grounds</a:t>
            </a:r>
          </a:p>
          <a:p>
            <a:r>
              <a:rPr lang="en-US" sz="3200" dirty="0" smtClean="0"/>
              <a:t>The </a:t>
            </a:r>
            <a:r>
              <a:rPr lang="en-US" sz="3200" dirty="0"/>
              <a:t>Contractor’s work should compliment and support services provided by school staff and should be fully consistent with and integrated into and </a:t>
            </a:r>
            <a:r>
              <a:rPr lang="en-US" sz="3200" dirty="0" smtClean="0"/>
              <a:t>your IPM plan</a:t>
            </a:r>
          </a:p>
          <a:p>
            <a:r>
              <a:rPr lang="en-US" sz="3200" dirty="0" smtClean="0"/>
              <a:t>IPM Service Agreements differ by district but a generic template is included in the School IPM Plan Template referenced earlier</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23</a:t>
            </a:fld>
            <a:endParaRPr lang="en-US"/>
          </a:p>
        </p:txBody>
      </p:sp>
    </p:spTree>
    <p:extLst>
      <p:ext uri="{BB962C8B-B14F-4D97-AF65-F5344CB8AC3E}">
        <p14:creationId xmlns:p14="http://schemas.microsoft.com/office/powerpoint/2010/main" val="3655109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Hiring an Outside Contractor</a:t>
            </a:r>
            <a:endParaRPr lang="en-US" sz="3200" dirty="0">
              <a:solidFill>
                <a:schemeClr val="bg2">
                  <a:lumMod val="10000"/>
                </a:schemeClr>
              </a:solidFill>
            </a:endParaRPr>
          </a:p>
        </p:txBody>
      </p:sp>
      <p:sp>
        <p:nvSpPr>
          <p:cNvPr id="3" name="Content Placeholder 2"/>
          <p:cNvSpPr>
            <a:spLocks noGrp="1"/>
          </p:cNvSpPr>
          <p:nvPr>
            <p:ph sz="quarter" idx="1"/>
          </p:nvPr>
        </p:nvSpPr>
        <p:spPr>
          <a:xfrm>
            <a:off x="533400" y="1600200"/>
            <a:ext cx="8232648" cy="5509260"/>
          </a:xfrm>
        </p:spPr>
        <p:txBody>
          <a:bodyPr>
            <a:normAutofit fontScale="92500" lnSpcReduction="10000"/>
          </a:bodyPr>
          <a:lstStyle/>
          <a:p>
            <a:r>
              <a:rPr lang="en-US" sz="3200" dirty="0" smtClean="0"/>
              <a:t>When selecting a pest management service provider, it is advisable to solicit bids through a formal </a:t>
            </a:r>
            <a:r>
              <a:rPr lang="en-US" sz="3200" dirty="0"/>
              <a:t>Request for Proposal </a:t>
            </a:r>
            <a:r>
              <a:rPr lang="en-US" sz="3200" dirty="0" smtClean="0"/>
              <a:t>(RFP) process</a:t>
            </a:r>
          </a:p>
          <a:p>
            <a:r>
              <a:rPr lang="en-US" sz="3200" dirty="0" smtClean="0"/>
              <a:t>Criteria for selection should be based on the contractor’s ability to provide the services specified in the RFP that will support implementation of your IPM Plan rather than on the lowest bid </a:t>
            </a:r>
          </a:p>
          <a:p>
            <a:r>
              <a:rPr lang="en-US" sz="3200" dirty="0" smtClean="0"/>
              <a:t>The </a:t>
            </a:r>
            <a:r>
              <a:rPr lang="en-US" sz="3200" dirty="0"/>
              <a:t>Contractor </a:t>
            </a:r>
            <a:r>
              <a:rPr lang="en-US" sz="3200" dirty="0" smtClean="0"/>
              <a:t>should provide </a:t>
            </a:r>
            <a:r>
              <a:rPr lang="en-US" sz="3200" dirty="0"/>
              <a:t>consulting and </a:t>
            </a:r>
            <a:r>
              <a:rPr lang="en-US" sz="3200" dirty="0" smtClean="0"/>
              <a:t>pest management </a:t>
            </a:r>
            <a:r>
              <a:rPr lang="en-US" sz="3200" dirty="0"/>
              <a:t>services </a:t>
            </a:r>
            <a:r>
              <a:rPr lang="en-US" sz="3200" dirty="0" smtClean="0"/>
              <a:t>in </a:t>
            </a:r>
            <a:r>
              <a:rPr lang="en-US" sz="3200" dirty="0"/>
              <a:t>accordance with </a:t>
            </a:r>
            <a:r>
              <a:rPr lang="en-US" sz="3200" dirty="0" smtClean="0"/>
              <a:t>an IPM Service Agreement and all attached Schedules</a:t>
            </a:r>
            <a:r>
              <a:rPr lang="en-US" sz="3200" dirty="0"/>
              <a:t>, in conformance with the </a:t>
            </a:r>
            <a:r>
              <a:rPr lang="en-US" sz="3200" dirty="0" smtClean="0"/>
              <a:t>(</a:t>
            </a:r>
            <a:r>
              <a:rPr lang="en-US" sz="3200" dirty="0"/>
              <a:t>RFP</a:t>
            </a:r>
            <a:r>
              <a:rPr lang="en-US" sz="3200" dirty="0" smtClean="0"/>
              <a:t>)</a:t>
            </a:r>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24</a:t>
            </a:fld>
            <a:endParaRPr lang="en-US"/>
          </a:p>
        </p:txBody>
      </p:sp>
    </p:spTree>
    <p:extLst>
      <p:ext uri="{BB962C8B-B14F-4D97-AF65-F5344CB8AC3E}">
        <p14:creationId xmlns:p14="http://schemas.microsoft.com/office/powerpoint/2010/main" val="2216088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1074B09C-25A3-4042-93AF-D17C0530C2D6}" type="slidenum">
              <a:rPr lang="en-US" smtClean="0"/>
              <a:pPr/>
              <a:t>25</a:t>
            </a:fld>
            <a:endParaRPr lang="en-US"/>
          </a:p>
        </p:txBody>
      </p:sp>
      <p:sp>
        <p:nvSpPr>
          <p:cNvPr id="6"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Hiring an Outside Contractor</a:t>
            </a:r>
            <a:endParaRPr lang="en-US" sz="3200" dirty="0">
              <a:solidFill>
                <a:schemeClr val="bg2">
                  <a:lumMod val="10000"/>
                </a:scheme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43500" y="4112787"/>
            <a:ext cx="3722204" cy="3722204"/>
          </a:xfrm>
          <a:prstGeom prst="rect">
            <a:avLst/>
          </a:prstGeom>
        </p:spPr>
      </p:pic>
      <p:sp>
        <p:nvSpPr>
          <p:cNvPr id="4" name="Content Placeholder 3"/>
          <p:cNvSpPr>
            <a:spLocks noGrp="1"/>
          </p:cNvSpPr>
          <p:nvPr>
            <p:ph sz="quarter" idx="1"/>
          </p:nvPr>
        </p:nvSpPr>
        <p:spPr>
          <a:xfrm>
            <a:off x="612648" y="1600199"/>
            <a:ext cx="8253056" cy="5910943"/>
          </a:xfrm>
        </p:spPr>
        <p:txBody>
          <a:bodyPr>
            <a:normAutofit/>
          </a:bodyPr>
          <a:lstStyle/>
          <a:p>
            <a:pPr>
              <a:buFont typeface="Wingdings" panose="05000000000000000000" pitchFamily="2" charset="2"/>
              <a:buChar char="q"/>
            </a:pPr>
            <a:r>
              <a:rPr lang="en-US" sz="3000" dirty="0" smtClean="0"/>
              <a:t>Develop </a:t>
            </a:r>
            <a:r>
              <a:rPr lang="en-US" sz="3000" dirty="0"/>
              <a:t>a written IPM </a:t>
            </a:r>
            <a:r>
              <a:rPr lang="en-US" sz="3000" dirty="0" smtClean="0"/>
              <a:t>service agreement specifying the services to be provided, access, communication and record-keeping protocols to be followed</a:t>
            </a:r>
          </a:p>
          <a:p>
            <a:pPr>
              <a:buFont typeface="Wingdings" panose="05000000000000000000" pitchFamily="2" charset="2"/>
              <a:buChar char="q"/>
            </a:pPr>
            <a:r>
              <a:rPr lang="en-US" sz="3000" dirty="0" smtClean="0"/>
              <a:t>Any pesticide applications should be approved by the IPM Coordinator, following all notice, communication and product selection protocols specified in your IPM Plan </a:t>
            </a:r>
          </a:p>
        </p:txBody>
      </p:sp>
    </p:spTree>
    <p:extLst>
      <p:ext uri="{BB962C8B-B14F-4D97-AF65-F5344CB8AC3E}">
        <p14:creationId xmlns:p14="http://schemas.microsoft.com/office/powerpoint/2010/main" val="192507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1074B09C-25A3-4042-93AF-D17C0530C2D6}" type="slidenum">
              <a:rPr lang="en-US" smtClean="0"/>
              <a:pPr/>
              <a:t>26</a:t>
            </a:fld>
            <a:endParaRPr lang="en-US"/>
          </a:p>
        </p:txBody>
      </p:sp>
      <p:sp>
        <p:nvSpPr>
          <p:cNvPr id="4" name="Content Placeholder 3"/>
          <p:cNvSpPr>
            <a:spLocks noGrp="1"/>
          </p:cNvSpPr>
          <p:nvPr>
            <p:ph sz="quarter" idx="1"/>
          </p:nvPr>
        </p:nvSpPr>
        <p:spPr>
          <a:xfrm>
            <a:off x="612648" y="1588769"/>
            <a:ext cx="8253056" cy="5910943"/>
          </a:xfrm>
        </p:spPr>
        <p:txBody>
          <a:bodyPr>
            <a:normAutofit fontScale="92500" lnSpcReduction="20000"/>
          </a:bodyPr>
          <a:lstStyle/>
          <a:p>
            <a:pPr marL="0" indent="0">
              <a:buNone/>
            </a:pPr>
            <a:r>
              <a:rPr lang="en-US" sz="3000" dirty="0" smtClean="0"/>
              <a:t>Contractors should provide the following services:</a:t>
            </a:r>
            <a:endParaRPr lang="en-US" sz="3000" dirty="0"/>
          </a:p>
          <a:p>
            <a:r>
              <a:rPr lang="en-US" sz="3000" dirty="0" smtClean="0"/>
              <a:t>Inspection and pest monitoring</a:t>
            </a:r>
            <a:endParaRPr lang="en-US" sz="3000" dirty="0"/>
          </a:p>
          <a:p>
            <a:r>
              <a:rPr lang="en-US" sz="3000" dirty="0" smtClean="0"/>
              <a:t>Recommendations </a:t>
            </a:r>
            <a:r>
              <a:rPr lang="en-US" sz="3000" dirty="0"/>
              <a:t>for sanitation, maintenance, </a:t>
            </a:r>
            <a:r>
              <a:rPr lang="en-US" sz="3000" dirty="0" smtClean="0"/>
              <a:t>and storage deficiencies needed to address and prevent pests</a:t>
            </a:r>
            <a:endParaRPr lang="en-US" sz="3000" dirty="0"/>
          </a:p>
          <a:p>
            <a:r>
              <a:rPr lang="en-US" sz="3000" dirty="0" smtClean="0"/>
              <a:t>Use the least-risk pesticide management methods that are effective</a:t>
            </a:r>
          </a:p>
          <a:p>
            <a:r>
              <a:rPr lang="en-US" sz="3000" dirty="0" smtClean="0"/>
              <a:t>Use pesticides </a:t>
            </a:r>
            <a:r>
              <a:rPr lang="en-US" sz="3000" dirty="0"/>
              <a:t>only where and when there is a </a:t>
            </a:r>
            <a:r>
              <a:rPr lang="en-US" sz="3000" dirty="0" smtClean="0"/>
              <a:t>demonstrated </a:t>
            </a:r>
            <a:r>
              <a:rPr lang="en-US" sz="3000" dirty="0"/>
              <a:t>need and a pest </a:t>
            </a:r>
            <a:r>
              <a:rPr lang="en-US" sz="3000" dirty="0" smtClean="0"/>
              <a:t>identified, and after approval by the IPM Coordinator</a:t>
            </a:r>
            <a:endParaRPr lang="en-US" sz="3000" dirty="0"/>
          </a:p>
          <a:p>
            <a:r>
              <a:rPr lang="en-US" sz="3000" dirty="0" smtClean="0"/>
              <a:t>Applying pesticides on a regular basis </a:t>
            </a:r>
            <a:r>
              <a:rPr lang="en-US" sz="3000" dirty="0"/>
              <a:t>or </a:t>
            </a:r>
            <a:r>
              <a:rPr lang="en-US" sz="3000" dirty="0" smtClean="0"/>
              <a:t>as </a:t>
            </a:r>
            <a:r>
              <a:rPr lang="en-US" sz="3000" dirty="0"/>
              <a:t>a </a:t>
            </a:r>
            <a:r>
              <a:rPr lang="en-US" sz="3000" dirty="0" smtClean="0"/>
              <a:t>preventive is only done on rare occasions to manage predictable hazardous pests such as disease vectors and high risk venomous pests</a:t>
            </a:r>
            <a:endParaRPr lang="en-US" sz="3000" dirty="0"/>
          </a:p>
          <a:p>
            <a:endParaRPr lang="en-US" dirty="0"/>
          </a:p>
        </p:txBody>
      </p:sp>
      <p:sp>
        <p:nvSpPr>
          <p:cNvPr id="6"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Hiring an Outside Contractor</a:t>
            </a:r>
            <a:endParaRPr lang="en-US" sz="3200" dirty="0">
              <a:solidFill>
                <a:schemeClr val="bg2">
                  <a:lumMod val="10000"/>
                </a:schemeClr>
              </a:solidFill>
            </a:endParaRPr>
          </a:p>
        </p:txBody>
      </p:sp>
    </p:spTree>
    <p:extLst>
      <p:ext uri="{BB962C8B-B14F-4D97-AF65-F5344CB8AC3E}">
        <p14:creationId xmlns:p14="http://schemas.microsoft.com/office/powerpoint/2010/main" val="1590866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Hiring an Outside Contractor</a:t>
            </a:r>
            <a:endParaRPr lang="en-US" sz="3200" dirty="0">
              <a:solidFill>
                <a:schemeClr val="bg2">
                  <a:lumMod val="10000"/>
                </a:schemeClr>
              </a:solidFill>
            </a:endParaRPr>
          </a:p>
        </p:txBody>
      </p:sp>
      <p:sp>
        <p:nvSpPr>
          <p:cNvPr id="3" name="Content Placeholder 2"/>
          <p:cNvSpPr>
            <a:spLocks noGrp="1"/>
          </p:cNvSpPr>
          <p:nvPr>
            <p:ph sz="quarter" idx="1"/>
          </p:nvPr>
        </p:nvSpPr>
        <p:spPr>
          <a:xfrm>
            <a:off x="403858" y="1562418"/>
            <a:ext cx="8362190" cy="5257800"/>
          </a:xfrm>
        </p:spPr>
        <p:txBody>
          <a:bodyPr>
            <a:normAutofit fontScale="92500" lnSpcReduction="10000"/>
          </a:bodyPr>
          <a:lstStyle/>
          <a:p>
            <a:pPr fontAlgn="base" hangingPunct="0">
              <a:buFont typeface="Wingdings" panose="05000000000000000000" pitchFamily="2" charset="2"/>
              <a:buChar char="q"/>
            </a:pPr>
            <a:r>
              <a:rPr lang="en-US" dirty="0" smtClean="0"/>
              <a:t>The </a:t>
            </a:r>
            <a:r>
              <a:rPr lang="en-US" dirty="0"/>
              <a:t>Contractor’s work is intended to implement and support </a:t>
            </a:r>
            <a:r>
              <a:rPr lang="en-US" dirty="0" smtClean="0"/>
              <a:t>district objectives</a:t>
            </a:r>
            <a:endParaRPr lang="en-US" dirty="0"/>
          </a:p>
          <a:p>
            <a:pPr lvl="1">
              <a:buFont typeface="Wingdings" pitchFamily="2" charset="2"/>
              <a:buChar char="q"/>
            </a:pPr>
            <a:r>
              <a:rPr lang="en-US" dirty="0"/>
              <a:t>IPM practices should be incorporated into any contracted services for lawn care, gardening, landscaping, tree care and sports field installation and </a:t>
            </a:r>
            <a:r>
              <a:rPr lang="en-US" dirty="0" smtClean="0"/>
              <a:t>maintenance - Services should:</a:t>
            </a:r>
            <a:endParaRPr lang="en-US" dirty="0"/>
          </a:p>
          <a:p>
            <a:pPr marL="1108710" lvl="2" indent="-514350">
              <a:buFont typeface="+mj-lt"/>
              <a:buAutoNum type="arabicPeriod"/>
            </a:pPr>
            <a:r>
              <a:rPr lang="en-US" sz="2600" dirty="0" smtClean="0"/>
              <a:t>Sustain </a:t>
            </a:r>
            <a:r>
              <a:rPr lang="en-US" sz="2600" dirty="0"/>
              <a:t>a safe and healthy school environment for students, </a:t>
            </a:r>
            <a:r>
              <a:rPr lang="en-US" sz="2600" dirty="0" smtClean="0"/>
              <a:t>staff </a:t>
            </a:r>
            <a:r>
              <a:rPr lang="en-US" sz="2600" dirty="0"/>
              <a:t>and </a:t>
            </a:r>
            <a:r>
              <a:rPr lang="en-US" sz="2600" dirty="0" smtClean="0"/>
              <a:t>others</a:t>
            </a:r>
            <a:endParaRPr lang="en-US" sz="2600" dirty="0"/>
          </a:p>
          <a:p>
            <a:pPr marL="1108710" lvl="2" indent="-514350">
              <a:buFont typeface="+mj-lt"/>
              <a:buAutoNum type="arabicPeriod"/>
            </a:pPr>
            <a:r>
              <a:rPr lang="en-US" sz="2600" dirty="0" smtClean="0"/>
              <a:t>Protect </a:t>
            </a:r>
            <a:r>
              <a:rPr lang="en-US" sz="2600" dirty="0"/>
              <a:t>against any significant threat to public </a:t>
            </a:r>
            <a:r>
              <a:rPr lang="en-US" sz="2600" dirty="0" smtClean="0"/>
              <a:t>safety</a:t>
            </a:r>
            <a:endParaRPr lang="en-US" sz="2600" dirty="0"/>
          </a:p>
          <a:p>
            <a:pPr marL="1108710" lvl="2" indent="-514350">
              <a:buFont typeface="+mj-lt"/>
              <a:buAutoNum type="arabicPeriod"/>
            </a:pPr>
            <a:r>
              <a:rPr lang="en-US" sz="2600" dirty="0" smtClean="0"/>
              <a:t>Prevent </a:t>
            </a:r>
            <a:r>
              <a:rPr lang="en-US" sz="2600" dirty="0"/>
              <a:t>loss of or damage to school structures or </a:t>
            </a:r>
            <a:r>
              <a:rPr lang="en-US" sz="2600" dirty="0" smtClean="0"/>
              <a:t>property</a:t>
            </a:r>
            <a:endParaRPr lang="en-US" sz="2600" dirty="0"/>
          </a:p>
          <a:p>
            <a:pPr marL="1108710" lvl="2" indent="-514350">
              <a:buFont typeface="+mj-lt"/>
              <a:buAutoNum type="arabicPeriod"/>
            </a:pPr>
            <a:r>
              <a:rPr lang="en-US" sz="2600" dirty="0" smtClean="0"/>
              <a:t>Reduce </a:t>
            </a:r>
            <a:r>
              <a:rPr lang="en-US" sz="2600" dirty="0"/>
              <a:t>the likelihood of pests spreading into areas beyond school </a:t>
            </a:r>
            <a:r>
              <a:rPr lang="en-US" sz="2600" dirty="0" smtClean="0"/>
              <a:t>sites</a:t>
            </a:r>
          </a:p>
          <a:p>
            <a:pPr marL="514350" indent="-514350">
              <a:buFont typeface="Wingdings" panose="05000000000000000000" pitchFamily="2" charset="2"/>
              <a:buChar char="q"/>
            </a:pPr>
            <a:r>
              <a:rPr lang="en-US" sz="3200" dirty="0"/>
              <a:t>Pesticides applied primarily for aesthetic purposes should be </a:t>
            </a:r>
            <a:r>
              <a:rPr lang="en-US" sz="3200" dirty="0" smtClean="0"/>
              <a:t>avoided</a:t>
            </a:r>
            <a:endParaRPr lang="en-US" sz="3200" dirty="0"/>
          </a:p>
          <a:p>
            <a:pPr marL="834390" lvl="1" indent="-514350">
              <a:buFont typeface="+mj-lt"/>
              <a:buAutoNum type="arabicPeriod"/>
            </a:pPr>
            <a:endParaRPr lang="en-US" sz="2900"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27</a:t>
            </a:fld>
            <a:endParaRPr lang="en-US"/>
          </a:p>
        </p:txBody>
      </p:sp>
    </p:spTree>
    <p:extLst>
      <p:ext uri="{BB962C8B-B14F-4D97-AF65-F5344CB8AC3E}">
        <p14:creationId xmlns:p14="http://schemas.microsoft.com/office/powerpoint/2010/main" val="444296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6. Pesticide Applications</a:t>
            </a:r>
            <a:endParaRPr lang="en-US" sz="3200" dirty="0">
              <a:solidFill>
                <a:schemeClr val="bg2">
                  <a:lumMod val="10000"/>
                </a:schemeClr>
              </a:solidFill>
            </a:endParaRPr>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28</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16765" y="4706510"/>
            <a:ext cx="3227235" cy="2151490"/>
          </a:xfrm>
          <a:prstGeom prst="rect">
            <a:avLst/>
          </a:prstGeom>
        </p:spPr>
      </p:pic>
      <p:sp>
        <p:nvSpPr>
          <p:cNvPr id="3" name="Content Placeholder 2"/>
          <p:cNvSpPr>
            <a:spLocks noGrp="1"/>
          </p:cNvSpPr>
          <p:nvPr>
            <p:ph sz="quarter" idx="1"/>
          </p:nvPr>
        </p:nvSpPr>
        <p:spPr>
          <a:xfrm>
            <a:off x="612648" y="1600200"/>
            <a:ext cx="8153400" cy="4959626"/>
          </a:xfrm>
        </p:spPr>
        <p:txBody>
          <a:bodyPr>
            <a:normAutofit lnSpcReduction="10000"/>
          </a:bodyPr>
          <a:lstStyle/>
          <a:p>
            <a:r>
              <a:rPr lang="en-US" sz="3200" dirty="0"/>
              <a:t>Any pesticide application (this includes weed control products, </a:t>
            </a:r>
            <a:r>
              <a:rPr lang="en-US" sz="3200" dirty="0" smtClean="0"/>
              <a:t>baits </a:t>
            </a:r>
            <a:r>
              <a:rPr lang="en-US" sz="3200" dirty="0"/>
              <a:t>and all professional and over-the-counter products) on school property </a:t>
            </a:r>
            <a:r>
              <a:rPr lang="en-US" sz="3200" dirty="0" smtClean="0"/>
              <a:t>should be </a:t>
            </a:r>
            <a:r>
              <a:rPr lang="en-US" sz="3200" dirty="0"/>
              <a:t>made by a licensed commercial or public pesticide applicator, sanctioned by the IPM </a:t>
            </a:r>
            <a:r>
              <a:rPr lang="en-US" sz="3200" dirty="0" smtClean="0"/>
              <a:t>Coordinator - State laws differ, but this is the safest approach</a:t>
            </a:r>
          </a:p>
          <a:p>
            <a:r>
              <a:rPr lang="en-US" sz="3200" dirty="0" smtClean="0"/>
              <a:t>Pesticide use requires notification, </a:t>
            </a:r>
            <a:br>
              <a:rPr lang="en-US" sz="3200" dirty="0" smtClean="0"/>
            </a:br>
            <a:r>
              <a:rPr lang="en-US" sz="3200" dirty="0" smtClean="0"/>
              <a:t>posting, record keeping </a:t>
            </a:r>
            <a:br>
              <a:rPr lang="en-US" sz="3200" dirty="0" smtClean="0"/>
            </a:br>
            <a:r>
              <a:rPr lang="en-US" sz="3200" dirty="0" smtClean="0"/>
              <a:t>and reporting</a:t>
            </a:r>
          </a:p>
          <a:p>
            <a:endParaRPr lang="en-US" sz="3200" dirty="0"/>
          </a:p>
        </p:txBody>
      </p:sp>
    </p:spTree>
    <p:extLst>
      <p:ext uri="{BB962C8B-B14F-4D97-AF65-F5344CB8AC3E}">
        <p14:creationId xmlns:p14="http://schemas.microsoft.com/office/powerpoint/2010/main" val="3418182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Pesticide Applications</a:t>
            </a:r>
            <a:endParaRPr lang="en-US" sz="3200" dirty="0">
              <a:solidFill>
                <a:schemeClr val="bg2">
                  <a:lumMod val="10000"/>
                </a:schemeClr>
              </a:solidFill>
            </a:endParaRPr>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29</a:t>
            </a:fld>
            <a:endParaRPr lang="en-US"/>
          </a:p>
        </p:txBody>
      </p:sp>
      <p:sp>
        <p:nvSpPr>
          <p:cNvPr id="7" name="Content Placeholder 2"/>
          <p:cNvSpPr>
            <a:spLocks noGrp="1"/>
          </p:cNvSpPr>
          <p:nvPr>
            <p:ph sz="quarter" idx="1"/>
          </p:nvPr>
        </p:nvSpPr>
        <p:spPr>
          <a:xfrm>
            <a:off x="356456" y="1517074"/>
            <a:ext cx="8882543" cy="4973023"/>
          </a:xfrm>
        </p:spPr>
        <p:txBody>
          <a:bodyPr>
            <a:noAutofit/>
          </a:bodyPr>
          <a:lstStyle/>
          <a:p>
            <a:r>
              <a:rPr lang="en-US" sz="2600" dirty="0"/>
              <a:t>The IPM Coordinator or designee shall keep a copy of the following pesticide product information on file </a:t>
            </a:r>
            <a:r>
              <a:rPr lang="en-US" sz="2600" dirty="0" smtClean="0"/>
              <a:t>at </a:t>
            </a:r>
            <a:r>
              <a:rPr lang="en-US" sz="2600" dirty="0"/>
              <a:t>the </a:t>
            </a:r>
            <a:r>
              <a:rPr lang="en-US" sz="2600" u="sng" dirty="0"/>
              <a:t>school </a:t>
            </a:r>
            <a:r>
              <a:rPr lang="en-US" sz="2600" dirty="0"/>
              <a:t>where the application occurred, and at the office of the IPM Coordinator for at least four years following the application </a:t>
            </a:r>
            <a:r>
              <a:rPr lang="en-US" sz="2600" dirty="0" smtClean="0"/>
              <a:t>date, or longer as state law or district policy requires:</a:t>
            </a:r>
            <a:endParaRPr lang="en-US" sz="2600" dirty="0"/>
          </a:p>
          <a:p>
            <a:pPr lvl="1">
              <a:buClr>
                <a:schemeClr val="accent2"/>
              </a:buClr>
              <a:buFont typeface="Wingdings" pitchFamily="2" charset="2"/>
              <a:buChar char="Ø"/>
            </a:pPr>
            <a:r>
              <a:rPr lang="en-US" dirty="0"/>
              <a:t>A copy of the </a:t>
            </a:r>
            <a:r>
              <a:rPr lang="en-US" dirty="0" smtClean="0"/>
              <a:t>label</a:t>
            </a:r>
            <a:endParaRPr lang="en-US" dirty="0"/>
          </a:p>
          <a:p>
            <a:pPr lvl="1">
              <a:buClr>
                <a:schemeClr val="accent2"/>
              </a:buClr>
              <a:buFont typeface="Wingdings" pitchFamily="2" charset="2"/>
              <a:buChar char="Ø"/>
            </a:pPr>
            <a:r>
              <a:rPr lang="en-US" dirty="0"/>
              <a:t>A copy of the </a:t>
            </a:r>
            <a:r>
              <a:rPr lang="en-US" dirty="0" smtClean="0"/>
              <a:t>Safety Data Sheet</a:t>
            </a:r>
            <a:endParaRPr lang="en-US" dirty="0"/>
          </a:p>
          <a:p>
            <a:pPr lvl="1">
              <a:buClr>
                <a:schemeClr val="accent2"/>
              </a:buClr>
              <a:buFont typeface="Wingdings" pitchFamily="2" charset="2"/>
              <a:buChar char="Ø"/>
            </a:pPr>
            <a:r>
              <a:rPr lang="en-US" dirty="0"/>
              <a:t>The brand name and signal </a:t>
            </a:r>
            <a:r>
              <a:rPr lang="en-US" dirty="0" smtClean="0"/>
              <a:t>word</a:t>
            </a:r>
            <a:endParaRPr lang="en-US" dirty="0"/>
          </a:p>
          <a:p>
            <a:pPr lvl="1">
              <a:buClr>
                <a:schemeClr val="accent2"/>
              </a:buClr>
              <a:buFont typeface="Wingdings" pitchFamily="2" charset="2"/>
              <a:buChar char="Ø"/>
            </a:pPr>
            <a:r>
              <a:rPr lang="en-US" dirty="0"/>
              <a:t>US EPA registration number of the </a:t>
            </a:r>
            <a:r>
              <a:rPr lang="en-US" dirty="0" smtClean="0"/>
              <a:t>product</a:t>
            </a:r>
            <a:endParaRPr lang="en-US" dirty="0"/>
          </a:p>
          <a:p>
            <a:pPr lvl="1">
              <a:buClr>
                <a:schemeClr val="accent2"/>
              </a:buClr>
              <a:buFont typeface="Wingdings" pitchFamily="2" charset="2"/>
              <a:buChar char="Ø"/>
            </a:pPr>
            <a:r>
              <a:rPr lang="en-US" dirty="0"/>
              <a:t>The approximate amount and concentration of product </a:t>
            </a:r>
            <a:r>
              <a:rPr lang="en-US" dirty="0" smtClean="0"/>
              <a:t>applied</a:t>
            </a:r>
            <a:endParaRPr lang="en-US" dirty="0"/>
          </a:p>
          <a:p>
            <a:pPr lvl="1">
              <a:buClr>
                <a:schemeClr val="accent2"/>
              </a:buClr>
              <a:buFont typeface="Wingdings" pitchFamily="2" charset="2"/>
              <a:buChar char="Ø"/>
            </a:pPr>
            <a:r>
              <a:rPr lang="en-US" dirty="0"/>
              <a:t>The date and location(s) of the </a:t>
            </a:r>
            <a:r>
              <a:rPr lang="en-US" dirty="0" smtClean="0"/>
              <a:t>application</a:t>
            </a:r>
            <a:endParaRPr lang="en-US" dirty="0"/>
          </a:p>
          <a:p>
            <a:endParaRPr lang="en-US" sz="2600"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0665" y="3654371"/>
            <a:ext cx="2265383" cy="1450365"/>
          </a:xfrm>
          <a:prstGeom prst="rect">
            <a:avLst/>
          </a:prstGeom>
        </p:spPr>
      </p:pic>
    </p:spTree>
    <p:extLst>
      <p:ext uri="{BB962C8B-B14F-4D97-AF65-F5344CB8AC3E}">
        <p14:creationId xmlns:p14="http://schemas.microsoft.com/office/powerpoint/2010/main" val="2493253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Implement an IPM Plan</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220456" cy="4495800"/>
          </a:xfrm>
        </p:spPr>
        <p:txBody>
          <a:bodyPr>
            <a:noAutofit/>
          </a:bodyPr>
          <a:lstStyle/>
          <a:p>
            <a:pPr marL="0" indent="0">
              <a:buNone/>
            </a:pPr>
            <a:r>
              <a:rPr lang="en-US" sz="3200" dirty="0" smtClean="0"/>
              <a:t>Implement an IPM Plan to:</a:t>
            </a:r>
          </a:p>
          <a:p>
            <a:r>
              <a:rPr lang="en-US" sz="3200" dirty="0" smtClean="0"/>
              <a:t>Manage pests effectively </a:t>
            </a:r>
            <a:br>
              <a:rPr lang="en-US" sz="3200" dirty="0" smtClean="0"/>
            </a:br>
            <a:r>
              <a:rPr lang="en-US" sz="3200" dirty="0" smtClean="0"/>
              <a:t>and economically</a:t>
            </a:r>
          </a:p>
          <a:p>
            <a:r>
              <a:rPr lang="en-US" sz="3200" dirty="0" smtClean="0"/>
              <a:t>Minimize the risk associated </a:t>
            </a:r>
            <a:br>
              <a:rPr lang="en-US" sz="3200" dirty="0" smtClean="0"/>
            </a:br>
            <a:r>
              <a:rPr lang="en-US" sz="3200" dirty="0" smtClean="0"/>
              <a:t>with pests and pest </a:t>
            </a:r>
            <a:br>
              <a:rPr lang="en-US" sz="3200" dirty="0" smtClean="0"/>
            </a:br>
            <a:r>
              <a:rPr lang="en-US" sz="3200" dirty="0" smtClean="0"/>
              <a:t>management practices -</a:t>
            </a:r>
            <a:br>
              <a:rPr lang="en-US" sz="3200" dirty="0" smtClean="0"/>
            </a:br>
            <a:r>
              <a:rPr lang="en-US" sz="3200" dirty="0" smtClean="0"/>
              <a:t>Pesticide </a:t>
            </a:r>
            <a:r>
              <a:rPr lang="en-US" sz="3200" dirty="0"/>
              <a:t>exposure risk is a </a:t>
            </a:r>
            <a:r>
              <a:rPr lang="en-US" sz="3200" dirty="0" smtClean="0"/>
              <a:t/>
            </a:r>
            <a:br>
              <a:rPr lang="en-US" sz="3200" dirty="0" smtClean="0"/>
            </a:br>
            <a:r>
              <a:rPr lang="en-US" sz="3200" dirty="0" smtClean="0"/>
              <a:t>function </a:t>
            </a:r>
            <a:r>
              <a:rPr lang="en-US" sz="3200" dirty="0"/>
              <a:t>of formulation, </a:t>
            </a:r>
            <a:r>
              <a:rPr lang="en-US" sz="3200" dirty="0" smtClean="0"/>
              <a:t/>
            </a:r>
            <a:br>
              <a:rPr lang="en-US" sz="3200" dirty="0" smtClean="0"/>
            </a:br>
            <a:r>
              <a:rPr lang="en-US" sz="3200" dirty="0" smtClean="0"/>
              <a:t>placement</a:t>
            </a:r>
            <a:r>
              <a:rPr lang="en-US" sz="3200" dirty="0"/>
              <a:t>, and timing of </a:t>
            </a:r>
            <a:r>
              <a:rPr lang="en-US" sz="3200" dirty="0" smtClean="0"/>
              <a:t>application </a:t>
            </a:r>
          </a:p>
          <a:p>
            <a:r>
              <a:rPr lang="en-US" sz="3200" dirty="0" smtClean="0"/>
              <a:t>Maintain a safe, healthy, and beautiful facility</a:t>
            </a:r>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3</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02096" y="1600200"/>
            <a:ext cx="2773695" cy="4171638"/>
          </a:xfrm>
          <a:prstGeom prst="rect">
            <a:avLst/>
          </a:prstGeom>
        </p:spPr>
      </p:pic>
    </p:spTree>
    <p:extLst>
      <p:ext uri="{BB962C8B-B14F-4D97-AF65-F5344CB8AC3E}">
        <p14:creationId xmlns:p14="http://schemas.microsoft.com/office/powerpoint/2010/main" val="2873340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sz="3200" dirty="0" smtClean="0">
                <a:solidFill>
                  <a:schemeClr val="bg2">
                    <a:lumMod val="10000"/>
                  </a:schemeClr>
                </a:solidFill>
              </a:rPr>
              <a:t>Notification and Posting for Non-emergencies</a:t>
            </a:r>
            <a:endParaRPr lang="en-US" sz="3200" dirty="0">
              <a:solidFill>
                <a:schemeClr val="bg2">
                  <a:lumMod val="10000"/>
                </a:schemeClr>
              </a:solidFill>
            </a:endParaRPr>
          </a:p>
        </p:txBody>
      </p:sp>
      <p:sp>
        <p:nvSpPr>
          <p:cNvPr id="3" name="Content Placeholder 2"/>
          <p:cNvSpPr>
            <a:spLocks noGrp="1"/>
          </p:cNvSpPr>
          <p:nvPr>
            <p:ph sz="quarter" idx="1"/>
          </p:nvPr>
        </p:nvSpPr>
        <p:spPr>
          <a:xfrm>
            <a:off x="515912" y="1516698"/>
            <a:ext cx="8477014" cy="4935675"/>
          </a:xfrm>
        </p:spPr>
        <p:txBody>
          <a:bodyPr>
            <a:noAutofit/>
          </a:bodyPr>
          <a:lstStyle/>
          <a:p>
            <a:r>
              <a:rPr lang="en-US" sz="3000" dirty="0" smtClean="0"/>
              <a:t>Pesticides </a:t>
            </a:r>
            <a:r>
              <a:rPr lang="en-US" sz="3000" dirty="0"/>
              <a:t>should only be used in conjunction with other prevention and pest management methods and only if needed to effectively manage </a:t>
            </a:r>
            <a:r>
              <a:rPr lang="en-US" sz="3000" dirty="0" smtClean="0"/>
              <a:t>pest-associated risks</a:t>
            </a:r>
          </a:p>
          <a:p>
            <a:r>
              <a:rPr lang="en-US" sz="3000" dirty="0" smtClean="0"/>
              <a:t>Documentation </a:t>
            </a:r>
            <a:r>
              <a:rPr lang="en-US" sz="3000" dirty="0"/>
              <a:t>of </a:t>
            </a:r>
            <a:r>
              <a:rPr lang="en-US" sz="3000" dirty="0" smtClean="0"/>
              <a:t>need should be a </a:t>
            </a:r>
            <a:r>
              <a:rPr lang="en-US" sz="3000" dirty="0"/>
              <a:t>pre-requisite to the approval of any application of a </a:t>
            </a:r>
            <a:r>
              <a:rPr lang="en-US" sz="3000" dirty="0" smtClean="0"/>
              <a:t>pesticide -documentation should remain </a:t>
            </a:r>
            <a:r>
              <a:rPr lang="en-US" sz="3000" dirty="0"/>
              <a:t>on file with the IPM </a:t>
            </a:r>
            <a:r>
              <a:rPr lang="en-US" sz="3000" dirty="0" smtClean="0"/>
              <a:t>Coordinator</a:t>
            </a:r>
          </a:p>
          <a:p>
            <a:pPr marL="0" indent="0">
              <a:buNone/>
            </a:pPr>
            <a:endParaRPr lang="en-US" sz="30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30</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1490" y="4818490"/>
            <a:ext cx="2039510" cy="2039510"/>
          </a:xfrm>
          <a:prstGeom prst="rect">
            <a:avLst/>
          </a:prstGeom>
        </p:spPr>
      </p:pic>
    </p:spTree>
    <p:extLst>
      <p:ext uri="{BB962C8B-B14F-4D97-AF65-F5344CB8AC3E}">
        <p14:creationId xmlns:p14="http://schemas.microsoft.com/office/powerpoint/2010/main" val="3130329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sz="3200" dirty="0" smtClean="0">
                <a:solidFill>
                  <a:schemeClr val="bg2">
                    <a:lumMod val="10000"/>
                  </a:schemeClr>
                </a:solidFill>
              </a:rPr>
              <a:t>Notification and Posting for Non-emergencies</a:t>
            </a:r>
            <a:endParaRPr lang="en-US" sz="3200" dirty="0">
              <a:solidFill>
                <a:schemeClr val="bg2">
                  <a:lumMod val="10000"/>
                </a:schemeClr>
              </a:solidFill>
            </a:endParaRPr>
          </a:p>
        </p:txBody>
      </p:sp>
      <p:sp>
        <p:nvSpPr>
          <p:cNvPr id="3" name="Content Placeholder 2"/>
          <p:cNvSpPr>
            <a:spLocks noGrp="1"/>
          </p:cNvSpPr>
          <p:nvPr>
            <p:ph sz="quarter" idx="1"/>
          </p:nvPr>
        </p:nvSpPr>
        <p:spPr>
          <a:xfrm>
            <a:off x="515912" y="1562418"/>
            <a:ext cx="8477014" cy="4935675"/>
          </a:xfrm>
        </p:spPr>
        <p:txBody>
          <a:bodyPr>
            <a:noAutofit/>
          </a:bodyPr>
          <a:lstStyle/>
          <a:p>
            <a:r>
              <a:rPr lang="en-US" sz="3000" dirty="0" smtClean="0"/>
              <a:t>The IPM Coordinator will give notice of a proposed pesticide application to all staff and parents at least 72 hours before the application occurs or in accordance </a:t>
            </a:r>
            <a:br>
              <a:rPr lang="en-US" sz="3000" dirty="0" smtClean="0"/>
            </a:br>
            <a:r>
              <a:rPr lang="en-US" sz="3000" dirty="0" smtClean="0"/>
              <a:t>with state </a:t>
            </a:r>
            <a:br>
              <a:rPr lang="en-US" sz="3000" dirty="0" smtClean="0"/>
            </a:br>
            <a:r>
              <a:rPr lang="en-US" sz="3000" dirty="0" smtClean="0"/>
              <a:t>laws</a:t>
            </a:r>
            <a:endParaRPr lang="en-US" sz="3000" dirty="0"/>
          </a:p>
          <a:p>
            <a:endParaRPr lang="en-US" sz="30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31</a:t>
            </a:fld>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3260" y="3087123"/>
            <a:ext cx="5500315" cy="3666876"/>
          </a:xfrm>
          <a:prstGeom prst="rect">
            <a:avLst/>
          </a:prstGeom>
        </p:spPr>
      </p:pic>
    </p:spTree>
    <p:extLst>
      <p:ext uri="{BB962C8B-B14F-4D97-AF65-F5344CB8AC3E}">
        <p14:creationId xmlns:p14="http://schemas.microsoft.com/office/powerpoint/2010/main" val="3748516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3200" dirty="0"/>
              <a:t>The notice </a:t>
            </a:r>
            <a:r>
              <a:rPr lang="en-US" sz="3200" dirty="0" smtClean="0"/>
              <a:t>should identify </a:t>
            </a:r>
            <a:r>
              <a:rPr lang="en-US" sz="3200" dirty="0"/>
              <a:t>the trade name of the product, active ingredient, type of pesticide product and formulation, EPA registration number of the product, the expected location of the application, the </a:t>
            </a:r>
            <a:r>
              <a:rPr lang="en-US" sz="3200" dirty="0" smtClean="0"/>
              <a:t/>
            </a:r>
            <a:br>
              <a:rPr lang="en-US" sz="3200" dirty="0" smtClean="0"/>
            </a:br>
            <a:r>
              <a:rPr lang="en-US" sz="3200" dirty="0" smtClean="0"/>
              <a:t>expected </a:t>
            </a:r>
            <a:r>
              <a:rPr lang="en-US" sz="3200" dirty="0"/>
              <a:t>date of </a:t>
            </a:r>
            <a:r>
              <a:rPr lang="en-US" sz="3200" dirty="0" smtClean="0"/>
              <a:t/>
            </a:r>
            <a:br>
              <a:rPr lang="en-US" sz="3200" dirty="0" smtClean="0"/>
            </a:br>
            <a:r>
              <a:rPr lang="en-US" sz="3200" dirty="0" smtClean="0"/>
              <a:t>application, </a:t>
            </a:r>
            <a:r>
              <a:rPr lang="en-US" sz="3200" dirty="0"/>
              <a:t>and the </a:t>
            </a:r>
            <a:r>
              <a:rPr lang="en-US" sz="3200" dirty="0" smtClean="0"/>
              <a:t/>
            </a:r>
            <a:br>
              <a:rPr lang="en-US" sz="3200" dirty="0" smtClean="0"/>
            </a:br>
            <a:r>
              <a:rPr lang="en-US" sz="3200" dirty="0" smtClean="0"/>
              <a:t>reason </a:t>
            </a:r>
            <a:r>
              <a:rPr lang="en-US" sz="3200" dirty="0"/>
              <a:t>for the </a:t>
            </a:r>
            <a:r>
              <a:rPr lang="en-US" sz="3200" dirty="0" smtClean="0"/>
              <a:t/>
            </a:r>
            <a:br>
              <a:rPr lang="en-US" sz="3200" dirty="0" smtClean="0"/>
            </a:br>
            <a:r>
              <a:rPr lang="en-US" sz="3200" dirty="0" smtClean="0"/>
              <a:t>application</a:t>
            </a:r>
            <a:r>
              <a:rPr lang="en-US" sz="3200" dirty="0"/>
              <a:t>.</a:t>
            </a:r>
          </a:p>
          <a:p>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32</a:t>
            </a:fld>
            <a:endParaRPr lang="en-US"/>
          </a:p>
        </p:txBody>
      </p:sp>
      <p:sp>
        <p:nvSpPr>
          <p:cNvPr id="6" name="Title 1"/>
          <p:cNvSpPr>
            <a:spLocks noGrp="1"/>
          </p:cNvSpPr>
          <p:nvPr>
            <p:ph type="title"/>
          </p:nvPr>
        </p:nvSpPr>
        <p:spPr>
          <a:xfrm>
            <a:off x="612648" y="228600"/>
            <a:ext cx="8531352" cy="990600"/>
          </a:xfrm>
        </p:spPr>
        <p:txBody>
          <a:bodyPr>
            <a:normAutofit/>
          </a:bodyPr>
          <a:lstStyle/>
          <a:p>
            <a:r>
              <a:rPr lang="en-US" sz="3200" dirty="0" smtClean="0">
                <a:solidFill>
                  <a:schemeClr val="bg2">
                    <a:lumMod val="10000"/>
                  </a:schemeClr>
                </a:solidFill>
              </a:rPr>
              <a:t>Notification and Posting for Non-emergencies</a:t>
            </a:r>
            <a:endParaRPr lang="en-US" sz="3200" dirty="0">
              <a:solidFill>
                <a:schemeClr val="bg2">
                  <a:lumMod val="10000"/>
                </a:scheme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7516" y="4187782"/>
            <a:ext cx="3713259" cy="2475506"/>
          </a:xfrm>
          <a:prstGeom prst="rect">
            <a:avLst/>
          </a:prstGeom>
        </p:spPr>
      </p:pic>
    </p:spTree>
    <p:extLst>
      <p:ext uri="{BB962C8B-B14F-4D97-AF65-F5344CB8AC3E}">
        <p14:creationId xmlns:p14="http://schemas.microsoft.com/office/powerpoint/2010/main" val="1047432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83870" y="1596639"/>
            <a:ext cx="8332304" cy="5791339"/>
          </a:xfrm>
        </p:spPr>
        <p:txBody>
          <a:bodyPr>
            <a:noAutofit/>
          </a:bodyPr>
          <a:lstStyle/>
          <a:p>
            <a:r>
              <a:rPr lang="en-US" sz="2800" dirty="0"/>
              <a:t>The IPM Coordinator (or </a:t>
            </a:r>
            <a:r>
              <a:rPr lang="en-US" sz="2800" dirty="0" smtClean="0"/>
              <a:t>a designee) should</a:t>
            </a:r>
            <a:br>
              <a:rPr lang="en-US" sz="2800" dirty="0" smtClean="0"/>
            </a:br>
            <a:r>
              <a:rPr lang="en-US" sz="2800" dirty="0" smtClean="0"/>
              <a:t>place </a:t>
            </a:r>
            <a:r>
              <a:rPr lang="en-US" sz="2800" dirty="0"/>
              <a:t>warning signs around pesticide </a:t>
            </a:r>
            <a:r>
              <a:rPr lang="en-US" sz="2800" dirty="0" smtClean="0"/>
              <a:t/>
            </a:r>
            <a:br>
              <a:rPr lang="en-US" sz="2800" dirty="0" smtClean="0"/>
            </a:br>
            <a:r>
              <a:rPr lang="en-US" sz="2800" dirty="0" smtClean="0"/>
              <a:t>application </a:t>
            </a:r>
            <a:r>
              <a:rPr lang="en-US" sz="2800" dirty="0"/>
              <a:t>areas </a:t>
            </a:r>
            <a:r>
              <a:rPr lang="en-US" sz="2800" dirty="0" smtClean="0"/>
              <a:t>beginning 72 </a:t>
            </a:r>
            <a:r>
              <a:rPr lang="en-US" sz="2800" dirty="0"/>
              <a:t>hours </a:t>
            </a:r>
            <a:r>
              <a:rPr lang="en-US" sz="2800" dirty="0" smtClean="0"/>
              <a:t/>
            </a:r>
            <a:br>
              <a:rPr lang="en-US" sz="2800" dirty="0" smtClean="0"/>
            </a:br>
            <a:r>
              <a:rPr lang="en-US" sz="2800" dirty="0" smtClean="0"/>
              <a:t>before </a:t>
            </a:r>
            <a:r>
              <a:rPr lang="en-US" sz="2800" dirty="0"/>
              <a:t>the application occurs and </a:t>
            </a:r>
            <a:r>
              <a:rPr lang="en-US" sz="2800" dirty="0" smtClean="0"/>
              <a:t/>
            </a:r>
            <a:br>
              <a:rPr lang="en-US" sz="2800" dirty="0" smtClean="0"/>
            </a:br>
            <a:r>
              <a:rPr lang="en-US" sz="2800" dirty="0" smtClean="0"/>
              <a:t>removed 48 </a:t>
            </a:r>
            <a:r>
              <a:rPr lang="en-US" sz="2800" dirty="0"/>
              <a:t>hours after the </a:t>
            </a:r>
            <a:r>
              <a:rPr lang="en-US" sz="2800" dirty="0" smtClean="0"/>
              <a:t>application </a:t>
            </a:r>
            <a:br>
              <a:rPr lang="en-US" sz="2800" dirty="0" smtClean="0"/>
            </a:br>
            <a:r>
              <a:rPr lang="en-US" sz="2800" dirty="0" smtClean="0"/>
              <a:t>(or in accordance with state law)</a:t>
            </a:r>
            <a:endParaRPr lang="en-US" sz="2800" dirty="0"/>
          </a:p>
          <a:p>
            <a:r>
              <a:rPr lang="en-US" sz="2800" dirty="0"/>
              <a:t>A </a:t>
            </a:r>
            <a:r>
              <a:rPr lang="en-US" sz="2800" dirty="0" smtClean="0"/>
              <a:t>sign should bear </a:t>
            </a:r>
            <a:r>
              <a:rPr lang="en-US" sz="2800" dirty="0"/>
              <a:t>the words </a:t>
            </a:r>
            <a:r>
              <a:rPr lang="en-US" sz="2800" dirty="0" smtClean="0"/>
              <a:t/>
            </a:r>
            <a:br>
              <a:rPr lang="en-US" sz="2800" dirty="0" smtClean="0"/>
            </a:br>
            <a:r>
              <a:rPr lang="en-US" sz="2800" dirty="0" smtClean="0"/>
              <a:t>“</a:t>
            </a:r>
            <a:r>
              <a:rPr lang="en-US" sz="2800" dirty="0"/>
              <a:t>Warning: </a:t>
            </a:r>
            <a:r>
              <a:rPr lang="en-US" sz="2800" dirty="0" smtClean="0"/>
              <a:t>pesticide-treated </a:t>
            </a:r>
            <a:r>
              <a:rPr lang="en-US" sz="2800" dirty="0"/>
              <a:t>area</a:t>
            </a:r>
            <a:r>
              <a:rPr lang="en-US" sz="2800" dirty="0" smtClean="0"/>
              <a:t>” </a:t>
            </a:r>
            <a:r>
              <a:rPr lang="en-US" sz="2800" dirty="0"/>
              <a:t>and give the expected or actual date and time </a:t>
            </a:r>
            <a:r>
              <a:rPr lang="en-US" sz="2800" dirty="0" smtClean="0"/>
              <a:t>of the </a:t>
            </a:r>
            <a:r>
              <a:rPr lang="en-US" sz="2800" dirty="0"/>
              <a:t>application, </a:t>
            </a:r>
            <a:r>
              <a:rPr lang="en-US" sz="2800" dirty="0" smtClean="0"/>
              <a:t>reentry </a:t>
            </a:r>
            <a:r>
              <a:rPr lang="en-US" sz="2800" dirty="0"/>
              <a:t>time, and provide the name and telephone number of a contact person </a:t>
            </a:r>
            <a:r>
              <a:rPr lang="en-US" sz="2800" dirty="0" smtClean="0"/>
              <a:t>(applicator </a:t>
            </a:r>
            <a:r>
              <a:rPr lang="en-US" sz="2800" dirty="0"/>
              <a:t>and/or the IPM Coordinator</a:t>
            </a:r>
            <a:r>
              <a:rPr lang="en-US" sz="2800" dirty="0" smtClean="0"/>
              <a:t>)</a:t>
            </a:r>
            <a:endParaRPr lang="en-US" sz="2800" dirty="0"/>
          </a:p>
          <a:p>
            <a:endParaRPr lang="en-US" sz="28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33</a:t>
            </a:fld>
            <a:endParaRPr lang="en-US"/>
          </a:p>
        </p:txBody>
      </p:sp>
      <p:pic>
        <p:nvPicPr>
          <p:cNvPr id="2" name="Picture 1"/>
          <p:cNvPicPr>
            <a:picLocks noChangeAspect="1"/>
          </p:cNvPicPr>
          <p:nvPr/>
        </p:nvPicPr>
        <p:blipFill>
          <a:blip r:embed="rId2"/>
          <a:stretch>
            <a:fillRect/>
          </a:stretch>
        </p:blipFill>
        <p:spPr>
          <a:xfrm>
            <a:off x="7330966" y="1741204"/>
            <a:ext cx="1598115" cy="2133566"/>
          </a:xfrm>
          <a:prstGeom prst="rect">
            <a:avLst/>
          </a:prstGeom>
        </p:spPr>
      </p:pic>
      <p:sp>
        <p:nvSpPr>
          <p:cNvPr id="5" name="Title 1"/>
          <p:cNvSpPr>
            <a:spLocks noGrp="1"/>
          </p:cNvSpPr>
          <p:nvPr>
            <p:ph type="title"/>
          </p:nvPr>
        </p:nvSpPr>
        <p:spPr>
          <a:xfrm>
            <a:off x="612648" y="228600"/>
            <a:ext cx="8531352" cy="990600"/>
          </a:xfrm>
        </p:spPr>
        <p:txBody>
          <a:bodyPr>
            <a:normAutofit/>
          </a:bodyPr>
          <a:lstStyle/>
          <a:p>
            <a:r>
              <a:rPr lang="en-US" sz="3200" dirty="0" smtClean="0">
                <a:solidFill>
                  <a:schemeClr val="bg2">
                    <a:lumMod val="10000"/>
                  </a:schemeClr>
                </a:solidFill>
              </a:rPr>
              <a:t>Notification and Posting for Non-emergencies</a:t>
            </a:r>
            <a:endParaRPr lang="en-US" sz="3200" dirty="0">
              <a:solidFill>
                <a:schemeClr val="bg2">
                  <a:lumMod val="10000"/>
                </a:schemeClr>
              </a:solidFill>
            </a:endParaRPr>
          </a:p>
        </p:txBody>
      </p:sp>
      <p:sp>
        <p:nvSpPr>
          <p:cNvPr id="6" name="TextBox 5"/>
          <p:cNvSpPr txBox="1"/>
          <p:nvPr/>
        </p:nvSpPr>
        <p:spPr>
          <a:xfrm>
            <a:off x="5794038" y="3962367"/>
            <a:ext cx="3154005" cy="646331"/>
          </a:xfrm>
          <a:prstGeom prst="rect">
            <a:avLst/>
          </a:prstGeom>
          <a:noFill/>
        </p:spPr>
        <p:txBody>
          <a:bodyPr wrap="none" rtlCol="0">
            <a:spAutoFit/>
          </a:bodyPr>
          <a:lstStyle/>
          <a:p>
            <a:pPr algn="r"/>
            <a:r>
              <a:rPr lang="en-US" i="1" dirty="0" smtClean="0"/>
              <a:t>Pesticide application posting -</a:t>
            </a:r>
            <a:br>
              <a:rPr lang="en-US" i="1" dirty="0" smtClean="0"/>
            </a:br>
            <a:r>
              <a:rPr lang="en-US" i="1" dirty="0" smtClean="0"/>
              <a:t>Shujuan Li, University of Arizona </a:t>
            </a:r>
            <a:endParaRPr lang="en-US" i="1" dirty="0"/>
          </a:p>
        </p:txBody>
      </p:sp>
    </p:spTree>
    <p:extLst>
      <p:ext uri="{BB962C8B-B14F-4D97-AF65-F5344CB8AC3E}">
        <p14:creationId xmlns:p14="http://schemas.microsoft.com/office/powerpoint/2010/main" val="293370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sz="3200" dirty="0" smtClean="0">
                <a:solidFill>
                  <a:schemeClr val="bg2">
                    <a:lumMod val="10000"/>
                  </a:schemeClr>
                </a:solidFill>
              </a:rPr>
              <a:t>Notification and Posting for Emergencies</a:t>
            </a:r>
            <a:endParaRPr lang="en-US" sz="3200" dirty="0">
              <a:solidFill>
                <a:schemeClr val="bg2">
                  <a:lumMod val="10000"/>
                </a:schemeClr>
              </a:solidFill>
            </a:endParaRPr>
          </a:p>
        </p:txBody>
      </p:sp>
      <p:sp>
        <p:nvSpPr>
          <p:cNvPr id="3" name="Content Placeholder 2"/>
          <p:cNvSpPr>
            <a:spLocks noGrp="1"/>
          </p:cNvSpPr>
          <p:nvPr>
            <p:ph sz="quarter" idx="1"/>
          </p:nvPr>
        </p:nvSpPr>
        <p:spPr/>
        <p:txBody>
          <a:bodyPr>
            <a:normAutofit/>
          </a:bodyPr>
          <a:lstStyle/>
          <a:p>
            <a:r>
              <a:rPr lang="en-US" sz="3200" u="sng" dirty="0"/>
              <a:t>If a pest emergency is declared, the area must be evacuated and cordoned off before taking any other </a:t>
            </a:r>
            <a:r>
              <a:rPr lang="en-US" sz="3200" u="sng" dirty="0" smtClean="0"/>
              <a:t>steps</a:t>
            </a:r>
          </a:p>
          <a:p>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34</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9264" y="3230102"/>
            <a:ext cx="4886095" cy="3246898"/>
          </a:xfrm>
          <a:prstGeom prst="rect">
            <a:avLst/>
          </a:prstGeom>
        </p:spPr>
      </p:pic>
    </p:spTree>
    <p:extLst>
      <p:ext uri="{BB962C8B-B14F-4D97-AF65-F5344CB8AC3E}">
        <p14:creationId xmlns:p14="http://schemas.microsoft.com/office/powerpoint/2010/main" val="60160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35</a:t>
            </a:fld>
            <a:endParaRPr lang="en-US"/>
          </a:p>
        </p:txBody>
      </p:sp>
      <p:sp>
        <p:nvSpPr>
          <p:cNvPr id="5" name="Title 1"/>
          <p:cNvSpPr>
            <a:spLocks noGrp="1"/>
          </p:cNvSpPr>
          <p:nvPr>
            <p:ph type="title"/>
          </p:nvPr>
        </p:nvSpPr>
        <p:spPr>
          <a:xfrm>
            <a:off x="612648" y="228600"/>
            <a:ext cx="8531352" cy="990600"/>
          </a:xfrm>
        </p:spPr>
        <p:txBody>
          <a:bodyPr>
            <a:normAutofit/>
          </a:bodyPr>
          <a:lstStyle/>
          <a:p>
            <a:r>
              <a:rPr lang="en-US" sz="3200" dirty="0" smtClean="0">
                <a:solidFill>
                  <a:schemeClr val="bg2">
                    <a:lumMod val="10000"/>
                  </a:schemeClr>
                </a:solidFill>
              </a:rPr>
              <a:t>Notification and Posting for Emergencies</a:t>
            </a:r>
            <a:endParaRPr lang="en-US" sz="3200" dirty="0">
              <a:solidFill>
                <a:schemeClr val="bg2">
                  <a:lumMod val="10000"/>
                </a:scheme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17970" y="5162412"/>
            <a:ext cx="2526030" cy="1737176"/>
          </a:xfrm>
          <a:prstGeom prst="rect">
            <a:avLst/>
          </a:prstGeom>
        </p:spPr>
      </p:pic>
      <p:sp>
        <p:nvSpPr>
          <p:cNvPr id="3" name="Content Placeholder 2"/>
          <p:cNvSpPr>
            <a:spLocks noGrp="1"/>
          </p:cNvSpPr>
          <p:nvPr>
            <p:ph sz="quarter" idx="1"/>
          </p:nvPr>
        </p:nvSpPr>
        <p:spPr/>
        <p:txBody>
          <a:bodyPr>
            <a:noAutofit/>
          </a:bodyPr>
          <a:lstStyle/>
          <a:p>
            <a:r>
              <a:rPr lang="en-US" sz="3200" dirty="0"/>
              <a:t>If a pest emergency makes it </a:t>
            </a:r>
            <a:r>
              <a:rPr lang="en-US" sz="3200" dirty="0" smtClean="0"/>
              <a:t>impractical </a:t>
            </a:r>
            <a:r>
              <a:rPr lang="en-US" sz="3200" dirty="0"/>
              <a:t>to give a </a:t>
            </a:r>
            <a:r>
              <a:rPr lang="en-US" sz="3200" dirty="0" smtClean="0"/>
              <a:t>notice before </a:t>
            </a:r>
            <a:r>
              <a:rPr lang="en-US" sz="3200" dirty="0"/>
              <a:t>the pesticide application occurs, the IPM Coordinator </a:t>
            </a:r>
            <a:r>
              <a:rPr lang="en-US" sz="3200" dirty="0" smtClean="0"/>
              <a:t>should </a:t>
            </a:r>
            <a:r>
              <a:rPr lang="en-US" sz="3200" dirty="0"/>
              <a:t>send the notice to the school principal no later than 24 hours after the </a:t>
            </a:r>
            <a:r>
              <a:rPr lang="en-US" sz="3200" dirty="0" smtClean="0"/>
              <a:t>application</a:t>
            </a:r>
            <a:endParaRPr lang="en-US" sz="3200" dirty="0"/>
          </a:p>
          <a:p>
            <a:r>
              <a:rPr lang="en-US" sz="3200" dirty="0"/>
              <a:t>The Coordinator or designee </a:t>
            </a:r>
            <a:r>
              <a:rPr lang="en-US" sz="3200" dirty="0" smtClean="0"/>
              <a:t>should </a:t>
            </a:r>
            <a:r>
              <a:rPr lang="en-US" sz="3200" dirty="0"/>
              <a:t>place notification signs around the area as soon as </a:t>
            </a:r>
            <a:r>
              <a:rPr lang="en-US" sz="3200" dirty="0" smtClean="0"/>
              <a:t>it is practical </a:t>
            </a:r>
            <a:r>
              <a:rPr lang="en-US" sz="3200" dirty="0"/>
              <a:t>but no later than at the time the application </a:t>
            </a:r>
            <a:r>
              <a:rPr lang="en-US" sz="3200" dirty="0" smtClean="0"/>
              <a:t>occurs</a:t>
            </a:r>
            <a:endParaRPr lang="en-US" sz="3200" dirty="0"/>
          </a:p>
          <a:p>
            <a:endParaRPr lang="en-US" sz="3200" dirty="0"/>
          </a:p>
        </p:txBody>
      </p:sp>
    </p:spTree>
    <p:extLst>
      <p:ext uri="{BB962C8B-B14F-4D97-AF65-F5344CB8AC3E}">
        <p14:creationId xmlns:p14="http://schemas.microsoft.com/office/powerpoint/2010/main" val="1229857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7" y="228600"/>
            <a:ext cx="8531351" cy="990600"/>
          </a:xfrm>
        </p:spPr>
        <p:txBody>
          <a:bodyPr>
            <a:normAutofit/>
          </a:bodyPr>
          <a:lstStyle/>
          <a:p>
            <a:r>
              <a:rPr lang="en-US" sz="3200" dirty="0" smtClean="0">
                <a:solidFill>
                  <a:schemeClr val="bg2">
                    <a:lumMod val="10000"/>
                  </a:schemeClr>
                </a:solidFill>
              </a:rPr>
              <a:t>Record Keeping of Pesticide Applications</a:t>
            </a:r>
            <a:endParaRPr lang="en-US" sz="3200" dirty="0">
              <a:solidFill>
                <a:schemeClr val="bg2">
                  <a:lumMod val="10000"/>
                </a:schemeClr>
              </a:solidFill>
            </a:endParaRPr>
          </a:p>
        </p:txBody>
      </p:sp>
      <p:sp>
        <p:nvSpPr>
          <p:cNvPr id="3" name="Content Placeholder 2"/>
          <p:cNvSpPr>
            <a:spLocks noGrp="1"/>
          </p:cNvSpPr>
          <p:nvPr>
            <p:ph sz="quarter" idx="1"/>
          </p:nvPr>
        </p:nvSpPr>
        <p:spPr>
          <a:xfrm>
            <a:off x="356456" y="1585654"/>
            <a:ext cx="8460973" cy="6255326"/>
          </a:xfrm>
        </p:spPr>
        <p:txBody>
          <a:bodyPr>
            <a:noAutofit/>
          </a:bodyPr>
          <a:lstStyle/>
          <a:p>
            <a:r>
              <a:rPr lang="en-US" sz="3200" dirty="0"/>
              <a:t>The IPM Coordinator or designee shall keep a copy of </a:t>
            </a:r>
            <a:r>
              <a:rPr lang="en-US" sz="3200" dirty="0" smtClean="0"/>
              <a:t>emergency pesticide </a:t>
            </a:r>
            <a:r>
              <a:rPr lang="en-US" sz="3200" dirty="0"/>
              <a:t>product information on file at the head custodian’s office at the </a:t>
            </a:r>
            <a:r>
              <a:rPr lang="en-US" sz="3200" u="sng" dirty="0"/>
              <a:t>school </a:t>
            </a:r>
            <a:r>
              <a:rPr lang="en-US" sz="3200" dirty="0"/>
              <a:t>where the application occurred, and at the office of the IPM Coordinator for </a:t>
            </a:r>
            <a:r>
              <a:rPr lang="en-US" sz="3200" dirty="0" smtClean="0"/>
              <a:t>the minimum time required by state law following </a:t>
            </a:r>
            <a:r>
              <a:rPr lang="en-US" sz="3200" dirty="0"/>
              <a:t>the application date:</a:t>
            </a:r>
          </a:p>
          <a:p>
            <a:pPr lvl="1">
              <a:buClr>
                <a:schemeClr val="accent2"/>
              </a:buClr>
              <a:buFont typeface="Wingdings" pitchFamily="2" charset="2"/>
              <a:buChar char="Ø"/>
            </a:pPr>
            <a:r>
              <a:rPr lang="en-US" sz="3200" dirty="0" smtClean="0"/>
              <a:t>The same information </a:t>
            </a:r>
            <a:br>
              <a:rPr lang="en-US" sz="3200" dirty="0" smtClean="0"/>
            </a:br>
            <a:r>
              <a:rPr lang="en-US" sz="3200" dirty="0" smtClean="0"/>
              <a:t>should be recorded as </a:t>
            </a:r>
            <a:br>
              <a:rPr lang="en-US" sz="3200" dirty="0" smtClean="0"/>
            </a:br>
            <a:r>
              <a:rPr lang="en-US" sz="3200" dirty="0" smtClean="0"/>
              <a:t>listed on slide 29 </a:t>
            </a:r>
            <a:endParaRPr lang="en-US" sz="3200" dirty="0"/>
          </a:p>
          <a:p>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36</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8408" y="4651672"/>
            <a:ext cx="3105147" cy="2070099"/>
          </a:xfrm>
          <a:prstGeom prst="rect">
            <a:avLst/>
          </a:prstGeom>
        </p:spPr>
      </p:pic>
    </p:spTree>
    <p:extLst>
      <p:ext uri="{BB962C8B-B14F-4D97-AF65-F5344CB8AC3E}">
        <p14:creationId xmlns:p14="http://schemas.microsoft.com/office/powerpoint/2010/main" val="3371659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21208" y="1585278"/>
            <a:ext cx="8531352" cy="4579302"/>
          </a:xfrm>
        </p:spPr>
        <p:txBody>
          <a:bodyPr>
            <a:noAutofit/>
          </a:bodyPr>
          <a:lstStyle/>
          <a:p>
            <a:pPr lvl="0">
              <a:buFont typeface="Wingdings" panose="05000000000000000000" pitchFamily="2" charset="2"/>
              <a:buChar char="Ø"/>
            </a:pPr>
            <a:r>
              <a:rPr lang="en-US" sz="2600" dirty="0"/>
              <a:t>The pest condition that prompted the </a:t>
            </a:r>
            <a:r>
              <a:rPr lang="en-US" sz="2600" dirty="0" smtClean="0"/>
              <a:t>application</a:t>
            </a:r>
            <a:endParaRPr lang="en-US" sz="2600" dirty="0"/>
          </a:p>
          <a:p>
            <a:pPr lvl="0">
              <a:buFont typeface="Wingdings" panose="05000000000000000000" pitchFamily="2" charset="2"/>
              <a:buChar char="Ø"/>
            </a:pPr>
            <a:r>
              <a:rPr lang="en-US" sz="2600" dirty="0"/>
              <a:t>The type of application and whether the application proved </a:t>
            </a:r>
            <a:r>
              <a:rPr lang="en-US" sz="2600" dirty="0" smtClean="0"/>
              <a:t>effective</a:t>
            </a:r>
            <a:endParaRPr lang="en-US" sz="2600" dirty="0"/>
          </a:p>
          <a:p>
            <a:pPr lvl="0">
              <a:buFont typeface="Wingdings" panose="05000000000000000000" pitchFamily="2" charset="2"/>
              <a:buChar char="Ø"/>
            </a:pPr>
            <a:r>
              <a:rPr lang="en-US" sz="2600" dirty="0"/>
              <a:t>The pesticide applicator’s license or certification </a:t>
            </a:r>
            <a:r>
              <a:rPr lang="en-US" sz="2600" dirty="0" smtClean="0"/>
              <a:t>numbers </a:t>
            </a:r>
            <a:endParaRPr lang="en-US" sz="2600" dirty="0"/>
          </a:p>
          <a:p>
            <a:pPr lvl="0">
              <a:buFont typeface="Wingdings" panose="05000000000000000000" pitchFamily="2" charset="2"/>
              <a:buChar char="Ø"/>
            </a:pPr>
            <a:r>
              <a:rPr lang="en-US" sz="2600" dirty="0"/>
              <a:t>The name(s) and contact information of the person(s</a:t>
            </a:r>
            <a:r>
              <a:rPr lang="en-US" sz="2600" dirty="0" smtClean="0"/>
              <a:t>) </a:t>
            </a:r>
            <a:r>
              <a:rPr lang="en-US" sz="2600" dirty="0"/>
              <a:t>applying the </a:t>
            </a:r>
            <a:r>
              <a:rPr lang="en-US" sz="2600" dirty="0" smtClean="0"/>
              <a:t>pesticide</a:t>
            </a:r>
            <a:endParaRPr lang="en-US" sz="2600" dirty="0"/>
          </a:p>
          <a:p>
            <a:pPr lvl="0">
              <a:buFont typeface="Wingdings" panose="05000000000000000000" pitchFamily="2" charset="2"/>
              <a:buChar char="Ø"/>
            </a:pPr>
            <a:r>
              <a:rPr lang="en-US" sz="2600" dirty="0"/>
              <a:t>The dates on which notices of the application were </a:t>
            </a:r>
            <a:r>
              <a:rPr lang="en-US" sz="2600" dirty="0" smtClean="0"/>
              <a:t>given</a:t>
            </a:r>
            <a:endParaRPr lang="en-US" sz="2600" dirty="0"/>
          </a:p>
          <a:p>
            <a:pPr lvl="0">
              <a:buFont typeface="Wingdings" panose="05000000000000000000" pitchFamily="2" charset="2"/>
              <a:buChar char="Ø"/>
            </a:pPr>
            <a:r>
              <a:rPr lang="en-US" sz="2600" dirty="0"/>
              <a:t>The dates and times for the placement and removal of warning </a:t>
            </a:r>
            <a:r>
              <a:rPr lang="en-US" sz="2600" dirty="0" smtClean="0"/>
              <a:t>signs</a:t>
            </a:r>
            <a:endParaRPr lang="en-US" sz="2600" dirty="0"/>
          </a:p>
          <a:p>
            <a:pPr lvl="0">
              <a:buFont typeface="Wingdings" panose="05000000000000000000" pitchFamily="2" charset="2"/>
              <a:buChar char="Ø"/>
            </a:pPr>
            <a:r>
              <a:rPr lang="en-US" sz="2600" dirty="0"/>
              <a:t>Copies of all required notices given, including the dates the IPM Coordinator gave the </a:t>
            </a:r>
            <a:r>
              <a:rPr lang="en-US" sz="2600" dirty="0" smtClean="0"/>
              <a:t>notices</a:t>
            </a:r>
            <a:endParaRPr lang="en-US" sz="2600" dirty="0"/>
          </a:p>
          <a:p>
            <a:pPr>
              <a:buFont typeface="Wingdings" pitchFamily="2" charset="2"/>
              <a:buChar char="q"/>
            </a:pPr>
            <a:endParaRPr lang="en-US" sz="26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37</a:t>
            </a:fld>
            <a:endParaRPr lang="en-US"/>
          </a:p>
        </p:txBody>
      </p:sp>
      <p:sp>
        <p:nvSpPr>
          <p:cNvPr id="5" name="Title 1"/>
          <p:cNvSpPr>
            <a:spLocks noGrp="1"/>
          </p:cNvSpPr>
          <p:nvPr>
            <p:ph type="title"/>
          </p:nvPr>
        </p:nvSpPr>
        <p:spPr>
          <a:xfrm>
            <a:off x="612647" y="228600"/>
            <a:ext cx="8531351" cy="990600"/>
          </a:xfrm>
        </p:spPr>
        <p:txBody>
          <a:bodyPr>
            <a:normAutofit fontScale="90000"/>
          </a:bodyPr>
          <a:lstStyle/>
          <a:p>
            <a:r>
              <a:rPr lang="en-US" sz="3200" dirty="0" smtClean="0">
                <a:solidFill>
                  <a:schemeClr val="bg2">
                    <a:lumMod val="10000"/>
                  </a:schemeClr>
                </a:solidFill>
              </a:rPr>
              <a:t>Additional Pesticide Application Information to Record:</a:t>
            </a:r>
            <a:endParaRPr lang="en-US" sz="3200" dirty="0">
              <a:solidFill>
                <a:schemeClr val="bg2">
                  <a:lumMod val="10000"/>
                </a:schemeClr>
              </a:solidFill>
            </a:endParaRPr>
          </a:p>
        </p:txBody>
      </p:sp>
    </p:spTree>
    <p:extLst>
      <p:ext uri="{BB962C8B-B14F-4D97-AF65-F5344CB8AC3E}">
        <p14:creationId xmlns:p14="http://schemas.microsoft.com/office/powerpoint/2010/main" val="243252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4" y="228600"/>
            <a:ext cx="8422105" cy="990600"/>
          </a:xfrm>
        </p:spPr>
        <p:txBody>
          <a:bodyPr>
            <a:normAutofit/>
          </a:bodyPr>
          <a:lstStyle/>
          <a:p>
            <a:r>
              <a:rPr lang="en-US" sz="3200" dirty="0" smtClean="0">
                <a:solidFill>
                  <a:schemeClr val="bg2">
                    <a:lumMod val="10000"/>
                  </a:schemeClr>
                </a:solidFill>
              </a:rPr>
              <a:t>Annual Report of Pesticide Applications</a:t>
            </a:r>
            <a:endParaRPr lang="en-US" sz="3200" dirty="0">
              <a:solidFill>
                <a:schemeClr val="bg2">
                  <a:lumMod val="10000"/>
                </a:schemeClr>
              </a:solidFill>
            </a:endParaRPr>
          </a:p>
        </p:txBody>
      </p:sp>
      <p:sp>
        <p:nvSpPr>
          <p:cNvPr id="3" name="Content Placeholder 2"/>
          <p:cNvSpPr>
            <a:spLocks noGrp="1"/>
          </p:cNvSpPr>
          <p:nvPr>
            <p:ph sz="quarter" idx="1"/>
          </p:nvPr>
        </p:nvSpPr>
        <p:spPr>
          <a:xfrm>
            <a:off x="533400" y="1600200"/>
            <a:ext cx="8449524" cy="5612130"/>
          </a:xfrm>
        </p:spPr>
        <p:txBody>
          <a:bodyPr>
            <a:normAutofit fontScale="92500"/>
          </a:bodyPr>
          <a:lstStyle/>
          <a:p>
            <a:pPr marL="0" indent="0">
              <a:buNone/>
            </a:pPr>
            <a:r>
              <a:rPr lang="en-US" dirty="0" smtClean="0"/>
              <a:t>At the beginning of each academic year, the IPM Coordinator should provide an annual report of pesticide applications made the previous year to the superintendent</a:t>
            </a:r>
          </a:p>
          <a:p>
            <a:pPr marL="0" indent="0">
              <a:buNone/>
            </a:pPr>
            <a:r>
              <a:rPr lang="en-US" dirty="0" smtClean="0"/>
              <a:t> </a:t>
            </a:r>
            <a:r>
              <a:rPr lang="en-US" dirty="0"/>
              <a:t>The report </a:t>
            </a:r>
            <a:r>
              <a:rPr lang="en-US" dirty="0" smtClean="0"/>
              <a:t>may contain </a:t>
            </a:r>
            <a:r>
              <a:rPr lang="en-US" dirty="0"/>
              <a:t>the </a:t>
            </a:r>
            <a:r>
              <a:rPr lang="en-US" dirty="0" smtClean="0"/>
              <a:t>following:</a:t>
            </a:r>
            <a:endParaRPr lang="en-US" dirty="0"/>
          </a:p>
          <a:p>
            <a:pPr lvl="0">
              <a:buFont typeface="Wingdings" pitchFamily="2" charset="2"/>
              <a:buChar char="q"/>
            </a:pPr>
            <a:r>
              <a:rPr lang="en-US" dirty="0"/>
              <a:t>The brand name, signal </a:t>
            </a:r>
            <a:r>
              <a:rPr lang="en-US" dirty="0" smtClean="0"/>
              <a:t>word, </a:t>
            </a:r>
            <a:r>
              <a:rPr lang="en-US" dirty="0"/>
              <a:t>and </a:t>
            </a:r>
            <a:r>
              <a:rPr lang="en-US" dirty="0" smtClean="0"/>
              <a:t>U.S. EPA </a:t>
            </a:r>
            <a:r>
              <a:rPr lang="en-US" dirty="0"/>
              <a:t>registration number of the </a:t>
            </a:r>
            <a:r>
              <a:rPr lang="en-US" dirty="0" smtClean="0"/>
              <a:t>products applied</a:t>
            </a:r>
            <a:endParaRPr lang="en-US" dirty="0"/>
          </a:p>
          <a:p>
            <a:pPr lvl="0">
              <a:buFont typeface="Wingdings" pitchFamily="2" charset="2"/>
              <a:buChar char="q"/>
            </a:pPr>
            <a:r>
              <a:rPr lang="en-US" dirty="0"/>
              <a:t>The approximate amount and concentration of </a:t>
            </a:r>
            <a:r>
              <a:rPr lang="en-US" dirty="0" smtClean="0"/>
              <a:t>products</a:t>
            </a:r>
            <a:endParaRPr lang="en-US" dirty="0"/>
          </a:p>
          <a:p>
            <a:pPr lvl="0">
              <a:buFont typeface="Wingdings" pitchFamily="2" charset="2"/>
              <a:buChar char="q"/>
            </a:pPr>
            <a:r>
              <a:rPr lang="en-US" dirty="0"/>
              <a:t>The location(s) and date(s) of the </a:t>
            </a:r>
            <a:r>
              <a:rPr lang="en-US" dirty="0" smtClean="0"/>
              <a:t>applications</a:t>
            </a:r>
            <a:endParaRPr lang="en-US" dirty="0"/>
          </a:p>
          <a:p>
            <a:pPr lvl="0">
              <a:buFont typeface="Wingdings" pitchFamily="2" charset="2"/>
              <a:buChar char="q"/>
            </a:pPr>
            <a:r>
              <a:rPr lang="en-US" dirty="0"/>
              <a:t>The prevention or management steps taken </a:t>
            </a:r>
            <a:r>
              <a:rPr lang="en-US" dirty="0" smtClean="0"/>
              <a:t>and reason for pesticide applications</a:t>
            </a:r>
            <a:endParaRPr lang="en-US" dirty="0"/>
          </a:p>
          <a:p>
            <a:pPr>
              <a:buFont typeface="Wingdings" pitchFamily="2" charset="2"/>
              <a:buChar char="q"/>
            </a:pPr>
            <a:r>
              <a:rPr lang="en-US" dirty="0"/>
              <a:t>The type of application and </a:t>
            </a:r>
            <a:r>
              <a:rPr lang="en-US" dirty="0" smtClean="0"/>
              <a:t>how effective it proved to be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38</a:t>
            </a:fld>
            <a:endParaRPr lang="en-US"/>
          </a:p>
        </p:txBody>
      </p:sp>
    </p:spTree>
    <p:extLst>
      <p:ext uri="{BB962C8B-B14F-4D97-AF65-F5344CB8AC3E}">
        <p14:creationId xmlns:p14="http://schemas.microsoft.com/office/powerpoint/2010/main" val="893144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990600"/>
          </a:xfrm>
        </p:spPr>
        <p:txBody>
          <a:bodyPr>
            <a:noAutofit/>
          </a:bodyPr>
          <a:lstStyle/>
          <a:p>
            <a:r>
              <a:rPr lang="en-US" sz="3200" dirty="0" smtClean="0">
                <a:solidFill>
                  <a:schemeClr val="bg2">
                    <a:lumMod val="10000"/>
                  </a:schemeClr>
                </a:solidFill>
              </a:rPr>
              <a:t>Pesticides</a:t>
            </a:r>
            <a:endParaRPr lang="en-US" sz="3200" dirty="0">
              <a:solidFill>
                <a:schemeClr val="bg2">
                  <a:lumMod val="10000"/>
                </a:schemeClr>
              </a:solidFill>
            </a:endParaRPr>
          </a:p>
        </p:txBody>
      </p:sp>
      <p:sp>
        <p:nvSpPr>
          <p:cNvPr id="3" name="Content Placeholder 2"/>
          <p:cNvSpPr>
            <a:spLocks noGrp="1"/>
          </p:cNvSpPr>
          <p:nvPr>
            <p:ph sz="quarter" idx="1"/>
          </p:nvPr>
        </p:nvSpPr>
        <p:spPr>
          <a:xfrm>
            <a:off x="205431" y="1600200"/>
            <a:ext cx="8938569" cy="5066392"/>
          </a:xfrm>
        </p:spPr>
        <p:txBody>
          <a:bodyPr>
            <a:noAutofit/>
          </a:bodyPr>
          <a:lstStyle/>
          <a:p>
            <a:r>
              <a:rPr lang="en-US" sz="2800" dirty="0"/>
              <a:t>Note:  All pesticides used must meet all applicable EPA requirements and be used in strict accordance with label </a:t>
            </a:r>
            <a:r>
              <a:rPr lang="en-US" sz="2800" dirty="0" smtClean="0"/>
              <a:t>instructions </a:t>
            </a:r>
          </a:p>
          <a:p>
            <a:r>
              <a:rPr lang="en-US" sz="2800" dirty="0" smtClean="0"/>
              <a:t>Illegal pesticides are frequently found in schools, often brought in by staff who have brought them from home (sometimes after having them for many years), or purchased from stores or internet sites </a:t>
            </a:r>
          </a:p>
          <a:p>
            <a:r>
              <a:rPr lang="en-US" sz="2800" dirty="0" smtClean="0"/>
              <a:t>Extreme caution should be used </a:t>
            </a:r>
            <a:br>
              <a:rPr lang="en-US" sz="2800" dirty="0" smtClean="0"/>
            </a:br>
            <a:r>
              <a:rPr lang="en-US" sz="2800" dirty="0" smtClean="0"/>
              <a:t>when items are found as they </a:t>
            </a:r>
            <a:br>
              <a:rPr lang="en-US" sz="2800" dirty="0" smtClean="0"/>
            </a:br>
            <a:r>
              <a:rPr lang="en-US" sz="2800" dirty="0" smtClean="0"/>
              <a:t>may contain high-risk ingredients</a:t>
            </a:r>
            <a:endParaRPr lang="en-US" sz="28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39</a:t>
            </a:fld>
            <a:endParaRPr lang="en-US"/>
          </a:p>
        </p:txBody>
      </p:sp>
      <p:pic>
        <p:nvPicPr>
          <p:cNvPr id="7" name="Picture 6"/>
          <p:cNvPicPr>
            <a:picLocks noChangeAspect="1"/>
          </p:cNvPicPr>
          <p:nvPr/>
        </p:nvPicPr>
        <p:blipFill>
          <a:blip r:embed="rId2"/>
          <a:stretch>
            <a:fillRect/>
          </a:stretch>
        </p:blipFill>
        <p:spPr>
          <a:xfrm>
            <a:off x="5692222" y="4782725"/>
            <a:ext cx="3067050" cy="1590675"/>
          </a:xfrm>
          <a:prstGeom prst="rect">
            <a:avLst/>
          </a:prstGeom>
        </p:spPr>
      </p:pic>
      <p:sp>
        <p:nvSpPr>
          <p:cNvPr id="8" name="TextBox 7"/>
          <p:cNvSpPr txBox="1"/>
          <p:nvPr/>
        </p:nvSpPr>
        <p:spPr>
          <a:xfrm>
            <a:off x="3726180" y="6379949"/>
            <a:ext cx="5726429" cy="369332"/>
          </a:xfrm>
          <a:prstGeom prst="rect">
            <a:avLst/>
          </a:prstGeom>
          <a:noFill/>
        </p:spPr>
        <p:txBody>
          <a:bodyPr wrap="square" rtlCol="0">
            <a:spAutoFit/>
          </a:bodyPr>
          <a:lstStyle/>
          <a:p>
            <a:r>
              <a:rPr lang="en-US" i="1" dirty="0" smtClean="0"/>
              <a:t>Illegal pesticide – Dawn H. Gouge, University of Arizona </a:t>
            </a:r>
            <a:endParaRPr lang="en-US" i="1" dirty="0"/>
          </a:p>
        </p:txBody>
      </p:sp>
    </p:spTree>
    <p:extLst>
      <p:ext uri="{BB962C8B-B14F-4D97-AF65-F5344CB8AC3E}">
        <p14:creationId xmlns:p14="http://schemas.microsoft.com/office/powerpoint/2010/main" val="3989339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Plan Implementation</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153400" cy="5029044"/>
          </a:xfrm>
        </p:spPr>
        <p:txBody>
          <a:bodyPr>
            <a:normAutofit/>
          </a:bodyPr>
          <a:lstStyle/>
          <a:p>
            <a:pPr marL="0" indent="0">
              <a:buNone/>
            </a:pPr>
            <a:r>
              <a:rPr lang="en-US" sz="3200" dirty="0" smtClean="0"/>
              <a:t>Monitoring </a:t>
            </a:r>
            <a:r>
              <a:rPr lang="en-US" sz="3200" dirty="0"/>
              <a:t>– Reporting – Action </a:t>
            </a:r>
            <a:r>
              <a:rPr lang="en-US" sz="3200" dirty="0" smtClean="0"/>
              <a:t>Protocol</a:t>
            </a:r>
          </a:p>
          <a:p>
            <a:pPr>
              <a:buFont typeface="Wingdings" pitchFamily="2" charset="2"/>
              <a:buChar char="q"/>
            </a:pPr>
            <a:r>
              <a:rPr lang="en-US" sz="3200" dirty="0" smtClean="0"/>
              <a:t>Monitoring is an important requirement and the backbone of an IPM program</a:t>
            </a:r>
          </a:p>
          <a:p>
            <a:pPr>
              <a:buFont typeface="Wingdings" pitchFamily="2" charset="2"/>
              <a:buChar char="q"/>
            </a:pPr>
            <a:r>
              <a:rPr lang="en-US" sz="3200" dirty="0" smtClean="0"/>
              <a:t>Information gathered will </a:t>
            </a:r>
            <a:br>
              <a:rPr lang="en-US" sz="3200" dirty="0" smtClean="0"/>
            </a:br>
            <a:r>
              <a:rPr lang="en-US" sz="3200" dirty="0" smtClean="0"/>
              <a:t>be recorded, reported, and </a:t>
            </a:r>
            <a:br>
              <a:rPr lang="en-US" sz="3200" dirty="0" smtClean="0"/>
            </a:br>
            <a:r>
              <a:rPr lang="en-US" sz="3200" dirty="0" smtClean="0"/>
              <a:t>maintained </a:t>
            </a:r>
            <a:br>
              <a:rPr lang="en-US" sz="3200" dirty="0" smtClean="0"/>
            </a:br>
            <a:r>
              <a:rPr lang="en-US" sz="3200" dirty="0" smtClean="0"/>
              <a:t>by appropriate </a:t>
            </a:r>
            <a:br>
              <a:rPr lang="en-US" sz="3200" dirty="0" smtClean="0"/>
            </a:br>
            <a:r>
              <a:rPr lang="en-US" sz="3200" dirty="0" smtClean="0"/>
              <a:t>parties</a:t>
            </a:r>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4</a:t>
            </a:fld>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9978" y="2883252"/>
            <a:ext cx="2770632" cy="3694176"/>
          </a:xfrm>
          <a:prstGeom prst="rect">
            <a:avLst/>
          </a:prstGeom>
        </p:spPr>
      </p:pic>
      <p:sp>
        <p:nvSpPr>
          <p:cNvPr id="8" name="TextBox 7"/>
          <p:cNvSpPr txBox="1"/>
          <p:nvPr/>
        </p:nvSpPr>
        <p:spPr>
          <a:xfrm>
            <a:off x="896520" y="6124286"/>
            <a:ext cx="3598614" cy="646331"/>
          </a:xfrm>
          <a:prstGeom prst="rect">
            <a:avLst/>
          </a:prstGeom>
          <a:noFill/>
        </p:spPr>
        <p:txBody>
          <a:bodyPr wrap="none" rtlCol="0">
            <a:spAutoFit/>
          </a:bodyPr>
          <a:lstStyle/>
          <a:p>
            <a:r>
              <a:rPr lang="en-US" i="1" dirty="0" smtClean="0"/>
              <a:t>UV light trap and catch-card – </a:t>
            </a:r>
            <a:br>
              <a:rPr lang="en-US" i="1" dirty="0" smtClean="0"/>
            </a:br>
            <a:r>
              <a:rPr lang="en-US" i="1" dirty="0" smtClean="0"/>
              <a:t>Dawn H. Gouge, University of Arizona</a:t>
            </a:r>
            <a:endParaRPr lang="en-US" i="1"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2304" y="4397301"/>
            <a:ext cx="2529840" cy="1897380"/>
          </a:xfrm>
          <a:prstGeom prst="rect">
            <a:avLst/>
          </a:prstGeom>
        </p:spPr>
      </p:pic>
    </p:spTree>
    <p:extLst>
      <p:ext uri="{BB962C8B-B14F-4D97-AF65-F5344CB8AC3E}">
        <p14:creationId xmlns:p14="http://schemas.microsoft.com/office/powerpoint/2010/main" val="1348669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990600"/>
          </a:xfrm>
        </p:spPr>
        <p:txBody>
          <a:bodyPr>
            <a:noAutofit/>
          </a:bodyPr>
          <a:lstStyle/>
          <a:p>
            <a:r>
              <a:rPr lang="en-US" sz="3200" dirty="0" smtClean="0">
                <a:solidFill>
                  <a:schemeClr val="bg2">
                    <a:lumMod val="10000"/>
                  </a:schemeClr>
                </a:solidFill>
              </a:rPr>
              <a:t>Pesticide Selection</a:t>
            </a:r>
            <a:endParaRPr lang="en-US" sz="3200" dirty="0">
              <a:solidFill>
                <a:schemeClr val="bg2">
                  <a:lumMod val="10000"/>
                </a:schemeClr>
              </a:solidFill>
            </a:endParaRPr>
          </a:p>
        </p:txBody>
      </p:sp>
      <p:sp>
        <p:nvSpPr>
          <p:cNvPr id="3" name="Content Placeholder 2"/>
          <p:cNvSpPr>
            <a:spLocks noGrp="1"/>
          </p:cNvSpPr>
          <p:nvPr>
            <p:ph sz="quarter" idx="1"/>
          </p:nvPr>
        </p:nvSpPr>
        <p:spPr>
          <a:xfrm>
            <a:off x="533400" y="1611137"/>
            <a:ext cx="8408836" cy="5066392"/>
          </a:xfrm>
        </p:spPr>
        <p:txBody>
          <a:bodyPr>
            <a:noAutofit/>
          </a:bodyPr>
          <a:lstStyle/>
          <a:p>
            <a:r>
              <a:rPr lang="en-US" sz="2800" dirty="0" smtClean="0"/>
              <a:t>Although human </a:t>
            </a:r>
            <a:r>
              <a:rPr lang="en-US" sz="2800" dirty="0"/>
              <a:t>and environmental risk is affected by how, when and where pesticides are used, </a:t>
            </a:r>
            <a:r>
              <a:rPr lang="en-US" sz="2800" dirty="0" smtClean="0"/>
              <a:t>product active </a:t>
            </a:r>
            <a:r>
              <a:rPr lang="en-US" sz="2800" dirty="0"/>
              <a:t>ingredients are also an important </a:t>
            </a:r>
            <a:r>
              <a:rPr lang="en-US" sz="2800" dirty="0" smtClean="0"/>
              <a:t>factor</a:t>
            </a:r>
          </a:p>
          <a:p>
            <a:r>
              <a:rPr lang="en-US" sz="2800" dirty="0" smtClean="0"/>
              <a:t>Consider selecting </a:t>
            </a:r>
            <a:r>
              <a:rPr lang="en-US" sz="2800" dirty="0"/>
              <a:t>products </a:t>
            </a:r>
            <a:r>
              <a:rPr lang="en-US" sz="2800" dirty="0" smtClean="0"/>
              <a:t>that </a:t>
            </a:r>
            <a:r>
              <a:rPr lang="en-US" sz="2800" dirty="0"/>
              <a:t>(a) lack a signal word or </a:t>
            </a:r>
            <a:r>
              <a:rPr lang="en-US" sz="2800" dirty="0" smtClean="0"/>
              <a:t>have the signal word “</a:t>
            </a:r>
            <a:r>
              <a:rPr lang="en-US" sz="2800" dirty="0"/>
              <a:t>caution” on the </a:t>
            </a:r>
            <a:r>
              <a:rPr lang="en-US" sz="2800" dirty="0" smtClean="0"/>
              <a:t>label, (</a:t>
            </a:r>
            <a:r>
              <a:rPr lang="en-US" sz="2800" dirty="0"/>
              <a:t>b) </a:t>
            </a:r>
            <a:r>
              <a:rPr lang="en-US" sz="2800" dirty="0" smtClean="0"/>
              <a:t>do </a:t>
            </a:r>
            <a:r>
              <a:rPr lang="en-US" sz="2800" dirty="0"/>
              <a:t>not contain </a:t>
            </a:r>
            <a:r>
              <a:rPr lang="en-US" sz="2800" dirty="0" smtClean="0"/>
              <a:t>an </a:t>
            </a:r>
            <a:r>
              <a:rPr lang="en-US" sz="2800" dirty="0"/>
              <a:t>ingredient </a:t>
            </a:r>
            <a:r>
              <a:rPr lang="en-US" sz="2800" dirty="0" smtClean="0"/>
              <a:t>classified </a:t>
            </a:r>
            <a:r>
              <a:rPr lang="en-US" sz="2800" dirty="0"/>
              <a:t>as a </a:t>
            </a:r>
            <a:r>
              <a:rPr lang="en-US" sz="2800" dirty="0" smtClean="0"/>
              <a:t>known or </a:t>
            </a:r>
            <a:r>
              <a:rPr lang="en-US" sz="2800" dirty="0"/>
              <a:t>probable human carcinogen under the </a:t>
            </a:r>
            <a:r>
              <a:rPr lang="en-US" sz="2800" dirty="0" smtClean="0"/>
              <a:t>U.S. EPA 1986 </a:t>
            </a:r>
            <a:r>
              <a:rPr lang="en-US" sz="2800" i="1" dirty="0"/>
              <a:t>Guidelines for Carcinogen Risk </a:t>
            </a:r>
            <a:r>
              <a:rPr lang="en-US" sz="2800" i="1" dirty="0" smtClean="0"/>
              <a:t>Assessment,</a:t>
            </a:r>
            <a:r>
              <a:rPr lang="en-US" sz="2800" dirty="0" smtClean="0"/>
              <a:t> </a:t>
            </a:r>
            <a:r>
              <a:rPr lang="en-US" sz="2800" dirty="0"/>
              <a:t>and (c) </a:t>
            </a:r>
            <a:r>
              <a:rPr lang="en-US" sz="2800" dirty="0" smtClean="0"/>
              <a:t>do </a:t>
            </a:r>
            <a:r>
              <a:rPr lang="en-US" sz="2800" dirty="0"/>
              <a:t>not contain </a:t>
            </a:r>
            <a:r>
              <a:rPr lang="en-US" sz="2800" dirty="0" smtClean="0"/>
              <a:t>an ingredient classified </a:t>
            </a:r>
            <a:r>
              <a:rPr lang="en-US" sz="2800" dirty="0"/>
              <a:t>as carcinogenic </a:t>
            </a:r>
            <a:r>
              <a:rPr lang="en-US" sz="2800" dirty="0" smtClean="0"/>
              <a:t>or </a:t>
            </a:r>
            <a:r>
              <a:rPr lang="en-US" sz="2800" dirty="0"/>
              <a:t>likely to be carcinogenic to humans under the </a:t>
            </a:r>
            <a:r>
              <a:rPr lang="en-US" sz="2800" dirty="0" smtClean="0"/>
              <a:t>U.S. EPA 2003 </a:t>
            </a:r>
            <a:r>
              <a:rPr lang="en-US" sz="2800" dirty="0"/>
              <a:t>Draft </a:t>
            </a:r>
            <a:r>
              <a:rPr lang="en-US" sz="2800" i="1" dirty="0"/>
              <a:t>Final Guidelines for Carcinogen Risk </a:t>
            </a:r>
            <a:r>
              <a:rPr lang="en-US" sz="2800" i="1" dirty="0" smtClean="0"/>
              <a:t>Assessment</a:t>
            </a:r>
            <a:endParaRPr lang="en-US" sz="28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40</a:t>
            </a:fld>
            <a:endParaRPr lang="en-US"/>
          </a:p>
        </p:txBody>
      </p:sp>
    </p:spTree>
    <p:extLst>
      <p:ext uri="{BB962C8B-B14F-4D97-AF65-F5344CB8AC3E}">
        <p14:creationId xmlns:p14="http://schemas.microsoft.com/office/powerpoint/2010/main" val="2024788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990600"/>
          </a:xfrm>
        </p:spPr>
        <p:txBody>
          <a:bodyPr>
            <a:noAutofit/>
          </a:bodyPr>
          <a:lstStyle/>
          <a:p>
            <a:r>
              <a:rPr lang="en-US" sz="3200" dirty="0" smtClean="0">
                <a:solidFill>
                  <a:schemeClr val="bg2">
                    <a:lumMod val="10000"/>
                  </a:schemeClr>
                </a:solidFill>
              </a:rPr>
              <a:t>Pesticide Selection</a:t>
            </a:r>
            <a:endParaRPr lang="en-US" sz="3200" dirty="0">
              <a:solidFill>
                <a:schemeClr val="bg2">
                  <a:lumMod val="10000"/>
                </a:schemeClr>
              </a:solidFill>
            </a:endParaRPr>
          </a:p>
        </p:txBody>
      </p:sp>
      <p:sp>
        <p:nvSpPr>
          <p:cNvPr id="3" name="Content Placeholder 2"/>
          <p:cNvSpPr>
            <a:spLocks noGrp="1"/>
          </p:cNvSpPr>
          <p:nvPr>
            <p:ph sz="quarter" idx="1"/>
          </p:nvPr>
        </p:nvSpPr>
        <p:spPr>
          <a:xfrm>
            <a:off x="205431" y="1600200"/>
            <a:ext cx="8938569" cy="5066392"/>
          </a:xfrm>
        </p:spPr>
        <p:txBody>
          <a:bodyPr>
            <a:noAutofit/>
          </a:bodyPr>
          <a:lstStyle/>
          <a:p>
            <a:r>
              <a:rPr lang="en-US" sz="2800" dirty="0" smtClean="0"/>
              <a:t>Seek guidance from reliable sources to develop a list of pre-approved pesticides to be used </a:t>
            </a:r>
            <a:r>
              <a:rPr lang="en-US" sz="2800" dirty="0"/>
              <a:t>if </a:t>
            </a:r>
            <a:r>
              <a:rPr lang="en-US" sz="2800" dirty="0" smtClean="0"/>
              <a:t>needed, by properly trained and authorized applicators, for common or expected pest issues </a:t>
            </a:r>
          </a:p>
          <a:p>
            <a:r>
              <a:rPr lang="en-US" sz="2800" dirty="0" smtClean="0"/>
              <a:t>Selected products must be legal for use in your state for the intended purpose according to federal and state regulations</a:t>
            </a:r>
          </a:p>
          <a:p>
            <a:r>
              <a:rPr lang="en-US" sz="2800" dirty="0" smtClean="0"/>
              <a:t>Select products based on human health risk (risk of exposure x toxicity), environmental impacts, and efficacy against the target pest </a:t>
            </a:r>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41</a:t>
            </a:fld>
            <a:endParaRPr lang="en-US"/>
          </a:p>
        </p:txBody>
      </p:sp>
    </p:spTree>
    <p:extLst>
      <p:ext uri="{BB962C8B-B14F-4D97-AF65-F5344CB8AC3E}">
        <p14:creationId xmlns:p14="http://schemas.microsoft.com/office/powerpoint/2010/main" val="59766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610600" cy="990600"/>
          </a:xfrm>
        </p:spPr>
        <p:txBody>
          <a:bodyPr>
            <a:noAutofit/>
          </a:bodyPr>
          <a:lstStyle/>
          <a:p>
            <a:r>
              <a:rPr lang="en-US" sz="3200" dirty="0" smtClean="0">
                <a:solidFill>
                  <a:schemeClr val="bg2">
                    <a:lumMod val="10000"/>
                  </a:schemeClr>
                </a:solidFill>
              </a:rPr>
              <a:t>Pesticide Selection</a:t>
            </a:r>
            <a:endParaRPr lang="en-US" sz="3200" dirty="0">
              <a:solidFill>
                <a:schemeClr val="bg2">
                  <a:lumMod val="10000"/>
                </a:schemeClr>
              </a:solidFill>
            </a:endParaRPr>
          </a:p>
        </p:txBody>
      </p:sp>
      <p:sp>
        <p:nvSpPr>
          <p:cNvPr id="3" name="Content Placeholder 2"/>
          <p:cNvSpPr>
            <a:spLocks noGrp="1"/>
          </p:cNvSpPr>
          <p:nvPr>
            <p:ph sz="quarter" idx="1"/>
          </p:nvPr>
        </p:nvSpPr>
        <p:spPr>
          <a:xfrm>
            <a:off x="487680" y="1600200"/>
            <a:ext cx="8473440" cy="5066392"/>
          </a:xfrm>
        </p:spPr>
        <p:txBody>
          <a:bodyPr>
            <a:noAutofit/>
          </a:bodyPr>
          <a:lstStyle/>
          <a:p>
            <a:r>
              <a:rPr lang="en-US" sz="2800" dirty="0" smtClean="0"/>
              <a:t>Establish and enforce strict policies to prohibit staff or volunteers from storing or using unauthorized pest control products</a:t>
            </a:r>
          </a:p>
          <a:p>
            <a:r>
              <a:rPr lang="en-US" sz="2800" dirty="0" smtClean="0"/>
              <a:t>If unauthorized products are found use extreme caution before handling them, contact local or state authorities before attempting to remove them, especially if the product is unrecognized, unlabeled, </a:t>
            </a:r>
            <a:br>
              <a:rPr lang="en-US" sz="2800" dirty="0" smtClean="0"/>
            </a:br>
            <a:r>
              <a:rPr lang="en-US" sz="2800" dirty="0" smtClean="0"/>
              <a:t>or in an old, leaking, rusty or </a:t>
            </a:r>
            <a:br>
              <a:rPr lang="en-US" sz="2800" dirty="0" smtClean="0"/>
            </a:br>
            <a:r>
              <a:rPr lang="en-US" sz="2800" dirty="0" smtClean="0"/>
              <a:t>fragile container </a:t>
            </a:r>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42</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2052" y="4560570"/>
            <a:ext cx="2610393" cy="1957795"/>
          </a:xfrm>
          <a:prstGeom prst="rect">
            <a:avLst/>
          </a:prstGeom>
        </p:spPr>
      </p:pic>
      <p:sp>
        <p:nvSpPr>
          <p:cNvPr id="6" name="TextBox 5"/>
          <p:cNvSpPr txBox="1"/>
          <p:nvPr/>
        </p:nvSpPr>
        <p:spPr>
          <a:xfrm>
            <a:off x="2710945" y="5663073"/>
            <a:ext cx="3722109" cy="1200329"/>
          </a:xfrm>
          <a:prstGeom prst="rect">
            <a:avLst/>
          </a:prstGeom>
          <a:noFill/>
        </p:spPr>
        <p:txBody>
          <a:bodyPr wrap="none" rtlCol="0">
            <a:spAutoFit/>
          </a:bodyPr>
          <a:lstStyle/>
          <a:p>
            <a:r>
              <a:rPr lang="en-US" i="1" dirty="0" smtClean="0"/>
              <a:t>Legacy pesticides </a:t>
            </a:r>
            <a:r>
              <a:rPr lang="en-US" i="1" dirty="0"/>
              <a:t/>
            </a:r>
            <a:br>
              <a:rPr lang="en-US" i="1" dirty="0"/>
            </a:br>
            <a:r>
              <a:rPr lang="en-US" i="1" dirty="0" smtClean="0"/>
              <a:t>contaminating storage area</a:t>
            </a:r>
          </a:p>
          <a:p>
            <a:r>
              <a:rPr lang="en-US" i="1" dirty="0" smtClean="0"/>
              <a:t>Jerry Jochim </a:t>
            </a:r>
            <a:r>
              <a:rPr lang="en-US" i="1" dirty="0"/>
              <a:t>-  Monroe </a:t>
            </a:r>
          </a:p>
          <a:p>
            <a:r>
              <a:rPr lang="en-US" i="1" dirty="0"/>
              <a:t>County Community School Corporation </a:t>
            </a:r>
          </a:p>
        </p:txBody>
      </p:sp>
    </p:spTree>
    <p:extLst>
      <p:ext uri="{BB962C8B-B14F-4D97-AF65-F5344CB8AC3E}">
        <p14:creationId xmlns:p14="http://schemas.microsoft.com/office/powerpoint/2010/main" val="2293386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2094" y="1658982"/>
            <a:ext cx="8531352" cy="4495800"/>
          </a:xfrm>
        </p:spPr>
        <p:txBody>
          <a:bodyPr>
            <a:noAutofit/>
          </a:bodyPr>
          <a:lstStyle/>
          <a:p>
            <a:r>
              <a:rPr lang="en-US" sz="2700" dirty="0" smtClean="0"/>
              <a:t>The </a:t>
            </a:r>
            <a:r>
              <a:rPr lang="en-US" sz="2700" dirty="0"/>
              <a:t>National Pesticide </a:t>
            </a:r>
            <a:r>
              <a:rPr lang="en-US" sz="2700" dirty="0" smtClean="0"/>
              <a:t/>
            </a:r>
            <a:br>
              <a:rPr lang="en-US" sz="2700" dirty="0" smtClean="0"/>
            </a:br>
            <a:r>
              <a:rPr lang="en-US" sz="2700" dirty="0" smtClean="0"/>
              <a:t>Information </a:t>
            </a:r>
            <a:r>
              <a:rPr lang="en-US" sz="2700" dirty="0"/>
              <a:t>Center </a:t>
            </a:r>
            <a:r>
              <a:rPr lang="en-US" sz="2700" dirty="0" smtClean="0"/>
              <a:t/>
            </a:r>
            <a:br>
              <a:rPr lang="en-US" sz="2700" dirty="0" smtClean="0"/>
            </a:br>
            <a:r>
              <a:rPr lang="en-US" sz="2700" dirty="0" smtClean="0"/>
              <a:t>can </a:t>
            </a:r>
            <a:r>
              <a:rPr lang="en-US" sz="2700" dirty="0"/>
              <a:t>be contacted </a:t>
            </a:r>
            <a:r>
              <a:rPr lang="en-US" sz="2700" dirty="0" smtClean="0"/>
              <a:t/>
            </a:r>
            <a:br>
              <a:rPr lang="en-US" sz="2700" dirty="0" smtClean="0"/>
            </a:br>
            <a:r>
              <a:rPr lang="en-US" sz="2700" dirty="0" smtClean="0"/>
              <a:t>at 1.800.858.7378 </a:t>
            </a:r>
            <a:br>
              <a:rPr lang="en-US" sz="2700" dirty="0" smtClean="0"/>
            </a:br>
            <a:r>
              <a:rPr lang="en-US" sz="2700" dirty="0" smtClean="0"/>
              <a:t>or </a:t>
            </a:r>
            <a:br>
              <a:rPr lang="en-US" sz="2700" dirty="0" smtClean="0"/>
            </a:br>
            <a:r>
              <a:rPr lang="en-US" sz="2700" dirty="0" smtClean="0">
                <a:solidFill>
                  <a:srgbClr val="002060"/>
                </a:solidFill>
              </a:rPr>
              <a:t>http</a:t>
            </a:r>
            <a:r>
              <a:rPr lang="en-US" sz="2700" dirty="0">
                <a:solidFill>
                  <a:srgbClr val="002060"/>
                </a:solidFill>
              </a:rPr>
              <a:t>://npic.orst.edu</a:t>
            </a:r>
            <a:r>
              <a:rPr lang="en-US" sz="2700" dirty="0" smtClean="0"/>
              <a:t>/ </a:t>
            </a:r>
            <a:br>
              <a:rPr lang="en-US" sz="2700" dirty="0" smtClean="0"/>
            </a:br>
            <a:r>
              <a:rPr lang="en-US" sz="2700" dirty="0" smtClean="0"/>
              <a:t>for </a:t>
            </a:r>
            <a:r>
              <a:rPr lang="en-US" sz="2700" dirty="0"/>
              <a:t>assistance in </a:t>
            </a:r>
            <a:r>
              <a:rPr lang="en-US" sz="2700" dirty="0" smtClean="0"/>
              <a:t/>
            </a:r>
            <a:br>
              <a:rPr lang="en-US" sz="2700" dirty="0" smtClean="0"/>
            </a:br>
            <a:r>
              <a:rPr lang="en-US" sz="2700" dirty="0" smtClean="0"/>
              <a:t>determining </a:t>
            </a:r>
            <a:r>
              <a:rPr lang="en-US" sz="2700" dirty="0"/>
              <a:t>a </a:t>
            </a:r>
            <a:r>
              <a:rPr lang="en-US" sz="2700" dirty="0" smtClean="0"/>
              <a:t/>
            </a:r>
            <a:br>
              <a:rPr lang="en-US" sz="2700" dirty="0" smtClean="0"/>
            </a:br>
            <a:r>
              <a:rPr lang="en-US" sz="2700" dirty="0" smtClean="0"/>
              <a:t>pesticide active </a:t>
            </a:r>
            <a:br>
              <a:rPr lang="en-US" sz="2700" dirty="0" smtClean="0"/>
            </a:br>
            <a:r>
              <a:rPr lang="en-US" sz="2700" dirty="0" smtClean="0"/>
              <a:t>ingredient </a:t>
            </a:r>
            <a:r>
              <a:rPr lang="en-US" sz="2700" dirty="0"/>
              <a:t>cancer </a:t>
            </a:r>
            <a:r>
              <a:rPr lang="en-US" sz="2700" dirty="0" smtClean="0"/>
              <a:t/>
            </a:r>
            <a:br>
              <a:rPr lang="en-US" sz="2700" dirty="0" smtClean="0"/>
            </a:br>
            <a:r>
              <a:rPr lang="en-US" sz="2700" dirty="0" smtClean="0"/>
              <a:t>classification </a:t>
            </a:r>
            <a:endParaRPr lang="en-US" sz="27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43</a:t>
            </a:fld>
            <a:endParaRPr lang="en-US"/>
          </a:p>
        </p:txBody>
      </p:sp>
      <p:sp>
        <p:nvSpPr>
          <p:cNvPr id="5" name="Title 1"/>
          <p:cNvSpPr>
            <a:spLocks noGrp="1"/>
          </p:cNvSpPr>
          <p:nvPr>
            <p:ph type="title"/>
          </p:nvPr>
        </p:nvSpPr>
        <p:spPr>
          <a:xfrm>
            <a:off x="533400" y="228600"/>
            <a:ext cx="8610600" cy="990600"/>
          </a:xfrm>
        </p:spPr>
        <p:txBody>
          <a:bodyPr>
            <a:noAutofit/>
          </a:bodyPr>
          <a:lstStyle/>
          <a:p>
            <a:r>
              <a:rPr lang="en-US" sz="3200" dirty="0" smtClean="0">
                <a:solidFill>
                  <a:schemeClr val="bg2">
                    <a:lumMod val="10000"/>
                  </a:schemeClr>
                </a:solidFill>
              </a:rPr>
              <a:t>Pesticide Selection</a:t>
            </a:r>
            <a:endParaRPr lang="en-US" sz="3200" dirty="0">
              <a:solidFill>
                <a:schemeClr val="bg2">
                  <a:lumMod val="10000"/>
                </a:schemeClr>
              </a:solidFill>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9495" y="2056173"/>
            <a:ext cx="5068563" cy="4675417"/>
          </a:xfrm>
          <a:prstGeom prst="rect">
            <a:avLst/>
          </a:prstGeom>
        </p:spPr>
      </p:pic>
    </p:spTree>
    <p:extLst>
      <p:ext uri="{BB962C8B-B14F-4D97-AF65-F5344CB8AC3E}">
        <p14:creationId xmlns:p14="http://schemas.microsoft.com/office/powerpoint/2010/main" val="320150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References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725929"/>
            <a:ext cx="8153400" cy="4943213"/>
          </a:xfrm>
        </p:spPr>
        <p:txBody>
          <a:bodyPr>
            <a:normAutofit fontScale="92500" lnSpcReduction="20000"/>
          </a:bodyPr>
          <a:lstStyle/>
          <a:p>
            <a:pPr lvl="0">
              <a:buClr>
                <a:srgbClr val="DD8047"/>
              </a:buClr>
            </a:pPr>
            <a:r>
              <a:rPr lang="en-US" dirty="0">
                <a:solidFill>
                  <a:prstClr val="black"/>
                </a:solidFill>
              </a:rPr>
              <a:t>School IPM Plan Template by Gouge et al. </a:t>
            </a:r>
            <a:r>
              <a:rPr lang="en-US" dirty="0">
                <a:solidFill>
                  <a:srgbClr val="000099"/>
                </a:solidFill>
              </a:rPr>
              <a:t>https://</a:t>
            </a:r>
            <a:r>
              <a:rPr lang="en-US" dirty="0" smtClean="0">
                <a:solidFill>
                  <a:srgbClr val="000099"/>
                </a:solidFill>
              </a:rPr>
              <a:t>extension.arizona.edu/sites/extension.arizona.edu/files/pubs/az1669-2015.pdf </a:t>
            </a:r>
          </a:p>
          <a:p>
            <a:pPr lvl="0">
              <a:buClr>
                <a:srgbClr val="DD8047"/>
              </a:buClr>
            </a:pPr>
            <a:r>
              <a:rPr lang="en-US" dirty="0" smtClean="0"/>
              <a:t>Model Pesticide Safety and IPM Guidance Policy for School Districts by EPA Center of Expertise </a:t>
            </a:r>
            <a:r>
              <a:rPr lang="en-US" dirty="0"/>
              <a:t>for School IPM </a:t>
            </a:r>
            <a:r>
              <a:rPr lang="en-US" dirty="0">
                <a:solidFill>
                  <a:srgbClr val="000099"/>
                </a:solidFill>
              </a:rPr>
              <a:t>http://</a:t>
            </a:r>
            <a:r>
              <a:rPr lang="en-US" dirty="0" smtClean="0">
                <a:solidFill>
                  <a:srgbClr val="000099"/>
                </a:solidFill>
              </a:rPr>
              <a:t>www.epa.gov/pestwise/publications/ipm/Model-School-IPM-Policy.pdf </a:t>
            </a:r>
          </a:p>
          <a:p>
            <a:r>
              <a:rPr lang="en-US" dirty="0" smtClean="0"/>
              <a:t>How to Develop an Integrated Pest Management (IPM) Policy and Plan for Your School District. PENN STATE. Retrieved from </a:t>
            </a:r>
            <a:r>
              <a:rPr lang="en-US" dirty="0" smtClean="0">
                <a:solidFill>
                  <a:srgbClr val="000099"/>
                </a:solidFill>
              </a:rPr>
              <a:t>http://extension.psu.edu/pests/ipm/schools/facilitiesmanagers/resourcespaschools/faq/ipmschoolplan </a:t>
            </a:r>
          </a:p>
          <a:p>
            <a:endParaRPr lang="en-US" dirty="0" smtClean="0">
              <a:solidFill>
                <a:schemeClr val="bg1"/>
              </a:solidFill>
            </a:endParaRPr>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44</a:t>
            </a:fld>
            <a:endParaRPr lang="en-US"/>
          </a:p>
        </p:txBody>
      </p:sp>
    </p:spTree>
    <p:extLst>
      <p:ext uri="{BB962C8B-B14F-4D97-AF65-F5344CB8AC3E}">
        <p14:creationId xmlns:p14="http://schemas.microsoft.com/office/powerpoint/2010/main" val="392655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421624" cy="990600"/>
          </a:xfrm>
        </p:spPr>
        <p:txBody>
          <a:bodyPr>
            <a:noAutofit/>
          </a:bodyPr>
          <a:lstStyle/>
          <a:p>
            <a:r>
              <a:rPr lang="en-US" sz="3200" dirty="0" smtClean="0">
                <a:solidFill>
                  <a:schemeClr val="bg2">
                    <a:lumMod val="10000"/>
                  </a:schemeClr>
                </a:solidFill>
              </a:rPr>
              <a:t>Program Organization: Roles and Responsibilities</a:t>
            </a:r>
            <a:endParaRPr lang="en-US" sz="3200" dirty="0">
              <a:solidFill>
                <a:schemeClr val="bg2">
                  <a:lumMod val="10000"/>
                </a:schemeClr>
              </a:solidFill>
            </a:endParaRPr>
          </a:p>
        </p:txBody>
      </p:sp>
      <p:sp>
        <p:nvSpPr>
          <p:cNvPr id="4" name="Content Placeholder 3"/>
          <p:cNvSpPr>
            <a:spLocks noGrp="1"/>
          </p:cNvSpPr>
          <p:nvPr>
            <p:ph sz="quarter" idx="1"/>
          </p:nvPr>
        </p:nvSpPr>
        <p:spPr>
          <a:xfrm>
            <a:off x="612648" y="1600200"/>
            <a:ext cx="8153400" cy="4654296"/>
          </a:xfrm>
        </p:spPr>
        <p:txBody>
          <a:bodyPr>
            <a:noAutofit/>
          </a:bodyPr>
          <a:lstStyle/>
          <a:p>
            <a:r>
              <a:rPr lang="en-US" sz="3200" dirty="0" smtClean="0"/>
              <a:t>Effective </a:t>
            </a:r>
            <a:r>
              <a:rPr lang="en-US" sz="3200" dirty="0"/>
              <a:t>communication, </a:t>
            </a:r>
            <a:r>
              <a:rPr lang="en-US" sz="3200" dirty="0" smtClean="0"/>
              <a:t>education, </a:t>
            </a:r>
            <a:r>
              <a:rPr lang="en-US" sz="3200" dirty="0"/>
              <a:t>and cooperation between school staff, </a:t>
            </a:r>
            <a:r>
              <a:rPr lang="en-US" sz="3200" dirty="0" smtClean="0"/>
              <a:t>students, </a:t>
            </a:r>
            <a:r>
              <a:rPr lang="en-US" sz="3200" dirty="0"/>
              <a:t>and </a:t>
            </a:r>
            <a:r>
              <a:rPr lang="en-US" sz="3200" dirty="0" smtClean="0"/>
              <a:t>parents is vital</a:t>
            </a:r>
            <a:endParaRPr lang="en-US" sz="3200" dirty="0"/>
          </a:p>
          <a:p>
            <a:r>
              <a:rPr lang="en-US" sz="3200" dirty="0" smtClean="0"/>
              <a:t>Develop </a:t>
            </a:r>
            <a:r>
              <a:rPr lang="en-US" sz="3200" dirty="0"/>
              <a:t>and use an effective command and communication system to ensure that pest management and prevention protocols are implemented according to your IPM </a:t>
            </a:r>
            <a:r>
              <a:rPr lang="en-US" sz="3200" dirty="0" smtClean="0"/>
              <a:t>plan</a:t>
            </a:r>
            <a:endParaRPr lang="en-US" sz="3200" dirty="0"/>
          </a:p>
          <a:p>
            <a:r>
              <a:rPr lang="en-US" sz="3200" dirty="0" smtClean="0"/>
              <a:t>As part of your IPM Plan, create a table to identify all roles and responsibilities</a:t>
            </a:r>
          </a:p>
          <a:p>
            <a:pPr marL="0" indent="0">
              <a:buNone/>
            </a:pPr>
            <a:endParaRPr lang="en-US" sz="3200" dirty="0"/>
          </a:p>
        </p:txBody>
      </p:sp>
      <p:sp>
        <p:nvSpPr>
          <p:cNvPr id="5" name="Slide Number Placeholder 4"/>
          <p:cNvSpPr>
            <a:spLocks noGrp="1"/>
          </p:cNvSpPr>
          <p:nvPr>
            <p:ph type="sldNum" sz="quarter" idx="12"/>
          </p:nvPr>
        </p:nvSpPr>
        <p:spPr/>
        <p:txBody>
          <a:bodyPr>
            <a:normAutofit fontScale="85000" lnSpcReduction="20000"/>
          </a:bodyPr>
          <a:lstStyle/>
          <a:p>
            <a:fld id="{1074B09C-25A3-4042-93AF-D17C0530C2D6}" type="slidenum">
              <a:rPr lang="en-US" smtClean="0"/>
              <a:pPr/>
              <a:t>5</a:t>
            </a:fld>
            <a:endParaRPr lang="en-US"/>
          </a:p>
        </p:txBody>
      </p:sp>
    </p:spTree>
    <p:extLst>
      <p:ext uri="{BB962C8B-B14F-4D97-AF65-F5344CB8AC3E}">
        <p14:creationId xmlns:p14="http://schemas.microsoft.com/office/powerpoint/2010/main" val="3293499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Example Table</a:t>
            </a:r>
            <a:endParaRPr lang="en-US" sz="3200" dirty="0">
              <a:solidFill>
                <a:schemeClr val="bg2">
                  <a:lumMod val="10000"/>
                </a:schemeClr>
              </a:solidFill>
            </a:endParaRPr>
          </a:p>
        </p:txBody>
      </p:sp>
      <p:sp>
        <p:nvSpPr>
          <p:cNvPr id="5" name="Slide Number Placeholder 4"/>
          <p:cNvSpPr>
            <a:spLocks noGrp="1"/>
          </p:cNvSpPr>
          <p:nvPr>
            <p:ph type="sldNum" sz="quarter" idx="12"/>
          </p:nvPr>
        </p:nvSpPr>
        <p:spPr/>
        <p:txBody>
          <a:bodyPr>
            <a:normAutofit fontScale="85000" lnSpcReduction="20000"/>
          </a:bodyPr>
          <a:lstStyle/>
          <a:p>
            <a:fld id="{1074B09C-25A3-4042-93AF-D17C0530C2D6}" type="slidenum">
              <a:rPr lang="en-US" smtClean="0"/>
              <a:pPr/>
              <a:t>6</a:t>
            </a:fld>
            <a:endParaRPr lang="en-US"/>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125" y="1181100"/>
            <a:ext cx="7905750" cy="586740"/>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2648" y="1706880"/>
            <a:ext cx="7905750" cy="2045208"/>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00621">
            <a:off x="4528933" y="3580259"/>
            <a:ext cx="3818241" cy="3759727"/>
          </a:xfrm>
          <a:prstGeom prst="rect">
            <a:avLst/>
          </a:prstGeom>
        </p:spPr>
      </p:pic>
      <p:sp>
        <p:nvSpPr>
          <p:cNvPr id="11" name="TextBox 10"/>
          <p:cNvSpPr txBox="1"/>
          <p:nvPr/>
        </p:nvSpPr>
        <p:spPr>
          <a:xfrm>
            <a:off x="1242901" y="4403135"/>
            <a:ext cx="2929328" cy="1754326"/>
          </a:xfrm>
          <a:prstGeom prst="rect">
            <a:avLst/>
          </a:prstGeom>
          <a:noFill/>
        </p:spPr>
        <p:txBody>
          <a:bodyPr wrap="none" rtlCol="0">
            <a:spAutoFit/>
          </a:bodyPr>
          <a:lstStyle/>
          <a:p>
            <a:r>
              <a:rPr lang="en-US" i="1" dirty="0" smtClean="0"/>
              <a:t>Responsibility table from  </a:t>
            </a:r>
            <a:br>
              <a:rPr lang="en-US" i="1" dirty="0" smtClean="0"/>
            </a:br>
            <a:r>
              <a:rPr lang="en-US" i="1" dirty="0" smtClean="0"/>
              <a:t>School IPM </a:t>
            </a:r>
            <a:r>
              <a:rPr lang="en-US" i="1" dirty="0"/>
              <a:t>Plan Template</a:t>
            </a:r>
            <a:br>
              <a:rPr lang="en-US" i="1" dirty="0"/>
            </a:br>
            <a:r>
              <a:rPr lang="en-US" i="1" dirty="0">
                <a:solidFill>
                  <a:srgbClr val="002060"/>
                </a:solidFill>
              </a:rPr>
              <a:t>https://extension.arizona.edu</a:t>
            </a:r>
            <a:r>
              <a:rPr lang="en-US" i="1" dirty="0" smtClean="0">
                <a:solidFill>
                  <a:srgbClr val="002060"/>
                </a:solidFill>
              </a:rPr>
              <a:t>/</a:t>
            </a:r>
            <a:br>
              <a:rPr lang="en-US" i="1" dirty="0" smtClean="0">
                <a:solidFill>
                  <a:srgbClr val="002060"/>
                </a:solidFill>
              </a:rPr>
            </a:br>
            <a:r>
              <a:rPr lang="en-US" i="1" dirty="0" smtClean="0">
                <a:solidFill>
                  <a:srgbClr val="002060"/>
                </a:solidFill>
              </a:rPr>
              <a:t>sites/extension.arizona.edu/</a:t>
            </a:r>
            <a:br>
              <a:rPr lang="en-US" i="1" dirty="0" smtClean="0">
                <a:solidFill>
                  <a:srgbClr val="002060"/>
                </a:solidFill>
              </a:rPr>
            </a:br>
            <a:r>
              <a:rPr lang="en-US" i="1" dirty="0" smtClean="0">
                <a:solidFill>
                  <a:srgbClr val="002060"/>
                </a:solidFill>
              </a:rPr>
              <a:t>files/pubs/az1669-2015.pdf</a:t>
            </a:r>
            <a:r>
              <a:rPr lang="en-US" i="1" dirty="0"/>
              <a:t/>
            </a:r>
            <a:br>
              <a:rPr lang="en-US" i="1" dirty="0"/>
            </a:br>
            <a:endParaRPr lang="en-US" i="1" dirty="0"/>
          </a:p>
        </p:txBody>
      </p:sp>
    </p:spTree>
    <p:extLst>
      <p:ext uri="{BB962C8B-B14F-4D97-AF65-F5344CB8AC3E}">
        <p14:creationId xmlns:p14="http://schemas.microsoft.com/office/powerpoint/2010/main" val="4263345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Training/Education and Responsibilities</a:t>
            </a:r>
            <a:endParaRPr lang="en-US" sz="3200" dirty="0">
              <a:solidFill>
                <a:schemeClr val="bg2">
                  <a:lumMod val="10000"/>
                </a:schemeClr>
              </a:solidFill>
            </a:endParaRPr>
          </a:p>
        </p:txBody>
      </p:sp>
      <p:sp>
        <p:nvSpPr>
          <p:cNvPr id="3" name="Content Placeholder 2"/>
          <p:cNvSpPr>
            <a:spLocks noGrp="1"/>
          </p:cNvSpPr>
          <p:nvPr>
            <p:ph sz="quarter" idx="1"/>
          </p:nvPr>
        </p:nvSpPr>
        <p:spPr/>
        <p:txBody>
          <a:bodyPr>
            <a:noAutofit/>
          </a:bodyPr>
          <a:lstStyle/>
          <a:p>
            <a:r>
              <a:rPr lang="en-US" sz="3200" dirty="0" smtClean="0"/>
              <a:t>School IPM Coordinator</a:t>
            </a:r>
          </a:p>
          <a:p>
            <a:r>
              <a:rPr lang="en-US" sz="3200" dirty="0" smtClean="0"/>
              <a:t>Custodial/Maintenance Staff/Public Works Staff</a:t>
            </a:r>
          </a:p>
          <a:p>
            <a:r>
              <a:rPr lang="en-US" sz="3200" dirty="0" smtClean="0"/>
              <a:t>Grounds Department</a:t>
            </a:r>
          </a:p>
          <a:p>
            <a:r>
              <a:rPr lang="en-US" sz="3200" dirty="0" smtClean="0"/>
              <a:t>Kitchen Staff</a:t>
            </a:r>
          </a:p>
          <a:p>
            <a:r>
              <a:rPr lang="en-US" sz="3200" dirty="0" smtClean="0"/>
              <a:t>Faculty</a:t>
            </a:r>
          </a:p>
          <a:p>
            <a:r>
              <a:rPr lang="en-US" sz="3200" dirty="0" smtClean="0"/>
              <a:t>School Principal</a:t>
            </a:r>
          </a:p>
          <a:p>
            <a:r>
              <a:rPr lang="en-US" sz="3200" dirty="0" smtClean="0"/>
              <a:t>Nurses</a:t>
            </a:r>
          </a:p>
          <a:p>
            <a:r>
              <a:rPr lang="en-US" sz="3200" dirty="0" smtClean="0"/>
              <a:t>Others</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7</a:t>
            </a:fld>
            <a:endParaRPr lang="en-US"/>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2165" y="2883408"/>
            <a:ext cx="4264090" cy="3166872"/>
          </a:xfrm>
          <a:prstGeom prst="rect">
            <a:avLst/>
          </a:prstGeom>
        </p:spPr>
      </p:pic>
      <p:sp>
        <p:nvSpPr>
          <p:cNvPr id="7" name="TextBox 6"/>
          <p:cNvSpPr txBox="1"/>
          <p:nvPr/>
        </p:nvSpPr>
        <p:spPr>
          <a:xfrm>
            <a:off x="4693237" y="6024671"/>
            <a:ext cx="3694088" cy="646331"/>
          </a:xfrm>
          <a:prstGeom prst="rect">
            <a:avLst/>
          </a:prstGeom>
          <a:noFill/>
        </p:spPr>
        <p:txBody>
          <a:bodyPr wrap="none" rtlCol="0">
            <a:spAutoFit/>
          </a:bodyPr>
          <a:lstStyle/>
          <a:p>
            <a:r>
              <a:rPr lang="en-US" i="1" dirty="0" smtClean="0"/>
              <a:t>IPM Coordinator training school staff -</a:t>
            </a:r>
            <a:br>
              <a:rPr lang="en-US" i="1" dirty="0" smtClean="0"/>
            </a:br>
            <a:r>
              <a:rPr lang="en-US" i="1" dirty="0" smtClean="0"/>
              <a:t>Marc Lame, Indiana University</a:t>
            </a:r>
            <a:endParaRPr lang="en-US" i="1" dirty="0"/>
          </a:p>
        </p:txBody>
      </p:sp>
    </p:spTree>
    <p:extLst>
      <p:ext uri="{BB962C8B-B14F-4D97-AF65-F5344CB8AC3E}">
        <p14:creationId xmlns:p14="http://schemas.microsoft.com/office/powerpoint/2010/main" val="3160882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bg2">
                    <a:lumMod val="10000"/>
                  </a:schemeClr>
                </a:solidFill>
              </a:rPr>
              <a:t>All Facility </a:t>
            </a:r>
            <a:r>
              <a:rPr lang="en-US" sz="3200" dirty="0">
                <a:solidFill>
                  <a:schemeClr val="bg2">
                    <a:lumMod val="10000"/>
                  </a:schemeClr>
                </a:solidFill>
              </a:rPr>
              <a:t>U</a:t>
            </a:r>
            <a:r>
              <a:rPr lang="en-US" sz="3200" dirty="0" smtClean="0">
                <a:solidFill>
                  <a:schemeClr val="bg2">
                    <a:lumMod val="10000"/>
                  </a:schemeClr>
                </a:solidFill>
              </a:rPr>
              <a:t>sers </a:t>
            </a:r>
            <a:r>
              <a:rPr lang="en-US" sz="3200" dirty="0">
                <a:solidFill>
                  <a:schemeClr val="bg2">
                    <a:lumMod val="10000"/>
                  </a:schemeClr>
                </a:solidFill>
              </a:rPr>
              <a:t>I</a:t>
            </a:r>
            <a:r>
              <a:rPr lang="en-US" sz="3200" dirty="0" smtClean="0">
                <a:solidFill>
                  <a:schemeClr val="bg2">
                    <a:lumMod val="10000"/>
                  </a:schemeClr>
                </a:solidFill>
              </a:rPr>
              <a:t>nfluence Pest Levels</a:t>
            </a:r>
            <a:endParaRPr lang="en-US" sz="3200" dirty="0">
              <a:solidFill>
                <a:schemeClr val="bg2">
                  <a:lumMod val="10000"/>
                </a:schemeClr>
              </a:solidFill>
            </a:endParaRPr>
          </a:p>
        </p:txBody>
      </p:sp>
      <p:sp>
        <p:nvSpPr>
          <p:cNvPr id="3" name="Content Placeholder 2"/>
          <p:cNvSpPr>
            <a:spLocks noGrp="1"/>
          </p:cNvSpPr>
          <p:nvPr>
            <p:ph sz="quarter" idx="1"/>
          </p:nvPr>
        </p:nvSpPr>
        <p:spPr>
          <a:xfrm>
            <a:off x="612648" y="1600200"/>
            <a:ext cx="8326079" cy="5029044"/>
          </a:xfrm>
        </p:spPr>
        <p:txBody>
          <a:bodyPr>
            <a:noAutofit/>
          </a:bodyPr>
          <a:lstStyle/>
          <a:p>
            <a:pPr marL="0" indent="0">
              <a:buNone/>
            </a:pPr>
            <a:r>
              <a:rPr lang="en-US" sz="3200" dirty="0" smtClean="0"/>
              <a:t>All Staff and Faculty</a:t>
            </a:r>
          </a:p>
          <a:p>
            <a:r>
              <a:rPr lang="en-US" sz="3200" dirty="0"/>
              <a:t>After a brief (15 – 20 minute) training by the IPM Coordinator (or designee) on pests and pest-conducive conditions, staff will be encouraged to report pests or pest-conducive conditions they observe during the normal course of their daily </a:t>
            </a:r>
            <a:r>
              <a:rPr lang="en-US" sz="3200" dirty="0" smtClean="0"/>
              <a:t>work</a:t>
            </a:r>
          </a:p>
          <a:p>
            <a:r>
              <a:rPr lang="en-US" sz="3200" dirty="0" smtClean="0"/>
              <a:t>Any </a:t>
            </a:r>
            <a:r>
              <a:rPr lang="en-US" sz="3200" dirty="0"/>
              <a:t>pests or pest-conducive </a:t>
            </a:r>
            <a:r>
              <a:rPr lang="en-US" sz="3200" dirty="0" smtClean="0"/>
              <a:t>condition </a:t>
            </a:r>
            <a:r>
              <a:rPr lang="en-US" sz="3200" dirty="0"/>
              <a:t>will be reported to the IPM Coordinator </a:t>
            </a:r>
            <a:r>
              <a:rPr lang="en-US" sz="3200" dirty="0" smtClean="0"/>
              <a:t>orally</a:t>
            </a:r>
            <a:r>
              <a:rPr lang="en-US" sz="3200" dirty="0"/>
              <a:t>, </a:t>
            </a:r>
            <a:r>
              <a:rPr lang="en-US" sz="3200" dirty="0" smtClean="0"/>
              <a:t>by </a:t>
            </a:r>
            <a:r>
              <a:rPr lang="en-US" sz="3200" dirty="0"/>
              <a:t>e-mail, using Pest Logs, or </a:t>
            </a:r>
            <a:r>
              <a:rPr lang="en-US" sz="3200" dirty="0" smtClean="0"/>
              <a:t>by written letter</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8</a:t>
            </a:fld>
            <a:endParaRPr lang="en-US"/>
          </a:p>
        </p:txBody>
      </p:sp>
    </p:spTree>
    <p:extLst>
      <p:ext uri="{BB962C8B-B14F-4D97-AF65-F5344CB8AC3E}">
        <p14:creationId xmlns:p14="http://schemas.microsoft.com/office/powerpoint/2010/main" val="2648614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7" y="1600200"/>
            <a:ext cx="8153401" cy="4495800"/>
          </a:xfrm>
        </p:spPr>
        <p:txBody>
          <a:bodyPr>
            <a:noAutofit/>
          </a:bodyPr>
          <a:lstStyle/>
          <a:p>
            <a:pPr marL="0" indent="0">
              <a:buNone/>
            </a:pPr>
            <a:r>
              <a:rPr lang="en-US" sz="3200" dirty="0" smtClean="0"/>
              <a:t>IPM Coordinator and Custodial/Maintenance Staff/Public Works Staff</a:t>
            </a:r>
          </a:p>
          <a:p>
            <a:pPr>
              <a:buFont typeface="Wingdings" pitchFamily="2" charset="2"/>
              <a:buChar char="q"/>
            </a:pPr>
            <a:r>
              <a:rPr lang="en-US" sz="3200" dirty="0"/>
              <a:t>During the normal course of their daily work, the IPM Coordinator and custodial/ maintenance staff will monitor structures and building perimeters for </a:t>
            </a:r>
            <a:r>
              <a:rPr lang="en-US" sz="3200" dirty="0" smtClean="0"/>
              <a:t>pest-conducive conditions inside and outside the building, sanitation levels, pest damages, human behaviors that affect pests, and placement and contents of monitoring traps</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1074B09C-25A3-4042-93AF-D17C0530C2D6}" type="slidenum">
              <a:rPr lang="en-US" smtClean="0"/>
              <a:pPr/>
              <a:t>9</a:t>
            </a:fld>
            <a:endParaRPr lang="en-US"/>
          </a:p>
        </p:txBody>
      </p:sp>
      <p:sp>
        <p:nvSpPr>
          <p:cNvPr id="5" name="Title 1"/>
          <p:cNvSpPr>
            <a:spLocks noGrp="1"/>
          </p:cNvSpPr>
          <p:nvPr>
            <p:ph type="title"/>
          </p:nvPr>
        </p:nvSpPr>
        <p:spPr>
          <a:xfrm>
            <a:off x="612648" y="228600"/>
            <a:ext cx="8153400" cy="990600"/>
          </a:xfrm>
        </p:spPr>
        <p:txBody>
          <a:bodyPr>
            <a:normAutofit/>
          </a:bodyPr>
          <a:lstStyle/>
          <a:p>
            <a:r>
              <a:rPr lang="en-US" sz="3200" dirty="0" smtClean="0">
                <a:solidFill>
                  <a:schemeClr val="bg2">
                    <a:lumMod val="10000"/>
                  </a:schemeClr>
                </a:solidFill>
              </a:rPr>
              <a:t>Monitoring and Reporting</a:t>
            </a:r>
            <a:endParaRPr lang="en-US" sz="3200" dirty="0">
              <a:solidFill>
                <a:schemeClr val="bg2">
                  <a:lumMod val="10000"/>
                </a:schemeClr>
              </a:solidFill>
            </a:endParaRPr>
          </a:p>
        </p:txBody>
      </p:sp>
    </p:spTree>
    <p:extLst>
      <p:ext uri="{BB962C8B-B14F-4D97-AF65-F5344CB8AC3E}">
        <p14:creationId xmlns:p14="http://schemas.microsoft.com/office/powerpoint/2010/main" val="39220842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chool IPM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School IPM theme.thmx</Template>
  <TotalTime>13635</TotalTime>
  <Words>2532</Words>
  <Application>Microsoft Office PowerPoint</Application>
  <PresentationFormat>On-screen Show (4:3)</PresentationFormat>
  <Paragraphs>231</Paragraphs>
  <Slides>44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Calibri</vt:lpstr>
      <vt:lpstr>Tw Cen MT</vt:lpstr>
      <vt:lpstr>Wingdings</vt:lpstr>
      <vt:lpstr>Wingdings 2</vt:lpstr>
      <vt:lpstr>School IPM theme</vt:lpstr>
      <vt:lpstr>administrators</vt:lpstr>
      <vt:lpstr>Learning Objectives</vt:lpstr>
      <vt:lpstr>Implement an IPM Plan</vt:lpstr>
      <vt:lpstr>Plan Implementation</vt:lpstr>
      <vt:lpstr>Program Organization: Roles and Responsibilities</vt:lpstr>
      <vt:lpstr>Example Table</vt:lpstr>
      <vt:lpstr>Training/Education and Responsibilities</vt:lpstr>
      <vt:lpstr>All Facility Users Influence Pest Levels</vt:lpstr>
      <vt:lpstr>Monitoring and Reporting</vt:lpstr>
      <vt:lpstr>Monitoring and Reporting</vt:lpstr>
      <vt:lpstr>Action</vt:lpstr>
      <vt:lpstr>Action</vt:lpstr>
      <vt:lpstr>Action</vt:lpstr>
      <vt:lpstr>Inspections</vt:lpstr>
      <vt:lpstr>Forms</vt:lpstr>
      <vt:lpstr>Filling Procedures (Paper Files)</vt:lpstr>
      <vt:lpstr>Pest Emergencies</vt:lpstr>
      <vt:lpstr>Pest Emergencies</vt:lpstr>
      <vt:lpstr>Annual IPM Report (completed by IPM Coordinator)</vt:lpstr>
      <vt:lpstr>Annual IPM Report (completed by IPM Coordinator)</vt:lpstr>
      <vt:lpstr>Annual IPM Report (completed by IPM Coordinator)</vt:lpstr>
      <vt:lpstr>Action Thresholds</vt:lpstr>
      <vt:lpstr>Hiring an Outside Contractor</vt:lpstr>
      <vt:lpstr>Hiring an Outside Contractor</vt:lpstr>
      <vt:lpstr>Hiring an Outside Contractor</vt:lpstr>
      <vt:lpstr>Hiring an Outside Contractor</vt:lpstr>
      <vt:lpstr>Hiring an Outside Contractor</vt:lpstr>
      <vt:lpstr>6. Pesticide Applications</vt:lpstr>
      <vt:lpstr>Pesticide Applications</vt:lpstr>
      <vt:lpstr>Notification and Posting for Non-emergencies</vt:lpstr>
      <vt:lpstr>Notification and Posting for Non-emergencies</vt:lpstr>
      <vt:lpstr>Notification and Posting for Non-emergencies</vt:lpstr>
      <vt:lpstr>Notification and Posting for Non-emergencies</vt:lpstr>
      <vt:lpstr>Notification and Posting for Emergencies</vt:lpstr>
      <vt:lpstr>Notification and Posting for Emergencies</vt:lpstr>
      <vt:lpstr>Record Keeping of Pesticide Applications</vt:lpstr>
      <vt:lpstr>Additional Pesticide Application Information to Record:</vt:lpstr>
      <vt:lpstr>Annual Report of Pesticide Applications</vt:lpstr>
      <vt:lpstr>Pesticides</vt:lpstr>
      <vt:lpstr>Pesticide Selection</vt:lpstr>
      <vt:lpstr>Pesticide Selection</vt:lpstr>
      <vt:lpstr>Pesticide Selection</vt:lpstr>
      <vt:lpstr>Pesticide Selection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administrators</dc:title>
  <dc:creator>Lucy</dc:creator>
  <cp:lastModifiedBy>Chad Durr</cp:lastModifiedBy>
  <cp:revision>279</cp:revision>
  <dcterms:created xsi:type="dcterms:W3CDTF">2014-11-19T18:59:51Z</dcterms:created>
  <dcterms:modified xsi:type="dcterms:W3CDTF">2019-09-04T16:09:52Z</dcterms:modified>
</cp:coreProperties>
</file>