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5"/>
  </p:notesMasterIdLst>
  <p:sldIdLst>
    <p:sldId id="266" r:id="rId2"/>
    <p:sldId id="257" r:id="rId3"/>
    <p:sldId id="284" r:id="rId4"/>
    <p:sldId id="282" r:id="rId5"/>
    <p:sldId id="285" r:id="rId6"/>
    <p:sldId id="286" r:id="rId7"/>
    <p:sldId id="288" r:id="rId8"/>
    <p:sldId id="294" r:id="rId9"/>
    <p:sldId id="289" r:id="rId10"/>
    <p:sldId id="290" r:id="rId11"/>
    <p:sldId id="291" r:id="rId12"/>
    <p:sldId id="292" r:id="rId13"/>
    <p:sldId id="293" r:id="rId14"/>
    <p:sldId id="303" r:id="rId15"/>
    <p:sldId id="298" r:id="rId16"/>
    <p:sldId id="299" r:id="rId17"/>
    <p:sldId id="300" r:id="rId18"/>
    <p:sldId id="301" r:id="rId19"/>
    <p:sldId id="302" r:id="rId20"/>
    <p:sldId id="287" r:id="rId21"/>
    <p:sldId id="267" r:id="rId22"/>
    <p:sldId id="268" r:id="rId23"/>
    <p:sldId id="297" r:id="rId24"/>
    <p:sldId id="296" r:id="rId25"/>
    <p:sldId id="269" r:id="rId26"/>
    <p:sldId id="270" r:id="rId27"/>
    <p:sldId id="271" r:id="rId28"/>
    <p:sldId id="272" r:id="rId29"/>
    <p:sldId id="273" r:id="rId30"/>
    <p:sldId id="274" r:id="rId31"/>
    <p:sldId id="275" r:id="rId32"/>
    <p:sldId id="276" r:id="rId33"/>
    <p:sldId id="283" r:id="rId3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Shaku Nair" initials="SN" lastIdx="9" clrIdx="0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3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9" d="100"/>
          <a:sy n="109" d="100"/>
        </p:scale>
        <p:origin x="1674" y="12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5A87FC7-1DB9-4805-B632-AD03E8CAE759}" type="datetimeFigureOut">
              <a:rPr lang="en-US" smtClean="0"/>
              <a:pPr/>
              <a:t>9/4/2019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E5711AB-0CE3-497D-ABA7-E4C143C2C57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226191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5711AB-0CE3-497D-ABA7-E4C143C2C578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562178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6ECABF-B074-4E45-B530-6CECD01F4B0F}" type="slidenum">
              <a:rPr lang="en-US" smtClean="0"/>
              <a:pPr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370403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5F026E-2291-4651-9A24-27A43F526B32}" type="slidenum">
              <a:rPr lang="en-US" smtClean="0"/>
              <a:pPr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983385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defTabSz="931633"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C4E67C-44EB-4746-9A0A-E3181E3F2D2B}" type="slidenum">
              <a:rPr lang="en-US" smtClean="0"/>
              <a:pPr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07104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4C3ECC-B3EF-4CC6-8FF2-9DEF49144995}" type="slidenum">
              <a:rPr lang="en-US" smtClean="0"/>
              <a:pPr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629877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5F0929-422C-4E75-B055-1D893E446139}" type="slidenum">
              <a:rPr lang="en-US" smtClean="0"/>
              <a:pPr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738081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5F0929-422C-4E75-B055-1D893E446139}" type="slidenum">
              <a:rPr lang="en-US" smtClean="0"/>
              <a:pPr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738081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5F0929-422C-4E75-B055-1D893E446139}" type="slidenum">
              <a:rPr lang="en-US" smtClean="0"/>
              <a:pPr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738081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5F0929-422C-4E75-B055-1D893E446139}" type="slidenum">
              <a:rPr lang="en-US" smtClean="0"/>
              <a:pPr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738081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5F0929-422C-4E75-B055-1D893E446139}" type="slidenum">
              <a:rPr lang="en-US" smtClean="0"/>
              <a:pPr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738081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en-US" sz="1200" dirty="0" smtClean="0"/>
              <a:t>What to look for: 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1200" dirty="0" smtClean="0"/>
              <a:t>Pests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1200" dirty="0" smtClean="0"/>
              <a:t>Signs of pests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1200" dirty="0" smtClean="0"/>
              <a:t>Pest conducive conditions - pest opportunities  inviting pests for food, water, and harborage.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C4E67C-44EB-4746-9A0A-E3181E3F2D2B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223353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defTabSz="931633"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C4E67C-44EB-4746-9A0A-E3181E3F2D2B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932544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defTabSz="931633"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C4E67C-44EB-4746-9A0A-E3181E3F2D2B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160298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defTabSz="931633"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C4E67C-44EB-4746-9A0A-E3181E3F2D2B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34751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C4E67C-44EB-4746-9A0A-E3181E3F2D2B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673782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9B5ABA-45FE-4E41-94D4-BFB60428D1DC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209575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9B5ABA-45FE-4E41-94D4-BFB60428D1DC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22856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6ECABF-B074-4E45-B530-6CECD01F4B0F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278594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white">
          <a:xfrm>
            <a:off x="0" y="5971032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-9144" y="6053328"/>
            <a:ext cx="2249424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2359152" y="6044184"/>
            <a:ext cx="6784848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2362200" y="4038600"/>
            <a:ext cx="6477000" cy="1828800"/>
          </a:xfrm>
        </p:spPr>
        <p:txBody>
          <a:bodyPr anchor="b"/>
          <a:lstStyle>
            <a:lvl1pPr>
              <a:defRPr cap="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362200" y="6050037"/>
            <a:ext cx="6705600" cy="685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600">
                <a:solidFill>
                  <a:srgbClr val="FFFFFF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>
          <a:xfrm>
            <a:off x="76200" y="6068699"/>
            <a:ext cx="2057400" cy="685800"/>
          </a:xfrm>
        </p:spPr>
        <p:txBody>
          <a:bodyPr>
            <a:noAutofit/>
          </a:bodyPr>
          <a:lstStyle>
            <a:lvl1pPr algn="ctr">
              <a:defRPr sz="2000">
                <a:solidFill>
                  <a:srgbClr val="FFFFFF"/>
                </a:solidFill>
              </a:defRPr>
            </a:lvl1pPr>
          </a:lstStyle>
          <a:p>
            <a:fld id="{3698B4C5-C288-4644-9991-FDB2A021BEE4}" type="datetime1">
              <a:rPr lang="en-US" smtClean="0"/>
              <a:t>9/4/2019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2085393" y="236538"/>
            <a:ext cx="5867400" cy="365125"/>
          </a:xfrm>
        </p:spPr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8001000" y="228600"/>
            <a:ext cx="8382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774A7CCD-4310-46AB-998F-92BEA189ECF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C4473A-DAF5-4534-A881-E78EC95E63FF}" type="datetime1">
              <a:rPr lang="en-US" smtClean="0"/>
              <a:t>9/4/2019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4A7CCD-4310-46AB-998F-92BEA189ECF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53200" y="609600"/>
            <a:ext cx="2057400" cy="55165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5562600" cy="5516564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553200" y="6248402"/>
            <a:ext cx="2209800" cy="365125"/>
          </a:xfrm>
        </p:spPr>
        <p:txBody>
          <a:bodyPr/>
          <a:lstStyle/>
          <a:p>
            <a:fld id="{37D228EC-AD13-40DA-808D-4B9BEBE482D5}" type="datetime1">
              <a:rPr lang="en-US" smtClean="0"/>
              <a:t>9/4/2019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1" y="6248207"/>
            <a:ext cx="5573483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Rectangle 6"/>
          <p:cNvSpPr/>
          <p:nvPr/>
        </p:nvSpPr>
        <p:spPr bwMode="white">
          <a:xfrm>
            <a:off x="6096318" y="0"/>
            <a:ext cx="320040" cy="6858000"/>
          </a:xfrm>
          <a:prstGeom prst="rect">
            <a:avLst/>
          </a:prstGeom>
          <a:solidFill>
            <a:srgbClr val="FFFFFF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6142038" y="609600"/>
            <a:ext cx="228600" cy="6248400"/>
          </a:xfrm>
          <a:prstGeom prst="rect">
            <a:avLst/>
          </a:prstGeom>
          <a:solidFill>
            <a:schemeClr val="accent1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6142038" y="0"/>
            <a:ext cx="228600" cy="533400"/>
          </a:xfrm>
          <a:prstGeom prst="rect">
            <a:avLst/>
          </a:prstGeom>
          <a:solidFill>
            <a:schemeClr val="accent2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5400000">
            <a:off x="5989638" y="144462"/>
            <a:ext cx="533400" cy="244476"/>
          </a:xfrm>
        </p:spPr>
        <p:txBody>
          <a:bodyPr/>
          <a:lstStyle/>
          <a:p>
            <a:fld id="{774A7CCD-4310-46AB-998F-92BEA189ECF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8153400" cy="9906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923D19-B6B8-40C6-A09E-6BF5191B26F5}" type="datetime1">
              <a:rPr lang="en-US" smtClean="0"/>
              <a:t>9/4/2019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774A7CCD-4310-46AB-998F-92BEA189ECF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4958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743200"/>
            <a:ext cx="7123113" cy="1673225"/>
          </a:xfrm>
        </p:spPr>
        <p:txBody>
          <a:bodyPr anchor="t"/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Rectangle 6"/>
          <p:cNvSpPr/>
          <p:nvPr/>
        </p:nvSpPr>
        <p:spPr bwMode="white">
          <a:xfrm>
            <a:off x="0" y="1524000"/>
            <a:ext cx="9144000" cy="11430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0" y="1600200"/>
            <a:ext cx="1295400" cy="990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1371600" y="1600200"/>
            <a:ext cx="7772400" cy="990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1600200"/>
            <a:ext cx="7620000" cy="990600"/>
          </a:xfrm>
        </p:spPr>
        <p:txBody>
          <a:bodyPr/>
          <a:lstStyle>
            <a:lvl1pPr algn="l">
              <a:buNone/>
              <a:defRPr sz="4400" b="0" cap="none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E3824B-97CB-4E94-8104-5E6B48CFB9FD}" type="datetime1">
              <a:rPr lang="en-US" smtClean="0"/>
              <a:t>9/4/2019</a:t>
            </a:fld>
            <a:endParaRPr lang="en-US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1752600"/>
            <a:ext cx="1295400" cy="701676"/>
          </a:xfrm>
        </p:spPr>
        <p:txBody>
          <a:bodyPr>
            <a:noAutofit/>
          </a:bodyPr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fld id="{774A7CCD-4310-46AB-998F-92BEA189ECF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609600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844901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A0279959-2476-4FCD-A567-6DB739DBE6EF}" type="datetime1">
              <a:rPr lang="en-US" smtClean="0"/>
              <a:t>9/4/2019</a:t>
            </a:fld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774A7CCD-4310-46AB-998F-92BEA189ECF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73050"/>
            <a:ext cx="8153400" cy="8699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609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800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77CB63C9-F5F1-4FB5-AD5F-A0BDCA441E2D}" type="datetime1">
              <a:rPr lang="en-US" smtClean="0"/>
              <a:t>9/4/2019</a:t>
            </a:fld>
            <a:endParaRPr lang="en-US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774A7CCD-4310-46AB-998F-92BEA189ECF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en-US"/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"/>
          </p:nvPr>
        </p:nvSpPr>
        <p:spPr>
          <a:xfrm>
            <a:off x="609600" y="1752600"/>
            <a:ext cx="3886200" cy="640080"/>
          </a:xfrm>
          <a:solidFill>
            <a:schemeClr val="accent2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3"/>
          </p:nvPr>
        </p:nvSpPr>
        <p:spPr>
          <a:xfrm>
            <a:off x="4800600" y="1752600"/>
            <a:ext cx="3886200" cy="640080"/>
          </a:xfrm>
          <a:solidFill>
            <a:schemeClr val="accent4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E944F8-F491-4E31-92EB-966A1840DE3F}" type="datetime1">
              <a:rPr lang="en-US" smtClean="0"/>
              <a:t>9/4/2019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774A7CCD-4310-46AB-998F-92BEA189ECF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546211-D8B6-40EA-8B9F-C8AF56D4450E}" type="datetime1">
              <a:rPr lang="en-US" smtClean="0"/>
              <a:t>9/4/2019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0" y="6248400"/>
            <a:ext cx="5334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774A7CCD-4310-46AB-998F-92BEA189ECF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8077200" cy="869950"/>
          </a:xfrm>
        </p:spPr>
        <p:txBody>
          <a:bodyPr anchor="ctr"/>
          <a:lstStyle>
            <a:lvl1pPr algn="l">
              <a:buNone/>
              <a:defRPr sz="4400"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323DAD-1E2C-4B0C-8F51-68AFAA0CF34D}" type="datetime1">
              <a:rPr lang="en-US" smtClean="0"/>
              <a:t>9/4/2019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774A7CCD-4310-46AB-998F-92BEA189ECF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09600" y="1752600"/>
            <a:ext cx="1600200" cy="4343400"/>
          </a:xfrm>
          <a:ln w="50800" cap="sq" cmpd="dbl" algn="ctr">
            <a:solidFill>
              <a:schemeClr val="accent2"/>
            </a:solidFill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37160" tIns="182880" rIns="137160" bIns="91440"/>
          <a:lstStyle>
            <a:lvl1pPr marL="0" indent="0">
              <a:spcAft>
                <a:spcPts val="1000"/>
              </a:spcAft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2362200" y="1752600"/>
            <a:ext cx="6400800" cy="44196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00200" y="5486400"/>
            <a:ext cx="7315200" cy="685800"/>
          </a:xfrm>
        </p:spPr>
        <p:txBody>
          <a:bodyPr/>
          <a:lstStyle>
            <a:lvl1pPr marL="0" indent="0">
              <a:buFontTx/>
              <a:buNone/>
              <a:defRPr sz="17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Rectangle 7"/>
          <p:cNvSpPr/>
          <p:nvPr/>
        </p:nvSpPr>
        <p:spPr bwMode="white">
          <a:xfrm>
            <a:off x="-9144" y="4572000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-9144" y="4663440"/>
            <a:ext cx="1463040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1545336" y="4654296"/>
            <a:ext cx="7598664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4648200"/>
            <a:ext cx="7315200" cy="685800"/>
          </a:xfrm>
        </p:spPr>
        <p:txBody>
          <a:bodyPr anchor="ctr"/>
          <a:lstStyle>
            <a:lvl1pPr algn="l">
              <a:buNone/>
              <a:defRPr sz="2800" b="0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1" name="Rectangle 10"/>
          <p:cNvSpPr/>
          <p:nvPr/>
        </p:nvSpPr>
        <p:spPr bwMode="white">
          <a:xfrm>
            <a:off x="1447800" y="0"/>
            <a:ext cx="100584" cy="6867144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>
          <a:xfrm>
            <a:off x="6248400" y="6248400"/>
            <a:ext cx="2667000" cy="365125"/>
          </a:xfrm>
        </p:spPr>
        <p:txBody>
          <a:bodyPr rtlCol="0"/>
          <a:lstStyle/>
          <a:p>
            <a:fld id="{224C3959-80FB-447C-A222-496A90C0F304}" type="datetime1">
              <a:rPr lang="en-US" smtClean="0"/>
              <a:t>9/4/2019</a:t>
            </a:fld>
            <a:endParaRPr lang="en-US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4667249"/>
            <a:ext cx="1447800" cy="663578"/>
          </a:xfrm>
        </p:spPr>
        <p:txBody>
          <a:bodyPr rtlCol="0"/>
          <a:lstStyle>
            <a:lvl1pPr>
              <a:defRPr sz="2800"/>
            </a:lvl1pPr>
          </a:lstStyle>
          <a:p>
            <a:fld id="{774A7CCD-4310-46AB-998F-92BEA189ECF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>
          <a:xfrm>
            <a:off x="1600200" y="6248206"/>
            <a:ext cx="4572000" cy="365125"/>
          </a:xfrm>
        </p:spPr>
        <p:txBody>
          <a:bodyPr rtlCol="0"/>
          <a:lstStyle/>
          <a:p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60576" y="0"/>
            <a:ext cx="7583424" cy="4568952"/>
          </a:xfrm>
          <a:solidFill>
            <a:schemeClr val="accent1">
              <a:tint val="40000"/>
            </a:schemeClr>
          </a:solidFill>
          <a:ln>
            <a:noFill/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609600" y="228600"/>
            <a:ext cx="8153400" cy="9906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612648" y="1600200"/>
            <a:ext cx="8153400" cy="452628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721F2EB4-0866-4D78-ABA3-62435B4A2C05}" type="datetime1">
              <a:rPr lang="en-US" smtClean="0"/>
              <a:t>9/4/2019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609600" y="6248206"/>
            <a:ext cx="5421083" cy="365125"/>
          </a:xfrm>
          <a:prstGeom prst="rect">
            <a:avLst/>
          </a:prstGeom>
        </p:spPr>
        <p:txBody>
          <a:bodyPr vert="horz" anchor="ctr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Rectangle 6"/>
          <p:cNvSpPr/>
          <p:nvPr/>
        </p:nvSpPr>
        <p:spPr bwMode="white">
          <a:xfrm>
            <a:off x="0" y="1234440"/>
            <a:ext cx="9144000" cy="32004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0" y="1280160"/>
            <a:ext cx="533400" cy="228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590550" y="1280160"/>
            <a:ext cx="8553450" cy="228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0" y="1272222"/>
            <a:ext cx="533400" cy="244476"/>
          </a:xfrm>
          <a:prstGeom prst="rect">
            <a:avLst/>
          </a:prstGeom>
        </p:spPr>
        <p:txBody>
          <a:bodyPr vert="horz" anchor="ctr" anchorCtr="0">
            <a:normAutofit/>
          </a:bodyPr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774A7CCD-4310-46AB-998F-92BEA189ECFC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algn="l" rtl="0" eaLnBrk="1" latinLnBrk="0" hangingPunct="1">
        <a:spcBef>
          <a:spcPct val="0"/>
        </a:spcBef>
        <a:buNone/>
        <a:defRPr kumimoji="0" sz="4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20040" indent="-320040" algn="l" rtl="0" eaLnBrk="1" latinLnBrk="0" hangingPunct="1">
        <a:spcBef>
          <a:spcPts val="700"/>
        </a:spcBef>
        <a:buClr>
          <a:schemeClr val="accent2"/>
        </a:buClr>
        <a:buSzPct val="60000"/>
        <a:buFont typeface="Wingdings"/>
        <a:buChar char=""/>
        <a:defRPr kumimoji="0"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550"/>
        </a:spcBef>
        <a:buClr>
          <a:schemeClr val="accent1"/>
        </a:buClr>
        <a:buSzPct val="70000"/>
        <a:buFont typeface="Wingdings 2"/>
        <a:buChar char="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rtl="0" eaLnBrk="1" latinLnBrk="0" hangingPunct="1">
        <a:spcBef>
          <a:spcPts val="500"/>
        </a:spcBef>
        <a:buClr>
          <a:schemeClr val="accent2"/>
        </a:buClr>
        <a:buSzPct val="75000"/>
        <a:buFont typeface="Wingdings"/>
        <a:buChar char="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28600" algn="l" rtl="0" eaLnBrk="1" latinLnBrk="0" hangingPunct="1">
        <a:spcBef>
          <a:spcPts val="400"/>
        </a:spcBef>
        <a:buClr>
          <a:schemeClr val="accent3"/>
        </a:buClr>
        <a:buSzPct val="7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-228600" algn="l" rtl="0" eaLnBrk="1" latinLnBrk="0" hangingPunct="1">
        <a:spcBef>
          <a:spcPts val="400"/>
        </a:spcBef>
        <a:buClr>
          <a:schemeClr val="accent4"/>
        </a:buClr>
        <a:buSzPct val="6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8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8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28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8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8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btitle 2"/>
          <p:cNvSpPr txBox="1">
            <a:spLocks/>
          </p:cNvSpPr>
          <p:nvPr/>
        </p:nvSpPr>
        <p:spPr>
          <a:xfrm>
            <a:off x="2362200" y="6050037"/>
            <a:ext cx="6705600" cy="685800"/>
          </a:xfrm>
          <a:prstGeom prst="rect">
            <a:avLst/>
          </a:prstGeom>
        </p:spPr>
        <p:txBody>
          <a:bodyPr vert="horz" anchor="ctr">
            <a:noAutofit/>
          </a:bodyPr>
          <a:lstStyle/>
          <a:p>
            <a:pPr lvl="0">
              <a:spcBef>
                <a:spcPts val="700"/>
              </a:spcBef>
              <a:buClr>
                <a:srgbClr val="DD8047"/>
              </a:buClr>
              <a:buSzPct val="60000"/>
            </a:pPr>
            <a:r>
              <a:rPr lang="en-US" sz="2200" dirty="0">
                <a:solidFill>
                  <a:srgbClr val="FFFFFF"/>
                </a:solidFill>
              </a:rPr>
              <a:t>Self-Guided Education Module</a:t>
            </a:r>
          </a:p>
        </p:txBody>
      </p:sp>
      <p:sp>
        <p:nvSpPr>
          <p:cNvPr id="6" name="Subtitle 2"/>
          <p:cNvSpPr txBox="1">
            <a:spLocks/>
          </p:cNvSpPr>
          <p:nvPr/>
        </p:nvSpPr>
        <p:spPr>
          <a:xfrm>
            <a:off x="0" y="6019800"/>
            <a:ext cx="2209800" cy="685800"/>
          </a:xfrm>
          <a:prstGeom prst="rect">
            <a:avLst/>
          </a:prstGeom>
        </p:spPr>
        <p:txBody>
          <a:bodyPr vert="horz" anchor="ctr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ct val="60000"/>
              <a:buFont typeface="Wingdings"/>
              <a:buNone/>
              <a:tabLst/>
              <a:defRPr/>
            </a:pPr>
            <a:r>
              <a:rPr kumimoji="0" lang="en-US" sz="2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Lesson </a:t>
            </a:r>
            <a:r>
              <a:rPr lang="en-US" sz="2200" dirty="0">
                <a:solidFill>
                  <a:srgbClr val="FFFFFF"/>
                </a:solidFill>
              </a:rPr>
              <a:t>2</a:t>
            </a:r>
            <a:r>
              <a:rPr kumimoji="0" lang="en-US" sz="2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of</a:t>
            </a:r>
            <a:r>
              <a:rPr kumimoji="0" lang="en-US" sz="2200" b="0" i="0" u="none" strike="noStrike" kern="1200" cap="none" spc="0" normalizeH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3</a:t>
            </a:r>
            <a:endParaRPr kumimoji="0" lang="en-US" sz="22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0" y="0"/>
            <a:ext cx="9144000" cy="685800"/>
          </a:xfrm>
          <a:solidFill>
            <a:schemeClr val="accent1"/>
          </a:solidFill>
        </p:spPr>
        <p:txBody>
          <a:bodyPr>
            <a:noAutofit/>
          </a:bodyPr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Facility Manager Responsibilities</a:t>
            </a: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02508" y="5993614"/>
            <a:ext cx="2353260" cy="79864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2000" y="836410"/>
            <a:ext cx="7620000" cy="5080000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4A7CCD-4310-46AB-998F-92BEA189ECFC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lvl="0"/>
            <a:r>
              <a:rPr lang="en-US" sz="1600" dirty="0" smtClean="0">
                <a:solidFill>
                  <a:schemeClr val="bg1"/>
                </a:solidFill>
              </a:rPr>
              <a:t>2. 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7A3B7630-EB21-464F-BCF3-B6E27F6BDC28}" type="slidenum">
              <a:rPr lang="en-US" smtClean="0"/>
              <a:pPr/>
              <a:t>10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609600" y="1524000"/>
            <a:ext cx="5791200" cy="5105400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en-US" sz="2700" dirty="0" smtClean="0"/>
              <a:t>Where to look: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700" dirty="0" smtClean="0"/>
              <a:t>Dark corners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700" dirty="0" smtClean="0"/>
              <a:t>Hard-to-reach areas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700" dirty="0" smtClean="0"/>
              <a:t>Undisturbed places/under and behind stationary items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700" dirty="0" smtClean="0"/>
              <a:t>Warm or wet places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700" dirty="0" smtClean="0"/>
              <a:t>Food storage and </a:t>
            </a:r>
            <a:br>
              <a:rPr lang="en-US" sz="2700" dirty="0" smtClean="0"/>
            </a:br>
            <a:r>
              <a:rPr lang="en-US" sz="2700" dirty="0" smtClean="0"/>
              <a:t>preparation areas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700" dirty="0" smtClean="0"/>
              <a:t>Waste collection containers/areas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700" dirty="0" smtClean="0"/>
              <a:t>Suspended ceilings</a:t>
            </a:r>
          </a:p>
          <a:p>
            <a:pPr marL="514350" indent="-514350">
              <a:buFont typeface="+mj-lt"/>
              <a:buAutoNum type="arabicPeriod"/>
            </a:pPr>
            <a:endParaRPr lang="en-US" sz="2700" dirty="0" smtClean="0"/>
          </a:p>
          <a:p>
            <a:pPr marL="514350" indent="-514350">
              <a:buFont typeface="+mj-lt"/>
              <a:buAutoNum type="arabicPeriod"/>
            </a:pPr>
            <a:endParaRPr lang="en-US" sz="2700" dirty="0"/>
          </a:p>
        </p:txBody>
      </p:sp>
      <p:sp>
        <p:nvSpPr>
          <p:cNvPr id="6" name="Title 7"/>
          <p:cNvSpPr txBox="1">
            <a:spLocks/>
          </p:cNvSpPr>
          <p:nvPr/>
        </p:nvSpPr>
        <p:spPr>
          <a:xfrm>
            <a:off x="533400" y="381000"/>
            <a:ext cx="8610600" cy="533400"/>
          </a:xfrm>
          <a:prstGeom prst="rect">
            <a:avLst/>
          </a:prstGeom>
        </p:spPr>
        <p:txBody>
          <a:bodyPr vert="horz" anchor="ctr">
            <a:noAutofit/>
          </a:bodyPr>
          <a:lstStyle/>
          <a:p>
            <a:pPr>
              <a:spcBef>
                <a:spcPct val="0"/>
              </a:spcBef>
              <a:defRPr/>
            </a:pPr>
            <a:r>
              <a:rPr lang="en-US" sz="3200" dirty="0" smtClean="0">
                <a:solidFill>
                  <a:schemeClr val="bg2">
                    <a:lumMod val="10000"/>
                  </a:schemeClr>
                </a:solidFill>
                <a:latin typeface="Tw Cen MT" pitchFamily="34" charset="0"/>
                <a:ea typeface="Calibri"/>
                <a:cs typeface="Times New Roman" pitchFamily="18" charset="0"/>
              </a:rPr>
              <a:t>Key Elements of Inspection and Monitoring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uLnTx/>
                <a:uFillTx/>
                <a:latin typeface="Tw Cen MT" pitchFamily="34" charset="0"/>
                <a:ea typeface="Calibri"/>
                <a:cs typeface="Times New Roman" pitchFamily="18" charset="0"/>
              </a:rPr>
              <a:t> 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chemeClr val="bg2">
                  <a:lumMod val="10000"/>
                </a:schemeClr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981505" y="4621639"/>
            <a:ext cx="2932421" cy="20889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5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623471" y="1132809"/>
            <a:ext cx="3276600" cy="18491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5715000" y="3073542"/>
            <a:ext cx="3093542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i="1" dirty="0" smtClean="0"/>
              <a:t>Regular, careful inspection helps to keep pests and pest-conducive conditions under control rapidly and efficiently – Dawn H. Gouge, University of Arizona</a:t>
            </a:r>
            <a:endParaRPr lang="en-US" i="1" dirty="0"/>
          </a:p>
        </p:txBody>
      </p:sp>
    </p:spTree>
    <p:extLst>
      <p:ext uri="{BB962C8B-B14F-4D97-AF65-F5344CB8AC3E}">
        <p14:creationId xmlns:p14="http://schemas.microsoft.com/office/powerpoint/2010/main" val="33364185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lvl="0"/>
            <a:r>
              <a:rPr lang="en-US" sz="1600" dirty="0" smtClean="0">
                <a:solidFill>
                  <a:schemeClr val="bg1"/>
                </a:solidFill>
              </a:rPr>
              <a:t>2. 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7A3B7630-EB21-464F-BCF3-B6E27F6BDC28}" type="slidenum">
              <a:rPr lang="en-US" smtClean="0"/>
              <a:pPr/>
              <a:t>11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5105400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en-US" sz="3200" dirty="0" smtClean="0"/>
              <a:t>Where to look:</a:t>
            </a:r>
          </a:p>
          <a:p>
            <a:pPr marL="514350" indent="-514350">
              <a:buFont typeface="+mj-lt"/>
              <a:buAutoNum type="arabicPeriod" startAt="8"/>
            </a:pPr>
            <a:r>
              <a:rPr lang="en-US" sz="3200" dirty="0" smtClean="0"/>
              <a:t>Warm </a:t>
            </a:r>
            <a:r>
              <a:rPr lang="en-US" sz="3200" dirty="0"/>
              <a:t>walls with </a:t>
            </a:r>
            <a:r>
              <a:rPr lang="en-US" sz="3200" dirty="0" smtClean="0"/>
              <a:t>penetrations</a:t>
            </a:r>
            <a:endParaRPr lang="en-US" sz="3200" dirty="0"/>
          </a:p>
          <a:p>
            <a:pPr marL="514350" indent="-514350">
              <a:buFont typeface="+mj-lt"/>
              <a:buAutoNum type="arabicPeriod" startAt="8"/>
            </a:pPr>
            <a:r>
              <a:rPr lang="en-US" sz="3200" dirty="0"/>
              <a:t>Compressor motor </a:t>
            </a:r>
            <a:r>
              <a:rPr lang="en-US" sz="3200" dirty="0" smtClean="0"/>
              <a:t/>
            </a:r>
            <a:br>
              <a:rPr lang="en-US" sz="3200" dirty="0" smtClean="0"/>
            </a:br>
            <a:r>
              <a:rPr lang="en-US" sz="3200" dirty="0" smtClean="0"/>
              <a:t>voids in equipment</a:t>
            </a:r>
            <a:endParaRPr lang="en-US" sz="3200" dirty="0"/>
          </a:p>
          <a:p>
            <a:pPr marL="514350" indent="-514350">
              <a:buFont typeface="+mj-lt"/>
              <a:buAutoNum type="arabicPeriod" startAt="8"/>
            </a:pPr>
            <a:r>
              <a:rPr lang="en-US" sz="3200" dirty="0" smtClean="0"/>
              <a:t>Unsealed floors and </a:t>
            </a:r>
            <a:br>
              <a:rPr lang="en-US" sz="3200" dirty="0" smtClean="0"/>
            </a:br>
            <a:r>
              <a:rPr lang="en-US" sz="3200" dirty="0" smtClean="0"/>
              <a:t>floor to wall junctures</a:t>
            </a:r>
            <a:endParaRPr lang="en-US" sz="3200" dirty="0"/>
          </a:p>
          <a:p>
            <a:pPr marL="514350" indent="-514350">
              <a:buFont typeface="+mj-lt"/>
              <a:buAutoNum type="arabicPeriod" startAt="8"/>
            </a:pPr>
            <a:r>
              <a:rPr lang="en-US" sz="3200" dirty="0"/>
              <a:t>Undisturbed </a:t>
            </a:r>
            <a:r>
              <a:rPr lang="en-US" sz="3200" dirty="0" smtClean="0"/>
              <a:t>containers</a:t>
            </a:r>
          </a:p>
          <a:p>
            <a:pPr marL="514350" indent="-514350">
              <a:buFont typeface="+mj-lt"/>
              <a:buAutoNum type="arabicPeriod" startAt="8"/>
            </a:pPr>
            <a:r>
              <a:rPr lang="en-US" sz="3200" dirty="0" smtClean="0"/>
              <a:t>Cardboard boxes</a:t>
            </a:r>
          </a:p>
          <a:p>
            <a:pPr marL="514350" indent="-514350">
              <a:buFont typeface="+mj-lt"/>
              <a:buAutoNum type="arabicPeriod" startAt="8"/>
            </a:pPr>
            <a:r>
              <a:rPr lang="en-US" sz="3200" dirty="0" smtClean="0"/>
              <a:t>Clutter</a:t>
            </a:r>
          </a:p>
          <a:p>
            <a:pPr marL="514350" indent="-514350">
              <a:buFont typeface="+mj-lt"/>
              <a:buAutoNum type="arabicPeriod" startAt="8"/>
            </a:pPr>
            <a:endParaRPr lang="en-US" sz="3100" dirty="0" smtClean="0"/>
          </a:p>
          <a:p>
            <a:pPr marL="514350" indent="-514350">
              <a:buFont typeface="+mj-lt"/>
              <a:buAutoNum type="arabicPeriod" startAt="8"/>
            </a:pPr>
            <a:endParaRPr lang="en-US" sz="3100" dirty="0"/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11648" y="2743200"/>
            <a:ext cx="3375152" cy="25313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itle 7"/>
          <p:cNvSpPr txBox="1">
            <a:spLocks/>
          </p:cNvSpPr>
          <p:nvPr/>
        </p:nvSpPr>
        <p:spPr>
          <a:xfrm>
            <a:off x="533400" y="381000"/>
            <a:ext cx="8610600" cy="533400"/>
          </a:xfrm>
          <a:prstGeom prst="rect">
            <a:avLst/>
          </a:prstGeom>
        </p:spPr>
        <p:txBody>
          <a:bodyPr vert="horz" anchor="ctr">
            <a:noAutofit/>
          </a:bodyPr>
          <a:lstStyle/>
          <a:p>
            <a:pPr>
              <a:spcBef>
                <a:spcPct val="0"/>
              </a:spcBef>
              <a:defRPr/>
            </a:pPr>
            <a:r>
              <a:rPr lang="en-US" sz="3200" dirty="0" smtClean="0">
                <a:solidFill>
                  <a:schemeClr val="bg2">
                    <a:lumMod val="10000"/>
                  </a:schemeClr>
                </a:solidFill>
                <a:latin typeface="Tw Cen MT" pitchFamily="34" charset="0"/>
                <a:ea typeface="Calibri"/>
                <a:cs typeface="Times New Roman" pitchFamily="18" charset="0"/>
              </a:rPr>
              <a:t>Key Elements of Inspection and Monitoring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uLnTx/>
                <a:uFillTx/>
                <a:latin typeface="Tw Cen MT" pitchFamily="34" charset="0"/>
                <a:ea typeface="Calibri"/>
                <a:cs typeface="Times New Roman" pitchFamily="18" charset="0"/>
              </a:rPr>
              <a:t> 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chemeClr val="bg2">
                  <a:lumMod val="10000"/>
                </a:schemeClr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159248" y="5320968"/>
            <a:ext cx="3606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i="1" dirty="0" smtClean="0"/>
              <a:t>Booster club storage – Dawn H. Gouge, University of Arizona</a:t>
            </a:r>
            <a:endParaRPr lang="en-US" i="1" dirty="0"/>
          </a:p>
        </p:txBody>
      </p:sp>
    </p:spTree>
    <p:extLst>
      <p:ext uri="{BB962C8B-B14F-4D97-AF65-F5344CB8AC3E}">
        <p14:creationId xmlns:p14="http://schemas.microsoft.com/office/powerpoint/2010/main" val="15491695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lvl="0"/>
            <a:r>
              <a:rPr lang="en-US" sz="1600" dirty="0" smtClean="0">
                <a:solidFill>
                  <a:schemeClr val="bg1"/>
                </a:solidFill>
              </a:rPr>
              <a:t>2. 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7A3B7630-EB21-464F-BCF3-B6E27F6BDC28}" type="slidenum">
              <a:rPr lang="en-US" smtClean="0"/>
              <a:pPr/>
              <a:t>12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2663952" cy="4495800"/>
          </a:xfrm>
        </p:spPr>
        <p:txBody>
          <a:bodyPr/>
          <a:lstStyle/>
          <a:p>
            <a:pPr>
              <a:buNone/>
            </a:pPr>
            <a:r>
              <a:rPr lang="en-US" sz="3200" dirty="0" smtClean="0"/>
              <a:t>Tools: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3200" dirty="0" smtClean="0"/>
              <a:t>Monitoring traps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3200" dirty="0" smtClean="0"/>
              <a:t>Bright flashlight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3200" dirty="0" smtClean="0"/>
              <a:t>Hand lens</a:t>
            </a:r>
          </a:p>
          <a:p>
            <a:pPr marL="514350" indent="-514350">
              <a:buFont typeface="+mj-lt"/>
              <a:buAutoNum type="arabicPeriod"/>
            </a:pPr>
            <a:endParaRPr lang="en-US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76601" y="1828800"/>
            <a:ext cx="5410200" cy="40629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Title 7"/>
          <p:cNvSpPr txBox="1">
            <a:spLocks/>
          </p:cNvSpPr>
          <p:nvPr/>
        </p:nvSpPr>
        <p:spPr>
          <a:xfrm>
            <a:off x="533400" y="381000"/>
            <a:ext cx="8610600" cy="533400"/>
          </a:xfrm>
          <a:prstGeom prst="rect">
            <a:avLst/>
          </a:prstGeom>
        </p:spPr>
        <p:txBody>
          <a:bodyPr vert="horz" anchor="ctr">
            <a:noAutofit/>
          </a:bodyPr>
          <a:lstStyle/>
          <a:p>
            <a:pPr>
              <a:spcBef>
                <a:spcPct val="0"/>
              </a:spcBef>
              <a:defRPr/>
            </a:pPr>
            <a:r>
              <a:rPr lang="en-US" sz="3200" dirty="0" smtClean="0">
                <a:solidFill>
                  <a:schemeClr val="bg2">
                    <a:lumMod val="10000"/>
                  </a:schemeClr>
                </a:solidFill>
                <a:latin typeface="Tw Cen MT" pitchFamily="34" charset="0"/>
                <a:ea typeface="Calibri"/>
                <a:cs typeface="Times New Roman" pitchFamily="18" charset="0"/>
              </a:rPr>
              <a:t>Key Elements of Inspection and Monitoring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uLnTx/>
                <a:uFillTx/>
                <a:latin typeface="Tw Cen MT" pitchFamily="34" charset="0"/>
                <a:ea typeface="Calibri"/>
                <a:cs typeface="Times New Roman" pitchFamily="18" charset="0"/>
              </a:rPr>
              <a:t> 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chemeClr val="bg2">
                  <a:lumMod val="10000"/>
                </a:schemeClr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7" name="Text Box 2"/>
          <p:cNvSpPr txBox="1">
            <a:spLocks noChangeArrowheads="1"/>
          </p:cNvSpPr>
          <p:nvPr/>
        </p:nvSpPr>
        <p:spPr bwMode="auto">
          <a:xfrm>
            <a:off x="685800" y="6096000"/>
            <a:ext cx="5393297" cy="3493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algn="r">
              <a:lnSpc>
                <a:spcPts val="1800"/>
              </a:lnSpc>
            </a:pPr>
            <a:r>
              <a:rPr lang="en-US" i="1" dirty="0" smtClean="0">
                <a:effectLst/>
                <a:ea typeface="Calibri" panose="020F0502020204030204" pitchFamily="34" charset="0"/>
                <a:cs typeface="Kartika" panose="02020503030404060203" pitchFamily="18" charset="0"/>
              </a:rPr>
              <a:t>Marc Lame identifying an insect </a:t>
            </a:r>
            <a:r>
              <a:rPr lang="en-US" i="1" dirty="0">
                <a:ea typeface="Calibri" panose="020F0502020204030204" pitchFamily="34" charset="0"/>
                <a:cs typeface="Kartika" panose="02020503030404060203" pitchFamily="18" charset="0"/>
              </a:rPr>
              <a:t>– Jerry Jochim, Monroe County Community School Corporation </a:t>
            </a:r>
            <a:endParaRPr lang="en-US" i="1" dirty="0">
              <a:effectLst/>
              <a:ea typeface="Calibri" panose="020F0502020204030204" pitchFamily="34" charset="0"/>
              <a:cs typeface="Kartika" panose="020205030304040602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520359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 txBox="1">
            <a:spLocks/>
          </p:cNvSpPr>
          <p:nvPr/>
        </p:nvSpPr>
        <p:spPr>
          <a:xfrm>
            <a:off x="0" y="0"/>
            <a:ext cx="1143000" cy="685800"/>
          </a:xfrm>
          <a:prstGeom prst="rect">
            <a:avLst/>
          </a:prstGeom>
        </p:spPr>
        <p:txBody>
          <a:bodyPr vert="horz" anchor="ctr">
            <a:normAutofit fontScale="85000" lnSpcReduction="20000"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3.</a:t>
            </a:r>
            <a:r>
              <a:rPr kumimoji="0" lang="en-US" sz="4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en-US" sz="4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7A3B7630-EB21-464F-BCF3-B6E27F6BDC28}" type="slidenum">
              <a:rPr lang="en-US" smtClean="0"/>
              <a:pPr/>
              <a:t>13</a:t>
            </a:fld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"/>
          </p:nvPr>
        </p:nvSpPr>
        <p:spPr>
          <a:xfrm>
            <a:off x="612648" y="1524000"/>
            <a:ext cx="8153400" cy="5257800"/>
          </a:xfrm>
        </p:spPr>
        <p:txBody>
          <a:bodyPr>
            <a:noAutofit/>
          </a:bodyPr>
          <a:lstStyle/>
          <a:p>
            <a:pPr>
              <a:buFont typeface="Wingdings" pitchFamily="2" charset="2"/>
              <a:buChar char="q"/>
            </a:pPr>
            <a:r>
              <a:rPr lang="en-US" sz="3200" dirty="0" smtClean="0"/>
              <a:t>Frequency: Along with daily duties, communicate in writing to IPM Coordinators and others about pest issues and document your actions  </a:t>
            </a:r>
          </a:p>
          <a:p>
            <a:pPr>
              <a:buFont typeface="Wingdings" pitchFamily="2" charset="2"/>
              <a:buChar char="q"/>
            </a:pPr>
            <a:r>
              <a:rPr lang="en-US" sz="3200" dirty="0" smtClean="0"/>
              <a:t>Record date, time, location and: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3200" dirty="0"/>
              <a:t>Pests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3200" dirty="0"/>
              <a:t>Signs of pests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3200" dirty="0"/>
              <a:t>Pest-conducive </a:t>
            </a:r>
            <a:r>
              <a:rPr lang="en-US" sz="3200" dirty="0" smtClean="0"/>
              <a:t/>
            </a:r>
            <a:br>
              <a:rPr lang="en-US" sz="3200" dirty="0" smtClean="0"/>
            </a:br>
            <a:r>
              <a:rPr lang="en-US" sz="3200" dirty="0" smtClean="0"/>
              <a:t>conditions</a:t>
            </a:r>
          </a:p>
          <a:p>
            <a:pPr>
              <a:buNone/>
            </a:pPr>
            <a:endParaRPr lang="en-US" sz="2800" dirty="0"/>
          </a:p>
        </p:txBody>
      </p:sp>
      <p:sp>
        <p:nvSpPr>
          <p:cNvPr id="12" name="Title 7"/>
          <p:cNvSpPr txBox="1">
            <a:spLocks/>
          </p:cNvSpPr>
          <p:nvPr/>
        </p:nvSpPr>
        <p:spPr>
          <a:xfrm>
            <a:off x="533400" y="381000"/>
            <a:ext cx="8610600" cy="533400"/>
          </a:xfrm>
          <a:prstGeom prst="rect">
            <a:avLst/>
          </a:prstGeom>
        </p:spPr>
        <p:txBody>
          <a:bodyPr vert="horz" anchor="ctr">
            <a:noAutofit/>
          </a:bodyPr>
          <a:lstStyle/>
          <a:p>
            <a:pPr>
              <a:spcBef>
                <a:spcPct val="0"/>
              </a:spcBef>
              <a:defRPr/>
            </a:pPr>
            <a:r>
              <a:rPr lang="en-US" sz="3200" dirty="0" smtClean="0">
                <a:solidFill>
                  <a:schemeClr val="bg2">
                    <a:lumMod val="10000"/>
                  </a:schemeClr>
                </a:solidFill>
                <a:latin typeface="Tw Cen MT" pitchFamily="34" charset="0"/>
                <a:ea typeface="Calibri"/>
                <a:cs typeface="Times New Roman" pitchFamily="18" charset="0"/>
              </a:rPr>
              <a:t>Key Elements of Inspection and Monitoring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uLnTx/>
                <a:uFillTx/>
                <a:latin typeface="Tw Cen MT" pitchFamily="34" charset="0"/>
                <a:ea typeface="Calibri"/>
                <a:cs typeface="Times New Roman" pitchFamily="18" charset="0"/>
              </a:rPr>
              <a:t> 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chemeClr val="bg2">
                  <a:lumMod val="10000"/>
                </a:schemeClr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 rot="672515">
            <a:off x="6251573" y="3745575"/>
            <a:ext cx="2672922" cy="20350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3556000" y="5801472"/>
            <a:ext cx="3606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i="1" dirty="0" smtClean="0"/>
              <a:t>If you do not have a work order system, develop pest sighting logs – Dawn H. Gouge, University of Arizona</a:t>
            </a:r>
            <a:endParaRPr lang="en-US" i="1" dirty="0"/>
          </a:p>
        </p:txBody>
      </p:sp>
    </p:spTree>
    <p:extLst>
      <p:ext uri="{BB962C8B-B14F-4D97-AF65-F5344CB8AC3E}">
        <p14:creationId xmlns:p14="http://schemas.microsoft.com/office/powerpoint/2010/main" val="38635682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smtClean="0">
                <a:solidFill>
                  <a:schemeClr val="bg2">
                    <a:lumMod val="10000"/>
                  </a:schemeClr>
                </a:solidFill>
              </a:rPr>
              <a:t>Facility Manager Checklist</a:t>
            </a:r>
            <a:endParaRPr lang="en-US" sz="3200" dirty="0">
              <a:solidFill>
                <a:schemeClr val="bg2">
                  <a:lumMod val="1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85800" y="1600200"/>
            <a:ext cx="4568952" cy="44958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200" dirty="0" smtClean="0"/>
              <a:t>Facility managers have many responsibilities </a:t>
            </a:r>
          </a:p>
          <a:p>
            <a:pPr marL="0" indent="0">
              <a:buNone/>
            </a:pPr>
            <a:endParaRPr lang="en-US" sz="3200" dirty="0"/>
          </a:p>
          <a:p>
            <a:pPr marL="0" indent="0">
              <a:buNone/>
            </a:pPr>
            <a:r>
              <a:rPr lang="en-US" sz="3200" dirty="0" smtClean="0"/>
              <a:t>A checklist can help make sure duties are completed in a timely manner </a:t>
            </a:r>
          </a:p>
          <a:p>
            <a:endParaRPr lang="en-US" sz="32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774A7CCD-4310-46AB-998F-92BEA189ECFC}" type="slidenum">
              <a:rPr lang="en-US" smtClean="0"/>
              <a:pPr/>
              <a:t>14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05400" y="3396342"/>
            <a:ext cx="4038600" cy="34616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36757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219200" y="2514600"/>
            <a:ext cx="7772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11" name="Title 1"/>
          <p:cNvSpPr txBox="1">
            <a:spLocks/>
          </p:cNvSpPr>
          <p:nvPr/>
        </p:nvSpPr>
        <p:spPr>
          <a:xfrm>
            <a:off x="-5938" y="-228600"/>
            <a:ext cx="920338" cy="723900"/>
          </a:xfrm>
          <a:prstGeom prst="rect">
            <a:avLst/>
          </a:prstGeom>
        </p:spPr>
        <p:txBody>
          <a:bodyPr vert="horz" anchor="ctr">
            <a:normAutofit fontScale="97500"/>
          </a:bodyPr>
          <a:lstStyle/>
          <a:p>
            <a:pPr>
              <a:spcBef>
                <a:spcPct val="0"/>
              </a:spcBef>
            </a:pPr>
            <a:r>
              <a:rPr lang="en-US" sz="1400" dirty="0" smtClean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8</a:t>
            </a:r>
            <a:r>
              <a:rPr lang="en-US" sz="14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.</a:t>
            </a:r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smtClean="0">
                <a:solidFill>
                  <a:schemeClr val="bg2">
                    <a:lumMod val="10000"/>
                  </a:schemeClr>
                </a:solidFill>
              </a:rPr>
              <a:t>Example Inspection Checklist</a:t>
            </a:r>
            <a:endParaRPr lang="en-US" sz="3200" dirty="0">
              <a:solidFill>
                <a:schemeClr val="bg2">
                  <a:lumMod val="10000"/>
                </a:scheme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2FD8A8BF-CD3C-46D3-A440-240840B92952}" type="slidenum">
              <a:rPr lang="en-US" smtClean="0"/>
              <a:pPr/>
              <a:t>15</a:t>
            </a:fld>
            <a:endParaRPr lang="en-US"/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04453148"/>
              </p:ext>
            </p:extLst>
          </p:nvPr>
        </p:nvGraphicFramePr>
        <p:xfrm>
          <a:off x="152400" y="1208434"/>
          <a:ext cx="8839200" cy="5516880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697831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2029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9184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4874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</a:rPr>
                        <a:t>1.BUILDING MAINTENANCE SUPPLIES</a:t>
                      </a:r>
                      <a:endParaRPr lang="en-US" sz="2000" dirty="0">
                        <a:solidFill>
                          <a:schemeClr val="bg2">
                            <a:lumMod val="10000"/>
                          </a:schemeClr>
                        </a:solidFill>
                      </a:endParaRPr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</a:rPr>
                        <a:t>Yes</a:t>
                      </a:r>
                      <a:endParaRPr lang="en-US" sz="2000" dirty="0">
                        <a:solidFill>
                          <a:schemeClr val="bg2">
                            <a:lumMod val="10000"/>
                          </a:schemeClr>
                        </a:solidFill>
                      </a:endParaRPr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</a:rPr>
                        <a:t>No</a:t>
                      </a:r>
                      <a:endParaRPr lang="en-US" sz="2000" dirty="0">
                        <a:solidFill>
                          <a:schemeClr val="bg2">
                            <a:lumMod val="10000"/>
                          </a:schemeClr>
                        </a:solidFill>
                      </a:endParaRPr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</a:rPr>
                        <a:t>N/A</a:t>
                      </a:r>
                      <a:endParaRPr lang="en-US" sz="2000" dirty="0">
                        <a:solidFill>
                          <a:schemeClr val="bg2">
                            <a:lumMod val="10000"/>
                          </a:schemeClr>
                        </a:solidFill>
                      </a:endParaRPr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700" dirty="0" smtClean="0"/>
                        <a:t>1a. Developed appropriate procedures and stocked supplies for spill control</a:t>
                      </a:r>
                      <a:endParaRPr lang="en-US" sz="17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7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7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7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700" dirty="0" smtClean="0"/>
                        <a:t>1b. Reviewed supply labels</a:t>
                      </a:r>
                      <a:endParaRPr lang="en-US" sz="17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7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7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7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700" dirty="0" smtClean="0"/>
                        <a:t>1c. Ensured that air from chemical and trash storage areas vents to the outdoors </a:t>
                      </a:r>
                      <a:endParaRPr lang="en-US" sz="17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7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7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7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700" dirty="0" smtClean="0"/>
                        <a:t>1d. Stored chemical products and supplies in sealed, clearly labeled containers </a:t>
                      </a:r>
                      <a:endParaRPr lang="en-US" sz="17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7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7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7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20040">
                <a:tc>
                  <a:txBody>
                    <a:bodyPr/>
                    <a:lstStyle/>
                    <a:p>
                      <a:r>
                        <a:rPr lang="en-US" sz="1700" dirty="0" smtClean="0"/>
                        <a:t>1e. Researched and selected the safest products available</a:t>
                      </a:r>
                      <a:endParaRPr lang="en-US" sz="17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7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7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7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700" dirty="0" smtClean="0"/>
                        <a:t>1f. Ensured that supplies are being used according to manufacturers’ instructions </a:t>
                      </a:r>
                      <a:endParaRPr lang="en-US" sz="17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7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7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7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700" dirty="0" smtClean="0"/>
                        <a:t>1g. Ensured that chemicals, chemical-containing wastes, and containers are disposed of according to manufacturers’ instructions</a:t>
                      </a:r>
                      <a:endParaRPr lang="en-US" sz="17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7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7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7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700" dirty="0" smtClean="0"/>
                        <a:t>1h. Substituted less- or non-hazardous materials (where possible)</a:t>
                      </a:r>
                      <a:endParaRPr lang="en-US" sz="17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7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7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7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700" dirty="0" smtClean="0"/>
                        <a:t>1i. Scheduled work involving odorous or hazardous chemicals for periods when the school is unoccupied</a:t>
                      </a:r>
                      <a:endParaRPr lang="en-US" sz="17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7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7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7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700" dirty="0" smtClean="0"/>
                        <a:t>1j. Ventilated affected areas during and after the use of odorous or hazardous chemicals</a:t>
                      </a:r>
                      <a:endParaRPr lang="en-US" sz="17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7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7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7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775672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33400" y="2667000"/>
            <a:ext cx="8001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-5938" y="-228600"/>
            <a:ext cx="920338" cy="723900"/>
          </a:xfrm>
          <a:prstGeom prst="rect">
            <a:avLst/>
          </a:prstGeom>
        </p:spPr>
        <p:txBody>
          <a:bodyPr vert="horz" anchor="ctr">
            <a:normAutofit fontScale="97500"/>
          </a:bodyPr>
          <a:lstStyle/>
          <a:p>
            <a:pPr>
              <a:spcBef>
                <a:spcPct val="0"/>
              </a:spcBef>
            </a:pPr>
            <a:r>
              <a:rPr lang="en-US" sz="1400" dirty="0" smtClean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8</a:t>
            </a:r>
            <a:r>
              <a:rPr lang="en-US" sz="14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.</a:t>
            </a: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609600" y="228600"/>
            <a:ext cx="7772400" cy="990600"/>
          </a:xfrm>
        </p:spPr>
        <p:txBody>
          <a:bodyPr>
            <a:normAutofit/>
          </a:bodyPr>
          <a:lstStyle/>
          <a:p>
            <a:r>
              <a:rPr lang="en-US" sz="3200" dirty="0" smtClean="0">
                <a:solidFill>
                  <a:schemeClr val="bg2">
                    <a:lumMod val="10000"/>
                  </a:schemeClr>
                </a:solidFill>
              </a:rPr>
              <a:t>Example Inspection Checklist</a:t>
            </a:r>
            <a:endParaRPr lang="en-US" sz="3200" dirty="0">
              <a:solidFill>
                <a:schemeClr val="bg2">
                  <a:lumMod val="10000"/>
                </a:scheme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2FD8A8BF-CD3C-46D3-A440-240840B92952}" type="slidenum">
              <a:rPr lang="en-US" smtClean="0"/>
              <a:pPr/>
              <a:t>16</a:t>
            </a:fld>
            <a:endParaRPr lang="en-US"/>
          </a:p>
        </p:txBody>
      </p:sp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08883311"/>
              </p:ext>
            </p:extLst>
          </p:nvPr>
        </p:nvGraphicFramePr>
        <p:xfrm>
          <a:off x="304799" y="1828800"/>
          <a:ext cx="8610600" cy="4302604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687268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5297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5297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3197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435571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</a:rPr>
                        <a:t>2.</a:t>
                      </a:r>
                      <a:r>
                        <a:rPr lang="en-US" sz="2000" baseline="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</a:rPr>
                        <a:t> GROUNDS MAINTENANCE SUPPLIES</a:t>
                      </a:r>
                      <a:endParaRPr lang="en-US" sz="2000" dirty="0">
                        <a:solidFill>
                          <a:schemeClr val="bg2">
                            <a:lumMod val="10000"/>
                          </a:schemeClr>
                        </a:solidFill>
                      </a:endParaRPr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</a:rPr>
                        <a:t>Yes</a:t>
                      </a:r>
                      <a:endParaRPr lang="en-US" dirty="0">
                        <a:solidFill>
                          <a:schemeClr val="bg2">
                            <a:lumMod val="10000"/>
                          </a:schemeClr>
                        </a:solidFill>
                      </a:endParaRPr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</a:rPr>
                        <a:t>No</a:t>
                      </a:r>
                      <a:endParaRPr lang="en-US" dirty="0">
                        <a:solidFill>
                          <a:schemeClr val="bg2">
                            <a:lumMod val="10000"/>
                          </a:schemeClr>
                        </a:solidFill>
                      </a:endParaRPr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</a:rPr>
                        <a:t>N/A</a:t>
                      </a:r>
                      <a:endParaRPr lang="en-US" dirty="0">
                        <a:solidFill>
                          <a:schemeClr val="bg2">
                            <a:lumMod val="10000"/>
                          </a:schemeClr>
                        </a:solidFill>
                      </a:endParaRPr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35571">
                <a:tc>
                  <a:txBody>
                    <a:bodyPr/>
                    <a:lstStyle/>
                    <a:p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ea typeface="Times New Roman" pitchFamily="18" charset="0"/>
                          <a:cs typeface="Arial" pitchFamily="34" charset="0"/>
                        </a:rPr>
                        <a:t>2a. Stored grounds maintenance supplies in appropriate area(s)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35571">
                <a:tc>
                  <a:txBody>
                    <a:bodyPr/>
                    <a:lstStyle/>
                    <a:p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ea typeface="Times New Roman" pitchFamily="18" charset="0"/>
                          <a:cs typeface="Arial" pitchFamily="34" charset="0"/>
                        </a:rPr>
                        <a:t>2b. Ensured that supplies are used and stored according to manufacturers’ instructions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35571">
                <a:tc>
                  <a:txBody>
                    <a:bodyPr/>
                    <a:lstStyle/>
                    <a:p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ea typeface="Times New Roman" pitchFamily="18" charset="0"/>
                          <a:cs typeface="Arial" pitchFamily="34" charset="0"/>
                        </a:rPr>
                        <a:t>2c. Established and followed procedures to minimize exposure to fumes from supplies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35571">
                <a:tc>
                  <a:txBody>
                    <a:bodyPr/>
                    <a:lstStyle/>
                    <a:p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ea typeface="Times New Roman" pitchFamily="18" charset="0"/>
                          <a:cs typeface="Arial" pitchFamily="34" charset="0"/>
                        </a:rPr>
                        <a:t>2d. Reviewed and followed manufacturers’ guidelines for maintenance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35571">
                <a:tc>
                  <a:txBody>
                    <a:bodyPr/>
                    <a:lstStyle/>
                    <a:p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ea typeface="Times New Roman" pitchFamily="18" charset="0"/>
                          <a:cs typeface="Arial" pitchFamily="34" charset="0"/>
                        </a:rPr>
                        <a:t>2e. Replaced portable gas cans with low-emission cans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35571">
                <a:tc>
                  <a:txBody>
                    <a:bodyPr/>
                    <a:lstStyle/>
                    <a:p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ea typeface="Times New Roman" pitchFamily="18" charset="0"/>
                          <a:cs typeface="Arial" pitchFamily="34" charset="0"/>
                        </a:rPr>
                        <a:t>2f. Stored chemical products and supplies in sealed, clearly-labeled containers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608606">
                <a:tc>
                  <a:txBody>
                    <a:bodyPr/>
                    <a:lstStyle/>
                    <a:p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ea typeface="Times New Roman" pitchFamily="18" charset="0"/>
                          <a:cs typeface="Arial" pitchFamily="34" charset="0"/>
                        </a:rPr>
                        <a:t>2g. Ensured that chemicals, chemical-containing wastes, and containers are disposed of according to manufacturers’ instructions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652203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30668607"/>
              </p:ext>
            </p:extLst>
          </p:nvPr>
        </p:nvGraphicFramePr>
        <p:xfrm>
          <a:off x="228599" y="1578949"/>
          <a:ext cx="8686801" cy="1958198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678180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858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68837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</a:rPr>
                        <a:t>3.</a:t>
                      </a:r>
                      <a:r>
                        <a:rPr lang="en-US" baseline="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</a:rPr>
                        <a:t> DUST CONTROL</a:t>
                      </a:r>
                      <a:endParaRPr lang="en-US" dirty="0">
                        <a:solidFill>
                          <a:schemeClr val="bg2">
                            <a:lumMod val="10000"/>
                          </a:schemeClr>
                        </a:solidFill>
                      </a:endParaRPr>
                    </a:p>
                  </a:txBody>
                  <a:tcPr marT="0" marB="0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</a:rPr>
                        <a:t>Yes</a:t>
                      </a:r>
                      <a:endParaRPr lang="en-US" dirty="0">
                        <a:solidFill>
                          <a:schemeClr val="bg2">
                            <a:lumMod val="10000"/>
                          </a:schemeClr>
                        </a:solidFill>
                      </a:endParaRPr>
                    </a:p>
                  </a:txBody>
                  <a:tcPr marT="0" marB="0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</a:rPr>
                        <a:t>No</a:t>
                      </a:r>
                      <a:endParaRPr lang="en-US" dirty="0">
                        <a:solidFill>
                          <a:schemeClr val="bg2">
                            <a:lumMod val="10000"/>
                          </a:schemeClr>
                        </a:solidFill>
                      </a:endParaRPr>
                    </a:p>
                  </a:txBody>
                  <a:tcPr marT="0" marB="0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</a:rPr>
                        <a:t>N/A</a:t>
                      </a:r>
                      <a:endParaRPr lang="en-US" dirty="0">
                        <a:solidFill>
                          <a:schemeClr val="bg2">
                            <a:lumMod val="10000"/>
                          </a:schemeClr>
                        </a:solidFill>
                      </a:endParaRPr>
                    </a:p>
                  </a:txBody>
                  <a:tcPr marT="0" marB="0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38214">
                <a:tc>
                  <a:txBody>
                    <a:bodyPr/>
                    <a:lstStyle/>
                    <a:p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ea typeface="Times New Roman" pitchFamily="18" charset="0"/>
                          <a:cs typeface="Arial" pitchFamily="34" charset="0"/>
                        </a:rPr>
                        <a:t>3a. Installed and maintained barrier mats for entrances</a:t>
                      </a:r>
                      <a:endParaRPr lang="en-US" sz="1600" dirty="0"/>
                    </a:p>
                  </a:txBody>
                  <a:tcPr marT="0" marB="0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T="0" marB="0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T="0" marB="0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ea typeface="Times New Roman" pitchFamily="18" charset="0"/>
                          <a:cs typeface="Arial" pitchFamily="34" charset="0"/>
                        </a:rPr>
                        <a:t>3b. Used high efficiency vacuum bags</a:t>
                      </a:r>
                      <a:endParaRPr lang="en-US" sz="1600" dirty="0"/>
                    </a:p>
                  </a:txBody>
                  <a:tcPr marT="0" marB="0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T="0" marB="0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T="0" marB="0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04800">
                <a:tc>
                  <a:txBody>
                    <a:bodyPr/>
                    <a:lstStyle/>
                    <a:p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ea typeface="Times New Roman" pitchFamily="18" charset="0"/>
                          <a:cs typeface="Arial" pitchFamily="34" charset="0"/>
                        </a:rPr>
                        <a:t>3c. Used proper dusting techniques</a:t>
                      </a:r>
                      <a:endParaRPr lang="en-US" sz="1600" dirty="0"/>
                    </a:p>
                  </a:txBody>
                  <a:tcPr marT="0" marB="0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T="0" marB="0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T="0" marB="0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91027">
                <a:tc>
                  <a:txBody>
                    <a:bodyPr/>
                    <a:lstStyle/>
                    <a:p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ea typeface="Times New Roman" pitchFamily="18" charset="0"/>
                          <a:cs typeface="Arial" pitchFamily="34" charset="0"/>
                        </a:rPr>
                        <a:t>3d. Wrapped feather dusters with a dust cloth</a:t>
                      </a:r>
                      <a:endParaRPr lang="en-US" sz="1600" dirty="0"/>
                    </a:p>
                  </a:txBody>
                  <a:tcPr marT="0" marB="0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T="0" marB="0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T="0" marB="0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T="0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16435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ea typeface="Times New Roman" pitchFamily="18" charset="0"/>
                          <a:cs typeface="Arial" pitchFamily="34" charset="0"/>
                        </a:rPr>
                        <a:t>3e. Cleaned air return grilles and air supply vents</a:t>
                      </a:r>
                      <a:endParaRPr lang="en-US" sz="1600" dirty="0"/>
                    </a:p>
                  </a:txBody>
                  <a:tcPr marT="0" marB="0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T="0" marB="0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T="0" marB="0"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T="0" marB="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02062116"/>
              </p:ext>
            </p:extLst>
          </p:nvPr>
        </p:nvGraphicFramePr>
        <p:xfrm>
          <a:off x="228598" y="3637280"/>
          <a:ext cx="8686802" cy="1544320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677434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1706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8580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90088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</a:rPr>
                        <a:t>4. FLOOR CLEANING</a:t>
                      </a:r>
                      <a:endParaRPr lang="en-US" dirty="0">
                        <a:solidFill>
                          <a:schemeClr val="bg2">
                            <a:lumMod val="10000"/>
                          </a:schemeClr>
                        </a:solidFill>
                      </a:endParaRPr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</a:rPr>
                        <a:t>Yes</a:t>
                      </a:r>
                      <a:endParaRPr lang="en-US" dirty="0">
                        <a:solidFill>
                          <a:schemeClr val="bg2">
                            <a:lumMod val="10000"/>
                          </a:schemeClr>
                        </a:solidFill>
                      </a:endParaRPr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</a:rPr>
                        <a:t>No</a:t>
                      </a:r>
                      <a:endParaRPr lang="en-US" dirty="0">
                        <a:solidFill>
                          <a:schemeClr val="bg2">
                            <a:lumMod val="10000"/>
                          </a:schemeClr>
                        </a:solidFill>
                      </a:endParaRPr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</a:rPr>
                        <a:t>N/A</a:t>
                      </a:r>
                      <a:endParaRPr lang="en-US" dirty="0">
                        <a:solidFill>
                          <a:schemeClr val="bg2">
                            <a:lumMod val="10000"/>
                          </a:schemeClr>
                        </a:solidFill>
                      </a:endParaRPr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4744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28600" algn="l"/>
                          <a:tab pos="4229100" algn="r"/>
                          <a:tab pos="4400550" algn="l"/>
                          <a:tab pos="4462463" algn="r"/>
                          <a:tab pos="4518025" algn="l"/>
                          <a:tab pos="4625975" algn="l"/>
                          <a:tab pos="4686300" algn="l"/>
                          <a:tab pos="4743450" algn="l"/>
                          <a:tab pos="4972050" algn="l"/>
                        </a:tabLst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ea typeface="Times New Roman" pitchFamily="18" charset="0"/>
                          <a:cs typeface="Arial" pitchFamily="34" charset="0"/>
                        </a:rPr>
                        <a:t>4a. 	Established and followed schedule for vacuuming and mopping floors	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84744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28600" algn="l"/>
                          <a:tab pos="4229100" algn="r"/>
                          <a:tab pos="4400550" algn="l"/>
                          <a:tab pos="4462463" algn="r"/>
                          <a:tab pos="4518025" algn="l"/>
                          <a:tab pos="4625975" algn="l"/>
                          <a:tab pos="4686300" algn="l"/>
                          <a:tab pos="4743450" algn="l"/>
                          <a:tab pos="4972050" algn="l"/>
                        </a:tabLst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ea typeface="Times New Roman" pitchFamily="18" charset="0"/>
                          <a:cs typeface="Arial" pitchFamily="34" charset="0"/>
                        </a:rPr>
                        <a:t>4b. Cleaned spills on floors promptly 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84744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28600" algn="l"/>
                          <a:tab pos="4229100" algn="r"/>
                          <a:tab pos="4400550" algn="l"/>
                          <a:tab pos="4462463" algn="r"/>
                          <a:tab pos="4518025" algn="l"/>
                          <a:tab pos="4625975" algn="l"/>
                          <a:tab pos="4686300" algn="l"/>
                          <a:tab pos="4743450" algn="l"/>
                          <a:tab pos="4972050" algn="l"/>
                        </a:tabLst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ea typeface="Times New Roman" pitchFamily="18" charset="0"/>
                          <a:cs typeface="Arial" pitchFamily="34" charset="0"/>
                        </a:rPr>
                        <a:t>4c. Performed restorative maintenance (as necessary)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86846750"/>
              </p:ext>
            </p:extLst>
          </p:nvPr>
        </p:nvGraphicFramePr>
        <p:xfrm>
          <a:off x="228598" y="5257800"/>
          <a:ext cx="8686802" cy="1468120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678180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8580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</a:rPr>
                        <a:t>5. DRAIN</a:t>
                      </a:r>
                      <a:r>
                        <a:rPr lang="en-US" baseline="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</a:rPr>
                        <a:t> TRAPS</a:t>
                      </a:r>
                      <a:endParaRPr lang="en-US" dirty="0">
                        <a:solidFill>
                          <a:schemeClr val="bg2">
                            <a:lumMod val="10000"/>
                          </a:schemeClr>
                        </a:solidFill>
                      </a:endParaRPr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</a:rPr>
                        <a:t>Yes</a:t>
                      </a:r>
                      <a:endParaRPr lang="en-US" dirty="0">
                        <a:solidFill>
                          <a:schemeClr val="bg2">
                            <a:lumMod val="10000"/>
                          </a:schemeClr>
                        </a:solidFill>
                      </a:endParaRPr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</a:rPr>
                        <a:t>No</a:t>
                      </a:r>
                      <a:endParaRPr lang="en-US" dirty="0">
                        <a:solidFill>
                          <a:schemeClr val="bg2">
                            <a:lumMod val="10000"/>
                          </a:schemeClr>
                        </a:solidFill>
                      </a:endParaRPr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</a:rPr>
                        <a:t>N/A</a:t>
                      </a:r>
                      <a:endParaRPr lang="en-US" dirty="0">
                        <a:solidFill>
                          <a:schemeClr val="bg2">
                            <a:lumMod val="10000"/>
                          </a:schemeClr>
                        </a:solidFill>
                      </a:endParaRPr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1496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28600" algn="l"/>
                          <a:tab pos="4229100" algn="r"/>
                          <a:tab pos="4400550" algn="l"/>
                          <a:tab pos="4462463" algn="r"/>
                          <a:tab pos="4518025" algn="l"/>
                          <a:tab pos="4625975" algn="l"/>
                          <a:tab pos="4686300" algn="l"/>
                          <a:tab pos="4743450" algn="l"/>
                          <a:tab pos="4972050" algn="l"/>
                        </a:tabLst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ea typeface="Times New Roman" pitchFamily="18" charset="0"/>
                          <a:cs typeface="Arial" pitchFamily="34" charset="0"/>
                        </a:rPr>
                        <a:t>5a. 	Poured water down floor drains once per week (about 1 quart of water)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5400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28600" algn="l"/>
                          <a:tab pos="4229100" algn="r"/>
                          <a:tab pos="4400550" algn="l"/>
                          <a:tab pos="4462463" algn="r"/>
                          <a:tab pos="4518025" algn="l"/>
                          <a:tab pos="4625975" algn="l"/>
                          <a:tab pos="4686300" algn="l"/>
                          <a:tab pos="4743450" algn="l"/>
                          <a:tab pos="4972050" algn="l"/>
                        </a:tabLst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ea typeface="Times New Roman" pitchFamily="18" charset="0"/>
                          <a:cs typeface="Arial" pitchFamily="34" charset="0"/>
                        </a:rPr>
                        <a:t>5b. 	Ran water in sinks at least once per week (about 2 cups of water)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2860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28600" algn="l"/>
                          <a:tab pos="4229100" algn="r"/>
                          <a:tab pos="4400550" algn="l"/>
                          <a:tab pos="4462463" algn="r"/>
                          <a:tab pos="4518025" algn="l"/>
                          <a:tab pos="4625975" algn="l"/>
                          <a:tab pos="4686300" algn="l"/>
                          <a:tab pos="4743450" algn="l"/>
                          <a:tab pos="4972050" algn="l"/>
                        </a:tabLst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ea typeface="Times New Roman" pitchFamily="18" charset="0"/>
                          <a:cs typeface="Arial" pitchFamily="34" charset="0"/>
                        </a:rPr>
                        <a:t>5c. Flushed toilets once each week (if not used regularly)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609600" y="228600"/>
            <a:ext cx="8153400" cy="990600"/>
          </a:xfrm>
        </p:spPr>
        <p:txBody>
          <a:bodyPr>
            <a:normAutofit/>
          </a:bodyPr>
          <a:lstStyle/>
          <a:p>
            <a:r>
              <a:rPr lang="en-US" sz="3200" dirty="0" smtClean="0">
                <a:solidFill>
                  <a:schemeClr val="bg2">
                    <a:lumMod val="10000"/>
                  </a:schemeClr>
                </a:solidFill>
              </a:rPr>
              <a:t>Example Inspection Checklist</a:t>
            </a:r>
            <a:endParaRPr lang="en-US" sz="3200" dirty="0">
              <a:solidFill>
                <a:schemeClr val="bg2">
                  <a:lumMod val="10000"/>
                </a:schemeClr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2FD8A8BF-CD3C-46D3-A440-240840B92952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160945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99185260"/>
              </p:ext>
            </p:extLst>
          </p:nvPr>
        </p:nvGraphicFramePr>
        <p:xfrm>
          <a:off x="152400" y="1143000"/>
          <a:ext cx="8763001" cy="5577840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683353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4315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6276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2355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75007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</a:rPr>
                        <a:t>6.</a:t>
                      </a:r>
                      <a:r>
                        <a:rPr lang="en-US" sz="2000" baseline="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</a:rPr>
                        <a:t> MOISTURE, LEAKS, AND SPILLS</a:t>
                      </a:r>
                      <a:endParaRPr lang="en-US" sz="2000" dirty="0">
                        <a:solidFill>
                          <a:schemeClr val="bg2">
                            <a:lumMod val="10000"/>
                          </a:schemeClr>
                        </a:solidFill>
                      </a:endParaRPr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</a:rPr>
                        <a:t>Yes</a:t>
                      </a:r>
                      <a:endParaRPr lang="en-US" sz="2000" dirty="0">
                        <a:solidFill>
                          <a:schemeClr val="bg2">
                            <a:lumMod val="10000"/>
                          </a:schemeClr>
                        </a:solidFill>
                      </a:endParaRPr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</a:rPr>
                        <a:t>No</a:t>
                      </a:r>
                      <a:endParaRPr lang="en-US" sz="2000" dirty="0">
                        <a:solidFill>
                          <a:schemeClr val="bg2">
                            <a:lumMod val="10000"/>
                          </a:schemeClr>
                        </a:solidFill>
                      </a:endParaRPr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</a:rPr>
                        <a:t>N/A</a:t>
                      </a:r>
                      <a:endParaRPr lang="en-US" sz="2000" dirty="0">
                        <a:solidFill>
                          <a:schemeClr val="bg2">
                            <a:lumMod val="10000"/>
                          </a:schemeClr>
                        </a:solidFill>
                      </a:endParaRPr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5007">
                <a:tc>
                  <a:txBody>
                    <a:bodyPr/>
                    <a:lstStyle/>
                    <a:p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ea typeface="Times New Roman" pitchFamily="18" charset="0"/>
                          <a:cs typeface="Arial" pitchFamily="34" charset="0"/>
                        </a:rPr>
                        <a:t>6a. Checked for moldy odors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0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0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0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23982">
                <a:tc>
                  <a:txBody>
                    <a:bodyPr/>
                    <a:lstStyle/>
                    <a:p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ea typeface="Times New Roman" pitchFamily="18" charset="0"/>
                          <a:cs typeface="Arial" pitchFamily="34" charset="0"/>
                        </a:rPr>
                        <a:t>6b. Inspected ceiling tiles, floors, and walls for leaks or discoloration (may indicate periodic leaks)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0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0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23982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28600" algn="l"/>
                          <a:tab pos="4229100" algn="r"/>
                          <a:tab pos="4400550" algn="l"/>
                          <a:tab pos="4686300" algn="l"/>
                        </a:tabLst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ea typeface="Times New Roman" pitchFamily="18" charset="0"/>
                          <a:cs typeface="Arial" pitchFamily="34" charset="0"/>
                        </a:rPr>
                        <a:t>6c. 	Checked areas where moisture is commonly generated (e.g., kitchens, locker rooms, and bathrooms)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5007">
                <a:tc>
                  <a:txBody>
                    <a:bodyPr/>
                    <a:lstStyle/>
                    <a:p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ea typeface="Times New Roman" pitchFamily="18" charset="0"/>
                          <a:cs typeface="Arial" pitchFamily="34" charset="0"/>
                        </a:rPr>
                        <a:t>6d. Checked that windows, windowsills, and window frames are free of condensate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0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0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23982">
                <a:tc>
                  <a:txBody>
                    <a:bodyPr/>
                    <a:lstStyle/>
                    <a:p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ea typeface="Times New Roman" pitchFamily="18" charset="0"/>
                          <a:cs typeface="Arial" pitchFamily="34" charset="0"/>
                        </a:rPr>
                        <a:t>6e. Checked that indoor surfaces of exterior walls and cold water pipes are free of condensate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0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0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5007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ea typeface="Times New Roman" pitchFamily="18" charset="0"/>
                          <a:cs typeface="Arial" pitchFamily="34" charset="0"/>
                        </a:rPr>
                        <a:t>6f.  Ensured the following areas are free from signs of leaks and water damage: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0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0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75007">
                <a:tc>
                  <a:txBody>
                    <a:bodyPr/>
                    <a:lstStyle/>
                    <a:p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ea typeface="Times New Roman" pitchFamily="18" charset="0"/>
                          <a:cs typeface="Arial" pitchFamily="34" charset="0"/>
                        </a:rPr>
                        <a:t>Indoor areas near known roof or wall leaks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0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0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75007">
                <a:tc>
                  <a:txBody>
                    <a:bodyPr/>
                    <a:lstStyle/>
                    <a:p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ea typeface="Times New Roman" pitchFamily="18" charset="0"/>
                          <a:cs typeface="Arial" pitchFamily="34" charset="0"/>
                        </a:rPr>
                        <a:t>Walls around leaky or broken windows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0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0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75007">
                <a:tc>
                  <a:txBody>
                    <a:bodyPr/>
                    <a:lstStyle/>
                    <a:p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ea typeface="Times New Roman" pitchFamily="18" charset="0"/>
                          <a:cs typeface="Arial" pitchFamily="34" charset="0"/>
                        </a:rPr>
                        <a:t>Floors and ceilings under plumbing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0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0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75007">
                <a:tc>
                  <a:txBody>
                    <a:bodyPr/>
                    <a:lstStyle/>
                    <a:p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ea typeface="Times New Roman" pitchFamily="18" charset="0"/>
                          <a:cs typeface="Arial" pitchFamily="34" charset="0"/>
                        </a:rPr>
                        <a:t>Duct interiors near humidifiers, cooling coils, and outdoor air intakes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0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  <p:sp>
        <p:nvSpPr>
          <p:cNvPr id="8" name="Title 6"/>
          <p:cNvSpPr>
            <a:spLocks noGrp="1"/>
          </p:cNvSpPr>
          <p:nvPr>
            <p:ph type="title"/>
          </p:nvPr>
        </p:nvSpPr>
        <p:spPr>
          <a:xfrm>
            <a:off x="609600" y="228600"/>
            <a:ext cx="8153400" cy="990600"/>
          </a:xfrm>
        </p:spPr>
        <p:txBody>
          <a:bodyPr>
            <a:normAutofit/>
          </a:bodyPr>
          <a:lstStyle/>
          <a:p>
            <a:r>
              <a:rPr lang="en-US" sz="3200" dirty="0" smtClean="0">
                <a:solidFill>
                  <a:schemeClr val="bg2">
                    <a:lumMod val="10000"/>
                  </a:schemeClr>
                </a:solidFill>
              </a:rPr>
              <a:t>Example Inspection Checklist</a:t>
            </a:r>
            <a:endParaRPr lang="en-US" sz="3200" dirty="0">
              <a:solidFill>
                <a:schemeClr val="bg2">
                  <a:lumMod val="10000"/>
                </a:scheme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2FD8A8BF-CD3C-46D3-A440-240840B92952}" type="slidenum">
              <a:rPr lang="en-US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761300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59389087"/>
              </p:ext>
            </p:extLst>
          </p:nvPr>
        </p:nvGraphicFramePr>
        <p:xfrm>
          <a:off x="381000" y="1676400"/>
          <a:ext cx="8229600" cy="2164080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575405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6106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5342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6106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68837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</a:rPr>
                        <a:t>7. COMBUSTION APPLIANCES</a:t>
                      </a:r>
                      <a:endParaRPr lang="en-US" sz="2000" dirty="0">
                        <a:solidFill>
                          <a:schemeClr val="bg2">
                            <a:lumMod val="10000"/>
                          </a:schemeClr>
                        </a:solidFill>
                      </a:endParaRPr>
                    </a:p>
                  </a:txBody>
                  <a:tcPr marT="0" marB="0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</a:rPr>
                        <a:t>Yes</a:t>
                      </a:r>
                      <a:endParaRPr lang="en-US" sz="2000" dirty="0">
                        <a:solidFill>
                          <a:schemeClr val="bg2">
                            <a:lumMod val="10000"/>
                          </a:schemeClr>
                        </a:solidFill>
                      </a:endParaRPr>
                    </a:p>
                  </a:txBody>
                  <a:tcPr marT="0" marB="0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</a:rPr>
                        <a:t>No</a:t>
                      </a:r>
                      <a:endParaRPr lang="en-US" sz="2000" dirty="0">
                        <a:solidFill>
                          <a:schemeClr val="bg2">
                            <a:lumMod val="10000"/>
                          </a:schemeClr>
                        </a:solidFill>
                      </a:endParaRPr>
                    </a:p>
                  </a:txBody>
                  <a:tcPr marT="0" marB="0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</a:rPr>
                        <a:t>N/A</a:t>
                      </a:r>
                      <a:endParaRPr lang="en-US" sz="2000" dirty="0">
                        <a:solidFill>
                          <a:schemeClr val="bg2">
                            <a:lumMod val="10000"/>
                          </a:schemeClr>
                        </a:solidFill>
                      </a:endParaRPr>
                    </a:p>
                  </a:txBody>
                  <a:tcPr marT="0" marB="0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16963">
                <a:tc>
                  <a:txBody>
                    <a:bodyPr/>
                    <a:lstStyle/>
                    <a:p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ea typeface="Times New Roman" pitchFamily="18" charset="0"/>
                          <a:cs typeface="Arial" pitchFamily="34" charset="0"/>
                        </a:rPr>
                        <a:t>7a. Checked for odors from combustion appliances</a:t>
                      </a:r>
                      <a:endParaRPr lang="en-US" sz="1800" dirty="0"/>
                    </a:p>
                  </a:txBody>
                  <a:tcPr marT="0" marB="0"/>
                </a:tc>
                <a:tc>
                  <a:txBody>
                    <a:bodyPr/>
                    <a:lstStyle/>
                    <a:p>
                      <a:endParaRPr lang="en-US" sz="2000"/>
                    </a:p>
                  </a:txBody>
                  <a:tcPr marT="0" marB="0"/>
                </a:tc>
                <a:tc>
                  <a:txBody>
                    <a:bodyPr/>
                    <a:lstStyle/>
                    <a:p>
                      <a:endParaRPr lang="en-US" sz="2000"/>
                    </a:p>
                  </a:txBody>
                  <a:tcPr marT="0" marB="0"/>
                </a:tc>
                <a:tc>
                  <a:txBody>
                    <a:bodyPr/>
                    <a:lstStyle/>
                    <a:p>
                      <a:endParaRPr lang="en-US" sz="2000"/>
                    </a:p>
                  </a:txBody>
                  <a:tcPr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ea typeface="Times New Roman" pitchFamily="18" charset="0"/>
                          <a:cs typeface="Arial" pitchFamily="34" charset="0"/>
                        </a:rPr>
                        <a:t>7b. Checked appliances for back drafting (using chemical smoke)</a:t>
                      </a:r>
                      <a:endParaRPr lang="en-US" sz="1800" dirty="0"/>
                    </a:p>
                  </a:txBody>
                  <a:tcPr marT="0" marB="0"/>
                </a:tc>
                <a:tc>
                  <a:txBody>
                    <a:bodyPr/>
                    <a:lstStyle/>
                    <a:p>
                      <a:endParaRPr lang="en-US" sz="2000"/>
                    </a:p>
                  </a:txBody>
                  <a:tcPr marT="0" marB="0"/>
                </a:tc>
                <a:tc>
                  <a:txBody>
                    <a:bodyPr/>
                    <a:lstStyle/>
                    <a:p>
                      <a:endParaRPr lang="en-US" sz="2000"/>
                    </a:p>
                  </a:txBody>
                  <a:tcPr marT="0" marB="0"/>
                </a:tc>
                <a:tc>
                  <a:txBody>
                    <a:bodyPr/>
                    <a:lstStyle/>
                    <a:p>
                      <a:endParaRPr lang="en-US" sz="2000"/>
                    </a:p>
                  </a:txBody>
                  <a:tcPr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33400">
                <a:tc>
                  <a:txBody>
                    <a:bodyPr/>
                    <a:lstStyle/>
                    <a:p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ea typeface="Times New Roman" pitchFamily="18" charset="0"/>
                          <a:cs typeface="Arial" pitchFamily="34" charset="0"/>
                        </a:rPr>
                        <a:t>7c. Inspected exhaust components for leaks, disconnections, or deterioration</a:t>
                      </a:r>
                      <a:endParaRPr lang="en-US" sz="1800" dirty="0"/>
                    </a:p>
                  </a:txBody>
                  <a:tcPr marT="0" marB="0"/>
                </a:tc>
                <a:tc>
                  <a:txBody>
                    <a:bodyPr/>
                    <a:lstStyle/>
                    <a:p>
                      <a:endParaRPr lang="en-US" sz="2000"/>
                    </a:p>
                  </a:txBody>
                  <a:tcPr marT="0" marB="0"/>
                </a:tc>
                <a:tc>
                  <a:txBody>
                    <a:bodyPr/>
                    <a:lstStyle/>
                    <a:p>
                      <a:endParaRPr lang="en-US" sz="2000"/>
                    </a:p>
                  </a:txBody>
                  <a:tcPr marT="0" marB="0"/>
                </a:tc>
                <a:tc>
                  <a:txBody>
                    <a:bodyPr/>
                    <a:lstStyle/>
                    <a:p>
                      <a:endParaRPr lang="en-US" sz="2000"/>
                    </a:p>
                  </a:txBody>
                  <a:tcPr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ea typeface="Times New Roman" pitchFamily="18" charset="0"/>
                          <a:cs typeface="Arial" pitchFamily="34" charset="0"/>
                        </a:rPr>
                        <a:t>7d. Inspected flue components for corrosion and soot</a:t>
                      </a:r>
                      <a:endParaRPr lang="en-US" sz="1800" dirty="0"/>
                    </a:p>
                  </a:txBody>
                  <a:tcPr marT="0" marB="0"/>
                </a:tc>
                <a:tc>
                  <a:txBody>
                    <a:bodyPr/>
                    <a:lstStyle/>
                    <a:p>
                      <a:endParaRPr lang="en-US" sz="2000" dirty="0"/>
                    </a:p>
                  </a:txBody>
                  <a:tcPr marT="0" marB="0"/>
                </a:tc>
                <a:tc>
                  <a:txBody>
                    <a:bodyPr/>
                    <a:lstStyle/>
                    <a:p>
                      <a:endParaRPr lang="en-US" sz="2000" dirty="0"/>
                    </a:p>
                  </a:txBody>
                  <a:tcPr marT="0" marB="0"/>
                </a:tc>
                <a:tc>
                  <a:txBody>
                    <a:bodyPr/>
                    <a:lstStyle/>
                    <a:p>
                      <a:endParaRPr lang="en-US" sz="2000" dirty="0"/>
                    </a:p>
                  </a:txBody>
                  <a:tcPr marT="0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10108476"/>
              </p:ext>
            </p:extLst>
          </p:nvPr>
        </p:nvGraphicFramePr>
        <p:xfrm>
          <a:off x="381000" y="4064000"/>
          <a:ext cx="8229601" cy="792480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575405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6106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5342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6106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</a:rPr>
                        <a:t>8. PEST CONTROL</a:t>
                      </a:r>
                      <a:endParaRPr lang="en-US" sz="2000" dirty="0">
                        <a:solidFill>
                          <a:schemeClr val="bg2">
                            <a:lumMod val="10000"/>
                          </a:schemeClr>
                        </a:solidFill>
                      </a:endParaRPr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</a:rPr>
                        <a:t>Yes</a:t>
                      </a:r>
                      <a:endParaRPr lang="en-US" sz="2000" dirty="0">
                        <a:solidFill>
                          <a:schemeClr val="bg2">
                            <a:lumMod val="10000"/>
                          </a:schemeClr>
                        </a:solidFill>
                      </a:endParaRPr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</a:rPr>
                        <a:t>No</a:t>
                      </a:r>
                      <a:endParaRPr lang="en-US" sz="2000" dirty="0">
                        <a:solidFill>
                          <a:schemeClr val="bg2">
                            <a:lumMod val="10000"/>
                          </a:schemeClr>
                        </a:solidFill>
                      </a:endParaRPr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</a:rPr>
                        <a:t>N/A</a:t>
                      </a:r>
                      <a:endParaRPr lang="en-US" sz="2000" dirty="0">
                        <a:solidFill>
                          <a:schemeClr val="bg2">
                            <a:lumMod val="10000"/>
                          </a:schemeClr>
                        </a:solidFill>
                      </a:endParaRPr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69239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28600" algn="l"/>
                          <a:tab pos="4229100" algn="r"/>
                          <a:tab pos="4400550" algn="l"/>
                          <a:tab pos="4462463" algn="r"/>
                          <a:tab pos="4518025" algn="l"/>
                          <a:tab pos="4625975" algn="l"/>
                          <a:tab pos="4686300" algn="l"/>
                          <a:tab pos="4743450" algn="l"/>
                          <a:tab pos="4972050" algn="l"/>
                        </a:tabLst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ea typeface="Times"/>
                          <a:cs typeface="Times New Roman" pitchFamily="18" charset="0"/>
                        </a:rPr>
                        <a:t>8a. Completed the Integrated Pest Management Checklist</a:t>
                      </a:r>
                      <a:endParaRPr lang="en-US" sz="1800" i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609600" y="228600"/>
            <a:ext cx="8153400" cy="990600"/>
          </a:xfrm>
        </p:spPr>
        <p:txBody>
          <a:bodyPr>
            <a:normAutofit/>
          </a:bodyPr>
          <a:lstStyle/>
          <a:p>
            <a:r>
              <a:rPr lang="en-US" sz="3200" dirty="0" smtClean="0">
                <a:solidFill>
                  <a:schemeClr val="bg2">
                    <a:lumMod val="10000"/>
                  </a:schemeClr>
                </a:solidFill>
              </a:rPr>
              <a:t>Example Inspection Checklist</a:t>
            </a:r>
            <a:endParaRPr lang="en-US" sz="3200" dirty="0">
              <a:solidFill>
                <a:schemeClr val="bg2">
                  <a:lumMod val="10000"/>
                </a:scheme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2FD8A8BF-CD3C-46D3-A440-240840B92952}" type="slidenum">
              <a:rPr lang="en-US" smtClean="0"/>
              <a:pPr/>
              <a:t>19</a:t>
            </a:fld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26085" y="4805173"/>
            <a:ext cx="2819597" cy="18801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485484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8153400" cy="990600"/>
          </a:xfrm>
        </p:spPr>
        <p:txBody>
          <a:bodyPr>
            <a:normAutofit/>
          </a:bodyPr>
          <a:lstStyle/>
          <a:p>
            <a:r>
              <a:rPr lang="en-US" sz="3200" dirty="0" smtClean="0">
                <a:solidFill>
                  <a:schemeClr val="bg2">
                    <a:lumMod val="10000"/>
                  </a:schemeClr>
                </a:solidFill>
              </a:rPr>
              <a:t>Learning Objectives</a:t>
            </a:r>
            <a:endParaRPr lang="en-US" sz="3200" dirty="0">
              <a:solidFill>
                <a:schemeClr val="bg2">
                  <a:lumMod val="1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537972" y="1447800"/>
            <a:ext cx="8302752" cy="5257800"/>
          </a:xfrm>
        </p:spPr>
        <p:txBody>
          <a:bodyPr>
            <a:noAutofit/>
          </a:bodyPr>
          <a:lstStyle/>
          <a:p>
            <a:pPr lvl="0">
              <a:buFont typeface="+mj-lt"/>
              <a:buAutoNum type="arabicPeriod"/>
            </a:pPr>
            <a:r>
              <a:rPr lang="en-US" sz="2700" dirty="0" smtClean="0"/>
              <a:t>Explain the importance of:</a:t>
            </a:r>
          </a:p>
          <a:p>
            <a:pPr lvl="1">
              <a:buClr>
                <a:schemeClr val="accent2"/>
              </a:buClr>
              <a:buSzPct val="60000"/>
              <a:buFont typeface="Wingdings" pitchFamily="2" charset="2"/>
              <a:buChar char="Ø"/>
            </a:pPr>
            <a:r>
              <a:rPr lang="en-US" sz="2700" dirty="0" smtClean="0"/>
              <a:t>Pest entry points</a:t>
            </a:r>
          </a:p>
          <a:p>
            <a:pPr lvl="1">
              <a:buClr>
                <a:schemeClr val="accent2"/>
              </a:buClr>
              <a:buSzPct val="60000"/>
              <a:buFont typeface="Wingdings" pitchFamily="2" charset="2"/>
              <a:buChar char="Ø"/>
            </a:pPr>
            <a:r>
              <a:rPr lang="en-US" sz="2700" dirty="0" smtClean="0"/>
              <a:t>Proper storage procedure</a:t>
            </a:r>
          </a:p>
          <a:p>
            <a:pPr lvl="1">
              <a:buClr>
                <a:schemeClr val="accent2"/>
              </a:buClr>
              <a:buSzPct val="60000"/>
              <a:buFont typeface="Wingdings" pitchFamily="2" charset="2"/>
              <a:buChar char="Ø"/>
            </a:pPr>
            <a:r>
              <a:rPr lang="en-US" sz="2700" dirty="0" smtClean="0"/>
              <a:t>Sanitation, exclusion, inspection and monitoring </a:t>
            </a:r>
          </a:p>
          <a:p>
            <a:pPr lvl="1">
              <a:buClr>
                <a:schemeClr val="accent2"/>
              </a:buClr>
              <a:buSzPct val="60000"/>
              <a:buFont typeface="Wingdings" pitchFamily="2" charset="2"/>
              <a:buChar char="Ø"/>
            </a:pPr>
            <a:r>
              <a:rPr lang="en-US" sz="2700" dirty="0" smtClean="0"/>
              <a:t>Timely work order follow-up</a:t>
            </a:r>
          </a:p>
          <a:p>
            <a:pPr>
              <a:buFont typeface="+mj-lt"/>
              <a:buAutoNum type="arabicPeriod"/>
            </a:pPr>
            <a:r>
              <a:rPr lang="en-US" sz="2700" dirty="0" smtClean="0"/>
              <a:t>Describe effective </a:t>
            </a:r>
            <a:r>
              <a:rPr lang="en-US" sz="2700" dirty="0"/>
              <a:t>ways to educate lead staff about IPM practices and explain the importance of communication between </a:t>
            </a:r>
            <a:r>
              <a:rPr lang="en-US" sz="2700" dirty="0" smtClean="0"/>
              <a:t>them</a:t>
            </a:r>
            <a:endParaRPr lang="en-US" sz="2700" dirty="0"/>
          </a:p>
          <a:p>
            <a:pPr lvl="0">
              <a:buFont typeface="+mj-lt"/>
              <a:buAutoNum type="arabicPeriod"/>
            </a:pPr>
            <a:r>
              <a:rPr lang="en-US" sz="2700" dirty="0" smtClean="0"/>
              <a:t>Describe </a:t>
            </a:r>
            <a:r>
              <a:rPr lang="en-US" sz="2700" dirty="0"/>
              <a:t>methods of tracking facility costs and IPM-related cost </a:t>
            </a:r>
            <a:r>
              <a:rPr lang="en-US" sz="2700" dirty="0" smtClean="0"/>
              <a:t>savings</a:t>
            </a:r>
          </a:p>
          <a:p>
            <a:pPr>
              <a:buFont typeface="+mj-lt"/>
              <a:buAutoNum type="arabicPeriod"/>
            </a:pPr>
            <a:r>
              <a:rPr lang="en-US" sz="2700" dirty="0"/>
              <a:t>Describe how to start an IPM program at your </a:t>
            </a:r>
            <a:r>
              <a:rPr lang="en-US" sz="2700" dirty="0" smtClean="0"/>
              <a:t>school</a:t>
            </a:r>
            <a:br>
              <a:rPr lang="en-US" sz="2700" dirty="0" smtClean="0"/>
            </a:br>
            <a:endParaRPr lang="en-US" sz="2700" dirty="0" smtClean="0"/>
          </a:p>
          <a:p>
            <a:pPr>
              <a:buFont typeface="+mj-lt"/>
              <a:buAutoNum type="arabicPeriod" startAt="4"/>
            </a:pPr>
            <a:endParaRPr lang="en-US" sz="2700" dirty="0" smtClean="0"/>
          </a:p>
          <a:p>
            <a:endParaRPr lang="en-US" sz="27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34000" y="533400"/>
            <a:ext cx="3255340" cy="2064101"/>
          </a:xfrm>
          <a:prstGeom prst="rect">
            <a:avLst/>
          </a:prstGeom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774A7CCD-4310-46AB-998F-92BEA189ECFC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smtClean="0">
                <a:solidFill>
                  <a:schemeClr val="bg2">
                    <a:lumMod val="10000"/>
                  </a:schemeClr>
                </a:solidFill>
              </a:rPr>
              <a:t>Timely Work Order Follow-Up</a:t>
            </a:r>
            <a:endParaRPr lang="en-US" sz="3200" dirty="0">
              <a:solidFill>
                <a:schemeClr val="bg2">
                  <a:lumMod val="1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533400" y="1676400"/>
            <a:ext cx="8308848" cy="4495800"/>
          </a:xfrm>
        </p:spPr>
        <p:txBody>
          <a:bodyPr>
            <a:normAutofit fontScale="92500" lnSpcReduction="10000"/>
          </a:bodyPr>
          <a:lstStyle/>
          <a:p>
            <a:pPr>
              <a:buFont typeface="Wingdings" pitchFamily="2" charset="2"/>
              <a:buChar char="q"/>
            </a:pPr>
            <a:r>
              <a:rPr lang="en-US" sz="3200" dirty="0" smtClean="0"/>
              <a:t>Enforce timely responses to priority pest problem related to building repairs  </a:t>
            </a:r>
          </a:p>
          <a:p>
            <a:pPr>
              <a:buFont typeface="Wingdings" pitchFamily="2" charset="2"/>
              <a:buChar char="q"/>
            </a:pPr>
            <a:r>
              <a:rPr lang="en-US" sz="3200" dirty="0" smtClean="0"/>
              <a:t>Often a small fix can avoid a big problem  Repeated reporting of the same defect or damage is a waste of staff time</a:t>
            </a:r>
          </a:p>
          <a:p>
            <a:pPr>
              <a:buFont typeface="Wingdings" pitchFamily="2" charset="2"/>
              <a:buChar char="q"/>
            </a:pPr>
            <a:r>
              <a:rPr lang="en-US" sz="3200" dirty="0" smtClean="0"/>
              <a:t>When ever possible centralize </a:t>
            </a:r>
            <a:br>
              <a:rPr lang="en-US" sz="3200" dirty="0" smtClean="0"/>
            </a:br>
            <a:r>
              <a:rPr lang="en-US" sz="3200" dirty="0" smtClean="0"/>
              <a:t>reports and track resolution </a:t>
            </a:r>
            <a:br>
              <a:rPr lang="en-US" sz="3200" dirty="0" smtClean="0"/>
            </a:br>
            <a:r>
              <a:rPr lang="en-US" sz="3200" dirty="0" smtClean="0"/>
              <a:t>times and costs </a:t>
            </a:r>
          </a:p>
          <a:p>
            <a:pPr>
              <a:buFont typeface="Wingdings" pitchFamily="2" charset="2"/>
              <a:buChar char="q"/>
            </a:pPr>
            <a:r>
              <a:rPr lang="en-US" sz="3200" dirty="0" smtClean="0"/>
              <a:t>Use existing work-order </a:t>
            </a:r>
            <a:br>
              <a:rPr lang="en-US" sz="3200" dirty="0" smtClean="0"/>
            </a:br>
            <a:r>
              <a:rPr lang="en-US" sz="3200" dirty="0" smtClean="0"/>
              <a:t>systems where available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21248" y="3864184"/>
            <a:ext cx="2844800" cy="2133600"/>
          </a:xfrm>
          <a:prstGeom prst="rect">
            <a:avLst/>
          </a:prstGeom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774A7CCD-4310-46AB-998F-92BEA189ECFC}" type="slidenum">
              <a:rPr lang="en-US" smtClean="0"/>
              <a:pPr/>
              <a:t>20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4495800" y="6077635"/>
            <a:ext cx="4495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i="1" dirty="0" smtClean="0"/>
              <a:t>Ensure doors close completely to keep pests out – Dawn H. Gouge, University of Arizona</a:t>
            </a:r>
            <a:endParaRPr lang="en-US" i="1" dirty="0"/>
          </a:p>
        </p:txBody>
      </p:sp>
    </p:spTree>
    <p:extLst>
      <p:ext uri="{BB962C8B-B14F-4D97-AF65-F5344CB8AC3E}">
        <p14:creationId xmlns:p14="http://schemas.microsoft.com/office/powerpoint/2010/main" val="352438842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533400" y="1524000"/>
            <a:ext cx="8610600" cy="4953000"/>
          </a:xfrm>
        </p:spPr>
        <p:txBody>
          <a:bodyPr>
            <a:noAutofit/>
          </a:bodyPr>
          <a:lstStyle/>
          <a:p>
            <a:pPr>
              <a:spcBef>
                <a:spcPts val="0"/>
              </a:spcBef>
              <a:buFont typeface="Wingdings" pitchFamily="2" charset="2"/>
              <a:buChar char="q"/>
            </a:pPr>
            <a:r>
              <a:rPr lang="en-US" sz="3000" dirty="0" smtClean="0"/>
              <a:t>Staff, students, contractors and parents should be educated about potential school pest problems and IPM policies </a:t>
            </a:r>
          </a:p>
          <a:p>
            <a:pPr>
              <a:spcBef>
                <a:spcPts val="0"/>
              </a:spcBef>
              <a:buFont typeface="Wingdings" pitchFamily="2" charset="2"/>
              <a:buChar char="q"/>
            </a:pPr>
            <a:r>
              <a:rPr lang="en-US" sz="3000" dirty="0" smtClean="0"/>
              <a:t>Parents should be informed </a:t>
            </a:r>
            <a:br>
              <a:rPr lang="en-US" sz="3000" dirty="0" smtClean="0"/>
            </a:br>
            <a:r>
              <a:rPr lang="en-US" sz="3000" dirty="0" smtClean="0"/>
              <a:t>annually about the policy </a:t>
            </a:r>
            <a:endParaRPr lang="en-US" sz="3000" b="1" dirty="0" smtClean="0"/>
          </a:p>
          <a:p>
            <a:pPr lvl="0">
              <a:spcBef>
                <a:spcPts val="0"/>
              </a:spcBef>
              <a:buFont typeface="Wingdings" pitchFamily="2" charset="2"/>
              <a:buChar char="q"/>
            </a:pPr>
            <a:r>
              <a:rPr lang="en-US" sz="3000" dirty="0" smtClean="0"/>
              <a:t>Staff should receive training </a:t>
            </a:r>
            <a:br>
              <a:rPr lang="en-US" sz="3000" dirty="0" smtClean="0"/>
            </a:br>
            <a:r>
              <a:rPr lang="en-US" sz="3000" dirty="0" smtClean="0"/>
              <a:t>on their role in pest </a:t>
            </a:r>
            <a:br>
              <a:rPr lang="en-US" sz="3000" dirty="0" smtClean="0"/>
            </a:br>
            <a:r>
              <a:rPr lang="en-US" sz="3000" dirty="0" smtClean="0"/>
              <a:t>management</a:t>
            </a:r>
          </a:p>
          <a:p>
            <a:pPr lvl="0">
              <a:spcBef>
                <a:spcPts val="0"/>
              </a:spcBef>
              <a:buFont typeface="Wingdings" pitchFamily="2" charset="2"/>
              <a:buChar char="q"/>
            </a:pPr>
            <a:r>
              <a:rPr lang="en-US" sz="3000" dirty="0" smtClean="0"/>
              <a:t>Communications to improve </a:t>
            </a:r>
            <a:br>
              <a:rPr lang="en-US" sz="3000" dirty="0" smtClean="0"/>
            </a:br>
            <a:r>
              <a:rPr lang="en-US" sz="3000" dirty="0" smtClean="0"/>
              <a:t>pest awareness are of great </a:t>
            </a:r>
            <a:br>
              <a:rPr lang="en-US" sz="3000" dirty="0" smtClean="0"/>
            </a:br>
            <a:r>
              <a:rPr lang="en-US" sz="3000" dirty="0" smtClean="0"/>
              <a:t>benefit to the community   </a:t>
            </a:r>
            <a:endParaRPr lang="en-US" sz="3000" b="1" dirty="0" smtClean="0"/>
          </a:p>
          <a:p>
            <a:endParaRPr lang="en-US" sz="3000" dirty="0"/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8153400" cy="990600"/>
          </a:xfrm>
        </p:spPr>
        <p:txBody>
          <a:bodyPr>
            <a:normAutofit/>
          </a:bodyPr>
          <a:lstStyle/>
          <a:p>
            <a:r>
              <a:rPr lang="en-US" sz="3200" dirty="0" smtClean="0">
                <a:solidFill>
                  <a:schemeClr val="bg2">
                    <a:lumMod val="10000"/>
                  </a:schemeClr>
                </a:solidFill>
              </a:rPr>
              <a:t>Effective Ways to Educate Staff</a:t>
            </a:r>
            <a:endParaRPr lang="en-US" sz="3200" dirty="0">
              <a:solidFill>
                <a:schemeClr val="bg2">
                  <a:lumMod val="10000"/>
                </a:schemeClr>
              </a:solidFill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774A7CCD-4310-46AB-998F-92BEA189ECFC}" type="slidenum">
              <a:rPr lang="en-US" smtClean="0"/>
              <a:pPr/>
              <a:t>21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43523" y="3966389"/>
            <a:ext cx="3533476" cy="2358211"/>
          </a:xfrm>
          <a:prstGeom prst="rect">
            <a:avLst/>
          </a:prstGeom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smtClean="0">
                <a:solidFill>
                  <a:schemeClr val="bg2">
                    <a:lumMod val="10000"/>
                  </a:schemeClr>
                </a:solidFill>
              </a:rPr>
              <a:t>Effective Ways to Educate Lead Staff</a:t>
            </a:r>
            <a:endParaRPr lang="en-US" sz="3200" dirty="0">
              <a:solidFill>
                <a:schemeClr val="bg2">
                  <a:lumMod val="10000"/>
                </a:schemeClr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774A7CCD-4310-46AB-998F-92BEA189ECFC}" type="slidenum">
              <a:rPr lang="en-US" smtClean="0"/>
              <a:pPr/>
              <a:t>22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29014" y="3454007"/>
            <a:ext cx="4914986" cy="3275838"/>
          </a:xfrm>
          <a:prstGeom prst="rect">
            <a:avLst/>
          </a:prstGeom>
        </p:spPr>
      </p:pic>
      <p:sp>
        <p:nvSpPr>
          <p:cNvPr id="4" name="Content Placeholder 2"/>
          <p:cNvSpPr>
            <a:spLocks noGrp="1"/>
          </p:cNvSpPr>
          <p:nvPr>
            <p:ph sz="quarter" idx="1"/>
          </p:nvPr>
        </p:nvSpPr>
        <p:spPr>
          <a:xfrm>
            <a:off x="685800" y="1600200"/>
            <a:ext cx="8382000" cy="4876800"/>
          </a:xfrm>
        </p:spPr>
        <p:txBody>
          <a:bodyPr>
            <a:noAutofit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en-US" sz="3200" dirty="0" smtClean="0"/>
              <a:t>Training is one of the most essential elements of the IPM plan</a:t>
            </a:r>
          </a:p>
          <a:p>
            <a:r>
              <a:rPr lang="en-US" sz="3200" dirty="0" smtClean="0"/>
              <a:t>Identify the individual(s) providing the training and who will receive the training </a:t>
            </a:r>
          </a:p>
          <a:p>
            <a:r>
              <a:rPr lang="en-US" sz="3200" dirty="0" smtClean="0"/>
              <a:t>If students and staff are </a:t>
            </a:r>
            <a:br>
              <a:rPr lang="en-US" sz="3200" dirty="0" smtClean="0"/>
            </a:br>
            <a:r>
              <a:rPr lang="en-US" sz="3200" dirty="0" smtClean="0"/>
              <a:t>shown the connection </a:t>
            </a:r>
            <a:br>
              <a:rPr lang="en-US" sz="3200" dirty="0" smtClean="0"/>
            </a:br>
            <a:r>
              <a:rPr lang="en-US" sz="3200" dirty="0" smtClean="0"/>
              <a:t>between food, water, </a:t>
            </a:r>
            <a:br>
              <a:rPr lang="en-US" sz="3200" dirty="0" smtClean="0"/>
            </a:br>
            <a:r>
              <a:rPr lang="en-US" sz="3200" dirty="0" smtClean="0"/>
              <a:t>clutter and pests, they </a:t>
            </a:r>
            <a:br>
              <a:rPr lang="en-US" sz="3200" dirty="0" smtClean="0"/>
            </a:br>
            <a:r>
              <a:rPr lang="en-US" sz="3200" dirty="0" smtClean="0"/>
              <a:t>are more likely to </a:t>
            </a:r>
            <a:br>
              <a:rPr lang="en-US" sz="3200" dirty="0" smtClean="0"/>
            </a:br>
            <a:r>
              <a:rPr lang="en-US" sz="3200" dirty="0" smtClean="0"/>
              <a:t>participate positively</a:t>
            </a:r>
          </a:p>
          <a:p>
            <a:endParaRPr lang="en-US" sz="2700" dirty="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7A3B7630-EB21-464F-BCF3-B6E27F6BDC28}" type="slidenum">
              <a:rPr lang="en-US" smtClean="0"/>
              <a:pPr/>
              <a:t>23</a:t>
            </a:fld>
            <a:endParaRPr lang="en-US"/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533400" y="152400"/>
            <a:ext cx="8458200" cy="1295400"/>
          </a:xfrm>
          <a:prstGeom prst="rect">
            <a:avLst/>
          </a:prstGeom>
        </p:spPr>
        <p:txBody>
          <a:bodyPr vert="horz" anchor="ctr"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0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457200" indent="-457200">
              <a:lnSpc>
                <a:spcPct val="115000"/>
              </a:lnSpc>
              <a:buClr>
                <a:schemeClr val="accent2"/>
              </a:buClr>
              <a:buSzPct val="70000"/>
              <a:tabLst>
                <a:tab pos="457200" algn="l"/>
              </a:tabLst>
            </a:pPr>
            <a:r>
              <a:rPr lang="en-US" sz="3200" dirty="0" smtClean="0">
                <a:solidFill>
                  <a:schemeClr val="bg2">
                    <a:lumMod val="10000"/>
                  </a:schemeClr>
                </a:solidFill>
              </a:rPr>
              <a:t>Effective communication</a:t>
            </a: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533400" y="1516698"/>
            <a:ext cx="8153400" cy="5341302"/>
          </a:xfrm>
          <a:prstGeom prst="rect">
            <a:avLst/>
          </a:prstGeom>
        </p:spPr>
        <p:txBody>
          <a:bodyPr vert="horz">
            <a:normAutofit fontScale="92500"/>
          </a:bodyPr>
          <a:lstStyle>
            <a:lvl1pPr marL="320040" indent="-320040" algn="l" rtl="0" eaLnBrk="1" latinLnBrk="0" hangingPunct="1">
              <a:spcBef>
                <a:spcPts val="700"/>
              </a:spcBef>
              <a:buClr>
                <a:schemeClr val="accent2"/>
              </a:buClr>
              <a:buSzPct val="60000"/>
              <a:buFont typeface="Wingdings"/>
              <a:buChar char=""/>
              <a:defRPr kumimoji="0"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74320" algn="l" rtl="0" eaLnBrk="1" latinLnBrk="0" hangingPunct="1">
              <a:spcBef>
                <a:spcPts val="550"/>
              </a:spcBef>
              <a:buClr>
                <a:schemeClr val="accent1"/>
              </a:buClr>
              <a:buSzPct val="70000"/>
              <a:buFont typeface="Wingdings 2"/>
              <a:buChar char="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28600" algn="l" rtl="0" eaLnBrk="1" latinLnBrk="0" hangingPunct="1">
              <a:spcBef>
                <a:spcPts val="500"/>
              </a:spcBef>
              <a:buClr>
                <a:schemeClr val="accent2"/>
              </a:buClr>
              <a:buSzPct val="75000"/>
              <a:buFont typeface="Wingdings"/>
              <a:buChar char=""/>
              <a:defRPr kumimoji="0"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-228600" algn="l" rtl="0" eaLnBrk="1" latinLnBrk="0" hangingPunct="1">
              <a:spcBef>
                <a:spcPts val="400"/>
              </a:spcBef>
              <a:buClr>
                <a:schemeClr val="accent3"/>
              </a:buClr>
              <a:buSzPct val="75000"/>
              <a:buFont typeface="Wingdings"/>
              <a:buChar char="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-228600" algn="l" rtl="0" eaLnBrk="1" latinLnBrk="0" hangingPunct="1">
              <a:spcBef>
                <a:spcPts val="400"/>
              </a:spcBef>
              <a:buClr>
                <a:schemeClr val="accent4"/>
              </a:buClr>
              <a:buSzPct val="65000"/>
              <a:buFont typeface="Wingdings"/>
              <a:buChar char="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10312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77440" indent="-228600" algn="l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51760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26080" indent="-22860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Get to know your lead front-line staff and contractors</a:t>
            </a:r>
          </a:p>
          <a:p>
            <a:r>
              <a:rPr lang="en-US" dirty="0" smtClean="0"/>
              <a:t>Communicate with them, show interest in their work, ask questions, </a:t>
            </a:r>
            <a:r>
              <a:rPr lang="en-US" b="1" dirty="0" smtClean="0"/>
              <a:t>help them to help you</a:t>
            </a:r>
          </a:p>
          <a:p>
            <a:r>
              <a:rPr lang="en-US" dirty="0" smtClean="0"/>
              <a:t>Let them know what pests </a:t>
            </a:r>
            <a:br>
              <a:rPr lang="en-US" dirty="0" smtClean="0"/>
            </a:br>
            <a:r>
              <a:rPr lang="en-US" dirty="0" smtClean="0"/>
              <a:t>you observe, when and </a:t>
            </a:r>
            <a:br>
              <a:rPr lang="en-US" dirty="0" smtClean="0"/>
            </a:br>
            <a:r>
              <a:rPr lang="en-US" dirty="0" smtClean="0"/>
              <a:t>under what situations </a:t>
            </a:r>
            <a:br>
              <a:rPr lang="en-US" dirty="0" smtClean="0"/>
            </a:br>
            <a:r>
              <a:rPr lang="en-US" dirty="0" smtClean="0"/>
              <a:t>(e.g., cockroaches were </a:t>
            </a:r>
            <a:br>
              <a:rPr lang="en-US" dirty="0" smtClean="0"/>
            </a:br>
            <a:r>
              <a:rPr lang="en-US" dirty="0" smtClean="0"/>
              <a:t>noticed after a new supply </a:t>
            </a:r>
            <a:br>
              <a:rPr lang="en-US" dirty="0" smtClean="0"/>
            </a:br>
            <a:r>
              <a:rPr lang="en-US" dirty="0" smtClean="0"/>
              <a:t>of art material in </a:t>
            </a:r>
            <a:br>
              <a:rPr lang="en-US" dirty="0" smtClean="0"/>
            </a:br>
            <a:r>
              <a:rPr lang="en-US" dirty="0" smtClean="0"/>
              <a:t>cardboard boxes)</a:t>
            </a:r>
          </a:p>
          <a:p>
            <a:r>
              <a:rPr lang="en-US" dirty="0" smtClean="0"/>
              <a:t>Respond to their recommendations </a:t>
            </a:r>
            <a:br>
              <a:rPr lang="en-US" dirty="0" smtClean="0"/>
            </a:br>
            <a:r>
              <a:rPr lang="en-US" dirty="0" smtClean="0"/>
              <a:t>and direction</a:t>
            </a:r>
          </a:p>
          <a:p>
            <a:endParaRPr lang="en-US" sz="2600" dirty="0" smtClean="0"/>
          </a:p>
          <a:p>
            <a:endParaRPr lang="en-US" sz="2600" dirty="0" smtClean="0"/>
          </a:p>
          <a:p>
            <a:pPr marL="0" indent="0">
              <a:buFont typeface="Wingdings"/>
              <a:buNone/>
            </a:pPr>
            <a:endParaRPr lang="en-US" sz="2600" dirty="0" smtClean="0"/>
          </a:p>
          <a:p>
            <a:pPr marL="0" indent="0">
              <a:buFont typeface="Wingdings"/>
              <a:buNone/>
            </a:pPr>
            <a:endParaRPr lang="en-US" sz="2600" dirty="0" smtClean="0"/>
          </a:p>
          <a:p>
            <a:endParaRPr lang="en-US" sz="2600" dirty="0"/>
          </a:p>
        </p:txBody>
      </p:sp>
      <p:sp>
        <p:nvSpPr>
          <p:cNvPr id="9" name="Rectangle 8"/>
          <p:cNvSpPr/>
          <p:nvPr/>
        </p:nvSpPr>
        <p:spPr>
          <a:xfrm>
            <a:off x="5867400" y="5580986"/>
            <a:ext cx="3047999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i="1" dirty="0">
                <a:solidFill>
                  <a:prstClr val="black"/>
                </a:solidFill>
              </a:rPr>
              <a:t>Ricardo </a:t>
            </a:r>
            <a:r>
              <a:rPr lang="en-US" i="1" dirty="0" err="1" smtClean="0">
                <a:solidFill>
                  <a:prstClr val="black"/>
                </a:solidFill>
              </a:rPr>
              <a:t>Zubiate</a:t>
            </a:r>
            <a:r>
              <a:rPr lang="en-US" i="1" dirty="0" smtClean="0">
                <a:solidFill>
                  <a:prstClr val="black"/>
                </a:solidFill>
              </a:rPr>
              <a:t> teaching Salt Lake City School District Staff - Marc Lame, Indiana University</a:t>
            </a:r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57800" y="3002070"/>
            <a:ext cx="2975106" cy="22252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11941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lvl="0"/>
            <a:r>
              <a:rPr lang="en-US" sz="1600" dirty="0" smtClean="0">
                <a:solidFill>
                  <a:schemeClr val="bg1"/>
                </a:solidFill>
              </a:rPr>
              <a:t>2. 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7A3B7630-EB21-464F-BCF3-B6E27F6BDC28}" type="slidenum">
              <a:rPr lang="en-US" smtClean="0"/>
              <a:pPr/>
              <a:t>24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612648" y="1447800"/>
            <a:ext cx="8251982" cy="5105400"/>
          </a:xfrm>
        </p:spPr>
        <p:txBody>
          <a:bodyPr>
            <a:noAutofit/>
          </a:bodyPr>
          <a:lstStyle/>
          <a:p>
            <a:pPr>
              <a:buFont typeface="Wingdings" panose="05000000000000000000" pitchFamily="2" charset="2"/>
              <a:buChar char="q"/>
            </a:pPr>
            <a:r>
              <a:rPr lang="en-US" sz="2800" dirty="0" smtClean="0"/>
              <a:t>Learn more about IPM from experts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sz="2800" dirty="0" smtClean="0"/>
              <a:t>Ask questions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sz="2800" dirty="0" smtClean="0"/>
              <a:t>Consider discussing IPM and its advantages with your colleagues, principal and parents of students at suitable venues such as a PTA meeting or faculty meeting</a:t>
            </a:r>
            <a:endParaRPr lang="en-US" sz="2800" dirty="0"/>
          </a:p>
          <a:p>
            <a:pPr>
              <a:buFont typeface="Wingdings" panose="05000000000000000000" pitchFamily="2" charset="2"/>
              <a:buChar char="q"/>
            </a:pPr>
            <a:r>
              <a:rPr lang="en-US" sz="2800" dirty="0" smtClean="0"/>
              <a:t>Implementing IPM is easier                                      with group support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sz="2800" dirty="0"/>
              <a:t>Set an example, </a:t>
            </a:r>
            <a:r>
              <a:rPr lang="en-US" sz="2800" dirty="0" smtClean="0"/>
              <a:t>demonstrate                               </a:t>
            </a:r>
            <a:r>
              <a:rPr lang="en-US" sz="2800" dirty="0"/>
              <a:t>your success with </a:t>
            </a:r>
            <a:r>
              <a:rPr lang="en-US" sz="2800" dirty="0" smtClean="0"/>
              <a:t>IPM</a:t>
            </a:r>
            <a:endParaRPr lang="en-US" sz="2800" dirty="0"/>
          </a:p>
          <a:p>
            <a:pPr marL="0" indent="0">
              <a:buNone/>
            </a:pPr>
            <a:endParaRPr lang="en-US" sz="2800" dirty="0" smtClean="0"/>
          </a:p>
          <a:p>
            <a:pPr>
              <a:buNone/>
            </a:pPr>
            <a:endParaRPr lang="en-US" sz="2800" dirty="0" smtClean="0"/>
          </a:p>
          <a:p>
            <a:pPr marL="0" indent="0">
              <a:buNone/>
            </a:pPr>
            <a:endParaRPr lang="en-US" sz="2800" dirty="0" smtClean="0"/>
          </a:p>
          <a:p>
            <a:pPr marL="514350" indent="-514350">
              <a:buFont typeface="+mj-lt"/>
              <a:buAutoNum type="arabicPeriod"/>
            </a:pPr>
            <a:endParaRPr lang="en-US" sz="2800" dirty="0"/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533400" y="152400"/>
            <a:ext cx="8458200" cy="1295400"/>
          </a:xfrm>
          <a:prstGeom prst="rect">
            <a:avLst/>
          </a:prstGeom>
        </p:spPr>
        <p:txBody>
          <a:bodyPr vert="horz" anchor="ctr"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0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457200" indent="-457200">
              <a:lnSpc>
                <a:spcPct val="115000"/>
              </a:lnSpc>
              <a:buClr>
                <a:schemeClr val="accent2"/>
              </a:buClr>
              <a:buSzPct val="70000"/>
              <a:tabLst>
                <a:tab pos="457200" algn="l"/>
              </a:tabLst>
            </a:pPr>
            <a:r>
              <a:rPr lang="en-US" sz="3200" dirty="0" smtClean="0">
                <a:solidFill>
                  <a:schemeClr val="bg2">
                    <a:lumMod val="10000"/>
                  </a:schemeClr>
                </a:solidFill>
              </a:rPr>
              <a:t>Effective communication</a:t>
            </a:r>
          </a:p>
        </p:txBody>
      </p:sp>
      <p:sp>
        <p:nvSpPr>
          <p:cNvPr id="7" name="Rectangle 6"/>
          <p:cNvSpPr/>
          <p:nvPr/>
        </p:nvSpPr>
        <p:spPr>
          <a:xfrm>
            <a:off x="2590801" y="6135469"/>
            <a:ext cx="640079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i="1" dirty="0" smtClean="0">
                <a:solidFill>
                  <a:prstClr val="black"/>
                </a:solidFill>
              </a:rPr>
              <a:t>Dr. Robert Corrigan</a:t>
            </a:r>
            <a:r>
              <a:rPr lang="en-US" i="1" dirty="0">
                <a:solidFill>
                  <a:prstClr val="black"/>
                </a:solidFill>
              </a:rPr>
              <a:t>, RMC Pest Management </a:t>
            </a:r>
            <a:r>
              <a:rPr lang="en-US" i="1" dirty="0" smtClean="0">
                <a:solidFill>
                  <a:prstClr val="black"/>
                </a:solidFill>
              </a:rPr>
              <a:t>Consulting teaching - </a:t>
            </a:r>
            <a:r>
              <a:rPr lang="en-US" i="1" dirty="0">
                <a:solidFill>
                  <a:prstClr val="black"/>
                </a:solidFill>
              </a:rPr>
              <a:t>Mary </a:t>
            </a:r>
            <a:r>
              <a:rPr lang="en-US" i="1" dirty="0" err="1">
                <a:solidFill>
                  <a:prstClr val="black"/>
                </a:solidFill>
              </a:rPr>
              <a:t>Grisier</a:t>
            </a:r>
            <a:r>
              <a:rPr lang="en-US" i="1" dirty="0" smtClean="0">
                <a:solidFill>
                  <a:prstClr val="black"/>
                </a:solidFill>
              </a:rPr>
              <a:t>, EPA Region 9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05538" y="3904959"/>
            <a:ext cx="3243191" cy="22100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64984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BC6A28BC-5D99-41CA-B157-304BFBB03134}" type="slidenum">
              <a:rPr lang="en-US" smtClean="0"/>
              <a:pPr/>
              <a:t>25</a:t>
            </a:fld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>
          <a:xfrm>
            <a:off x="612648" y="1676400"/>
            <a:ext cx="4416552" cy="4495800"/>
          </a:xfrm>
        </p:spPr>
        <p:txBody>
          <a:bodyPr>
            <a:normAutofit fontScale="92500"/>
          </a:bodyPr>
          <a:lstStyle/>
          <a:p>
            <a:pPr>
              <a:buFont typeface="Wingdings" pitchFamily="2" charset="2"/>
              <a:buChar char="q"/>
            </a:pPr>
            <a:r>
              <a:rPr lang="en-US" sz="3200" dirty="0" smtClean="0">
                <a:cs typeface="Times New Roman" pitchFamily="18" charset="0"/>
              </a:rPr>
              <a:t>The </a:t>
            </a:r>
            <a:r>
              <a:rPr lang="en-US" sz="3200" b="1" dirty="0" smtClean="0">
                <a:cs typeface="Times New Roman" pitchFamily="18" charset="0"/>
              </a:rPr>
              <a:t>IPM Cost Calculator </a:t>
            </a:r>
            <a:r>
              <a:rPr lang="en-US" sz="3200" dirty="0" smtClean="0">
                <a:cs typeface="Times New Roman" pitchFamily="18" charset="0"/>
              </a:rPr>
              <a:t>is a free online tool that allows schools to estimate their pest risks using geographic location, current pest problems and facility conditions</a:t>
            </a:r>
          </a:p>
          <a:p>
            <a:pPr marL="0" indent="0">
              <a:buNone/>
            </a:pPr>
            <a:r>
              <a:rPr lang="en-US" sz="3200" dirty="0">
                <a:solidFill>
                  <a:srgbClr val="0033CC"/>
                </a:solidFill>
              </a:rPr>
              <a:t>http://schoolipm.tamu.edu/forms/ipm-cost-calculator/</a:t>
            </a: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5125507" y="2667000"/>
            <a:ext cx="3640541" cy="36753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8153400" cy="990600"/>
          </a:xfrm>
        </p:spPr>
        <p:txBody>
          <a:bodyPr>
            <a:noAutofit/>
          </a:bodyPr>
          <a:lstStyle/>
          <a:p>
            <a:r>
              <a:rPr lang="en-US" sz="3200" dirty="0" smtClean="0">
                <a:solidFill>
                  <a:schemeClr val="bg2">
                    <a:lumMod val="10000"/>
                  </a:schemeClr>
                </a:solidFill>
              </a:rPr>
              <a:t>Methods of Tracking Facility Costs and </a:t>
            </a:r>
            <a:br>
              <a:rPr lang="en-US" sz="3200" dirty="0" smtClean="0">
                <a:solidFill>
                  <a:schemeClr val="bg2">
                    <a:lumMod val="10000"/>
                  </a:schemeClr>
                </a:solidFill>
              </a:rPr>
            </a:br>
            <a:r>
              <a:rPr lang="en-US" sz="3200" dirty="0" smtClean="0">
                <a:solidFill>
                  <a:schemeClr val="bg2">
                    <a:lumMod val="10000"/>
                  </a:schemeClr>
                </a:solidFill>
              </a:rPr>
              <a:t>IPM-Related Cost Savings</a:t>
            </a:r>
            <a:endParaRPr lang="en-US" sz="3200" dirty="0">
              <a:solidFill>
                <a:schemeClr val="bg2">
                  <a:lumMod val="10000"/>
                </a:schemeClr>
              </a:solidFill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6"/>
          <p:cNvSpPr>
            <a:spLocks noGrp="1"/>
          </p:cNvSpPr>
          <p:nvPr>
            <p:ph sz="quarter" idx="1"/>
          </p:nvPr>
        </p:nvSpPr>
        <p:spPr>
          <a:xfrm>
            <a:off x="609600" y="1676400"/>
            <a:ext cx="8229600" cy="5181600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en-US" sz="3200" dirty="0" smtClean="0">
                <a:cs typeface="Times New Roman" pitchFamily="18" charset="0"/>
              </a:rPr>
              <a:t>The IPM Cost Calculator</a:t>
            </a:r>
          </a:p>
          <a:p>
            <a:pPr>
              <a:buFont typeface="Wingdings" pitchFamily="2" charset="2"/>
              <a:buChar char="q"/>
            </a:pPr>
            <a:r>
              <a:rPr lang="en-US" sz="3200" dirty="0">
                <a:cs typeface="Times New Roman" pitchFamily="18" charset="0"/>
              </a:rPr>
              <a:t>U</a:t>
            </a:r>
            <a:r>
              <a:rPr lang="en-US" sz="3200" dirty="0" smtClean="0">
                <a:cs typeface="Times New Roman" pitchFamily="18" charset="0"/>
              </a:rPr>
              <a:t>sing </a:t>
            </a:r>
            <a:r>
              <a:rPr lang="en-US" sz="3200" dirty="0">
                <a:cs typeface="Times New Roman" pitchFamily="18" charset="0"/>
              </a:rPr>
              <a:t>information about </a:t>
            </a:r>
            <a:r>
              <a:rPr lang="en-US" sz="3200" dirty="0" smtClean="0">
                <a:cs typeface="Times New Roman" pitchFamily="18" charset="0"/>
              </a:rPr>
              <a:t>your location</a:t>
            </a:r>
            <a:r>
              <a:rPr lang="en-US" sz="3200" dirty="0">
                <a:cs typeface="Times New Roman" pitchFamily="18" charset="0"/>
              </a:rPr>
              <a:t>, presence of </a:t>
            </a:r>
            <a:r>
              <a:rPr lang="en-US" sz="3200" dirty="0" smtClean="0">
                <a:cs typeface="Times New Roman" pitchFamily="18" charset="0"/>
              </a:rPr>
              <a:t>pests </a:t>
            </a:r>
            <a:r>
              <a:rPr lang="en-US" sz="3200" dirty="0">
                <a:cs typeface="Times New Roman" pitchFamily="18" charset="0"/>
              </a:rPr>
              <a:t>and the condition of </a:t>
            </a:r>
            <a:r>
              <a:rPr lang="en-US" sz="3200" dirty="0" smtClean="0">
                <a:cs typeface="Times New Roman" pitchFamily="18" charset="0"/>
              </a:rPr>
              <a:t>your </a:t>
            </a:r>
            <a:r>
              <a:rPr lang="en-US" sz="3200" dirty="0">
                <a:cs typeface="Times New Roman" pitchFamily="18" charset="0"/>
              </a:rPr>
              <a:t>school, </a:t>
            </a:r>
            <a:r>
              <a:rPr lang="en-US" sz="3200" dirty="0" smtClean="0">
                <a:cs typeface="Times New Roman" pitchFamily="18" charset="0"/>
              </a:rPr>
              <a:t>the IPM Cost Calculator estimates overall </a:t>
            </a:r>
            <a:r>
              <a:rPr lang="en-US" sz="3200" dirty="0">
                <a:cs typeface="Times New Roman" pitchFamily="18" charset="0"/>
              </a:rPr>
              <a:t>pest risk for your </a:t>
            </a:r>
            <a:r>
              <a:rPr lang="en-US" sz="3200" dirty="0" smtClean="0">
                <a:cs typeface="Times New Roman" pitchFamily="18" charset="0"/>
              </a:rPr>
              <a:t>school </a:t>
            </a:r>
          </a:p>
          <a:p>
            <a:pPr>
              <a:buFont typeface="Wingdings" pitchFamily="2" charset="2"/>
              <a:buChar char="q"/>
            </a:pPr>
            <a:r>
              <a:rPr lang="en-US" sz="3200" dirty="0" smtClean="0">
                <a:cs typeface="Times New Roman" pitchFamily="18" charset="0"/>
              </a:rPr>
              <a:t>The </a:t>
            </a:r>
            <a:r>
              <a:rPr lang="en-US" sz="3200" dirty="0">
                <a:cs typeface="Times New Roman" pitchFamily="18" charset="0"/>
              </a:rPr>
              <a:t>C</a:t>
            </a:r>
            <a:r>
              <a:rPr lang="en-US" sz="3200" dirty="0" smtClean="0">
                <a:cs typeface="Times New Roman" pitchFamily="18" charset="0"/>
              </a:rPr>
              <a:t>alculator also allows you to </a:t>
            </a:r>
            <a:r>
              <a:rPr lang="en-US" sz="3200" dirty="0">
                <a:cs typeface="Times New Roman" pitchFamily="18" charset="0"/>
              </a:rPr>
              <a:t>create your own budget and see how improving certain features will affect </a:t>
            </a:r>
            <a:r>
              <a:rPr lang="en-US" sz="3200" dirty="0" smtClean="0">
                <a:cs typeface="Times New Roman" pitchFamily="18" charset="0"/>
              </a:rPr>
              <a:t>your overall </a:t>
            </a:r>
            <a:r>
              <a:rPr lang="en-US" sz="3200" dirty="0">
                <a:cs typeface="Times New Roman" pitchFamily="18" charset="0"/>
              </a:rPr>
              <a:t>pest </a:t>
            </a:r>
            <a:r>
              <a:rPr lang="en-US" sz="3200" dirty="0" smtClean="0">
                <a:cs typeface="Times New Roman" pitchFamily="18" charset="0"/>
              </a:rPr>
              <a:t>risk</a:t>
            </a:r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0" y="-228600"/>
            <a:ext cx="685800" cy="762000"/>
          </a:xfrm>
          <a:prstGeom prst="rect">
            <a:avLst/>
          </a:prstGeom>
        </p:spPr>
        <p:txBody>
          <a:bodyPr vert="horz" anchor="ctr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13. </a:t>
            </a: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BC6A28BC-5D99-41CA-B157-304BFBB03134}" type="slidenum">
              <a:rPr lang="en-US" smtClean="0"/>
              <a:pPr/>
              <a:t>26</a:t>
            </a:fld>
            <a:endParaRPr lang="en-US"/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8531352" cy="990600"/>
          </a:xfrm>
        </p:spPr>
        <p:txBody>
          <a:bodyPr>
            <a:noAutofit/>
          </a:bodyPr>
          <a:lstStyle/>
          <a:p>
            <a:r>
              <a:rPr lang="en-US" sz="3200" dirty="0" smtClean="0">
                <a:solidFill>
                  <a:schemeClr val="bg2">
                    <a:lumMod val="10000"/>
                  </a:schemeClr>
                </a:solidFill>
              </a:rPr>
              <a:t>Methods of Tracking Facility Costs and </a:t>
            </a:r>
            <a:br>
              <a:rPr lang="en-US" sz="3200" dirty="0" smtClean="0">
                <a:solidFill>
                  <a:schemeClr val="bg2">
                    <a:lumMod val="10000"/>
                  </a:schemeClr>
                </a:solidFill>
              </a:rPr>
            </a:br>
            <a:r>
              <a:rPr lang="en-US" sz="3200" dirty="0" smtClean="0">
                <a:solidFill>
                  <a:schemeClr val="bg2">
                    <a:lumMod val="10000"/>
                  </a:schemeClr>
                </a:solidFill>
              </a:rPr>
              <a:t>IPM-Related Cost Savings</a:t>
            </a:r>
            <a:endParaRPr lang="en-US" sz="3200" dirty="0">
              <a:solidFill>
                <a:schemeClr val="bg2">
                  <a:lumMod val="10000"/>
                </a:schemeClr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43800" y="5638800"/>
            <a:ext cx="1524000" cy="11389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19094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501650"/>
            <a:ext cx="8077200" cy="869950"/>
          </a:xfrm>
        </p:spPr>
        <p:txBody>
          <a:bodyPr>
            <a:noAutofit/>
          </a:bodyPr>
          <a:lstStyle/>
          <a:p>
            <a:r>
              <a:rPr lang="en-US" sz="3200" dirty="0" smtClean="0">
                <a:solidFill>
                  <a:schemeClr val="bg2">
                    <a:lumMod val="10000"/>
                  </a:schemeClr>
                </a:solidFill>
              </a:rPr>
              <a:t>How </a:t>
            </a:r>
            <a:r>
              <a:rPr lang="en-US" sz="3200" dirty="0">
                <a:solidFill>
                  <a:schemeClr val="bg2">
                    <a:lumMod val="10000"/>
                  </a:schemeClr>
                </a:solidFill>
              </a:rPr>
              <a:t>to start an IPM program at your school!</a:t>
            </a:r>
            <a:br>
              <a:rPr lang="en-US" sz="3200" dirty="0">
                <a:solidFill>
                  <a:schemeClr val="bg2">
                    <a:lumMod val="10000"/>
                  </a:schemeClr>
                </a:solidFill>
              </a:rPr>
            </a:br>
            <a:endParaRPr lang="en-US" sz="3200" dirty="0">
              <a:solidFill>
                <a:schemeClr val="bg2">
                  <a:lumMod val="10000"/>
                </a:scheme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11075362-9323-4249-BA5A-917C59330204}" type="slidenum">
              <a:rPr lang="en-US" smtClean="0"/>
              <a:pPr/>
              <a:t>27</a:t>
            </a:fld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86400" y="4297681"/>
            <a:ext cx="3657599" cy="2560319"/>
          </a:xfrm>
          <a:prstGeom prst="rect">
            <a:avLst/>
          </a:prstGeom>
        </p:spPr>
      </p:pic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533400" y="1600200"/>
            <a:ext cx="8610600" cy="4953000"/>
          </a:xfrm>
        </p:spPr>
        <p:txBody>
          <a:bodyPr>
            <a:no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sz="3200" dirty="0" smtClean="0"/>
              <a:t>Leverage support from your district administration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3200" dirty="0" smtClean="0"/>
              <a:t>Discuss IPM with your school staff (nurse</a:t>
            </a:r>
            <a:r>
              <a:rPr lang="en-US" sz="3200" dirty="0"/>
              <a:t>, </a:t>
            </a:r>
            <a:r>
              <a:rPr lang="en-US" sz="3200" dirty="0" smtClean="0"/>
              <a:t>food service managers, lead custodian, pest manager, and principals) and environmental health committee 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3200" dirty="0" smtClean="0"/>
              <a:t>Evaluate your current </a:t>
            </a:r>
            <a:r>
              <a:rPr lang="en-US" sz="3200" dirty="0"/>
              <a:t>pest </a:t>
            </a:r>
            <a:r>
              <a:rPr lang="en-US" sz="3200" dirty="0" smtClean="0"/>
              <a:t/>
            </a:r>
            <a:br>
              <a:rPr lang="en-US" sz="3200" dirty="0" smtClean="0"/>
            </a:br>
            <a:r>
              <a:rPr lang="en-US" sz="3200" dirty="0" smtClean="0"/>
              <a:t>management methods </a:t>
            </a:r>
            <a:br>
              <a:rPr lang="en-US" sz="3200" dirty="0" smtClean="0"/>
            </a:br>
            <a:r>
              <a:rPr lang="en-US" sz="3200" dirty="0" smtClean="0"/>
              <a:t>against what you have </a:t>
            </a:r>
            <a:br>
              <a:rPr lang="en-US" sz="3200" dirty="0" smtClean="0"/>
            </a:br>
            <a:r>
              <a:rPr lang="en-US" sz="3200" dirty="0" smtClean="0"/>
              <a:t>learned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501650"/>
            <a:ext cx="8077200" cy="869950"/>
          </a:xfrm>
        </p:spPr>
        <p:txBody>
          <a:bodyPr>
            <a:noAutofit/>
          </a:bodyPr>
          <a:lstStyle/>
          <a:p>
            <a:r>
              <a:rPr lang="en-US" sz="3200" dirty="0" smtClean="0">
                <a:solidFill>
                  <a:schemeClr val="bg2">
                    <a:lumMod val="10000"/>
                  </a:schemeClr>
                </a:solidFill>
              </a:rPr>
              <a:t>How </a:t>
            </a:r>
            <a:r>
              <a:rPr lang="en-US" sz="3200" dirty="0">
                <a:solidFill>
                  <a:schemeClr val="bg2">
                    <a:lumMod val="10000"/>
                  </a:schemeClr>
                </a:solidFill>
              </a:rPr>
              <a:t>to start an IPM program at your school!</a:t>
            </a:r>
            <a:br>
              <a:rPr lang="en-US" sz="3200" dirty="0">
                <a:solidFill>
                  <a:schemeClr val="bg2">
                    <a:lumMod val="10000"/>
                  </a:schemeClr>
                </a:solidFill>
              </a:rPr>
            </a:br>
            <a:endParaRPr lang="en-US" sz="3200" dirty="0">
              <a:solidFill>
                <a:schemeClr val="bg2">
                  <a:lumMod val="10000"/>
                </a:scheme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11075362-9323-4249-BA5A-917C59330204}" type="slidenum">
              <a:rPr lang="en-US" smtClean="0"/>
              <a:pPr/>
              <a:t>28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609600" y="1600200"/>
            <a:ext cx="8610600" cy="4953000"/>
          </a:xfrm>
        </p:spPr>
        <p:txBody>
          <a:bodyPr>
            <a:noAutofit/>
          </a:bodyPr>
          <a:lstStyle/>
          <a:p>
            <a:pPr marL="514350" indent="-514350">
              <a:buFont typeface="+mj-lt"/>
              <a:buAutoNum type="arabicPeriod" startAt="4"/>
            </a:pPr>
            <a:r>
              <a:rPr lang="en-US" sz="3200" dirty="0" smtClean="0"/>
              <a:t>Explain </a:t>
            </a:r>
            <a:r>
              <a:rPr lang="en-US" sz="3200" dirty="0"/>
              <a:t>the benefits of IPM and why it is </a:t>
            </a:r>
            <a:r>
              <a:rPr lang="en-US" sz="3200" dirty="0" smtClean="0"/>
              <a:t>important for schools</a:t>
            </a:r>
            <a:br>
              <a:rPr lang="en-US" sz="3200" dirty="0" smtClean="0"/>
            </a:br>
            <a:r>
              <a:rPr lang="en-US" sz="3200" dirty="0" smtClean="0"/>
              <a:t/>
            </a:r>
            <a:br>
              <a:rPr lang="en-US" sz="3200" dirty="0" smtClean="0"/>
            </a:br>
            <a:r>
              <a:rPr lang="en-US" sz="3200" dirty="0" smtClean="0"/>
              <a:t/>
            </a:r>
            <a:br>
              <a:rPr lang="en-US" sz="3200" dirty="0" smtClean="0"/>
            </a:br>
            <a:r>
              <a:rPr lang="en-US" sz="3200" dirty="0" smtClean="0"/>
              <a:t/>
            </a:r>
            <a:br>
              <a:rPr lang="en-US" sz="3200" dirty="0" smtClean="0"/>
            </a:br>
            <a:endParaRPr lang="en-US" sz="3200" dirty="0" smtClean="0"/>
          </a:p>
          <a:p>
            <a:pPr marL="514350" indent="-514350">
              <a:buFont typeface="+mj-lt"/>
              <a:buAutoNum type="arabicPeriod" startAt="5"/>
            </a:pPr>
            <a:r>
              <a:rPr lang="en-US" sz="3200" dirty="0" smtClean="0"/>
              <a:t>Discuss how to start an IPM program, who might be interested in being part of the planning committee and who might serve as the district IPM Coordinator 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181600" y="2247900"/>
            <a:ext cx="2604477" cy="2362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60189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501650"/>
            <a:ext cx="8077200" cy="869950"/>
          </a:xfrm>
        </p:spPr>
        <p:txBody>
          <a:bodyPr>
            <a:noAutofit/>
          </a:bodyPr>
          <a:lstStyle/>
          <a:p>
            <a:r>
              <a:rPr lang="en-US" sz="3200" dirty="0" smtClean="0">
                <a:solidFill>
                  <a:schemeClr val="bg2">
                    <a:lumMod val="10000"/>
                  </a:schemeClr>
                </a:solidFill>
              </a:rPr>
              <a:t>How </a:t>
            </a:r>
            <a:r>
              <a:rPr lang="en-US" sz="3200" dirty="0">
                <a:solidFill>
                  <a:schemeClr val="bg2">
                    <a:lumMod val="10000"/>
                  </a:schemeClr>
                </a:solidFill>
              </a:rPr>
              <a:t>to start an IPM program at your school!</a:t>
            </a:r>
            <a:br>
              <a:rPr lang="en-US" sz="3200" dirty="0">
                <a:solidFill>
                  <a:schemeClr val="bg2">
                    <a:lumMod val="10000"/>
                  </a:schemeClr>
                </a:solidFill>
              </a:rPr>
            </a:br>
            <a:endParaRPr lang="en-US" sz="3200" dirty="0">
              <a:solidFill>
                <a:schemeClr val="bg2">
                  <a:lumMod val="10000"/>
                </a:scheme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11075362-9323-4249-BA5A-917C59330204}" type="slidenum">
              <a:rPr lang="en-US" smtClean="0"/>
              <a:pPr/>
              <a:t>29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609600" y="1600200"/>
            <a:ext cx="8458200" cy="4953000"/>
          </a:xfrm>
        </p:spPr>
        <p:txBody>
          <a:bodyPr>
            <a:noAutofit/>
          </a:bodyPr>
          <a:lstStyle/>
          <a:p>
            <a:pPr marL="514350" indent="-514350">
              <a:buFont typeface="+mj-lt"/>
              <a:buAutoNum type="arabicPeriod" startAt="6"/>
            </a:pPr>
            <a:r>
              <a:rPr lang="en-US" sz="3000" dirty="0"/>
              <a:t>Identify </a:t>
            </a:r>
            <a:r>
              <a:rPr lang="en-US" sz="3000" dirty="0" smtClean="0"/>
              <a:t>state, Extension service and/or </a:t>
            </a:r>
            <a:r>
              <a:rPr lang="en-US" sz="3000" dirty="0"/>
              <a:t>local </a:t>
            </a:r>
            <a:r>
              <a:rPr lang="en-US" sz="3000" dirty="0" smtClean="0"/>
              <a:t>resources; they may be able to help you with setting up your IPM program </a:t>
            </a:r>
            <a:br>
              <a:rPr lang="en-US" sz="3000" dirty="0" smtClean="0"/>
            </a:br>
            <a:r>
              <a:rPr lang="en-US" sz="3000" dirty="0" smtClean="0"/>
              <a:t/>
            </a:r>
            <a:br>
              <a:rPr lang="en-US" sz="3000" dirty="0" smtClean="0"/>
            </a:br>
            <a:r>
              <a:rPr lang="en-US" sz="3000" dirty="0" smtClean="0"/>
              <a:t>State services may provide pest identification, run educational events, facilitate the transition from calendar based programs to IPM, evaluate pest management options, etc.</a:t>
            </a:r>
            <a:endParaRPr lang="en-US" sz="30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72000" y="5500686"/>
            <a:ext cx="4222228" cy="112871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2400" y="5503235"/>
            <a:ext cx="4105275" cy="1114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10728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smtClean="0">
                <a:solidFill>
                  <a:schemeClr val="bg2">
                    <a:lumMod val="10000"/>
                  </a:schemeClr>
                </a:solidFill>
              </a:rPr>
              <a:t>Facility Manager Key Points</a:t>
            </a:r>
            <a:endParaRPr lang="en-US" sz="3200" dirty="0">
              <a:solidFill>
                <a:schemeClr val="bg2">
                  <a:lumMod val="1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5105400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en-US" dirty="0" smtClean="0"/>
              <a:t>Previous lesson:</a:t>
            </a:r>
          </a:p>
          <a:p>
            <a:r>
              <a:rPr lang="en-US" dirty="0" smtClean="0"/>
              <a:t>Lead implementation of IPM policy and plan</a:t>
            </a:r>
          </a:p>
          <a:p>
            <a:r>
              <a:rPr lang="en-US" dirty="0" smtClean="0"/>
              <a:t>Oversee pest sighting and pesticide application logs</a:t>
            </a:r>
          </a:p>
          <a:p>
            <a:r>
              <a:rPr lang="en-US" dirty="0" smtClean="0"/>
              <a:t>Supervise contractors</a:t>
            </a:r>
          </a:p>
          <a:p>
            <a:r>
              <a:rPr lang="en-US" dirty="0" smtClean="0"/>
              <a:t>Program evaluation and adjustment</a:t>
            </a:r>
          </a:p>
          <a:p>
            <a:pPr marL="0" indent="0">
              <a:buNone/>
            </a:pPr>
            <a:r>
              <a:rPr lang="en-US" dirty="0" smtClean="0"/>
              <a:t>This lesson:</a:t>
            </a:r>
          </a:p>
          <a:p>
            <a:r>
              <a:rPr lang="en-US" dirty="0" smtClean="0"/>
              <a:t>Pest entry points</a:t>
            </a:r>
          </a:p>
          <a:p>
            <a:r>
              <a:rPr lang="en-US" dirty="0" smtClean="0"/>
              <a:t>Proper storage procedures</a:t>
            </a:r>
          </a:p>
          <a:p>
            <a:r>
              <a:rPr lang="en-US" dirty="0" smtClean="0"/>
              <a:t>Sanitation</a:t>
            </a:r>
          </a:p>
          <a:p>
            <a:r>
              <a:rPr lang="en-US" sz="2800" dirty="0" smtClean="0"/>
              <a:t>Timely work order follow-up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774A7CCD-4310-46AB-998F-92BEA189ECFC}" type="slidenum">
              <a:rPr lang="en-US" smtClean="0"/>
              <a:pPr/>
              <a:t>3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57800" y="4343400"/>
            <a:ext cx="3276600" cy="21967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722417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501650"/>
            <a:ext cx="8077200" cy="869950"/>
          </a:xfrm>
        </p:spPr>
        <p:txBody>
          <a:bodyPr>
            <a:noAutofit/>
          </a:bodyPr>
          <a:lstStyle/>
          <a:p>
            <a:r>
              <a:rPr lang="en-US" sz="3200" dirty="0" smtClean="0">
                <a:solidFill>
                  <a:schemeClr val="bg2">
                    <a:lumMod val="10000"/>
                  </a:schemeClr>
                </a:solidFill>
              </a:rPr>
              <a:t>How </a:t>
            </a:r>
            <a:r>
              <a:rPr lang="en-US" sz="3200" dirty="0">
                <a:solidFill>
                  <a:schemeClr val="bg2">
                    <a:lumMod val="10000"/>
                  </a:schemeClr>
                </a:solidFill>
              </a:rPr>
              <a:t>to start an IPM program at your school!</a:t>
            </a:r>
            <a:br>
              <a:rPr lang="en-US" sz="3200" dirty="0">
                <a:solidFill>
                  <a:schemeClr val="bg2">
                    <a:lumMod val="10000"/>
                  </a:schemeClr>
                </a:solidFill>
              </a:rPr>
            </a:br>
            <a:endParaRPr lang="en-US" sz="3200" dirty="0">
              <a:solidFill>
                <a:schemeClr val="bg2">
                  <a:lumMod val="10000"/>
                </a:scheme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11075362-9323-4249-BA5A-917C59330204}" type="slidenum">
              <a:rPr lang="en-US" smtClean="0"/>
              <a:pPr/>
              <a:t>30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533400" y="1600200"/>
            <a:ext cx="8305800" cy="4953000"/>
          </a:xfrm>
        </p:spPr>
        <p:txBody>
          <a:bodyPr>
            <a:noAutofit/>
          </a:bodyPr>
          <a:lstStyle/>
          <a:p>
            <a:pPr marL="514350" indent="-514350">
              <a:buFont typeface="+mj-lt"/>
              <a:buAutoNum type="arabicPeriod" startAt="7"/>
            </a:pPr>
            <a:r>
              <a:rPr lang="en-US" sz="3000" dirty="0" smtClean="0"/>
              <a:t>Coordinate an initial IPM </a:t>
            </a:r>
            <a:br>
              <a:rPr lang="en-US" sz="3000" dirty="0" smtClean="0"/>
            </a:br>
            <a:r>
              <a:rPr lang="en-US" sz="3000" dirty="0" smtClean="0"/>
              <a:t>inspection and site </a:t>
            </a:r>
            <a:br>
              <a:rPr lang="en-US" sz="3000" dirty="0" smtClean="0"/>
            </a:br>
            <a:r>
              <a:rPr lang="en-US" sz="3000" dirty="0" smtClean="0"/>
              <a:t>evaluation</a:t>
            </a:r>
            <a:br>
              <a:rPr lang="en-US" sz="3000" dirty="0" smtClean="0"/>
            </a:br>
            <a:r>
              <a:rPr lang="en-US" sz="1800" dirty="0" smtClean="0"/>
              <a:t/>
            </a:r>
            <a:br>
              <a:rPr lang="en-US" sz="1800" dirty="0" smtClean="0"/>
            </a:br>
            <a:r>
              <a:rPr lang="en-US" sz="3000" dirty="0" smtClean="0"/>
              <a:t>There are a number of </a:t>
            </a:r>
            <a:br>
              <a:rPr lang="en-US" sz="3000" dirty="0" smtClean="0"/>
            </a:br>
            <a:r>
              <a:rPr lang="en-US" sz="3000" dirty="0" smtClean="0"/>
              <a:t>readily available </a:t>
            </a:r>
            <a:br>
              <a:rPr lang="en-US" sz="3000" dirty="0" smtClean="0"/>
            </a:br>
            <a:r>
              <a:rPr lang="en-US" sz="3000" dirty="0" smtClean="0"/>
              <a:t>evaluation guides that </a:t>
            </a:r>
            <a:br>
              <a:rPr lang="en-US" sz="3000" dirty="0" smtClean="0"/>
            </a:br>
            <a:r>
              <a:rPr lang="en-US" sz="3000" dirty="0" smtClean="0"/>
              <a:t>will help you </a:t>
            </a:r>
            <a:br>
              <a:rPr lang="en-US" sz="3000" dirty="0" smtClean="0"/>
            </a:br>
            <a:r>
              <a:rPr lang="en-US" sz="1800" dirty="0" smtClean="0"/>
              <a:t/>
            </a:r>
            <a:br>
              <a:rPr lang="en-US" sz="1800" dirty="0" smtClean="0"/>
            </a:br>
            <a:r>
              <a:rPr lang="en-US" sz="3000" dirty="0" smtClean="0"/>
              <a:t>The more inspections you do the better you become at identifying problems and implementing effective solutions </a:t>
            </a:r>
            <a:endParaRPr lang="en-US" sz="30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86400" y="1752600"/>
            <a:ext cx="3352800" cy="25146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5562600" y="4343400"/>
            <a:ext cx="3352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i="1" dirty="0" smtClean="0"/>
              <a:t>Inspection of doors which may need door sweeps – Shaku Nair, University of Arizona</a:t>
            </a:r>
            <a:endParaRPr lang="en-US" i="1" dirty="0"/>
          </a:p>
        </p:txBody>
      </p:sp>
    </p:spTree>
    <p:extLst>
      <p:ext uri="{BB962C8B-B14F-4D97-AF65-F5344CB8AC3E}">
        <p14:creationId xmlns:p14="http://schemas.microsoft.com/office/powerpoint/2010/main" val="27248751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501650"/>
            <a:ext cx="8077200" cy="869950"/>
          </a:xfrm>
        </p:spPr>
        <p:txBody>
          <a:bodyPr>
            <a:noAutofit/>
          </a:bodyPr>
          <a:lstStyle/>
          <a:p>
            <a:r>
              <a:rPr lang="en-US" sz="3200" dirty="0" smtClean="0">
                <a:solidFill>
                  <a:schemeClr val="bg2">
                    <a:lumMod val="10000"/>
                  </a:schemeClr>
                </a:solidFill>
              </a:rPr>
              <a:t>How </a:t>
            </a:r>
            <a:r>
              <a:rPr lang="en-US" sz="3200" dirty="0">
                <a:solidFill>
                  <a:schemeClr val="bg2">
                    <a:lumMod val="10000"/>
                  </a:schemeClr>
                </a:solidFill>
              </a:rPr>
              <a:t>to start an IPM program at your school!</a:t>
            </a:r>
            <a:br>
              <a:rPr lang="en-US" sz="3200" dirty="0">
                <a:solidFill>
                  <a:schemeClr val="bg2">
                    <a:lumMod val="10000"/>
                  </a:schemeClr>
                </a:solidFill>
              </a:rPr>
            </a:br>
            <a:endParaRPr lang="en-US" sz="3200" dirty="0">
              <a:solidFill>
                <a:schemeClr val="bg2">
                  <a:lumMod val="10000"/>
                </a:scheme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11075362-9323-4249-BA5A-917C59330204}" type="slidenum">
              <a:rPr lang="en-US" smtClean="0"/>
              <a:pPr/>
              <a:t>31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609600" y="1600200"/>
            <a:ext cx="8229600" cy="3733800"/>
          </a:xfrm>
        </p:spPr>
        <p:txBody>
          <a:bodyPr>
            <a:noAutofit/>
          </a:bodyPr>
          <a:lstStyle/>
          <a:p>
            <a:pPr marL="514350" indent="-514350">
              <a:buFont typeface="+mj-lt"/>
              <a:buAutoNum type="arabicPeriod" startAt="8"/>
            </a:pPr>
            <a:r>
              <a:rPr lang="en-US" sz="3200" dirty="0"/>
              <a:t>Use inspections as </a:t>
            </a:r>
            <a:r>
              <a:rPr lang="en-US" sz="3200" dirty="0" smtClean="0"/>
              <a:t>fact-finding </a:t>
            </a:r>
            <a:r>
              <a:rPr lang="en-US" sz="3200" dirty="0"/>
              <a:t>exercises </a:t>
            </a:r>
            <a:r>
              <a:rPr lang="en-US" sz="3200" dirty="0" smtClean="0"/>
              <a:t>as </a:t>
            </a:r>
            <a:r>
              <a:rPr lang="en-US" sz="3200" dirty="0"/>
              <a:t>well as educational </a:t>
            </a:r>
            <a:r>
              <a:rPr lang="en-US" sz="3200" dirty="0" smtClean="0"/>
              <a:t>opportunities for the staff</a:t>
            </a:r>
            <a:br>
              <a:rPr lang="en-US" sz="3200" dirty="0" smtClean="0"/>
            </a:br>
            <a:r>
              <a:rPr lang="en-US" sz="2400" dirty="0" smtClean="0"/>
              <a:t/>
            </a:r>
            <a:br>
              <a:rPr lang="en-US" sz="2400" dirty="0" smtClean="0"/>
            </a:br>
            <a:r>
              <a:rPr lang="en-US" sz="3200" dirty="0" smtClean="0"/>
              <a:t>Prioritize remediation actions to focus on those that will make the biggest difference quickly</a:t>
            </a:r>
            <a:br>
              <a:rPr lang="en-US" sz="3200" dirty="0" smtClean="0"/>
            </a:br>
            <a:endParaRPr lang="en-US" sz="3200" dirty="0" smtClean="0"/>
          </a:p>
          <a:p>
            <a:pPr marL="514350" indent="-514350">
              <a:buFont typeface="+mj-lt"/>
              <a:buAutoNum type="arabicPeriod" startAt="8"/>
            </a:pPr>
            <a:r>
              <a:rPr lang="en-US" sz="3200" dirty="0" smtClean="0"/>
              <a:t>You may introduce the idea of pest sighting logs, a monitoring program and pest management record keeping system as you conduct your inspection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13960166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smtClean="0">
                <a:solidFill>
                  <a:schemeClr val="bg2">
                    <a:lumMod val="10000"/>
                  </a:schemeClr>
                </a:solidFill>
              </a:rPr>
              <a:t>Check In!</a:t>
            </a:r>
            <a:endParaRPr lang="en-US" sz="3200" dirty="0">
              <a:solidFill>
                <a:schemeClr val="bg2">
                  <a:lumMod val="10000"/>
                </a:schemeClr>
              </a:solidFill>
            </a:endParaRPr>
          </a:p>
        </p:txBody>
      </p:sp>
      <p:sp>
        <p:nvSpPr>
          <p:cNvPr id="7" name="Content Placeholder 2"/>
          <p:cNvSpPr>
            <a:spLocks noGrp="1"/>
          </p:cNvSpPr>
          <p:nvPr>
            <p:ph sz="quarter" idx="1"/>
          </p:nvPr>
        </p:nvSpPr>
        <p:spPr>
          <a:xfrm>
            <a:off x="609600" y="1524000"/>
            <a:ext cx="8534400" cy="5334000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en-US" sz="3000" dirty="0" smtClean="0"/>
              <a:t>In this lesson you learned</a:t>
            </a:r>
          </a:p>
          <a:p>
            <a:pPr>
              <a:buFont typeface="+mj-lt"/>
              <a:buAutoNum type="arabicPeriod"/>
            </a:pPr>
            <a:r>
              <a:rPr lang="en-US" sz="3000" dirty="0"/>
              <a:t>The importance of pest entry points, proper storage procedure, sanitation, timely work order </a:t>
            </a:r>
            <a:r>
              <a:rPr lang="en-US" sz="3000" dirty="0" smtClean="0"/>
              <a:t>follow-up </a:t>
            </a:r>
            <a:endParaRPr lang="en-US" sz="3000" dirty="0"/>
          </a:p>
          <a:p>
            <a:pPr lvl="0">
              <a:buFont typeface="+mj-lt"/>
              <a:buAutoNum type="arabicPeriod"/>
            </a:pPr>
            <a:r>
              <a:rPr lang="en-US" sz="3000" dirty="0" smtClean="0"/>
              <a:t>Effective ways to educate lead staff about IPM practices</a:t>
            </a:r>
          </a:p>
          <a:p>
            <a:pPr>
              <a:buFont typeface="+mj-lt"/>
              <a:buAutoNum type="arabicPeriod"/>
            </a:pPr>
            <a:r>
              <a:rPr lang="en-US" sz="3000" dirty="0" smtClean="0"/>
              <a:t>Methods of tracking facility costs and IPM-related cost savings</a:t>
            </a:r>
            <a:r>
              <a:rPr lang="en-US" sz="3000" b="1" dirty="0" smtClean="0"/>
              <a:t> </a:t>
            </a:r>
          </a:p>
          <a:p>
            <a:pPr lvl="0">
              <a:buFont typeface="+mj-lt"/>
              <a:buAutoNum type="arabicPeriod"/>
            </a:pPr>
            <a:r>
              <a:rPr lang="en-US" sz="3000" dirty="0" smtClean="0"/>
              <a:t>How to start an IPM program at your school</a:t>
            </a:r>
          </a:p>
          <a:p>
            <a:pPr marL="0" lvl="0" indent="0">
              <a:buNone/>
            </a:pPr>
            <a:r>
              <a:rPr lang="en-US" sz="3000" b="1" dirty="0" smtClean="0"/>
              <a:t>Next you will learn about key exterior and landscape pest groups</a:t>
            </a:r>
            <a:r>
              <a:rPr lang="en-US" sz="3000" dirty="0" smtClean="0"/>
              <a:t>!</a:t>
            </a:r>
            <a:endParaRPr lang="en-US" sz="3000" b="1" dirty="0" smtClean="0"/>
          </a:p>
          <a:p>
            <a:pPr lvl="0">
              <a:buNone/>
            </a:pPr>
            <a:r>
              <a:rPr lang="en-US" sz="3200" b="1" dirty="0" smtClean="0"/>
              <a:t>	</a:t>
            </a:r>
            <a:endParaRPr lang="en-US" sz="3200" dirty="0" smtClean="0"/>
          </a:p>
          <a:p>
            <a:pPr lvl="0">
              <a:buNone/>
            </a:pPr>
            <a:r>
              <a:rPr lang="en-US" sz="2800" dirty="0" smtClean="0"/>
              <a:t>		</a:t>
            </a:r>
            <a:endParaRPr lang="en-US" sz="2800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774A7CCD-4310-46AB-998F-92BEA189ECFC}" type="slidenum">
              <a:rPr lang="en-US" smtClean="0"/>
              <a:pPr/>
              <a:t>32</a:t>
            </a:fld>
            <a:endParaRPr lang="en-US"/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smtClean="0">
                <a:solidFill>
                  <a:schemeClr val="bg2">
                    <a:lumMod val="10000"/>
                  </a:schemeClr>
                </a:solidFill>
              </a:rPr>
              <a:t>Resources</a:t>
            </a:r>
            <a:endParaRPr lang="en-US" sz="3200" dirty="0">
              <a:solidFill>
                <a:schemeClr val="bg2">
                  <a:lumMod val="10000"/>
                </a:schemeClr>
              </a:solidFill>
            </a:endParaRPr>
          </a:p>
        </p:txBody>
      </p:sp>
      <p:sp>
        <p:nvSpPr>
          <p:cNvPr id="5" name="Content Placeholder 2"/>
          <p:cNvSpPr>
            <a:spLocks noGrp="1"/>
          </p:cNvSpPr>
          <p:nvPr>
            <p:ph sz="quarter" idx="1"/>
          </p:nvPr>
        </p:nvSpPr>
        <p:spPr>
          <a:xfrm>
            <a:off x="612648" y="1524000"/>
            <a:ext cx="8153400" cy="4495800"/>
          </a:xfrm>
        </p:spPr>
        <p:txBody>
          <a:bodyPr>
            <a:noAutofit/>
          </a:bodyPr>
          <a:lstStyle/>
          <a:p>
            <a:r>
              <a:rPr lang="en-US" sz="1600" dirty="0" smtClean="0">
                <a:solidFill>
                  <a:schemeClr val="bg2">
                    <a:lumMod val="10000"/>
                  </a:schemeClr>
                </a:solidFill>
              </a:rPr>
              <a:t>Bayer Environmental Science. (2010). Ant Identification Guide. </a:t>
            </a:r>
            <a:r>
              <a:rPr lang="en-US" sz="1600" dirty="0" smtClean="0">
                <a:solidFill>
                  <a:srgbClr val="0033CC"/>
                </a:solidFill>
              </a:rPr>
              <a:t>http://www.backedbybayer.com/system/product_guide/asset_file/3/Ant-ID-Guide.pdf  </a:t>
            </a:r>
          </a:p>
          <a:p>
            <a:r>
              <a:rPr lang="en-US" sz="1800" dirty="0" smtClean="0">
                <a:solidFill>
                  <a:schemeClr val="bg2">
                    <a:lumMod val="10000"/>
                  </a:schemeClr>
                </a:solidFill>
              </a:rPr>
              <a:t>Green, T.A., D.H. Gouge,  J.A. Hurley, M.L. Lame and M.D. Snyder. (2014). </a:t>
            </a:r>
            <a:r>
              <a:rPr lang="en-US" sz="1800" i="1" dirty="0" smtClean="0">
                <a:solidFill>
                  <a:schemeClr val="bg2">
                    <a:lumMod val="10000"/>
                  </a:schemeClr>
                </a:solidFill>
              </a:rPr>
              <a:t>School IPM 2020: A Strategic Plan for Integrated Pest Management in Schools in the United States.</a:t>
            </a:r>
          </a:p>
          <a:p>
            <a:r>
              <a:rPr lang="en-US" sz="1800" dirty="0" smtClean="0">
                <a:solidFill>
                  <a:schemeClr val="bg2">
                    <a:lumMod val="10000"/>
                  </a:schemeClr>
                </a:solidFill>
              </a:rPr>
              <a:t>How to Develop an Integrated Pest Management (IPM) Policy and Plan for Your School District. PENN STATE. Retrieved from </a:t>
            </a:r>
            <a:r>
              <a:rPr lang="en-US" sz="1800" dirty="0" smtClean="0">
                <a:solidFill>
                  <a:srgbClr val="0033CC"/>
                </a:solidFill>
              </a:rPr>
              <a:t>http://extension.psu.edu/pests/ipm/schools/facilitiesmanagers/resourcespaschools/faq/ipmschoolplan </a:t>
            </a:r>
          </a:p>
          <a:p>
            <a:r>
              <a:rPr lang="en-US" sz="1600" dirty="0" smtClean="0">
                <a:solidFill>
                  <a:schemeClr val="bg2">
                    <a:lumMod val="10000"/>
                  </a:schemeClr>
                </a:solidFill>
              </a:rPr>
              <a:t>How to Do… IPM at School A How to Manual for New Jersey schools. New Jersey Department of Environmental Protection Pesticide Control Program </a:t>
            </a:r>
            <a:r>
              <a:rPr lang="en-US" sz="1600" dirty="0" smtClean="0">
                <a:solidFill>
                  <a:srgbClr val="0033CC"/>
                </a:solidFill>
              </a:rPr>
              <a:t>http://www.state.nj.us/dep/enforcement/pcp/bpc/ipm/How_to_Do_IPM.pdf </a:t>
            </a:r>
          </a:p>
          <a:p>
            <a:r>
              <a:rPr lang="en-US" sz="1800" dirty="0" smtClean="0">
                <a:solidFill>
                  <a:schemeClr val="bg2">
                    <a:lumMod val="10000"/>
                  </a:schemeClr>
                </a:solidFill>
              </a:rPr>
              <a:t>National Center for Environmental Health. (2009). Healthy Housing Reference Manual. Retrieved from </a:t>
            </a:r>
            <a:r>
              <a:rPr lang="en-US" sz="1800" dirty="0" smtClean="0">
                <a:solidFill>
                  <a:srgbClr val="0033CC"/>
                </a:solidFill>
              </a:rPr>
              <a:t>http://www.cdc.gov/nceh/publications/books/housing/figure_cha04.htm </a:t>
            </a:r>
          </a:p>
          <a:p>
            <a:r>
              <a:rPr lang="en-US" sz="1800" dirty="0" smtClean="0">
                <a:solidFill>
                  <a:schemeClr val="bg2">
                    <a:lumMod val="10000"/>
                  </a:schemeClr>
                </a:solidFill>
              </a:rPr>
              <a:t>New Jersey Department of Environmental Protection Pesticide Control Program. How to Do… IPM at School A How to Manual for New Jersey Schools. Retrieved from </a:t>
            </a:r>
            <a:r>
              <a:rPr lang="en-US" sz="1800" dirty="0" smtClean="0">
                <a:solidFill>
                  <a:srgbClr val="0033CC"/>
                </a:solidFill>
              </a:rPr>
              <a:t>http://www.state.nj.us/dep/enforcement/pcp/bpc/ipm/How_to_Do_IPM.pdf</a:t>
            </a:r>
          </a:p>
          <a:p>
            <a:endParaRPr lang="en-US" sz="1800" dirty="0" smtClean="0">
              <a:solidFill>
                <a:schemeClr val="bg2">
                  <a:lumMod val="10000"/>
                </a:schemeClr>
              </a:solidFill>
            </a:endParaRPr>
          </a:p>
          <a:p>
            <a:endParaRPr lang="en-US" sz="1800" dirty="0" smtClean="0">
              <a:solidFill>
                <a:schemeClr val="bg2">
                  <a:lumMod val="10000"/>
                </a:schemeClr>
              </a:solidFill>
            </a:endParaRPr>
          </a:p>
          <a:p>
            <a:endParaRPr lang="en-US" sz="1800" dirty="0" smtClean="0">
              <a:solidFill>
                <a:schemeClr val="bg2">
                  <a:lumMod val="10000"/>
                </a:schemeClr>
              </a:solidFill>
            </a:endParaRPr>
          </a:p>
          <a:p>
            <a:endParaRPr lang="en-US" sz="1800" dirty="0" smtClean="0">
              <a:solidFill>
                <a:schemeClr val="bg2">
                  <a:lumMod val="10000"/>
                </a:schemeClr>
              </a:solidFill>
            </a:endParaRPr>
          </a:p>
          <a:p>
            <a:endParaRPr lang="en-US" sz="1800" dirty="0" smtClean="0">
              <a:solidFill>
                <a:schemeClr val="bg2">
                  <a:lumMod val="10000"/>
                </a:schemeClr>
              </a:solidFill>
            </a:endParaRPr>
          </a:p>
          <a:p>
            <a:endParaRPr lang="en-US" sz="1800" dirty="0">
              <a:solidFill>
                <a:schemeClr val="bg2">
                  <a:lumMod val="10000"/>
                </a:schemeClr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774A7CCD-4310-46AB-998F-92BEA189ECFC}" type="slidenum">
              <a:rPr lang="en-US" smtClean="0"/>
              <a:pPr/>
              <a:t>33</a:t>
            </a:fld>
            <a:endParaRPr lang="en-US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533400" y="1524000"/>
            <a:ext cx="8305800" cy="4953000"/>
          </a:xfrm>
        </p:spPr>
        <p:txBody>
          <a:bodyPr>
            <a:noAutofit/>
          </a:bodyPr>
          <a:lstStyle/>
          <a:p>
            <a:pPr lvl="0"/>
            <a:r>
              <a:rPr lang="en-US" sz="3200" dirty="0" smtClean="0"/>
              <a:t>Any sign of a pest should trigger a search for possible points of entry </a:t>
            </a:r>
          </a:p>
          <a:p>
            <a:pPr lvl="0"/>
            <a:r>
              <a:rPr lang="en-US" sz="3200" dirty="0" smtClean="0"/>
              <a:t>Broken/torn wire-mesh screen covers of windows</a:t>
            </a:r>
          </a:p>
          <a:p>
            <a:pPr lvl="0"/>
            <a:r>
              <a:rPr lang="en-US" sz="3200" dirty="0"/>
              <a:t>D</a:t>
            </a:r>
            <a:r>
              <a:rPr lang="en-US" sz="3200" dirty="0" smtClean="0"/>
              <a:t>ry P-traps in drains</a:t>
            </a:r>
          </a:p>
          <a:p>
            <a:pPr lvl="0"/>
            <a:r>
              <a:rPr lang="en-US" sz="3200" dirty="0" smtClean="0"/>
              <a:t>Worn out door-sweeps/weather stripping</a:t>
            </a:r>
          </a:p>
          <a:p>
            <a:pPr>
              <a:buFont typeface="Wingdings" pitchFamily="2" charset="2"/>
              <a:buChar char="q"/>
            </a:pPr>
            <a:r>
              <a:rPr lang="en-US" sz="3200" dirty="0" smtClean="0"/>
              <a:t>Hitchhikers in deliveries</a:t>
            </a:r>
          </a:p>
          <a:p>
            <a:pPr lvl="1">
              <a:buClr>
                <a:schemeClr val="accent2"/>
              </a:buClr>
              <a:buSzPct val="60000"/>
              <a:buFont typeface="Wingdings" pitchFamily="2" charset="2"/>
              <a:buChar char="Ø"/>
            </a:pPr>
            <a:r>
              <a:rPr lang="en-US" sz="3200" dirty="0" smtClean="0"/>
              <a:t>Check for signs of pest presence (droppings, pests, webbing or holes in boxes)</a:t>
            </a:r>
          </a:p>
          <a:p>
            <a:pPr marL="365760" lvl="1" indent="0">
              <a:buClr>
                <a:schemeClr val="accent2"/>
              </a:buClr>
              <a:buSzPct val="60000"/>
              <a:buNone/>
            </a:pPr>
            <a:endParaRPr lang="en-US" sz="3200" dirty="0" smtClean="0"/>
          </a:p>
          <a:p>
            <a:pPr>
              <a:buNone/>
            </a:pPr>
            <a:r>
              <a:rPr lang="en-US" sz="3200" dirty="0" smtClean="0"/>
              <a:t/>
            </a:r>
            <a:br>
              <a:rPr lang="en-US" sz="3200" dirty="0" smtClean="0"/>
            </a:br>
            <a:endParaRPr lang="en-US" sz="3200" dirty="0"/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400050"/>
            <a:ext cx="8153400" cy="990600"/>
          </a:xfrm>
        </p:spPr>
        <p:txBody>
          <a:bodyPr>
            <a:noAutofit/>
          </a:bodyPr>
          <a:lstStyle/>
          <a:p>
            <a:pPr lvl="0"/>
            <a:r>
              <a:rPr lang="en-US" sz="3200" dirty="0" smtClean="0">
                <a:solidFill>
                  <a:schemeClr val="bg2">
                    <a:lumMod val="10000"/>
                  </a:schemeClr>
                </a:solidFill>
              </a:rPr>
              <a:t>Learn </a:t>
            </a:r>
            <a:r>
              <a:rPr lang="en-US" sz="3200" dirty="0">
                <a:solidFill>
                  <a:schemeClr val="bg2">
                    <a:lumMod val="10000"/>
                  </a:schemeClr>
                </a:solidFill>
              </a:rPr>
              <a:t>to </a:t>
            </a:r>
            <a:r>
              <a:rPr lang="en-US" sz="3200" dirty="0" smtClean="0">
                <a:solidFill>
                  <a:schemeClr val="bg2">
                    <a:lumMod val="10000"/>
                  </a:schemeClr>
                </a:solidFill>
              </a:rPr>
              <a:t>Recognize Pest Entry Points</a:t>
            </a:r>
            <a:r>
              <a:rPr lang="en-US" sz="3200" dirty="0">
                <a:solidFill>
                  <a:schemeClr val="bg2">
                    <a:lumMod val="10000"/>
                  </a:schemeClr>
                </a:solidFill>
              </a:rPr>
              <a:t/>
            </a:r>
            <a:br>
              <a:rPr lang="en-US" sz="3200" dirty="0">
                <a:solidFill>
                  <a:schemeClr val="bg2">
                    <a:lumMod val="10000"/>
                  </a:schemeClr>
                </a:solidFill>
              </a:rPr>
            </a:br>
            <a:endParaRPr lang="en-US" sz="3200" dirty="0">
              <a:solidFill>
                <a:schemeClr val="bg2">
                  <a:lumMod val="10000"/>
                </a:schemeClr>
              </a:solidFill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774A7CCD-4310-46AB-998F-92BEA189ECFC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smtClean="0">
                <a:solidFill>
                  <a:schemeClr val="bg2">
                    <a:lumMod val="10000"/>
                  </a:schemeClr>
                </a:solidFill>
              </a:rPr>
              <a:t>Proper Storage Procedures</a:t>
            </a:r>
            <a:endParaRPr lang="en-US" sz="3200" dirty="0">
              <a:solidFill>
                <a:schemeClr val="bg2">
                  <a:lumMod val="1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09600" y="1524000"/>
            <a:ext cx="8382000" cy="502920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3200" dirty="0" smtClean="0"/>
              <a:t>Proper storage of supplies/materials can prevent pest-conducive conditions</a:t>
            </a:r>
          </a:p>
          <a:p>
            <a:pPr>
              <a:buFont typeface="Wingdings" pitchFamily="2" charset="2"/>
              <a:buChar char="q"/>
            </a:pPr>
            <a:r>
              <a:rPr lang="en-US" sz="3200" dirty="0" smtClean="0"/>
              <a:t>To permit proper cleaning and inspection:</a:t>
            </a:r>
          </a:p>
          <a:p>
            <a:pPr lvl="1">
              <a:buClr>
                <a:schemeClr val="accent2"/>
              </a:buClr>
              <a:buSzPct val="60000"/>
              <a:buFont typeface="Wingdings" pitchFamily="2" charset="2"/>
              <a:buChar char="Ø"/>
            </a:pPr>
            <a:r>
              <a:rPr lang="en-US" sz="3200" dirty="0" smtClean="0"/>
              <a:t>Avoid storing boxes and items up against the walls </a:t>
            </a:r>
          </a:p>
          <a:p>
            <a:pPr lvl="1">
              <a:buClr>
                <a:schemeClr val="accent2"/>
              </a:buClr>
              <a:buSzPct val="60000"/>
              <a:buFont typeface="Wingdings" pitchFamily="2" charset="2"/>
              <a:buChar char="Ø"/>
            </a:pPr>
            <a:r>
              <a:rPr lang="en-US" sz="3200" dirty="0" smtClean="0"/>
              <a:t>Leave 18-inch gaps under the lowest shelf so the floor can be cleaned underneath </a:t>
            </a:r>
          </a:p>
          <a:p>
            <a:pPr lvl="1">
              <a:buClr>
                <a:schemeClr val="accent2"/>
              </a:buClr>
              <a:buSzPct val="60000"/>
              <a:buFont typeface="Wingdings" pitchFamily="2" charset="2"/>
              <a:buChar char="Ø"/>
            </a:pPr>
            <a:r>
              <a:rPr lang="en-US" sz="3200" dirty="0" smtClean="0"/>
              <a:t>Avoid using wooden pallets, milk crates,  etc. to store things on</a:t>
            </a:r>
          </a:p>
          <a:p>
            <a:pPr lvl="1">
              <a:buClr>
                <a:schemeClr val="accent2"/>
              </a:buClr>
              <a:buSzPct val="60000"/>
              <a:buNone/>
            </a:pPr>
            <a:endParaRPr lang="en-US" sz="320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774A7CCD-4310-46AB-998F-92BEA189ECFC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078958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28600"/>
            <a:ext cx="8153400" cy="990600"/>
          </a:xfrm>
        </p:spPr>
        <p:txBody>
          <a:bodyPr>
            <a:normAutofit/>
          </a:bodyPr>
          <a:lstStyle/>
          <a:p>
            <a:r>
              <a:rPr lang="en-US" sz="3200" dirty="0" smtClean="0">
                <a:solidFill>
                  <a:schemeClr val="bg2">
                    <a:lumMod val="10000"/>
                  </a:schemeClr>
                </a:solidFill>
              </a:rPr>
              <a:t>Sanitation in Storage Areas</a:t>
            </a:r>
            <a:endParaRPr lang="en-US" sz="3200" dirty="0">
              <a:solidFill>
                <a:schemeClr val="bg2">
                  <a:lumMod val="1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533400" y="1447800"/>
            <a:ext cx="8305800" cy="502920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dirty="0" smtClean="0"/>
              <a:t>Storage areas are pest-vulnerable areas, often the source of infestations </a:t>
            </a:r>
          </a:p>
          <a:p>
            <a:pPr>
              <a:buFont typeface="Wingdings" pitchFamily="2" charset="2"/>
              <a:buChar char="q"/>
            </a:pPr>
            <a:r>
              <a:rPr lang="en-US" dirty="0" smtClean="0"/>
              <a:t>Good sanitation practices:</a:t>
            </a:r>
          </a:p>
          <a:p>
            <a:pPr lvl="1">
              <a:buClr>
                <a:schemeClr val="accent2"/>
              </a:buClr>
              <a:buSzPct val="60000"/>
              <a:buFont typeface="Wingdings" pitchFamily="2" charset="2"/>
              <a:buChar char="Ø"/>
            </a:pPr>
            <a:r>
              <a:rPr lang="en-US" sz="2900" dirty="0" smtClean="0"/>
              <a:t>Make sure corners are completely clean</a:t>
            </a:r>
          </a:p>
          <a:p>
            <a:pPr lvl="1">
              <a:buClr>
                <a:schemeClr val="accent2"/>
              </a:buClr>
              <a:buSzPct val="60000"/>
              <a:buFont typeface="Wingdings" pitchFamily="2" charset="2"/>
              <a:buChar char="Ø"/>
            </a:pPr>
            <a:r>
              <a:rPr lang="en-US" sz="2900" dirty="0" smtClean="0"/>
              <a:t>After use, promptly clean mops and mop buckets; dry mop buckets and hang mops vertically on rack above floor drain, with mop head down</a:t>
            </a:r>
          </a:p>
          <a:p>
            <a:pPr lvl="1">
              <a:buClr>
                <a:schemeClr val="accent2"/>
              </a:buClr>
              <a:buSzPct val="60000"/>
              <a:buFont typeface="Wingdings" pitchFamily="2" charset="2"/>
              <a:buChar char="Ø"/>
            </a:pPr>
            <a:r>
              <a:rPr lang="en-US" sz="2900" dirty="0" smtClean="0"/>
              <a:t>Clean trash cans regularly, use quality plastic liners in trash cans to reduce rips and use secure lids </a:t>
            </a:r>
          </a:p>
          <a:p>
            <a:pPr lvl="1">
              <a:buClr>
                <a:schemeClr val="accent2"/>
              </a:buClr>
              <a:buSzPct val="60000"/>
              <a:buFont typeface="Wingdings" pitchFamily="2" charset="2"/>
              <a:buChar char="Ø"/>
            </a:pPr>
            <a:r>
              <a:rPr lang="en-US" sz="2900" dirty="0" smtClean="0"/>
              <a:t>Keep areas clean and as dry as possible, and remove debris </a:t>
            </a:r>
          </a:p>
          <a:p>
            <a:pPr lvl="1">
              <a:buClr>
                <a:schemeClr val="accent2"/>
              </a:buClr>
              <a:buSzPct val="60000"/>
              <a:buNone/>
            </a:pPr>
            <a:endParaRPr lang="en-US" sz="290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774A7CCD-4310-46AB-998F-92BEA189ECFC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946530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7A3B7630-EB21-464F-BCF3-B6E27F6BDC28}" type="slidenum">
              <a:rPr lang="en-US" smtClean="0"/>
              <a:pPr/>
              <a:t>7</a:t>
            </a:fld>
            <a:endParaRPr lang="en-US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609600" y="0"/>
            <a:ext cx="8458200" cy="1295400"/>
          </a:xfrm>
          <a:prstGeom prst="rect">
            <a:avLst/>
          </a:prstGeom>
        </p:spPr>
        <p:txBody>
          <a:bodyPr vert="horz" anchor="ctr"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0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457200" indent="-457200">
              <a:lnSpc>
                <a:spcPct val="115000"/>
              </a:lnSpc>
              <a:buClr>
                <a:schemeClr val="accent2"/>
              </a:buClr>
              <a:buSzPct val="70000"/>
              <a:tabLst>
                <a:tab pos="457200" algn="l"/>
              </a:tabLst>
            </a:pPr>
            <a:r>
              <a:rPr lang="en-US" sz="3200" dirty="0" smtClean="0">
                <a:solidFill>
                  <a:schemeClr val="bg2">
                    <a:lumMod val="10000"/>
                  </a:schemeClr>
                </a:solidFill>
              </a:rPr>
              <a:t>Pest Exclusion Strategies/Tactics</a:t>
            </a:r>
          </a:p>
        </p:txBody>
      </p:sp>
      <p:sp>
        <p:nvSpPr>
          <p:cNvPr id="7" name="Content Placeholder 2"/>
          <p:cNvSpPr>
            <a:spLocks noGrp="1"/>
          </p:cNvSpPr>
          <p:nvPr>
            <p:ph sz="quarter" idx="1"/>
          </p:nvPr>
        </p:nvSpPr>
        <p:spPr>
          <a:xfrm>
            <a:off x="609600" y="1524000"/>
            <a:ext cx="5486400" cy="5334000"/>
          </a:xfrm>
        </p:spPr>
        <p:txBody>
          <a:bodyPr>
            <a:normAutofit/>
          </a:bodyPr>
          <a:lstStyle/>
          <a:p>
            <a:r>
              <a:rPr lang="en-US" sz="2800" dirty="0" smtClean="0"/>
              <a:t>Avoid propping doors open</a:t>
            </a:r>
          </a:p>
          <a:p>
            <a:r>
              <a:rPr lang="en-US" sz="2800" dirty="0" smtClean="0"/>
              <a:t>Close gaps that provide access to pests, mice can squeeze through a gap the size of a dime, rats need nickel-sized gaps</a:t>
            </a:r>
          </a:p>
          <a:p>
            <a:r>
              <a:rPr lang="en-US" sz="2800" dirty="0" smtClean="0"/>
              <a:t>Avoid storing cardboard – provides ideal harborage for cockroaches</a:t>
            </a:r>
          </a:p>
          <a:p>
            <a:r>
              <a:rPr lang="en-US" sz="2800" dirty="0" smtClean="0"/>
              <a:t>Avoid clutter</a:t>
            </a:r>
          </a:p>
          <a:p>
            <a:r>
              <a:rPr lang="en-US" sz="2800" dirty="0" smtClean="0"/>
              <a:t>Keep food and water in               sealed containers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10200" y="4038600"/>
            <a:ext cx="3367998" cy="26041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19558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7A3B7630-EB21-464F-BCF3-B6E27F6BDC28}" type="slidenum">
              <a:rPr lang="en-US" smtClean="0"/>
              <a:pPr/>
              <a:t>8</a:t>
            </a:fld>
            <a:endParaRPr lang="en-US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609600" y="0"/>
            <a:ext cx="8458200" cy="1295400"/>
          </a:xfrm>
          <a:prstGeom prst="rect">
            <a:avLst/>
          </a:prstGeom>
        </p:spPr>
        <p:txBody>
          <a:bodyPr vert="horz" anchor="ctr"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0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457200" indent="-457200">
              <a:lnSpc>
                <a:spcPct val="115000"/>
              </a:lnSpc>
              <a:buClr>
                <a:schemeClr val="accent2"/>
              </a:buClr>
              <a:buSzPct val="70000"/>
              <a:tabLst>
                <a:tab pos="457200" algn="l"/>
              </a:tabLst>
            </a:pPr>
            <a:r>
              <a:rPr lang="en-US" sz="3200" dirty="0" smtClean="0">
                <a:solidFill>
                  <a:schemeClr val="bg2">
                    <a:lumMod val="10000"/>
                  </a:schemeClr>
                </a:solidFill>
              </a:rPr>
              <a:t>Pest Exclusion </a:t>
            </a:r>
            <a:r>
              <a:rPr lang="en-US" sz="3200" dirty="0">
                <a:solidFill>
                  <a:schemeClr val="bg2">
                    <a:lumMod val="10000"/>
                  </a:schemeClr>
                </a:solidFill>
              </a:rPr>
              <a:t>T</a:t>
            </a:r>
            <a:r>
              <a:rPr lang="en-US" sz="3200" dirty="0" smtClean="0">
                <a:solidFill>
                  <a:schemeClr val="bg2">
                    <a:lumMod val="10000"/>
                  </a:schemeClr>
                </a:solidFill>
              </a:rPr>
              <a:t>ools</a:t>
            </a:r>
          </a:p>
        </p:txBody>
      </p:sp>
      <p:sp>
        <p:nvSpPr>
          <p:cNvPr id="7" name="Content Placeholder 2"/>
          <p:cNvSpPr>
            <a:spLocks noGrp="1"/>
          </p:cNvSpPr>
          <p:nvPr>
            <p:ph sz="quarter" idx="1"/>
          </p:nvPr>
        </p:nvSpPr>
        <p:spPr>
          <a:xfrm>
            <a:off x="533400" y="1600200"/>
            <a:ext cx="4495800" cy="5257800"/>
          </a:xfrm>
        </p:spPr>
        <p:txBody>
          <a:bodyPr>
            <a:normAutofit fontScale="92500" lnSpcReduction="10000"/>
          </a:bodyPr>
          <a:lstStyle/>
          <a:p>
            <a:r>
              <a:rPr lang="en-US" sz="3200" dirty="0" smtClean="0"/>
              <a:t>Replace worn door-sweeps - Effective sweeps can cut pest complaints by 65%!</a:t>
            </a:r>
          </a:p>
          <a:p>
            <a:r>
              <a:rPr lang="en-US" sz="3200" dirty="0" smtClean="0"/>
              <a:t>Seal or fill gaps, cracks and crevices with suitable sealants</a:t>
            </a:r>
          </a:p>
          <a:p>
            <a:r>
              <a:rPr lang="en-US" sz="3200" dirty="0" smtClean="0"/>
              <a:t>Cover windows and vents with wire mesh and replace with new wire when broken</a:t>
            </a:r>
          </a:p>
          <a:p>
            <a:endParaRPr lang="en-US" sz="3200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181600" y="1676400"/>
            <a:ext cx="3759200" cy="281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5334000" y="4953000"/>
            <a:ext cx="3581400" cy="7463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ts val="1700"/>
              </a:lnSpc>
            </a:pPr>
            <a:r>
              <a:rPr lang="en-US" i="1" dirty="0" smtClean="0"/>
              <a:t>Torn wire mesh on a vent </a:t>
            </a:r>
            <a:r>
              <a:rPr lang="en-US" i="1" dirty="0"/>
              <a:t>– Jerry Jochim, Monroe County Community School Corporation </a:t>
            </a:r>
          </a:p>
        </p:txBody>
      </p:sp>
    </p:spTree>
    <p:extLst>
      <p:ext uri="{BB962C8B-B14F-4D97-AF65-F5344CB8AC3E}">
        <p14:creationId xmlns:p14="http://schemas.microsoft.com/office/powerpoint/2010/main" val="10484078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7A3B7630-EB21-464F-BCF3-B6E27F6BDC28}" type="slidenum">
              <a:rPr lang="en-US" smtClean="0"/>
              <a:pPr/>
              <a:t>9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762000" y="1752600"/>
            <a:ext cx="4876800" cy="44958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sz="3200" dirty="0" smtClean="0"/>
              <a:t>What to look for: 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3200" dirty="0" smtClean="0"/>
              <a:t>Pests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3200" dirty="0" smtClean="0"/>
              <a:t>Signs of pests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3200" dirty="0" smtClean="0"/>
              <a:t>Pest-conducive </a:t>
            </a:r>
            <a:br>
              <a:rPr lang="en-US" sz="3200" dirty="0" smtClean="0"/>
            </a:br>
            <a:r>
              <a:rPr lang="en-US" sz="3200" dirty="0" smtClean="0"/>
              <a:t>conditions</a:t>
            </a:r>
          </a:p>
          <a:p>
            <a:pPr marL="514350" indent="-514350">
              <a:buFont typeface="+mj-lt"/>
              <a:buAutoNum type="arabicPeriod"/>
            </a:pPr>
            <a:endParaRPr lang="en-US" sz="3200" dirty="0" smtClean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59517" y="3490561"/>
            <a:ext cx="3882651" cy="2911988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1143000" y="5925234"/>
            <a:ext cx="3048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i="1" dirty="0" smtClean="0"/>
              <a:t>Wrappers and decomposing food in athletic locker</a:t>
            </a:r>
            <a:endParaRPr lang="en-US" i="1" dirty="0"/>
          </a:p>
        </p:txBody>
      </p:sp>
      <p:pic>
        <p:nvPicPr>
          <p:cNvPr id="13315" name="Picture 3"/>
          <p:cNvPicPr>
            <a:picLocks noChangeAspect="1" noChangeArrowheads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3929789" y="1272222"/>
            <a:ext cx="4997439" cy="16094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TextBox 11"/>
          <p:cNvSpPr txBox="1"/>
          <p:nvPr/>
        </p:nvSpPr>
        <p:spPr>
          <a:xfrm>
            <a:off x="4849091" y="2881683"/>
            <a:ext cx="3048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i="1" dirty="0" smtClean="0"/>
              <a:t>Mouse dropping on a spoon</a:t>
            </a:r>
            <a:endParaRPr lang="en-US" i="1" dirty="0"/>
          </a:p>
        </p:txBody>
      </p:sp>
      <p:sp>
        <p:nvSpPr>
          <p:cNvPr id="13" name="Title 7"/>
          <p:cNvSpPr txBox="1">
            <a:spLocks/>
          </p:cNvSpPr>
          <p:nvPr/>
        </p:nvSpPr>
        <p:spPr>
          <a:xfrm>
            <a:off x="533400" y="381000"/>
            <a:ext cx="8610600" cy="533400"/>
          </a:xfrm>
          <a:prstGeom prst="rect">
            <a:avLst/>
          </a:prstGeom>
        </p:spPr>
        <p:txBody>
          <a:bodyPr vert="horz" anchor="ctr">
            <a:noAutofit/>
          </a:bodyPr>
          <a:lstStyle/>
          <a:p>
            <a:pPr>
              <a:spcBef>
                <a:spcPct val="0"/>
              </a:spcBef>
              <a:defRPr/>
            </a:pPr>
            <a:r>
              <a:rPr lang="en-US" sz="3200" dirty="0" smtClean="0">
                <a:solidFill>
                  <a:schemeClr val="bg2">
                    <a:lumMod val="10000"/>
                  </a:schemeClr>
                </a:solidFill>
                <a:latin typeface="Tw Cen MT" pitchFamily="34" charset="0"/>
                <a:ea typeface="Calibri"/>
                <a:cs typeface="Times New Roman" pitchFamily="18" charset="0"/>
              </a:rPr>
              <a:t>Key Elements of Inspection and Monitoring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uLnTx/>
                <a:uFillTx/>
                <a:latin typeface="Tw Cen MT" pitchFamily="34" charset="0"/>
                <a:ea typeface="Calibri"/>
                <a:cs typeface="Times New Roman" pitchFamily="18" charset="0"/>
              </a:rPr>
              <a:t> 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chemeClr val="bg2">
                  <a:lumMod val="10000"/>
                </a:schemeClr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1" name="TextBox 10"/>
          <p:cNvSpPr txBox="1"/>
          <p:nvPr/>
        </p:nvSpPr>
        <p:spPr>
          <a:xfrm rot="16200000">
            <a:off x="6412388" y="4777820"/>
            <a:ext cx="4859166" cy="3103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1700"/>
              </a:lnSpc>
            </a:pPr>
            <a:r>
              <a:rPr lang="en-US" i="1" dirty="0" smtClean="0"/>
              <a:t>Dawn H. Gouge, University of Arizona</a:t>
            </a:r>
            <a:endParaRPr lang="en-US" i="1" dirty="0"/>
          </a:p>
        </p:txBody>
      </p:sp>
    </p:spTree>
    <p:extLst>
      <p:ext uri="{BB962C8B-B14F-4D97-AF65-F5344CB8AC3E}">
        <p14:creationId xmlns:p14="http://schemas.microsoft.com/office/powerpoint/2010/main" val="4410158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edian">
  <a:themeElements>
    <a:clrScheme name="Median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Median">
      <a:maj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Median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Median</Template>
  <TotalTime>679</TotalTime>
  <Words>1964</Words>
  <Application>Microsoft Office PowerPoint</Application>
  <PresentationFormat>On-screen Show (4:3)</PresentationFormat>
  <Paragraphs>319</Paragraphs>
  <Slides>33</Slides>
  <Notes>18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33</vt:i4>
      </vt:variant>
    </vt:vector>
  </HeadingPairs>
  <TitlesOfParts>
    <vt:vector size="42" baseType="lpstr">
      <vt:lpstr>Arial</vt:lpstr>
      <vt:lpstr>Calibri</vt:lpstr>
      <vt:lpstr>Kartika</vt:lpstr>
      <vt:lpstr>Times</vt:lpstr>
      <vt:lpstr>Times New Roman</vt:lpstr>
      <vt:lpstr>Tw Cen MT</vt:lpstr>
      <vt:lpstr>Wingdings</vt:lpstr>
      <vt:lpstr>Wingdings 2</vt:lpstr>
      <vt:lpstr>Median</vt:lpstr>
      <vt:lpstr>Facility Manager Responsibilities</vt:lpstr>
      <vt:lpstr>Learning Objectives</vt:lpstr>
      <vt:lpstr>Facility Manager Key Points</vt:lpstr>
      <vt:lpstr>Learn to Recognize Pest Entry Points </vt:lpstr>
      <vt:lpstr>Proper Storage Procedures</vt:lpstr>
      <vt:lpstr>Sanitation in Storage Areas</vt:lpstr>
      <vt:lpstr>PowerPoint Presentation</vt:lpstr>
      <vt:lpstr>PowerPoint Presentation</vt:lpstr>
      <vt:lpstr>PowerPoint Presentation</vt:lpstr>
      <vt:lpstr>2.  </vt:lpstr>
      <vt:lpstr>2.  </vt:lpstr>
      <vt:lpstr>2.  </vt:lpstr>
      <vt:lpstr>PowerPoint Presentation</vt:lpstr>
      <vt:lpstr>Facility Manager Checklist</vt:lpstr>
      <vt:lpstr>Example Inspection Checklist</vt:lpstr>
      <vt:lpstr>Example Inspection Checklist</vt:lpstr>
      <vt:lpstr>Example Inspection Checklist</vt:lpstr>
      <vt:lpstr>Example Inspection Checklist</vt:lpstr>
      <vt:lpstr>Example Inspection Checklist</vt:lpstr>
      <vt:lpstr>Timely Work Order Follow-Up</vt:lpstr>
      <vt:lpstr>Effective Ways to Educate Staff</vt:lpstr>
      <vt:lpstr>Effective Ways to Educate Lead Staff</vt:lpstr>
      <vt:lpstr>PowerPoint Presentation</vt:lpstr>
      <vt:lpstr>2.  </vt:lpstr>
      <vt:lpstr>Methods of Tracking Facility Costs and  IPM-Related Cost Savings</vt:lpstr>
      <vt:lpstr>Methods of Tracking Facility Costs and  IPM-Related Cost Savings</vt:lpstr>
      <vt:lpstr>How to start an IPM program at your school! </vt:lpstr>
      <vt:lpstr>How to start an IPM program at your school! </vt:lpstr>
      <vt:lpstr>How to start an IPM program at your school! </vt:lpstr>
      <vt:lpstr>How to start an IPM program at your school! </vt:lpstr>
      <vt:lpstr>How to start an IPM program at your school! </vt:lpstr>
      <vt:lpstr>Check In!</vt:lpstr>
      <vt:lpstr>Resources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Facility Manager Responsibilities</dc:title>
  <dc:creator>lenovo-win8</dc:creator>
  <cp:lastModifiedBy>Chad Durr</cp:lastModifiedBy>
  <cp:revision>75</cp:revision>
  <dcterms:created xsi:type="dcterms:W3CDTF">2014-07-28T14:38:15Z</dcterms:created>
  <dcterms:modified xsi:type="dcterms:W3CDTF">2019-09-04T16:13:27Z</dcterms:modified>
</cp:coreProperties>
</file>