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3" r:id="rId3"/>
    <p:sldId id="260" r:id="rId4"/>
    <p:sldId id="258" r:id="rId5"/>
    <p:sldId id="259" r:id="rId6"/>
    <p:sldId id="291" r:id="rId7"/>
    <p:sldId id="292" r:id="rId8"/>
    <p:sldId id="262" r:id="rId9"/>
    <p:sldId id="293" r:id="rId10"/>
    <p:sldId id="261" r:id="rId11"/>
    <p:sldId id="264" r:id="rId12"/>
    <p:sldId id="265" r:id="rId13"/>
    <p:sldId id="266" r:id="rId14"/>
    <p:sldId id="294" r:id="rId15"/>
    <p:sldId id="267" r:id="rId16"/>
    <p:sldId id="268" r:id="rId17"/>
    <p:sldId id="273" r:id="rId18"/>
    <p:sldId id="295" r:id="rId19"/>
    <p:sldId id="274" r:id="rId20"/>
    <p:sldId id="275" r:id="rId21"/>
    <p:sldId id="276" r:id="rId22"/>
    <p:sldId id="269" r:id="rId23"/>
    <p:sldId id="270" r:id="rId24"/>
    <p:sldId id="271" r:id="rId25"/>
    <p:sldId id="272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ku Nair" initials="SN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22" autoAdjust="0"/>
  </p:normalViewPr>
  <p:slideViewPr>
    <p:cSldViewPr>
      <p:cViewPr varScale="1">
        <p:scale>
          <a:sx n="106" d="100"/>
          <a:sy n="106" d="100"/>
        </p:scale>
        <p:origin x="17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8C7D-2DCC-4AA8-8AFB-CC7E2FAEFDF0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71511-CAE2-4902-9647-7EBC4D1BE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vailpest.com/PowderPostBeetles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1511-CAE2-4902-9647-7EBC4D1BE9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3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1511-CAE2-4902-9647-7EBC4D1BE9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1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www.prevailpest.com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5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88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4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8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1511-CAE2-4902-9647-7EBC4D1BE9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1511-CAE2-4902-9647-7EBC4D1BE9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0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Center for Environmental Health,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Center for Environmental Health,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4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Center for Environmental Health,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2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2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5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070C86-D51E-49F2-A905-2B484B47E140}" type="datetime1">
              <a:rPr lang="en-US" smtClean="0"/>
              <a:t>9/4/2019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7792-D97A-42FF-8C29-DB713EACC348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8D2835-8588-41CE-B655-2601C7797CCB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EBCA-BC3C-4D41-9556-050467BF0AA1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D9EA-56F1-4954-9696-00486F242E25}" type="datetime1">
              <a:rPr lang="en-US" smtClean="0"/>
              <a:t>9/4/2019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2C802-94B9-44B7-8A6D-D8C1DE070E7D}" type="datetime1">
              <a:rPr lang="en-US" smtClean="0"/>
              <a:t>9/4/2019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EBA10B-61B7-4F6E-B59A-1B5467FB9C59}" type="datetime1">
              <a:rPr lang="en-US" smtClean="0"/>
              <a:t>9/4/2019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CDF-A7CE-432D-8F8A-50612CC00843}" type="datetime1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3148-62A2-4C83-BB3E-6AB977A13246}" type="datetime1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852C-DC67-4DD8-B771-E0475494184C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9C6355E-79EE-4B58-B33B-4A395E7A3668}" type="datetime1">
              <a:rPr lang="en-US" smtClean="0"/>
              <a:t>9/4/2019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1A387F-4FB3-4BDF-A055-3204DCE5C921}" type="datetime1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60198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 3 of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 pest groups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38400" y="6048703"/>
            <a:ext cx="67056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2200" dirty="0">
                <a:solidFill>
                  <a:srgbClr val="FFFFFF"/>
                </a:solidFill>
              </a:rPr>
              <a:t>Self-Guided Education Module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244" y="5983155"/>
            <a:ext cx="2359356" cy="798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762000"/>
            <a:ext cx="7315199" cy="52251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7450-C9B3-48B3-9374-9E00D61B24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Flies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0"/>
            <a:ext cx="2426443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510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House flies, dump flies, bottle flies, flesh flies and others that breed in garbage and/or animal feces generally are referred to as filth flies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Filth flies are not aggressive and do not bite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Flies that enter cafeterias and kitchens can carry bacteria and other microbes from garbage and other areas and can contaminate food, utensils and food preparation surfaces and cause foodborne illnesses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Cockroaches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Except for size and markings, cockroaches are generally similar in appearance: all species are flattened, oval-shaped insects with long legs and antennae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Their heads are tucked under and most have obvious hind “cerci”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most common are </a:t>
            </a:r>
            <a:br>
              <a:rPr lang="en-US" sz="3200" dirty="0" smtClean="0"/>
            </a:br>
            <a:r>
              <a:rPr lang="en-US" sz="3200" dirty="0" smtClean="0"/>
              <a:t>German, brown-banded,  </a:t>
            </a:r>
            <a:br>
              <a:rPr lang="en-US" sz="3200" dirty="0" smtClean="0"/>
            </a:br>
            <a:r>
              <a:rPr lang="en-US" sz="3200" dirty="0" smtClean="0"/>
              <a:t>American, and oriental </a:t>
            </a:r>
            <a:br>
              <a:rPr lang="en-US" sz="3200" dirty="0" smtClean="0"/>
            </a:br>
            <a:r>
              <a:rPr lang="en-US" sz="3200" dirty="0" smtClean="0"/>
              <a:t>cockroaches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4038600"/>
            <a:ext cx="3225800" cy="24193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5003" y="5808178"/>
            <a:ext cx="2519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American cockroaches – Dawn H. Gouge, University of Arizona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Cockroaches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707" y="1493818"/>
            <a:ext cx="3362350" cy="2720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345" y="1979120"/>
            <a:ext cx="2215056" cy="1961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986" y="304800"/>
            <a:ext cx="3506214" cy="2657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4533" y="5867400"/>
            <a:ext cx="3532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Brownbanded</a:t>
            </a:r>
            <a:r>
              <a:rPr lang="en-US" i="1" dirty="0" smtClean="0"/>
              <a:t> cockroach - Kansas </a:t>
            </a:r>
            <a:r>
              <a:rPr lang="en-US" i="1" dirty="0"/>
              <a:t>Department of </a:t>
            </a:r>
            <a:r>
              <a:rPr lang="en-US" i="1" dirty="0" smtClean="0"/>
              <a:t>Agriculture, </a:t>
            </a:r>
            <a:r>
              <a:rPr lang="en-US" i="1" dirty="0"/>
              <a:t>Bugwood.org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981" y="4050696"/>
            <a:ext cx="2720639" cy="1801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495800"/>
            <a:ext cx="4800600" cy="193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37281" y="141142"/>
            <a:ext cx="211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German cockroaches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3516480" y="3681364"/>
            <a:ext cx="211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Oriental cockroach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5204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/>
              <a:t>Turkestan cockroach – </a:t>
            </a:r>
            <a:br>
              <a:rPr lang="en-US" i="1" dirty="0" smtClean="0"/>
            </a:br>
            <a:r>
              <a:rPr lang="en-US" i="1" dirty="0" smtClean="0"/>
              <a:t>Dawn H. Gouge, University of Arizona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-630586" y="2493614"/>
            <a:ext cx="211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American cockroach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Cockroaches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In general, cockroaches like to squeeze into warm cracks and crevices, but the places they inhabit differ from one species to another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German cockroaches prefer warm and wet environments like kitchens, while </a:t>
            </a:r>
            <a:r>
              <a:rPr lang="en-US" sz="3200" dirty="0" err="1" smtClean="0"/>
              <a:t>brownbanded</a:t>
            </a:r>
            <a:r>
              <a:rPr lang="en-US" sz="3200" dirty="0" smtClean="0"/>
              <a:t> cockroaches are most often found in drier classroom and office areas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American and oriental cockroaches are generally found where there is high moisture, such as in sewers, basements and mulch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erman cockroach, Blattella germanica  (Blattodea: Blattellidae) - 143518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731" y="1981200"/>
            <a:ext cx="3609869" cy="26965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German Cockroaches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4267200" cy="26289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German cockroaches produce allergens that can trigger asthma symptoms in sensitive individuals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8159" y="5105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German Cockroach</a:t>
            </a:r>
          </a:p>
          <a:p>
            <a:pPr algn="r"/>
            <a:r>
              <a:rPr lang="en-US" i="1" dirty="0" smtClean="0"/>
              <a:t>Clemson University - USDA Cooperative Extension Slide Series, bugwood.org </a:t>
            </a:r>
          </a:p>
          <a:p>
            <a:pPr algn="r"/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Rodents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Rats and mice often enter schools and warehouses in search of food and shelter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most common rodent pests are the commensal rats and mice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They include the roof rat, Norway rat and house mouse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Rats and mice consume or contaminate large quantities of food and damage structures, stored clothing and documents, and can cause a great deal of damage to computer and electrical systems due to their habit of chewing wires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834383"/>
            <a:ext cx="3716147" cy="3015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Rodents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9863" y="1639853"/>
            <a:ext cx="145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Norway rat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62100" y="3203818"/>
            <a:ext cx="3165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Roof rat – Larry Jon Friesen Copyright </a:t>
            </a:r>
            <a:r>
              <a:rPr lang="en-US" i="1" dirty="0"/>
              <a:t>© 1995-2016 UC </a:t>
            </a:r>
            <a:r>
              <a:rPr lang="en-US" i="1" dirty="0" smtClean="0"/>
              <a:t>Regents 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6285162"/>
            <a:ext cx="145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House mouse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148" y="228600"/>
            <a:ext cx="49149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07" y="3842266"/>
            <a:ext cx="3738281" cy="280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Wood-destroying Insects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98282"/>
            <a:ext cx="8534400" cy="51073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/>
              <a:t>Carpenter Ants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Carpenter ants are cavity dwellers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They establish nests in wall voids and spaces in structures usually as satellite colonies associated with larger external colonies associated with tree stumps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Inside they prefer </a:t>
            </a:r>
            <a:br>
              <a:rPr lang="en-US" sz="3200" dirty="0" smtClean="0"/>
            </a:br>
            <a:r>
              <a:rPr lang="en-US" sz="3200" dirty="0" smtClean="0"/>
              <a:t>weakened, damp </a:t>
            </a:r>
            <a:br>
              <a:rPr lang="en-US" sz="3200" dirty="0" smtClean="0"/>
            </a:br>
            <a:r>
              <a:rPr lang="en-US" sz="3200" dirty="0" smtClean="0"/>
              <a:t>or rotting wood and</a:t>
            </a:r>
            <a:br>
              <a:rPr lang="en-US" sz="3200" dirty="0" smtClean="0"/>
            </a:br>
            <a:r>
              <a:rPr lang="en-US" sz="3200" dirty="0" smtClean="0"/>
              <a:t>insulation </a:t>
            </a:r>
            <a:br>
              <a:rPr lang="en-US" sz="3200" dirty="0" smtClean="0"/>
            </a:br>
            <a:r>
              <a:rPr lang="en-US" sz="3200" dirty="0" smtClean="0"/>
              <a:t>materials (check </a:t>
            </a:r>
            <a:br>
              <a:rPr lang="en-US" sz="3200" dirty="0" smtClean="0"/>
            </a:br>
            <a:r>
              <a:rPr lang="en-US" sz="3200" dirty="0" smtClean="0"/>
              <a:t>for water leaks)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8434" name="Picture 2" descr="carpenter ants, Camponotus spp.  (Hymenoptera: Formicidae) - 5424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542" y="3886200"/>
            <a:ext cx="3115217" cy="213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6172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Carpenter ant - David </a:t>
            </a:r>
            <a:r>
              <a:rPr lang="en-US" i="1" dirty="0" err="1" smtClean="0"/>
              <a:t>Cappaert</a:t>
            </a:r>
            <a:r>
              <a:rPr lang="en-US" i="1" dirty="0" smtClean="0"/>
              <a:t>, Michigan State University, bugwood.org</a:t>
            </a:r>
          </a:p>
          <a:p>
            <a:pPr algn="r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Wood-destroying Insects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552" y="1523999"/>
            <a:ext cx="5108448" cy="5105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Carpenter Ants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Carpenter ants do not actually consume the wood they excavate, they tunnel through it and nest in it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They are large </a:t>
            </a:r>
            <a:br>
              <a:rPr lang="en-US" sz="3200" dirty="0" smtClean="0"/>
            </a:br>
            <a:r>
              <a:rPr lang="en-US" sz="3200" dirty="0" smtClean="0"/>
              <a:t>ants and can bite </a:t>
            </a:r>
            <a:br>
              <a:rPr lang="en-US" sz="3200" dirty="0" smtClean="0"/>
            </a:br>
            <a:r>
              <a:rPr lang="en-US" sz="3200" dirty="0" smtClean="0"/>
              <a:t>and spray </a:t>
            </a:r>
            <a:br>
              <a:rPr lang="en-US" sz="3200" dirty="0" smtClean="0"/>
            </a:br>
            <a:r>
              <a:rPr lang="en-US" sz="3200" dirty="0" smtClean="0"/>
              <a:t>formic acid, </a:t>
            </a:r>
            <a:br>
              <a:rPr lang="en-US" sz="3200" dirty="0" smtClean="0"/>
            </a:br>
            <a:r>
              <a:rPr lang="en-US" sz="3200" dirty="0" smtClean="0"/>
              <a:t>but they do not </a:t>
            </a:r>
            <a:br>
              <a:rPr lang="en-US" sz="3200" dirty="0" smtClean="0"/>
            </a:br>
            <a:r>
              <a:rPr lang="en-US" sz="3200" dirty="0" smtClean="0"/>
              <a:t>sting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6386" name="Picture 2" descr="carpenter ants, Camponotus spp.  (Hymenoptera: Formicidae) - 5137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0368"/>
            <a:ext cx="3203448" cy="469513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2598" y="6084332"/>
            <a:ext cx="2766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/>
              <a:t>Carpenter ant - Susan Ellis, bugwood.org</a:t>
            </a:r>
          </a:p>
        </p:txBody>
      </p:sp>
    </p:spTree>
    <p:extLst>
      <p:ext uri="{BB962C8B-B14F-4D97-AF65-F5344CB8AC3E}">
        <p14:creationId xmlns:p14="http://schemas.microsoft.com/office/powerpoint/2010/main" val="26058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Wood-destroying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Insects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57150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Termites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There are several types of termites including dry wood </a:t>
            </a:r>
            <a:br>
              <a:rPr lang="en-US" sz="3200" dirty="0" smtClean="0"/>
            </a:br>
            <a:r>
              <a:rPr lang="en-US" sz="3200" dirty="0" smtClean="0"/>
              <a:t>and subterranean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Termites are social insects </a:t>
            </a:r>
            <a:br>
              <a:rPr lang="en-US" sz="3200" dirty="0" smtClean="0"/>
            </a:br>
            <a:r>
              <a:rPr lang="en-US" sz="3200" dirty="0" smtClean="0"/>
              <a:t>that live in colonies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An established colony can </a:t>
            </a:r>
            <a:br>
              <a:rPr lang="en-US" sz="3200" dirty="0" smtClean="0"/>
            </a:br>
            <a:r>
              <a:rPr lang="en-US" sz="3200" dirty="0" smtClean="0"/>
              <a:t>exist in a building for years </a:t>
            </a:r>
            <a:br>
              <a:rPr lang="en-US" sz="3200" dirty="0" smtClean="0"/>
            </a:br>
            <a:r>
              <a:rPr lang="en-US" sz="3200" dirty="0" smtClean="0"/>
              <a:t>and can consist of thousands or millions of members</a:t>
            </a:r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6510" y="54102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Eastern subterranean termites - Phil </a:t>
            </a:r>
            <a:r>
              <a:rPr lang="en-US" i="1" dirty="0" err="1"/>
              <a:t>Sloderbeck</a:t>
            </a:r>
            <a:r>
              <a:rPr lang="en-US" i="1" dirty="0"/>
              <a:t>, Kansas State University, Bugwood.org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094269"/>
            <a:ext cx="3431627" cy="3163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Learning Objectives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to identify key exterior and landscape pest groups, including: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Biting and stinging pests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Flies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Ants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Cockroaches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Rodents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Wood-destroying insects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Common weeds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397" y="2362200"/>
            <a:ext cx="3206044" cy="23997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8397" y="4761991"/>
            <a:ext cx="3032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Norway rat - Dawn H. Gouge, </a:t>
            </a:r>
          </a:p>
          <a:p>
            <a:r>
              <a:rPr lang="en-US" i="1" dirty="0"/>
              <a:t>University of Arizona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Bark Beetles and Wood Borers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41726"/>
            <a:ext cx="8382000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Most often attack weakened, </a:t>
            </a:r>
            <a:br>
              <a:rPr lang="en-US" sz="3200" dirty="0" smtClean="0"/>
            </a:br>
            <a:r>
              <a:rPr lang="en-US" sz="3200" dirty="0" smtClean="0"/>
              <a:t>injured or dying trees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Burn or destroy infested wood so surrounding trees are not affected (some survive chipping)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Bark beetles and wood borers bore through the bark of trees</a:t>
            </a:r>
            <a:r>
              <a:rPr lang="en-US" sz="3200" dirty="0"/>
              <a:t> </a:t>
            </a:r>
            <a:r>
              <a:rPr lang="en-US" sz="3200" dirty="0" smtClean="0"/>
              <a:t>- </a:t>
            </a:r>
            <a:r>
              <a:rPr lang="en-US" sz="3200" dirty="0"/>
              <a:t>Peeling off a portion of infested bark to reveal the </a:t>
            </a:r>
            <a:r>
              <a:rPr lang="en-US" sz="3200" dirty="0" smtClean="0"/>
              <a:t>pattern </a:t>
            </a:r>
            <a:r>
              <a:rPr lang="en-US" sz="3200" dirty="0"/>
              <a:t>of the beetle galleries (tunnels chewed by adults and larvae) is </a:t>
            </a:r>
            <a:r>
              <a:rPr lang="en-US" sz="3200" dirty="0" smtClean="0"/>
              <a:t>one way </a:t>
            </a:r>
            <a:r>
              <a:rPr lang="en-US" sz="3200" dirty="0"/>
              <a:t>to identify individual beetle </a:t>
            </a:r>
            <a:r>
              <a:rPr lang="en-US" sz="3200" dirty="0" smtClean="0"/>
              <a:t>species</a:t>
            </a:r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32873" y="2362200"/>
            <a:ext cx="2917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Metalic</a:t>
            </a:r>
            <a:r>
              <a:rPr lang="en-US" i="1" dirty="0" smtClean="0"/>
              <a:t> </a:t>
            </a:r>
            <a:r>
              <a:rPr lang="en-US" i="1" dirty="0"/>
              <a:t>wood-boring </a:t>
            </a:r>
            <a:r>
              <a:rPr lang="en-US" i="1" dirty="0" smtClean="0"/>
              <a:t>beetle  </a:t>
            </a:r>
            <a:br>
              <a:rPr lang="en-US" i="1" dirty="0" smtClean="0"/>
            </a:br>
            <a:r>
              <a:rPr lang="en-US" i="1" dirty="0" smtClean="0"/>
              <a:t>- Johnny </a:t>
            </a:r>
            <a:r>
              <a:rPr lang="en-US" i="1" dirty="0"/>
              <a:t>N. Dell, Bugwood.org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97046"/>
            <a:ext cx="2365248" cy="207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Wood-destroying Insects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074152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err="1"/>
              <a:t>Powderpost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Beetles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Are wood-boring creatures which can bore in </a:t>
            </a:r>
            <a:r>
              <a:rPr lang="en-US" sz="3200" u="sng" dirty="0" smtClean="0"/>
              <a:t>wood </a:t>
            </a:r>
            <a:r>
              <a:rPr lang="en-US" sz="3200" u="sng" dirty="0"/>
              <a:t>products</a:t>
            </a:r>
            <a:r>
              <a:rPr lang="en-US" sz="3200" dirty="0"/>
              <a:t> manufactured from </a:t>
            </a:r>
            <a:r>
              <a:rPr lang="en-US" sz="3200" dirty="0" smtClean="0"/>
              <a:t>hardwoods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As their name suggests, </a:t>
            </a:r>
            <a:br>
              <a:rPr lang="en-US" sz="3200" dirty="0" smtClean="0"/>
            </a:br>
            <a:r>
              <a:rPr lang="en-US" sz="3200" dirty="0" err="1" smtClean="0"/>
              <a:t>powderpost</a:t>
            </a:r>
            <a:r>
              <a:rPr lang="en-US" sz="3200" dirty="0" smtClean="0"/>
              <a:t> beetles </a:t>
            </a:r>
            <a:br>
              <a:rPr lang="en-US" sz="3200" dirty="0" smtClean="0"/>
            </a:br>
            <a:r>
              <a:rPr lang="en-US" sz="3200" dirty="0" smtClean="0"/>
              <a:t>change the wood they </a:t>
            </a:r>
            <a:br>
              <a:rPr lang="en-US" sz="3200" dirty="0" smtClean="0"/>
            </a:br>
            <a:r>
              <a:rPr lang="en-US" sz="3200" dirty="0" smtClean="0"/>
              <a:t>eat to a fine powder or </a:t>
            </a:r>
            <a:br>
              <a:rPr lang="en-US" sz="3200" dirty="0" smtClean="0"/>
            </a:br>
            <a:r>
              <a:rPr lang="en-US" sz="3200" dirty="0" smtClean="0"/>
              <a:t>dust</a:t>
            </a:r>
          </a:p>
          <a:p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6576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6172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 smtClean="0"/>
              <a:t>Powderpost</a:t>
            </a:r>
            <a:r>
              <a:rPr lang="en-US" i="1" dirty="0" smtClean="0"/>
              <a:t> </a:t>
            </a:r>
            <a:r>
              <a:rPr lang="en-US" i="1" dirty="0"/>
              <a:t>beetle</a:t>
            </a:r>
          </a:p>
          <a:p>
            <a:pPr algn="r"/>
            <a:r>
              <a:rPr lang="en-US" i="1" dirty="0" smtClean="0"/>
              <a:t>- Pest and Diseases Image Library, bugwood.org</a:t>
            </a:r>
          </a:p>
          <a:p>
            <a:pPr algn="r"/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Common Weeds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5029200" cy="533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It is important to accurately identify the most common weed species on your school grounds in order to determine appropriate management methods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Knowing the scientific name of the weed makes it much easier to obtain information from researchers and the scientific literature </a:t>
            </a:r>
          </a:p>
          <a:p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42672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/>
              <a:t>Russian-thistle</a:t>
            </a:r>
            <a:r>
              <a:rPr lang="en-US" i="1" dirty="0"/>
              <a:t> </a:t>
            </a:r>
            <a:r>
              <a:rPr lang="en-US" i="1" dirty="0" smtClean="0"/>
              <a:t>- </a:t>
            </a:r>
          </a:p>
          <a:p>
            <a:pPr algn="r"/>
            <a:r>
              <a:rPr lang="en-US" i="1" dirty="0" smtClean="0"/>
              <a:t>Utah State University Archive, </a:t>
            </a:r>
            <a:br>
              <a:rPr lang="en-US" i="1" dirty="0" smtClean="0"/>
            </a:br>
            <a:r>
              <a:rPr lang="en-US" i="1" dirty="0" smtClean="0"/>
              <a:t>Utah State University, bugwood.org 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Annual Weeds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81000" y="1600200"/>
            <a:ext cx="87630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500" dirty="0" smtClean="0"/>
              <a:t>Annual weeds are the most </a:t>
            </a:r>
            <a:br>
              <a:rPr lang="en-US" sz="2500" dirty="0" smtClean="0"/>
            </a:br>
            <a:r>
              <a:rPr lang="en-US" sz="2500" dirty="0" smtClean="0"/>
              <a:t>common weed group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In general they have a rapid life </a:t>
            </a:r>
            <a:br>
              <a:rPr lang="en-US" sz="2500" dirty="0" smtClean="0"/>
            </a:br>
            <a:r>
              <a:rPr lang="en-US" sz="2500" dirty="0" smtClean="0"/>
              <a:t>cycle that requires a minimum of </a:t>
            </a:r>
            <a:br>
              <a:rPr lang="en-US" sz="2500" dirty="0" smtClean="0"/>
            </a:br>
            <a:r>
              <a:rPr lang="en-US" sz="2500" dirty="0" smtClean="0"/>
              <a:t>water and nutrients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Some can produce more than </a:t>
            </a:r>
            <a:br>
              <a:rPr lang="en-US" sz="2500" dirty="0" smtClean="0"/>
            </a:br>
            <a:r>
              <a:rPr lang="en-US" sz="2500" dirty="0" smtClean="0"/>
              <a:t>20,000 seeds per plant 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Most annual weeds are known as </a:t>
            </a:r>
            <a:br>
              <a:rPr lang="en-US" sz="2500" dirty="0" smtClean="0"/>
            </a:br>
            <a:r>
              <a:rPr lang="en-US" sz="2500" dirty="0" smtClean="0"/>
              <a:t>summer annuals, they germinate in </a:t>
            </a:r>
            <a:br>
              <a:rPr lang="en-US" sz="2500" dirty="0" smtClean="0"/>
            </a:br>
            <a:r>
              <a:rPr lang="en-US" sz="2500" dirty="0" smtClean="0"/>
              <a:t>spring, grow to maturity during summer, </a:t>
            </a:r>
            <a:br>
              <a:rPr lang="en-US" sz="2500" dirty="0" smtClean="0"/>
            </a:br>
            <a:r>
              <a:rPr lang="en-US" sz="2500" dirty="0" smtClean="0"/>
              <a:t>and die by fall or winter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Examples: prostrate spurge, purslane, crabgrass and pigweed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717" y="1600200"/>
            <a:ext cx="372102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4216231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Crab Grass - </a:t>
            </a:r>
          </a:p>
          <a:p>
            <a:pPr algn="r"/>
            <a:r>
              <a:rPr lang="en-US" i="1" dirty="0" smtClean="0"/>
              <a:t>James H. Miller &amp; Ted </a:t>
            </a:r>
            <a:r>
              <a:rPr lang="en-US" i="1" dirty="0" err="1" smtClean="0"/>
              <a:t>Bodner</a:t>
            </a:r>
            <a:r>
              <a:rPr lang="en-US" i="1" dirty="0" smtClean="0"/>
              <a:t>, Southern Weed Science Society, bugwood.org</a:t>
            </a:r>
          </a:p>
          <a:p>
            <a:pPr algn="r"/>
            <a:r>
              <a:rPr lang="en-US" i="1" dirty="0" smtClean="0"/>
              <a:t>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Biennial Weeds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33400" y="1524000"/>
            <a:ext cx="8420100" cy="24384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500" dirty="0" smtClean="0"/>
              <a:t>Biennials grow during the spring, </a:t>
            </a:r>
            <a:br>
              <a:rPr lang="en-US" sz="2500" dirty="0" smtClean="0"/>
            </a:br>
            <a:r>
              <a:rPr lang="en-US" sz="2500" dirty="0" smtClean="0"/>
              <a:t>summer, and fall of their first </a:t>
            </a:r>
            <a:br>
              <a:rPr lang="en-US" sz="2500" dirty="0" smtClean="0"/>
            </a:br>
            <a:r>
              <a:rPr lang="en-US" sz="2500" dirty="0" smtClean="0"/>
              <a:t>year, survive the winter, </a:t>
            </a:r>
            <a:br>
              <a:rPr lang="en-US" sz="2500" dirty="0" smtClean="0"/>
            </a:br>
            <a:r>
              <a:rPr lang="en-US" sz="2500" dirty="0" smtClean="0"/>
              <a:t>and flower during the next </a:t>
            </a:r>
            <a:br>
              <a:rPr lang="en-US" sz="2500" dirty="0" smtClean="0"/>
            </a:br>
            <a:r>
              <a:rPr lang="en-US" sz="2500" dirty="0" smtClean="0"/>
              <a:t>growing season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500" dirty="0" smtClean="0"/>
              <a:t>Biennials may germinate at any </a:t>
            </a:r>
            <a:br>
              <a:rPr lang="en-US" sz="2500" dirty="0" smtClean="0"/>
            </a:br>
            <a:r>
              <a:rPr lang="en-US" sz="2500" dirty="0" smtClean="0"/>
              <a:t>time during the growing season</a:t>
            </a:r>
            <a:r>
              <a:rPr lang="en-US" sz="2500" dirty="0"/>
              <a:t> </a:t>
            </a:r>
            <a:r>
              <a:rPr lang="en-US" sz="2500" dirty="0" smtClean="0"/>
              <a:t>-</a:t>
            </a:r>
            <a:br>
              <a:rPr lang="en-US" sz="2500" dirty="0" smtClean="0"/>
            </a:br>
            <a:r>
              <a:rPr lang="en-US" sz="2500" dirty="0" smtClean="0"/>
              <a:t>They usually produce a radial cluster (rosette) of leaves lying close to the soil during the first season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500" dirty="0" smtClean="0"/>
              <a:t>In the second year they produce flower stalks using food stored from the first season’s growth, then they produce seeds, and die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500" dirty="0"/>
              <a:t>Examples: wild carrot, common mullein, musk thistle</a:t>
            </a:r>
          </a:p>
          <a:p>
            <a:pPr marL="0" indent="0"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endParaRPr lang="en-US" sz="25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2" descr="wild carrot, Daucus carota ssp. carota (Apiales: Apiaceae) - 1555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263" y="429161"/>
            <a:ext cx="3257550" cy="21466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0069" y="264548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Wild Carrot - </a:t>
            </a:r>
          </a:p>
          <a:p>
            <a:pPr algn="r"/>
            <a:r>
              <a:rPr lang="en-US" i="1" dirty="0" smtClean="0"/>
              <a:t>Ohio State Weed Lab Archive, The Ohio State University, bugwood.org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28600"/>
            <a:ext cx="685800" cy="762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3.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Perennial Weeds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533400" y="1600200"/>
            <a:ext cx="8305800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 smtClean="0"/>
              <a:t>Perennial weeds live </a:t>
            </a:r>
            <a:br>
              <a:rPr lang="en-US" sz="3000" dirty="0" smtClean="0"/>
            </a:br>
            <a:r>
              <a:rPr lang="en-US" sz="3000" dirty="0" smtClean="0"/>
              <a:t>more than two years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Perennials spread by </a:t>
            </a:r>
            <a:br>
              <a:rPr lang="en-US" sz="3000" dirty="0" smtClean="0"/>
            </a:br>
            <a:r>
              <a:rPr lang="en-US" sz="3000" dirty="0" smtClean="0"/>
              <a:t>seeds and vegetative </a:t>
            </a:r>
            <a:br>
              <a:rPr lang="en-US" sz="3000" dirty="0" smtClean="0"/>
            </a:br>
            <a:r>
              <a:rPr lang="en-US" sz="3000" dirty="0" smtClean="0"/>
              <a:t>means such as bulbs, </a:t>
            </a:r>
            <a:br>
              <a:rPr lang="en-US" sz="3000" dirty="0" smtClean="0"/>
            </a:br>
            <a:r>
              <a:rPr lang="en-US" sz="3000" dirty="0" smtClean="0"/>
              <a:t>rhizomes, tubers or </a:t>
            </a:r>
            <a:r>
              <a:rPr lang="en-US" sz="3000" dirty="0" err="1" smtClean="0"/>
              <a:t>stolons</a:t>
            </a:r>
            <a:endParaRPr lang="en-US" sz="3000" dirty="0" smtClean="0"/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Examples:</a:t>
            </a:r>
            <a:br>
              <a:rPr lang="en-US" sz="3000" dirty="0" smtClean="0"/>
            </a:br>
            <a:r>
              <a:rPr lang="en-US" sz="3000" dirty="0" smtClean="0"/>
              <a:t>bindweed, plantain, thistle, </a:t>
            </a:r>
            <a:br>
              <a:rPr lang="en-US" sz="3000" dirty="0" smtClean="0"/>
            </a:br>
            <a:r>
              <a:rPr lang="en-US" sz="3000" dirty="0" smtClean="0"/>
              <a:t>dock, dandelion, ground ivy, </a:t>
            </a:r>
            <a:br>
              <a:rPr lang="en-US" sz="3000" dirty="0" smtClean="0"/>
            </a:br>
            <a:r>
              <a:rPr lang="en-US" sz="3000" dirty="0" err="1" smtClean="0"/>
              <a:t>quackgrass</a:t>
            </a:r>
            <a:r>
              <a:rPr lang="en-US" sz="3000" dirty="0" smtClean="0"/>
              <a:t>, sorrel, clover and yarrow</a:t>
            </a:r>
          </a:p>
          <a:p>
            <a:endParaRPr lang="en-US" sz="3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8" name="Picture 2" descr="yarrow, Achillea spp.  (Asterales: Asteraceae) - 15808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886200" cy="259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00656" y="4320175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Yarrow -  </a:t>
            </a:r>
          </a:p>
          <a:p>
            <a:pPr algn="r"/>
            <a:r>
              <a:rPr lang="en-US" i="1" dirty="0" smtClean="0"/>
              <a:t>John Ruter, University of Georgia, bugwood.org </a:t>
            </a:r>
          </a:p>
          <a:p>
            <a:pPr algn="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34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Check In!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6448" cy="426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In this lesson you learned</a:t>
            </a:r>
          </a:p>
          <a:p>
            <a:pPr lvl="0">
              <a:buFont typeface="+mj-lt"/>
              <a:buAutoNum type="arabicPeriod"/>
            </a:pPr>
            <a:r>
              <a:rPr lang="en-US" sz="3200" dirty="0" smtClean="0"/>
              <a:t>Key exterior and landscape pest groups </a:t>
            </a:r>
            <a:r>
              <a:rPr lang="en-US" sz="3200" b="1" dirty="0" smtClean="0"/>
              <a:t>	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For information on many other key pests see the IPM Coordinator/Pest Management Professional, school nurse, and Landscape and Grounds education lessons</a:t>
            </a:r>
            <a:endParaRPr lang="en-US" sz="32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3200" b="1" dirty="0" smtClean="0"/>
              <a:t>Congratulations, you have completed the Facility Manager Module!	</a:t>
            </a:r>
          </a:p>
          <a:p>
            <a:pPr lvl="0">
              <a:buNone/>
            </a:pPr>
            <a:r>
              <a:rPr lang="en-US" sz="3200" b="1" dirty="0" smtClean="0"/>
              <a:t>	</a:t>
            </a:r>
            <a:endParaRPr lang="en-US" sz="3200" dirty="0" smtClean="0"/>
          </a:p>
          <a:p>
            <a:pPr lvl="0">
              <a:buNone/>
            </a:pPr>
            <a:r>
              <a:rPr lang="en-US" sz="3200" dirty="0" smtClean="0"/>
              <a:t>		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357659"/>
            <a:ext cx="2743395" cy="182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Resources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85048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Green, T.A., D.H. Gouge,  J.A. Hurley, M.L. Lame and M.D. Snyder. (2014).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School IPM 2020: A Strategic Plan for Integrated Pest Management in Schools in the United States.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How to Develop an Integrated Pest Management (IPM) Policy and Plan for Your School District. PENN STATE. Retrieved from </a:t>
            </a:r>
            <a:r>
              <a:rPr lang="en-US" dirty="0" smtClean="0">
                <a:solidFill>
                  <a:srgbClr val="0000FF"/>
                </a:solidFill>
              </a:rPr>
              <a:t>http://extension.psu.edu/pests/ipm/schools/facilitiesmanagers/resourcespaschools/faq/ipmschoolplan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How to Do… IPM at School A How to Manual for New Jersey schools. New Jersey Department of Environmental Protection Pesticide Control Program </a:t>
            </a:r>
            <a:r>
              <a:rPr lang="en-US" sz="2800" dirty="0" smtClean="0">
                <a:solidFill>
                  <a:srgbClr val="0000FF"/>
                </a:solidFill>
              </a:rPr>
              <a:t>http://www.state.nj.us/dep/enforcement/pcp/bpc/ipm/How_to_Do_IPM.pdf 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New Jersey Department of Environmental Protection Pesticide Control Program. How to Do… IPM at School A How to Manual for New Jersey Schools. Retrieved from </a:t>
            </a:r>
            <a:r>
              <a:rPr lang="en-US" dirty="0" smtClean="0">
                <a:solidFill>
                  <a:srgbClr val="0000FF"/>
                </a:solidFill>
              </a:rPr>
              <a:t>http://www.state.nj.us/dep/enforcement/pcp/bpc/ipm/How_to_Do_IPM.pdf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09" y="4193801"/>
            <a:ext cx="2987223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16" y="1611903"/>
            <a:ext cx="2927121" cy="2284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Stinging Pests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489" y="341825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 smtClean="0"/>
              <a:t>Yellowjacket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-475269" y="6308366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Honey bee</a:t>
            </a:r>
            <a:endParaRPr lang="en-US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23670" y="3450103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 smtClean="0"/>
              <a:t>Baldfaced</a:t>
            </a:r>
            <a:r>
              <a:rPr lang="en-US" sz="2000" i="1" dirty="0" smtClean="0"/>
              <a:t> hornet</a:t>
            </a:r>
            <a:endParaRPr lang="en-US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6275" y="627158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Paper wasp</a:t>
            </a:r>
          </a:p>
          <a:p>
            <a:pPr algn="r"/>
            <a:endParaRPr lang="en-US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80328" y="5875373"/>
            <a:ext cx="2519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Scorpion – Dawn H. Gouge, University of Arizona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636187"/>
            <a:ext cx="2521206" cy="1945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147" y="4357499"/>
            <a:ext cx="2279038" cy="1914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771" y="4193801"/>
            <a:ext cx="2567016" cy="1659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55055">
            <a:off x="7078178" y="1450917"/>
            <a:ext cx="1342378" cy="16845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07594" y="3096599"/>
            <a:ext cx="2178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Fire ant – Robert </a:t>
            </a:r>
            <a:r>
              <a:rPr lang="en-US" sz="2000" i="1" dirty="0" err="1" smtClean="0"/>
              <a:t>LaMorte</a:t>
            </a:r>
            <a:r>
              <a:rPr lang="en-US" sz="2000" i="1" dirty="0" smtClean="0"/>
              <a:t>, University of Arizona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Biting and Stinging Pests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302752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950" dirty="0" err="1" smtClean="0"/>
              <a:t>Yellowjackets</a:t>
            </a:r>
            <a:r>
              <a:rPr lang="en-US" sz="2950" dirty="0" smtClean="0"/>
              <a:t>, hornets </a:t>
            </a:r>
            <a:r>
              <a:rPr lang="en-US" sz="2950" dirty="0"/>
              <a:t>and </a:t>
            </a:r>
            <a:r>
              <a:rPr lang="en-US" sz="2950" dirty="0" smtClean="0"/>
              <a:t>paper </a:t>
            </a:r>
            <a:br>
              <a:rPr lang="en-US" sz="2950" dirty="0" smtClean="0"/>
            </a:br>
            <a:r>
              <a:rPr lang="en-US" sz="2950" dirty="0" smtClean="0"/>
              <a:t>wasps are both beneficial and problematic</a:t>
            </a:r>
          </a:p>
          <a:p>
            <a:pPr>
              <a:buFont typeface="Wingdings" pitchFamily="2" charset="2"/>
              <a:buChar char="q"/>
            </a:pPr>
            <a:r>
              <a:rPr lang="en-US" sz="2950" dirty="0" smtClean="0"/>
              <a:t>They are important predators and scavengers, helping to manage pests and recycle organic materials, but they can also sting humans and pets </a:t>
            </a:r>
          </a:p>
          <a:p>
            <a:pPr>
              <a:buFont typeface="Wingdings" pitchFamily="2" charset="2"/>
              <a:buChar char="q"/>
            </a:pPr>
            <a:r>
              <a:rPr lang="en-US" sz="2950" dirty="0" err="1" smtClean="0"/>
              <a:t>Yellowjackets</a:t>
            </a:r>
            <a:r>
              <a:rPr lang="en-US" sz="2950" dirty="0" smtClean="0"/>
              <a:t> and paper wasps can sting repeatedly, while a bee can sting only once</a:t>
            </a:r>
          </a:p>
          <a:p>
            <a:pPr>
              <a:buFont typeface="Wingdings" pitchFamily="2" charset="2"/>
              <a:buChar char="q"/>
            </a:pPr>
            <a:r>
              <a:rPr lang="en-US" sz="2950" dirty="0" smtClean="0"/>
              <a:t>Multiple stings from wasps are common because they aggressively defend their nest when </a:t>
            </a:r>
            <a:r>
              <a:rPr lang="en-US" sz="2950" dirty="0"/>
              <a:t>they are </a:t>
            </a:r>
            <a:r>
              <a:rPr lang="en-US" sz="2950" dirty="0" smtClean="0"/>
              <a:t>disturbed</a:t>
            </a:r>
          </a:p>
          <a:p>
            <a:endParaRPr lang="en-US" sz="29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271" y="0"/>
            <a:ext cx="249244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Biting and Stinging Pests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868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Fire ants are notorious for their stinging behavior, they respond rapidly and aggressively to any disturbance of the colony or to a food source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Fire ants can sting repeatedly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The identifying characteristics of a fire ant colony include an earthen nest </a:t>
            </a:r>
            <a:br>
              <a:rPr lang="en-US" sz="2800" dirty="0" smtClean="0"/>
            </a:br>
            <a:r>
              <a:rPr lang="en-US" sz="2800" dirty="0" smtClean="0"/>
              <a:t>and polymorphic workers  </a:t>
            </a:r>
            <a:br>
              <a:rPr lang="en-US" sz="2800" dirty="0" smtClean="0"/>
            </a:br>
            <a:r>
              <a:rPr lang="en-US" sz="2800" dirty="0" smtClean="0"/>
              <a:t>(workers are obviously </a:t>
            </a:r>
            <a:br>
              <a:rPr lang="en-US" sz="2800" dirty="0" smtClean="0"/>
            </a:br>
            <a:r>
              <a:rPr lang="en-US" sz="2800" dirty="0" smtClean="0"/>
              <a:t>a mix of different sizes)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There are native and </a:t>
            </a:r>
            <a:br>
              <a:rPr lang="en-US" sz="2800" dirty="0" smtClean="0"/>
            </a:br>
            <a:r>
              <a:rPr lang="en-US" sz="2800" dirty="0" smtClean="0"/>
              <a:t>introduced species of fire ants</a:t>
            </a:r>
            <a:endParaRPr lang="en-US" sz="2800" dirty="0"/>
          </a:p>
        </p:txBody>
      </p:sp>
      <p:pic>
        <p:nvPicPr>
          <p:cNvPr id="36866" name="Picture 2" descr="fire ant, Solenopsis geminata  (Hymenoptera: Formicidae) - 5314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79665"/>
            <a:ext cx="2362200" cy="17531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57800" y="58674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Fire Ant -</a:t>
            </a:r>
          </a:p>
          <a:p>
            <a:pPr algn="r"/>
            <a:r>
              <a:rPr lang="en-US" i="1" dirty="0" smtClean="0"/>
              <a:t>Pest and Diseases Image Library, bugwood.org</a:t>
            </a:r>
          </a:p>
          <a:p>
            <a:pPr algn="r"/>
            <a:endParaRPr lang="en-US" i="1" dirty="0" smtClean="0"/>
          </a:p>
          <a:p>
            <a:pPr algn="r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Biting and Stinging Pests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6106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 smtClean="0"/>
              <a:t>Fire ants are one of very few ants that can pose a serious risk to students and school personnel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They will forage indoors if a food or water source is available, but generally are outdoor challenges largely in turf areas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Red imported </a:t>
            </a:r>
            <a:r>
              <a:rPr lang="en-US" sz="3000" dirty="0"/>
              <a:t>f</a:t>
            </a:r>
            <a:r>
              <a:rPr lang="en-US" sz="3000" dirty="0" smtClean="0"/>
              <a:t>ire </a:t>
            </a:r>
            <a:r>
              <a:rPr lang="en-US" sz="3000" dirty="0"/>
              <a:t>a</a:t>
            </a:r>
            <a:r>
              <a:rPr lang="en-US" sz="3000" dirty="0" smtClean="0"/>
              <a:t>nts require a specific management plan, ask your local extension agency for tips and advice</a:t>
            </a:r>
            <a:endParaRPr lang="en-US" sz="3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Most native species of fire ants can be discouraged by improving turf health, and remediating colonies when necessary using pesticide baits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Biting and Stinging Pests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8145" y="1828800"/>
            <a:ext cx="3434255" cy="4419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/>
              <a:t>S</a:t>
            </a:r>
            <a:r>
              <a:rPr lang="en-US" sz="3000" dirty="0" smtClean="0"/>
              <a:t>tings of fire ants, bees and wasps may cause allergic reactions in some individuals, a serious health threat that requires immediate medical attention </a:t>
            </a:r>
          </a:p>
          <a:p>
            <a:pPr>
              <a:buFont typeface="Wingdings" pitchFamily="2" charset="2"/>
              <a:buChar char="q"/>
            </a:pPr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76800" y="3048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Red imported fire ants</a:t>
            </a:r>
          </a:p>
          <a:p>
            <a:pPr algn="r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280" y="3505199"/>
            <a:ext cx="4831220" cy="32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Other Ants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100" dirty="0" smtClean="0"/>
              <a:t>In general, ants become pests when they invade buildings in search of food or shelter 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It is often very difficult and not desirable to eliminate most ants from their outside habitat, so management efforts should aim at preventing ants from invading structures 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Many species of ants help </a:t>
            </a:r>
            <a:br>
              <a:rPr lang="en-US" sz="3100" dirty="0" smtClean="0"/>
            </a:br>
            <a:r>
              <a:rPr lang="en-US" sz="3100" dirty="0" smtClean="0"/>
              <a:t>to aerate the soil and </a:t>
            </a:r>
            <a:br>
              <a:rPr lang="en-US" sz="3100" dirty="0" smtClean="0"/>
            </a:br>
            <a:r>
              <a:rPr lang="en-US" sz="3100" dirty="0" smtClean="0"/>
              <a:t>facilitate nutrient </a:t>
            </a:r>
            <a:br>
              <a:rPr lang="en-US" sz="3100" dirty="0" smtClean="0"/>
            </a:br>
            <a:r>
              <a:rPr lang="en-US" sz="3100" dirty="0" smtClean="0"/>
              <a:t>recycling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748" y="4232242"/>
            <a:ext cx="3162300" cy="21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63640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Harvester ants – Alex Wild, alexanderwild.com</a:t>
            </a:r>
          </a:p>
          <a:p>
            <a:pPr algn="r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Other Ants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100" dirty="0" smtClean="0"/>
              <a:t>Thus, the first step in managing ants is proper identification, since many types of ants may be beneficial and not cause problems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Additionally identification is critical because most ants differ in their habits, food </a:t>
            </a:r>
            <a:br>
              <a:rPr lang="en-US" sz="3100" dirty="0" smtClean="0"/>
            </a:br>
            <a:r>
              <a:rPr lang="en-US" sz="3100" dirty="0" smtClean="0"/>
              <a:t>preferences and require </a:t>
            </a:r>
            <a:br>
              <a:rPr lang="en-US" sz="3100" dirty="0" smtClean="0"/>
            </a:br>
            <a:r>
              <a:rPr lang="en-US" sz="3100" dirty="0" smtClean="0"/>
              <a:t>different management </a:t>
            </a:r>
            <a:br>
              <a:rPr lang="en-US" sz="3100" dirty="0" smtClean="0"/>
            </a:br>
            <a:r>
              <a:rPr lang="en-US" sz="3100" dirty="0" smtClean="0"/>
              <a:t>strategies for effective </a:t>
            </a:r>
            <a:br>
              <a:rPr lang="en-US" sz="3100" dirty="0" smtClean="0"/>
            </a:br>
            <a:r>
              <a:rPr lang="en-US" sz="3100" dirty="0" smtClean="0"/>
              <a:t>control</a:t>
            </a:r>
          </a:p>
          <a:p>
            <a:endParaRPr lang="en-US" sz="3100" dirty="0"/>
          </a:p>
        </p:txBody>
      </p:sp>
      <p:pic>
        <p:nvPicPr>
          <p:cNvPr id="32770" name="Picture 2" descr="pavement ant, Tetramorium caespitum  (Hymenoptera: Formicidae) - 5393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14800"/>
            <a:ext cx="2743200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7400" y="6019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Pavement Ant -</a:t>
            </a:r>
          </a:p>
          <a:p>
            <a:r>
              <a:rPr lang="en-US" i="1" dirty="0" smtClean="0"/>
              <a:t>Joseph Berger, bugwood.org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2146</TotalTime>
  <Words>1168</Words>
  <Application>Microsoft Office PowerPoint</Application>
  <PresentationFormat>On-screen Show (4:3)</PresentationFormat>
  <Paragraphs>204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Tw Cen MT</vt:lpstr>
      <vt:lpstr>Wingdings</vt:lpstr>
      <vt:lpstr>Wingdings 2</vt:lpstr>
      <vt:lpstr>Median</vt:lpstr>
      <vt:lpstr>Key pest groups</vt:lpstr>
      <vt:lpstr>Learning Objectives</vt:lpstr>
      <vt:lpstr>Stinging Pests</vt:lpstr>
      <vt:lpstr>Biting and Stinging Pests</vt:lpstr>
      <vt:lpstr>Biting and Stinging Pests Continued</vt:lpstr>
      <vt:lpstr>Biting and Stinging Pests Continued</vt:lpstr>
      <vt:lpstr>Biting and Stinging Pests Continued</vt:lpstr>
      <vt:lpstr>Other Ants</vt:lpstr>
      <vt:lpstr>Other Ants</vt:lpstr>
      <vt:lpstr>Flies</vt:lpstr>
      <vt:lpstr>Cockroaches</vt:lpstr>
      <vt:lpstr>Cockroaches Continued</vt:lpstr>
      <vt:lpstr>Cockroaches Continued</vt:lpstr>
      <vt:lpstr>German Cockroaches</vt:lpstr>
      <vt:lpstr>Rodents</vt:lpstr>
      <vt:lpstr>Rodents Continued</vt:lpstr>
      <vt:lpstr>Wood-destroying Insects</vt:lpstr>
      <vt:lpstr>Wood-destroying Insects Continued</vt:lpstr>
      <vt:lpstr>Wood-destroying Insects Continued</vt:lpstr>
      <vt:lpstr>Bark Beetles and Wood Borers</vt:lpstr>
      <vt:lpstr>Wood-destroying Insects Continued</vt:lpstr>
      <vt:lpstr>Common Weeds</vt:lpstr>
      <vt:lpstr>Annual Weeds</vt:lpstr>
      <vt:lpstr>Biennial Weeds</vt:lpstr>
      <vt:lpstr>Perennial Weeds</vt:lpstr>
      <vt:lpstr>Check In!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lenovo-win8</dc:creator>
  <cp:lastModifiedBy>Chad Durr</cp:lastModifiedBy>
  <cp:revision>116</cp:revision>
  <dcterms:created xsi:type="dcterms:W3CDTF">2014-05-07T16:53:40Z</dcterms:created>
  <dcterms:modified xsi:type="dcterms:W3CDTF">2019-09-04T16:14:02Z</dcterms:modified>
</cp:coreProperties>
</file>