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55"/>
  </p:notesMasterIdLst>
  <p:handoutMasterIdLst>
    <p:handoutMasterId r:id="rId56"/>
  </p:handoutMasterIdLst>
  <p:sldIdLst>
    <p:sldId id="256" r:id="rId2"/>
    <p:sldId id="598" r:id="rId3"/>
    <p:sldId id="634" r:id="rId4"/>
    <p:sldId id="639" r:id="rId5"/>
    <p:sldId id="752" r:id="rId6"/>
    <p:sldId id="753" r:id="rId7"/>
    <p:sldId id="755" r:id="rId8"/>
    <p:sldId id="754" r:id="rId9"/>
    <p:sldId id="756" r:id="rId10"/>
    <p:sldId id="637" r:id="rId11"/>
    <p:sldId id="636" r:id="rId12"/>
    <p:sldId id="640" r:id="rId13"/>
    <p:sldId id="638" r:id="rId14"/>
    <p:sldId id="635" r:id="rId15"/>
    <p:sldId id="757" r:id="rId16"/>
    <p:sldId id="758" r:id="rId17"/>
    <p:sldId id="759" r:id="rId18"/>
    <p:sldId id="649" r:id="rId19"/>
    <p:sldId id="750" r:id="rId20"/>
    <p:sldId id="702" r:id="rId21"/>
    <p:sldId id="650" r:id="rId22"/>
    <p:sldId id="652" r:id="rId23"/>
    <p:sldId id="654" r:id="rId24"/>
    <p:sldId id="763" r:id="rId25"/>
    <p:sldId id="706" r:id="rId26"/>
    <p:sldId id="762" r:id="rId27"/>
    <p:sldId id="698" r:id="rId28"/>
    <p:sldId id="696" r:id="rId29"/>
    <p:sldId id="765" r:id="rId30"/>
    <p:sldId id="764" r:id="rId31"/>
    <p:sldId id="697" r:id="rId32"/>
    <p:sldId id="767" r:id="rId33"/>
    <p:sldId id="766" r:id="rId34"/>
    <p:sldId id="751" r:id="rId35"/>
    <p:sldId id="703" r:id="rId36"/>
    <p:sldId id="768" r:id="rId37"/>
    <p:sldId id="661" r:id="rId38"/>
    <p:sldId id="769" r:id="rId39"/>
    <p:sldId id="663" r:id="rId40"/>
    <p:sldId id="664" r:id="rId41"/>
    <p:sldId id="770" r:id="rId42"/>
    <p:sldId id="665" r:id="rId43"/>
    <p:sldId id="771" r:id="rId44"/>
    <p:sldId id="772" r:id="rId45"/>
    <p:sldId id="773" r:id="rId46"/>
    <p:sldId id="704" r:id="rId47"/>
    <p:sldId id="707" r:id="rId48"/>
    <p:sldId id="748" r:id="rId49"/>
    <p:sldId id="761" r:id="rId50"/>
    <p:sldId id="760" r:id="rId51"/>
    <p:sldId id="749" r:id="rId52"/>
    <p:sldId id="747" r:id="rId53"/>
    <p:sldId id="292" r:id="rId54"/>
  </p:sldIdLst>
  <p:sldSz cx="9144000" cy="6858000" type="screen4x3"/>
  <p:notesSz cx="7010400" cy="9296400"/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89C497-089B-4E93-8B4F-2CFC29A5D2E7}">
          <p14:sldIdLst>
            <p14:sldId id="256"/>
            <p14:sldId id="598"/>
          </p14:sldIdLst>
        </p14:section>
        <p14:section name="Untitled Section" id="{0F508498-59AA-49E6-B9BF-E78AB69D0357}">
          <p14:sldIdLst>
            <p14:sldId id="634"/>
            <p14:sldId id="639"/>
            <p14:sldId id="752"/>
            <p14:sldId id="753"/>
            <p14:sldId id="755"/>
            <p14:sldId id="754"/>
            <p14:sldId id="756"/>
            <p14:sldId id="637"/>
            <p14:sldId id="636"/>
            <p14:sldId id="640"/>
            <p14:sldId id="638"/>
            <p14:sldId id="635"/>
            <p14:sldId id="757"/>
            <p14:sldId id="758"/>
            <p14:sldId id="759"/>
            <p14:sldId id="649"/>
            <p14:sldId id="750"/>
            <p14:sldId id="702"/>
            <p14:sldId id="650"/>
            <p14:sldId id="652"/>
            <p14:sldId id="654"/>
            <p14:sldId id="763"/>
            <p14:sldId id="706"/>
            <p14:sldId id="762"/>
            <p14:sldId id="698"/>
            <p14:sldId id="696"/>
            <p14:sldId id="765"/>
            <p14:sldId id="764"/>
            <p14:sldId id="697"/>
            <p14:sldId id="767"/>
            <p14:sldId id="766"/>
            <p14:sldId id="751"/>
            <p14:sldId id="703"/>
            <p14:sldId id="768"/>
            <p14:sldId id="661"/>
            <p14:sldId id="769"/>
            <p14:sldId id="663"/>
            <p14:sldId id="664"/>
            <p14:sldId id="770"/>
            <p14:sldId id="665"/>
            <p14:sldId id="771"/>
            <p14:sldId id="772"/>
            <p14:sldId id="773"/>
            <p14:sldId id="704"/>
            <p14:sldId id="707"/>
            <p14:sldId id="748"/>
            <p14:sldId id="761"/>
            <p14:sldId id="760"/>
            <p14:sldId id="749"/>
            <p14:sldId id="747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4" clrIdx="2">
    <p:extLst/>
  </p:cmAuthor>
  <p:cmAuthor id="3" name="lenovo-win8" initials="l" lastIdx="23" clrIdx="3"/>
  <p:cmAuthor id="4" name="ebauer2" initials="ecb" lastIdx="7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9" autoAdjust="0"/>
    <p:restoredTop sz="97834" autoAdjust="0"/>
  </p:normalViewPr>
  <p:slideViewPr>
    <p:cSldViewPr>
      <p:cViewPr varScale="1">
        <p:scale>
          <a:sx n="111" d="100"/>
          <a:sy n="111" d="100"/>
        </p:scale>
        <p:origin x="123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73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2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39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48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9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29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85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20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35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49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85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04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63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55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31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Center for Environmental Health,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35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437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30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067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540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23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871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78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791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03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261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76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570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38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17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79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286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297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830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175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695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479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495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Center for Environmental Health,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46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Center for Environmental Health,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605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Center for Environmental Health,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935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National Center for Environmental Health,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774F-5990-42FF-B09B-0C2FFE551CB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38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44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31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19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7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4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microsoft.com/office/2007/relationships/hdphoto" Target="../media/hdphoto6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jpeg"/><Relationship Id="rId7" Type="http://schemas.microsoft.com/office/2007/relationships/hdphoto" Target="../media/hdphoto12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2.jpeg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microsoft.com/office/2007/relationships/hdphoto" Target="../media/hdphoto15.wdp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IPM FOR food service staff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72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Lesson 1 of 2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In-Person Education Module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540" y="5993614"/>
            <a:ext cx="2353260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041400"/>
            <a:ext cx="7343688" cy="4895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What is IPM?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531352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IPM = Integrated (Intelligent) Pest Management</a:t>
            </a:r>
          </a:p>
          <a:p>
            <a:pPr marL="0" indent="0" algn="ctr">
              <a:buNone/>
            </a:pPr>
            <a:r>
              <a:rPr lang="en-US" sz="3200" dirty="0" smtClean="0">
                <a:latin typeface="+mj-lt"/>
              </a:rPr>
              <a:t>A </a:t>
            </a:r>
            <a:r>
              <a:rPr lang="en-US" sz="3200" dirty="0">
                <a:latin typeface="+mj-lt"/>
              </a:rPr>
              <a:t>sensible, </a:t>
            </a:r>
            <a:r>
              <a:rPr lang="en-US" sz="3200" dirty="0" smtClean="0">
                <a:latin typeface="+mj-lt"/>
              </a:rPr>
              <a:t>environmentally friendly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smtClean="0">
                <a:latin typeface="+mj-lt"/>
              </a:rPr>
              <a:t>and effective </a:t>
            </a:r>
            <a:r>
              <a:rPr lang="en-US" sz="3200" dirty="0">
                <a:latin typeface="+mj-lt"/>
              </a:rPr>
              <a:t>way to solve pest </a:t>
            </a:r>
            <a:r>
              <a:rPr lang="en-US" sz="3200" dirty="0" smtClean="0">
                <a:latin typeface="+mj-lt"/>
              </a:rPr>
              <a:t>problems safely around food </a:t>
            </a:r>
            <a:endParaRPr lang="en-US" sz="3200" dirty="0">
              <a:latin typeface="+mj-lt"/>
            </a:endParaRP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For more information on IPM, refer to IPM resource sites </a:t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>
                <a:solidFill>
                  <a:srgbClr val="0000FF"/>
                </a:solidFill>
              </a:rPr>
              <a:t>https://www.epa.gov/managing-pests-schools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3200400"/>
            <a:ext cx="1981200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581400"/>
            <a:ext cx="13716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963" y="3581400"/>
            <a:ext cx="1366837" cy="13668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704" y="3581400"/>
            <a:ext cx="1493548" cy="1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Service Staff and 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89008"/>
            <a:ext cx="8305800" cy="52689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 smtClean="0"/>
              <a:t>Involvement of food service staff in a school IPM program is important because:</a:t>
            </a:r>
          </a:p>
          <a:p>
            <a:r>
              <a:rPr lang="en-US" sz="2700" dirty="0" smtClean="0"/>
              <a:t>Food service areas are the </a:t>
            </a:r>
            <a:br>
              <a:rPr lang="en-US" sz="2700" dirty="0" smtClean="0"/>
            </a:br>
            <a:r>
              <a:rPr lang="en-US" sz="2700" dirty="0" smtClean="0"/>
              <a:t>most prone to pest activity</a:t>
            </a:r>
          </a:p>
          <a:p>
            <a:pPr marL="880110" lvl="1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700" dirty="0" smtClean="0"/>
              <a:t>They receive regular </a:t>
            </a:r>
            <a:br>
              <a:rPr lang="en-US" sz="2700" dirty="0" smtClean="0"/>
            </a:br>
            <a:r>
              <a:rPr lang="en-US" sz="2700" dirty="0" smtClean="0"/>
              <a:t>deliveries</a:t>
            </a:r>
          </a:p>
          <a:p>
            <a:pPr marL="880110" lvl="1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700" dirty="0" smtClean="0"/>
              <a:t>May provide pests with </a:t>
            </a:r>
            <a:br>
              <a:rPr lang="en-US" sz="2700" dirty="0" smtClean="0"/>
            </a:br>
            <a:r>
              <a:rPr lang="en-US" sz="2700" dirty="0" smtClean="0"/>
              <a:t>food, water, warmth </a:t>
            </a:r>
            <a:br>
              <a:rPr lang="en-US" sz="2700" dirty="0" smtClean="0"/>
            </a:br>
            <a:r>
              <a:rPr lang="en-US" sz="2700" dirty="0" smtClean="0"/>
              <a:t>and shelter</a:t>
            </a:r>
          </a:p>
          <a:p>
            <a:r>
              <a:rPr lang="en-US" sz="2700" dirty="0" smtClean="0"/>
              <a:t>Procedures in food service areas </a:t>
            </a:r>
            <a:br>
              <a:rPr lang="en-US" sz="2700" dirty="0" smtClean="0"/>
            </a:br>
            <a:r>
              <a:rPr lang="en-US" sz="2700" dirty="0" smtClean="0"/>
              <a:t>influence the whole school</a:t>
            </a:r>
            <a:endParaRPr lang="en-US" sz="3000" dirty="0" smtClean="0"/>
          </a:p>
          <a:p>
            <a:endParaRPr lang="en-US" sz="3000" dirty="0" smtClean="0"/>
          </a:p>
        </p:txBody>
      </p:sp>
      <p:pic>
        <p:nvPicPr>
          <p:cNvPr id="9218" name="Picture 2" descr="http://upload.wikimedia.org/wikipedia/commons/thumb/d/dc/Calhan_Colorado_High_School_Cafeteria_by_David_Shankbone.jpg/1280px-Calhan_Colorado_High_School_Cafeteria_by_David_Shankbo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1" y="2561303"/>
            <a:ext cx="3962400" cy="307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324600" y="5673308"/>
            <a:ext cx="25146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School cafeteria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David </a:t>
            </a:r>
            <a:r>
              <a:rPr lang="en-US" sz="1800" i="1" dirty="0" err="1" smtClean="0"/>
              <a:t>Shankbone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38817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Service Staff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1534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Clean and well-maintained food service areas are essential for the health and well-being of all</a:t>
            </a:r>
          </a:p>
          <a:p>
            <a:endParaRPr lang="en-US" sz="32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78068" y="6252668"/>
            <a:ext cx="7664064" cy="52913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Well maintained food service area at High School</a:t>
            </a:r>
            <a:br>
              <a:rPr lang="en-US" sz="1800" i="1" dirty="0" smtClean="0"/>
            </a:br>
            <a:r>
              <a:rPr lang="en-US" sz="1800" i="1" dirty="0" smtClean="0"/>
              <a:t>- Dawn H. Gouge, University of Arizona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2611299"/>
            <a:ext cx="5638800" cy="354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is Not an Additional Item on Your To-Do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29824"/>
            <a:ext cx="5181600" cy="5075776"/>
          </a:xfrm>
        </p:spPr>
        <p:txBody>
          <a:bodyPr>
            <a:noAutofit/>
          </a:bodyPr>
          <a:lstStyle/>
          <a:p>
            <a:r>
              <a:rPr lang="en-US" sz="3200" dirty="0" smtClean="0"/>
              <a:t>Food service staff have very                          demanding </a:t>
            </a:r>
            <a:r>
              <a:rPr lang="en-US" sz="3200" dirty="0"/>
              <a:t>jobs </a:t>
            </a:r>
            <a:r>
              <a:rPr lang="en-US" sz="3200" dirty="0" smtClean="0"/>
              <a:t>involving different tasks</a:t>
            </a:r>
          </a:p>
          <a:p>
            <a:r>
              <a:rPr lang="en-US" sz="3200" dirty="0"/>
              <a:t>IPM does not add to your </a:t>
            </a:r>
            <a:r>
              <a:rPr lang="en-US" sz="3200" dirty="0" smtClean="0"/>
              <a:t>responsibilities</a:t>
            </a:r>
          </a:p>
          <a:p>
            <a:r>
              <a:rPr lang="en-US" sz="3200" dirty="0"/>
              <a:t>IPM </a:t>
            </a:r>
            <a:r>
              <a:rPr lang="en-US" sz="3200" dirty="0" smtClean="0"/>
              <a:t>involves making slight                               changes </a:t>
            </a:r>
            <a:r>
              <a:rPr lang="en-US" sz="3200" dirty="0"/>
              <a:t>in your daily </a:t>
            </a:r>
            <a:r>
              <a:rPr lang="en-US" sz="3200" dirty="0" smtClean="0"/>
              <a:t>activities</a:t>
            </a:r>
          </a:p>
          <a:p>
            <a:r>
              <a:rPr lang="en-US" sz="3200" dirty="0" smtClean="0"/>
              <a:t>IPM is everyone’s job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10242" name="Picture 2" descr="http://upload.wikimedia.org/wikipedia/commons/a/a1/First_Week_of_School_Food_at_Kelly_Miller_Middle_School_-_Cutting_Melon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4114800"/>
            <a:ext cx="2845281" cy="189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nea.org/assets/img/pubToday/0909/cafeteri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1" y="1576905"/>
            <a:ext cx="28575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943600" y="6019800"/>
            <a:ext cx="28956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School lunches require huge quantities of cut fruit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DC Central Kitchen</a:t>
            </a:r>
            <a:endParaRPr lang="en-US" sz="1800" i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886451" y="3404082"/>
            <a:ext cx="2876549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Cleaning up after mealtime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National Education Association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452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590800"/>
            <a:ext cx="4160545" cy="231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2419038"/>
            <a:ext cx="2423258" cy="182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344863">
            <a:off x="3908072" y="4333718"/>
            <a:ext cx="2242255" cy="2818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52987"/>
            <a:ext cx="2971800" cy="187811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Being aware of </a:t>
            </a:r>
            <a:r>
              <a:rPr lang="en-US" sz="3200" b="1" dirty="0" smtClean="0"/>
              <a:t>common pests </a:t>
            </a:r>
            <a:r>
              <a:rPr lang="en-US" sz="3200" dirty="0" smtClean="0"/>
              <a:t>is the first step  Problematic pests in food service areas include:</a:t>
            </a:r>
          </a:p>
          <a:p>
            <a:r>
              <a:rPr lang="en-US" sz="3200" dirty="0" smtClean="0"/>
              <a:t>Ants</a:t>
            </a:r>
          </a:p>
          <a:p>
            <a:r>
              <a:rPr lang="en-US" sz="3200" dirty="0" smtClean="0"/>
              <a:t>Cockroaches</a:t>
            </a:r>
          </a:p>
          <a:p>
            <a:r>
              <a:rPr lang="en-US" sz="3200" dirty="0" smtClean="0"/>
              <a:t>Flies</a:t>
            </a:r>
          </a:p>
          <a:p>
            <a:r>
              <a:rPr lang="en-US" sz="3200" dirty="0" smtClean="0"/>
              <a:t>Rodents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55222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807146"/>
            <a:ext cx="3956756" cy="316656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1534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There should be a </a:t>
            </a:r>
            <a:r>
              <a:rPr lang="en-US" sz="3200" b="1" dirty="0" smtClean="0"/>
              <a:t>zero</a:t>
            </a:r>
            <a:r>
              <a:rPr lang="en-US" sz="3200" dirty="0" smtClean="0"/>
              <a:t> tolerance for ants, cockroaches, flies and rodents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If pests touch a food contact surface, the surface must be cleaned and sanitized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Clean the surface of dirt and debris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Rinse the surface with clean water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Sanitize the surface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Allow the surface to air-dry 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7641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1534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Sanitizers must be used correctly </a:t>
            </a:r>
            <a:br>
              <a:rPr lang="en-US" sz="3200" dirty="0" smtClean="0"/>
            </a:br>
            <a:r>
              <a:rPr lang="en-US" sz="3200" dirty="0" smtClean="0"/>
              <a:t>to be effective and safe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Read product directions carefully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Water is the correct temperature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Use test kits to ensure correct strength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Items being sanitized spend the correct amount of time in the sanitizer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Directions and dilutions vary between different products</a:t>
            </a:r>
            <a:endParaRPr lang="en-US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228600"/>
            <a:ext cx="2235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3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Store cleaning chemicals away from food, in designated areas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Always empty mop water and other dirty liquids into the designated floor drains</a:t>
            </a:r>
          </a:p>
          <a:p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790950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11101"/>
            <a:ext cx="8305800" cy="242749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kern="0" dirty="0" smtClean="0"/>
              <a:t>Ants can invade (trail to forage on food) and/or infest (set up home within buildings or food items) and contaminate food materials, bite, and/or sting</a:t>
            </a:r>
            <a:endParaRPr lang="en-US" sz="3200" dirty="0" smtClean="0"/>
          </a:p>
          <a:p>
            <a:pPr marL="0" indent="0">
              <a:spcBef>
                <a:spcPts val="0"/>
              </a:spcBef>
              <a:buNone/>
            </a:pPr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868" y="3276600"/>
            <a:ext cx="4571998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267" y="5334000"/>
            <a:ext cx="3242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Ants invade a mop bucket after mopped up pop - Jerry Jochim, </a:t>
            </a:r>
            <a:r>
              <a:rPr lang="en-US" i="1" dirty="0"/>
              <a:t>Monroe County Community 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310056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Ants, but what kind?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11101"/>
            <a:ext cx="8153400" cy="242749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kern="0" dirty="0" smtClean="0"/>
              <a:t>A good ID feature is the number of “nodes” </a:t>
            </a:r>
            <a:endParaRPr lang="en-US" sz="3200" dirty="0" smtClean="0"/>
          </a:p>
          <a:p>
            <a:pPr marL="0" indent="0">
              <a:spcBef>
                <a:spcPts val="0"/>
              </a:spcBef>
              <a:buNone/>
            </a:pPr>
            <a:endParaRPr lang="en-US" sz="3200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410200" y="4923322"/>
            <a:ext cx="3147400" cy="185847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3200" kern="0" dirty="0" smtClean="0"/>
              <a:t>Two-node ants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/>
              <a:t>Acrobat </a:t>
            </a:r>
            <a:r>
              <a:rPr lang="en-US" sz="3200" kern="0" dirty="0" smtClean="0"/>
              <a:t>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Fire ant</a:t>
            </a:r>
            <a:endParaRPr lang="en-US" sz="3200" kern="0" dirty="0"/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Pavement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Pharaoh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Thief ant</a:t>
            </a:r>
            <a:endParaRPr lang="en-US" sz="32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1556696" y="2401011"/>
            <a:ext cx="1603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One node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711389" y="2286000"/>
            <a:ext cx="1508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Two nodes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 rot="16200000">
            <a:off x="-1768367" y="392767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Odorous house </a:t>
            </a:r>
            <a:r>
              <a:rPr lang="en-US" i="1" dirty="0"/>
              <a:t>ant</a:t>
            </a:r>
          </a:p>
          <a:p>
            <a:r>
              <a:rPr lang="en-US" i="1" dirty="0" smtClean="0"/>
              <a:t> </a:t>
            </a:r>
            <a:r>
              <a:rPr lang="en-US" i="1" dirty="0"/>
              <a:t>- Eli </a:t>
            </a:r>
            <a:r>
              <a:rPr lang="en-US" i="1" dirty="0" err="1"/>
              <a:t>Sarnat</a:t>
            </a:r>
            <a:r>
              <a:rPr lang="en-US" i="1" dirty="0"/>
              <a:t>, </a:t>
            </a:r>
            <a:r>
              <a:rPr lang="en-US" i="1" dirty="0" err="1"/>
              <a:t>Antkey</a:t>
            </a:r>
            <a:r>
              <a:rPr lang="en-US" i="1" dirty="0"/>
              <a:t>, USDA APHIS ITP, Bugwood.org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95400" y="4923321"/>
            <a:ext cx="3963838" cy="1858479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3200" kern="0" dirty="0" smtClean="0"/>
              <a:t>One-node ants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Argentine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Crazy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Tawney crazy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Odorous house ant</a:t>
            </a:r>
          </a:p>
          <a:p>
            <a:pPr lvl="1">
              <a:lnSpc>
                <a:spcPts val="17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kern="0" dirty="0" smtClean="0"/>
              <a:t>Rover ant</a:t>
            </a:r>
            <a:endParaRPr lang="en-US" sz="3200" dirty="0" smtClean="0"/>
          </a:p>
          <a:p>
            <a:pPr>
              <a:lnSpc>
                <a:spcPts val="2000"/>
              </a:lnSpc>
            </a:pPr>
            <a:endParaRPr lang="en-US" sz="3200" dirty="0" smtClean="0"/>
          </a:p>
        </p:txBody>
      </p:sp>
      <p:sp>
        <p:nvSpPr>
          <p:cNvPr id="10" name="Rectangle 9"/>
          <p:cNvSpPr/>
          <p:nvPr/>
        </p:nvSpPr>
        <p:spPr>
          <a:xfrm rot="5400000">
            <a:off x="6290708" y="4039344"/>
            <a:ext cx="4990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Black </a:t>
            </a:r>
            <a:r>
              <a:rPr lang="en-US" i="1" dirty="0"/>
              <a:t>imported fire </a:t>
            </a:r>
            <a:r>
              <a:rPr lang="en-US" i="1" dirty="0" smtClean="0"/>
              <a:t>ant </a:t>
            </a:r>
            <a:br>
              <a:rPr lang="en-US" i="1" dirty="0" smtClean="0"/>
            </a:br>
            <a:r>
              <a:rPr lang="en-US" i="1" dirty="0" smtClean="0"/>
              <a:t>- </a:t>
            </a:r>
            <a:r>
              <a:rPr lang="en-US" i="1" dirty="0"/>
              <a:t>Natasha Wright, Cook's Pest Control, Bugwood.org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18720" y="2707815"/>
            <a:ext cx="1560220" cy="25936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382" y="3001411"/>
            <a:ext cx="2531587" cy="178331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529931" y="2781133"/>
            <a:ext cx="289469" cy="571667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811262" y="2746073"/>
            <a:ext cx="275826" cy="583921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990802" y="2667001"/>
            <a:ext cx="248198" cy="557509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36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074152" cy="4953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Identify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common pests </a:t>
            </a:r>
            <a:br>
              <a:rPr lang="en-US" sz="3200" dirty="0" smtClean="0"/>
            </a:br>
            <a:r>
              <a:rPr lang="en-US" sz="3200" dirty="0" smtClean="0"/>
              <a:t>in kitchens and pantries, including: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3200" dirty="0" smtClean="0"/>
              <a:t>Ants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3200" dirty="0" smtClean="0"/>
              <a:t>Cockroaches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3200" dirty="0" smtClean="0"/>
              <a:t>Flies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3200" dirty="0" smtClean="0"/>
              <a:t>Rodents</a:t>
            </a:r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98055" y="1897944"/>
            <a:ext cx="5853289" cy="4038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4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3213162" y="1587984"/>
            <a:ext cx="2942492" cy="1444441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3000" kern="0" dirty="0" smtClean="0"/>
              <a:t>Ants </a:t>
            </a:r>
            <a:r>
              <a:rPr lang="en-US" sz="3000" kern="0" dirty="0"/>
              <a:t>differ in </a:t>
            </a:r>
            <a:r>
              <a:rPr lang="en-US" sz="3000" kern="0" dirty="0" smtClean="0"/>
              <a:t>size, appearance, habits </a:t>
            </a:r>
            <a:r>
              <a:rPr lang="en-US" sz="3000" kern="0" dirty="0"/>
              <a:t>and food </a:t>
            </a:r>
            <a:r>
              <a:rPr lang="en-US" sz="3000" kern="0" dirty="0" smtClean="0"/>
              <a:t>preferences</a:t>
            </a:r>
            <a:endParaRPr lang="en-US" sz="3000" kern="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30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30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3000" dirty="0" smtClean="0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152400" y="3692108"/>
            <a:ext cx="32004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Argentine ant - Eli </a:t>
            </a:r>
            <a:r>
              <a:rPr lang="en-US" sz="1800" i="1" dirty="0" err="1" smtClean="0"/>
              <a:t>Sarnat</a:t>
            </a:r>
            <a:r>
              <a:rPr lang="en-US" sz="1800" i="1" dirty="0" smtClean="0"/>
              <a:t>, </a:t>
            </a:r>
            <a:r>
              <a:rPr lang="en-US" sz="1800" i="1" dirty="0" err="1"/>
              <a:t>Antkey</a:t>
            </a:r>
            <a:r>
              <a:rPr lang="en-US" sz="1800" i="1" dirty="0"/>
              <a:t>, USDA APHIS ITP, Bugwood.org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152400" y="6158641"/>
            <a:ext cx="31242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Odorous house ant - Eli </a:t>
            </a:r>
            <a:r>
              <a:rPr lang="en-US" sz="1800" i="1" dirty="0" err="1"/>
              <a:t>Sarnat</a:t>
            </a:r>
            <a:r>
              <a:rPr lang="en-US" sz="1800" i="1" dirty="0"/>
              <a:t>, </a:t>
            </a:r>
            <a:r>
              <a:rPr lang="en-US" sz="1800" i="1" dirty="0" err="1"/>
              <a:t>Antkey</a:t>
            </a:r>
            <a:r>
              <a:rPr lang="en-US" sz="1800" i="1" dirty="0"/>
              <a:t>, USDA APHIS ITP, Bugwood.org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5867400" y="3505200"/>
            <a:ext cx="28194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Pavement ant - Joseph </a:t>
            </a:r>
            <a:r>
              <a:rPr lang="en-US" sz="1800" i="1" dirty="0"/>
              <a:t>Berger, Bugwood.org</a:t>
            </a: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6021962" y="6206708"/>
            <a:ext cx="2664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Thief ant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AntWeb.org</a:t>
            </a:r>
            <a:endParaRPr lang="en-US" sz="1800" i="1" dirty="0"/>
          </a:p>
        </p:txBody>
      </p:sp>
      <p:pic>
        <p:nvPicPr>
          <p:cNvPr id="50" name="Picture 49" descr="F:\WIPMC grant\Pub lit\Photos\Ants photos\Ant-Argentine 5475738-SMPT Eli Sarnat-A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25" y="1696609"/>
            <a:ext cx="2689157" cy="192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 descr="F:\WIPMC grant\Pub lit\Photos\Ants photos\Ant-Odorous house 5486748-PPT Eli Sarnat A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206096"/>
            <a:ext cx="2696718" cy="192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F:\WIPMC grant\Pub lit\Photos\Ants photos\Ant-Thief S molesta_Antweb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3261" y="4232548"/>
            <a:ext cx="2696717" cy="192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 descr="F:\WIPMC grant\Pub lit\Photos\Ants photos\Ant-Crazy longhorn 5475779-SMPT-Eli Sarnat-A.jpg"/>
          <p:cNvPicPr/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369549" y="3353654"/>
            <a:ext cx="2545751" cy="190329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Content Placeholder 2"/>
          <p:cNvSpPr txBox="1">
            <a:spLocks/>
          </p:cNvSpPr>
          <p:nvPr/>
        </p:nvSpPr>
        <p:spPr>
          <a:xfrm>
            <a:off x="3596801" y="5562600"/>
            <a:ext cx="2041999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Crazy ant -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Eli </a:t>
            </a:r>
            <a:r>
              <a:rPr lang="en-US" sz="1800" i="1" dirty="0" err="1"/>
              <a:t>Sarnat</a:t>
            </a:r>
            <a:r>
              <a:rPr lang="en-US" sz="1800" i="1" dirty="0"/>
              <a:t>, </a:t>
            </a:r>
            <a:r>
              <a:rPr lang="en-US" sz="1800" i="1" dirty="0" err="1"/>
              <a:t>PIAkey</a:t>
            </a:r>
            <a:r>
              <a:rPr lang="en-US" sz="1800" i="1" dirty="0"/>
              <a:t>: Invasive Ants of the Pacific Islands, USDA APHIS ITP, Bugwood.org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912" y="1828800"/>
            <a:ext cx="2412394" cy="160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4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229600" cy="503650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500" dirty="0" smtClean="0"/>
              <a:t>Pharaoh ant (infester)</a:t>
            </a: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500" dirty="0" smtClean="0"/>
              <a:t>Tiny</a:t>
            </a:r>
            <a:r>
              <a:rPr lang="en-US" sz="2500" dirty="0"/>
              <a:t>, </a:t>
            </a:r>
            <a:r>
              <a:rPr lang="en-US" sz="2500" dirty="0" smtClean="0"/>
              <a:t>inconspicuous, light-colored ant, can enter closed containers and screw-top jars</a:t>
            </a: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500" dirty="0" smtClean="0"/>
              <a:t>Attracted </a:t>
            </a:r>
            <a:r>
              <a:rPr lang="en-US" sz="2500" dirty="0"/>
              <a:t>to sweets, but will eat </a:t>
            </a:r>
            <a:r>
              <a:rPr lang="en-US" sz="2500" dirty="0" smtClean="0"/>
              <a:t>almost anything</a:t>
            </a:r>
          </a:p>
          <a:p>
            <a:pPr marL="320040" lvl="1" indent="-32004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500" dirty="0" smtClean="0"/>
              <a:t>Is </a:t>
            </a:r>
            <a:r>
              <a:rPr lang="en-US" sz="2500" dirty="0"/>
              <a:t>a </a:t>
            </a:r>
            <a:r>
              <a:rPr lang="en-US" sz="2500" b="1" dirty="0"/>
              <a:t>public health hazard </a:t>
            </a:r>
            <a:r>
              <a:rPr lang="en-US" sz="2500" dirty="0" smtClean="0"/>
              <a:t>because more than </a:t>
            </a:r>
            <a:r>
              <a:rPr lang="en-US" sz="2500" dirty="0"/>
              <a:t>a dozen pathogenic bacteria </a:t>
            </a:r>
            <a:r>
              <a:rPr lang="en-US" sz="2500" dirty="0" smtClean="0"/>
              <a:t>are </a:t>
            </a:r>
            <a:br>
              <a:rPr lang="en-US" sz="2500" dirty="0" smtClean="0"/>
            </a:br>
            <a:r>
              <a:rPr lang="en-US" sz="2500" dirty="0" smtClean="0"/>
              <a:t>associated </a:t>
            </a:r>
            <a:r>
              <a:rPr lang="en-US" sz="2500" dirty="0"/>
              <a:t>with this </a:t>
            </a:r>
            <a:r>
              <a:rPr lang="en-US" sz="2500" dirty="0" smtClean="0"/>
              <a:t>species</a:t>
            </a:r>
            <a:endParaRPr lang="en-US" sz="2500" b="1" dirty="0" smtClean="0"/>
          </a:p>
          <a:p>
            <a:pPr>
              <a:lnSpc>
                <a:spcPct val="120000"/>
              </a:lnSpc>
            </a:pPr>
            <a:endParaRPr lang="en-US" sz="25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826942" y="5715000"/>
            <a:ext cx="3124200" cy="36173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Pharaoh ant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Eli </a:t>
            </a:r>
            <a:r>
              <a:rPr lang="en-US" sz="1800" i="1" dirty="0" err="1" smtClean="0"/>
              <a:t>Sarnat</a:t>
            </a:r>
            <a:r>
              <a:rPr lang="en-US" sz="1800" i="1" dirty="0" smtClean="0"/>
              <a:t>, </a:t>
            </a:r>
            <a:r>
              <a:rPr lang="en-US" sz="1800" i="1" dirty="0" err="1"/>
              <a:t>PIAkey</a:t>
            </a:r>
            <a:r>
              <a:rPr lang="en-US" sz="1800" i="1" dirty="0"/>
              <a:t>: Invasive Ants of the Pacific Islands, USDA APHIS ITP, Bugwood.org</a:t>
            </a:r>
          </a:p>
        </p:txBody>
      </p:sp>
      <p:pic>
        <p:nvPicPr>
          <p:cNvPr id="15" name="Picture 14" descr="F:\WIPMC grant\Pub lit\Photos\Ants photos\Ant-Pharaoh 5475754-SMPT Eli Sarna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1" y="3962400"/>
            <a:ext cx="39624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3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143000" y="6335395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Southern fire ant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967288" y="6375400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Red imported fire ant</a:t>
            </a:r>
          </a:p>
        </p:txBody>
      </p:sp>
      <p:pic>
        <p:nvPicPr>
          <p:cNvPr id="23" name="Picture 22" descr="F:\WIPMC grant\Pub lit\Photos\Ants photos\Ant-Red Imported Fire 5475893-SMPT Eli Sarnat A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1649" y="3429000"/>
            <a:ext cx="3825151" cy="256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F:\WIPMC grant\Pub lit\Photos\Ants photos\Ant-Southern fire 5486717-PPT Eli Sarnat a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059" y="3429000"/>
            <a:ext cx="4023449" cy="256031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82103"/>
            <a:ext cx="8610600" cy="20754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 smtClean="0"/>
              <a:t>Fire ants (stinging invader)</a:t>
            </a:r>
            <a:br>
              <a:rPr lang="en-US" sz="2700" dirty="0" smtClean="0"/>
            </a:br>
            <a:r>
              <a:rPr lang="en-US" sz="2700" dirty="0" smtClean="0"/>
              <a:t>Native or introduced species may </a:t>
            </a:r>
            <a:r>
              <a:rPr lang="en-US" sz="2700" dirty="0"/>
              <a:t>be </a:t>
            </a:r>
            <a:r>
              <a:rPr lang="en-US" sz="2700" dirty="0" smtClean="0"/>
              <a:t>encountered </a:t>
            </a:r>
          </a:p>
          <a:p>
            <a:pPr marL="0" indent="0">
              <a:buNone/>
            </a:pPr>
            <a:r>
              <a:rPr lang="en-US" sz="2700" dirty="0" smtClean="0"/>
              <a:t>Report fire ants to your school IPM Coordinator  </a:t>
            </a:r>
            <a:br>
              <a:rPr lang="en-US" sz="2700" dirty="0" smtClean="0"/>
            </a:br>
            <a:endParaRPr lang="en-US" sz="2700" dirty="0" smtClean="0"/>
          </a:p>
          <a:p>
            <a:pPr lvl="1">
              <a:buClr>
                <a:schemeClr val="hlink"/>
              </a:buClr>
              <a:buNone/>
              <a:defRPr/>
            </a:pPr>
            <a:endParaRPr lang="en-US" sz="2700" dirty="0" smtClean="0"/>
          </a:p>
          <a:p>
            <a:pPr marL="0" indent="0">
              <a:buNone/>
            </a:pPr>
            <a:endParaRPr lang="en-US" sz="27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 rot="16200000">
            <a:off x="7201981" y="1396622"/>
            <a:ext cx="3045838" cy="68580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Eli </a:t>
            </a:r>
            <a:r>
              <a:rPr lang="en-US" sz="1800" i="1" dirty="0" err="1" smtClean="0"/>
              <a:t>Sarnat</a:t>
            </a:r>
            <a:r>
              <a:rPr lang="en-US" sz="1800" i="1" dirty="0" smtClean="0"/>
              <a:t>, </a:t>
            </a:r>
            <a:r>
              <a:rPr lang="en-US" sz="1800" i="1" dirty="0" err="1"/>
              <a:t>PIAkey</a:t>
            </a:r>
            <a:r>
              <a:rPr lang="en-US" sz="1800" i="1" dirty="0"/>
              <a:t>: Invasive Ants of the Pacific Islands, USDA APHIS ITP, Bugwood.org</a:t>
            </a:r>
          </a:p>
        </p:txBody>
      </p:sp>
    </p:spTree>
    <p:extLst>
      <p:ext uri="{BB962C8B-B14F-4D97-AF65-F5344CB8AC3E}">
        <p14:creationId xmlns:p14="http://schemas.microsoft.com/office/powerpoint/2010/main" val="315221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28320" y="1516698"/>
            <a:ext cx="8615680" cy="49603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Fire ants pose </a:t>
            </a:r>
            <a:r>
              <a:rPr lang="en-US" sz="3200" dirty="0"/>
              <a:t>a serious risk to students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school personnel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Generally outdoor ants</a:t>
            </a:r>
            <a:r>
              <a:rPr lang="en-US" sz="3200" dirty="0"/>
              <a:t>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but invade structures to </a:t>
            </a:r>
            <a:br>
              <a:rPr lang="en-US" sz="3200" dirty="0" smtClean="0"/>
            </a:br>
            <a:r>
              <a:rPr lang="en-US" sz="3200" dirty="0" smtClean="0"/>
              <a:t>forage on food, water </a:t>
            </a:r>
            <a:r>
              <a:rPr lang="en-US" sz="3200" dirty="0"/>
              <a:t>or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to outside temperatures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Will </a:t>
            </a:r>
            <a:r>
              <a:rPr lang="en-US" sz="3200" b="1" dirty="0" smtClean="0"/>
              <a:t>aggressively bite </a:t>
            </a:r>
            <a:br>
              <a:rPr lang="en-US" sz="3200" b="1" dirty="0" smtClean="0"/>
            </a:br>
            <a:r>
              <a:rPr lang="en-US" sz="3200" b="1" dirty="0" smtClean="0"/>
              <a:t>and sting </a:t>
            </a:r>
            <a:r>
              <a:rPr lang="en-US" sz="3200" dirty="0" smtClean="0"/>
              <a:t>on disturbance</a:t>
            </a:r>
          </a:p>
          <a:p>
            <a:pPr lvl="1">
              <a:buClr>
                <a:schemeClr val="hlink"/>
              </a:buClr>
              <a:buNone/>
              <a:defRPr/>
            </a:pP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48400" y="4757577"/>
            <a:ext cx="250561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Fire ant stings can result in raised pustules and other allergic </a:t>
            </a:r>
            <a:r>
              <a:rPr lang="en-US" sz="1800" i="1" dirty="0"/>
              <a:t>reactions </a:t>
            </a:r>
            <a:r>
              <a:rPr lang="en-US" sz="1800" i="1" dirty="0" smtClean="0"/>
              <a:t>- USDA </a:t>
            </a:r>
            <a:r>
              <a:rPr lang="en-US" sz="1800" i="1" dirty="0"/>
              <a:t>APHIS </a:t>
            </a:r>
            <a:r>
              <a:rPr lang="en-US" sz="1800" i="1" dirty="0" smtClean="0"/>
              <a:t>PPQ </a:t>
            </a:r>
            <a:r>
              <a:rPr lang="en-US" sz="1800" i="1" dirty="0"/>
              <a:t>Imported Fire Ant </a:t>
            </a:r>
            <a:r>
              <a:rPr lang="en-US" sz="1800" i="1" dirty="0" smtClean="0"/>
              <a:t>Station, </a:t>
            </a:r>
            <a:r>
              <a:rPr lang="en-US" sz="1800" i="1" dirty="0"/>
              <a:t>USDA APHIS PPQ, Bugwood.org</a:t>
            </a:r>
            <a:endParaRPr lang="en-US" sz="18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2203182"/>
            <a:ext cx="3665619" cy="244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28320" y="1669098"/>
            <a:ext cx="8615680" cy="49603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Thief ants</a:t>
            </a:r>
            <a:endParaRPr lang="en-US" sz="3200" i="1" dirty="0" smtClean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Small and often go unnoticed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Generally outdoor ants</a:t>
            </a:r>
            <a:r>
              <a:rPr lang="en-US" sz="3200" dirty="0"/>
              <a:t>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but invade to </a:t>
            </a:r>
            <a:br>
              <a:rPr lang="en-US" sz="3200" dirty="0" smtClean="0"/>
            </a:br>
            <a:r>
              <a:rPr lang="en-US" sz="3200" dirty="0" smtClean="0"/>
              <a:t>forage on food</a:t>
            </a:r>
            <a:endParaRPr lang="en-US" sz="3200" dirty="0"/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They contaminate food </a:t>
            </a:r>
            <a:br>
              <a:rPr lang="en-US" sz="3200" dirty="0" smtClean="0"/>
            </a:br>
            <a:r>
              <a:rPr lang="en-US" sz="3200" dirty="0" smtClean="0"/>
              <a:t>and if ingested in large </a:t>
            </a:r>
            <a:br>
              <a:rPr lang="en-US" sz="3200" dirty="0" smtClean="0"/>
            </a:br>
            <a:r>
              <a:rPr lang="en-US" sz="3200" dirty="0" smtClean="0"/>
              <a:t>numbers are poisonous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19800" y="6032537"/>
            <a:ext cx="250561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Thief ant – Alex Wild, alexanderwild.com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4644" y="3048000"/>
            <a:ext cx="3972730" cy="291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3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382000" cy="5341302"/>
          </a:xfrm>
        </p:spPr>
        <p:txBody>
          <a:bodyPr>
            <a:no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700" dirty="0" smtClean="0"/>
              <a:t>Cockroaches are regarded as a sign of unsanitary conditions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700" dirty="0" smtClean="0"/>
              <a:t>However, occasional cockroaches can be found even in the cleanest kitchens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700" dirty="0" smtClean="0"/>
              <a:t>Even a single cockroach should be taken seriously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700" dirty="0" smtClean="0"/>
              <a:t>Have monitoring traps </a:t>
            </a:r>
            <a:br>
              <a:rPr lang="en-US" sz="2700" dirty="0" smtClean="0"/>
            </a:br>
            <a:r>
              <a:rPr lang="en-US" sz="2700" dirty="0" smtClean="0"/>
              <a:t>where new deliveries </a:t>
            </a:r>
            <a:br>
              <a:rPr lang="en-US" sz="2700" dirty="0" smtClean="0"/>
            </a:br>
            <a:r>
              <a:rPr lang="en-US" sz="2700" dirty="0" smtClean="0"/>
              <a:t>are stored</a:t>
            </a:r>
          </a:p>
          <a:p>
            <a:pPr marL="0" lvl="1" indent="0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27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013200"/>
            <a:ext cx="4267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1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C1617450-C9B3-48B3-9374-9E00D61B24B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87707" y="1493818"/>
            <a:ext cx="3362350" cy="2720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2345" y="1979120"/>
            <a:ext cx="2215056" cy="1961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5253" y="1205417"/>
            <a:ext cx="3043745" cy="23069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54533" y="5867400"/>
            <a:ext cx="35324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 smtClean="0"/>
              <a:t>Brownbanded</a:t>
            </a:r>
            <a:r>
              <a:rPr lang="en-US" i="1" dirty="0" smtClean="0"/>
              <a:t> cockroach - Kansas </a:t>
            </a:r>
            <a:r>
              <a:rPr lang="en-US" i="1" dirty="0"/>
              <a:t>Department of </a:t>
            </a:r>
            <a:r>
              <a:rPr lang="en-US" i="1" dirty="0" smtClean="0"/>
              <a:t>Agriculture, </a:t>
            </a:r>
            <a:r>
              <a:rPr lang="en-US" i="1" dirty="0"/>
              <a:t>Bugwood.org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981" y="4050696"/>
            <a:ext cx="2720639" cy="1801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495800"/>
            <a:ext cx="4800600" cy="1934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86188" y="3445456"/>
            <a:ext cx="2111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German cockroaches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3516480" y="3681364"/>
            <a:ext cx="2111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Oriental cockroach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0" y="6096000"/>
            <a:ext cx="520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/>
              <a:t>Turkestan cockroach – </a:t>
            </a:r>
            <a:br>
              <a:rPr lang="en-US" i="1" dirty="0" smtClean="0"/>
            </a:br>
            <a:r>
              <a:rPr lang="en-US" i="1" dirty="0" smtClean="0"/>
              <a:t>Dawn H. Gouge, University of Arizona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-630586" y="2493614"/>
            <a:ext cx="2111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American cockroach</a:t>
            </a:r>
            <a:endParaRPr lang="en-US" i="1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03162" y="62987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Cockroaches</a:t>
            </a:r>
          </a:p>
        </p:txBody>
      </p:sp>
    </p:spTree>
    <p:extLst>
      <p:ext uri="{BB962C8B-B14F-4D97-AF65-F5344CB8AC3E}">
        <p14:creationId xmlns:p14="http://schemas.microsoft.com/office/powerpoint/2010/main" val="7841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German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92898"/>
            <a:ext cx="8305800" cy="5036502"/>
          </a:xfrm>
        </p:spPr>
        <p:txBody>
          <a:bodyPr>
            <a:normAutofit/>
          </a:bodyPr>
          <a:lstStyle/>
          <a:p>
            <a:pPr marL="0" lvl="1" indent="0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US" sz="3000" dirty="0" smtClean="0"/>
              <a:t>German cockroaches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000" dirty="0" smtClean="0"/>
              <a:t>Most problematic indoor species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000" dirty="0" smtClean="0"/>
              <a:t>Produce </a:t>
            </a:r>
            <a:r>
              <a:rPr lang="en-US" sz="3000" dirty="0"/>
              <a:t>allergens that can trigger asthma </a:t>
            </a:r>
            <a:r>
              <a:rPr lang="en-US" sz="3000" dirty="0" smtClean="0"/>
              <a:t>symptoms  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000" dirty="0" smtClean="0"/>
              <a:t>Carry and spread </a:t>
            </a:r>
            <a:br>
              <a:rPr lang="en-US" sz="3000" dirty="0" smtClean="0"/>
            </a:br>
            <a:r>
              <a:rPr lang="en-US" sz="3000" dirty="0" smtClean="0"/>
              <a:t>disease-causing </a:t>
            </a:r>
            <a:br>
              <a:rPr lang="en-US" sz="3000" dirty="0" smtClean="0"/>
            </a:br>
            <a:r>
              <a:rPr lang="en-US" sz="3000" dirty="0" smtClean="0"/>
              <a:t>microbes on and in </a:t>
            </a:r>
            <a:br>
              <a:rPr lang="en-US" sz="3000" dirty="0" smtClean="0"/>
            </a:br>
            <a:r>
              <a:rPr lang="en-US" sz="3000" dirty="0" smtClean="0"/>
              <a:t>their bodies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1" y="3614171"/>
            <a:ext cx="4004648" cy="324382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24000" y="6321008"/>
            <a:ext cx="3428999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</a:t>
            </a:r>
          </a:p>
        </p:txBody>
      </p:sp>
    </p:spTree>
    <p:extLst>
      <p:ext uri="{BB962C8B-B14F-4D97-AF65-F5344CB8AC3E}">
        <p14:creationId xmlns:p14="http://schemas.microsoft.com/office/powerpoint/2010/main" val="274119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German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16698"/>
            <a:ext cx="8153400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Prefer </a:t>
            </a:r>
            <a:r>
              <a:rPr lang="en-US" sz="3200" dirty="0"/>
              <a:t>warm and wet </a:t>
            </a:r>
            <a:r>
              <a:rPr lang="en-US" sz="3200" dirty="0" smtClean="0"/>
              <a:t>environments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/>
              <a:t>T</a:t>
            </a:r>
            <a:r>
              <a:rPr lang="en-US" sz="3200" dirty="0" smtClean="0"/>
              <a:t>hey are an “indoor only” infester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Often introduced in deliveries and thrives in cardboard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Monitor closely using insect </a:t>
            </a:r>
            <a:br>
              <a:rPr lang="en-US" sz="3200" dirty="0" smtClean="0"/>
            </a:br>
            <a:r>
              <a:rPr lang="en-US" sz="3200" dirty="0" smtClean="0"/>
              <a:t>monitoring traps in pantries </a:t>
            </a:r>
            <a:br>
              <a:rPr lang="en-US" sz="3200" dirty="0" smtClean="0"/>
            </a:br>
            <a:r>
              <a:rPr lang="en-US" sz="3200" dirty="0" smtClean="0"/>
              <a:t>and food preparation areas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Cockroach poop looks like </a:t>
            </a:r>
            <a:br>
              <a:rPr lang="en-US" sz="3200" dirty="0" smtClean="0"/>
            </a:br>
            <a:r>
              <a:rPr lang="en-US" sz="3200" dirty="0" smtClean="0"/>
              <a:t>grains of pepper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63533" y="4343400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28906" y="4648200"/>
            <a:ext cx="331509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8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2514" y="-54463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German Cockroaches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33799" y="1938236"/>
            <a:ext cx="1699653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 poop </a:t>
            </a:r>
          </a:p>
        </p:txBody>
      </p:sp>
      <p:sp>
        <p:nvSpPr>
          <p:cNvPr id="2" name="Rectangle 1"/>
          <p:cNvSpPr/>
          <p:nvPr/>
        </p:nvSpPr>
        <p:spPr>
          <a:xfrm>
            <a:off x="4049486" y="914400"/>
            <a:ext cx="4487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Gary Alpert, Harvard University, Bugwood.org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424" y="1681927"/>
            <a:ext cx="3438775" cy="228356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22514" y="5749508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 egg case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578428" y="6302107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 immatures on a sticky monitoring trap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484" y="4262779"/>
            <a:ext cx="2304002" cy="15180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857" y="3912651"/>
            <a:ext cx="4191000" cy="2843113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-21771" y="3808802"/>
            <a:ext cx="30458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German cockroach adult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25" y="1749787"/>
            <a:ext cx="3044193" cy="20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6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Service Staff 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 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(Integrated Pest Management)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554480"/>
            <a:ext cx="8382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Food service </a:t>
            </a:r>
            <a:r>
              <a:rPr lang="en-US" sz="3200" dirty="0"/>
              <a:t>staff </a:t>
            </a:r>
            <a:r>
              <a:rPr lang="en-US" sz="3200" dirty="0" smtClean="0"/>
              <a:t>are among the </a:t>
            </a:r>
            <a:r>
              <a:rPr lang="en-US" sz="3200" b="1" dirty="0" smtClean="0"/>
              <a:t>most important </a:t>
            </a:r>
            <a:r>
              <a:rPr lang="en-US" sz="3200" dirty="0" smtClean="0"/>
              <a:t>people in a school IPM program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Because they deal with FOOD!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5562600"/>
            <a:ext cx="3886200" cy="601003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/>
              <a:t>Food service professionals </a:t>
            </a:r>
            <a:r>
              <a:rPr lang="en-US" sz="1800" i="1" dirty="0" smtClean="0"/>
              <a:t>at Arlington </a:t>
            </a:r>
            <a:r>
              <a:rPr lang="en-US" sz="1800" i="1" dirty="0"/>
              <a:t>Public Schools discuss the day’s </a:t>
            </a:r>
            <a:r>
              <a:rPr lang="en-US" sz="1800" i="1" dirty="0" smtClean="0"/>
              <a:t>lunch </a:t>
            </a:r>
            <a:br>
              <a:rPr lang="en-US" sz="1800" i="1" dirty="0" smtClean="0"/>
            </a:br>
            <a:r>
              <a:rPr lang="en-US" sz="1800" i="1" dirty="0" smtClean="0"/>
              <a:t>- </a:t>
            </a:r>
            <a:r>
              <a:rPr lang="en-US" sz="1800" i="1" dirty="0"/>
              <a:t>Bob Nichols, USDA </a:t>
            </a:r>
            <a:endParaRPr lang="en-US" sz="1800" i="1" dirty="0">
              <a:effectLst/>
            </a:endParaRPr>
          </a:p>
        </p:txBody>
      </p:sp>
      <p:pic>
        <p:nvPicPr>
          <p:cNvPr id="1026" name="Picture 2" descr="Food service professionals from Arlington Public Schools discuss the day’s lunch service of Baja Fish Taco Wraps, Turkey Hot Dogs, Cherry Tomatoes w/dip, Baked Beans and Fresh Fruit for Washington-Lee High School in Arlington, Virginia. The National School Lunch Program operates in public, nonprofit private schools and residential child care institutions, providing nutritionally balanced, low-cost or free lunches to children each school day. USDA Photo by Bob Nichol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3312" y="3352800"/>
            <a:ext cx="4602736" cy="32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3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0"/>
            <a:ext cx="86868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</a:t>
            </a:r>
            <a:b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Brownbanded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69098"/>
            <a:ext cx="8303638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err="1" smtClean="0"/>
              <a:t>Brownbanded</a:t>
            </a:r>
            <a:r>
              <a:rPr lang="en-US" sz="3200" dirty="0" smtClean="0"/>
              <a:t> </a:t>
            </a:r>
            <a:r>
              <a:rPr lang="en-US" sz="3200" dirty="0"/>
              <a:t>cockroaches are most often found in drier </a:t>
            </a:r>
            <a:r>
              <a:rPr lang="en-US" sz="3200" dirty="0" smtClean="0"/>
              <a:t>classroom, office or storage areas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They are an “indoor only” species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43000" y="3581400"/>
            <a:ext cx="31982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Brown-banded cockroach –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Clemson University - USDA Cooperative Extension Slide Series, Bugwood.org</a:t>
            </a:r>
            <a:endParaRPr lang="en-US" sz="18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495800"/>
            <a:ext cx="3158992" cy="2177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524250"/>
            <a:ext cx="3429000" cy="2571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8581" y="6123947"/>
            <a:ext cx="448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Brown-banded cockroach – </a:t>
            </a:r>
          </a:p>
          <a:p>
            <a:r>
              <a:rPr lang="en-US" i="1" dirty="0" smtClean="0"/>
              <a:t>Gary </a:t>
            </a:r>
            <a:r>
              <a:rPr lang="en-US" i="1" dirty="0"/>
              <a:t>Alpert, Harvard University, Bugwood.org</a:t>
            </a:r>
          </a:p>
        </p:txBody>
      </p:sp>
    </p:spTree>
    <p:extLst>
      <p:ext uri="{BB962C8B-B14F-4D97-AF65-F5344CB8AC3E}">
        <p14:creationId xmlns:p14="http://schemas.microsoft.com/office/powerpoint/2010/main" val="429119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American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153400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American cockroaches are an “outdoor” species generally </a:t>
            </a:r>
            <a:r>
              <a:rPr lang="en-US" sz="3200" dirty="0"/>
              <a:t>found </a:t>
            </a:r>
            <a:r>
              <a:rPr lang="en-US" sz="3200" dirty="0" smtClean="0"/>
              <a:t>near moisture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Drawn indoors by extreme temperatures or food sources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Strong greasy odor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Travel readily between</a:t>
            </a:r>
            <a:br>
              <a:rPr lang="en-US" sz="3200" dirty="0" smtClean="0"/>
            </a:br>
            <a:r>
              <a:rPr lang="en-US" sz="3200" dirty="0" smtClean="0"/>
              <a:t>garbage and clean areas</a:t>
            </a:r>
            <a:endParaRPr lang="en-US" sz="36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14600" y="5901908"/>
            <a:ext cx="28172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American cockroach, 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Clemson University - USDA Cooperative Extension Slide Series, Bugwood.org</a:t>
            </a:r>
            <a:endParaRPr lang="en-US" sz="18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86400" y="3257749"/>
            <a:ext cx="3690257" cy="36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3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399" y="0"/>
            <a:ext cx="8565101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American Cockroaches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34839" y="5638800"/>
            <a:ext cx="2817238" cy="990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American cockroach adult -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Clemson </a:t>
            </a:r>
            <a:r>
              <a:rPr lang="en-US" sz="1800" i="1" dirty="0" smtClean="0"/>
              <a:t>University, </a:t>
            </a:r>
            <a:r>
              <a:rPr lang="en-US" sz="1800" i="1" dirty="0"/>
              <a:t>USDA Cooperative Extension Slide Series, Bugwood.org</a:t>
            </a:r>
            <a:endParaRPr lang="en-US" sz="1800" i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4794282" y="4489759"/>
            <a:ext cx="4304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American cockroach nymphs - Daniel </a:t>
            </a:r>
            <a:r>
              <a:rPr lang="en-US" i="1" dirty="0"/>
              <a:t>R. Suiter, University of Georgia, Bugwood.org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1701290"/>
            <a:ext cx="1828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/>
              <a:t>American cockroach egg case - Gary </a:t>
            </a:r>
            <a:r>
              <a:rPr lang="en-US" i="1" dirty="0"/>
              <a:t>Alpert, Harvard University, Bugwood.org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441" y="2102539"/>
            <a:ext cx="2608795" cy="1776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584" y="1881038"/>
            <a:ext cx="3785616" cy="2523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21589"/>
            <a:ext cx="3490862" cy="294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1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Oriental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305800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Oriental cockroaches </a:t>
            </a:r>
            <a:r>
              <a:rPr lang="en-US" sz="3200" dirty="0"/>
              <a:t>are </a:t>
            </a:r>
            <a:r>
              <a:rPr lang="en-US" sz="3200" dirty="0" smtClean="0"/>
              <a:t>an “outdoor” species generally </a:t>
            </a:r>
            <a:r>
              <a:rPr lang="en-US" sz="3200" dirty="0"/>
              <a:t>found </a:t>
            </a:r>
            <a:r>
              <a:rPr lang="en-US" sz="3200" dirty="0" smtClean="0"/>
              <a:t>near </a:t>
            </a:r>
            <a:br>
              <a:rPr lang="en-US" sz="3200" dirty="0" smtClean="0"/>
            </a:br>
            <a:r>
              <a:rPr lang="en-US" sz="3200" dirty="0" smtClean="0"/>
              <a:t>moisture</a:t>
            </a:r>
            <a:r>
              <a:rPr lang="en-US" sz="3200" dirty="0"/>
              <a:t>, </a:t>
            </a:r>
            <a:r>
              <a:rPr lang="en-US" sz="3200" dirty="0" smtClean="0"/>
              <a:t>and </a:t>
            </a:r>
            <a:br>
              <a:rPr lang="en-US" sz="3200" dirty="0" smtClean="0"/>
            </a:br>
            <a:r>
              <a:rPr lang="en-US" sz="3200" dirty="0" smtClean="0"/>
              <a:t>high organic matter -</a:t>
            </a:r>
            <a:br>
              <a:rPr lang="en-US" sz="3200" dirty="0" smtClean="0"/>
            </a:br>
            <a:r>
              <a:rPr lang="en-US" sz="3200" dirty="0" smtClean="0"/>
              <a:t>sewers</a:t>
            </a:r>
            <a:r>
              <a:rPr lang="en-US" sz="3200" dirty="0"/>
              <a:t>, </a:t>
            </a:r>
            <a:r>
              <a:rPr lang="en-US" sz="3200" dirty="0" smtClean="0"/>
              <a:t>basements, </a:t>
            </a:r>
            <a:br>
              <a:rPr lang="en-US" sz="3200" dirty="0" smtClean="0"/>
            </a:br>
            <a:r>
              <a:rPr lang="en-US" sz="3200" dirty="0" smtClean="0"/>
              <a:t>and mulch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24000" y="5562600"/>
            <a:ext cx="2817238" cy="914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Oriental cockroach -  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Clemson </a:t>
            </a:r>
            <a:r>
              <a:rPr lang="en-US" sz="1800" i="1" dirty="0" smtClean="0"/>
              <a:t>University, USDA </a:t>
            </a:r>
            <a:r>
              <a:rPr lang="en-US" sz="1800" i="1" dirty="0"/>
              <a:t>Cooperative Extension Slide Series, Bugwood.org</a:t>
            </a:r>
            <a:endParaRPr lang="en-US" sz="18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914" y="2286000"/>
            <a:ext cx="4354286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2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9533" y="0"/>
            <a:ext cx="8568267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Turkestan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153400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800" dirty="0" smtClean="0"/>
              <a:t>Turkestan cockroaches are an “outdoor” species generally </a:t>
            </a:r>
            <a:r>
              <a:rPr lang="en-US" sz="2800" dirty="0"/>
              <a:t>found </a:t>
            </a:r>
            <a:r>
              <a:rPr lang="en-US" sz="2800" dirty="0" smtClean="0"/>
              <a:t>near moisture,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800" dirty="0" smtClean="0"/>
              <a:t>Males fly and are drawn to buildings by external lighting</a:t>
            </a:r>
            <a:endParaRPr lang="en-US" sz="32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021962" y="6054308"/>
            <a:ext cx="2512438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Turkestan cockroach, 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male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67" y="3979654"/>
            <a:ext cx="3048000" cy="22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89121" y="3890599"/>
            <a:ext cx="1819479" cy="1353479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141409" y="5634383"/>
            <a:ext cx="15240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Turkestan cockroach, 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female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81000" y="6324600"/>
            <a:ext cx="41910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Turkestan cockroaches in an irrigation box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557" y="4070662"/>
            <a:ext cx="2635164" cy="19455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7012991" y="4225879"/>
            <a:ext cx="368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31471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Cockroaches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92898"/>
            <a:ext cx="8153400" cy="5036502"/>
          </a:xfrm>
        </p:spPr>
        <p:txBody>
          <a:bodyPr>
            <a:normAutofit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Once indoors, many cockroaches can thrive in food service areas 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3200" dirty="0" smtClean="0"/>
              <a:t>Many carry disease-causing pathogens</a:t>
            </a:r>
            <a:endParaRPr lang="en-US" sz="36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4724400"/>
            <a:ext cx="4038600" cy="685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American cockroaches love human food, but will survive on many things we think of as waste just as readily – Dawn H. Gouge, University of Arizona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3238500"/>
            <a:ext cx="3683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4038600"/>
            <a:ext cx="4038600" cy="269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6354234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House fly</a:t>
            </a:r>
            <a:endParaRPr lang="en-US" i="1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8058833" cy="3657600"/>
          </a:xfrm>
        </p:spPr>
        <p:txBody>
          <a:bodyPr>
            <a:noAutofit/>
          </a:bodyPr>
          <a:lstStyle/>
          <a:p>
            <a:r>
              <a:rPr lang="en-US" sz="3200" kern="0" dirty="0" smtClean="0"/>
              <a:t>“Filth</a:t>
            </a:r>
            <a:r>
              <a:rPr lang="en-US" sz="3200" kern="0" dirty="0"/>
              <a:t>” flies </a:t>
            </a:r>
            <a:endParaRPr lang="en-US" sz="3200" kern="0" dirty="0" smtClean="0"/>
          </a:p>
          <a:p>
            <a:pPr lvl="1"/>
            <a:r>
              <a:rPr lang="en-US" kern="0" dirty="0" smtClean="0"/>
              <a:t>Larger species including: house fly, </a:t>
            </a:r>
            <a:r>
              <a:rPr lang="en-US" kern="0" dirty="0"/>
              <a:t>flesh flies, </a:t>
            </a:r>
            <a:r>
              <a:rPr lang="en-US" kern="0" dirty="0" smtClean="0"/>
              <a:t>bottle </a:t>
            </a:r>
            <a:r>
              <a:rPr lang="en-US" kern="0" dirty="0"/>
              <a:t>flies, </a:t>
            </a:r>
            <a:r>
              <a:rPr lang="en-US" kern="0" dirty="0" smtClean="0"/>
              <a:t>little house fly, stable fly and cluster fly</a:t>
            </a:r>
          </a:p>
          <a:p>
            <a:pPr lvl="1"/>
            <a:r>
              <a:rPr lang="en-US" kern="0" dirty="0" smtClean="0"/>
              <a:t>Smaller species including: fruit flies, humpbacked flies, drain flies and fungus gnats</a:t>
            </a:r>
          </a:p>
          <a:p>
            <a:r>
              <a:rPr lang="en-US" sz="3200" kern="0" dirty="0" smtClean="0"/>
              <a:t>All thrive in decaying organic </a:t>
            </a:r>
            <a:br>
              <a:rPr lang="en-US" sz="3200" kern="0" dirty="0" smtClean="0"/>
            </a:br>
            <a:r>
              <a:rPr lang="en-US" sz="3200" kern="0" dirty="0" smtClean="0"/>
              <a:t>matter</a:t>
            </a:r>
          </a:p>
          <a:p>
            <a:pPr marL="0" indent="0">
              <a:buNone/>
            </a:pPr>
            <a:endParaRPr lang="en-US" sz="3200" kern="0" dirty="0" smtClean="0"/>
          </a:p>
        </p:txBody>
      </p:sp>
    </p:spTree>
    <p:extLst>
      <p:ext uri="{BB962C8B-B14F-4D97-AF65-F5344CB8AC3E}">
        <p14:creationId xmlns:p14="http://schemas.microsoft.com/office/powerpoint/2010/main" val="203876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399" y="1676400"/>
            <a:ext cx="8305801" cy="3657600"/>
          </a:xfrm>
        </p:spPr>
        <p:txBody>
          <a:bodyPr>
            <a:noAutofit/>
          </a:bodyPr>
          <a:lstStyle/>
          <a:p>
            <a:r>
              <a:rPr lang="en-US" sz="3200" kern="0" dirty="0" smtClean="0"/>
              <a:t>Contaminate </a:t>
            </a:r>
            <a:r>
              <a:rPr lang="en-US" sz="3200" kern="0" dirty="0"/>
              <a:t>food, </a:t>
            </a:r>
            <a:r>
              <a:rPr lang="en-US" sz="3200" kern="0" dirty="0" smtClean="0"/>
              <a:t>dishes </a:t>
            </a:r>
            <a:r>
              <a:rPr lang="en-US" sz="3200" kern="0" dirty="0"/>
              <a:t>and work </a:t>
            </a:r>
            <a:r>
              <a:rPr lang="en-US" sz="3200" kern="0" dirty="0" smtClean="0"/>
              <a:t>surfaces </a:t>
            </a:r>
            <a:r>
              <a:rPr lang="en-US" sz="3200" kern="0" dirty="0"/>
              <a:t>with disease-causing </a:t>
            </a:r>
            <a:r>
              <a:rPr lang="en-US" sz="3200" kern="0" dirty="0" smtClean="0"/>
              <a:t>pathogens </a:t>
            </a:r>
          </a:p>
          <a:p>
            <a:r>
              <a:rPr lang="en-US" sz="3200" kern="0" dirty="0" smtClean="0"/>
              <a:t>Filth </a:t>
            </a:r>
            <a:r>
              <a:rPr lang="en-US" sz="3200" kern="0" dirty="0"/>
              <a:t>flies </a:t>
            </a:r>
            <a:r>
              <a:rPr lang="en-US" sz="3200" kern="0" dirty="0" smtClean="0"/>
              <a:t>readily move from </a:t>
            </a:r>
            <a:r>
              <a:rPr lang="en-US" sz="3200" kern="0" dirty="0"/>
              <a:t>waste to food and </a:t>
            </a:r>
            <a:r>
              <a:rPr lang="en-US" sz="3200" kern="0" dirty="0" smtClean="0"/>
              <a:t>back</a:t>
            </a:r>
            <a:endParaRPr lang="en-US" sz="3200" kern="0" dirty="0"/>
          </a:p>
          <a:p>
            <a:r>
              <a:rPr lang="en-US" sz="3200" kern="0" dirty="0" smtClean="0"/>
              <a:t>They do not bite</a:t>
            </a:r>
          </a:p>
          <a:p>
            <a:pPr marL="0" indent="0">
              <a:buNone/>
            </a:pPr>
            <a:endParaRPr lang="en-US" sz="3200" kern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3276600"/>
            <a:ext cx="3810000" cy="38100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441700" y="6324600"/>
            <a:ext cx="2260600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Flesh fly</a:t>
            </a:r>
          </a:p>
        </p:txBody>
      </p:sp>
    </p:spTree>
    <p:extLst>
      <p:ext uri="{BB962C8B-B14F-4D97-AF65-F5344CB8AC3E}">
        <p14:creationId xmlns:p14="http://schemas.microsoft.com/office/powerpoint/2010/main" val="25541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Larger Flesh Flies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52800" y="5791200"/>
            <a:ext cx="1428869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Flesh fly - David </a:t>
            </a:r>
            <a:r>
              <a:rPr lang="en-US" sz="1800" i="1" dirty="0" err="1"/>
              <a:t>Cappaert</a:t>
            </a:r>
            <a:r>
              <a:rPr lang="en-US" sz="1800" i="1" dirty="0"/>
              <a:t>, Bugwood.org</a:t>
            </a:r>
            <a:endParaRPr lang="en-US" sz="1800" i="1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54089" y="3657600"/>
            <a:ext cx="1880111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Little house </a:t>
            </a:r>
            <a:r>
              <a:rPr lang="en-US" sz="1800" i="1" dirty="0"/>
              <a:t>fly </a:t>
            </a:r>
            <a:r>
              <a:rPr lang="en-US" sz="1800" i="1" dirty="0" smtClean="0"/>
              <a:t>- Pest </a:t>
            </a:r>
            <a:r>
              <a:rPr lang="en-US" sz="1800" i="1" dirty="0"/>
              <a:t>and Diseases Image Library, Bugwood.org </a:t>
            </a:r>
            <a:endParaRPr lang="en-US" sz="1800" i="1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082434" y="4800600"/>
            <a:ext cx="1756766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Stable fly - Whitney </a:t>
            </a:r>
            <a:r>
              <a:rPr lang="en-US" sz="1800" i="1" dirty="0" err="1" smtClean="0"/>
              <a:t>Cranshaw</a:t>
            </a:r>
            <a:r>
              <a:rPr lang="en-US" sz="1800" i="1" dirty="0" smtClean="0"/>
              <a:t> - </a:t>
            </a:r>
            <a:r>
              <a:rPr lang="en-US" sz="1800" i="1" dirty="0"/>
              <a:t>Colorado State University, Bugwood.org</a:t>
            </a:r>
            <a:endParaRPr lang="en-US" sz="18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516698"/>
            <a:ext cx="2245914" cy="233398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31371" y="3810000"/>
            <a:ext cx="1041400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House fly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572000"/>
            <a:ext cx="1869945" cy="17526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68188" y="6399402"/>
            <a:ext cx="1159329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Bottle fly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67000" y="3971835"/>
            <a:ext cx="2271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Cluster </a:t>
            </a:r>
            <a:r>
              <a:rPr lang="en-US" i="1" dirty="0" smtClean="0"/>
              <a:t>fly - Whitney </a:t>
            </a:r>
            <a:r>
              <a:rPr lang="en-US" i="1" dirty="0" err="1"/>
              <a:t>Cranshaw</a:t>
            </a:r>
            <a:r>
              <a:rPr lang="en-US" i="1" dirty="0"/>
              <a:t>, Colorado State University, Bugwood.org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1744729"/>
            <a:ext cx="1546860" cy="2209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554" y="4733586"/>
            <a:ext cx="1864341" cy="18958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3513" y="2760367"/>
            <a:ext cx="1658517" cy="19640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82199" y="1860558"/>
            <a:ext cx="1920246" cy="152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6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12808"/>
            <a:ext cx="8153400" cy="5192792"/>
          </a:xfrm>
        </p:spPr>
        <p:txBody>
          <a:bodyPr>
            <a:normAutofit/>
          </a:bodyPr>
          <a:lstStyle/>
          <a:p>
            <a:r>
              <a:rPr lang="en-US" sz="3200" kern="0" dirty="0" smtClean="0"/>
              <a:t>Moth flies, humpbacked flies, fungus gnats and fruit flies are attracted to decaying organic residues in dirty drains</a:t>
            </a:r>
          </a:p>
          <a:p>
            <a:r>
              <a:rPr lang="en-US" sz="3200" kern="0" dirty="0" smtClean="0"/>
              <a:t>Can infest the drains very rapidly </a:t>
            </a:r>
          </a:p>
          <a:p>
            <a:r>
              <a:rPr lang="en-US" sz="3200" kern="0" dirty="0" smtClean="0"/>
              <a:t>Report them immediately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8644" y="3657599"/>
            <a:ext cx="3125756" cy="234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6284168"/>
            <a:ext cx="3505200" cy="42143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Moth fly -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Whitney </a:t>
            </a:r>
            <a:r>
              <a:rPr lang="en-US" sz="1800" i="1" dirty="0" err="1" smtClean="0"/>
              <a:t>Cranshaw</a:t>
            </a:r>
            <a:r>
              <a:rPr lang="en-US" sz="1800" i="1" dirty="0" smtClean="0"/>
              <a:t>, Bugwood.org </a:t>
            </a:r>
            <a:endParaRPr lang="en-US" sz="1800" i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38700" y="6142412"/>
            <a:ext cx="33528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Small filth flies breed in dirty drains like this one – Dawn H. Gouge, University of Arizona</a:t>
            </a:r>
            <a:endParaRPr lang="en-US" sz="18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4292619"/>
            <a:ext cx="2024743" cy="218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6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Why Pests?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399"/>
            <a:ext cx="4953000" cy="4800601"/>
          </a:xfrm>
        </p:spPr>
        <p:txBody>
          <a:bodyPr>
            <a:noAutofit/>
          </a:bodyPr>
          <a:lstStyle/>
          <a:p>
            <a:r>
              <a:rPr lang="en-US" sz="3200" dirty="0" smtClean="0"/>
              <a:t>Food is a necessity for people and pests</a:t>
            </a:r>
          </a:p>
          <a:p>
            <a:r>
              <a:rPr lang="en-US" sz="3200" dirty="0" smtClean="0"/>
              <a:t>Food service areas provide: </a:t>
            </a:r>
          </a:p>
          <a:p>
            <a:pPr lvl="1"/>
            <a:r>
              <a:rPr lang="en-US" sz="2800" dirty="0" smtClean="0"/>
              <a:t>Food</a:t>
            </a:r>
          </a:p>
          <a:p>
            <a:pPr lvl="1"/>
            <a:r>
              <a:rPr lang="en-US" sz="2800" dirty="0" smtClean="0"/>
              <a:t>Water </a:t>
            </a:r>
          </a:p>
          <a:p>
            <a:pPr lvl="1"/>
            <a:r>
              <a:rPr lang="en-US" sz="2800" dirty="0" smtClean="0"/>
              <a:t>Shelter</a:t>
            </a:r>
            <a:endParaRPr lang="en-US" sz="36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13" name="Picture 2" descr="http://upload.wikimedia.org/wikipedia/commons/thumb/0/08/Summer_kids_eat_lunch_-_Flickr_-_USDAgov.jpg/1920px-Summer_kids_eat_lunch_-_Flickr_-_USDAgov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926" y="678825"/>
            <a:ext cx="4190998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384661" y="3258131"/>
            <a:ext cx="3381387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School children enjoying their lunch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USDA</a:t>
            </a:r>
            <a:endParaRPr lang="en-US" sz="1800" i="1" dirty="0"/>
          </a:p>
        </p:txBody>
      </p:sp>
      <p:pic>
        <p:nvPicPr>
          <p:cNvPr id="12296" name="Picture 8" descr="http://upload.wikimedia.org/wikipedia/commons/c/ca/Ants_eating_fruit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5140" y="3744540"/>
            <a:ext cx="3940460" cy="258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855203" y="5257800"/>
            <a:ext cx="2288797" cy="58869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Ants enjoying their lunch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</a:t>
            </a:r>
            <a:r>
              <a:rPr lang="en-US" sz="1800" b="1" i="1" dirty="0" smtClean="0"/>
              <a:t> </a:t>
            </a:r>
            <a:r>
              <a:rPr lang="en-US" sz="1800" i="1" dirty="0" err="1"/>
              <a:t>Zainichi</a:t>
            </a:r>
            <a:r>
              <a:rPr lang="en-US" sz="1800" i="1" dirty="0"/>
              <a:t> </a:t>
            </a:r>
            <a:r>
              <a:rPr lang="en-US" sz="1800" i="1" dirty="0" err="1"/>
              <a:t>Gaikokujin</a:t>
            </a:r>
            <a:endParaRPr lang="en-US" sz="1800" i="1" dirty="0"/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6247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89008"/>
            <a:ext cx="8153400" cy="5192792"/>
          </a:xfrm>
        </p:spPr>
        <p:txBody>
          <a:bodyPr>
            <a:normAutofit/>
          </a:bodyPr>
          <a:lstStyle/>
          <a:p>
            <a:r>
              <a:rPr lang="en-US" sz="3200" kern="0" dirty="0" smtClean="0"/>
              <a:t>Fruit flies (also called vinegar flies) are attracted to ripe or decaying fruit, vegetables, and sweet or sour </a:t>
            </a:r>
            <a:br>
              <a:rPr lang="en-US" sz="3200" kern="0" dirty="0" smtClean="0"/>
            </a:br>
            <a:r>
              <a:rPr lang="en-US" sz="3200" kern="0" dirty="0" smtClean="0"/>
              <a:t>fermenting food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657600"/>
            <a:ext cx="3770059" cy="2514600"/>
          </a:xfrm>
          <a:prstGeom prst="rect">
            <a:avLst/>
          </a:prstGeom>
        </p:spPr>
      </p:pic>
      <p:pic>
        <p:nvPicPr>
          <p:cNvPr id="6146" name="Picture 2" descr="http://bugwoodcloud.org/images/768x512/546522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6600" y="2686050"/>
            <a:ext cx="42926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953000" y="6015190"/>
            <a:ext cx="3098800" cy="71437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Fruit flies on bread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Pest and Disease Image Library, Bugwood.org </a:t>
            </a:r>
            <a:endParaRPr lang="en-US" sz="1800" i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12800" y="6257619"/>
            <a:ext cx="3505200" cy="60038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Adult fruit fly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Joseph Berger, Bugwood.org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23993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Small Filth Flies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477000" y="4591829"/>
            <a:ext cx="2213966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Fungus gnat – Dawn H. Gouge, University of Arizona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2257" y="5989084"/>
            <a:ext cx="1654629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Moth fly - Joseph </a:t>
            </a:r>
            <a:r>
              <a:rPr lang="en-US" sz="1800" i="1" dirty="0"/>
              <a:t>Berger, Bugwood.org</a:t>
            </a:r>
            <a:endParaRPr lang="en-US" sz="1800" i="1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160988" y="5999970"/>
            <a:ext cx="1687612" cy="43737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/>
              <a:t>Humpbacked </a:t>
            </a:r>
            <a:r>
              <a:rPr lang="en-US" sz="1800" i="1" dirty="0" smtClean="0"/>
              <a:t>fly - Susan </a:t>
            </a:r>
            <a:r>
              <a:rPr lang="en-US" sz="1800" i="1" dirty="0"/>
              <a:t>Ellis, Bugwood.org</a:t>
            </a:r>
            <a:endParaRPr lang="en-US" sz="1800" i="1" dirty="0" smtClean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356211" y="4010170"/>
            <a:ext cx="2137766" cy="490343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Fruit flies - Joseph </a:t>
            </a:r>
            <a:r>
              <a:rPr lang="en-US" sz="1800" i="1" dirty="0"/>
              <a:t>Berger, Bugwood.org</a:t>
            </a:r>
            <a:endParaRPr lang="en-US" sz="18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1632371"/>
            <a:ext cx="3034145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000" t="25000" r="25833" b="25000"/>
          <a:stretch/>
        </p:blipFill>
        <p:spPr>
          <a:xfrm>
            <a:off x="152400" y="4091277"/>
            <a:ext cx="3016024" cy="1856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714500"/>
            <a:ext cx="3015166" cy="2786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006" y="4810514"/>
            <a:ext cx="28194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5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67000" y="6019800"/>
            <a:ext cx="3657600" cy="4698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Green bottle fly maggot and </a:t>
            </a:r>
            <a:r>
              <a:rPr lang="en-US" sz="1800" i="1" dirty="0"/>
              <a:t>pupa </a:t>
            </a:r>
            <a:r>
              <a:rPr lang="en-US" sz="1800" i="1" dirty="0" smtClean="0"/>
              <a:t>- Mohammed </a:t>
            </a:r>
            <a:r>
              <a:rPr lang="en-US" sz="1800" i="1" dirty="0"/>
              <a:t>El </a:t>
            </a:r>
            <a:r>
              <a:rPr lang="en-US" sz="1800" i="1" dirty="0" err="1"/>
              <a:t>Damir</a:t>
            </a:r>
            <a:r>
              <a:rPr lang="en-US" sz="1800" i="1" dirty="0"/>
              <a:t>, Bugwood.org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965" t="12222" r="14082" b="10000"/>
          <a:stretch/>
        </p:blipFill>
        <p:spPr>
          <a:xfrm>
            <a:off x="6477000" y="4267200"/>
            <a:ext cx="2438400" cy="24384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65208"/>
            <a:ext cx="7996238" cy="3973592"/>
          </a:xfrm>
        </p:spPr>
        <p:txBody>
          <a:bodyPr>
            <a:normAutofit/>
          </a:bodyPr>
          <a:lstStyle/>
          <a:p>
            <a:r>
              <a:rPr lang="en-US" sz="3200" kern="0" dirty="0" smtClean="0"/>
              <a:t>Flies lay eggs in decaying organic matter</a:t>
            </a:r>
          </a:p>
          <a:p>
            <a:r>
              <a:rPr lang="en-US" sz="3200" kern="0" dirty="0" smtClean="0"/>
              <a:t>Fly larvae (maggots) are small, carrot-shaped, and lack legs</a:t>
            </a:r>
          </a:p>
          <a:p>
            <a:r>
              <a:rPr lang="en-US" sz="3200" kern="0" dirty="0" smtClean="0"/>
              <a:t>Maggots feed in the decaying matter till they pupate</a:t>
            </a:r>
          </a:p>
          <a:p>
            <a:r>
              <a:rPr lang="en-US" sz="3200" kern="0" dirty="0" smtClean="0"/>
              <a:t>Hot water and bleach </a:t>
            </a:r>
            <a:br>
              <a:rPr lang="en-US" sz="3200" kern="0" dirty="0" smtClean="0"/>
            </a:br>
            <a:r>
              <a:rPr lang="en-US" sz="3200" kern="0" dirty="0" smtClean="0"/>
              <a:t>will not kill them</a:t>
            </a:r>
          </a:p>
        </p:txBody>
      </p:sp>
    </p:spTree>
    <p:extLst>
      <p:ext uri="{BB962C8B-B14F-4D97-AF65-F5344CB8AC3E}">
        <p14:creationId xmlns:p14="http://schemas.microsoft.com/office/powerpoint/2010/main" val="31474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5192792"/>
          </a:xfrm>
        </p:spPr>
        <p:txBody>
          <a:bodyPr>
            <a:normAutofit/>
          </a:bodyPr>
          <a:lstStyle/>
          <a:p>
            <a:r>
              <a:rPr lang="en-US" sz="3200" kern="0" dirty="0" smtClean="0"/>
              <a:t>Some maggots jump short distances (e.g., cheese skipper flies) </a:t>
            </a:r>
          </a:p>
          <a:p>
            <a:r>
              <a:rPr lang="en-US" sz="3200" kern="0" dirty="0" smtClean="0"/>
              <a:t>Flies have extremely </a:t>
            </a:r>
            <a:br>
              <a:rPr lang="en-US" sz="3200" kern="0" dirty="0" smtClean="0"/>
            </a:br>
            <a:r>
              <a:rPr lang="en-US" sz="3200" kern="0" dirty="0" smtClean="0"/>
              <a:t>high reproductive rates</a:t>
            </a:r>
          </a:p>
          <a:p>
            <a:r>
              <a:rPr lang="en-US" sz="3200" kern="0" dirty="0" smtClean="0"/>
              <a:t>Populations can </a:t>
            </a:r>
            <a:br>
              <a:rPr lang="en-US" sz="3200" kern="0" dirty="0" smtClean="0"/>
            </a:br>
            <a:r>
              <a:rPr lang="en-US" sz="3200" kern="0" dirty="0" smtClean="0"/>
              <a:t>explode very quickly</a:t>
            </a:r>
          </a:p>
          <a:p>
            <a:endParaRPr lang="en-US" sz="3200" kern="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81100" y="5867400"/>
            <a:ext cx="3657600" cy="4698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Cheese skipper flies - Susan </a:t>
            </a:r>
            <a:r>
              <a:rPr lang="en-US" sz="1800" i="1" dirty="0"/>
              <a:t>Ellis, </a:t>
            </a:r>
            <a:r>
              <a:rPr lang="en-US" sz="1800" i="1" dirty="0" smtClean="0"/>
              <a:t>Bugwood.org</a:t>
            </a:r>
            <a:endParaRPr lang="en-US" sz="1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494" y="3215296"/>
            <a:ext cx="4010006" cy="31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5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4572000"/>
          </a:xfrm>
        </p:spPr>
        <p:txBody>
          <a:bodyPr>
            <a:normAutofit/>
          </a:bodyPr>
          <a:lstStyle/>
          <a:p>
            <a:r>
              <a:rPr lang="en-US" sz="3200" kern="0" dirty="0"/>
              <a:t>K</a:t>
            </a:r>
            <a:r>
              <a:rPr lang="en-US" sz="3200" kern="0" dirty="0" smtClean="0"/>
              <a:t>eep doors and windows closed</a:t>
            </a:r>
          </a:p>
          <a:p>
            <a:r>
              <a:rPr lang="en-US" sz="3200" kern="0" dirty="0" smtClean="0"/>
              <a:t>Monitor wet places where organic matter accumulates (drains</a:t>
            </a:r>
            <a:r>
              <a:rPr lang="en-US" sz="3200" kern="0" dirty="0"/>
              <a:t>, under kitchen drainage </a:t>
            </a:r>
            <a:r>
              <a:rPr lang="en-US" sz="3200" kern="0" dirty="0" smtClean="0"/>
              <a:t>mats, in the bottom of garbage receptacles, etc.)</a:t>
            </a:r>
          </a:p>
          <a:p>
            <a:pPr marL="0" indent="0">
              <a:buNone/>
            </a:pPr>
            <a:endParaRPr lang="en-US" sz="3200" kern="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0" y="5105400"/>
            <a:ext cx="3352800" cy="9270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Rubber drainage mats can be found in most commercial kitchens, they must be cleaned underneath or they can become fly breeding sites – Dawn H. Gouge, University of Arizona</a:t>
            </a:r>
            <a:endParaRPr lang="en-US" sz="1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306" y="4682284"/>
            <a:ext cx="4930694" cy="190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6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Flies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399" y="1752600"/>
            <a:ext cx="8153401" cy="5029200"/>
          </a:xfrm>
        </p:spPr>
        <p:txBody>
          <a:bodyPr>
            <a:normAutofit/>
          </a:bodyPr>
          <a:lstStyle/>
          <a:p>
            <a:r>
              <a:rPr lang="en-US" sz="3200" kern="0" dirty="0" smtClean="0"/>
              <a:t>Insect Light traps (ILTs</a:t>
            </a:r>
            <a:r>
              <a:rPr lang="en-US" sz="3200" kern="0" dirty="0"/>
              <a:t>) </a:t>
            </a:r>
            <a:r>
              <a:rPr lang="en-US" sz="3200" kern="0" dirty="0" smtClean="0"/>
              <a:t>are</a:t>
            </a:r>
            <a:br>
              <a:rPr lang="en-US" sz="3200" kern="0" dirty="0" smtClean="0"/>
            </a:br>
            <a:r>
              <a:rPr lang="en-US" sz="3200" kern="0" dirty="0" smtClean="0"/>
              <a:t>helpful monitoring and catch traps </a:t>
            </a:r>
          </a:p>
          <a:p>
            <a:r>
              <a:rPr lang="en-US" sz="3200" kern="0" dirty="0"/>
              <a:t>Avoid electrified grid traps</a:t>
            </a:r>
          </a:p>
          <a:p>
            <a:r>
              <a:rPr lang="en-US" sz="3200" kern="0" dirty="0" smtClean="0"/>
              <a:t>ILTs </a:t>
            </a:r>
            <a:r>
              <a:rPr lang="en-US" sz="3200" kern="0" dirty="0"/>
              <a:t>attract flying insects </a:t>
            </a:r>
            <a:r>
              <a:rPr lang="en-US" sz="3200" kern="0" dirty="0" smtClean="0"/>
              <a:t>which become trapped on an </a:t>
            </a:r>
            <a:r>
              <a:rPr lang="en-US" sz="3200" kern="0" dirty="0"/>
              <a:t>adhesive glue </a:t>
            </a:r>
            <a:r>
              <a:rPr lang="en-US" sz="3200" kern="0" dirty="0" smtClean="0"/>
              <a:t>panel</a:t>
            </a:r>
          </a:p>
          <a:p>
            <a:r>
              <a:rPr lang="en-US" sz="3200" kern="0" dirty="0" smtClean="0"/>
              <a:t>Position light traps to intercept flying insects as they enter</a:t>
            </a:r>
          </a:p>
          <a:p>
            <a:r>
              <a:rPr lang="en-US" sz="3200" kern="0" dirty="0" smtClean="0"/>
              <a:t>Experts should install and maintain the lights to maximize efficiency 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75774" y="2057400"/>
            <a:ext cx="3657600" cy="4698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Wall mounted ILT</a:t>
            </a:r>
            <a:endParaRPr lang="en-US" sz="1800" i="1" dirty="0"/>
          </a:p>
        </p:txBody>
      </p:sp>
      <p:pic>
        <p:nvPicPr>
          <p:cNvPr id="1026" name="Picture 2" descr="http://www.pestproducts.com/images/Insect-a-lite-30w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001" b="13332"/>
          <a:stretch/>
        </p:blipFill>
        <p:spPr bwMode="auto">
          <a:xfrm>
            <a:off x="6127898" y="457200"/>
            <a:ext cx="2857876" cy="153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8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1960" y="1722120"/>
            <a:ext cx="5196839" cy="5105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Contaminate </a:t>
            </a:r>
            <a:r>
              <a:rPr lang="en-US" sz="2800" dirty="0"/>
              <a:t>large quantities of </a:t>
            </a:r>
            <a:r>
              <a:rPr lang="en-US" sz="2800" dirty="0" smtClean="0"/>
              <a:t>food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Damage structures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Destroy documents</a:t>
            </a:r>
            <a:r>
              <a:rPr lang="en-US" sz="2800" dirty="0"/>
              <a:t>, </a:t>
            </a:r>
            <a:r>
              <a:rPr lang="en-US" sz="2800" dirty="0" smtClean="0"/>
              <a:t>computer </a:t>
            </a:r>
            <a:r>
              <a:rPr lang="en-US" sz="2800" dirty="0"/>
              <a:t>and electrical </a:t>
            </a:r>
            <a:r>
              <a:rPr lang="en-US" sz="2800" dirty="0" smtClean="0"/>
              <a:t>systems</a:t>
            </a:r>
            <a:endParaRPr lang="en-US" sz="28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Enter structures in search of food and shelter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Once indoors, they can thrive, often going unnoticed if there is no monitoring or inspection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Rodents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74"/>
          <a:stretch>
            <a:fillRect/>
          </a:stretch>
        </p:blipFill>
        <p:spPr>
          <a:xfrm rot="5400000">
            <a:off x="6446413" y="3846399"/>
            <a:ext cx="2165909" cy="286673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715000" y="3417571"/>
            <a:ext cx="3429000" cy="4698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Mice gnawing electric wire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Dawn H. Gouge, University of Arizona</a:t>
            </a:r>
            <a:endParaRPr lang="en-US" sz="1800" i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53000" y="6388138"/>
            <a:ext cx="4114800" cy="46986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Rodent damage on equipment vent hose</a:t>
            </a:r>
          </a:p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- EPA</a:t>
            </a:r>
            <a:endParaRPr lang="en-US" sz="1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08384" y="702018"/>
            <a:ext cx="2255870" cy="298543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714500"/>
            <a:ext cx="8153400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The most common rodents are the roof rat, Norway rat and house mouse 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Areas: Rodents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6070600"/>
            <a:ext cx="2590800" cy="381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Roof rat eating dog poop</a:t>
            </a:r>
            <a:endParaRPr lang="en-US" sz="1800" i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24600" y="6278446"/>
            <a:ext cx="2438400" cy="381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House mouse</a:t>
            </a:r>
            <a:endParaRPr lang="en-US" sz="1800" i="1" dirty="0"/>
          </a:p>
        </p:txBody>
      </p:sp>
      <p:pic>
        <p:nvPicPr>
          <p:cNvPr id="8" name="Picture 7" descr="IMG_1490.JPG"/>
          <p:cNvPicPr>
            <a:picLocks noChangeAspect="1"/>
          </p:cNvPicPr>
          <p:nvPr/>
        </p:nvPicPr>
        <p:blipFill>
          <a:blip r:embed="rId3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51574" y="2859758"/>
            <a:ext cx="3073026" cy="23218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810000" y="5181600"/>
            <a:ext cx="2057400" cy="381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 smtClean="0"/>
              <a:t>Norway rat – Dawn H. Gouge, University of Arizona</a:t>
            </a:r>
            <a:endParaRPr lang="en-US" sz="18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327" y="4635352"/>
            <a:ext cx="2438400" cy="1625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56" y="4321717"/>
            <a:ext cx="2623325" cy="17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 and Waste Management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600200"/>
            <a:ext cx="8229600" cy="495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Remove food waste as soon as possible</a:t>
            </a:r>
          </a:p>
          <a:p>
            <a:r>
              <a:rPr lang="en-US" sz="2800" dirty="0" smtClean="0"/>
              <a:t>Use quality garbage can liners </a:t>
            </a:r>
          </a:p>
          <a:p>
            <a:r>
              <a:rPr lang="en-US" sz="2800" dirty="0" smtClean="0"/>
              <a:t>Clean the inside and outside of </a:t>
            </a:r>
            <a:br>
              <a:rPr lang="en-US" sz="2800" dirty="0" smtClean="0"/>
            </a:br>
            <a:r>
              <a:rPr lang="en-US" sz="2800" dirty="0" smtClean="0"/>
              <a:t>garbage receptacles </a:t>
            </a:r>
            <a:r>
              <a:rPr lang="en-US" sz="2800" u="sng" dirty="0" smtClean="0"/>
              <a:t>away</a:t>
            </a:r>
            <a:r>
              <a:rPr lang="en-US" sz="2800" dirty="0" smtClean="0"/>
              <a:t> from </a:t>
            </a:r>
            <a:br>
              <a:rPr lang="en-US" sz="2800" dirty="0" smtClean="0"/>
            </a:br>
            <a:r>
              <a:rPr lang="en-US" sz="2800" dirty="0" smtClean="0"/>
              <a:t>food preparation areas</a:t>
            </a:r>
          </a:p>
          <a:p>
            <a:r>
              <a:rPr lang="en-US" sz="2800" dirty="0" smtClean="0"/>
              <a:t>Clean sweeps, and mops, </a:t>
            </a:r>
            <a:br>
              <a:rPr lang="en-US" sz="2800" dirty="0" smtClean="0"/>
            </a:br>
            <a:r>
              <a:rPr lang="en-US" sz="2800" dirty="0" smtClean="0"/>
              <a:t>buckets, and dustpans daily </a:t>
            </a:r>
            <a:br>
              <a:rPr lang="en-US" sz="2800" dirty="0" smtClean="0"/>
            </a:br>
            <a:r>
              <a:rPr lang="en-US" sz="2800" dirty="0" smtClean="0"/>
              <a:t>and in a location </a:t>
            </a:r>
            <a:r>
              <a:rPr lang="en-US" sz="2800" u="sng" dirty="0" smtClean="0"/>
              <a:t>away</a:t>
            </a:r>
            <a:r>
              <a:rPr lang="en-US" sz="2800" dirty="0" smtClean="0"/>
              <a:t> from </a:t>
            </a:r>
            <a:br>
              <a:rPr lang="en-US" sz="2800" dirty="0" smtClean="0"/>
            </a:br>
            <a:r>
              <a:rPr lang="en-US" sz="2800" dirty="0" smtClean="0"/>
              <a:t>food preparation areas</a:t>
            </a:r>
          </a:p>
          <a:p>
            <a:r>
              <a:rPr lang="en-US" sz="2800" dirty="0" smtClean="0"/>
              <a:t>Keep the lids of external waste </a:t>
            </a:r>
            <a:br>
              <a:rPr lang="en-US" sz="2800" dirty="0" smtClean="0"/>
            </a:br>
            <a:r>
              <a:rPr lang="en-US" sz="2800" dirty="0" smtClean="0"/>
              <a:t>receptacles </a:t>
            </a:r>
            <a:r>
              <a:rPr lang="en-US" sz="2800" u="sng" dirty="0" smtClean="0"/>
              <a:t>closed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q"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2590800"/>
            <a:ext cx="3098800" cy="232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7777" y="4937760"/>
            <a:ext cx="35614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Filthy cleaning equipment can </a:t>
            </a:r>
            <a:br>
              <a:rPr lang="en-US" i="1" dirty="0" smtClean="0"/>
            </a:br>
            <a:r>
              <a:rPr lang="en-US" i="1" dirty="0" smtClean="0"/>
              <a:t>generate pest problems, clean </a:t>
            </a:r>
            <a:br>
              <a:rPr lang="en-US" i="1" dirty="0" smtClean="0"/>
            </a:br>
            <a:r>
              <a:rPr lang="en-US" i="1" dirty="0" smtClean="0"/>
              <a:t>all equipment regularly – Shaku Nair, </a:t>
            </a:r>
            <a:br>
              <a:rPr lang="en-US" i="1" dirty="0" smtClean="0"/>
            </a:br>
            <a:r>
              <a:rPr lang="en-US" i="1" dirty="0" smtClean="0"/>
              <a:t>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392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 and Waste Management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5240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Food attracts insect and rodent pests</a:t>
            </a:r>
          </a:p>
          <a:p>
            <a:r>
              <a:rPr lang="en-US" sz="2800" dirty="0" smtClean="0"/>
              <a:t>Pests gain access in deliveries, under doorways, around wall penetrations, and in many other ways</a:t>
            </a:r>
          </a:p>
          <a:p>
            <a:r>
              <a:rPr lang="en-US" sz="2800" dirty="0" smtClean="0"/>
              <a:t>Pests want food water and shelter </a:t>
            </a:r>
          </a:p>
          <a:p>
            <a:r>
              <a:rPr lang="en-US" sz="2800" dirty="0" smtClean="0"/>
              <a:t>Report pests or pest signs immediately</a:t>
            </a:r>
          </a:p>
          <a:p>
            <a:r>
              <a:rPr lang="en-US" sz="2800" dirty="0" smtClean="0"/>
              <a:t>Report building entry points, </a:t>
            </a:r>
            <a:br>
              <a:rPr lang="en-US" sz="2800" dirty="0" smtClean="0"/>
            </a:br>
            <a:r>
              <a:rPr lang="en-US" sz="2800" dirty="0" smtClean="0"/>
              <a:t>drain issues, or particular </a:t>
            </a:r>
            <a:br>
              <a:rPr lang="en-US" sz="2800" dirty="0" smtClean="0"/>
            </a:br>
            <a:r>
              <a:rPr lang="en-US" sz="2800" dirty="0" smtClean="0"/>
              <a:t>deliveries that generate </a:t>
            </a:r>
            <a:br>
              <a:rPr lang="en-US" sz="2800" dirty="0" smtClean="0"/>
            </a:br>
            <a:r>
              <a:rPr lang="en-US" sz="2800" dirty="0" smtClean="0"/>
              <a:t>pest sightings</a:t>
            </a:r>
          </a:p>
          <a:p>
            <a:pPr marL="0" indent="0"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q"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1" y="4368581"/>
            <a:ext cx="3733800" cy="24894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593467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Unclean kitchens develop pest problems very quickly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381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630680"/>
            <a:ext cx="8001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Food safety is a top priority for food service staff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Food can become unsafe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Three hazard groups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Biological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Chemical</a:t>
            </a:r>
          </a:p>
          <a:p>
            <a:pPr lvl="1">
              <a:buFont typeface="Wingdings" panose="05000000000000000000" pitchFamily="2" charset="2"/>
              <a:buChar char="¨"/>
            </a:pPr>
            <a:r>
              <a:rPr lang="en-US" sz="2800" dirty="0" smtClean="0"/>
              <a:t>Physical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799" y="2971800"/>
            <a:ext cx="339536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0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2296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Other pests</a:t>
            </a:r>
            <a:br>
              <a:rPr lang="en-US" sz="3200" b="1" dirty="0" smtClean="0"/>
            </a:br>
            <a:endParaRPr lang="en-US" sz="1000" b="1" dirty="0" smtClean="0"/>
          </a:p>
          <a:p>
            <a:pPr marL="1087438" indent="-284163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 smtClean="0"/>
              <a:t>Insects (termites, stored product moths and beetles, wood-feeding beetles, crickets, true bugs)</a:t>
            </a:r>
          </a:p>
          <a:p>
            <a:pPr marL="1087438" indent="-284163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 smtClean="0"/>
              <a:t>Spiders</a:t>
            </a:r>
          </a:p>
          <a:p>
            <a:pPr marL="1087438" indent="-284163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 smtClean="0"/>
              <a:t>Vertebrates such as squirrels, feral cats, birds, etc.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/>
              <a:t>These pests </a:t>
            </a:r>
            <a:r>
              <a:rPr lang="en-US" sz="3200" dirty="0" smtClean="0"/>
              <a:t>can usually </a:t>
            </a:r>
            <a:r>
              <a:rPr lang="en-US" sz="3200" dirty="0"/>
              <a:t>be </a:t>
            </a:r>
            <a:r>
              <a:rPr lang="en-US" sz="3200" dirty="0" smtClean="0"/>
              <a:t>managed by </a:t>
            </a:r>
            <a:r>
              <a:rPr lang="en-US" sz="3200" dirty="0"/>
              <a:t>general </a:t>
            </a:r>
            <a:r>
              <a:rPr lang="en-US" sz="3200" dirty="0" smtClean="0"/>
              <a:t>pest-proofing, good sanitation </a:t>
            </a:r>
            <a:r>
              <a:rPr lang="en-US" sz="3200" dirty="0"/>
              <a:t>and </a:t>
            </a:r>
            <a:r>
              <a:rPr lang="en-US" sz="3200" dirty="0" smtClean="0"/>
              <a:t>sound kitchen management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>
              <a:buFont typeface="Wingdings" pitchFamily="2" charset="2"/>
              <a:buChar char="q"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199" y="60296"/>
            <a:ext cx="1905001" cy="13573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7400" y="1219200"/>
            <a:ext cx="29718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 smtClean="0"/>
              <a:t>Indian </a:t>
            </a:r>
            <a:r>
              <a:rPr lang="en-US" i="1" dirty="0"/>
              <a:t>meal moth, </a:t>
            </a:r>
          </a:p>
          <a:p>
            <a:r>
              <a:rPr lang="en-US" i="1" dirty="0"/>
              <a:t>a common stored product pest</a:t>
            </a:r>
          </a:p>
        </p:txBody>
      </p:sp>
    </p:spTree>
    <p:extLst>
      <p:ext uri="{BB962C8B-B14F-4D97-AF65-F5344CB8AC3E}">
        <p14:creationId xmlns:p14="http://schemas.microsoft.com/office/powerpoint/2010/main" val="289671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Pests in Food Service Areas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457201" y="1676400"/>
            <a:ext cx="8294452" cy="4953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Important points to remember:</a:t>
            </a:r>
          </a:p>
          <a:p>
            <a:pPr marL="1311275" indent="-396875">
              <a:buFont typeface="Wingdings" panose="05000000000000000000" pitchFamily="2" charset="2"/>
              <a:buChar char="Ø"/>
            </a:pPr>
            <a:r>
              <a:rPr lang="en-US" sz="2800" b="1" dirty="0" smtClean="0"/>
              <a:t>Reject deliveries that arrive with pests within</a:t>
            </a:r>
          </a:p>
          <a:p>
            <a:pPr marL="1311275" indent="-396875">
              <a:buFont typeface="Wingdings" panose="05000000000000000000" pitchFamily="2" charset="2"/>
              <a:buChar char="Ø"/>
            </a:pPr>
            <a:r>
              <a:rPr lang="en-US" sz="2800" b="1" dirty="0" smtClean="0"/>
              <a:t>Don’t </a:t>
            </a:r>
            <a:r>
              <a:rPr lang="en-US" sz="2800" b="1" dirty="0"/>
              <a:t>let them get </a:t>
            </a:r>
            <a:r>
              <a:rPr lang="en-US" sz="2800" b="1" dirty="0" smtClean="0"/>
              <a:t>inside  </a:t>
            </a:r>
            <a:endParaRPr lang="en-US" sz="2800" b="1" dirty="0"/>
          </a:p>
          <a:p>
            <a:pPr marL="1311275" indent="-396875">
              <a:buFont typeface="Wingdings" panose="05000000000000000000" pitchFamily="2" charset="2"/>
              <a:buChar char="Ø"/>
            </a:pPr>
            <a:r>
              <a:rPr lang="en-US" sz="2800" b="1" dirty="0" smtClean="0"/>
              <a:t>Don’t give them food or water</a:t>
            </a:r>
          </a:p>
          <a:p>
            <a:pPr marL="1311275" indent="-396875">
              <a:buFont typeface="Wingdings" panose="05000000000000000000" pitchFamily="2" charset="2"/>
              <a:buChar char="Ø"/>
            </a:pPr>
            <a:r>
              <a:rPr lang="en-US" sz="2800" b="1" dirty="0" smtClean="0"/>
              <a:t>Don’t give them places to hide</a:t>
            </a:r>
          </a:p>
          <a:p>
            <a:pPr marL="1311275" indent="-396875">
              <a:buFont typeface="Wingdings" panose="05000000000000000000" pitchFamily="2" charset="2"/>
              <a:buChar char="Ø"/>
            </a:pPr>
            <a:r>
              <a:rPr lang="en-US" sz="2800" b="1" dirty="0" smtClean="0"/>
              <a:t>Monitor constantly and </a:t>
            </a:r>
            <a:br>
              <a:rPr lang="en-US" sz="2800" b="1" dirty="0" smtClean="0"/>
            </a:br>
            <a:r>
              <a:rPr lang="en-US" sz="2800" b="1" dirty="0" smtClean="0"/>
              <a:t>report consistently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4458076"/>
            <a:ext cx="3200400" cy="23999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4501" y="4044811"/>
            <a:ext cx="153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Rodent activity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683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610600" cy="463073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/>
              <a:t>In this lesson you learned: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How to identify common </a:t>
            </a:r>
            <a:br>
              <a:rPr lang="en-US" sz="2800" dirty="0" smtClean="0"/>
            </a:br>
            <a:r>
              <a:rPr lang="en-US" sz="2800" dirty="0" smtClean="0"/>
              <a:t>pests in kitchens and pantries, including: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2800" dirty="0" smtClean="0"/>
              <a:t>Ants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2800" dirty="0" smtClean="0"/>
              <a:t>Cockroaches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2800" dirty="0" smtClean="0"/>
              <a:t>Flies</a:t>
            </a:r>
          </a:p>
          <a:p>
            <a:pPr marL="1143000" lvl="1" indent="-457200">
              <a:buClr>
                <a:schemeClr val="accent2"/>
              </a:buClr>
              <a:buSzPct val="60000"/>
              <a:buFont typeface="+mj-lt"/>
              <a:buAutoNum type="alphaLcPeriod"/>
            </a:pPr>
            <a:r>
              <a:rPr lang="en-US" sz="2800" dirty="0" smtClean="0"/>
              <a:t>Rodents</a:t>
            </a:r>
          </a:p>
          <a:p>
            <a:pPr marL="0" lvl="1" indent="0">
              <a:buClr>
                <a:schemeClr val="accent2"/>
              </a:buClr>
              <a:buSzPct val="60000"/>
              <a:buNone/>
            </a:pPr>
            <a:r>
              <a:rPr lang="en-US" sz="2800" b="1" dirty="0" smtClean="0"/>
              <a:t>Congratulations</a:t>
            </a:r>
            <a:r>
              <a:rPr lang="en-US" sz="2800" b="1" dirty="0"/>
              <a:t>,</a:t>
            </a:r>
            <a:r>
              <a:rPr lang="en-US" sz="2800" dirty="0"/>
              <a:t> you have completed the School IPM for </a:t>
            </a:r>
            <a:r>
              <a:rPr lang="en-US" sz="2800" dirty="0" smtClean="0"/>
              <a:t>Food Service Staff </a:t>
            </a:r>
            <a:r>
              <a:rPr lang="en-US" sz="2800" dirty="0"/>
              <a:t>Module – Lesson1!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Next </a:t>
            </a:r>
            <a:r>
              <a:rPr lang="en-US" sz="2800" dirty="0"/>
              <a:t>you will learn </a:t>
            </a:r>
            <a:r>
              <a:rPr lang="en-US" sz="2800" dirty="0" smtClean="0"/>
              <a:t>about implementing IPM in your food service area in </a:t>
            </a:r>
            <a:r>
              <a:rPr lang="en-US" sz="2800" dirty="0"/>
              <a:t>Lesson </a:t>
            </a:r>
            <a:r>
              <a:rPr lang="en-US" sz="2800" dirty="0" smtClean="0"/>
              <a:t>2</a:t>
            </a:r>
            <a:endParaRPr lang="en-US" sz="2800" dirty="0"/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02644"/>
            <a:ext cx="3423047" cy="22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524000"/>
            <a:ext cx="838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Food Service Checklist. IPM Institute of North America.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www.ipminstitute.org/school_ipm_2015/foodservicechecklist.doc   </a:t>
            </a:r>
            <a:endParaRPr lang="en-US" sz="2000" dirty="0">
              <a:solidFill>
                <a:srgbClr val="0000FF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Food Service IPM.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Texas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Cooperative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Extension, Southwest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Technical Resource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Center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schoolipm.tamu.edu/files/2010/11/Food_Service_IPMSmall.pdf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Get Tough on Pests in Food Service Areas. NC State University Cooperative Extension. </a:t>
            </a:r>
            <a:r>
              <a:rPr lang="en-US" sz="2000" dirty="0">
                <a:solidFill>
                  <a:srgbClr val="0000FF"/>
                </a:solidFill>
              </a:rPr>
              <a:t>http://</a:t>
            </a:r>
            <a:r>
              <a:rPr lang="en-US" sz="2000" dirty="0" smtClean="0">
                <a:solidFill>
                  <a:srgbClr val="0000FF"/>
                </a:solidFill>
              </a:rPr>
              <a:t>schoolipm.ncsu.edu/documents/IPMforFoodserviceemployees.pdf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School IPM for Kitchen Staff. IPM Institute of North America.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www.ipminstitute.org/School_IPM_Toolbox/School_IPM_for_kitchen_high_res_Aug_07.ppt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Safer Pest Control Project: IPM in Action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</a:t>
            </a:r>
            <a:r>
              <a:rPr lang="en-US" sz="2000" dirty="0" smtClean="0">
                <a:solidFill>
                  <a:srgbClr val="0000FF"/>
                </a:solidFill>
              </a:rPr>
              <a:t>www.spcpweb.org/factsheets/IPM_Picture_Tour_w_cover.pdf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Management of Ants in Childcare Settings. EPA. </a:t>
            </a:r>
            <a:r>
              <a:rPr lang="en-US" sz="2000" dirty="0">
                <a:solidFill>
                  <a:srgbClr val="0000FF"/>
                </a:solidFill>
              </a:rPr>
              <a:t>http://www2.epa.gov/sites/production/files/documents/Module09.pdf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Managing Mice and Rats In and Around Childcare. EPA. </a:t>
            </a:r>
            <a:r>
              <a:rPr lang="en-US" sz="2000" dirty="0">
                <a:solidFill>
                  <a:srgbClr val="0000FF"/>
                </a:solidFill>
              </a:rPr>
              <a:t>http://www2.epa.gov/sites/production/files/documents/Module05.pdf </a:t>
            </a:r>
          </a:p>
          <a:p>
            <a:pPr marL="342900" indent="-342900"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 -  Biological Risks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630680"/>
            <a:ext cx="8001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Bacteria, viruses, fungal or parasitic pathogens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May be transferred to food from either the </a:t>
            </a:r>
            <a:r>
              <a:rPr lang="en-US" sz="3200" b="1" dirty="0" smtClean="0"/>
              <a:t>outside</a:t>
            </a:r>
            <a:r>
              <a:rPr lang="en-US" sz="3200" dirty="0" smtClean="0"/>
              <a:t> or the </a:t>
            </a:r>
            <a:r>
              <a:rPr lang="en-US" sz="3200" b="1" dirty="0"/>
              <a:t>inside</a:t>
            </a:r>
            <a:r>
              <a:rPr lang="en-US" sz="3200" dirty="0"/>
              <a:t> of </a:t>
            </a:r>
            <a:r>
              <a:rPr lang="en-US" sz="3200" dirty="0" smtClean="0"/>
              <a:t>a pest body, and </a:t>
            </a:r>
            <a:br>
              <a:rPr lang="en-US" sz="3200" dirty="0" smtClean="0"/>
            </a:br>
            <a:r>
              <a:rPr lang="en-US" sz="3200" dirty="0" smtClean="0"/>
              <a:t>contaminate food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784600"/>
            <a:ext cx="4267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7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1914878"/>
            <a:ext cx="4943122" cy="4943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 -  Biological Risks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630680"/>
            <a:ext cx="8001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Biological pathogens can be introduced in many ways, some do not involve pest organisms at all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But effective pest </a:t>
            </a:r>
            <a:br>
              <a:rPr lang="en-US" sz="3200" dirty="0" smtClean="0"/>
            </a:br>
            <a:r>
              <a:rPr lang="en-US" sz="3200" dirty="0" smtClean="0"/>
              <a:t>management helps </a:t>
            </a:r>
            <a:br>
              <a:rPr lang="en-US" sz="3200" dirty="0" smtClean="0"/>
            </a:br>
            <a:r>
              <a:rPr lang="en-US" sz="3200" dirty="0" smtClean="0"/>
              <a:t>reduce risk</a:t>
            </a:r>
          </a:p>
        </p:txBody>
      </p:sp>
    </p:spTree>
    <p:extLst>
      <p:ext uri="{BB962C8B-B14F-4D97-AF65-F5344CB8AC3E}">
        <p14:creationId xmlns:p14="http://schemas.microsoft.com/office/powerpoint/2010/main" val="176333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 -  Chemical Risks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1" y="3809478"/>
            <a:ext cx="3286282" cy="3282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600200"/>
            <a:ext cx="8001000" cy="50749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If food is contaminated with cleaning products, sanitizers, disinfectants or machine lubricants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Never bring pesticides from home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Pesticides pose hazards to humans </a:t>
            </a:r>
            <a:br>
              <a:rPr lang="en-US" sz="3200" dirty="0" smtClean="0"/>
            </a:br>
            <a:r>
              <a:rPr lang="en-US" sz="3200" dirty="0" smtClean="0"/>
              <a:t>if used inappropriately around food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Many </a:t>
            </a:r>
            <a:r>
              <a:rPr lang="en-US" sz="3200" dirty="0"/>
              <a:t>antimicrobial products are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pesticides and important tools </a:t>
            </a:r>
            <a:br>
              <a:rPr lang="en-US" sz="3200" dirty="0" smtClean="0"/>
            </a:br>
            <a:r>
              <a:rPr lang="en-US" sz="3200" dirty="0" smtClean="0"/>
              <a:t>in food preparation areas</a:t>
            </a:r>
          </a:p>
        </p:txBody>
      </p:sp>
    </p:spTree>
    <p:extLst>
      <p:ext uri="{BB962C8B-B14F-4D97-AF65-F5344CB8AC3E}">
        <p14:creationId xmlns:p14="http://schemas.microsoft.com/office/powerpoint/2010/main" val="12696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Food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Safety -  Physical Risks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600200"/>
            <a:ext cx="8001000" cy="13411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Physical hazards may be organic (e.g., bones) or non-organic (e.g., glass) objects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u="sng" dirty="0" smtClean="0"/>
              <a:t>Never</a:t>
            </a:r>
            <a:r>
              <a:rPr lang="en-US" sz="3200" dirty="0" smtClean="0"/>
              <a:t> place insect traps inside kitchen cooking equipment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Lethal and live rodent traps should be housed securely in rodent stations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Insect monitoring traps should </a:t>
            </a:r>
            <a:br>
              <a:rPr lang="en-US" sz="3200" dirty="0" smtClean="0"/>
            </a:br>
            <a:r>
              <a:rPr lang="en-US" sz="3200" dirty="0" smtClean="0"/>
              <a:t>be in out-of</a:t>
            </a:r>
            <a:r>
              <a:rPr lang="en-US" sz="3200" dirty="0"/>
              <a:t>-</a:t>
            </a:r>
            <a:r>
              <a:rPr lang="en-US" sz="3200" dirty="0" smtClean="0"/>
              <a:t>the way locations </a:t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438400" y="6181189"/>
            <a:ext cx="3778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Sticky insect monitoring trap </a:t>
            </a:r>
            <a:br>
              <a:rPr lang="en-US" i="1" dirty="0" smtClean="0"/>
            </a:br>
            <a:r>
              <a:rPr lang="en-US" i="1" dirty="0" smtClean="0"/>
              <a:t>– Dawn H. Gouge, University of Arizona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555" y="4343400"/>
            <a:ext cx="2595322" cy="236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3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1.0.2296"/>
  <p:tag name="PPTVERSION" val="14"/>
  <p:tag name="TPOS" val="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34112</TotalTime>
  <Words>2310</Words>
  <Application>Microsoft Office PowerPoint</Application>
  <PresentationFormat>On-screen Show (4:3)</PresentationFormat>
  <Paragraphs>461</Paragraphs>
  <Slides>53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Calibri</vt:lpstr>
      <vt:lpstr>Tw Cen MT</vt:lpstr>
      <vt:lpstr>Wingdings</vt:lpstr>
      <vt:lpstr>Wingdings 2</vt:lpstr>
      <vt:lpstr>Median</vt:lpstr>
      <vt:lpstr>IPM FOR food service staff</vt:lpstr>
      <vt:lpstr>Learning Objectives</vt:lpstr>
      <vt:lpstr>1. </vt:lpstr>
      <vt:lpstr>1. </vt:lpstr>
      <vt:lpstr>1. </vt:lpstr>
      <vt:lpstr>1. </vt:lpstr>
      <vt:lpstr>1. </vt:lpstr>
      <vt:lpstr>1. </vt:lpstr>
      <vt:lpstr>1. </vt:lpstr>
      <vt:lpstr>PowerPoint Presentation</vt:lpstr>
      <vt:lpstr>PowerPoint Presentation</vt:lpstr>
      <vt:lpstr>PowerPoint Presentation</vt:lpstr>
      <vt:lpstr>1.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 In!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Chad Durr</cp:lastModifiedBy>
  <cp:revision>1004</cp:revision>
  <cp:lastPrinted>2014-01-15T16:13:01Z</cp:lastPrinted>
  <dcterms:created xsi:type="dcterms:W3CDTF">2013-08-21T12:48:22Z</dcterms:created>
  <dcterms:modified xsi:type="dcterms:W3CDTF">2019-09-04T16:12:02Z</dcterms:modified>
</cp:coreProperties>
</file>