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47"/>
  </p:notesMasterIdLst>
  <p:sldIdLst>
    <p:sldId id="271" r:id="rId3"/>
    <p:sldId id="257" r:id="rId4"/>
    <p:sldId id="310" r:id="rId5"/>
    <p:sldId id="315" r:id="rId6"/>
    <p:sldId id="316" r:id="rId7"/>
    <p:sldId id="269" r:id="rId8"/>
    <p:sldId id="305" r:id="rId9"/>
    <p:sldId id="313" r:id="rId10"/>
    <p:sldId id="282" r:id="rId11"/>
    <p:sldId id="274" r:id="rId12"/>
    <p:sldId id="307" r:id="rId13"/>
    <p:sldId id="309" r:id="rId14"/>
    <p:sldId id="275" r:id="rId15"/>
    <p:sldId id="308" r:id="rId16"/>
    <p:sldId id="292" r:id="rId17"/>
    <p:sldId id="276" r:id="rId18"/>
    <p:sldId id="306" r:id="rId19"/>
    <p:sldId id="301" r:id="rId20"/>
    <p:sldId id="302" r:id="rId21"/>
    <p:sldId id="312" r:id="rId22"/>
    <p:sldId id="293" r:id="rId23"/>
    <p:sldId id="296" r:id="rId24"/>
    <p:sldId id="280" r:id="rId25"/>
    <p:sldId id="260" r:id="rId26"/>
    <p:sldId id="261" r:id="rId27"/>
    <p:sldId id="304" r:id="rId28"/>
    <p:sldId id="317" r:id="rId29"/>
    <p:sldId id="314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27" r:id="rId40"/>
    <p:sldId id="328" r:id="rId41"/>
    <p:sldId id="345" r:id="rId42"/>
    <p:sldId id="330" r:id="rId43"/>
    <p:sldId id="331" r:id="rId44"/>
    <p:sldId id="287" r:id="rId45"/>
    <p:sldId id="28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" initials="r" lastIdx="7" clrIdx="0"/>
  <p:cmAuthor id="1" name="Young,Deb" initials="Y" lastIdx="5" clrIdx="1"/>
  <p:cmAuthor id="2" name="lenovo-win8" initials="l" lastIdx="5" clrIdx="2"/>
  <p:cmAuthor id="3" name="Foss, Carrie" initials="CF" lastIdx="27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71" autoAdjust="0"/>
  </p:normalViewPr>
  <p:slideViewPr>
    <p:cSldViewPr>
      <p:cViewPr varScale="1">
        <p:scale>
          <a:sx n="105" d="100"/>
          <a:sy n="105" d="100"/>
        </p:scale>
        <p:origin x="179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22551-0928-402B-9F20-78B8CD0BA3E9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67386-1E71-47CA-B552-4283191F5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70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67386-1E71-47CA-B552-4283191F5D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37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B5ABA-45FE-4E41-94D4-BFB60428D1D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2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67386-1E71-47CA-B552-4283191F5D1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05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67386-1E71-47CA-B552-4283191F5D1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48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67386-1E71-47CA-B552-4283191F5D1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6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extension.arizona.edu</a:t>
            </a:r>
            <a:r>
              <a:rPr lang="en-US" dirty="0" smtClean="0"/>
              <a:t>/sites/</a:t>
            </a:r>
            <a:r>
              <a:rPr lang="en-US" dirty="0" err="1" smtClean="0"/>
              <a:t>extension.arizona.edu</a:t>
            </a:r>
            <a:r>
              <a:rPr lang="en-US" dirty="0" smtClean="0"/>
              <a:t>/files/pubs/az1499.pdf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extension.oregonstate.edu</a:t>
            </a:r>
            <a:r>
              <a:rPr lang="en-US" dirty="0" smtClean="0"/>
              <a:t>/</a:t>
            </a:r>
            <a:r>
              <a:rPr lang="en-US" dirty="0" err="1" smtClean="0"/>
              <a:t>linn</a:t>
            </a:r>
            <a:r>
              <a:rPr lang="en-US" dirty="0" smtClean="0"/>
              <a:t>/sites/default/files/pruning_pub_handout2012.pdf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01298-006A-DF40-BACB-70928B838D2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5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extension.oregonstate.edu</a:t>
            </a:r>
            <a:r>
              <a:rPr lang="en-US" dirty="0" smtClean="0"/>
              <a:t>/</a:t>
            </a:r>
            <a:r>
              <a:rPr lang="en-US" dirty="0" err="1" smtClean="0"/>
              <a:t>linn</a:t>
            </a:r>
            <a:r>
              <a:rPr lang="en-US" dirty="0" smtClean="0"/>
              <a:t>/sites/default/files/pruning_pub_handout2012.pdf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01298-006A-DF40-BACB-70928B838D2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93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extension.oregonstate.edu</a:t>
            </a:r>
            <a:r>
              <a:rPr lang="en-US" dirty="0" smtClean="0"/>
              <a:t>/</a:t>
            </a:r>
            <a:r>
              <a:rPr lang="en-US" dirty="0" err="1" smtClean="0"/>
              <a:t>linn</a:t>
            </a:r>
            <a:r>
              <a:rPr lang="en-US" dirty="0" smtClean="0"/>
              <a:t>/sites/default/files/pruning_pub_handout2012.pdf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01298-006A-DF40-BACB-70928B838D2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47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extension.arizona.edu</a:t>
            </a:r>
            <a:r>
              <a:rPr lang="en-US" dirty="0" smtClean="0"/>
              <a:t>/sites/</a:t>
            </a:r>
            <a:r>
              <a:rPr lang="en-US" dirty="0" err="1" smtClean="0"/>
              <a:t>extension.arizona.edu</a:t>
            </a:r>
            <a:r>
              <a:rPr lang="en-US" dirty="0" smtClean="0"/>
              <a:t>/files/pubs/az1499.pdf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01298-006A-DF40-BACB-70928B838D2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50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67386-1E71-47CA-B552-4283191F5D1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15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67386-1E71-47CA-B552-4283191F5D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39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67386-1E71-47CA-B552-4283191F5D1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93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67386-1E71-47CA-B552-4283191F5D1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71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Monitoring for what?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67386-1E71-47CA-B552-4283191F5D1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37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B5ABA-45FE-4E41-94D4-BFB60428D1D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80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B5ABA-45FE-4E41-94D4-BFB60428D1D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03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67386-1E71-47CA-B552-4283191F5D1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62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B5ABA-45FE-4E41-94D4-BFB60428D1D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74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72CA2D2-9A68-49F1-8D2D-EF1456117C4D}" type="datetime1">
              <a:rPr lang="en-US" smtClean="0"/>
              <a:t>9/4/2019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D55F95-77C5-45E4-8F97-D13DE6B4A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498-1624-4881-B0DF-A97A89EC8D99}" type="datetime1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5F95-77C5-45E4-8F97-D13DE6B4A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0C7B295-0AFD-4CD5-BB66-2F1BED7890AB}" type="datetime1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3D55F95-77C5-45E4-8F97-D13DE6B4A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9094D26-89EA-4EC3-948B-DC5142BEF9B0}" type="datetime1">
              <a:rPr lang="en-US" smtClean="0"/>
              <a:t>9/4/2019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4EF7BA-791D-7740-94C5-F81964C37E0F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032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6EC3-2190-4AB9-A386-550F5B2034BF}" type="datetime1">
              <a:rPr lang="en-US" smtClean="0">
                <a:solidFill>
                  <a:srgbClr val="775F55"/>
                </a:solidFill>
              </a:rPr>
              <a:t>9/4/2019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4EF7BA-791D-7740-94C5-F81964C37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73002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25B2-2AAE-4029-BE87-6130AB39FD2C}" type="datetime1">
              <a:rPr lang="en-US" smtClean="0">
                <a:solidFill>
                  <a:srgbClr val="775F55"/>
                </a:solidFill>
              </a:rPr>
              <a:t>9/4/2019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4EF7BA-791D-7740-94C5-F81964C37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58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DD0EB51-4525-46B5-86A0-C0BE92ABAE52}" type="datetime1">
              <a:rPr lang="en-US" smtClean="0">
                <a:solidFill>
                  <a:srgbClr val="775F55"/>
                </a:solidFill>
              </a:rPr>
              <a:t>9/4/2019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4EF7BA-791D-7740-94C5-F81964C37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5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BB07943-F47B-4FD5-8B22-C8AF97726396}" type="datetime1">
              <a:rPr lang="en-US" smtClean="0">
                <a:solidFill>
                  <a:srgbClr val="775F55"/>
                </a:solidFill>
              </a:rPr>
              <a:t>9/4/2019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4EF7BA-791D-7740-94C5-F81964C37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7117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7D48-D1D5-424F-A1E6-5BB98CC03472}" type="datetime1">
              <a:rPr lang="en-US" smtClean="0">
                <a:solidFill>
                  <a:srgbClr val="775F55"/>
                </a:solidFill>
              </a:rPr>
              <a:t>9/4/2019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4EF7BA-791D-7740-94C5-F81964C37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61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A26F-F802-4C16-9440-64097CD5AB8F}" type="datetime1">
              <a:rPr lang="en-US" smtClean="0">
                <a:solidFill>
                  <a:srgbClr val="775F55"/>
                </a:solidFill>
              </a:rPr>
              <a:t>9/4/2019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4EF7BA-791D-7740-94C5-F81964C37E0F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56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B01D-D0F2-4D51-8830-55F3E0E49738}" type="datetime1">
              <a:rPr lang="en-US" smtClean="0">
                <a:solidFill>
                  <a:srgbClr val="775F55"/>
                </a:solidFill>
              </a:rPr>
              <a:t>9/4/2019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4EF7BA-791D-7740-94C5-F81964C37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8039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A781-AD35-4532-A293-78BFFC3A9968}" type="datetime1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D55F95-77C5-45E4-8F97-D13DE6B4A5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41C2B80-18CA-4379-B334-69141C608D30}" type="datetime1">
              <a:rPr lang="en-US" smtClean="0">
                <a:solidFill>
                  <a:srgbClr val="775F55"/>
                </a:solidFill>
              </a:rPr>
              <a:t>9/4/2019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4EF7BA-791D-7740-94C5-F81964C37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6452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3CB11-EC8D-47AE-9A04-17C801C5446D}" type="datetime1">
              <a:rPr lang="en-US" smtClean="0">
                <a:solidFill>
                  <a:srgbClr val="775F55"/>
                </a:solidFill>
              </a:rPr>
              <a:t>9/4/2019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EF7BA-791D-7740-94C5-F81964C37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96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7EA226D-C46A-4E35-BFB2-7CDC71A98BF7}" type="datetime1">
              <a:rPr lang="en-US" smtClean="0">
                <a:solidFill>
                  <a:srgbClr val="775F55"/>
                </a:solidFill>
              </a:rPr>
              <a:t>9/4/2019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F4EF7BA-791D-7740-94C5-F81964C37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1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507C6-D162-4C55-8965-C4961B910694}" type="datetime1">
              <a:rPr lang="en-US" smtClean="0"/>
              <a:t>9/4/2019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3D55F95-77C5-45E4-8F97-D13DE6B4A5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6A95156-CD4C-445B-8C80-7B0E4D470892}" type="datetime1">
              <a:rPr lang="en-US" smtClean="0"/>
              <a:t>9/4/2019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D55F95-77C5-45E4-8F97-D13DE6B4A5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74FDF57-9FC8-40B0-A351-01789327BBFA}" type="datetime1">
              <a:rPr lang="en-US" smtClean="0"/>
              <a:t>9/4/2019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D55F95-77C5-45E4-8F97-D13DE6B4A5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F6DE-1816-4F39-BC7E-D28C0A753CC6}" type="datetime1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D55F95-77C5-45E4-8F97-D13DE6B4A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B25A-9CED-4186-AC94-EF4592C6A1E9}" type="datetime1">
              <a:rPr lang="en-US" smtClean="0"/>
              <a:t>9/4/2019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D55F95-77C5-45E4-8F97-D13DE6B4A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1B6D-6D1C-4D25-94BD-53AB02511E90}" type="datetime1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D55F95-77C5-45E4-8F97-D13DE6B4A5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6ADA7BE-DEA1-49E9-B428-B2348AAB00B0}" type="datetime1">
              <a:rPr lang="en-US" smtClean="0"/>
              <a:t>9/4/2019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3D55F95-77C5-45E4-8F97-D13DE6B4A5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2B6C93A-B300-45B2-87AC-477B82DD2472}" type="datetime1">
              <a:rPr lang="en-US" smtClean="0"/>
              <a:t>9/4/2019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D55F95-77C5-45E4-8F97-D13DE6B4A5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5366891F-6BEA-47BD-81E5-8317749CB862}" type="datetime1">
              <a:rPr lang="en-US" smtClean="0">
                <a:solidFill>
                  <a:srgbClr val="775F55"/>
                </a:solidFill>
              </a:rPr>
              <a:t>9/4/2019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defTabSz="457200"/>
            <a:fld id="{8F4EF7BA-791D-7740-94C5-F81964C37E0F}" type="slidenum">
              <a:rPr lang="en-US" smtClean="0"/>
              <a:pPr defTabSz="4572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5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954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Practices to maintain healthy Landscapes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162104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Lesson 1 of 4 </a:t>
            </a:r>
            <a:endParaRPr lang="en-US" sz="24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/>
          <a:lstStyle/>
          <a:p>
            <a:r>
              <a:rPr lang="en-US" dirty="0"/>
              <a:t>Self-Guided Educational Module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740" y="5993613"/>
            <a:ext cx="2353260" cy="7986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541" y="1401231"/>
            <a:ext cx="7840859" cy="4535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-76200"/>
            <a:ext cx="533400" cy="381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chemeClr val="bg1"/>
                </a:solidFill>
              </a:rPr>
              <a:t>4.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Cultural Controls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2296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Sanitation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3200" dirty="0" smtClean="0"/>
              <a:t>Good sanitation practices can reduce or eliminate food for pests 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3200" dirty="0" smtClean="0"/>
              <a:t>Avoid plants that drop seeds</a:t>
            </a:r>
            <a:r>
              <a:rPr lang="en-US" sz="3200" dirty="0"/>
              <a:t> </a:t>
            </a:r>
            <a:r>
              <a:rPr lang="en-US" sz="3200" dirty="0" smtClean="0"/>
              <a:t>or fruit, or tend to become weedy as this may attract insects, rodents and undesirable birds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3200" dirty="0" smtClean="0"/>
              <a:t>Sanitation also involves removing diseased or pest-infested leaves or branches to reduce pathogen and insect populations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D55F95-77C5-45E4-8F97-D13DE6B4A57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9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Cultural Controls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D55F95-77C5-45E4-8F97-D13DE6B4A57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86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 smtClean="0"/>
              <a:t>Horticultural techniques include:</a:t>
            </a:r>
          </a:p>
          <a:p>
            <a:r>
              <a:rPr lang="en-US" sz="3200" dirty="0"/>
              <a:t>P</a:t>
            </a:r>
            <a:r>
              <a:rPr lang="en-US" sz="3200" dirty="0" smtClean="0"/>
              <a:t>roper planting techniques, irrigation, soil testing, fertilizing, pruning and mowing - Done correctly, all will encourage healthy, thriving plants with fewer pest problems</a:t>
            </a:r>
          </a:p>
          <a:p>
            <a:r>
              <a:rPr lang="en-US" sz="3200" dirty="0" smtClean="0"/>
              <a:t>Design/redesign landscape plantings to avoid or eliminate problem-prone plants</a:t>
            </a:r>
            <a:br>
              <a:rPr lang="en-US" sz="3200" dirty="0" smtClean="0"/>
            </a:br>
            <a:r>
              <a:rPr lang="en-US" sz="3200" dirty="0" smtClean="0"/>
              <a:t>Effective </a:t>
            </a:r>
            <a:r>
              <a:rPr lang="en-US" sz="3200" dirty="0"/>
              <a:t>pest management begins with proper landscape </a:t>
            </a:r>
            <a:r>
              <a:rPr lang="en-US" sz="3200" dirty="0" smtClean="0"/>
              <a:t>design, plan gradual improvements to existing plantings to stay within time and expense budgets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3438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D55F95-77C5-45E4-8F97-D13DE6B4A57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0010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Physical controls include:</a:t>
            </a:r>
          </a:p>
          <a:p>
            <a:r>
              <a:rPr lang="en-US" sz="3200" dirty="0" smtClean="0"/>
              <a:t>Manipulating water, humidity, temperature and physical condition 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/>
              <a:t>Habitat modification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/>
              <a:t>Use of barriers </a:t>
            </a:r>
            <a:br>
              <a:rPr lang="en-US" sz="3200" dirty="0" smtClean="0"/>
            </a:br>
            <a:r>
              <a:rPr lang="en-US" sz="3200" dirty="0" smtClean="0"/>
              <a:t>such as mulch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/>
              <a:t>Removing pests </a:t>
            </a:r>
            <a:br>
              <a:rPr lang="en-US" sz="3200" dirty="0" smtClean="0"/>
            </a:br>
            <a:r>
              <a:rPr lang="en-US" sz="3200" dirty="0" smtClean="0"/>
              <a:t>by hand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/>
              <a:t>Trapping pests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endParaRPr lang="en-US" sz="3200" dirty="0" smtClean="0"/>
          </a:p>
          <a:p>
            <a:endParaRPr lang="en-US" sz="3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Physical Controls 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596" y="4038600"/>
            <a:ext cx="4289404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76200"/>
            <a:ext cx="533400" cy="381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chemeClr val="bg1"/>
                </a:solidFill>
              </a:rPr>
              <a:t>4.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Physical Controls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305800" cy="3733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Habitat modification:</a:t>
            </a:r>
          </a:p>
          <a:p>
            <a:r>
              <a:rPr lang="en-US" sz="3200" dirty="0" smtClean="0"/>
              <a:t>To survive, pests need food, water and the proper environment</a:t>
            </a:r>
            <a:br>
              <a:rPr lang="en-US" sz="3200" dirty="0" smtClean="0"/>
            </a:br>
            <a:r>
              <a:rPr lang="en-US" sz="3200" dirty="0" smtClean="0"/>
              <a:t>Removing dense vegetation near buildings decreases rodent habitat; eliminating standing water reduces mosquito breeding sites </a:t>
            </a:r>
          </a:p>
          <a:p>
            <a:r>
              <a:rPr lang="en-US" sz="3200" dirty="0" smtClean="0"/>
              <a:t>Thinning branches improves air circulation and may reduce disease problems and tree/shrub loss due to extreme weather events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D55F95-77C5-45E4-8F97-D13DE6B4A57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4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Physical Controls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D55F95-77C5-45E4-8F97-D13DE6B4A57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305800" cy="48768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Barriers</a:t>
            </a:r>
            <a:r>
              <a:rPr lang="en-US" sz="2800" dirty="0" smtClean="0"/>
              <a:t> </a:t>
            </a:r>
            <a:r>
              <a:rPr lang="en-US" sz="2800" dirty="0"/>
              <a:t>are used to </a:t>
            </a:r>
            <a:r>
              <a:rPr lang="en-US" sz="2800" dirty="0" smtClean="0"/>
              <a:t>keep pests from plants in the same way window </a:t>
            </a:r>
            <a:r>
              <a:rPr lang="en-US" sz="2800" dirty="0"/>
              <a:t>screens keep out flying and crawling </a:t>
            </a:r>
            <a:r>
              <a:rPr lang="en-US" sz="2800" dirty="0" smtClean="0"/>
              <a:t>insects</a:t>
            </a:r>
          </a:p>
          <a:p>
            <a:r>
              <a:rPr lang="en-US" sz="2800" dirty="0" smtClean="0"/>
              <a:t>Landscape fabric is a good </a:t>
            </a:r>
            <a:br>
              <a:rPr lang="en-US" sz="2800" dirty="0" smtClean="0"/>
            </a:br>
            <a:r>
              <a:rPr lang="en-US" sz="2800" dirty="0" smtClean="0"/>
              <a:t>choice under hardscapes, such </a:t>
            </a:r>
            <a:br>
              <a:rPr lang="en-US" sz="2800" dirty="0" smtClean="0"/>
            </a:br>
            <a:r>
              <a:rPr lang="en-US" sz="2800" dirty="0" smtClean="0"/>
              <a:t>as walkways and tracks, but </a:t>
            </a:r>
            <a:br>
              <a:rPr lang="en-US" sz="2800" dirty="0" smtClean="0"/>
            </a:br>
            <a:r>
              <a:rPr lang="en-US" sz="2800" dirty="0" smtClean="0"/>
              <a:t>can be hard to remove</a:t>
            </a:r>
            <a:br>
              <a:rPr lang="en-US" sz="2800" dirty="0" smtClean="0"/>
            </a:br>
            <a:r>
              <a:rPr lang="en-US" sz="2800" dirty="0"/>
              <a:t>U</a:t>
            </a:r>
            <a:r>
              <a:rPr lang="en-US" sz="2800" dirty="0" smtClean="0"/>
              <a:t>sing degradable cardboard </a:t>
            </a:r>
            <a:br>
              <a:rPr lang="en-US" sz="2800" dirty="0" smtClean="0"/>
            </a:br>
            <a:r>
              <a:rPr lang="en-US" sz="2800" dirty="0" smtClean="0"/>
              <a:t>or newspaper is an option</a:t>
            </a:r>
          </a:p>
          <a:p>
            <a:r>
              <a:rPr lang="en-US" sz="2800" dirty="0" smtClean="0"/>
              <a:t>Monitor mulch as it can be a </a:t>
            </a:r>
            <a:br>
              <a:rPr lang="en-US" sz="2800" dirty="0" smtClean="0"/>
            </a:br>
            <a:r>
              <a:rPr lang="en-US" sz="2800" dirty="0" smtClean="0"/>
              <a:t>good habitat for some pests</a:t>
            </a:r>
            <a:endParaRPr lang="en-US" sz="2800" dirty="0"/>
          </a:p>
          <a:p>
            <a:pPr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53340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Netting can prevent wildlife from feeding plants, and can be invisible from a distance</a:t>
            </a:r>
            <a:endParaRPr lang="en-US" i="1" dirty="0"/>
          </a:p>
        </p:txBody>
      </p:sp>
      <p:pic>
        <p:nvPicPr>
          <p:cNvPr id="24580" name="Picture 4" descr="http://www.freeimages.com/pic/l/i/iv/ivanmarn/1265866_7781254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3063788"/>
            <a:ext cx="3276600" cy="2194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2785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D55F95-77C5-45E4-8F97-D13DE6B4A57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88848" y="1676400"/>
            <a:ext cx="8150352" cy="449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700" dirty="0" smtClean="0"/>
              <a:t>Removing pests by hand</a:t>
            </a:r>
          </a:p>
          <a:p>
            <a:r>
              <a:rPr lang="en-US" sz="2700" dirty="0" smtClean="0"/>
              <a:t>In some situations, this may be the safest and most economical strategy </a:t>
            </a:r>
            <a:br>
              <a:rPr lang="en-US" sz="2700" dirty="0" smtClean="0"/>
            </a:br>
            <a:r>
              <a:rPr lang="en-US" sz="2700" dirty="0" smtClean="0"/>
              <a:t>Use care and protective gloves with poisonous species, such as </a:t>
            </a:r>
            <a:r>
              <a:rPr lang="en-US" sz="2700" dirty="0" err="1" smtClean="0"/>
              <a:t>browntail</a:t>
            </a:r>
            <a:r>
              <a:rPr lang="en-US" sz="2700" dirty="0" smtClean="0"/>
              <a:t> moths or poison ivy</a:t>
            </a:r>
          </a:p>
          <a:p>
            <a:pPr>
              <a:buNone/>
            </a:pPr>
            <a:r>
              <a:rPr lang="en-US" sz="2700" dirty="0" smtClean="0"/>
              <a:t>Trapping</a:t>
            </a:r>
          </a:p>
          <a:p>
            <a:r>
              <a:rPr lang="en-US" sz="2700" dirty="0" smtClean="0"/>
              <a:t>Many traps are available including snap traps for mice and rats, flypaper and other sticky traps, cone traps for yellowjackets and box traps for skunks and raccoons</a:t>
            </a:r>
          </a:p>
          <a:p>
            <a:r>
              <a:rPr lang="en-US" sz="2700" dirty="0" smtClean="0"/>
              <a:t>Note that some traps can attract more insects to the areas, e.g., Japanese beetle traps</a:t>
            </a:r>
          </a:p>
          <a:p>
            <a:endParaRPr lang="en-US" sz="2700" dirty="0" smtClean="0"/>
          </a:p>
          <a:p>
            <a:endParaRPr lang="en-US" sz="2700" dirty="0"/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Physical Controls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-76200"/>
            <a:ext cx="533400" cy="381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chemeClr val="bg1"/>
                </a:solidFill>
              </a:rPr>
              <a:t>4.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Physical Controls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D55F95-77C5-45E4-8F97-D13DE6B4A57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1600200"/>
            <a:ext cx="8001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200" dirty="0" smtClean="0">
                <a:solidFill>
                  <a:sysClr val="windowText" lastClr="000000"/>
                </a:solidFill>
              </a:rPr>
              <a:t>Place traps in inaccessible areas and use 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tamper-resistant stations </a:t>
            </a:r>
            <a:r>
              <a:rPr lang="en-US" sz="3200" dirty="0" smtClean="0">
                <a:solidFill>
                  <a:sysClr val="windowText" lastClr="000000"/>
                </a:solidFill>
              </a:rPr>
              <a:t>to enclose traps to avoid injury to children </a:t>
            </a:r>
            <a:br>
              <a:rPr lang="en-US" sz="3200" dirty="0" smtClean="0">
                <a:solidFill>
                  <a:sysClr val="windowText" lastClr="000000"/>
                </a:solidFill>
              </a:rPr>
            </a:br>
            <a:r>
              <a:rPr lang="en-US" sz="3200" dirty="0" smtClean="0">
                <a:solidFill>
                  <a:sysClr val="windowText" lastClr="000000"/>
                </a:solidFill>
              </a:rPr>
              <a:t>By involving students in the IPM </a:t>
            </a:r>
            <a:br>
              <a:rPr lang="en-US" sz="3200" dirty="0" smtClean="0">
                <a:solidFill>
                  <a:sysClr val="windowText" lastClr="000000"/>
                </a:solidFill>
              </a:rPr>
            </a:br>
            <a:r>
              <a:rPr lang="en-US" sz="3200" dirty="0" smtClean="0">
                <a:solidFill>
                  <a:sysClr val="windowText" lastClr="000000"/>
                </a:solidFill>
              </a:rPr>
              <a:t>program, they will have more of </a:t>
            </a:r>
            <a:br>
              <a:rPr lang="en-US" sz="3200" dirty="0" smtClean="0">
                <a:solidFill>
                  <a:sysClr val="windowText" lastClr="000000"/>
                </a:solidFill>
              </a:rPr>
            </a:br>
            <a:r>
              <a:rPr lang="en-US" sz="3200" dirty="0" smtClean="0">
                <a:solidFill>
                  <a:sysClr val="windowText" lastClr="000000"/>
                </a:solidFill>
              </a:rPr>
              <a:t>a stake in guarding against </a:t>
            </a:r>
            <a:br>
              <a:rPr lang="en-US" sz="3200" dirty="0" smtClean="0">
                <a:solidFill>
                  <a:sysClr val="windowText" lastClr="000000"/>
                </a:solidFill>
              </a:rPr>
            </a:br>
            <a:r>
              <a:rPr lang="en-US" sz="3200" dirty="0" smtClean="0">
                <a:solidFill>
                  <a:sysClr val="windowText" lastClr="000000"/>
                </a:solidFill>
              </a:rPr>
              <a:t>misuse and vandalism</a:t>
            </a:r>
            <a:br>
              <a:rPr lang="en-US" sz="3200" dirty="0" smtClean="0">
                <a:solidFill>
                  <a:sysClr val="windowText" lastClr="000000"/>
                </a:solidFill>
              </a:rPr>
            </a:br>
            <a:r>
              <a:rPr lang="en-US" sz="3200" dirty="0" smtClean="0">
                <a:solidFill>
                  <a:sysClr val="windowText" lastClr="000000"/>
                </a:solidFill>
              </a:rPr>
              <a:t>Trap placement is crucial </a:t>
            </a:r>
            <a:br>
              <a:rPr lang="en-US" sz="3200" dirty="0" smtClean="0">
                <a:solidFill>
                  <a:sysClr val="windowText" lastClr="000000"/>
                </a:solidFill>
              </a:rPr>
            </a:br>
            <a:r>
              <a:rPr lang="en-US" sz="3200" dirty="0" smtClean="0">
                <a:solidFill>
                  <a:sysClr val="windowText" lastClr="000000"/>
                </a:solidFill>
              </a:rPr>
              <a:t>to the effectiveness of </a:t>
            </a:r>
            <a:br>
              <a:rPr lang="en-US" sz="3200" dirty="0" smtClean="0">
                <a:solidFill>
                  <a:sysClr val="windowText" lastClr="000000"/>
                </a:solidFill>
              </a:rPr>
            </a:br>
            <a:r>
              <a:rPr lang="en-US" sz="3200" dirty="0" smtClean="0">
                <a:solidFill>
                  <a:sysClr val="windowText" lastClr="000000"/>
                </a:solidFill>
              </a:rPr>
              <a:t>the trap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5608" y="6273800"/>
            <a:ext cx="234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Tamper-resistant station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492" y="2971800"/>
            <a:ext cx="2447555" cy="367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5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Biological Controls 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D55F95-77C5-45E4-8F97-D13DE6B4A57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959352" cy="5257800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Using living organisms to naturally suppress pest populations</a:t>
            </a:r>
          </a:p>
          <a:p>
            <a:r>
              <a:rPr lang="en-US" sz="3200" dirty="0" smtClean="0"/>
              <a:t>Biological controls usually </a:t>
            </a:r>
            <a:r>
              <a:rPr lang="en-US" sz="3500" dirty="0" smtClean="0"/>
              <a:t>target</a:t>
            </a:r>
            <a:r>
              <a:rPr lang="en-US" sz="3200" dirty="0" smtClean="0"/>
              <a:t> specific pests </a:t>
            </a:r>
            <a:br>
              <a:rPr lang="en-US" sz="3200" dirty="0" smtClean="0"/>
            </a:br>
            <a:r>
              <a:rPr lang="en-US" sz="3200" dirty="0" smtClean="0"/>
              <a:t>Some can become established, providing long-term or even permanent control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358" y="2209800"/>
            <a:ext cx="4053841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544966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Pallid bat with scorpion - Bat Conservation International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68694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Biological Control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4416552" cy="2743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/>
              <a:t>Many species of birds, bats and insects can suppress pest populations, acting as biological control agents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Because they control pests, they are often </a:t>
            </a:r>
            <a:br>
              <a:rPr lang="en-US" sz="3200" dirty="0" smtClean="0"/>
            </a:br>
            <a:r>
              <a:rPr lang="en-US" sz="3200" dirty="0" smtClean="0"/>
              <a:t>known as beneficial organisms </a:t>
            </a:r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7FBFA7E-D92B-492B-B20A-03A974C3FB4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29200" y="4672585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Lady beetles are familiar beneficial insects, they feed almost exclusively on soft-bodied insects and insect eggs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900" y="2006600"/>
            <a:ext cx="3886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7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7FBFA7E-D92B-492B-B20A-03A974C3FB4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077200" cy="495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Maintaining or increasing the number of beneficial organisms can be an effective way to manage pests</a:t>
            </a:r>
          </a:p>
          <a:p>
            <a:r>
              <a:rPr lang="en-US" sz="3200" dirty="0" smtClean="0"/>
              <a:t>Including flowering plants in the landscape can attract and support beneficial organisms that are natural enemies of pests</a:t>
            </a:r>
          </a:p>
          <a:p>
            <a:r>
              <a:rPr lang="en-US" sz="3200" dirty="0" smtClean="0"/>
              <a:t>Avoid placing flowering plants that may attract stinging insects along walkways or near entryways</a:t>
            </a:r>
          </a:p>
          <a:p>
            <a:endParaRPr lang="en-US" sz="3200" dirty="0" smtClean="0"/>
          </a:p>
          <a:p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Biological Control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Learning Objectives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610600" cy="4495800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3200" dirty="0" smtClean="0"/>
              <a:t>Describe the zone management approach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3200" dirty="0" smtClean="0"/>
              <a:t>The principles behind sustainable landscapes</a:t>
            </a:r>
          </a:p>
          <a:p>
            <a:pPr lvl="2">
              <a:buSzPct val="60000"/>
              <a:buFont typeface="Wingdings" pitchFamily="2" charset="2"/>
              <a:buChar char="Ø"/>
            </a:pPr>
            <a:r>
              <a:rPr lang="en-US" sz="3200" dirty="0" smtClean="0"/>
              <a:t> Cultural controls</a:t>
            </a:r>
          </a:p>
          <a:p>
            <a:pPr lvl="2">
              <a:buSzPct val="60000"/>
              <a:buFont typeface="Wingdings" pitchFamily="2" charset="2"/>
              <a:buChar char="Ø"/>
            </a:pPr>
            <a:r>
              <a:rPr lang="en-US" sz="3200" dirty="0" smtClean="0"/>
              <a:t> Physical controls</a:t>
            </a:r>
          </a:p>
          <a:p>
            <a:pPr lvl="2">
              <a:buSzPct val="60000"/>
              <a:buFont typeface="Wingdings" pitchFamily="2" charset="2"/>
              <a:buChar char="Ø"/>
            </a:pPr>
            <a:r>
              <a:rPr lang="en-US" sz="3200" dirty="0" smtClean="0"/>
              <a:t> Biological </a:t>
            </a:r>
            <a:r>
              <a:rPr lang="en-US" sz="3200" dirty="0"/>
              <a:t>c</a:t>
            </a:r>
            <a:r>
              <a:rPr lang="en-US" sz="3200" dirty="0" smtClean="0"/>
              <a:t>ontrols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3200" dirty="0" smtClean="0"/>
              <a:t>Explain the importance of landscaping practices specific to pest exclusion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3200" dirty="0" smtClean="0"/>
              <a:t>Explain sound pruning practices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D55F95-77C5-45E4-8F97-D13DE6B4A57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D55F95-77C5-45E4-8F97-D13DE6B4A57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 smtClean="0"/>
              <a:t>Pesticides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May be used in specific situations when other methods do not provide adequate control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If pesticides are </a:t>
            </a:r>
            <a:br>
              <a:rPr lang="en-US" sz="3200" dirty="0" smtClean="0"/>
            </a:br>
            <a:r>
              <a:rPr lang="en-US" sz="3200" dirty="0" smtClean="0"/>
              <a:t>used, signs should </a:t>
            </a:r>
            <a:br>
              <a:rPr lang="en-US" sz="3200" dirty="0" smtClean="0"/>
            </a:br>
            <a:r>
              <a:rPr lang="en-US" sz="3200" dirty="0" smtClean="0"/>
              <a:t>be posted and </a:t>
            </a:r>
            <a:br>
              <a:rPr lang="en-US" sz="3200" dirty="0" smtClean="0"/>
            </a:br>
            <a:r>
              <a:rPr lang="en-US" sz="3200" dirty="0" smtClean="0"/>
              <a:t>students, teachers,</a:t>
            </a:r>
            <a:br>
              <a:rPr lang="en-US" sz="3200" dirty="0" smtClean="0"/>
            </a:br>
            <a:r>
              <a:rPr lang="en-US" sz="3200" dirty="0" smtClean="0"/>
              <a:t>administration </a:t>
            </a:r>
            <a:br>
              <a:rPr lang="en-US" sz="3200" dirty="0" smtClean="0"/>
            </a:br>
            <a:r>
              <a:rPr lang="en-US" sz="3200" dirty="0" smtClean="0"/>
              <a:t>should be notified </a:t>
            </a:r>
            <a:br>
              <a:rPr lang="en-US" sz="3200" dirty="0" smtClean="0"/>
            </a:br>
            <a:r>
              <a:rPr lang="en-US" sz="3200" dirty="0" smtClean="0"/>
              <a:t>ahead of </a:t>
            </a:r>
            <a:br>
              <a:rPr lang="en-US" sz="3200" dirty="0" smtClean="0"/>
            </a:br>
            <a:r>
              <a:rPr lang="en-US" sz="3200" dirty="0" smtClean="0"/>
              <a:t>application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Pesticides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3683000"/>
            <a:ext cx="4724400" cy="3149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D55F95-77C5-45E4-8F97-D13DE6B4A57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648700" cy="4495800"/>
          </a:xfrm>
        </p:spPr>
        <p:txBody>
          <a:bodyPr>
            <a:noAutofit/>
          </a:bodyPr>
          <a:lstStyle/>
          <a:p>
            <a:r>
              <a:rPr lang="en-US" sz="3000" dirty="0" smtClean="0"/>
              <a:t>Some pesticides are lethal to biological controls, so apply pesticides with their survival in mind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000" dirty="0" smtClean="0"/>
              <a:t>Treat only when populations reach action thresholds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000" dirty="0"/>
              <a:t>Time treatments to be least disruptive to </a:t>
            </a:r>
            <a:r>
              <a:rPr lang="en-US" sz="3000" dirty="0" smtClean="0"/>
              <a:t>beneficial organisms 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000" dirty="0" smtClean="0"/>
              <a:t>Avoid broad-spectrum insecticides, toxic to many species of insects 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000" dirty="0" smtClean="0"/>
              <a:t>Select targeted, low-risk pesticides, such as </a:t>
            </a:r>
            <a:r>
              <a:rPr lang="en-US" sz="3000" i="1" dirty="0" smtClean="0"/>
              <a:t>Bacillus thuringiensis</a:t>
            </a:r>
            <a:r>
              <a:rPr lang="en-US" sz="3000" dirty="0" smtClean="0"/>
              <a:t>, insect growth regulators, and baits formulated to attract only the target pest</a:t>
            </a:r>
          </a:p>
          <a:p>
            <a:endParaRPr lang="en-US" sz="3000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Pesticides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D55F95-77C5-45E4-8F97-D13DE6B4A57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8153400" cy="5181600"/>
          </a:xfrm>
        </p:spPr>
        <p:txBody>
          <a:bodyPr>
            <a:normAutofit fontScale="92500" lnSpcReduction="10000"/>
          </a:bodyPr>
          <a:lstStyle/>
          <a:p>
            <a:pPr>
              <a:buFont typeface="Times New Roman" pitchFamily="18" charset="0"/>
              <a:buChar char="□"/>
            </a:pPr>
            <a:r>
              <a:rPr lang="en-US" sz="3200" dirty="0" smtClean="0"/>
              <a:t>Remember that a pesticide applicator license may be required for pesticide applications on school property, including mold control, weed killers, disease control and rodent baits</a:t>
            </a:r>
          </a:p>
          <a:p>
            <a:pPr>
              <a:buFont typeface="Times New Roman" pitchFamily="18" charset="0"/>
              <a:buChar char="□"/>
            </a:pPr>
            <a:r>
              <a:rPr lang="en-US" sz="3200" dirty="0" smtClean="0"/>
              <a:t>Make certain that you are in compliance with local, state and federal laws (which change over time)</a:t>
            </a:r>
          </a:p>
          <a:p>
            <a:pPr>
              <a:buFont typeface="Times New Roman" pitchFamily="18" charset="0"/>
              <a:buChar char="□"/>
            </a:pPr>
            <a:r>
              <a:rPr lang="en-US" sz="3200" dirty="0" smtClean="0"/>
              <a:t>Follow guidelines in your school </a:t>
            </a:r>
            <a:br>
              <a:rPr lang="en-US" sz="3200" dirty="0" smtClean="0"/>
            </a:br>
            <a:r>
              <a:rPr lang="en-US" sz="3200" dirty="0" smtClean="0"/>
              <a:t>district IPM policy and plan </a:t>
            </a:r>
            <a:br>
              <a:rPr lang="en-US" sz="3200" dirty="0" smtClean="0"/>
            </a:br>
            <a:r>
              <a:rPr lang="en-US" sz="3200" dirty="0" smtClean="0"/>
              <a:t>when using pesticides on school </a:t>
            </a:r>
            <a:br>
              <a:rPr lang="en-US" sz="3200" dirty="0" smtClean="0"/>
            </a:br>
            <a:r>
              <a:rPr lang="en-US" sz="3200" dirty="0" smtClean="0"/>
              <a:t>grounds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533400" y="228600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When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Using Pesticides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4838755"/>
            <a:ext cx="3200400" cy="201924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Landscape Management Tips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D55F95-77C5-45E4-8F97-D13DE6B4A57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76200"/>
            <a:ext cx="533400" cy="381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chemeClr val="bg1"/>
                </a:solidFill>
              </a:rPr>
              <a:t>4.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2622007"/>
            <a:ext cx="5599749" cy="4235993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5715000" cy="44196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Know your plants</a:t>
            </a:r>
          </a:p>
          <a:p>
            <a:r>
              <a:rPr lang="en-US" sz="3200" dirty="0" smtClean="0"/>
              <a:t>Tolerance level for </a:t>
            </a:r>
            <a:br>
              <a:rPr lang="en-US" sz="3200" dirty="0" smtClean="0"/>
            </a:br>
            <a:r>
              <a:rPr lang="en-US" sz="3200" dirty="0" smtClean="0"/>
              <a:t>common problems</a:t>
            </a:r>
          </a:p>
          <a:p>
            <a:r>
              <a:rPr lang="en-US" sz="3200" dirty="0" smtClean="0"/>
              <a:t>Landscape preparation</a:t>
            </a:r>
          </a:p>
          <a:p>
            <a:r>
              <a:rPr lang="en-US" sz="3200" dirty="0" smtClean="0"/>
              <a:t>Mulch</a:t>
            </a:r>
          </a:p>
          <a:p>
            <a:r>
              <a:rPr lang="en-US" sz="3200" dirty="0" smtClean="0"/>
              <a:t>Pruning </a:t>
            </a:r>
          </a:p>
          <a:p>
            <a:r>
              <a:rPr lang="en-US" sz="3200" dirty="0" smtClean="0"/>
              <a:t>Fertilizer</a:t>
            </a:r>
          </a:p>
          <a:p>
            <a:r>
              <a:rPr lang="en-US" sz="3200" dirty="0" smtClean="0"/>
              <a:t>Irrigation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432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-76200"/>
            <a:ext cx="533400" cy="381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chemeClr val="bg1"/>
                </a:solidFill>
              </a:rPr>
              <a:t>4.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Landscaping Practices to Avoid Problems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Autofit/>
          </a:bodyPr>
          <a:lstStyle/>
          <a:p>
            <a:r>
              <a:rPr lang="en-US" sz="3000" dirty="0" smtClean="0"/>
              <a:t>Match the plant to the site - </a:t>
            </a:r>
            <a:r>
              <a:rPr lang="en-US" sz="3000" b="1" dirty="0" smtClean="0"/>
              <a:t>plants should be adapted to existing environmental conditions</a:t>
            </a:r>
          </a:p>
          <a:p>
            <a:r>
              <a:rPr lang="en-US" sz="3000" dirty="0" smtClean="0"/>
              <a:t>Some plants cannot grow in full sun, light requirements are especially important for grasses </a:t>
            </a:r>
          </a:p>
          <a:p>
            <a:r>
              <a:rPr lang="en-US" sz="3000" dirty="0" smtClean="0"/>
              <a:t>Use USDA hardiness zones as </a:t>
            </a:r>
            <a:r>
              <a:rPr lang="en-US" sz="3000" dirty="0"/>
              <a:t>a plant selection </a:t>
            </a:r>
            <a:r>
              <a:rPr lang="en-US" sz="3000" dirty="0" smtClean="0"/>
              <a:t>aid </a:t>
            </a:r>
            <a:r>
              <a:rPr lang="en-US" sz="3000" dirty="0" smtClean="0">
                <a:solidFill>
                  <a:srgbClr val="0000FF"/>
                </a:solidFill>
              </a:rPr>
              <a:t>http</a:t>
            </a:r>
            <a:r>
              <a:rPr lang="en-US" sz="3000" dirty="0">
                <a:solidFill>
                  <a:srgbClr val="0000FF"/>
                </a:solidFill>
              </a:rPr>
              <a:t>://</a:t>
            </a:r>
            <a:r>
              <a:rPr lang="en-US" sz="3000" dirty="0" smtClean="0">
                <a:solidFill>
                  <a:srgbClr val="0000FF"/>
                </a:solidFill>
              </a:rPr>
              <a:t>planthardiness.ars.usda.gov/phzmweb/interactivemap.aspx</a:t>
            </a:r>
          </a:p>
          <a:p>
            <a:r>
              <a:rPr lang="en-US" sz="3200" dirty="0" smtClean="0"/>
              <a:t>Select landscape plants that are resistant to common pest problems and environmental stresses imposed by the site</a:t>
            </a:r>
            <a:endParaRPr lang="en-US" sz="3000" dirty="0" smtClean="0"/>
          </a:p>
          <a:p>
            <a:endParaRPr lang="en-US" sz="3000" dirty="0" smtClean="0"/>
          </a:p>
          <a:p>
            <a:endParaRPr lang="en-US" sz="3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D55F95-77C5-45E4-8F97-D13DE6B4A57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4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76200"/>
            <a:ext cx="533400" cy="381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chemeClr val="bg1"/>
                </a:solidFill>
              </a:rPr>
              <a:t>4.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229600" cy="5181600"/>
          </a:xfrm>
        </p:spPr>
        <p:txBody>
          <a:bodyPr>
            <a:noAutofit/>
          </a:bodyPr>
          <a:lstStyle/>
          <a:p>
            <a:r>
              <a:rPr lang="en-US" sz="3100" dirty="0" smtClean="0"/>
              <a:t>Shrubs should be pruned away from buildings and shaped so they do not create places for rodents to hide</a:t>
            </a:r>
          </a:p>
          <a:p>
            <a:r>
              <a:rPr lang="en-US" sz="3100" dirty="0" smtClean="0"/>
              <a:t>Keep tree limbs pruned at least six feet away from buildings </a:t>
            </a:r>
          </a:p>
          <a:p>
            <a:r>
              <a:rPr lang="en-US" sz="3100" dirty="0" smtClean="0"/>
              <a:t>Remove vines climbing </a:t>
            </a:r>
            <a:br>
              <a:rPr lang="en-US" sz="3100" dirty="0" smtClean="0"/>
            </a:br>
            <a:r>
              <a:rPr lang="en-US" sz="3100" dirty="0" smtClean="0"/>
              <a:t>on buildings or growing</a:t>
            </a:r>
            <a:br>
              <a:rPr lang="en-US" sz="3100" dirty="0" smtClean="0"/>
            </a:br>
            <a:r>
              <a:rPr lang="en-US" sz="3100" dirty="0" smtClean="0"/>
              <a:t>low to the ground next </a:t>
            </a:r>
            <a:br>
              <a:rPr lang="en-US" sz="3100" dirty="0" smtClean="0"/>
            </a:br>
            <a:r>
              <a:rPr lang="en-US" sz="3100" dirty="0" smtClean="0"/>
              <a:t>to buildings </a:t>
            </a:r>
          </a:p>
          <a:p>
            <a:endParaRPr lang="en-US" sz="3100" dirty="0"/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533400" y="228600"/>
            <a:ext cx="8153400" cy="990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Landscaping Practices to Avoid Problems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D55F95-77C5-45E4-8F97-D13DE6B4A57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4038600"/>
            <a:ext cx="3810000" cy="2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Landscape Management Tips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D55F95-77C5-45E4-8F97-D13DE6B4A57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40386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Pruning</a:t>
            </a:r>
          </a:p>
          <a:p>
            <a:r>
              <a:rPr lang="en-US" sz="3200" dirty="0" smtClean="0"/>
              <a:t>Use certified arborists  to prune trees and shrubs or have staff trained appropriately</a:t>
            </a:r>
          </a:p>
          <a:p>
            <a:r>
              <a:rPr lang="en-US" sz="3200" dirty="0" smtClean="0"/>
              <a:t>Generally, no more than 25% of tree canopy per year should be removed</a:t>
            </a:r>
          </a:p>
        </p:txBody>
      </p:sp>
      <p:pic>
        <p:nvPicPr>
          <p:cNvPr id="5" name="Picture 4" descr="landscap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1676400"/>
            <a:ext cx="3143250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59436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Overgrown trees allow easy access to buildings for pests – Shaku Nair, University of Arizona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19930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D55F95-77C5-45E4-8F97-D13DE6B4A57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2743200"/>
            <a:ext cx="81534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Fertilizing</a:t>
            </a:r>
          </a:p>
          <a:p>
            <a:r>
              <a:rPr lang="en-US" sz="3200" dirty="0" smtClean="0"/>
              <a:t>Fertilize plants only as necessary, over-fertilization promotes rapid growth, requires more maintenance and can leave plants susceptible to certain pest problems</a:t>
            </a:r>
          </a:p>
          <a:p>
            <a:r>
              <a:rPr lang="en-US" sz="3200" dirty="0" smtClean="0"/>
              <a:t>Use slow-release or time-release nitrogen fertilizers </a:t>
            </a:r>
          </a:p>
          <a:p>
            <a:endParaRPr lang="en-US" sz="3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Landscape </a:t>
            </a:r>
            <a:b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Management Tips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19600" y="-1"/>
            <a:ext cx="4724400" cy="318351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D55F95-77C5-45E4-8F97-D13DE6B4A57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Irrigating</a:t>
            </a:r>
          </a:p>
          <a:p>
            <a:r>
              <a:rPr lang="en-US" sz="3200" dirty="0" smtClean="0"/>
              <a:t>Soils will differ from school to school and even within a specific site </a:t>
            </a:r>
            <a:br>
              <a:rPr lang="en-US" sz="3200" dirty="0" smtClean="0"/>
            </a:br>
            <a:r>
              <a:rPr lang="en-US" sz="3200" dirty="0" smtClean="0"/>
              <a:t>Familiarity with the soils and their ability to accept/hold and move water is critical to proper irrigation and water conservation</a:t>
            </a:r>
          </a:p>
          <a:p>
            <a:r>
              <a:rPr lang="en-US" sz="3200" dirty="0"/>
              <a:t>I</a:t>
            </a:r>
            <a:r>
              <a:rPr lang="en-US" sz="3200" dirty="0" smtClean="0"/>
              <a:t>rrigate early in the morning, infrequently and with longer durations to encourage deep rooting, most irrigation systems should not be set to turn on every day</a:t>
            </a:r>
            <a:endParaRPr lang="en-US" sz="3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Landscape Management Tips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Sound Pruning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P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ractices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1413" y="1524000"/>
            <a:ext cx="8437944" cy="5081029"/>
          </a:xfrm>
        </p:spPr>
        <p:txBody>
          <a:bodyPr>
            <a:noAutofit/>
          </a:bodyPr>
          <a:lstStyle/>
          <a:p>
            <a:r>
              <a:rPr lang="en-US" sz="3200" dirty="0" smtClean="0"/>
              <a:t>Why prune:</a:t>
            </a:r>
          </a:p>
          <a:p>
            <a:pPr lvl="1"/>
            <a:r>
              <a:rPr lang="en-US" sz="2800" dirty="0" smtClean="0"/>
              <a:t>Maintaining plant health includes the removal of diseased, dying, injured and dead branches; removal of crossovers, which can rub together and damage limbs and harbor disease</a:t>
            </a:r>
          </a:p>
          <a:p>
            <a:pPr lvl="1"/>
            <a:r>
              <a:rPr lang="en-US" sz="2800" dirty="0" smtClean="0"/>
              <a:t>Control of visibility and safety concern: remove hazardous branches before they fall, correct and repair damage</a:t>
            </a:r>
          </a:p>
          <a:p>
            <a:pPr lvl="1"/>
            <a:r>
              <a:rPr lang="en-US" sz="2800" dirty="0" smtClean="0"/>
              <a:t>Renovating or rejuvenating old or overgrown plants</a:t>
            </a:r>
          </a:p>
          <a:p>
            <a:pPr lvl="1"/>
            <a:r>
              <a:rPr lang="en-US" sz="2800" dirty="0" smtClean="0"/>
              <a:t>Formal hedges require continuous pruning to maintain their size and shape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F4EF7BA-791D-7740-94C5-F81964C37E0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06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Zone Management Approach 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D55F95-77C5-45E4-8F97-D13DE6B4A57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531352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/>
              <a:t>Classifying landscape sites: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Locate a map of your school grounds and divide it into zones (high, medium and low maintenance) according to intended use, water use and/or visibility </a:t>
            </a:r>
            <a:br>
              <a:rPr lang="en-US" sz="3000" dirty="0" smtClean="0"/>
            </a:br>
            <a:r>
              <a:rPr lang="en-US" sz="3000" dirty="0" smtClean="0"/>
              <a:t>Highly visible sites where appearance is key, such as lawns by main entry doors, are likely to be high-maintenance zones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High-maintenance plants, such as dogwood or crabapple, should be excluded from all zones; low-maintenance plants can be used in all zones</a:t>
            </a:r>
          </a:p>
          <a:p>
            <a:pPr marL="0" indent="0">
              <a:buNone/>
            </a:pP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endParaRPr lang="en-US" sz="3000" dirty="0" smtClean="0"/>
          </a:p>
          <a:p>
            <a:pPr marL="0" indent="0">
              <a:buNone/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Sound Pruning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Practices - Trees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486130" cy="4893435"/>
          </a:xfrm>
        </p:spPr>
        <p:txBody>
          <a:bodyPr>
            <a:noAutofit/>
          </a:bodyPr>
          <a:lstStyle/>
          <a:p>
            <a:pPr marL="404813" indent="-404813">
              <a:buNone/>
            </a:pPr>
            <a:r>
              <a:rPr lang="en-US" dirty="0"/>
              <a:t>1. Maintain health of tree: a) remove all dead, dying, and diseased limbs; b) remove crossovers</a:t>
            </a:r>
            <a:r>
              <a:rPr lang="en-US" dirty="0" smtClean="0"/>
              <a:t>, which </a:t>
            </a:r>
            <a:r>
              <a:rPr lang="en-US" dirty="0"/>
              <a:t>can rub together and damage limbs and harbor disease; c) remove </a:t>
            </a:r>
            <a:r>
              <a:rPr lang="en-US" dirty="0" smtClean="0"/>
              <a:t>hazardous branches </a:t>
            </a:r>
            <a:r>
              <a:rPr lang="en-US" dirty="0"/>
              <a:t>before they fall; d) correct and repair </a:t>
            </a:r>
            <a:r>
              <a:rPr lang="en-US" dirty="0" smtClean="0"/>
              <a:t>damage</a:t>
            </a:r>
            <a:endParaRPr lang="en-US" dirty="0"/>
          </a:p>
          <a:p>
            <a:pPr marL="404813" indent="-404813">
              <a:buNone/>
            </a:pPr>
            <a:r>
              <a:rPr lang="en-US" dirty="0"/>
              <a:t>2. Raise the canopy to increase pedestrian, vehicular, or visual </a:t>
            </a:r>
            <a:r>
              <a:rPr lang="en-US" dirty="0" smtClean="0"/>
              <a:t>zone</a:t>
            </a:r>
            <a:endParaRPr lang="en-US" dirty="0"/>
          </a:p>
          <a:p>
            <a:pPr marL="404813" indent="-404813">
              <a:buNone/>
            </a:pPr>
            <a:r>
              <a:rPr lang="en-US" dirty="0"/>
              <a:t>3. Rejuvenate the tree by the removal of old wood in such a way that encourages the formation </a:t>
            </a:r>
            <a:r>
              <a:rPr lang="en-US" dirty="0" smtClean="0"/>
              <a:t>of new </a:t>
            </a:r>
            <a:r>
              <a:rPr lang="en-US" dirty="0"/>
              <a:t>wood (remove no more than 1/3 of the wood in one year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F4EF7BA-791D-7740-94C5-F81964C37E0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5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7997952" cy="4495800"/>
          </a:xfrm>
        </p:spPr>
        <p:txBody>
          <a:bodyPr>
            <a:normAutofit fontScale="92500"/>
          </a:bodyPr>
          <a:lstStyle/>
          <a:p>
            <a:pPr marL="404813" indent="-404813">
              <a:buNone/>
            </a:pPr>
            <a:r>
              <a:rPr lang="en-US" sz="3200" dirty="0"/>
              <a:t>4. Improve the aesthetic quality of the tree and thus, its </a:t>
            </a:r>
            <a:r>
              <a:rPr lang="en-US" sz="3200" dirty="0" smtClean="0"/>
              <a:t>value</a:t>
            </a:r>
            <a:endParaRPr lang="en-US" sz="3200" dirty="0"/>
          </a:p>
          <a:p>
            <a:pPr marL="404813" indent="-404813">
              <a:buNone/>
            </a:pPr>
            <a:r>
              <a:rPr lang="en-US" sz="3200" dirty="0"/>
              <a:t>5. Slow the tree’s growth by timely removal of foliage (but best to select right plant for the site</a:t>
            </a:r>
            <a:r>
              <a:rPr lang="en-US" sz="3200" dirty="0" smtClean="0"/>
              <a:t>)</a:t>
            </a:r>
            <a:endParaRPr lang="en-US" sz="3200" dirty="0"/>
          </a:p>
          <a:p>
            <a:pPr marL="404813" indent="-404813">
              <a:buNone/>
            </a:pPr>
            <a:r>
              <a:rPr lang="en-US" sz="3200" dirty="0"/>
              <a:t>6. Fruit trees: a) increase fruit production; b) develop strong 45-degree angles to support fruit load; c) remove limbs that grow down or straight up; d) maintain tree size</a:t>
            </a:r>
            <a:r>
              <a:rPr lang="nl-NL" sz="3200" dirty="0"/>
              <a:t>; e) maintain fruit </a:t>
            </a:r>
            <a:r>
              <a:rPr lang="nl-NL" sz="3200" dirty="0" smtClean="0"/>
              <a:t>spurs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Sound Pruning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Practices - Trees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F4EF7BA-791D-7740-94C5-F81964C37E0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99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240" y="3886788"/>
            <a:ext cx="3345808" cy="2841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00" y="4069345"/>
            <a:ext cx="3461500" cy="2788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Types of Pruning Cuts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7325" y="1538311"/>
            <a:ext cx="4098475" cy="2728889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Heading Cuts</a:t>
            </a:r>
            <a:r>
              <a:rPr lang="en-US" dirty="0" smtClean="0"/>
              <a:t>: </a:t>
            </a:r>
            <a:r>
              <a:rPr lang="en-US" dirty="0"/>
              <a:t>Several buds left on the </a:t>
            </a:r>
            <a:r>
              <a:rPr lang="en-US" dirty="0" smtClean="0"/>
              <a:t>cut branch </a:t>
            </a:r>
            <a:r>
              <a:rPr lang="en-US" dirty="0"/>
              <a:t>grow, making denser, more </a:t>
            </a:r>
            <a:r>
              <a:rPr lang="en-US" dirty="0" smtClean="0"/>
              <a:t>compact foliage </a:t>
            </a:r>
            <a:r>
              <a:rPr lang="en-US" dirty="0"/>
              <a:t>on more </a:t>
            </a:r>
            <a:r>
              <a:rPr lang="en-US" dirty="0" smtClean="0"/>
              <a:t>branches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67573" y="1503719"/>
            <a:ext cx="4351957" cy="2611081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/>
              <a:t>Thinning Cuts</a:t>
            </a:r>
            <a:r>
              <a:rPr lang="en-US" dirty="0" smtClean="0"/>
              <a:t>: </a:t>
            </a:r>
            <a:r>
              <a:rPr lang="en-US" dirty="0"/>
              <a:t>Branches are </a:t>
            </a:r>
            <a:r>
              <a:rPr lang="en-US" dirty="0" smtClean="0"/>
              <a:t>removed entirely</a:t>
            </a:r>
            <a:r>
              <a:rPr lang="en-US" dirty="0"/>
              <a:t>, leaving no buds to </a:t>
            </a:r>
            <a:r>
              <a:rPr lang="en-US" dirty="0" smtClean="0"/>
              <a:t>grow</a:t>
            </a:r>
          </a:p>
          <a:p>
            <a:r>
              <a:rPr lang="en-US" dirty="0" smtClean="0"/>
              <a:t>Energy </a:t>
            </a:r>
            <a:r>
              <a:rPr lang="en-US" dirty="0"/>
              <a:t>is diverted into remaining branches</a:t>
            </a:r>
            <a:r>
              <a:rPr lang="en-US" dirty="0" smtClean="0"/>
              <a:t>, which </a:t>
            </a:r>
            <a:r>
              <a:rPr lang="en-US" dirty="0"/>
              <a:t>grow more </a:t>
            </a:r>
            <a:r>
              <a:rPr lang="en-US" dirty="0" smtClean="0"/>
              <a:t>vigorously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F4EF7BA-791D-7740-94C5-F81964C37E0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20037" y="140219"/>
            <a:ext cx="329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Oregon State University Extension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01463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Angle of Cuts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80535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Always make cuts close to a node</a:t>
            </a:r>
            <a:br>
              <a:rPr lang="en-US" dirty="0" smtClean="0"/>
            </a:br>
            <a:r>
              <a:rPr lang="en-US" dirty="0" smtClean="0"/>
              <a:t>Branches grow </a:t>
            </a:r>
            <a:r>
              <a:rPr lang="en-US" dirty="0"/>
              <a:t>only at these nodes, and if you leave </a:t>
            </a:r>
            <a:r>
              <a:rPr lang="en-US" dirty="0" smtClean="0"/>
              <a:t>too long </a:t>
            </a:r>
            <a:r>
              <a:rPr lang="en-US" dirty="0"/>
              <a:t>a stub beyond the node, </a:t>
            </a:r>
            <a:r>
              <a:rPr lang="en-US" dirty="0" smtClean="0"/>
              <a:t>the stub will die and rot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02895" y="3808698"/>
            <a:ext cx="6421905" cy="2439702"/>
            <a:chOff x="923662" y="3709408"/>
            <a:chExt cx="6768193" cy="25712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3662" y="3709408"/>
              <a:ext cx="6768193" cy="249658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053482" y="5911334"/>
              <a:ext cx="12699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 correct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F4EF7BA-791D-7740-94C5-F81964C37E0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20037" y="140219"/>
            <a:ext cx="329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Oregon State University Extension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14413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4805680"/>
            <a:ext cx="5130800" cy="2052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Placement of Cuts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7" y="1600200"/>
            <a:ext cx="8349157" cy="3352800"/>
          </a:xfrm>
        </p:spPr>
        <p:txBody>
          <a:bodyPr>
            <a:normAutofit/>
          </a:bodyPr>
          <a:lstStyle/>
          <a:p>
            <a:r>
              <a:rPr lang="en-US" dirty="0"/>
              <a:t>Prune to the lateral bud that will produce </a:t>
            </a:r>
            <a:r>
              <a:rPr lang="en-US" dirty="0" smtClean="0"/>
              <a:t>the branch </a:t>
            </a:r>
            <a:r>
              <a:rPr lang="en-US" dirty="0"/>
              <a:t>you </a:t>
            </a:r>
            <a:r>
              <a:rPr lang="en-US" dirty="0" smtClean="0"/>
              <a:t>want, the </a:t>
            </a:r>
            <a:r>
              <a:rPr lang="en-US" dirty="0"/>
              <a:t>placement of that bud </a:t>
            </a:r>
            <a:r>
              <a:rPr lang="en-US" dirty="0" smtClean="0"/>
              <a:t>on the </a:t>
            </a:r>
            <a:r>
              <a:rPr lang="en-US" dirty="0"/>
              <a:t>stem points </a:t>
            </a:r>
            <a:r>
              <a:rPr lang="en-US" dirty="0" smtClean="0"/>
              <a:t>in the </a:t>
            </a:r>
            <a:r>
              <a:rPr lang="en-US" dirty="0"/>
              <a:t>direction of the new </a:t>
            </a:r>
            <a:r>
              <a:rPr lang="en-US" dirty="0" smtClean="0"/>
              <a:t>branch</a:t>
            </a:r>
          </a:p>
          <a:p>
            <a:r>
              <a:rPr lang="en-US" dirty="0" smtClean="0"/>
              <a:t> An </a:t>
            </a:r>
            <a:r>
              <a:rPr lang="en-US" dirty="0"/>
              <a:t>outside bud, pruned with a slanting cut </a:t>
            </a:r>
            <a:r>
              <a:rPr lang="en-US" dirty="0" smtClean="0"/>
              <a:t>just above </a:t>
            </a:r>
            <a:r>
              <a:rPr lang="en-US" dirty="0"/>
              <a:t>the bud, will usually produce an </a:t>
            </a:r>
            <a:r>
              <a:rPr lang="en-US" dirty="0" smtClean="0"/>
              <a:t>outside branch, a </a:t>
            </a:r>
            <a:r>
              <a:rPr lang="en-US" dirty="0"/>
              <a:t>flat cut above the bud allows </a:t>
            </a:r>
            <a:r>
              <a:rPr lang="en-US" dirty="0" smtClean="0"/>
              <a:t>two lower </a:t>
            </a:r>
            <a:r>
              <a:rPr lang="en-US" dirty="0"/>
              <a:t>buds to release and grow </a:t>
            </a:r>
            <a:r>
              <a:rPr lang="en-US" dirty="0" smtClean="0"/>
              <a:t>shoots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F4EF7BA-791D-7740-94C5-F81964C37E0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20037" y="140219"/>
            <a:ext cx="329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Oregon State University Extension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34354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119" y="2227069"/>
            <a:ext cx="3657600" cy="3314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Pruning Thick, Heavy Branches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35030"/>
            <a:ext cx="5164757" cy="5052168"/>
          </a:xfrm>
        </p:spPr>
        <p:txBody>
          <a:bodyPr>
            <a:normAutofit lnSpcReduction="10000"/>
          </a:bodyPr>
          <a:lstStyle/>
          <a:p>
            <a:pPr marL="404813" indent="-404813">
              <a:buNone/>
            </a:pPr>
            <a:r>
              <a:rPr lang="en-US" dirty="0"/>
              <a:t>1. Undercut the bottom of the branch about 1/3 </a:t>
            </a:r>
            <a:r>
              <a:rPr lang="en-US" dirty="0" smtClean="0"/>
              <a:t>of the </a:t>
            </a:r>
            <a:r>
              <a:rPr lang="en-US" dirty="0"/>
              <a:t>way through, 6-12 inches out from the trunk (a</a:t>
            </a:r>
            <a:r>
              <a:rPr lang="en-US" dirty="0" smtClean="0"/>
              <a:t>)</a:t>
            </a:r>
          </a:p>
          <a:p>
            <a:pPr marL="404813" indent="-404813">
              <a:buNone/>
            </a:pPr>
            <a:r>
              <a:rPr lang="en-US" dirty="0" smtClean="0"/>
              <a:t>2</a:t>
            </a:r>
            <a:r>
              <a:rPr lang="en-US" dirty="0"/>
              <a:t>. Make a second cut from the top, about 2-</a:t>
            </a:r>
            <a:r>
              <a:rPr lang="en-US" dirty="0" smtClean="0"/>
              <a:t>inches farther </a:t>
            </a:r>
            <a:r>
              <a:rPr lang="en-US" dirty="0"/>
              <a:t>out from the under-cut, until the branch </a:t>
            </a:r>
            <a:r>
              <a:rPr lang="en-US" dirty="0" smtClean="0"/>
              <a:t>falls away </a:t>
            </a:r>
            <a:r>
              <a:rPr lang="en-US" dirty="0"/>
              <a:t>(b</a:t>
            </a:r>
            <a:r>
              <a:rPr lang="en-US" dirty="0" smtClean="0"/>
              <a:t>)</a:t>
            </a:r>
          </a:p>
          <a:p>
            <a:pPr marL="404813" indent="-404813">
              <a:buNone/>
            </a:pPr>
            <a:r>
              <a:rPr lang="en-US" dirty="0" smtClean="0"/>
              <a:t>3</a:t>
            </a:r>
            <a:r>
              <a:rPr lang="en-US" dirty="0"/>
              <a:t>. Cut back the resulting stub to the branch </a:t>
            </a:r>
            <a:r>
              <a:rPr lang="en-US" dirty="0" smtClean="0"/>
              <a:t>collar (</a:t>
            </a:r>
            <a:r>
              <a:rPr lang="en-US" dirty="0"/>
              <a:t>c) (not flush with the trunk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F4EF7BA-791D-7740-94C5-F81964C37E0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20037" y="140219"/>
            <a:ext cx="329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Oregon State University Extension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789754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When to Prune Trees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399" y="1752600"/>
            <a:ext cx="8153401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Generally the best time to prune trees is during the dormant period, usually in late winter (November – March)</a:t>
            </a:r>
          </a:p>
          <a:p>
            <a:r>
              <a:rPr lang="en-US" dirty="0" smtClean="0"/>
              <a:t>Pruning can be done year-round, as needed E.g., remove dead or diseased branches any time</a:t>
            </a:r>
          </a:p>
          <a:p>
            <a:r>
              <a:rPr lang="en-US" dirty="0" smtClean="0"/>
              <a:t>Pruning done during the dormant season tends to have an invigorating effect on tree growth</a:t>
            </a:r>
          </a:p>
          <a:p>
            <a:r>
              <a:rPr lang="en-US" dirty="0" smtClean="0"/>
              <a:t>Pruning done during peak growth times tends to slow growth</a:t>
            </a:r>
          </a:p>
          <a:p>
            <a:r>
              <a:rPr lang="en-US" dirty="0" smtClean="0"/>
              <a:t>Generally, berries and tree fruits are pruned November until bloom </a:t>
            </a:r>
          </a:p>
          <a:p>
            <a:r>
              <a:rPr lang="en-US" dirty="0" smtClean="0"/>
              <a:t>Prune blooming ornamentals during and immediately after bloom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F4EF7BA-791D-7740-94C5-F81964C37E0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588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71289"/>
            <a:ext cx="9144000" cy="3186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How to Prune a Shrub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5864" cy="2396993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Selective thinning</a:t>
            </a:r>
            <a:r>
              <a:rPr lang="en-US" dirty="0"/>
              <a:t>: </a:t>
            </a:r>
            <a:r>
              <a:rPr lang="en-US" dirty="0" smtClean="0"/>
              <a:t>removing </a:t>
            </a:r>
            <a:r>
              <a:rPr lang="en-US" dirty="0"/>
              <a:t>branches back to the point of attachment to another </a:t>
            </a:r>
            <a:r>
              <a:rPr lang="en-US" dirty="0" smtClean="0"/>
              <a:t>branch (left), </a:t>
            </a:r>
            <a:r>
              <a:rPr lang="en-US" dirty="0"/>
              <a:t>or to the </a:t>
            </a:r>
            <a:r>
              <a:rPr lang="en-US" dirty="0" smtClean="0"/>
              <a:t>base of the plant (right) </a:t>
            </a:r>
            <a:br>
              <a:rPr lang="en-US" dirty="0" smtClean="0"/>
            </a:br>
            <a:r>
              <a:rPr lang="en-US" dirty="0" smtClean="0"/>
              <a:t>This type of pruning opens the plant canopy, increasing light and air movement, it is a technique suitable for all plants and the most desirable method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F4EF7BA-791D-7740-94C5-F81964C37E0F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20037" y="140219"/>
            <a:ext cx="329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Oregon State University Extension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840748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Heading Cuts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8784" y="1600200"/>
            <a:ext cx="8925216" cy="2324842"/>
          </a:xfrm>
        </p:spPr>
        <p:txBody>
          <a:bodyPr>
            <a:noAutofit/>
          </a:bodyPr>
          <a:lstStyle/>
          <a:p>
            <a:r>
              <a:rPr lang="en-US" sz="2800" u="sng" dirty="0" smtClean="0"/>
              <a:t>Heading cuts</a:t>
            </a:r>
            <a:r>
              <a:rPr lang="en-US" sz="2800" dirty="0" smtClean="0"/>
              <a:t>: remove parts of a stem or branch resulting in multiple new shoots just below the cut (left and middle)</a:t>
            </a:r>
            <a:br>
              <a:rPr lang="en-US" sz="2800" dirty="0" smtClean="0"/>
            </a:br>
            <a:r>
              <a:rPr lang="en-US" sz="2800" dirty="0" smtClean="0"/>
              <a:t>This can create a bushy plant and is sometimes done when plants are very young to stimulate more branches </a:t>
            </a:r>
            <a:br>
              <a:rPr lang="en-US" sz="2800" dirty="0" smtClean="0"/>
            </a:br>
            <a:r>
              <a:rPr lang="en-US" sz="2800" dirty="0" smtClean="0"/>
              <a:t>Leaving stubs should be avoided (right) as they will usually die back</a:t>
            </a:r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2169130" y="4112636"/>
            <a:ext cx="6212870" cy="2646724"/>
            <a:chOff x="1344381" y="3607575"/>
            <a:chExt cx="6212870" cy="26467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4381" y="3607575"/>
              <a:ext cx="1985271" cy="262992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8351" y="3607575"/>
              <a:ext cx="1986661" cy="264672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572209" y="3607575"/>
              <a:ext cx="1985042" cy="2646723"/>
            </a:xfrm>
            <a:prstGeom prst="rect">
              <a:avLst/>
            </a:prstGeom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F4EF7BA-791D-7740-94C5-F81964C37E0F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296709" y="4820443"/>
            <a:ext cx="3126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Shujuan Li, University of Arizona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972367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Renovating or Rejuvenating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7" y="1600200"/>
            <a:ext cx="8392451" cy="4495800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Renovating or rejuvenating</a:t>
            </a:r>
            <a:r>
              <a:rPr lang="en-US" sz="3200" dirty="0" smtClean="0"/>
              <a:t>: </a:t>
            </a:r>
            <a:r>
              <a:rPr lang="en-US" sz="3200" dirty="0"/>
              <a:t>Rejuvenating shrubs that are overgrown starts by cutting them at 12-18 inches above the ground in late winter or early </a:t>
            </a:r>
            <a:r>
              <a:rPr lang="en-US" sz="3200" dirty="0" smtClean="0"/>
              <a:t>spring </a:t>
            </a:r>
            <a:br>
              <a:rPr lang="en-US" sz="3200" dirty="0" smtClean="0"/>
            </a:br>
            <a:r>
              <a:rPr lang="en-US" sz="3200" dirty="0" smtClean="0"/>
              <a:t>By </a:t>
            </a:r>
            <a:r>
              <a:rPr lang="en-US" sz="3200" dirty="0"/>
              <a:t>fall the shrub has grown a full new </a:t>
            </a:r>
            <a:r>
              <a:rPr lang="en-US" sz="3200" dirty="0" smtClean="0"/>
              <a:t>canopy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59" y="4284594"/>
            <a:ext cx="2923208" cy="2192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573" y="4284594"/>
            <a:ext cx="2884525" cy="2162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727" y="4284594"/>
            <a:ext cx="2921827" cy="219240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F4EF7BA-791D-7740-94C5-F81964C37E0F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08591" y="6488668"/>
            <a:ext cx="3126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Shujuan Li, University of Arizona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6926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Zone Management Approach 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D55F95-77C5-45E4-8F97-D13DE6B4A57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378952" cy="5257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200" dirty="0" smtClean="0"/>
              <a:t>Once you have labeled the grounds according to zone,  learn about the best plants for your area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 smtClean="0"/>
              <a:t>A little research at the planning stage can go a long way toward reducing plant replacement</a:t>
            </a:r>
            <a:r>
              <a:rPr lang="en-US" sz="3200" dirty="0"/>
              <a:t> </a:t>
            </a:r>
            <a:r>
              <a:rPr lang="en-US" sz="3200" dirty="0" smtClean="0"/>
              <a:t>and landscape </a:t>
            </a:r>
            <a:r>
              <a:rPr lang="en-US" sz="3200" dirty="0"/>
              <a:t>management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costs, including time and </a:t>
            </a:r>
            <a:br>
              <a:rPr lang="en-US" sz="3200" dirty="0" smtClean="0"/>
            </a:br>
            <a:r>
              <a:rPr lang="en-US" sz="3200" dirty="0" smtClean="0"/>
              <a:t>money spent on IPM </a:t>
            </a:r>
            <a:br>
              <a:rPr lang="en-US" sz="3200" dirty="0" smtClean="0"/>
            </a:br>
            <a:r>
              <a:rPr lang="en-US" sz="3200" dirty="0" smtClean="0"/>
              <a:t>activities</a:t>
            </a:r>
          </a:p>
          <a:p>
            <a:pPr marL="514350" indent="-514350">
              <a:buFont typeface="+mj-lt"/>
              <a:buAutoNum type="arabicPeriod" startAt="3"/>
            </a:pPr>
            <a:endParaRPr lang="en-US" sz="3200" dirty="0" smtClean="0"/>
          </a:p>
          <a:p>
            <a:pPr marL="514350" indent="-514350">
              <a:buFont typeface="+mj-lt"/>
              <a:buAutoNum type="arabicPeriod" startAt="3"/>
            </a:pPr>
            <a:endParaRPr lang="en-US" sz="3200" dirty="0" smtClean="0"/>
          </a:p>
          <a:p>
            <a:pPr marL="514350" indent="-514350">
              <a:buFont typeface="+mj-lt"/>
              <a:buAutoNum type="arabicPeriod" startAt="3"/>
            </a:pPr>
            <a:endParaRPr lang="en-US" sz="3200" dirty="0" smtClean="0"/>
          </a:p>
          <a:p>
            <a:pPr marL="514350" indent="-514350">
              <a:buFont typeface="+mj-lt"/>
              <a:buAutoNum type="arabicPeriod" startAt="3"/>
            </a:pPr>
            <a:endParaRPr lang="en-US" sz="3200" dirty="0" smtClean="0"/>
          </a:p>
          <a:p>
            <a:pPr marL="514350" indent="-514350">
              <a:buFont typeface="+mj-lt"/>
              <a:buAutoNum type="arabicPeriod" startAt="3"/>
            </a:pPr>
            <a:endParaRPr lang="en-US" sz="3200" dirty="0" smtClean="0"/>
          </a:p>
          <a:p>
            <a:pPr marL="514350" indent="-514350">
              <a:buFont typeface="+mj-lt"/>
              <a:buAutoNum type="arabicPeriod" startAt="3"/>
            </a:pPr>
            <a:endParaRPr lang="en-US" sz="3200" dirty="0" smtClean="0"/>
          </a:p>
          <a:p>
            <a:endParaRPr lang="en-US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4274127"/>
            <a:ext cx="2748294" cy="22790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200000">
            <a:off x="7633569" y="5228997"/>
            <a:ext cx="2536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Tami </a:t>
            </a:r>
            <a:r>
              <a:rPr lang="en-US" dirty="0" err="1"/>
              <a:t>Proffitt</a:t>
            </a:r>
            <a:r>
              <a:rPr lang="en-US" dirty="0"/>
              <a:t> Photography</a:t>
            </a:r>
          </a:p>
        </p:txBody>
      </p:sp>
    </p:spTree>
    <p:extLst>
      <p:ext uri="{BB962C8B-B14F-4D97-AF65-F5344CB8AC3E}">
        <p14:creationId xmlns:p14="http://schemas.microsoft.com/office/powerpoint/2010/main" val="4573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Shearing is </a:t>
            </a:r>
            <a:r>
              <a:rPr lang="en-US" sz="3200" u="sng" dirty="0" smtClean="0">
                <a:solidFill>
                  <a:schemeClr val="bg2">
                    <a:lumMod val="10000"/>
                  </a:schemeClr>
                </a:solidFill>
              </a:rPr>
              <a:t>not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a good practice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576762" cy="223826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Shearing</a:t>
            </a:r>
            <a:r>
              <a:rPr lang="en-US" dirty="0" smtClean="0"/>
              <a:t> shrubs entails cutting back branches to a uniform surface</a:t>
            </a:r>
            <a:br>
              <a:rPr lang="en-US" dirty="0" smtClean="0"/>
            </a:br>
            <a:r>
              <a:rPr lang="en-US" dirty="0" smtClean="0"/>
              <a:t>This should not be done other than for formal hedges or special topiaries</a:t>
            </a:r>
            <a:br>
              <a:rPr lang="en-US" dirty="0" smtClean="0"/>
            </a:br>
            <a:r>
              <a:rPr lang="en-US" dirty="0" smtClean="0"/>
              <a:t>Regular shearing of shrubs removes flower buds, flowers, and reduces their beauty – it’s bad practice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892251"/>
            <a:ext cx="2900153" cy="2175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585" y="3904917"/>
            <a:ext cx="2912615" cy="21913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9622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Oleander is not well suited for shearing (left</a:t>
            </a:r>
            <a:r>
              <a:rPr lang="en-US" i="1" dirty="0" smtClean="0"/>
              <a:t>), kept in its natural shape an oleander shrub will flower from spring to fall (right) – Shujuan Li, University of Arizona</a:t>
            </a:r>
            <a:endParaRPr lang="en-US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F4EF7BA-791D-7740-94C5-F81964C37E0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909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When to Prune Shrubs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232648" cy="449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Generally, pruning takes place after flowering shrubs have completed flowering</a:t>
            </a:r>
          </a:p>
          <a:p>
            <a:r>
              <a:rPr lang="en-US" sz="3200" dirty="0" smtClean="0"/>
              <a:t>Spring flowering shrubs should be pruned in late spring</a:t>
            </a:r>
          </a:p>
          <a:p>
            <a:r>
              <a:rPr lang="en-US" sz="3200" dirty="0" smtClean="0"/>
              <a:t>Summer or fall flowering shrubs should be pruned after flowering or in late winter to early spring</a:t>
            </a:r>
          </a:p>
          <a:p>
            <a:r>
              <a:rPr lang="en-US" sz="3200" dirty="0" smtClean="0"/>
              <a:t>Selective pruning of a few branches can be done on most plants throughout the year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F4EF7BA-791D-7740-94C5-F81964C37E0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545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Shrub Pruning Summary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/>
              <a:t>Don’t prune unless it is really necessary</a:t>
            </a:r>
            <a:r>
              <a:rPr lang="en-US" sz="3200" dirty="0" smtClean="0"/>
              <a:t>  </a:t>
            </a:r>
            <a:br>
              <a:rPr lang="en-US" sz="3200" dirty="0" smtClean="0"/>
            </a:br>
            <a:r>
              <a:rPr lang="en-US" sz="3200" dirty="0" smtClean="0"/>
              <a:t>Pruning just to demonstrate work is being done is not a sound practice and increases plant stress and the need for plant replacement</a:t>
            </a:r>
          </a:p>
          <a:p>
            <a:r>
              <a:rPr lang="en-US" sz="3200" dirty="0" smtClean="0"/>
              <a:t>Use the appropriate, sharp tool for the job</a:t>
            </a:r>
          </a:p>
          <a:p>
            <a:r>
              <a:rPr lang="en-US" sz="3200" dirty="0" smtClean="0"/>
              <a:t>Prune at the right time of year</a:t>
            </a:r>
          </a:p>
          <a:p>
            <a:r>
              <a:rPr lang="en-US" sz="3200" dirty="0" smtClean="0"/>
              <a:t>Use the natural growth form of the shrub as a guide for natural pruning</a:t>
            </a:r>
          </a:p>
          <a:p>
            <a:r>
              <a:rPr lang="en-US" sz="3200" dirty="0" smtClean="0"/>
              <a:t>Shear only formal hedges, and understand that this may necessitate additional water and resource support for the plants to stay healthy 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F4EF7BA-791D-7740-94C5-F81964C37E0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273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Check In!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A3B7630-EB21-464F-BCF3-B6E27F6BDC28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305800" cy="4495800"/>
          </a:xfrm>
        </p:spPr>
        <p:txBody>
          <a:bodyPr>
            <a:noAutofit/>
          </a:bodyPr>
          <a:lstStyle/>
          <a:p>
            <a:pPr marL="342900" indent="-342900">
              <a:buNone/>
            </a:pPr>
            <a:r>
              <a:rPr lang="en-US" sz="3200" dirty="0" smtClean="0"/>
              <a:t>This lesson you learned: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3200" dirty="0" smtClean="0"/>
              <a:t>The zone management approach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3200" dirty="0" smtClean="0"/>
              <a:t>The principles behind sustainable  landscapes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3200" dirty="0" smtClean="0"/>
              <a:t>The importance of landscaping practices specific to pest exclusion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3200" dirty="0" smtClean="0"/>
              <a:t>Sound plant pruning practices</a:t>
            </a:r>
          </a:p>
          <a:p>
            <a:pPr marL="0" indent="0">
              <a:buNone/>
            </a:pPr>
            <a:r>
              <a:rPr lang="en-US" sz="3200" b="1" dirty="0" smtClean="0"/>
              <a:t>Next you will learn more about cultural turf management!</a:t>
            </a:r>
          </a:p>
          <a:p>
            <a:pPr marL="457200" lvl="0" indent="-457200"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Resource List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7FBFA7E-D92B-492B-B20A-03A974C3FB44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Content Placeholder 14"/>
          <p:cNvSpPr txBox="1">
            <a:spLocks/>
          </p:cNvSpPr>
          <p:nvPr/>
        </p:nvSpPr>
        <p:spPr>
          <a:xfrm>
            <a:off x="457200" y="1600200"/>
            <a:ext cx="8534400" cy="4724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Iowa State University. (2010). Plant and Insect Diagnostic Clinic. </a:t>
            </a:r>
            <a:r>
              <a:rPr lang="en-US" sz="2000" dirty="0" smtClean="0">
                <a:solidFill>
                  <a:srgbClr val="0000FF"/>
                </a:solidFill>
              </a:rPr>
              <a:t>http://www.ipm.iastate.edu/ipm/info/plant-diseases/turf-grass-rust 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Maine Department of Agriculture, Conservation and Forestry. </a:t>
            </a:r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</a:rPr>
              <a:t>School IPM.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en-US" sz="2000" dirty="0" smtClean="0">
                <a:solidFill>
                  <a:srgbClr val="0000FF"/>
                </a:solidFill>
              </a:rPr>
              <a:t>http://www.maine.gov/dacf/php/integrated_pest_management/school/index.shtml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Rutgers Cooperative Extension.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IPM Report Card for School Grounds: General Requirements.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http://entomology.osu.edu/schoolipm/IPMfiles/ReportCardGeneral.pdf 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Texas A&amp;M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</a:rPr>
              <a:t>Agrilife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Extension. Landscape IPM Module 6. </a:t>
            </a:r>
            <a:r>
              <a:rPr lang="en-US" sz="2000" dirty="0" smtClean="0">
                <a:solidFill>
                  <a:srgbClr val="0000FF"/>
                </a:solidFill>
              </a:rPr>
              <a:t>http://schoolipm.tamu.edu/videodvd/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Umass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Extension Center for Agriculture.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Best Management Practices For Lawn and Landscape Turf.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http://extension.umass.edu/turf/sites/turf/files/pdf-doc-ppt/lawn_landscape_BMP_2013_opt.pdf 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University of California Agricultural and Natural Resources. (2009). How to Manage Pests. </a:t>
            </a:r>
            <a:r>
              <a:rPr lang="en-US" sz="2000" dirty="0" smtClean="0">
                <a:solidFill>
                  <a:srgbClr val="0000FF"/>
                </a:solidFill>
              </a:rPr>
              <a:t>http://www.ipm.ucdavis.edu/PMG/r785100411.html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Landscape IPM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D55F95-77C5-45E4-8F97-D13DE6B4A57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153400" cy="4953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 smtClean="0"/>
              <a:t>Landscape IPM includes: </a:t>
            </a:r>
          </a:p>
          <a:p>
            <a:r>
              <a:rPr lang="en-US" sz="3200" dirty="0" smtClean="0"/>
              <a:t>Structural pests that can enter a building, such as rodents or insects</a:t>
            </a:r>
          </a:p>
          <a:p>
            <a:r>
              <a:rPr lang="en-US" sz="3200" dirty="0" smtClean="0"/>
              <a:t>Plant pests including insects, diseases, weeds and wildlife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3200" dirty="0" smtClean="0"/>
              <a:t>Practices to manage both </a:t>
            </a:r>
            <a:br>
              <a:rPr lang="en-US" sz="3200" dirty="0" smtClean="0"/>
            </a:br>
            <a:r>
              <a:rPr lang="en-US" sz="3200" dirty="0" smtClean="0"/>
              <a:t>types of pests are covered </a:t>
            </a:r>
            <a:br>
              <a:rPr lang="en-US" sz="3200" dirty="0" smtClean="0"/>
            </a:br>
            <a:r>
              <a:rPr lang="en-US" sz="3200" dirty="0" smtClean="0"/>
              <a:t>throughout this learning </a:t>
            </a:r>
            <a:br>
              <a:rPr lang="en-US" sz="3200" dirty="0" smtClean="0"/>
            </a:br>
            <a:r>
              <a:rPr lang="en-US" sz="3200" dirty="0" smtClean="0"/>
              <a:t>module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948" y="4343400"/>
            <a:ext cx="3429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9906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Selecting Plants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Plant selection should be based on </a:t>
            </a:r>
            <a:br>
              <a:rPr lang="en-US" sz="3200" dirty="0" smtClean="0"/>
            </a:br>
            <a:r>
              <a:rPr lang="en-US" sz="3200" dirty="0" smtClean="0"/>
              <a:t>the plant suitability for the specific site and function</a:t>
            </a:r>
          </a:p>
          <a:p>
            <a:r>
              <a:rPr lang="en-US" sz="3200" dirty="0" smtClean="0"/>
              <a:t>Select plants that are tolerant to insects, diseases and wildlife pests in your region </a:t>
            </a:r>
          </a:p>
          <a:p>
            <a:r>
              <a:rPr lang="en-US" sz="3200" dirty="0" smtClean="0"/>
              <a:t>Plants that are native generally tend to: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/>
              <a:t>Require less water 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/>
              <a:t>Require less maintenance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/>
              <a:t>Benefit from native pollinators</a:t>
            </a:r>
          </a:p>
          <a:p>
            <a:r>
              <a:rPr lang="en-US" sz="3200" dirty="0" smtClean="0"/>
              <a:t>Keep in mind that some native plants require more maintenance and are susceptible to disease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D55F95-77C5-45E4-8F97-D13DE6B4A57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3200" y="152400"/>
            <a:ext cx="2020358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Plant Selection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D55F95-77C5-45E4-8F97-D13DE6B4A57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8153400" cy="4495800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Contact your local University Extension office for a list of plants that are pest, heat and drought-resistant for your region</a:t>
            </a:r>
          </a:p>
          <a:p>
            <a:r>
              <a:rPr lang="en-US" sz="3200" dirty="0" smtClean="0"/>
              <a:t>Consider maintenance zones when selecting plants</a:t>
            </a:r>
          </a:p>
          <a:p>
            <a:r>
              <a:rPr lang="en-US" sz="3200" dirty="0" smtClean="0"/>
              <a:t>Since the majority of ground managers are working from established landscapes, focus on gradually phasing out high-maintenance/pest-prone plants and start replacing them with lower maintenance plants  </a:t>
            </a:r>
          </a:p>
        </p:txBody>
      </p:sp>
    </p:spTree>
    <p:extLst>
      <p:ext uri="{BB962C8B-B14F-4D97-AF65-F5344CB8AC3E}">
        <p14:creationId xmlns:p14="http://schemas.microsoft.com/office/powerpoint/2010/main" val="262823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D55F95-77C5-45E4-8F97-D13DE6B4A57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669098"/>
            <a:ext cx="3502152" cy="2133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Cultural controls</a:t>
            </a:r>
          </a:p>
          <a:p>
            <a:r>
              <a:rPr lang="en-US" sz="3200" dirty="0" smtClean="0"/>
              <a:t>Physical controls</a:t>
            </a:r>
          </a:p>
          <a:p>
            <a:r>
              <a:rPr lang="en-US" sz="3200" dirty="0" smtClean="0"/>
              <a:t>Biological </a:t>
            </a:r>
            <a:r>
              <a:rPr lang="en-US" sz="3200" dirty="0"/>
              <a:t>c</a:t>
            </a:r>
            <a:r>
              <a:rPr lang="en-US" sz="3200" dirty="0" smtClean="0"/>
              <a:t>ontrols</a:t>
            </a:r>
          </a:p>
          <a:p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1524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Principles Behind Sustainable Landscapes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800" y="3429000"/>
            <a:ext cx="4724400" cy="31287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41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Cultural Controls</a:t>
            </a:r>
          </a:p>
          <a:p>
            <a:r>
              <a:rPr lang="en-US" sz="3200" dirty="0" smtClean="0"/>
              <a:t>Practices that improve plant health and reduce plant problems 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/>
              <a:t>Monitor</a:t>
            </a:r>
            <a:br>
              <a:rPr lang="en-US" sz="3200" dirty="0" smtClean="0"/>
            </a:br>
            <a:r>
              <a:rPr lang="en-US" sz="3200" dirty="0" smtClean="0"/>
              <a:t>condition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/>
              <a:t>Sanitation</a:t>
            </a:r>
          </a:p>
          <a:p>
            <a:pPr lvl="1">
              <a:buClr>
                <a:schemeClr val="accent2"/>
              </a:buClr>
              <a:buSzPct val="60000"/>
              <a:buFont typeface="Wingdings" pitchFamily="2" charset="2"/>
              <a:buChar char="Ø"/>
            </a:pPr>
            <a:r>
              <a:rPr lang="en-US" sz="3200" dirty="0" smtClean="0"/>
              <a:t>Horticultural </a:t>
            </a:r>
            <a:br>
              <a:rPr lang="en-US" sz="3200" dirty="0" smtClean="0"/>
            </a:br>
            <a:r>
              <a:rPr lang="en-US" sz="3200" dirty="0" smtClean="0"/>
              <a:t>techniques</a:t>
            </a:r>
          </a:p>
          <a:p>
            <a:pPr>
              <a:buNone/>
            </a:pPr>
            <a:r>
              <a:rPr lang="en-US" sz="3200" dirty="0" smtClean="0"/>
              <a:t> </a:t>
            </a:r>
          </a:p>
          <a:p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D55F95-77C5-45E4-8F97-D13DE6B4A57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1524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Cultural Controls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22" name="Picture 2" descr="http://www.freeimages.com/pic/l/l/lw/lw23/878165_4970205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2819400"/>
            <a:ext cx="4597400" cy="3448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hool IPM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4583</TotalTime>
  <Words>1951</Words>
  <Application>Microsoft Office PowerPoint</Application>
  <PresentationFormat>On-screen Show (4:3)</PresentationFormat>
  <Paragraphs>301</Paragraphs>
  <Slides>44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Calibri</vt:lpstr>
      <vt:lpstr>Times New Roman</vt:lpstr>
      <vt:lpstr>Tw Cen MT</vt:lpstr>
      <vt:lpstr>Wingdings</vt:lpstr>
      <vt:lpstr>Wingdings 2</vt:lpstr>
      <vt:lpstr>Median</vt:lpstr>
      <vt:lpstr>School IPM theme</vt:lpstr>
      <vt:lpstr>Practices to maintain healthy Landscapes</vt:lpstr>
      <vt:lpstr>Learning Objectives</vt:lpstr>
      <vt:lpstr>Zone Management Approach </vt:lpstr>
      <vt:lpstr>Zone Management Approach </vt:lpstr>
      <vt:lpstr>Landscape IPM</vt:lpstr>
      <vt:lpstr>Selecting Plants</vt:lpstr>
      <vt:lpstr>Plant Selection</vt:lpstr>
      <vt:lpstr>PowerPoint Presentation</vt:lpstr>
      <vt:lpstr>PowerPoint Presentation</vt:lpstr>
      <vt:lpstr>Cultural Controls</vt:lpstr>
      <vt:lpstr>Cultural Controls</vt:lpstr>
      <vt:lpstr>Physical Controls </vt:lpstr>
      <vt:lpstr>Physical Controls</vt:lpstr>
      <vt:lpstr>Physical Controls</vt:lpstr>
      <vt:lpstr>Physical Controls</vt:lpstr>
      <vt:lpstr>Physical Controls</vt:lpstr>
      <vt:lpstr>Biological Controls </vt:lpstr>
      <vt:lpstr>Biological Control</vt:lpstr>
      <vt:lpstr>Biological Control</vt:lpstr>
      <vt:lpstr>Pesticides</vt:lpstr>
      <vt:lpstr>Pesticides</vt:lpstr>
      <vt:lpstr>PowerPoint Presentation</vt:lpstr>
      <vt:lpstr>Landscape Management Tips</vt:lpstr>
      <vt:lpstr>Landscaping Practices to Avoid Problems</vt:lpstr>
      <vt:lpstr>PowerPoint Presentation</vt:lpstr>
      <vt:lpstr>Landscape Management Tips</vt:lpstr>
      <vt:lpstr>Landscape  Management Tips</vt:lpstr>
      <vt:lpstr>Landscape Management Tips</vt:lpstr>
      <vt:lpstr>Sound Pruning Practices</vt:lpstr>
      <vt:lpstr>Sound Pruning Practices - Trees</vt:lpstr>
      <vt:lpstr>Sound Pruning Practices - Trees</vt:lpstr>
      <vt:lpstr>Types of Pruning Cuts</vt:lpstr>
      <vt:lpstr>Angle of Cuts</vt:lpstr>
      <vt:lpstr>Placement of Cuts</vt:lpstr>
      <vt:lpstr>Pruning Thick, Heavy Branches</vt:lpstr>
      <vt:lpstr>When to Prune Trees</vt:lpstr>
      <vt:lpstr>How to Prune a Shrub</vt:lpstr>
      <vt:lpstr>Heading Cuts</vt:lpstr>
      <vt:lpstr>Renovating or Rejuvenating</vt:lpstr>
      <vt:lpstr>Shearing is not a good practice</vt:lpstr>
      <vt:lpstr>When to Prune Shrubs</vt:lpstr>
      <vt:lpstr>Shrub Pruning Summary</vt:lpstr>
      <vt:lpstr>Check In!</vt:lpstr>
      <vt:lpstr>Resource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Employee</dc:creator>
  <cp:lastModifiedBy>Chad Durr</cp:lastModifiedBy>
  <cp:revision>250</cp:revision>
  <dcterms:created xsi:type="dcterms:W3CDTF">2013-08-27T14:26:15Z</dcterms:created>
  <dcterms:modified xsi:type="dcterms:W3CDTF">2019-09-04T16:15:15Z</dcterms:modified>
</cp:coreProperties>
</file>