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8" r:id="rId2"/>
    <p:sldId id="257" r:id="rId3"/>
    <p:sldId id="342" r:id="rId4"/>
    <p:sldId id="259" r:id="rId5"/>
    <p:sldId id="322" r:id="rId6"/>
    <p:sldId id="340" r:id="rId7"/>
    <p:sldId id="323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41" r:id="rId19"/>
    <p:sldId id="343" r:id="rId20"/>
    <p:sldId id="336" r:id="rId21"/>
    <p:sldId id="337" r:id="rId22"/>
    <p:sldId id="338" r:id="rId23"/>
    <p:sldId id="308" r:id="rId24"/>
    <p:sldId id="311" r:id="rId25"/>
    <p:sldId id="339" r:id="rId26"/>
    <p:sldId id="292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oung,Deb" initials="Y" lastIdx="7" clrIdx="0"/>
  <p:cmAuthor id="1" name="lenovo-win8" initials="l" lastIdx="6" clrIdx="1"/>
  <p:cmAuthor id="2" name="Foss, Carrie" initials="CF" lastIdx="2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E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9" autoAdjust="0"/>
  </p:normalViewPr>
  <p:slideViewPr>
    <p:cSldViewPr>
      <p:cViewPr varScale="1">
        <p:scale>
          <a:sx n="111" d="100"/>
          <a:sy n="111" d="100"/>
        </p:scale>
        <p:origin x="161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1493A-45CF-4B90-8795-1A64ABF57FCB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25682-E554-42C3-BEAF-CC5FE69FA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6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5682-E554-42C3-BEAF-CC5FE69FAC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Dr. Alec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Kowaleski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(Oregon State University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turfgrass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agronomist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5682-E554-42C3-BEAF-CC5FE69FACA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5682-E554-42C3-BEAF-CC5FE69FACA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7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5682-E554-42C3-BEAF-CC5FE69FACA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02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5682-E554-42C3-BEAF-CC5FE69FACA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10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5682-E554-42C3-BEAF-CC5FE69FACA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85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5682-E554-42C3-BEAF-CC5FE69FACA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74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5682-E554-42C3-BEAF-CC5FE69FACA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2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5682-E554-42C3-BEAF-CC5FE69FACA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6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B2BD49B-9F80-4052-B06E-6BA5EE3C55BD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A8A91F-2E28-4260-8FF8-170600BD8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BCA1-E0DB-49F8-AC5A-DAB16EF19A77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A91F-2E28-4260-8FF8-170600BD8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E874244-70BD-4BC2-A2DC-91F30A48BE8A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6A8A91F-2E28-4260-8FF8-170600BD8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344B-6456-4ED9-854F-18AD7FBFA8A3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A8A91F-2E28-4260-8FF8-170600BD82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053B-8A27-429A-8369-08E484BDBA07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6A8A91F-2E28-4260-8FF8-170600BD82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F3517A7-4579-48D9-8BB1-9DB48FB39D7E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6A8A91F-2E28-4260-8FF8-170600BD82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427D493-9F83-4C4E-99A8-6904A39F4D2A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6A8A91F-2E28-4260-8FF8-170600BD82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ED58-BAC7-46CE-A339-9EF658E80F79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A8A91F-2E28-4260-8FF8-170600BD8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FBB0-ABA7-4A8A-88CA-2AA07E809EA8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A8A91F-2E28-4260-8FF8-170600BD8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D27C-B363-4EA1-B347-2B5659972FD9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A8A91F-2E28-4260-8FF8-170600BD82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38FB11D-7559-4F97-B7E9-D25A876D2155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6A8A91F-2E28-4260-8FF8-170600BD82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BF908B-26A7-4E56-B592-0D976100DE1F}" type="datetime1">
              <a:rPr lang="en-US" smtClean="0"/>
              <a:pPr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A8A91F-2E28-4260-8FF8-170600BD8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Common Turfgrass diseases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16210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Lesson </a:t>
            </a:r>
            <a:r>
              <a:rPr lang="en-US" sz="2400" dirty="0"/>
              <a:t>4</a:t>
            </a:r>
            <a:r>
              <a:rPr lang="en-US" sz="2400" dirty="0" smtClean="0"/>
              <a:t> of 4 </a:t>
            </a:r>
            <a:endParaRPr lang="en-US" sz="24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49674" y="6050037"/>
            <a:ext cx="6705600" cy="685800"/>
          </a:xfrm>
        </p:spPr>
        <p:txBody>
          <a:bodyPr/>
          <a:lstStyle/>
          <a:p>
            <a:r>
              <a:rPr lang="en-US" dirty="0"/>
              <a:t>Self-Guided Educational Module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740" y="5990770"/>
            <a:ext cx="2353260" cy="798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898477"/>
            <a:ext cx="7586379" cy="5038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 smtClean="0">
                <a:solidFill>
                  <a:schemeClr val="bg2">
                    <a:lumMod val="10000"/>
                  </a:schemeClr>
                </a:solidFill>
              </a:rPr>
              <a:t>Pythium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Blight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302752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Identification: Look for cotton-like strands (mycelia) and small, circular spots of dead grass that run together as disease progresses</a:t>
            </a:r>
          </a:p>
          <a:p>
            <a:r>
              <a:rPr lang="en-US" sz="3200" dirty="0" smtClean="0"/>
              <a:t>Symptoms: Leaf blades blacken, rapidly wither, and turn reddish-brown</a:t>
            </a:r>
            <a:br>
              <a:rPr lang="en-US" sz="3200" dirty="0" smtClean="0"/>
            </a:br>
            <a:r>
              <a:rPr lang="en-US" sz="3200" dirty="0" smtClean="0"/>
              <a:t>Leaves lie flat, stick together, and appear greasy</a:t>
            </a:r>
          </a:p>
          <a:p>
            <a:r>
              <a:rPr lang="en-US" sz="3200" dirty="0" smtClean="0"/>
              <a:t>Cause: Fungus develops in low spots that remain wet and during periods of high humidity</a:t>
            </a:r>
          </a:p>
          <a:p>
            <a:r>
              <a:rPr lang="en-US" sz="3200" dirty="0" smtClean="0"/>
              <a:t>Management: </a:t>
            </a:r>
            <a:r>
              <a:rPr lang="en-US" sz="3200" i="1" dirty="0" smtClean="0"/>
              <a:t>Pythium</a:t>
            </a:r>
            <a:r>
              <a:rPr lang="en-US" sz="3200" dirty="0" smtClean="0"/>
              <a:t> blight is an indicator of over-fertilization and overwatering and/or poor drainage</a:t>
            </a:r>
          </a:p>
          <a:p>
            <a:r>
              <a:rPr lang="en-US" sz="3200" dirty="0" smtClean="0"/>
              <a:t>Cultivation may improve drainage 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 smtClean="0">
                <a:solidFill>
                  <a:schemeClr val="bg2">
                    <a:lumMod val="10000"/>
                  </a:schemeClr>
                </a:solidFill>
              </a:rPr>
              <a:t>Pythium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blight 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ottony white mycelium can be observed early in the morning during periods of high heat and humidity </a:t>
            </a:r>
            <a:endParaRPr lang="en-US" sz="3200" dirty="0"/>
          </a:p>
        </p:txBody>
      </p:sp>
      <p:pic>
        <p:nvPicPr>
          <p:cNvPr id="7172" name="Picture 4" descr="http://www.ipmimages.org/images/768x512/55116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600" y="3200400"/>
            <a:ext cx="4196400" cy="277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5359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41148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24400" y="6096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Pythium blight - William M. Brown Jr., Bugwood.org 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0870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Pythium blight - Ward Upham, Kansas State University, bugwood.org </a:t>
            </a:r>
          </a:p>
          <a:p>
            <a:pPr algn="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71804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Dollar Spot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Identification: Spots the size of a silver dollar that often merge to form large, irregular areas of infected turf</a:t>
            </a:r>
          </a:p>
          <a:p>
            <a:r>
              <a:rPr lang="en-US" sz="2800" dirty="0" smtClean="0"/>
              <a:t>Symptoms: Leaves appear water-soaked initially, then brown  </a:t>
            </a:r>
            <a:br>
              <a:rPr lang="en-US" sz="2800" dirty="0" smtClean="0"/>
            </a:br>
            <a:r>
              <a:rPr lang="en-US" sz="2800" dirty="0" smtClean="0"/>
              <a:t>A reddish band extending across the leaf appears</a:t>
            </a:r>
          </a:p>
          <a:p>
            <a:r>
              <a:rPr lang="en-US" sz="2800" dirty="0" smtClean="0"/>
              <a:t>Cause: Excessive leaf wetness and fog contribute to disease development, as does water stress, excess thatch, and poor nutrition</a:t>
            </a:r>
          </a:p>
          <a:p>
            <a:r>
              <a:rPr lang="en-US" sz="2800" dirty="0" smtClean="0"/>
              <a:t>Management:  Dollar spot is an indicator of low fertility, a fertilization application will mitigate the disease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07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Dollar spot 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Dollar spot infestations begin as quarter-size spots and increase to silver dollar-size spots that multiply rapidly</a:t>
            </a:r>
            <a:endParaRPr lang="en-US" sz="3200" dirty="0"/>
          </a:p>
        </p:txBody>
      </p:sp>
      <p:pic>
        <p:nvPicPr>
          <p:cNvPr id="6" name="Picture 4" descr="55115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00400"/>
            <a:ext cx="4360434" cy="2895600"/>
          </a:xfrm>
          <a:prstGeom prst="rect">
            <a:avLst/>
          </a:prstGeom>
          <a:noFill/>
        </p:spPr>
      </p:pic>
      <p:pic>
        <p:nvPicPr>
          <p:cNvPr id="7" name="Picture 2" descr="54170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200400"/>
            <a:ext cx="3810000" cy="28872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29200" y="607391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Dollar spot - Barb Corwin, Turfgrass Diagnostics, Bugwood.org 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147137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Dollar spot - Ward Upham, Kansas State University, bugwood.org 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07191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Rusts</a:t>
            </a:r>
            <a:endParaRPr lang="en-US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5257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Identification/Symptoms: Bumps appear as powdery masses of yellow, orange, purple, black or brown spores on leaves and sometimes on stems  </a:t>
            </a:r>
            <a:br>
              <a:rPr lang="en-US" sz="3200" dirty="0" smtClean="0"/>
            </a:br>
            <a:r>
              <a:rPr lang="en-US" sz="3200" dirty="0" smtClean="0"/>
              <a:t>Infected turf will color your shoes orange </a:t>
            </a:r>
          </a:p>
          <a:p>
            <a:r>
              <a:rPr lang="en-US" sz="3200" dirty="0" smtClean="0"/>
              <a:t>Cause: Disease is favored during periods of warm days and cool nights, especially in turf with low fertility</a:t>
            </a:r>
          </a:p>
          <a:p>
            <a:r>
              <a:rPr lang="en-US" sz="3200" dirty="0" smtClean="0"/>
              <a:t>Management: Fertilization will help prevent this disease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Rusts 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502152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low fertility situations, rust will typically begin to develop in the late summer to early fall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5410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Rust - R.S. </a:t>
            </a:r>
            <a:r>
              <a:rPr lang="en-US" sz="2000" i="1" dirty="0" err="1" smtClean="0"/>
              <a:t>Byther</a:t>
            </a:r>
            <a:r>
              <a:rPr lang="en-US" sz="2000" i="1" dirty="0" smtClean="0"/>
              <a:t>, WSU Plant Pathologist Emeritus</a:t>
            </a:r>
            <a:endParaRPr lang="en-US" sz="2000" i="1" dirty="0"/>
          </a:p>
        </p:txBody>
      </p:sp>
      <p:pic>
        <p:nvPicPr>
          <p:cNvPr id="8" name="Picture 7" descr="Rust_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752600"/>
            <a:ext cx="4781212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Leaf Spot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302752" cy="5577840"/>
          </a:xfrm>
        </p:spPr>
        <p:txBody>
          <a:bodyPr>
            <a:noAutofit/>
          </a:bodyPr>
          <a:lstStyle/>
          <a:p>
            <a:r>
              <a:rPr lang="en-US" sz="3000" dirty="0" smtClean="0"/>
              <a:t>Identification: Spots may vary from small discrete dots and raised areas to irregular yellow or brownish patches that cover much of the leaf surface</a:t>
            </a:r>
          </a:p>
          <a:p>
            <a:r>
              <a:rPr lang="en-US" sz="3000" dirty="0" smtClean="0"/>
              <a:t>Symptoms: Leaves with obvious lesions</a:t>
            </a:r>
          </a:p>
          <a:p>
            <a:r>
              <a:rPr lang="en-US" sz="3000" dirty="0" smtClean="0"/>
              <a:t>Cause: Multiple fungal pathogens associated with excess organic matter, poor drainage and excessive fertilization </a:t>
            </a:r>
            <a:endParaRPr lang="en-US" sz="3000" strike="sngStrike" dirty="0" smtClean="0"/>
          </a:p>
          <a:p>
            <a:r>
              <a:rPr lang="en-US" sz="3000" dirty="0" smtClean="0"/>
              <a:t>Management:  Core cultivation and vertical mowing will decrease organic matter, and improve surface drainage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882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Leaf Spot 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leaf spot develops on Kentucky bluegrass and the turf is not fertilized and aerated, it will progress into melting out, </a:t>
            </a:r>
            <a:br>
              <a:rPr lang="en-US" dirty="0" smtClean="0"/>
            </a:br>
            <a:r>
              <a:rPr lang="en-US" dirty="0" smtClean="0"/>
              <a:t>which can kill turf and result </a:t>
            </a:r>
            <a:br>
              <a:rPr lang="en-US" dirty="0" smtClean="0"/>
            </a:br>
            <a:r>
              <a:rPr lang="en-US" dirty="0" smtClean="0"/>
              <a:t>in bare spots </a:t>
            </a:r>
          </a:p>
          <a:p>
            <a:r>
              <a:rPr lang="en-US" dirty="0" smtClean="0"/>
              <a:t>With low light levels, </a:t>
            </a:r>
            <a:br>
              <a:rPr lang="en-US" dirty="0" smtClean="0"/>
            </a:br>
            <a:r>
              <a:rPr lang="en-US" dirty="0" smtClean="0"/>
              <a:t>leaf spot is far more </a:t>
            </a:r>
            <a:br>
              <a:rPr lang="en-US" dirty="0" smtClean="0"/>
            </a:br>
            <a:r>
              <a:rPr lang="en-US" dirty="0" smtClean="0"/>
              <a:t>severe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12848" y="5461337"/>
            <a:ext cx="3425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Leaf spot on Kentucky bluegrass </a:t>
            </a:r>
            <a:r>
              <a:rPr lang="en-US" sz="2000" i="1" dirty="0"/>
              <a:t>- Ned </a:t>
            </a:r>
            <a:r>
              <a:rPr lang="en-US" sz="2000" i="1" dirty="0" err="1"/>
              <a:t>Tisserat</a:t>
            </a:r>
            <a:r>
              <a:rPr lang="en-US" sz="2000" i="1" dirty="0"/>
              <a:t>, Colorado State University, Bugwood.org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321" y="2590800"/>
            <a:ext cx="274855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01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Red Thread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0352" cy="525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Identification:  Pink, gelatinous fungal crusts projecting from the leaves</a:t>
            </a:r>
          </a:p>
          <a:p>
            <a:r>
              <a:rPr lang="en-US" sz="3200" dirty="0" smtClean="0"/>
              <a:t>Symptoms:  Disease may kill turfgrass in patches that are 2 to 8 inches in diameter </a:t>
            </a:r>
            <a:br>
              <a:rPr lang="en-US" sz="3200" dirty="0" smtClean="0"/>
            </a:br>
            <a:r>
              <a:rPr lang="en-US" sz="3200" dirty="0" smtClean="0"/>
              <a:t>A pink web of fungal threads binds the leaves together</a:t>
            </a:r>
          </a:p>
          <a:p>
            <a:r>
              <a:rPr lang="en-US" sz="3200" dirty="0" smtClean="0"/>
              <a:t> Management: Provide </a:t>
            </a:r>
            <a:br>
              <a:rPr lang="en-US" sz="3200" dirty="0" smtClean="0"/>
            </a:br>
            <a:r>
              <a:rPr lang="en-US" sz="3200" dirty="0" smtClean="0"/>
              <a:t>proper irrigation and </a:t>
            </a:r>
            <a:br>
              <a:rPr lang="en-US" sz="3200" dirty="0" smtClean="0"/>
            </a:br>
            <a:r>
              <a:rPr lang="en-US" sz="3200" dirty="0" smtClean="0"/>
              <a:t>fertilization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4229100"/>
            <a:ext cx="3200400" cy="2400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6179012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/>
              <a:t>Red thread - Bruce Watt, University of </a:t>
            </a:r>
          </a:p>
          <a:p>
            <a:pPr algn="r"/>
            <a:r>
              <a:rPr lang="en-US" i="1" dirty="0"/>
              <a:t>Maine, Bugwood.org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 descr="red thread (Laetisaria fuciformis ) on turf (general) (  ) - 55056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752600"/>
            <a:ext cx="4724399" cy="3543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0" y="53340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Red thread - Bruce Watt, University of Maine, bugwood.org</a:t>
            </a:r>
          </a:p>
          <a:p>
            <a:pPr algn="r"/>
            <a:endParaRPr lang="en-US" i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Red Thread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Adequate nitrogen can usually prevent this disease from occurring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Learning Objectives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074152" cy="373380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3200" dirty="0" smtClean="0"/>
              <a:t>Identify and describe how to manage common turfgrass diseases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Describe how to </a:t>
            </a:r>
            <a:br>
              <a:rPr lang="en-US" sz="3200" dirty="0" smtClean="0"/>
            </a:br>
            <a:r>
              <a:rPr lang="en-US" sz="3200" dirty="0" smtClean="0"/>
              <a:t>avoid and </a:t>
            </a:r>
            <a:br>
              <a:rPr lang="en-US" sz="3200" dirty="0" smtClean="0"/>
            </a:br>
            <a:r>
              <a:rPr lang="en-US" sz="3200" dirty="0" smtClean="0"/>
              <a:t>reduce stresses </a:t>
            </a:r>
            <a:br>
              <a:rPr lang="en-US" sz="3200" dirty="0" smtClean="0"/>
            </a:br>
            <a:r>
              <a:rPr lang="en-US" sz="3200" dirty="0" smtClean="0"/>
              <a:t>on turfgrass</a:t>
            </a:r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4648" y="5867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Spring </a:t>
            </a:r>
            <a:r>
              <a:rPr lang="en-US" i="1" dirty="0"/>
              <a:t>dead </a:t>
            </a:r>
            <a:r>
              <a:rPr lang="en-US" i="1" dirty="0" smtClean="0"/>
              <a:t>spot - </a:t>
            </a:r>
            <a:r>
              <a:rPr lang="en-US" i="1" dirty="0"/>
              <a:t>Howard F. </a:t>
            </a:r>
            <a:r>
              <a:rPr lang="en-US" i="1" dirty="0" smtClean="0"/>
              <a:t>Schwartz, Colorado </a:t>
            </a:r>
            <a:r>
              <a:rPr lang="en-US" i="1" dirty="0"/>
              <a:t>State </a:t>
            </a:r>
            <a:r>
              <a:rPr lang="en-US" i="1" dirty="0" smtClean="0"/>
              <a:t>University, IPMImages.org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615" y="3187498"/>
            <a:ext cx="3889090" cy="2603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Managing Disease in Turfgrass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29600" cy="4495800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3200" dirty="0" smtClean="0"/>
              <a:t>Many fungi that cause turf disease can also survive on organic matter, and disease development can be a sign of excessive organic matter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dirty="0" smtClean="0"/>
              <a:t>Reducing organic </a:t>
            </a:r>
            <a:br>
              <a:rPr lang="en-US" sz="3200" dirty="0" smtClean="0"/>
            </a:br>
            <a:r>
              <a:rPr lang="en-US" sz="3200" dirty="0" smtClean="0"/>
              <a:t>matter through frequent </a:t>
            </a:r>
            <a:br>
              <a:rPr lang="en-US" sz="3200" dirty="0" smtClean="0"/>
            </a:br>
            <a:r>
              <a:rPr lang="en-US" sz="3200" dirty="0" smtClean="0"/>
              <a:t>cultivation is the typical </a:t>
            </a:r>
            <a:br>
              <a:rPr lang="en-US" sz="3200" dirty="0" smtClean="0"/>
            </a:br>
            <a:r>
              <a:rPr lang="en-US" sz="3200" dirty="0" smtClean="0"/>
              <a:t>recommendation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57800" y="5562600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Snow mold - Penn State Department </a:t>
            </a:r>
            <a:r>
              <a:rPr lang="en-US" dirty="0" smtClean="0"/>
              <a:t>of Plant </a:t>
            </a:r>
            <a:r>
              <a:rPr lang="en-US" dirty="0"/>
              <a:t>Pathology &amp; Environmental Microbiology Archives, Penn State University, Bugwood.org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43" y="3216567"/>
            <a:ext cx="3429000" cy="2346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Managing Disease in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</a:rPr>
              <a:t>Turfgrass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181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3200" dirty="0" smtClean="0"/>
              <a:t>Most fungi require moisture to germinate and infect, so overwatering can contribute to disease problems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dirty="0" smtClean="0"/>
              <a:t>Irrigate </a:t>
            </a:r>
            <a:r>
              <a:rPr lang="en-US" sz="3200" dirty="0"/>
              <a:t>in the early morning to limit </a:t>
            </a:r>
            <a:r>
              <a:rPr lang="en-US" sz="3200" dirty="0" smtClean="0"/>
              <a:t>leaf wetness during the night  </a:t>
            </a:r>
            <a:br>
              <a:rPr lang="en-US" sz="3200" dirty="0" smtClean="0"/>
            </a:br>
            <a:r>
              <a:rPr lang="en-US" sz="3200" dirty="0" smtClean="0"/>
              <a:t>Always try to avoid late afternoon or nighttime irrigation if possible   </a:t>
            </a:r>
            <a:endParaRPr lang="en-US" sz="3200" dirty="0"/>
          </a:p>
          <a:p>
            <a:pPr marL="514350" indent="-514350">
              <a:buFont typeface="Wingdings" pitchFamily="2" charset="2"/>
              <a:buChar char="q"/>
            </a:pPr>
            <a:r>
              <a:rPr lang="en-US" sz="3200" dirty="0"/>
              <a:t>Apply water only as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fast as </a:t>
            </a:r>
            <a:r>
              <a:rPr lang="en-US" sz="3200" dirty="0"/>
              <a:t>the turf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accepts </a:t>
            </a:r>
            <a:r>
              <a:rPr lang="en-US" sz="3200" dirty="0"/>
              <a:t>it </a:t>
            </a:r>
            <a:r>
              <a:rPr lang="en-US" sz="3200" dirty="0" smtClean="0"/>
              <a:t>to avoid </a:t>
            </a:r>
            <a:br>
              <a:rPr lang="en-US" sz="3200" dirty="0" smtClean="0"/>
            </a:br>
            <a:r>
              <a:rPr lang="en-US" sz="3200" dirty="0" smtClean="0"/>
              <a:t>puddles and run-off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4267200"/>
            <a:ext cx="3789082" cy="24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5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531352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b="1" dirty="0" smtClean="0"/>
              <a:t>Good turf management is the first step in turf disease management</a:t>
            </a:r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Proper mowing</a:t>
            </a:r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Proper fertilization</a:t>
            </a:r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Irrigate appropriately </a:t>
            </a:r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Annual cultivation </a:t>
            </a:r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Dethatch </a:t>
            </a:r>
            <a:r>
              <a:rPr lang="en-US" sz="3100" dirty="0"/>
              <a:t>sod </a:t>
            </a:r>
            <a:r>
              <a:rPr lang="en-US" sz="3100" dirty="0" smtClean="0"/>
              <a:t>forming</a:t>
            </a:r>
            <a:br>
              <a:rPr lang="en-US" sz="3100" dirty="0" smtClean="0"/>
            </a:br>
            <a:r>
              <a:rPr lang="en-US" sz="3100" dirty="0" smtClean="0"/>
              <a:t>grasses </a:t>
            </a:r>
            <a:r>
              <a:rPr lang="en-US" sz="3100" dirty="0"/>
              <a:t>and </a:t>
            </a:r>
            <a:r>
              <a:rPr lang="en-US" sz="3100" dirty="0" smtClean="0"/>
              <a:t>aerate</a:t>
            </a:r>
            <a:endParaRPr lang="en-US" sz="3100" dirty="0"/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Fungicides </a:t>
            </a:r>
            <a:r>
              <a:rPr lang="en-US" sz="3100" dirty="0"/>
              <a:t>should be used only if </a:t>
            </a:r>
            <a:r>
              <a:rPr lang="en-US" sz="3100" dirty="0" smtClean="0"/>
              <a:t>cultural measures do not provide adequate control</a:t>
            </a:r>
            <a:endParaRPr lang="en-US" sz="3100" dirty="0"/>
          </a:p>
          <a:p>
            <a:pPr>
              <a:buFont typeface="Wingdings" pitchFamily="2" charset="2"/>
              <a:buChar char="q"/>
            </a:pPr>
            <a:endParaRPr lang="en-US" sz="3100" dirty="0" smtClean="0"/>
          </a:p>
          <a:p>
            <a:endParaRPr lang="en-US" sz="31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Managing Disease in Turfgrass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124200"/>
            <a:ext cx="3962400" cy="252322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Managing Turf Stress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296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Aerate to relieve soil compaction, encourage drainage and prevent thatch buildup</a:t>
            </a:r>
          </a:p>
          <a:p>
            <a:r>
              <a:rPr lang="en-US" sz="2800" dirty="0" smtClean="0"/>
              <a:t>Limit field access under wet soil conditions</a:t>
            </a:r>
          </a:p>
          <a:p>
            <a:r>
              <a:rPr lang="en-US" sz="2800" dirty="0" smtClean="0"/>
              <a:t>Promote a resilient, deeply </a:t>
            </a:r>
            <a:br>
              <a:rPr lang="en-US" sz="2800" dirty="0" smtClean="0"/>
            </a:br>
            <a:r>
              <a:rPr lang="en-US" sz="2800" dirty="0" smtClean="0"/>
              <a:t>rooted turf in the off-season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2800" dirty="0" smtClean="0"/>
              <a:t>Raise mowing heights </a:t>
            </a:r>
            <a:br>
              <a:rPr lang="en-US" sz="2800" dirty="0" smtClean="0"/>
            </a:br>
            <a:r>
              <a:rPr lang="en-US" sz="2800" dirty="0" smtClean="0"/>
              <a:t>during summer stress, </a:t>
            </a:r>
            <a:br>
              <a:rPr lang="en-US" sz="2800" dirty="0" smtClean="0"/>
            </a:br>
            <a:r>
              <a:rPr lang="en-US" sz="2800" dirty="0" smtClean="0"/>
              <a:t>especially if rainfall is </a:t>
            </a:r>
            <a:br>
              <a:rPr lang="en-US" sz="2800" dirty="0" smtClean="0"/>
            </a:br>
            <a:r>
              <a:rPr lang="en-US" sz="2800" dirty="0" smtClean="0"/>
              <a:t>the only source of 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010" y="4114800"/>
            <a:ext cx="3810000" cy="253975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Managing Turf Stress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232648" cy="5334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Water deeply and infrequently to encourage a deep root system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Overwatering reduces root growth and turf resilience, and encourages weeds and diseases 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Evaluate irrigation system to eliminate areas with standing water and/or “missed” areas</a:t>
            </a:r>
          </a:p>
          <a:p>
            <a:r>
              <a:rPr lang="en-US" sz="3200" dirty="0" smtClean="0"/>
              <a:t>Water in the early morning to limit evaporation and reduce fungal disease problems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Consider drought-tolerant turf varieties that are suitable for your area 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When setting up an irrigation program start with 0.2 inches per event applied 2 or 3 times a week</a:t>
            </a:r>
            <a:br>
              <a:rPr lang="en-US" sz="3200" dirty="0" smtClean="0"/>
            </a:br>
            <a:r>
              <a:rPr lang="en-US" sz="3200" dirty="0" smtClean="0"/>
              <a:t>Increase or decrease the </a:t>
            </a:r>
            <a:br>
              <a:rPr lang="en-US" sz="3200" dirty="0" smtClean="0"/>
            </a:br>
            <a:r>
              <a:rPr lang="en-US" sz="3200" dirty="0" smtClean="0"/>
              <a:t>number of days and </a:t>
            </a:r>
            <a:br>
              <a:rPr lang="en-US" sz="3200" dirty="0" smtClean="0"/>
            </a:br>
            <a:r>
              <a:rPr lang="en-US" sz="3200" dirty="0" smtClean="0"/>
              <a:t>depth you irrigated </a:t>
            </a:r>
            <a:br>
              <a:rPr lang="en-US" sz="3200" dirty="0" smtClean="0"/>
            </a:br>
            <a:r>
              <a:rPr lang="en-US" sz="3200" dirty="0" smtClean="0"/>
              <a:t>accord to plant response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Managing Turf Stress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4343400"/>
            <a:ext cx="3581400" cy="2387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Check In!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534400" cy="2895600"/>
          </a:xfrm>
        </p:spPr>
        <p:txBody>
          <a:bodyPr>
            <a:noAutofit/>
          </a:bodyPr>
          <a:lstStyle/>
          <a:p>
            <a:pPr marL="457200" lvl="0" indent="-457200">
              <a:buNone/>
            </a:pPr>
            <a:r>
              <a:rPr lang="en-US" sz="3600" dirty="0" smtClean="0"/>
              <a:t>In this lesson you learned: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600" dirty="0" smtClean="0"/>
              <a:t>How to identify and </a:t>
            </a:r>
            <a:br>
              <a:rPr lang="en-US" sz="3600" dirty="0" smtClean="0"/>
            </a:br>
            <a:r>
              <a:rPr lang="en-US" sz="3600" dirty="0" smtClean="0"/>
              <a:t>manage common </a:t>
            </a:r>
            <a:br>
              <a:rPr lang="en-US" sz="3600" dirty="0" smtClean="0"/>
            </a:br>
            <a:r>
              <a:rPr lang="en-US" sz="3600" dirty="0" smtClean="0"/>
              <a:t>turfgrass diseases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How to avoid and reduce stresses on turfgrass</a:t>
            </a:r>
          </a:p>
          <a:p>
            <a:pPr marL="0" indent="0">
              <a:buNone/>
            </a:pPr>
            <a:r>
              <a:rPr lang="en-US" sz="3600" b="1" dirty="0" smtClean="0"/>
              <a:t>Congratulations, you have completed the School Grounds IPM learning module!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643" y="304800"/>
            <a:ext cx="310940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47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Resources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A3B7630-EB21-464F-BCF3-B6E27F6BDC2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Content Placeholder 14"/>
          <p:cNvSpPr txBox="1">
            <a:spLocks/>
          </p:cNvSpPr>
          <p:nvPr/>
        </p:nvSpPr>
        <p:spPr>
          <a:xfrm>
            <a:off x="533400" y="1676400"/>
            <a:ext cx="8305800" cy="472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Iowa State University. (2010). Plant and Insect Diagnostic Clinic. </a:t>
            </a:r>
            <a:r>
              <a:rPr lang="en-US" dirty="0" smtClean="0">
                <a:solidFill>
                  <a:srgbClr val="0000FF"/>
                </a:solidFill>
              </a:rPr>
              <a:t>http://www.ipm.iastate.edu/ipm/info/plant-diseases/turf-grass-rust 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Maine Department of Agriculture, Conservation and Forestry.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School IPM.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http://www.maine.gov/dacf/php/integrated_pest_management/school/index.shtml 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Michigan State University </a:t>
            </a:r>
            <a:r>
              <a:rPr lang="en-US" dirty="0" smtClean="0">
                <a:solidFill>
                  <a:srgbClr val="0000FF"/>
                </a:solidFill>
              </a:rPr>
              <a:t>http</a:t>
            </a:r>
            <a:r>
              <a:rPr lang="en-US" dirty="0">
                <a:solidFill>
                  <a:srgbClr val="0000FF"/>
                </a:solidFill>
              </a:rPr>
              <a:t>://www.msuturfdiseases.net/details/_/necrotic_ring_spot_13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Rutgers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Cooperative Extension.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IPM Report Card for School Grounds: General Requirements.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http://entomology.osu.edu/schoolipm/IPMfiles/ReportCardGeneral.pdf 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Texas A&amp;M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Agrilife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Extension. Landscape IPM Module 6. </a:t>
            </a:r>
            <a:r>
              <a:rPr lang="en-US" dirty="0" smtClean="0">
                <a:solidFill>
                  <a:srgbClr val="0000FF"/>
                </a:solidFill>
              </a:rPr>
              <a:t>http://schoolipm.tamu.edu/videodvd/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Umass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Extension Center for Agriculture.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 Management Practices For Lawn and Landscape Turf.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http://extension.umass.edu/turf/sites/turf/files/pdf-doc-ppt/lawn_landscape_BMP_2013_opt.pdf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University of California Agricultural and Natural Resources. (2009). How to Manage Pests. </a:t>
            </a:r>
            <a:r>
              <a:rPr lang="en-US" dirty="0" smtClean="0">
                <a:solidFill>
                  <a:srgbClr val="0000FF"/>
                </a:solidFill>
              </a:rPr>
              <a:t>http://www.ipm.ucdavis.edu/PMG/r785100411.html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Regions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1762" y="1752600"/>
            <a:ext cx="8153400" cy="4800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Weather and climate </a:t>
            </a:r>
            <a:br>
              <a:rPr lang="en-US" sz="3200" dirty="0" smtClean="0"/>
            </a:br>
            <a:r>
              <a:rPr lang="en-US" sz="3200" dirty="0" smtClean="0"/>
              <a:t>greatly impact severity </a:t>
            </a:r>
            <a:br>
              <a:rPr lang="en-US" sz="3200" dirty="0" smtClean="0"/>
            </a:br>
            <a:r>
              <a:rPr lang="en-US" sz="3200" dirty="0" smtClean="0"/>
              <a:t>and incidence of </a:t>
            </a:r>
            <a:br>
              <a:rPr lang="en-US" sz="3200" dirty="0" smtClean="0"/>
            </a:br>
            <a:r>
              <a:rPr lang="en-US" sz="3200" dirty="0" smtClean="0"/>
              <a:t>turfgrass diseases</a:t>
            </a:r>
            <a:br>
              <a:rPr lang="en-US" sz="3200" dirty="0" smtClean="0"/>
            </a:br>
            <a:r>
              <a:rPr lang="en-US" sz="3200" dirty="0" smtClean="0"/>
              <a:t>This learning lesson contains examples of diseases that may or may not be common in your part of the country</a:t>
            </a:r>
          </a:p>
          <a:p>
            <a:r>
              <a:rPr lang="en-US" sz="3200" dirty="0" smtClean="0"/>
              <a:t>Most disease issues can be managed with cultural techniques including proper variety selection, and irrigation and mowing practices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824" y="228600"/>
            <a:ext cx="3695224" cy="299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Identifying, Monitoring and Management of Turfgrass Disease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7318248" cy="4495800"/>
          </a:xfrm>
        </p:spPr>
        <p:txBody>
          <a:bodyPr/>
          <a:lstStyle/>
          <a:p>
            <a:r>
              <a:rPr lang="en-US" sz="3200" dirty="0" smtClean="0"/>
              <a:t>Fairy ring</a:t>
            </a:r>
          </a:p>
          <a:p>
            <a:r>
              <a:rPr lang="en-US" sz="3200" dirty="0" smtClean="0"/>
              <a:t>Spring dead </a:t>
            </a:r>
            <a:r>
              <a:rPr lang="en-US" sz="3200" dirty="0"/>
              <a:t>s</a:t>
            </a:r>
            <a:r>
              <a:rPr lang="en-US" sz="3200" dirty="0" smtClean="0"/>
              <a:t>pot</a:t>
            </a:r>
          </a:p>
          <a:p>
            <a:r>
              <a:rPr lang="en-US" sz="3200" i="1" dirty="0" err="1" smtClean="0"/>
              <a:t>Pythium</a:t>
            </a:r>
            <a:r>
              <a:rPr lang="en-US" sz="3200" dirty="0" smtClean="0"/>
              <a:t> blight</a:t>
            </a:r>
          </a:p>
          <a:p>
            <a:r>
              <a:rPr lang="en-US" sz="3200" dirty="0" smtClean="0"/>
              <a:t>Dollar spot</a:t>
            </a:r>
          </a:p>
          <a:p>
            <a:r>
              <a:rPr lang="en-US" sz="3200" dirty="0" smtClean="0"/>
              <a:t>Rusts</a:t>
            </a:r>
          </a:p>
          <a:p>
            <a:r>
              <a:rPr lang="en-US" sz="3200" dirty="0" smtClean="0"/>
              <a:t>Leaf spot</a:t>
            </a:r>
          </a:p>
          <a:p>
            <a:r>
              <a:rPr lang="en-US" sz="3200" dirty="0" smtClean="0"/>
              <a:t>Red thread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010" y="2315170"/>
            <a:ext cx="4165600" cy="312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32010" y="5540275"/>
            <a:ext cx="3797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/>
              <a:t>Pythium root and stem </a:t>
            </a:r>
          </a:p>
          <a:p>
            <a:pPr algn="r"/>
            <a:r>
              <a:rPr lang="en-US" i="1" dirty="0"/>
              <a:t>rot - Lee Miller, University of Missouri, Bugwood.org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Fairy Rings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Identification: Fairy rings are circular and can range in size from a few centimeters up to many meters in diameter</a:t>
            </a:r>
          </a:p>
          <a:p>
            <a:r>
              <a:rPr lang="en-US" sz="3200" dirty="0" smtClean="0"/>
              <a:t>Symptoms:  Large dark green rings sometimes accompanied with a thin ring of dying/dead turf inside, or rings of mushrooms without loss of </a:t>
            </a:r>
            <a:br>
              <a:rPr lang="en-US" sz="3200" dirty="0" smtClean="0"/>
            </a:br>
            <a:r>
              <a:rPr lang="en-US" sz="3200" dirty="0" smtClean="0"/>
              <a:t>turfgrass 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048" y="4724400"/>
            <a:ext cx="3048000" cy="1943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513" y="5427853"/>
            <a:ext cx="2016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Green rings, also fairy </a:t>
            </a:r>
            <a:r>
              <a:rPr lang="en-US" i="1" dirty="0"/>
              <a:t>rings -William M. Brown Jr.,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Bugwood.org 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171" y="4970875"/>
            <a:ext cx="2448010" cy="16354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Fairy Rings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5026152" cy="5029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Cause: A number of species of fungi which decompose organic matter often buried deep within the soil </a:t>
            </a:r>
          </a:p>
          <a:p>
            <a:r>
              <a:rPr lang="en-US" sz="3200" dirty="0" smtClean="0"/>
              <a:t>Management: Proper fertilization and irrigation along with regular dethatching will help reduce symptoms of this disease 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554544" y="5997059"/>
            <a:ext cx="321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Fairy ring fruiting bodies </a:t>
            </a:r>
            <a:r>
              <a:rPr lang="en-US" i="1" dirty="0"/>
              <a:t>- Lester E. Dickens, </a:t>
            </a:r>
            <a:r>
              <a:rPr lang="en-US" i="1" dirty="0" smtClean="0"/>
              <a:t>Bugwood.org 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796" y="3752922"/>
            <a:ext cx="3429000" cy="22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Fairy Ring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Dead rings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Live rings </a:t>
            </a:r>
            <a:endParaRPr lang="en-US" dirty="0"/>
          </a:p>
        </p:txBody>
      </p:sp>
      <p:pic>
        <p:nvPicPr>
          <p:cNvPr id="22530" name="Picture 2" descr="fairy rings (  ) on turf (general) (  ) - 5357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600"/>
            <a:ext cx="4817123" cy="31317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6200000">
            <a:off x="7175439" y="367733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William M. Brown Jr., bugwood.org </a:t>
            </a:r>
          </a:p>
          <a:p>
            <a:pPr algn="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3505200"/>
            <a:ext cx="4795352" cy="31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9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Spring Dead Spot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5344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Identification: Appears as circular areas of dead grass, 6 to 12 inches in diameter when warm-season turf emerges from winter dormancy</a:t>
            </a:r>
          </a:p>
          <a:p>
            <a:r>
              <a:rPr lang="en-US" sz="2800" dirty="0" smtClean="0"/>
              <a:t>Symptoms: Dark, sunken areas can be seen on affected areas and may become black and breakable in advanced staged of infection  </a:t>
            </a:r>
          </a:p>
          <a:p>
            <a:r>
              <a:rPr lang="en-US" sz="2800" dirty="0" smtClean="0"/>
              <a:t>Cause: </a:t>
            </a:r>
            <a:r>
              <a:rPr lang="en-US" sz="2800" dirty="0"/>
              <a:t>S</a:t>
            </a:r>
            <a:r>
              <a:rPr lang="en-US" sz="2800" dirty="0" smtClean="0"/>
              <a:t>pread of the pathogen which survives in old debris and roots</a:t>
            </a:r>
          </a:p>
          <a:p>
            <a:r>
              <a:rPr lang="en-US" sz="2800" dirty="0" smtClean="0"/>
              <a:t>Management:</a:t>
            </a:r>
            <a:r>
              <a:rPr lang="en-US" sz="2800" b="1" dirty="0" smtClean="0"/>
              <a:t>  </a:t>
            </a:r>
            <a:r>
              <a:rPr lang="en-US" sz="2800" dirty="0" smtClean="0"/>
              <a:t>Remove infected areas and reduce organic matter accumulation,  avoid later fall fertilization, and maintain proper pH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Spring Dead Spot 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6A8A91F-2E28-4260-8FF8-170600BD82D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83152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Spring dead spot is very problematic on bermudagrass used in transition zones, were deep winter dormancy is present  </a:t>
            </a:r>
            <a:endParaRPr lang="en-US" sz="3200" dirty="0"/>
          </a:p>
        </p:txBody>
      </p:sp>
      <p:pic>
        <p:nvPicPr>
          <p:cNvPr id="7" name="Picture 2" descr="5393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143" y="2484035"/>
            <a:ext cx="4419600" cy="29656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63143" y="5562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Spring dead spot - Howard F. Schwartz, Colorado State University, Bugwood.org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15008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3647</TotalTime>
  <Words>1047</Words>
  <Application>Microsoft Office PowerPoint</Application>
  <PresentationFormat>On-screen Show (4:3)</PresentationFormat>
  <Paragraphs>168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Tw Cen MT</vt:lpstr>
      <vt:lpstr>Wingdings</vt:lpstr>
      <vt:lpstr>Wingdings 2</vt:lpstr>
      <vt:lpstr>Median</vt:lpstr>
      <vt:lpstr> Common Turfgrass diseases</vt:lpstr>
      <vt:lpstr>Learning Objectives</vt:lpstr>
      <vt:lpstr>Regions</vt:lpstr>
      <vt:lpstr>Identifying, Monitoring and Management of Turfgrass Disease</vt:lpstr>
      <vt:lpstr>Fairy Rings</vt:lpstr>
      <vt:lpstr>Fairy Rings</vt:lpstr>
      <vt:lpstr>Fairy Ring</vt:lpstr>
      <vt:lpstr>Spring Dead Spot</vt:lpstr>
      <vt:lpstr>Spring Dead Spot </vt:lpstr>
      <vt:lpstr>Pythium Blight</vt:lpstr>
      <vt:lpstr>Pythium blight </vt:lpstr>
      <vt:lpstr>Dollar Spot</vt:lpstr>
      <vt:lpstr>Dollar spot </vt:lpstr>
      <vt:lpstr>Rusts</vt:lpstr>
      <vt:lpstr>Rusts </vt:lpstr>
      <vt:lpstr>Leaf Spot</vt:lpstr>
      <vt:lpstr>Leaf Spot </vt:lpstr>
      <vt:lpstr>Red Thread</vt:lpstr>
      <vt:lpstr>Red Thread</vt:lpstr>
      <vt:lpstr>Managing Disease in Turfgrass</vt:lpstr>
      <vt:lpstr>Managing Disease in Turfgrass</vt:lpstr>
      <vt:lpstr>Managing Disease in Turfgrass</vt:lpstr>
      <vt:lpstr>Managing Turf Stress</vt:lpstr>
      <vt:lpstr>Managing Turf Stress</vt:lpstr>
      <vt:lpstr>Managing Turf Stress</vt:lpstr>
      <vt:lpstr>Check In!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Employee</dc:creator>
  <cp:lastModifiedBy>Chad Durr</cp:lastModifiedBy>
  <cp:revision>317</cp:revision>
  <dcterms:created xsi:type="dcterms:W3CDTF">2013-08-27T16:19:59Z</dcterms:created>
  <dcterms:modified xsi:type="dcterms:W3CDTF">2019-09-04T16:16:50Z</dcterms:modified>
</cp:coreProperties>
</file>