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8" r:id="rId1"/>
  </p:sldMasterIdLst>
  <p:notesMasterIdLst>
    <p:notesMasterId r:id="rId41"/>
  </p:notesMasterIdLst>
  <p:handoutMasterIdLst>
    <p:handoutMasterId r:id="rId42"/>
  </p:handoutMasterIdLst>
  <p:sldIdLst>
    <p:sldId id="256" r:id="rId2"/>
    <p:sldId id="532" r:id="rId3"/>
    <p:sldId id="528" r:id="rId4"/>
    <p:sldId id="496" r:id="rId5"/>
    <p:sldId id="529" r:id="rId6"/>
    <p:sldId id="514" r:id="rId7"/>
    <p:sldId id="498" r:id="rId8"/>
    <p:sldId id="501" r:id="rId9"/>
    <p:sldId id="497" r:id="rId10"/>
    <p:sldId id="495" r:id="rId11"/>
    <p:sldId id="531" r:id="rId12"/>
    <p:sldId id="503" r:id="rId13"/>
    <p:sldId id="504" r:id="rId14"/>
    <p:sldId id="511" r:id="rId15"/>
    <p:sldId id="505" r:id="rId16"/>
    <p:sldId id="516" r:id="rId17"/>
    <p:sldId id="507" r:id="rId18"/>
    <p:sldId id="509" r:id="rId19"/>
    <p:sldId id="535" r:id="rId20"/>
    <p:sldId id="508" r:id="rId21"/>
    <p:sldId id="510" r:id="rId22"/>
    <p:sldId id="512" r:id="rId23"/>
    <p:sldId id="515" r:id="rId24"/>
    <p:sldId id="517" r:id="rId25"/>
    <p:sldId id="513" r:id="rId26"/>
    <p:sldId id="518" r:id="rId27"/>
    <p:sldId id="519" r:id="rId28"/>
    <p:sldId id="520" r:id="rId29"/>
    <p:sldId id="530" r:id="rId30"/>
    <p:sldId id="521" r:id="rId31"/>
    <p:sldId id="522" r:id="rId32"/>
    <p:sldId id="523" r:id="rId33"/>
    <p:sldId id="525" r:id="rId34"/>
    <p:sldId id="536" r:id="rId35"/>
    <p:sldId id="526" r:id="rId36"/>
    <p:sldId id="533" r:id="rId37"/>
    <p:sldId id="534" r:id="rId38"/>
    <p:sldId id="288" r:id="rId39"/>
    <p:sldId id="292" r:id="rId4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ne" initials="J" lastIdx="3" clrIdx="0"/>
  <p:cmAuthor id="1" name="Lucy" initials="" lastIdx="9" clrIdx="1"/>
  <p:cmAuthor id="2" name="Shaku Nair" initials="SN" lastIdx="3" clrIdx="2">
    <p:extLst/>
  </p:cmAuthor>
  <p:cmAuthor id="3" name="lenovo-win8" initials="l" lastIdx="5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2A7E54"/>
    <a:srgbClr val="FF0000"/>
    <a:srgbClr val="0066FF"/>
    <a:srgbClr val="D60093"/>
    <a:srgbClr val="339966"/>
    <a:srgbClr val="0000FF"/>
    <a:srgbClr val="C3952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77" autoAdjust="0"/>
    <p:restoredTop sz="88497" autoAdjust="0"/>
  </p:normalViewPr>
  <p:slideViewPr>
    <p:cSldViewPr>
      <p:cViewPr varScale="1">
        <p:scale>
          <a:sx n="102" d="100"/>
          <a:sy n="102" d="100"/>
        </p:scale>
        <p:origin x="152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150" y="-7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r">
              <a:defRPr sz="1200"/>
            </a:lvl1pPr>
          </a:lstStyle>
          <a:p>
            <a:fld id="{BA216E3A-D321-482D-BC77-35CF7D016144}" type="datetimeFigureOut">
              <a:rPr lang="en-US" smtClean="0"/>
              <a:pPr/>
              <a:t>9/4/2019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r">
              <a:defRPr sz="1200"/>
            </a:lvl1pPr>
          </a:lstStyle>
          <a:p>
            <a:fld id="{EB0EDB40-C866-476F-A8FF-1BD298E3B2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105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r">
              <a:defRPr sz="1200"/>
            </a:lvl1pPr>
          </a:lstStyle>
          <a:p>
            <a:fld id="{DF698628-5BAC-41A6-8A68-21E968C14C92}" type="datetimeFigureOut">
              <a:rPr lang="en-US" smtClean="0"/>
              <a:pPr/>
              <a:t>9/4/2019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2" tIns="46582" rIns="93162" bIns="4658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62" tIns="46582" rIns="93162" bIns="4658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r">
              <a:defRPr sz="1200"/>
            </a:lvl1pPr>
          </a:lstStyle>
          <a:p>
            <a:fld id="{685F026E-2291-4651-9A24-27A43F526B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3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9232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2305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6027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7506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8326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240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3408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0081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0443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604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451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3903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3140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9717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7361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472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9853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4023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8813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8813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0326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267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6069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4836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4984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8636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9796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197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606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3637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3608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441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298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807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275A0B58-CF78-4AAF-BCBA-8F6ED6277ED5}" type="datetime1">
              <a:rPr lang="en-US" smtClean="0"/>
              <a:pPr/>
              <a:t>9/4/2019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0B89-3053-40D5-941B-7E5380185A0D}" type="datetime1">
              <a:rPr lang="en-US" smtClean="0"/>
              <a:pPr/>
              <a:t>9/4/2019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4703BA05-F337-41FC-8289-77FA7009D4E4}" type="datetime1">
              <a:rPr lang="en-US" smtClean="0"/>
              <a:pPr/>
              <a:t>9/4/2019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76FC2-787F-472A-9CA0-E0D558A7BCCA}" type="datetime1">
              <a:rPr lang="en-US" smtClean="0"/>
              <a:pPr/>
              <a:t>9/4/2019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B5311-C93F-4119-8AB2-E9FA3CC30B3B}" type="datetime1">
              <a:rPr lang="en-US" smtClean="0"/>
              <a:pPr/>
              <a:t>9/4/2019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FF8B9007-CA46-4EEA-8EFE-1DA14392D4D0}" type="datetime1">
              <a:rPr lang="en-US" smtClean="0"/>
              <a:pPr/>
              <a:t>9/4/2019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48457D7-6686-40AE-BACA-6F38786807E0}" type="datetime1">
              <a:rPr lang="en-US" smtClean="0"/>
              <a:pPr/>
              <a:t>9/4/2019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14BB3-022A-4126-928A-396A7017185D}" type="datetime1">
              <a:rPr lang="en-US" smtClean="0"/>
              <a:pPr/>
              <a:t>9/4/2019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6A609-2536-42E0-B5B7-DF8CE0659183}" type="datetime1">
              <a:rPr lang="en-US" smtClean="0"/>
              <a:pPr/>
              <a:t>9/4/2019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D9B6-4172-4A94-A59E-EF905835BA29}" type="datetime1">
              <a:rPr lang="en-US" smtClean="0"/>
              <a:pPr/>
              <a:t>9/4/2019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AE0BBA70-64DA-4B90-8BC3-21AEEF88823D}" type="datetime1">
              <a:rPr lang="en-US" smtClean="0"/>
              <a:pPr/>
              <a:t>9/4/2019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44E1BE0-C6B5-4547-B0C4-F2BB537000CF}" type="datetime1">
              <a:rPr lang="en-US" smtClean="0"/>
              <a:pPr/>
              <a:t>9/4/2019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7.wmf"/><Relationship Id="rId4" Type="http://schemas.openxmlformats.org/officeDocument/2006/relationships/oleObject" Target="../embeddings/oleObject1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62000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marL="320040" lvl="0" indent="-320040" algn="ctr">
              <a:spcBef>
                <a:spcPts val="700"/>
              </a:spcBef>
            </a:pPr>
            <a:r>
              <a:rPr lang="en-US" sz="3200" cap="none" dirty="0" smtClean="0">
                <a:solidFill>
                  <a:schemeClr val="tx1"/>
                </a:solidFill>
                <a:ea typeface="+mn-ea"/>
                <a:cs typeface="+mn-cs"/>
              </a:rPr>
              <a:t>TEACHING IPM (Using IPM as a Curriculum Element)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In-Person Education Module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2484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Lesson 2 of 2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444" y="6038573"/>
            <a:ext cx="2359356" cy="7986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020" y="815110"/>
            <a:ext cx="7724688" cy="5149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029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/>
              <a:t>Key elements of IPM </a:t>
            </a:r>
          </a:p>
          <a:p>
            <a:r>
              <a:rPr lang="en-US" dirty="0" smtClean="0"/>
              <a:t>Monitoring and inspection</a:t>
            </a:r>
          </a:p>
          <a:p>
            <a:r>
              <a:rPr lang="en-US" dirty="0" smtClean="0"/>
              <a:t>Identification</a:t>
            </a:r>
            <a:endParaRPr lang="en-US" dirty="0"/>
          </a:p>
          <a:p>
            <a:r>
              <a:rPr lang="en-US" dirty="0" smtClean="0"/>
              <a:t>Thresholds</a:t>
            </a:r>
            <a:endParaRPr lang="en-US" dirty="0"/>
          </a:p>
          <a:p>
            <a:r>
              <a:rPr lang="en-US" dirty="0" smtClean="0"/>
              <a:t>Preventing pests</a:t>
            </a:r>
          </a:p>
          <a:p>
            <a:r>
              <a:rPr lang="en-US" dirty="0" smtClean="0"/>
              <a:t>Action (least-risk)</a:t>
            </a:r>
          </a:p>
          <a:p>
            <a:r>
              <a:rPr lang="en-US" dirty="0"/>
              <a:t>Keeping records</a:t>
            </a:r>
          </a:p>
          <a:p>
            <a:r>
              <a:rPr lang="en-US" dirty="0" smtClean="0"/>
              <a:t>Education, communication</a:t>
            </a:r>
          </a:p>
          <a:p>
            <a:r>
              <a:rPr lang="en-US" dirty="0" smtClean="0"/>
              <a:t>Constant evaluation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IPM in Your Curriculum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800" y="2667000"/>
            <a:ext cx="4114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04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3657600" cy="4191000"/>
          </a:xfrm>
        </p:spPr>
        <p:txBody>
          <a:bodyPr>
            <a:noAutofit/>
          </a:bodyPr>
          <a:lstStyle/>
          <a:p>
            <a:r>
              <a:rPr lang="en-US" sz="2400" dirty="0" smtClean="0"/>
              <a:t>Monitoring and inspection</a:t>
            </a:r>
          </a:p>
          <a:p>
            <a:r>
              <a:rPr lang="en-US" sz="2400" dirty="0" smtClean="0"/>
              <a:t>Identification</a:t>
            </a:r>
          </a:p>
          <a:p>
            <a:r>
              <a:rPr lang="en-US" sz="2400" dirty="0" smtClean="0"/>
              <a:t>Establishing thresholds</a:t>
            </a:r>
          </a:p>
          <a:p>
            <a:r>
              <a:rPr lang="en-US" sz="2400" dirty="0" smtClean="0"/>
              <a:t>Preventing pests, resource </a:t>
            </a:r>
            <a:r>
              <a:rPr lang="en-US" sz="2400" dirty="0"/>
              <a:t>management</a:t>
            </a:r>
          </a:p>
          <a:p>
            <a:r>
              <a:rPr lang="en-US" sz="2400" dirty="0" smtClean="0"/>
              <a:t>Action (least-risk)</a:t>
            </a:r>
          </a:p>
          <a:p>
            <a:r>
              <a:rPr lang="en-US" sz="2400" dirty="0" smtClean="0"/>
              <a:t>Keeping records</a:t>
            </a:r>
          </a:p>
          <a:p>
            <a:r>
              <a:rPr lang="en-US" sz="2400" dirty="0" smtClean="0"/>
              <a:t>Education, communication</a:t>
            </a:r>
          </a:p>
          <a:p>
            <a:r>
              <a:rPr lang="en-US" sz="2400" dirty="0" smtClean="0"/>
              <a:t>Constant evaluation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4572000" y="2514600"/>
            <a:ext cx="4495800" cy="4191000"/>
          </a:xfrm>
        </p:spPr>
        <p:txBody>
          <a:bodyPr>
            <a:noAutofit/>
          </a:bodyPr>
          <a:lstStyle/>
          <a:p>
            <a:r>
              <a:rPr lang="en-US" sz="2400" dirty="0" smtClean="0"/>
              <a:t>Observation and analysis</a:t>
            </a:r>
          </a:p>
          <a:p>
            <a:r>
              <a:rPr lang="en-US" sz="2400" dirty="0" smtClean="0"/>
              <a:t>Biology, biodiversity, logic</a:t>
            </a:r>
          </a:p>
          <a:p>
            <a:r>
              <a:rPr lang="en-US" sz="2400" dirty="0" smtClean="0"/>
              <a:t>Math, logic</a:t>
            </a:r>
          </a:p>
          <a:p>
            <a:r>
              <a:rPr lang="en-US" sz="2400" dirty="0" smtClean="0"/>
              <a:t>Biology, environmental science, engineering</a:t>
            </a:r>
          </a:p>
          <a:p>
            <a:r>
              <a:rPr lang="en-US" sz="2400" dirty="0" smtClean="0"/>
              <a:t>Science based decision-making</a:t>
            </a:r>
          </a:p>
          <a:p>
            <a:r>
              <a:rPr lang="en-US" sz="2400" dirty="0" smtClean="0"/>
              <a:t>Documentation</a:t>
            </a:r>
          </a:p>
          <a:p>
            <a:r>
              <a:rPr lang="en-US" sz="2400" dirty="0" smtClean="0"/>
              <a:t>Writing, speaking, art</a:t>
            </a:r>
          </a:p>
          <a:p>
            <a:r>
              <a:rPr lang="en-US" sz="2400" dirty="0" smtClean="0"/>
              <a:t>Self-improvement, analysis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505200" cy="64008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Key elements of IPM</a:t>
            </a:r>
            <a:endParaRPr lang="en-US" sz="28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40480" cy="640080"/>
          </a:xfrm>
          <a:solidFill>
            <a:srgbClr val="C3952F"/>
          </a:solidFill>
        </p:spPr>
        <p:txBody>
          <a:bodyPr>
            <a:noAutofit/>
          </a:bodyPr>
          <a:lstStyle/>
          <a:p>
            <a:r>
              <a:rPr lang="en-US" sz="2800" dirty="0" smtClean="0"/>
              <a:t>Subjects/skills involved</a:t>
            </a:r>
            <a:endParaRPr lang="en-US" sz="28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IPM in Your Curriculum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4267200" y="1905000"/>
            <a:ext cx="304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IPM in Your Curriculum: Biology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752600"/>
            <a:ext cx="8226552" cy="518160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5900" dirty="0" smtClean="0"/>
              <a:t>Pests are </a:t>
            </a:r>
            <a:r>
              <a:rPr lang="en-US" sz="5900" b="1" dirty="0" smtClean="0"/>
              <a:t>biological entities</a:t>
            </a:r>
            <a:r>
              <a:rPr lang="en-US" sz="5900" dirty="0" smtClean="0"/>
              <a:t>, each adapted to thrive given resources and supportive conditions </a:t>
            </a:r>
          </a:p>
          <a:p>
            <a:pPr marL="0" indent="0">
              <a:buNone/>
            </a:pPr>
            <a:endParaRPr lang="en-US" sz="5900" dirty="0" smtClean="0"/>
          </a:p>
          <a:p>
            <a:pPr marL="0" indent="0">
              <a:buNone/>
            </a:pPr>
            <a:r>
              <a:rPr lang="en-US" sz="5900" dirty="0" smtClean="0"/>
              <a:t>How do biotic and abiotic conditions affect animals and plants?</a:t>
            </a:r>
            <a:endParaRPr lang="en-US" sz="5900" dirty="0"/>
          </a:p>
          <a:p>
            <a:pPr marL="0" indent="0">
              <a:buNone/>
            </a:pPr>
            <a:endParaRPr lang="en-US" sz="5900" dirty="0" smtClean="0"/>
          </a:p>
          <a:p>
            <a:r>
              <a:rPr lang="en-US" sz="5900" dirty="0" smtClean="0"/>
              <a:t>What </a:t>
            </a:r>
            <a:r>
              <a:rPr lang="en-US" sz="5900" dirty="0"/>
              <a:t>do pests </a:t>
            </a:r>
            <a:r>
              <a:rPr lang="en-US" sz="5900" dirty="0" smtClean="0"/>
              <a:t>need?  </a:t>
            </a:r>
            <a:endParaRPr lang="en-US" sz="59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5900" dirty="0"/>
              <a:t>Food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5900" dirty="0"/>
              <a:t>Water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5900" dirty="0"/>
              <a:t>Shelter</a:t>
            </a:r>
          </a:p>
          <a:p>
            <a:pPr marL="0" indent="0">
              <a:buNone/>
            </a:pPr>
            <a:endParaRPr lang="en-US" sz="5900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3860800"/>
            <a:ext cx="4152900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54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IPM in Your Curriculum: Biology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0" y="2754313"/>
            <a:ext cx="3124199" cy="411541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266700" y="1524000"/>
            <a:ext cx="81534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Example 1: </a:t>
            </a:r>
            <a:r>
              <a:rPr lang="en-US" sz="2800" u="sng" dirty="0" smtClean="0"/>
              <a:t>Grades K-2 students</a:t>
            </a:r>
            <a:r>
              <a:rPr lang="en-US" sz="2800" dirty="0" smtClean="0"/>
              <a:t>: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Identify the different forms of life in and around your school?</a:t>
            </a:r>
            <a:endParaRPr lang="en-US" sz="2800" dirty="0"/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Where can you find them? 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What and how do they eat and drink?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How are they beneficial?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Can they be harmful?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Characterize a fictitious </a:t>
            </a:r>
            <a:br>
              <a:rPr lang="en-US" sz="2800" dirty="0" smtClean="0"/>
            </a:br>
            <a:r>
              <a:rPr lang="en-US" sz="2800" dirty="0" smtClean="0"/>
              <a:t>lifeform</a:t>
            </a:r>
          </a:p>
          <a:p>
            <a:pPr marL="0" indent="0">
              <a:buNone/>
            </a:pP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3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IPM in Your Curriculum: Biology, Problem-solving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4013200"/>
            <a:ext cx="4267200" cy="284480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Example 2: </a:t>
            </a:r>
            <a:r>
              <a:rPr lang="en-US" sz="2800" u="sng" dirty="0" smtClean="0"/>
              <a:t>Grades </a:t>
            </a:r>
            <a:r>
              <a:rPr lang="en-US" sz="2800" u="sng" dirty="0"/>
              <a:t>K-2 </a:t>
            </a:r>
            <a:r>
              <a:rPr lang="en-US" sz="2800" u="sng" dirty="0" smtClean="0"/>
              <a:t>students</a:t>
            </a:r>
            <a:r>
              <a:rPr lang="en-US" sz="2800" dirty="0" smtClean="0"/>
              <a:t>:</a:t>
            </a:r>
            <a:endParaRPr lang="en-US" sz="2800" dirty="0"/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Insect life cycles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Different life stages of different insects 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Put them in developmental order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Discuss where the insects are found </a:t>
            </a:r>
            <a:br>
              <a:rPr lang="en-US" sz="2800" dirty="0" smtClean="0"/>
            </a:br>
            <a:r>
              <a:rPr lang="en-US" sz="2800" dirty="0" smtClean="0"/>
              <a:t>and what they do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51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IPM in Your Curriculum: Biology/Biodiversity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0" y="2707239"/>
            <a:ext cx="2749062" cy="4139037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600200"/>
            <a:ext cx="7772400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 smtClean="0"/>
              <a:t>Example 3: </a:t>
            </a:r>
            <a:r>
              <a:rPr lang="en-US" sz="3000" u="sng" dirty="0" smtClean="0"/>
              <a:t>Grades 6-8 </a:t>
            </a:r>
            <a:r>
              <a:rPr lang="en-US" sz="3000" u="sng" dirty="0"/>
              <a:t>students</a:t>
            </a:r>
            <a:r>
              <a:rPr lang="en-US" sz="3000" dirty="0"/>
              <a:t>: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dirty="0" smtClean="0"/>
              <a:t>Place monitoring traps around the school 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dirty="0" smtClean="0"/>
              <a:t>Explore the school and look at the trap catches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dirty="0" smtClean="0"/>
              <a:t>Describe resources available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dirty="0" smtClean="0"/>
              <a:t>Discuss life cycle requirements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dirty="0" smtClean="0"/>
              <a:t>How the pests are managed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11322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IPM in Your Curriculum: Biology/Evolution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0" y="3707398"/>
            <a:ext cx="5410200" cy="3607802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Example 4: </a:t>
            </a:r>
            <a:r>
              <a:rPr lang="en-US" sz="2800" u="sng" dirty="0" smtClean="0"/>
              <a:t>Grades 6-8 </a:t>
            </a:r>
            <a:r>
              <a:rPr lang="en-US" sz="2800" u="sng" dirty="0"/>
              <a:t>students</a:t>
            </a:r>
            <a:r>
              <a:rPr lang="en-US" sz="2800" dirty="0"/>
              <a:t>: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List different pests found in your school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Where?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How do they reproduce?  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Introduce the concept of r vs. K strategy 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Adaptations and evolution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Pesticide resistance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533400" y="5816937"/>
            <a:ext cx="5105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u="sng" dirty="0"/>
              <a:t>Formica </a:t>
            </a:r>
            <a:r>
              <a:rPr lang="en-US" sz="2000" i="1" u="sng" dirty="0" err="1"/>
              <a:t>rufa</a:t>
            </a:r>
            <a:r>
              <a:rPr lang="en-US" sz="2000" i="1" dirty="0"/>
              <a:t>, also known as the red wood ant, southern wood ant, or horse ant - Manfred </a:t>
            </a:r>
            <a:r>
              <a:rPr lang="en-US" sz="2000" i="1" dirty="0" err="1" smtClean="0"/>
              <a:t>Ruckszio</a:t>
            </a:r>
            <a:r>
              <a:rPr lang="en-US" sz="2000" i="1" dirty="0" smtClean="0"/>
              <a:t>, </a:t>
            </a:r>
            <a:r>
              <a:rPr lang="en-US" sz="2000" i="1" dirty="0" err="1" smtClean="0"/>
              <a:t>ShutterStock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90698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8300" y="3810000"/>
            <a:ext cx="4953000" cy="32004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600200"/>
            <a:ext cx="8686800" cy="5486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Example 5: </a:t>
            </a:r>
            <a:r>
              <a:rPr lang="en-US" u="sng" dirty="0" smtClean="0"/>
              <a:t>Grades 6-8 </a:t>
            </a:r>
            <a:r>
              <a:rPr lang="en-US" u="sng" dirty="0"/>
              <a:t>students</a:t>
            </a:r>
            <a:r>
              <a:rPr lang="en-US" dirty="0"/>
              <a:t>: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700" dirty="0" smtClean="0"/>
              <a:t>Set up a fruit </a:t>
            </a:r>
            <a:r>
              <a:rPr lang="en-US" sz="2700" dirty="0"/>
              <a:t>fly infestation in </a:t>
            </a:r>
            <a:r>
              <a:rPr lang="en-US" sz="2700" dirty="0" smtClean="0"/>
              <a:t>a classroom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700" dirty="0" smtClean="0"/>
              <a:t>Life cycle and habitat needs </a:t>
            </a:r>
            <a:r>
              <a:rPr lang="en-US" sz="2700" dirty="0"/>
              <a:t>of </a:t>
            </a:r>
            <a:r>
              <a:rPr lang="en-US" sz="2700" dirty="0" smtClean="0"/>
              <a:t>fruit flies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700" dirty="0" smtClean="0"/>
              <a:t>How </a:t>
            </a:r>
            <a:r>
              <a:rPr lang="en-US" sz="2700" dirty="0"/>
              <a:t>the fly infestation might have been avoided and how it should be </a:t>
            </a:r>
            <a:r>
              <a:rPr lang="en-US" sz="2700" dirty="0" smtClean="0"/>
              <a:t>controlled</a:t>
            </a:r>
            <a:endParaRPr lang="en-US" sz="27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IPM in Your Curriculum: Problem-Solving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1066800" y="556260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i="1" dirty="0"/>
              <a:t>Fruit fly (</a:t>
            </a:r>
            <a:r>
              <a:rPr lang="en-US" sz="2000" i="1" u="sng" dirty="0"/>
              <a:t>Drosophila </a:t>
            </a:r>
          </a:p>
          <a:p>
            <a:r>
              <a:rPr lang="en-US" sz="2000" i="1" u="sng" dirty="0"/>
              <a:t>melanogaster</a:t>
            </a:r>
            <a:r>
              <a:rPr lang="en-US" sz="2000" i="1" dirty="0"/>
              <a:t>) - </a:t>
            </a:r>
            <a:r>
              <a:rPr lang="en-US" sz="2000" i="1" dirty="0" err="1"/>
              <a:t>Roblan</a:t>
            </a:r>
            <a:r>
              <a:rPr lang="en-US" sz="2000" i="1" dirty="0"/>
              <a:t>, </a:t>
            </a:r>
            <a:r>
              <a:rPr lang="en-US" sz="2000" i="1" dirty="0" err="1"/>
              <a:t>ShutterStock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44497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Example 5 continued: </a:t>
            </a:r>
            <a:r>
              <a:rPr lang="en-US" sz="2800" u="sng" dirty="0" smtClean="0"/>
              <a:t>Grades 6-8 </a:t>
            </a:r>
            <a:r>
              <a:rPr lang="en-US" sz="2800" u="sng" dirty="0"/>
              <a:t>students</a:t>
            </a:r>
            <a:r>
              <a:rPr lang="en-US" sz="2800" dirty="0"/>
              <a:t>: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Garbage removed, drains cleaned </a:t>
            </a:r>
            <a:endParaRPr lang="en-US" sz="2800" dirty="0"/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No fruit </a:t>
            </a:r>
            <a:r>
              <a:rPr lang="en-US" sz="2800" dirty="0"/>
              <a:t>flies in the </a:t>
            </a:r>
            <a:r>
              <a:rPr lang="en-US" sz="2800" dirty="0" smtClean="0"/>
              <a:t>classroom</a:t>
            </a:r>
            <a:endParaRPr lang="en-US" sz="2800" dirty="0"/>
          </a:p>
          <a:p>
            <a:pPr marL="365760" lvl="1" indent="0">
              <a:buNone/>
            </a:pPr>
            <a:r>
              <a:rPr lang="en-US" sz="2800" dirty="0" smtClean="0"/>
              <a:t>Source</a:t>
            </a:r>
            <a:r>
              <a:rPr lang="en-US" sz="2800" dirty="0"/>
              <a:t>: </a:t>
            </a:r>
            <a:r>
              <a:rPr lang="en-US" sz="2800" dirty="0">
                <a:solidFill>
                  <a:srgbClr val="0000FF"/>
                </a:solidFill>
              </a:rPr>
              <a:t>http://</a:t>
            </a:r>
            <a:r>
              <a:rPr lang="en-US" sz="2800" dirty="0" smtClean="0">
                <a:solidFill>
                  <a:srgbClr val="0000FF"/>
                </a:solidFill>
              </a:rPr>
              <a:t>www.ipminstitute.org/School_IPM_Week/schoolipmweek_ideas_for_</a:t>
            </a:r>
            <a:br>
              <a:rPr lang="en-US" sz="2800" dirty="0" smtClean="0">
                <a:solidFill>
                  <a:srgbClr val="0000FF"/>
                </a:solidFill>
              </a:rPr>
            </a:br>
            <a:r>
              <a:rPr lang="en-US" sz="2800" dirty="0" err="1" smtClean="0">
                <a:solidFill>
                  <a:srgbClr val="0000FF"/>
                </a:solidFill>
              </a:rPr>
              <a:t>ambassadors.htm#College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IPM in Your Curriculum: Problem Solving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1085596" y="571500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2000" i="1" dirty="0"/>
              <a:t>Fruit fly (</a:t>
            </a:r>
            <a:r>
              <a:rPr lang="en-US" sz="2000" i="1" u="sng" dirty="0"/>
              <a:t>Drosophila </a:t>
            </a:r>
          </a:p>
          <a:p>
            <a:pPr algn="r"/>
            <a:r>
              <a:rPr lang="en-US" sz="2000" i="1" u="sng" dirty="0"/>
              <a:t>melanogaster</a:t>
            </a:r>
            <a:r>
              <a:rPr lang="en-US" sz="2000" i="1" dirty="0"/>
              <a:t>) - Sebastian </a:t>
            </a:r>
            <a:r>
              <a:rPr lang="en-US" sz="2000" i="1" dirty="0" err="1"/>
              <a:t>Janicki</a:t>
            </a:r>
            <a:r>
              <a:rPr lang="en-US" sz="2000" i="1" dirty="0"/>
              <a:t>, </a:t>
            </a:r>
            <a:r>
              <a:rPr lang="en-US" sz="2000" i="1" dirty="0" err="1"/>
              <a:t>ShutterStock</a:t>
            </a:r>
            <a:endParaRPr lang="en-US" sz="20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0" y="4510509"/>
            <a:ext cx="3108452" cy="222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9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433387" y="1645920"/>
            <a:ext cx="8277225" cy="5181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/>
              <a:t>Example 6: </a:t>
            </a:r>
            <a:r>
              <a:rPr lang="en-US" sz="2800" u="sng" dirty="0" smtClean="0"/>
              <a:t>Grades </a:t>
            </a:r>
            <a:r>
              <a:rPr lang="en-US" sz="2800" u="sng" dirty="0"/>
              <a:t>9</a:t>
            </a:r>
            <a:r>
              <a:rPr lang="en-US" sz="2800" u="sng" dirty="0" smtClean="0"/>
              <a:t>-12 </a:t>
            </a:r>
            <a:r>
              <a:rPr lang="en-US" sz="2800" u="sng" dirty="0"/>
              <a:t>students</a:t>
            </a:r>
            <a:r>
              <a:rPr lang="en-US" sz="2800" dirty="0"/>
              <a:t>: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Analyze your school environment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What kinds of organisms? 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Describe microhabitats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Number organisms 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Establish action thresholds</a:t>
            </a:r>
            <a:endParaRPr lang="en-US" sz="2800" dirty="0"/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Describe management </a:t>
            </a:r>
            <a:br>
              <a:rPr lang="en-US" sz="2800" dirty="0" smtClean="0"/>
            </a:br>
            <a:r>
              <a:rPr lang="en-US" sz="2800" dirty="0" smtClean="0"/>
              <a:t>measures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en-US" sz="28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57175" y="0"/>
            <a:ext cx="8810625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IPM in Your Curriculum: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Environmental Science/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           </a:t>
            </a:r>
          </a:p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                                 Ecology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7600" y="3962400"/>
            <a:ext cx="4114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96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Learning Objectives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077200" cy="4724400"/>
          </a:xfrm>
        </p:spPr>
        <p:txBody>
          <a:bodyPr>
            <a:no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3200" dirty="0" smtClean="0"/>
              <a:t>Describe how an IPM curriculum meets common core requirements for biology, biodiversity, ecology, </a:t>
            </a:r>
            <a:br>
              <a:rPr lang="en-US" sz="3200" dirty="0" smtClean="0"/>
            </a:br>
            <a:r>
              <a:rPr lang="en-US" sz="3200" dirty="0" smtClean="0"/>
              <a:t>evolution, problem solving, </a:t>
            </a:r>
            <a:br>
              <a:rPr lang="en-US" sz="3200" dirty="0" smtClean="0"/>
            </a:br>
            <a:r>
              <a:rPr lang="en-US" sz="3200" dirty="0" smtClean="0"/>
              <a:t>teamwork, etc.</a:t>
            </a:r>
            <a:r>
              <a:rPr lang="en-US" sz="3200" b="1" dirty="0" smtClean="0"/>
              <a:t>					</a:t>
            </a:r>
            <a:endParaRPr lang="en-US" sz="32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Describe a lesson plan that </a:t>
            </a:r>
            <a:br>
              <a:rPr lang="en-US" sz="3200" dirty="0" smtClean="0"/>
            </a:br>
            <a:r>
              <a:rPr lang="en-US" sz="3200" dirty="0" smtClean="0"/>
              <a:t>incorporates IPM into </a:t>
            </a:r>
            <a:br>
              <a:rPr lang="en-US" sz="3200" dirty="0" smtClean="0"/>
            </a:br>
            <a:r>
              <a:rPr lang="en-US" sz="3200" dirty="0" smtClean="0"/>
              <a:t>science-related curriculum	</a:t>
            </a:r>
            <a:endParaRPr lang="en-US" sz="3200" dirty="0" smtClean="0">
              <a:latin typeface="Tw Cen MT" pitchFamily="34" charset="0"/>
              <a:ea typeface="Calibri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496458">
            <a:off x="5914328" y="2868938"/>
            <a:ext cx="3099582" cy="4053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9600" y="5585936"/>
            <a:ext cx="48873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Classroom educator training and lesson plan – Rebecca Baldwin, </a:t>
            </a:r>
            <a:r>
              <a:rPr lang="en-US" i="1" dirty="0"/>
              <a:t>University of Florida</a:t>
            </a:r>
            <a:br>
              <a:rPr lang="en-US" i="1" dirty="0"/>
            </a:br>
            <a:r>
              <a:rPr lang="en-US" i="1" dirty="0">
                <a:solidFill>
                  <a:srgbClr val="0000FF"/>
                </a:solidFill>
              </a:rPr>
              <a:t>http://</a:t>
            </a:r>
            <a:r>
              <a:rPr lang="en-US" i="1" dirty="0" smtClean="0">
                <a:solidFill>
                  <a:srgbClr val="0000FF"/>
                </a:solidFill>
              </a:rPr>
              <a:t>entnemdept.ufl.edu/bug_club/BBBB%20Articulate%20Published%202012/player.html </a:t>
            </a:r>
            <a:endParaRPr lang="en-US" i="1" dirty="0">
              <a:solidFill>
                <a:srgbClr val="0000FF"/>
              </a:solidFill>
            </a:endParaRPr>
          </a:p>
          <a:p>
            <a:pPr algn="r"/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873752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Example 7: </a:t>
            </a:r>
            <a:r>
              <a:rPr lang="en-US" sz="2800" u="sng" dirty="0" smtClean="0"/>
              <a:t>Grades 10-12 </a:t>
            </a:r>
            <a:r>
              <a:rPr lang="en-US" sz="2800" u="sng" dirty="0"/>
              <a:t>students</a:t>
            </a:r>
            <a:r>
              <a:rPr lang="en-US" sz="2800" dirty="0"/>
              <a:t>: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Investigate pest management in your school 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Work with a school staff member to find out what they do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Share findings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IPM in Your Curriculum: Teamwork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1600200"/>
            <a:ext cx="33528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23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199"/>
            <a:ext cx="8153400" cy="52402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Example 7: </a:t>
            </a:r>
            <a:r>
              <a:rPr lang="en-US" sz="2800" u="sng" dirty="0" smtClean="0"/>
              <a:t>Grades 10-12 </a:t>
            </a:r>
            <a:r>
              <a:rPr lang="en-US" sz="2800" u="sng" dirty="0"/>
              <a:t>students</a:t>
            </a:r>
            <a:r>
              <a:rPr lang="en-US" sz="2800" dirty="0"/>
              <a:t>: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Roles in IPM 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Cooperation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Design a school IPM policy and plan 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Student credit for participating in</a:t>
            </a:r>
            <a:br>
              <a:rPr lang="en-US" sz="2800" dirty="0" smtClean="0"/>
            </a:br>
            <a:r>
              <a:rPr lang="en-US" sz="2800" dirty="0" smtClean="0"/>
              <a:t>Environmental Health</a:t>
            </a:r>
            <a:br>
              <a:rPr lang="en-US" sz="2800" dirty="0" smtClean="0"/>
            </a:br>
            <a:r>
              <a:rPr lang="en-US" sz="2800" dirty="0" smtClean="0"/>
              <a:t>committee</a:t>
            </a:r>
            <a:endParaRPr lang="en-US" sz="28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IPM in Your Curriculum: Teamwork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4148014"/>
            <a:ext cx="40005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87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029200"/>
          </a:xfrm>
        </p:spPr>
        <p:txBody>
          <a:bodyPr>
            <a:normAutofit/>
          </a:bodyPr>
          <a:lstStyle/>
          <a:p>
            <a:r>
              <a:rPr lang="en-US" sz="3000" u="sng" dirty="0" smtClean="0"/>
              <a:t>Not an additional </a:t>
            </a:r>
            <a:r>
              <a:rPr lang="en-US" sz="3000" dirty="0" smtClean="0"/>
              <a:t>item to cover in your curriculum</a:t>
            </a:r>
            <a:endParaRPr lang="en-US" sz="3000" dirty="0"/>
          </a:p>
          <a:p>
            <a:r>
              <a:rPr lang="en-US" sz="3000" dirty="0" smtClean="0"/>
              <a:t>Real world problem-solving process</a:t>
            </a:r>
          </a:p>
          <a:p>
            <a:r>
              <a:rPr lang="en-US" sz="3000" dirty="0" smtClean="0"/>
              <a:t>Combine knowledge from different subjects</a:t>
            </a:r>
          </a:p>
          <a:p>
            <a:r>
              <a:rPr lang="en-US" sz="3000" dirty="0" smtClean="0"/>
              <a:t>Hands-on </a:t>
            </a:r>
            <a:br>
              <a:rPr lang="en-US" sz="3000" dirty="0" smtClean="0"/>
            </a:br>
            <a:r>
              <a:rPr lang="en-US" sz="3000" dirty="0" smtClean="0"/>
              <a:t>science labs</a:t>
            </a:r>
          </a:p>
          <a:p>
            <a:pPr marL="0" indent="0">
              <a:buNone/>
            </a:pPr>
            <a:endParaRPr lang="en-US" sz="3000" dirty="0" smtClean="0"/>
          </a:p>
          <a:p>
            <a:endParaRPr lang="en-US" sz="30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IPM in Your Curriculum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223768"/>
            <a:ext cx="5108448" cy="340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27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600200"/>
            <a:ext cx="8839200" cy="5257800"/>
          </a:xfrm>
        </p:spPr>
        <p:txBody>
          <a:bodyPr>
            <a:noAutofit/>
          </a:bodyPr>
          <a:lstStyle/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400" dirty="0" smtClean="0"/>
              <a:t>A weed is a plant out of place</a:t>
            </a:r>
            <a:endParaRPr lang="en-US" sz="2400" dirty="0"/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400" dirty="0" smtClean="0"/>
              <a:t>A pest is any animal that competes with humans for food, water and shelter  </a:t>
            </a:r>
            <a:endParaRPr lang="en-US" sz="2400" dirty="0"/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400" dirty="0" smtClean="0"/>
              <a:t>IPM is an ecological approach to pest management 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400" dirty="0" smtClean="0"/>
              <a:t>In-depth investigations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400" dirty="0" smtClean="0"/>
              <a:t>Excluding pests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400" dirty="0" smtClean="0"/>
              <a:t>Sanitation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400" dirty="0" smtClean="0"/>
              <a:t>Clutter control</a:t>
            </a:r>
            <a:endParaRPr lang="en-US" sz="24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IPM in Your Curriculum – Concepts to Consider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200" y="3205320"/>
            <a:ext cx="4876800" cy="35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09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IPM in Your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C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urriculum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600" y="165847"/>
            <a:ext cx="2133600" cy="2259106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76400"/>
            <a:ext cx="8153400" cy="50292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300" dirty="0" smtClean="0"/>
              <a:t>Current global issues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3000" dirty="0" smtClean="0"/>
              <a:t>Pesticide pollution</a:t>
            </a:r>
            <a:endParaRPr lang="en-US" sz="3000" dirty="0"/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3000" dirty="0" smtClean="0"/>
              <a:t>Invasive species and biodiversity</a:t>
            </a:r>
            <a:endParaRPr lang="en-US" sz="3000" dirty="0"/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3000" dirty="0" smtClean="0"/>
              <a:t>Environmental safety and health tradeoffs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3000" dirty="0" smtClean="0"/>
              <a:t>Food security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3000" dirty="0" smtClean="0"/>
              <a:t>Role of government in environmental decision-making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3000" dirty="0" smtClean="0"/>
              <a:t>Genetic engineering as a pest management tool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3000" dirty="0" smtClean="0"/>
              <a:t>Human and animal infectious diseases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3000" dirty="0" smtClean="0"/>
              <a:t>Quarantine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3000" dirty="0" smtClean="0"/>
              <a:t>Pesticide resistance problems</a:t>
            </a:r>
            <a:endParaRPr lang="en-US" sz="3000" dirty="0"/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3000" dirty="0"/>
              <a:t>a</a:t>
            </a:r>
            <a:r>
              <a:rPr lang="en-US" sz="3000" dirty="0" smtClean="0"/>
              <a:t>nd many more…</a:t>
            </a:r>
          </a:p>
        </p:txBody>
      </p:sp>
    </p:spTree>
    <p:extLst>
      <p:ext uri="{BB962C8B-B14F-4D97-AF65-F5344CB8AC3E}">
        <p14:creationId xmlns:p14="http://schemas.microsoft.com/office/powerpoint/2010/main" val="272674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Title: </a:t>
            </a:r>
            <a:r>
              <a:rPr lang="en-US" sz="3200" b="1" dirty="0" smtClean="0"/>
              <a:t>Human environmental </a:t>
            </a:r>
            <a:br>
              <a:rPr lang="en-US" sz="3200" b="1" dirty="0" smtClean="0"/>
            </a:br>
            <a:r>
              <a:rPr lang="en-US" sz="3200" b="1" dirty="0" smtClean="0"/>
              <a:t>impacts</a:t>
            </a:r>
          </a:p>
          <a:p>
            <a:r>
              <a:rPr lang="en-US" sz="2800" dirty="0" smtClean="0"/>
              <a:t>Grade level: 8 – 10 </a:t>
            </a:r>
          </a:p>
          <a:p>
            <a:r>
              <a:rPr lang="en-US" sz="2800" dirty="0" smtClean="0"/>
              <a:t>Two 50-minute classes</a:t>
            </a:r>
          </a:p>
          <a:p>
            <a:r>
              <a:rPr lang="en-US" sz="2800" dirty="0" smtClean="0"/>
              <a:t>Lecture, discussion, student poster presentations</a:t>
            </a:r>
          </a:p>
          <a:p>
            <a:pPr marL="0" indent="0">
              <a:buNone/>
            </a:pPr>
            <a:r>
              <a:rPr lang="en-US" sz="2800" b="1" dirty="0" smtClean="0"/>
              <a:t>Basic purpose of this lesson: 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3000" dirty="0" smtClean="0"/>
              <a:t>Global issue focus</a:t>
            </a:r>
            <a:endParaRPr lang="en-US" sz="3000" dirty="0"/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3000" dirty="0" smtClean="0"/>
              <a:t>Gather</a:t>
            </a:r>
            <a:r>
              <a:rPr lang="en-US" sz="3000" dirty="0"/>
              <a:t>, interpret, evaluate and use information to explain phenomena in the natural </a:t>
            </a:r>
            <a:r>
              <a:rPr lang="en-US" sz="3000" dirty="0" smtClean="0"/>
              <a:t>world</a:t>
            </a:r>
            <a:endParaRPr lang="en-US" sz="2800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 Lesson Plan with IPM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4601" y="152400"/>
            <a:ext cx="2667000" cy="318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22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53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 smtClean="0"/>
              <a:t>Learning objectives: </a:t>
            </a:r>
          </a:p>
          <a:p>
            <a:pPr lvl="0"/>
            <a:r>
              <a:rPr lang="en-US" sz="2600" dirty="0" smtClean="0"/>
              <a:t>Identify different </a:t>
            </a:r>
            <a:r>
              <a:rPr lang="en-US" sz="2600" dirty="0"/>
              <a:t>ways human activities influence the environment </a:t>
            </a:r>
          </a:p>
          <a:p>
            <a:pPr lvl="0"/>
            <a:r>
              <a:rPr lang="en-US" sz="2600" dirty="0" smtClean="0"/>
              <a:t>Environmental pollution - pesticides</a:t>
            </a:r>
          </a:p>
          <a:p>
            <a:pPr lvl="0"/>
            <a:r>
              <a:rPr lang="en-US" sz="2600" dirty="0" smtClean="0"/>
              <a:t>Increased pesticide use </a:t>
            </a:r>
          </a:p>
          <a:p>
            <a:pPr lvl="0"/>
            <a:r>
              <a:rPr lang="en-US" sz="2600" dirty="0" smtClean="0"/>
              <a:t>Judicious pesticide </a:t>
            </a:r>
            <a:r>
              <a:rPr lang="en-US" sz="2600" dirty="0"/>
              <a:t>use, </a:t>
            </a: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n-US" sz="2600" dirty="0" smtClean="0"/>
              <a:t>alternate </a:t>
            </a:r>
            <a:r>
              <a:rPr lang="en-US" sz="2600" dirty="0"/>
              <a:t>methods </a:t>
            </a:r>
            <a:r>
              <a:rPr lang="en-US" sz="2600" dirty="0" smtClean="0"/>
              <a:t>and IPM</a:t>
            </a:r>
            <a:endParaRPr lang="en-US" sz="2600" dirty="0"/>
          </a:p>
          <a:p>
            <a:pPr marL="0" indent="0">
              <a:buNone/>
            </a:pPr>
            <a:endParaRPr lang="en-US" sz="2600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 Lesson Plan with IPM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2819400"/>
            <a:ext cx="4038600" cy="4038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7639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76400"/>
            <a:ext cx="8229600" cy="4953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/>
              <a:t>Materials:</a:t>
            </a:r>
            <a:endParaRPr lang="en-US" sz="2800" dirty="0"/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Computer/internet</a:t>
            </a:r>
            <a:endParaRPr lang="en-US" sz="2800" dirty="0"/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Library</a:t>
            </a:r>
            <a:endParaRPr lang="en-US" sz="2800" dirty="0"/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/>
              <a:t>Poster paper and boards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Stationery</a:t>
            </a: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Preparation:</a:t>
            </a:r>
            <a:endParaRPr lang="en-US" sz="2800" dirty="0"/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/>
              <a:t>Students </a:t>
            </a:r>
            <a:r>
              <a:rPr lang="en-US" sz="2800" dirty="0" smtClean="0"/>
              <a:t>cover environmental science basics</a:t>
            </a:r>
          </a:p>
          <a:p>
            <a:pPr lvl="2">
              <a:buSzPct val="60000"/>
              <a:buFont typeface="Wingdings" panose="05000000000000000000" pitchFamily="2" charset="2"/>
              <a:buChar char="§"/>
            </a:pPr>
            <a:r>
              <a:rPr lang="en-US" sz="2400" dirty="0" smtClean="0"/>
              <a:t>Basic </a:t>
            </a:r>
            <a:r>
              <a:rPr lang="en-US" sz="2400" dirty="0"/>
              <a:t>plant and animal biology and </a:t>
            </a:r>
            <a:r>
              <a:rPr lang="en-US" sz="2400" dirty="0" smtClean="0"/>
              <a:t>ecology</a:t>
            </a:r>
          </a:p>
          <a:p>
            <a:pPr lvl="2">
              <a:buSzPct val="60000"/>
              <a:buFont typeface="Wingdings" panose="05000000000000000000" pitchFamily="2" charset="2"/>
              <a:buChar char="§"/>
            </a:pPr>
            <a:r>
              <a:rPr lang="en-US" sz="2400" dirty="0" smtClean="0"/>
              <a:t>Read </a:t>
            </a:r>
            <a:r>
              <a:rPr lang="en-US" sz="2400" dirty="0"/>
              <a:t>up </a:t>
            </a:r>
            <a:r>
              <a:rPr lang="en-US" sz="2400" dirty="0" smtClean="0"/>
              <a:t>about human </a:t>
            </a:r>
            <a:r>
              <a:rPr lang="en-US" sz="2400" dirty="0"/>
              <a:t>environmental </a:t>
            </a:r>
            <a:r>
              <a:rPr lang="en-US" sz="2400" dirty="0" smtClean="0"/>
              <a:t>impacts</a:t>
            </a:r>
            <a:endParaRPr lang="en-US" sz="2400" dirty="0"/>
          </a:p>
          <a:p>
            <a:pPr marL="0" indent="0">
              <a:buNone/>
            </a:pPr>
            <a:endParaRPr lang="en-US" sz="2800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 Lesson Plan with IPM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1462" y="304800"/>
            <a:ext cx="3937738" cy="301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24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524000"/>
            <a:ext cx="8153400" cy="495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Activity: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Teacher to introduce general human </a:t>
            </a:r>
            <a:r>
              <a:rPr lang="en-US" sz="2800" dirty="0"/>
              <a:t>activities influencing the </a:t>
            </a:r>
            <a:r>
              <a:rPr lang="en-US" sz="2800" dirty="0" smtClean="0"/>
              <a:t>environment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Discussion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Teacher covers environmental </a:t>
            </a:r>
            <a:br>
              <a:rPr lang="en-US" sz="2800" dirty="0" smtClean="0"/>
            </a:br>
            <a:r>
              <a:rPr lang="en-US" sz="2800" dirty="0" smtClean="0"/>
              <a:t>pollution </a:t>
            </a:r>
            <a:r>
              <a:rPr lang="en-US" sz="2800" dirty="0"/>
              <a:t>and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specifically</a:t>
            </a:r>
            <a:r>
              <a:rPr lang="en-US" sz="2800" dirty="0"/>
              <a:t>, </a:t>
            </a:r>
            <a:r>
              <a:rPr lang="en-US" sz="2800" dirty="0" smtClean="0"/>
              <a:t>pesticides  </a:t>
            </a:r>
          </a:p>
          <a:p>
            <a:pPr marL="0" indent="0">
              <a:buNone/>
            </a:pPr>
            <a:endParaRPr lang="en-US" sz="2800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 Lesson Plan with IPM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9988" y="3048000"/>
            <a:ext cx="4146785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39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524000"/>
            <a:ext cx="8153400" cy="495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Activity: 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en-US" sz="2800" dirty="0" smtClean="0"/>
              <a:t>Teacher </a:t>
            </a:r>
            <a:r>
              <a:rPr lang="en-US" sz="2800" dirty="0"/>
              <a:t>will </a:t>
            </a:r>
            <a:r>
              <a:rPr lang="en-US" sz="2800" dirty="0" smtClean="0"/>
              <a:t>cover historical use </a:t>
            </a:r>
            <a:r>
              <a:rPr lang="en-US" sz="2800" dirty="0"/>
              <a:t>of pesticides </a:t>
            </a:r>
            <a:r>
              <a:rPr lang="en-US" sz="2800" dirty="0" smtClean="0"/>
              <a:t>and </a:t>
            </a:r>
            <a:r>
              <a:rPr lang="en-US" sz="2800" dirty="0"/>
              <a:t>how </a:t>
            </a:r>
            <a:r>
              <a:rPr lang="en-US" sz="2800" dirty="0" smtClean="0"/>
              <a:t>it affected </a:t>
            </a:r>
            <a:r>
              <a:rPr lang="en-US" sz="2800" dirty="0"/>
              <a:t>the </a:t>
            </a:r>
            <a:r>
              <a:rPr lang="en-US" sz="2800" dirty="0" smtClean="0"/>
              <a:t>environment  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en-US" sz="2800" dirty="0" smtClean="0"/>
              <a:t>Cover alternate methods </a:t>
            </a:r>
            <a:r>
              <a:rPr lang="en-US" sz="2800" dirty="0"/>
              <a:t>of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pest </a:t>
            </a:r>
            <a:r>
              <a:rPr lang="en-US" sz="2800" dirty="0"/>
              <a:t>management and </a:t>
            </a:r>
            <a:r>
              <a:rPr lang="en-US" sz="2800" dirty="0" smtClean="0"/>
              <a:t>the </a:t>
            </a:r>
            <a:br>
              <a:rPr lang="en-US" sz="2800" dirty="0" smtClean="0"/>
            </a:br>
            <a:r>
              <a:rPr lang="en-US" sz="2800" dirty="0" smtClean="0"/>
              <a:t>benefits </a:t>
            </a:r>
            <a:r>
              <a:rPr lang="en-US" sz="2800" dirty="0"/>
              <a:t>of reducing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dependence </a:t>
            </a:r>
            <a:r>
              <a:rPr lang="en-US" sz="2800" dirty="0"/>
              <a:t>on </a:t>
            </a:r>
            <a:r>
              <a:rPr lang="en-US" sz="2800" dirty="0" smtClean="0"/>
              <a:t>pesticides  </a:t>
            </a: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 Lesson Plan with IPM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0317" y="2709834"/>
            <a:ext cx="2999383" cy="38751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8200" y="5934670"/>
            <a:ext cx="4887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Rachel Carson 1962 Silent Spring 1962. Boston, </a:t>
            </a:r>
            <a:r>
              <a:rPr lang="en-US" i="1" dirty="0"/>
              <a:t>Houghton Mifflin</a:t>
            </a:r>
            <a:endParaRPr lang="en-US" i="1" dirty="0">
              <a:solidFill>
                <a:srgbClr val="0000FF"/>
              </a:solidFill>
            </a:endParaRPr>
          </a:p>
          <a:p>
            <a:pPr algn="r"/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30921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839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What is IPM?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20700" y="1676400"/>
            <a:ext cx="8074152" cy="4495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dirty="0" smtClean="0"/>
              <a:t>IPM focuses on: </a:t>
            </a:r>
          </a:p>
          <a:p>
            <a:pPr marL="0" indent="0">
              <a:buNone/>
            </a:pPr>
            <a:r>
              <a:rPr lang="en-US" sz="3000" dirty="0"/>
              <a:t>	</a:t>
            </a:r>
            <a:r>
              <a:rPr lang="en-US" sz="3000" dirty="0" smtClean="0"/>
              <a:t>investigating,</a:t>
            </a:r>
          </a:p>
          <a:p>
            <a:pPr marL="0" indent="0">
              <a:buNone/>
            </a:pPr>
            <a:r>
              <a:rPr lang="en-US" sz="3000" dirty="0"/>
              <a:t>	</a:t>
            </a:r>
            <a:r>
              <a:rPr lang="en-US" sz="3000" dirty="0" smtClean="0"/>
              <a:t>discovering,</a:t>
            </a:r>
          </a:p>
          <a:p>
            <a:pPr marL="0" indent="0">
              <a:buNone/>
            </a:pPr>
            <a:r>
              <a:rPr lang="en-US" sz="3000" dirty="0"/>
              <a:t>	</a:t>
            </a:r>
            <a:r>
              <a:rPr lang="en-US" sz="3000" dirty="0" smtClean="0"/>
              <a:t>and fixing the reasons why pests are a problem </a:t>
            </a:r>
          </a:p>
          <a:p>
            <a:pPr marL="0" indent="0">
              <a:buNone/>
            </a:pPr>
            <a:r>
              <a:rPr lang="en-US" sz="3000" i="1" dirty="0" smtClean="0">
                <a:latin typeface="+mj-lt"/>
              </a:rPr>
              <a:t>IPM is a </a:t>
            </a:r>
            <a:r>
              <a:rPr lang="en-US" sz="3000" i="1" dirty="0">
                <a:latin typeface="+mj-lt"/>
              </a:rPr>
              <a:t>sensible, </a:t>
            </a:r>
            <a:r>
              <a:rPr lang="en-US" sz="3000" i="1" dirty="0" smtClean="0">
                <a:latin typeface="+mj-lt"/>
              </a:rPr>
              <a:t>science based, environment-friendly</a:t>
            </a:r>
            <a:r>
              <a:rPr lang="en-US" sz="3000" i="1" dirty="0">
                <a:latin typeface="+mj-lt"/>
              </a:rPr>
              <a:t>, and effective </a:t>
            </a:r>
            <a:r>
              <a:rPr lang="en-US" sz="3000" i="1" dirty="0" smtClean="0">
                <a:latin typeface="+mj-lt"/>
              </a:rPr>
              <a:t>  </a:t>
            </a:r>
            <a:endParaRPr lang="en-US" sz="3000" i="1" dirty="0">
              <a:latin typeface="+mj-lt"/>
            </a:endParaRPr>
          </a:p>
          <a:p>
            <a:r>
              <a:rPr lang="en-US" sz="3000" b="1" dirty="0" smtClean="0"/>
              <a:t>Active investigation </a:t>
            </a:r>
            <a:r>
              <a:rPr lang="en-US" sz="3000" dirty="0" smtClean="0"/>
              <a:t>and </a:t>
            </a:r>
            <a:r>
              <a:rPr lang="en-US" sz="3000" b="1" dirty="0" smtClean="0"/>
              <a:t>problem solving</a:t>
            </a:r>
          </a:p>
          <a:p>
            <a:r>
              <a:rPr lang="en-US" sz="3000" b="1" dirty="0" smtClean="0"/>
              <a:t>Cost-effective,</a:t>
            </a:r>
            <a:r>
              <a:rPr lang="en-US" sz="3000" dirty="0" smtClean="0"/>
              <a:t> </a:t>
            </a:r>
            <a:r>
              <a:rPr lang="en-US" sz="3000" b="1" dirty="0" smtClean="0"/>
              <a:t>sustainable,</a:t>
            </a:r>
            <a:r>
              <a:rPr lang="en-US" sz="3000" dirty="0" smtClean="0"/>
              <a:t> </a:t>
            </a:r>
            <a:r>
              <a:rPr lang="en-US" sz="3000" b="1" dirty="0" smtClean="0"/>
              <a:t>least possible risk</a:t>
            </a:r>
            <a:endParaRPr lang="en-US" sz="3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3852" y="254000"/>
            <a:ext cx="42672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9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 Lesson Plan with IPM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2900" y="3429000"/>
            <a:ext cx="5067300" cy="337820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600200"/>
            <a:ext cx="8153400" cy="495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Activity: 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sz="2800" dirty="0" smtClean="0"/>
              <a:t>Student </a:t>
            </a:r>
            <a:r>
              <a:rPr lang="en-US" sz="2800" dirty="0"/>
              <a:t>groups of </a:t>
            </a:r>
            <a:r>
              <a:rPr lang="en-US" sz="2800" dirty="0" smtClean="0"/>
              <a:t>3-5 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sz="2800" dirty="0" smtClean="0"/>
              <a:t>Each </a:t>
            </a:r>
            <a:r>
              <a:rPr lang="en-US" sz="2800" dirty="0"/>
              <a:t>group </a:t>
            </a:r>
            <a:r>
              <a:rPr lang="en-US" sz="2800" dirty="0" smtClean="0"/>
              <a:t>assigned </a:t>
            </a:r>
            <a:r>
              <a:rPr lang="en-US" sz="2800" dirty="0"/>
              <a:t>to research a pest management </a:t>
            </a:r>
            <a:r>
              <a:rPr lang="en-US" sz="2800" dirty="0" smtClean="0"/>
              <a:t>problem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sz="2800" dirty="0" smtClean="0"/>
              <a:t>Two weeks </a:t>
            </a:r>
            <a:r>
              <a:rPr lang="en-US" sz="2800" dirty="0"/>
              <a:t>to </a:t>
            </a:r>
            <a:r>
              <a:rPr lang="en-US" sz="2800" dirty="0" smtClean="0"/>
              <a:t>produce </a:t>
            </a:r>
            <a:r>
              <a:rPr lang="en-US" sz="2800" dirty="0"/>
              <a:t>a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poster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sz="2800" dirty="0" smtClean="0"/>
              <a:t>Teacher to provide </a:t>
            </a:r>
            <a:br>
              <a:rPr lang="en-US" sz="2800" dirty="0" smtClean="0"/>
            </a:br>
            <a:r>
              <a:rPr lang="en-US" sz="2800" dirty="0" smtClean="0"/>
              <a:t>resources </a:t>
            </a:r>
            <a:endParaRPr lang="en-US" sz="32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4866967"/>
            <a:ext cx="2819401" cy="19402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150486" y="6003071"/>
            <a:ext cx="5290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Student poster – Dawn H. Gouge, </a:t>
            </a:r>
            <a:br>
              <a:rPr lang="en-US" i="1" dirty="0" smtClean="0"/>
            </a:br>
            <a:r>
              <a:rPr lang="en-US" i="1" dirty="0" smtClean="0"/>
              <a:t>University </a:t>
            </a:r>
            <a:r>
              <a:rPr lang="en-US" i="1" dirty="0"/>
              <a:t>of </a:t>
            </a:r>
            <a:r>
              <a:rPr lang="en-US" i="1" dirty="0" smtClean="0"/>
              <a:t>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93605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 Lesson Plan with IPM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lum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600" y="3472359"/>
            <a:ext cx="5105399" cy="3614241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00200"/>
            <a:ext cx="8153400" cy="5486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Activity: </a:t>
            </a:r>
          </a:p>
          <a:p>
            <a:pPr marL="457200" indent="-457200">
              <a:buFont typeface="+mj-lt"/>
              <a:buAutoNum type="arabicPeriod" startAt="10"/>
            </a:pPr>
            <a:r>
              <a:rPr lang="en-US" sz="2800" dirty="0" smtClean="0"/>
              <a:t>Poster presentations to classmates  </a:t>
            </a:r>
          </a:p>
          <a:p>
            <a:pPr marL="457200" indent="-457200">
              <a:buFont typeface="+mj-lt"/>
              <a:buAutoNum type="arabicPeriod" startAt="10"/>
            </a:pPr>
            <a:r>
              <a:rPr lang="en-US" sz="2800" dirty="0" smtClean="0"/>
              <a:t>Peers ask questions and provide feedback</a:t>
            </a:r>
          </a:p>
          <a:p>
            <a:pPr marL="457200" indent="-457200">
              <a:buFont typeface="+mj-lt"/>
              <a:buAutoNum type="arabicPeriod" startAt="10"/>
            </a:pPr>
            <a:r>
              <a:rPr lang="en-US" sz="2800" dirty="0" smtClean="0"/>
              <a:t>IPM is </a:t>
            </a:r>
            <a:r>
              <a:rPr lang="en-US" sz="2800" dirty="0"/>
              <a:t>a “human intervention” </a:t>
            </a:r>
            <a:r>
              <a:rPr lang="en-US" sz="2800" dirty="0" smtClean="0"/>
              <a:t>but generally less harmful on the environment since ecological </a:t>
            </a:r>
            <a:br>
              <a:rPr lang="en-US" sz="2800" dirty="0" smtClean="0"/>
            </a:br>
            <a:r>
              <a:rPr lang="en-US" sz="2800" dirty="0" smtClean="0"/>
              <a:t>impacts and sustainability </a:t>
            </a:r>
            <a:br>
              <a:rPr lang="en-US" sz="2800" dirty="0" smtClean="0"/>
            </a:br>
            <a:r>
              <a:rPr lang="en-US" sz="2800" dirty="0" smtClean="0"/>
              <a:t>are considered</a:t>
            </a:r>
          </a:p>
        </p:txBody>
      </p:sp>
    </p:spTree>
    <p:extLst>
      <p:ext uri="{BB962C8B-B14F-4D97-AF65-F5344CB8AC3E}">
        <p14:creationId xmlns:p14="http://schemas.microsoft.com/office/powerpoint/2010/main" val="11421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 Lesson Plan with IPM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9656" y="4089400"/>
            <a:ext cx="5334344" cy="266700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00200"/>
            <a:ext cx="8382000" cy="4953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 smtClean="0"/>
              <a:t>Safety:</a:t>
            </a:r>
            <a:endParaRPr lang="en-US" sz="2600" dirty="0"/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dirty="0" smtClean="0"/>
              <a:t>No safety issues </a:t>
            </a:r>
          </a:p>
          <a:p>
            <a:pPr marL="365760" lvl="1" indent="0">
              <a:buClr>
                <a:schemeClr val="accent2"/>
              </a:buClr>
              <a:buSzPct val="60000"/>
              <a:buNone/>
            </a:pPr>
            <a:r>
              <a:rPr lang="en-US" sz="2600" dirty="0" smtClean="0"/>
              <a:t>Concept discovery:</a:t>
            </a:r>
            <a:endParaRPr lang="en-US" sz="2600" dirty="0"/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dirty="0" smtClean="0"/>
              <a:t>Introduction to </a:t>
            </a:r>
            <a:r>
              <a:rPr lang="en-US" b="1" dirty="0" smtClean="0"/>
              <a:t>IPM</a:t>
            </a:r>
            <a:endParaRPr lang="en-US" dirty="0" smtClean="0"/>
          </a:p>
          <a:p>
            <a:pPr marL="0" indent="0">
              <a:buNone/>
            </a:pPr>
            <a:r>
              <a:rPr lang="en-US" sz="2600" dirty="0"/>
              <a:t>Independent </a:t>
            </a:r>
            <a:r>
              <a:rPr lang="en-US" sz="2600" dirty="0" smtClean="0"/>
              <a:t>activity:</a:t>
            </a:r>
            <a:endParaRPr lang="en-US" sz="2600" dirty="0"/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dirty="0" smtClean="0"/>
              <a:t>How to apply IPM concept?  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dirty="0" smtClean="0"/>
              <a:t>Homework assignment</a:t>
            </a:r>
            <a:endParaRPr lang="en-US" dirty="0"/>
          </a:p>
          <a:p>
            <a:pPr lvl="1">
              <a:buFont typeface="Wingdings" panose="05000000000000000000" pitchFamily="2" charset="2"/>
              <a:buChar char="ü"/>
            </a:pPr>
            <a:endParaRPr lang="en-US" sz="2650" dirty="0" smtClean="0"/>
          </a:p>
        </p:txBody>
      </p:sp>
    </p:spTree>
    <p:extLst>
      <p:ext uri="{BB962C8B-B14F-4D97-AF65-F5344CB8AC3E}">
        <p14:creationId xmlns:p14="http://schemas.microsoft.com/office/powerpoint/2010/main" val="217883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 Lesson Plan with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IPM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- Talk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about the IPM Pyramid, risk and proactive activities</a:t>
            </a:r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0584049"/>
              </p:ext>
            </p:extLst>
          </p:nvPr>
        </p:nvGraphicFramePr>
        <p:xfrm>
          <a:off x="3886200" y="2362200"/>
          <a:ext cx="3587750" cy="3603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1" name="CorelDRAW" r:id="rId4" imgW="2453640" imgH="2773680" progId="">
                  <p:embed/>
                </p:oleObj>
              </mc:Choice>
              <mc:Fallback>
                <p:oleObj name="CorelDRAW" r:id="rId4" imgW="2453640" imgH="27736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2362200"/>
                        <a:ext cx="3587750" cy="36039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3810000" y="2662619"/>
            <a:ext cx="147187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500" b="1" dirty="0">
                <a:solidFill>
                  <a:srgbClr val="FF0000"/>
                </a:solidFill>
                <a:latin typeface="+mn-lt"/>
              </a:rPr>
              <a:t>Pesticides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032993" y="3481626"/>
            <a:ext cx="3005951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500" b="1" dirty="0">
                <a:solidFill>
                  <a:srgbClr val="0066FF"/>
                </a:solidFill>
                <a:latin typeface="+mn-lt"/>
              </a:rPr>
              <a:t>Physical/mechanical </a:t>
            </a:r>
            <a:br>
              <a:rPr lang="en-US" sz="2500" b="1" dirty="0">
                <a:solidFill>
                  <a:srgbClr val="0066FF"/>
                </a:solidFill>
                <a:latin typeface="+mn-lt"/>
              </a:rPr>
            </a:br>
            <a:r>
              <a:rPr lang="en-US" sz="2500" b="1" dirty="0">
                <a:solidFill>
                  <a:srgbClr val="0066FF"/>
                </a:solidFill>
                <a:latin typeface="+mn-lt"/>
              </a:rPr>
              <a:t>control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742768" y="4254466"/>
            <a:ext cx="398938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500" b="1" dirty="0">
                <a:solidFill>
                  <a:srgbClr val="D60093"/>
                </a:solidFill>
                <a:latin typeface="+mn-lt"/>
              </a:rPr>
              <a:t>Cultural/sanitation </a:t>
            </a:r>
            <a:br>
              <a:rPr lang="en-US" sz="2500" b="1" dirty="0">
                <a:solidFill>
                  <a:srgbClr val="D60093"/>
                </a:solidFill>
                <a:latin typeface="+mn-lt"/>
              </a:rPr>
            </a:br>
            <a:r>
              <a:rPr lang="en-US" sz="2500" b="1" dirty="0">
                <a:solidFill>
                  <a:srgbClr val="D60093"/>
                </a:solidFill>
                <a:latin typeface="+mn-lt"/>
              </a:rPr>
              <a:t>practices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1483601" y="5104404"/>
            <a:ext cx="22846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500" b="1" dirty="0">
                <a:solidFill>
                  <a:srgbClr val="2A7E54"/>
                </a:solidFill>
                <a:latin typeface="+mn-lt"/>
              </a:rPr>
              <a:t>Education &amp; </a:t>
            </a:r>
            <a:br>
              <a:rPr lang="en-US" sz="2500" b="1" dirty="0">
                <a:solidFill>
                  <a:srgbClr val="2A7E54"/>
                </a:solidFill>
                <a:latin typeface="+mn-lt"/>
              </a:rPr>
            </a:br>
            <a:r>
              <a:rPr lang="en-US" sz="2500" b="1" dirty="0">
                <a:solidFill>
                  <a:srgbClr val="2A7E54"/>
                </a:solidFill>
                <a:latin typeface="+mn-lt"/>
              </a:rPr>
              <a:t>Communication</a:t>
            </a:r>
          </a:p>
        </p:txBody>
      </p:sp>
      <p:sp>
        <p:nvSpPr>
          <p:cNvPr id="14" name="Left-Right Arrow 13"/>
          <p:cNvSpPr/>
          <p:nvPr/>
        </p:nvSpPr>
        <p:spPr>
          <a:xfrm rot="5400000">
            <a:off x="-695265" y="4221360"/>
            <a:ext cx="3258257" cy="231384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-Right Arrow 14"/>
          <p:cNvSpPr/>
          <p:nvPr/>
        </p:nvSpPr>
        <p:spPr>
          <a:xfrm rot="5400000">
            <a:off x="6601365" y="4225080"/>
            <a:ext cx="3258257" cy="223944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04800" y="2224290"/>
            <a:ext cx="1491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Higher risk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304800" y="5943600"/>
            <a:ext cx="1395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Lower risk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7373785" y="1828800"/>
            <a:ext cx="16466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Reactive </a:t>
            </a:r>
            <a:br>
              <a:rPr lang="en-US" sz="2400" dirty="0" smtClean="0"/>
            </a:br>
            <a:r>
              <a:rPr lang="en-US" sz="2400" dirty="0" smtClean="0"/>
              <a:t>remediation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7474550" y="5983069"/>
            <a:ext cx="14673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Proactive </a:t>
            </a:r>
            <a:br>
              <a:rPr lang="en-US" sz="2400" dirty="0" smtClean="0"/>
            </a:br>
            <a:r>
              <a:rPr lang="en-US" sz="2400" dirty="0" smtClean="0"/>
              <a:t>prevention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1795914" y="6155035"/>
            <a:ext cx="5290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IPM Pyramid – Dawn H. Gouge, </a:t>
            </a:r>
            <a:r>
              <a:rPr lang="en-US" i="1" dirty="0"/>
              <a:t>University of </a:t>
            </a:r>
            <a:r>
              <a:rPr lang="en-US" i="1" dirty="0" smtClean="0"/>
              <a:t>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59776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400" y="2997200"/>
            <a:ext cx="5562600" cy="37084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524000"/>
            <a:ext cx="8153400" cy="4953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/>
              <a:t>Conclusion/wrapping up:</a:t>
            </a:r>
            <a:endParaRPr lang="en-US" sz="2800" dirty="0"/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The benefits </a:t>
            </a:r>
            <a:r>
              <a:rPr lang="en-US" sz="2800" dirty="0"/>
              <a:t>of </a:t>
            </a:r>
            <a:r>
              <a:rPr lang="en-US" sz="2800" dirty="0" smtClean="0"/>
              <a:t>IPM 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Questions and answers</a:t>
            </a: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Assessment/grading:</a:t>
            </a:r>
            <a:endParaRPr lang="en-US" sz="2800" dirty="0"/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Student grades </a:t>
            </a:r>
            <a:br>
              <a:rPr lang="en-US" sz="2800" dirty="0" smtClean="0"/>
            </a:br>
            <a:r>
              <a:rPr lang="en-US" sz="2800" dirty="0" smtClean="0"/>
              <a:t>based </a:t>
            </a:r>
            <a:r>
              <a:rPr lang="en-US" sz="2800" dirty="0"/>
              <a:t>on content,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teamwork, </a:t>
            </a:r>
            <a:br>
              <a:rPr lang="en-US" sz="2800" dirty="0" smtClean="0"/>
            </a:br>
            <a:r>
              <a:rPr lang="en-US" sz="2800" dirty="0" smtClean="0"/>
              <a:t>involvement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 Lesson Plan with IPM</a:t>
            </a:r>
          </a:p>
        </p:txBody>
      </p:sp>
    </p:spTree>
    <p:extLst>
      <p:ext uri="{BB962C8B-B14F-4D97-AF65-F5344CB8AC3E}">
        <p14:creationId xmlns:p14="http://schemas.microsoft.com/office/powerpoint/2010/main" val="23147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520700" y="1676400"/>
            <a:ext cx="8839200" cy="4953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 smtClean="0"/>
              <a:t>Connections to other subjects:</a:t>
            </a:r>
            <a:endParaRPr lang="en-US" sz="2600" dirty="0"/>
          </a:p>
          <a:p>
            <a:r>
              <a:rPr lang="en-US" sz="2600" b="1" dirty="0"/>
              <a:t>Social studies</a:t>
            </a:r>
            <a:r>
              <a:rPr lang="en-US" sz="2600" dirty="0"/>
              <a:t>: </a:t>
            </a:r>
            <a:r>
              <a:rPr lang="en-US" sz="2600" dirty="0" smtClean="0"/>
              <a:t>economics, history,  geography, health </a:t>
            </a:r>
            <a:endParaRPr lang="en-US" sz="2600" dirty="0"/>
          </a:p>
          <a:p>
            <a:r>
              <a:rPr lang="en-US" sz="2600" b="1" dirty="0"/>
              <a:t>Math</a:t>
            </a:r>
            <a:r>
              <a:rPr lang="en-US" sz="2600" dirty="0"/>
              <a:t>: c</a:t>
            </a:r>
            <a:r>
              <a:rPr lang="en-US" sz="2600" dirty="0" smtClean="0"/>
              <a:t>alculate pest populations, direct cost benefits, indirect cost impacts, etc.  </a:t>
            </a:r>
            <a:endParaRPr lang="en-US" sz="2600" dirty="0"/>
          </a:p>
          <a:p>
            <a:r>
              <a:rPr lang="en-US" sz="2600" b="1" dirty="0"/>
              <a:t>Language arts</a:t>
            </a:r>
            <a:r>
              <a:rPr lang="en-US" sz="2600" dirty="0"/>
              <a:t>: </a:t>
            </a:r>
            <a:r>
              <a:rPr lang="en-US" sz="2600" dirty="0" smtClean="0"/>
              <a:t>refine </a:t>
            </a:r>
            <a:br>
              <a:rPr lang="en-US" sz="2600" dirty="0" smtClean="0"/>
            </a:br>
            <a:r>
              <a:rPr lang="en-US" sz="2600" dirty="0" smtClean="0"/>
              <a:t>language skills,</a:t>
            </a:r>
            <a:br>
              <a:rPr lang="en-US" sz="2600" dirty="0" smtClean="0"/>
            </a:br>
            <a:r>
              <a:rPr lang="en-US" sz="2600" dirty="0" smtClean="0"/>
              <a:t>presentation skills,</a:t>
            </a:r>
            <a:br>
              <a:rPr lang="en-US" sz="2600" dirty="0" smtClean="0"/>
            </a:br>
            <a:r>
              <a:rPr lang="en-US" sz="2600" dirty="0" smtClean="0"/>
              <a:t> </a:t>
            </a:r>
            <a:r>
              <a:rPr lang="en-US" sz="2600" dirty="0"/>
              <a:t>and artistic </a:t>
            </a:r>
            <a:r>
              <a:rPr lang="en-US" sz="2600" dirty="0" smtClean="0"/>
              <a:t>talents</a:t>
            </a:r>
            <a:endParaRPr lang="en-US" sz="26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 Lesson Plan with IPM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800" y="3581400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64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Farm to School Initiative – A National Movement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16052" y="1676400"/>
            <a:ext cx="8499348" cy="4495800"/>
          </a:xfrm>
        </p:spPr>
        <p:txBody>
          <a:bodyPr>
            <a:noAutofit/>
          </a:bodyPr>
          <a:lstStyle/>
          <a:p>
            <a:r>
              <a:rPr lang="en-US" sz="2800" dirty="0"/>
              <a:t>S</a:t>
            </a:r>
            <a:r>
              <a:rPr lang="en-US" sz="2800" dirty="0" smtClean="0"/>
              <a:t>chool </a:t>
            </a:r>
            <a:r>
              <a:rPr lang="en-US" sz="2800" dirty="0"/>
              <a:t>districts </a:t>
            </a:r>
            <a:r>
              <a:rPr lang="en-US" sz="2800" dirty="0" smtClean="0"/>
              <a:t>source </a:t>
            </a:r>
            <a:r>
              <a:rPr lang="en-US" sz="2800" dirty="0"/>
              <a:t>more foods locally </a:t>
            </a:r>
            <a:endParaRPr lang="en-US" sz="2800" dirty="0" smtClean="0"/>
          </a:p>
          <a:p>
            <a:r>
              <a:rPr lang="en-US" sz="2800" dirty="0" smtClean="0"/>
              <a:t>Provide </a:t>
            </a:r>
            <a:r>
              <a:rPr lang="en-US" sz="2800" dirty="0"/>
              <a:t>complementary educational activities to </a:t>
            </a:r>
            <a:r>
              <a:rPr lang="en-US" sz="2800" dirty="0" smtClean="0"/>
              <a:t>students</a:t>
            </a:r>
          </a:p>
          <a:p>
            <a:r>
              <a:rPr lang="en-US" sz="2800" dirty="0" smtClean="0"/>
              <a:t>Food-related </a:t>
            </a:r>
            <a:r>
              <a:rPr lang="en-US" sz="2800" dirty="0"/>
              <a:t>education </a:t>
            </a:r>
            <a:r>
              <a:rPr lang="en-US" sz="2800" dirty="0" smtClean="0"/>
              <a:t>is integrated into </a:t>
            </a:r>
            <a:r>
              <a:rPr lang="en-US" sz="2800" dirty="0"/>
              <a:t>the regular, standards-based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classroom curriculum </a:t>
            </a:r>
          </a:p>
          <a:p>
            <a:r>
              <a:rPr lang="en-US" sz="2800" dirty="0" smtClean="0"/>
              <a:t>Supporting </a:t>
            </a:r>
            <a:br>
              <a:rPr lang="en-US" sz="2800" dirty="0" smtClean="0"/>
            </a:br>
            <a:r>
              <a:rPr lang="en-US" sz="2800" dirty="0" smtClean="0"/>
              <a:t>local economies </a:t>
            </a:r>
          </a:p>
        </p:txBody>
      </p:sp>
      <p:pic>
        <p:nvPicPr>
          <p:cNvPr id="6" name="Picture 2" descr="http://upload.wikimedia.org/wikipedia/commons/4/41/Michelle_Obama_%26_Sam_Kass_show_Bancroft_students_how_to_plant_a_garden_4-9-0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3323858"/>
            <a:ext cx="4191001" cy="277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33600" y="6167735"/>
            <a:ext cx="67272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  <a:buClr>
                <a:schemeClr val="accent4"/>
              </a:buClr>
              <a:buSzPct val="60000"/>
            </a:pPr>
            <a:r>
              <a:rPr lang="en-US" i="1" dirty="0"/>
              <a:t>Michelle Obama &amp; Sam </a:t>
            </a:r>
            <a:r>
              <a:rPr lang="en-US" i="1" dirty="0" err="1"/>
              <a:t>Kass</a:t>
            </a:r>
            <a:r>
              <a:rPr lang="en-US" i="1" dirty="0"/>
              <a:t> show Bancroft students how to plant a </a:t>
            </a:r>
            <a:r>
              <a:rPr lang="en-US" i="1" dirty="0" smtClean="0"/>
              <a:t>garden - </a:t>
            </a:r>
            <a:r>
              <a:rPr lang="en-US" i="1" dirty="0"/>
              <a:t>Samantha Appleton, Wikimedia Commons </a:t>
            </a:r>
            <a:endParaRPr lang="en-US" b="1" i="1" dirty="0" smtClean="0"/>
          </a:p>
          <a:p>
            <a:pPr algn="r"/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Farm to School Initiative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520700" y="1676400"/>
            <a:ext cx="8245348" cy="5257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United </a:t>
            </a:r>
            <a:r>
              <a:rPr lang="en-US" sz="2800" dirty="0"/>
              <a:t>States Department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of Agriculture </a:t>
            </a:r>
            <a:r>
              <a:rPr lang="en-US" sz="2800" dirty="0"/>
              <a:t>(USDA)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Farm </a:t>
            </a:r>
            <a:r>
              <a:rPr lang="en-US" sz="2800" dirty="0"/>
              <a:t>to School </a:t>
            </a:r>
            <a:r>
              <a:rPr lang="en-US" sz="2800" dirty="0" smtClean="0"/>
              <a:t>Program</a:t>
            </a:r>
          </a:p>
          <a:p>
            <a:pPr lvl="1"/>
            <a:r>
              <a:rPr lang="en-US" sz="2500" dirty="0" smtClean="0"/>
              <a:t>research</a:t>
            </a:r>
          </a:p>
          <a:p>
            <a:pPr lvl="1"/>
            <a:r>
              <a:rPr lang="en-US" sz="2500" dirty="0" smtClean="0"/>
              <a:t>training</a:t>
            </a:r>
          </a:p>
          <a:p>
            <a:pPr lvl="1"/>
            <a:r>
              <a:rPr lang="en-US" sz="2500" dirty="0" smtClean="0"/>
              <a:t>technical assistance</a:t>
            </a:r>
          </a:p>
          <a:p>
            <a:pPr lvl="1"/>
            <a:r>
              <a:rPr lang="en-US" sz="2500" dirty="0" smtClean="0"/>
              <a:t>grants</a:t>
            </a:r>
            <a:endParaRPr lang="en-US" sz="2500" dirty="0"/>
          </a:p>
          <a:p>
            <a:r>
              <a:rPr lang="en-US" sz="2800" dirty="0" smtClean="0"/>
              <a:t>A </a:t>
            </a:r>
            <a:r>
              <a:rPr lang="en-US" sz="2800" dirty="0"/>
              <a:t>list of regions, along with the names and contact information for regional and national USDA Farm to School Program staff, can be found </a:t>
            </a:r>
            <a:r>
              <a:rPr lang="en-US" sz="2800" dirty="0" smtClean="0"/>
              <a:t>at </a:t>
            </a:r>
            <a:r>
              <a:rPr lang="en-US" sz="2800" dirty="0">
                <a:solidFill>
                  <a:srgbClr val="0033CC"/>
                </a:solidFill>
              </a:rPr>
              <a:t>http://</a:t>
            </a:r>
            <a:r>
              <a:rPr lang="en-US" sz="2800" dirty="0" smtClean="0">
                <a:solidFill>
                  <a:srgbClr val="0033CC"/>
                </a:solidFill>
              </a:rPr>
              <a:t>www.fns.usda.gov/farmtoschool/farm-school 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0948" y="1905000"/>
            <a:ext cx="40005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7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Check In!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09600" y="1612440"/>
            <a:ext cx="8305800" cy="582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4"/>
              </a:buClr>
              <a:buSzPct val="60000"/>
            </a:pPr>
            <a:r>
              <a:rPr lang="en-US" sz="2800" dirty="0" smtClean="0"/>
              <a:t>In this lesson you learned: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800" dirty="0" smtClean="0"/>
              <a:t>How IPM meets common core requirements for biology/biodiversity, ecology, evolution, problem solving, teamwork, etc.</a:t>
            </a:r>
            <a:r>
              <a:rPr lang="en-US" sz="2800" b="1" dirty="0" smtClean="0"/>
              <a:t>	</a:t>
            </a:r>
            <a:endParaRPr lang="en-US" sz="28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Lesson plans that incorporate IPM into science-related curriculum</a:t>
            </a:r>
          </a:p>
          <a:p>
            <a:pPr marL="514350" indent="-514350"/>
            <a:r>
              <a:rPr lang="en-US" sz="2800" dirty="0" smtClean="0"/>
              <a:t>	</a:t>
            </a:r>
            <a:endParaRPr lang="en-US" sz="2800" dirty="0" smtClean="0">
              <a:latin typeface="Tw Cen MT" pitchFamily="34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2800" b="1" dirty="0" smtClean="0"/>
              <a:t>Congratulations, you have completed Using IPM as a Curriculum Element</a:t>
            </a:r>
          </a:p>
          <a:p>
            <a:pPr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endParaRPr lang="en-US" sz="1000" b="1" dirty="0"/>
          </a:p>
          <a:p>
            <a:pPr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2000" b="1" dirty="0" smtClean="0"/>
              <a:t>There are many other resources available </a:t>
            </a:r>
            <a:r>
              <a:rPr lang="en-US" sz="2000" b="1" dirty="0"/>
              <a:t>see </a:t>
            </a:r>
            <a:r>
              <a:rPr lang="en-US" sz="2000" b="1" dirty="0">
                <a:solidFill>
                  <a:srgbClr val="0033CC"/>
                </a:solidFill>
              </a:rPr>
              <a:t>http://</a:t>
            </a:r>
            <a:r>
              <a:rPr lang="en-US" sz="2000" b="1" dirty="0" smtClean="0">
                <a:solidFill>
                  <a:srgbClr val="0033CC"/>
                </a:solidFill>
              </a:rPr>
              <a:t>maine.gov/dacf/php/integrated_pest_management/school-ipm-curricula/index.shtml </a:t>
            </a:r>
          </a:p>
          <a:p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228600"/>
            <a:ext cx="3200400" cy="19089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Resources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458200" cy="19050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endParaRPr lang="en-US" sz="1800" dirty="0" smtClean="0">
              <a:solidFill>
                <a:schemeClr val="bg2"/>
              </a:solidFill>
            </a:endParaRPr>
          </a:p>
          <a:p>
            <a:pPr>
              <a:buNone/>
            </a:pPr>
            <a:endParaRPr lang="en-US" sz="1800" dirty="0" smtClean="0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3400" y="1516698"/>
            <a:ext cx="83820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  <a:buSzPct val="70000"/>
              <a:buFont typeface="Wingdings" pitchFamily="2" charset="2"/>
              <a:buChar char="q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National School IPM Information Source: IPM for School Faculty and Staff. </a:t>
            </a:r>
            <a:r>
              <a:rPr lang="en-US" sz="2000" dirty="0">
                <a:solidFill>
                  <a:srgbClr val="0033CC"/>
                </a:solidFill>
              </a:rPr>
              <a:t>http://</a:t>
            </a:r>
            <a:r>
              <a:rPr lang="en-US" sz="2000" dirty="0" smtClean="0">
                <a:solidFill>
                  <a:srgbClr val="0033CC"/>
                </a:solidFill>
              </a:rPr>
              <a:t>schoolipm.ifas.ufl.edu/Florida/faculty.htm </a:t>
            </a:r>
          </a:p>
          <a:p>
            <a:pPr>
              <a:buClr>
                <a:schemeClr val="accent2"/>
              </a:buClr>
              <a:buSzPct val="70000"/>
              <a:buFont typeface="Wingdings" pitchFamily="2" charset="2"/>
              <a:buChar char="q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IPM Institute of North America. Ideas for classroom activities.  </a:t>
            </a:r>
            <a:r>
              <a:rPr lang="en-US" sz="2000" dirty="0" smtClean="0">
                <a:solidFill>
                  <a:srgbClr val="0033CC"/>
                </a:solidFill>
              </a:rPr>
              <a:t>http</a:t>
            </a:r>
            <a:r>
              <a:rPr lang="en-US" sz="2000" dirty="0">
                <a:solidFill>
                  <a:srgbClr val="0033CC"/>
                </a:solidFill>
              </a:rPr>
              <a:t>://www.ipminstitute.org/School_IPM_Week/schoolipmweek_ideas_for_ambassadors.htm#College </a:t>
            </a:r>
            <a:r>
              <a:rPr lang="en-US" sz="2000" dirty="0" smtClean="0">
                <a:solidFill>
                  <a:srgbClr val="0033CC"/>
                </a:solidFill>
              </a:rPr>
              <a:t> </a:t>
            </a:r>
          </a:p>
          <a:p>
            <a:pPr>
              <a:buClr>
                <a:schemeClr val="accent2"/>
              </a:buClr>
              <a:buSzPct val="70000"/>
              <a:buFont typeface="Wingdings" pitchFamily="2" charset="2"/>
              <a:buChar char="q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Texas 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A&amp;M University. Insects in the classroom: Bugs as teaching tools for all ages. Lesson plans.</a:t>
            </a:r>
          </a:p>
          <a:p>
            <a:pPr>
              <a:buClr>
                <a:schemeClr val="accent2"/>
              </a:buClr>
              <a:buSzPct val="70000"/>
            </a:pPr>
            <a:r>
              <a:rPr lang="en-US" sz="2000" dirty="0">
                <a:solidFill>
                  <a:srgbClr val="0033CC"/>
                </a:solidFill>
              </a:rPr>
              <a:t>http://</a:t>
            </a:r>
            <a:r>
              <a:rPr lang="en-US" sz="2000" dirty="0" smtClean="0">
                <a:solidFill>
                  <a:srgbClr val="0033CC"/>
                </a:solidFill>
              </a:rPr>
              <a:t>iitc.tamu.edu/1998and2000/lesson_plans.html </a:t>
            </a:r>
          </a:p>
          <a:p>
            <a:pPr>
              <a:buClr>
                <a:schemeClr val="accent2"/>
              </a:buClr>
              <a:buSzPct val="70000"/>
              <a:buFont typeface="Wingdings" pitchFamily="2" charset="2"/>
              <a:buChar char="q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2">
                    <a:lumMod val="10000"/>
                  </a:schemeClr>
                </a:solidFill>
              </a:rPr>
              <a:t>eXtension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. (2014). School Integrated Pest Management for Teachers. </a:t>
            </a:r>
            <a:r>
              <a:rPr lang="en-US" sz="2000" dirty="0">
                <a:solidFill>
                  <a:srgbClr val="0033CC"/>
                </a:solidFill>
              </a:rPr>
              <a:t>http://www.extension.org/pages/21012/school-integrated-pest-management-for-teachers#.</a:t>
            </a:r>
            <a:r>
              <a:rPr lang="en-US" sz="2000" dirty="0" smtClean="0">
                <a:solidFill>
                  <a:srgbClr val="0033CC"/>
                </a:solidFill>
              </a:rPr>
              <a:t>U9h98rHLNeo </a:t>
            </a:r>
          </a:p>
          <a:p>
            <a:pPr>
              <a:buClr>
                <a:schemeClr val="accent2"/>
              </a:buClr>
              <a:buSzPct val="70000"/>
              <a:buFont typeface="Wingdings" pitchFamily="2" charset="2"/>
              <a:buChar char="q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  </a:t>
            </a:r>
            <a:r>
              <a:rPr lang="en-US" sz="2000" dirty="0" err="1" smtClean="0">
                <a:solidFill>
                  <a:schemeClr val="bg2">
                    <a:lumMod val="10000"/>
                  </a:schemeClr>
                </a:solidFill>
              </a:rPr>
              <a:t>PennState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 Extension. IPM for Teachers Curriculum.</a:t>
            </a:r>
          </a:p>
          <a:p>
            <a:pPr>
              <a:buClr>
                <a:schemeClr val="accent2"/>
              </a:buClr>
              <a:buSzPct val="70000"/>
            </a:pPr>
            <a:r>
              <a:rPr lang="en-US" sz="2000" dirty="0">
                <a:solidFill>
                  <a:srgbClr val="0033CC"/>
                </a:solidFill>
              </a:rPr>
              <a:t>http://</a:t>
            </a:r>
            <a:r>
              <a:rPr lang="en-US" sz="2000" dirty="0" smtClean="0">
                <a:solidFill>
                  <a:srgbClr val="0033CC"/>
                </a:solidFill>
              </a:rPr>
              <a:t>extension.psu.edu/pests/ipm/schools/educators/curriculum/contents/whenisapest </a:t>
            </a:r>
            <a:endParaRPr lang="en-US" sz="2000" dirty="0">
              <a:solidFill>
                <a:srgbClr val="0033CC"/>
              </a:solidFill>
            </a:endParaRPr>
          </a:p>
          <a:p>
            <a:pPr marL="342900" indent="-342900"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University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of Nebraska—Lincoln IPM Curricula and Resources for Teachers</a:t>
            </a:r>
          </a:p>
          <a:p>
            <a:pPr>
              <a:buClr>
                <a:schemeClr val="accent2"/>
              </a:buClr>
              <a:buSzPct val="70000"/>
            </a:pPr>
            <a:r>
              <a:rPr lang="en-US" sz="2000" dirty="0">
                <a:solidFill>
                  <a:srgbClr val="0033CC"/>
                </a:solidFill>
              </a:rPr>
              <a:t>http://pested.unl.edu/teachipm</a:t>
            </a:r>
          </a:p>
          <a:p>
            <a:pPr>
              <a:buClr>
                <a:schemeClr val="accent2"/>
              </a:buClr>
              <a:buSzPct val="70000"/>
            </a:pPr>
            <a:endParaRPr lang="en-US" sz="20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33400" y="22860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IPM = Integrated (Intelligent) Pest Management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495300" y="1677059"/>
            <a:ext cx="8153400" cy="50292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Combination of methods that are:</a:t>
            </a:r>
            <a:endParaRPr lang="en-US" sz="3000" dirty="0"/>
          </a:p>
          <a:p>
            <a:pPr lvl="1"/>
            <a:r>
              <a:rPr lang="en-US" sz="2700" dirty="0" smtClean="0"/>
              <a:t>Location specific</a:t>
            </a:r>
            <a:endParaRPr lang="en-US" sz="2700" dirty="0"/>
          </a:p>
          <a:p>
            <a:pPr lvl="1"/>
            <a:r>
              <a:rPr lang="en-US" sz="2700" dirty="0" smtClean="0"/>
              <a:t>Dynamic</a:t>
            </a:r>
          </a:p>
          <a:p>
            <a:pPr lvl="1"/>
            <a:r>
              <a:rPr lang="en-US" sz="2700" dirty="0" smtClean="0"/>
              <a:t>Low risk</a:t>
            </a:r>
          </a:p>
          <a:p>
            <a:pPr lvl="1"/>
            <a:r>
              <a:rPr lang="en-US" sz="2700" dirty="0" smtClean="0"/>
              <a:t>Cost effective</a:t>
            </a:r>
            <a:endParaRPr lang="en-US" sz="27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4191000"/>
            <a:ext cx="3848430" cy="25656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1799" y="2383139"/>
            <a:ext cx="4293602" cy="287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59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45948" y="20701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IPM = Integrated (Intelligent) Pest Management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752600"/>
            <a:ext cx="8153400" cy="5029200"/>
          </a:xfrm>
        </p:spPr>
        <p:txBody>
          <a:bodyPr>
            <a:noAutofit/>
          </a:bodyPr>
          <a:lstStyle/>
          <a:p>
            <a:r>
              <a:rPr lang="en-US" sz="3000" b="1" dirty="0" smtClean="0"/>
              <a:t>Pollution prevention strategy</a:t>
            </a:r>
            <a:r>
              <a:rPr lang="en-US" sz="3000" dirty="0"/>
              <a:t> </a:t>
            </a:r>
            <a:endParaRPr lang="en-US" sz="3000" dirty="0" smtClean="0"/>
          </a:p>
          <a:p>
            <a:r>
              <a:rPr lang="en-US" sz="3000" b="1" dirty="0" smtClean="0"/>
              <a:t>Risk </a:t>
            </a:r>
            <a:r>
              <a:rPr lang="en-US" sz="3000" b="1" dirty="0"/>
              <a:t>reduction </a:t>
            </a:r>
            <a:r>
              <a:rPr lang="en-US" sz="3000" b="1" dirty="0" smtClean="0"/>
              <a:t>strategy</a:t>
            </a:r>
            <a:endParaRPr lang="en-US" sz="3000" dirty="0"/>
          </a:p>
          <a:p>
            <a:r>
              <a:rPr lang="en-US" sz="3000" b="1" dirty="0" smtClean="0"/>
              <a:t>Pesticide resistance strategy</a:t>
            </a:r>
            <a:endParaRPr lang="en-US" sz="3000" dirty="0" smtClean="0"/>
          </a:p>
          <a:p>
            <a:pPr marL="0" indent="0">
              <a:buNone/>
            </a:pPr>
            <a:endParaRPr lang="en-US" sz="3000" dirty="0"/>
          </a:p>
          <a:p>
            <a:pPr marL="0" indent="0">
              <a:buNone/>
            </a:pPr>
            <a:endParaRPr lang="en-US" sz="3000" dirty="0"/>
          </a:p>
          <a:p>
            <a:endParaRPr lang="en-US" sz="3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800" y="3448134"/>
            <a:ext cx="4981448" cy="332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46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Why Include IPM in Your Curriculum?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3200" y="3048000"/>
            <a:ext cx="3810000" cy="381000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752600"/>
            <a:ext cx="8153400" cy="3962400"/>
          </a:xfrm>
        </p:spPr>
        <p:txBody>
          <a:bodyPr>
            <a:noAutofit/>
          </a:bodyPr>
          <a:lstStyle/>
          <a:p>
            <a:r>
              <a:rPr lang="en-US" dirty="0" smtClean="0"/>
              <a:t>Protecting themselves and </a:t>
            </a:r>
            <a:r>
              <a:rPr lang="en-US" dirty="0"/>
              <a:t>their </a:t>
            </a:r>
            <a:r>
              <a:rPr lang="en-US" dirty="0" smtClean="0"/>
              <a:t>environment</a:t>
            </a:r>
          </a:p>
          <a:p>
            <a:r>
              <a:rPr lang="en-US" dirty="0" smtClean="0"/>
              <a:t>Role to play in school and at home</a:t>
            </a:r>
          </a:p>
          <a:p>
            <a:r>
              <a:rPr lang="en-US" dirty="0" smtClean="0"/>
              <a:t>Appreciate a safe and healthy learning environment</a:t>
            </a:r>
          </a:p>
          <a:p>
            <a:r>
              <a:rPr lang="en-US" dirty="0" smtClean="0"/>
              <a:t>Teamwork and respect for the </a:t>
            </a:r>
            <a:br>
              <a:rPr lang="en-US" dirty="0" smtClean="0"/>
            </a:br>
            <a:r>
              <a:rPr lang="en-US" dirty="0" smtClean="0"/>
              <a:t>Earth and life </a:t>
            </a:r>
          </a:p>
          <a:p>
            <a:r>
              <a:rPr lang="en-US" dirty="0" smtClean="0"/>
              <a:t>Problem solving process</a:t>
            </a:r>
          </a:p>
          <a:p>
            <a:r>
              <a:rPr lang="en-US" dirty="0" smtClean="0"/>
              <a:t>Common sense!</a:t>
            </a:r>
            <a:endParaRPr lang="en-US" dirty="0"/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0866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33400" y="3152001"/>
            <a:ext cx="45919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C</a:t>
            </a:r>
            <a:r>
              <a:rPr lang="en-US" sz="3000" b="1" dirty="0" smtClean="0"/>
              <a:t>ommon core requirements</a:t>
            </a:r>
            <a:endParaRPr lang="en-US" sz="3000" b="1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3886200"/>
            <a:ext cx="8153400" cy="3200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/>
              <a:t>“Building </a:t>
            </a:r>
            <a:r>
              <a:rPr lang="en-US" sz="2800" dirty="0"/>
              <a:t>on the best of existing state standards, the Common Core State Standards provide clear and consistent learning goals to help prepare students for college, career, and life</a:t>
            </a:r>
            <a:r>
              <a:rPr lang="en-US" sz="2800" dirty="0" smtClean="0"/>
              <a:t>.”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</a:rPr>
              <a:t>http://www.corestandards.org/read-the-standards</a:t>
            </a:r>
            <a:r>
              <a:rPr lang="en-US" sz="2800" dirty="0" smtClean="0">
                <a:solidFill>
                  <a:srgbClr val="0000FF"/>
                </a:solidFill>
              </a:rPr>
              <a:t>/ </a:t>
            </a:r>
            <a:endParaRPr lang="en-US" sz="2800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IPM in Your Curriculum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147445"/>
            <a:ext cx="4419600" cy="317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37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57212" y="1655802"/>
            <a:ext cx="66758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D</a:t>
            </a:r>
            <a:r>
              <a:rPr lang="en-US" sz="3000" b="1" dirty="0" smtClean="0"/>
              <a:t>oes IPM fit common core requirements?</a:t>
            </a:r>
            <a:endParaRPr lang="en-US" sz="30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IPM in Your Curriculum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932" y="2438400"/>
            <a:ext cx="5683792" cy="44196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sz="quarter" idx="1"/>
          </p:nvPr>
        </p:nvSpPr>
        <p:spPr>
          <a:xfrm>
            <a:off x="528637" y="2209800"/>
            <a:ext cx="8153400" cy="32004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4400" dirty="0" smtClean="0"/>
              <a:t>Yes!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3600" dirty="0" smtClean="0"/>
              <a:t>science,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3600" dirty="0" smtClean="0"/>
              <a:t>math,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3600" dirty="0" smtClean="0"/>
              <a:t>language,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3600" dirty="0" smtClean="0"/>
              <a:t>arts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3600" dirty="0" smtClean="0"/>
              <a:t>social studies</a:t>
            </a:r>
            <a:endParaRPr lang="en-US" sz="3600" dirty="0"/>
          </a:p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54189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IPM involves: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000" dirty="0" smtClean="0"/>
              <a:t> Biology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000" dirty="0" smtClean="0"/>
              <a:t> Environmental Science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000" dirty="0" smtClean="0"/>
              <a:t> Chemistry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000" dirty="0" smtClean="0"/>
              <a:t> Math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000" dirty="0" smtClean="0"/>
              <a:t> Economics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000" dirty="0" smtClean="0"/>
              <a:t> Psychology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000" dirty="0" smtClean="0"/>
              <a:t> Ecology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endParaRPr lang="en-US" sz="32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IPM in Your Curriculum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3420587"/>
            <a:ext cx="4832096" cy="320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0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31663</TotalTime>
  <Words>1419</Words>
  <Application>Microsoft Office PowerPoint</Application>
  <PresentationFormat>On-screen Show (4:3)</PresentationFormat>
  <Paragraphs>365</Paragraphs>
  <Slides>39</Slides>
  <Notes>34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Calibri</vt:lpstr>
      <vt:lpstr>Times New Roman</vt:lpstr>
      <vt:lpstr>Tw Cen MT</vt:lpstr>
      <vt:lpstr>Wingdings</vt:lpstr>
      <vt:lpstr>Wingdings 2</vt:lpstr>
      <vt:lpstr>Median</vt:lpstr>
      <vt:lpstr>CorelDRAW</vt:lpstr>
      <vt:lpstr>TEACHING IPM (Using IPM as a Curriculum Element)</vt:lpstr>
      <vt:lpstr>Learning Objectives</vt:lpstr>
      <vt:lpstr>PowerPoint Presentation</vt:lpstr>
      <vt:lpstr>1. </vt:lpstr>
      <vt:lpstr>1. </vt:lpstr>
      <vt:lpstr>PowerPoint Presentation</vt:lpstr>
      <vt:lpstr>PowerPoint Presentation</vt:lpstr>
      <vt:lpstr>PowerPoint Presentation</vt:lpstr>
      <vt:lpstr>1. </vt:lpstr>
      <vt:lpstr>1.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Farm to School Initiative – A National Movement</vt:lpstr>
      <vt:lpstr>Farm to School Initiative</vt:lpstr>
      <vt:lpstr>Check In!</vt:lpstr>
      <vt:lpstr>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Employee</dc:creator>
  <cp:lastModifiedBy>Chad Durr</cp:lastModifiedBy>
  <cp:revision>780</cp:revision>
  <cp:lastPrinted>2014-01-15T16:13:01Z</cp:lastPrinted>
  <dcterms:created xsi:type="dcterms:W3CDTF">2013-08-21T12:48:22Z</dcterms:created>
  <dcterms:modified xsi:type="dcterms:W3CDTF">2019-09-04T16:19:28Z</dcterms:modified>
</cp:coreProperties>
</file>