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258" r:id="rId3"/>
    <p:sldId id="259" r:id="rId4"/>
    <p:sldId id="260" r:id="rId5"/>
    <p:sldId id="261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7D8D1AD-C0A3-44F1-917C-3AEF9D4EBE70}" type="doc">
      <dgm:prSet loTypeId="urn:microsoft.com/office/officeart/2009/layout/CircleArrowProcess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78222E-73E1-4299-B5AF-3E65B89DD8E4}">
      <dgm:prSet phldrT="[Text]"/>
      <dgm:spPr/>
      <dgm:t>
        <a:bodyPr/>
        <a:lstStyle/>
        <a:p>
          <a:r>
            <a:rPr lang="en-US" dirty="0" smtClean="0"/>
            <a:t>Self-Directed Learner</a:t>
          </a:r>
          <a:endParaRPr lang="en-US" dirty="0"/>
        </a:p>
      </dgm:t>
    </dgm:pt>
    <dgm:pt modelId="{FAF86B24-1748-4916-A6E5-D49B78F208C3}" type="parTrans" cxnId="{60825CD9-9A36-47CA-86F7-A53923FD3B7B}">
      <dgm:prSet/>
      <dgm:spPr/>
      <dgm:t>
        <a:bodyPr/>
        <a:lstStyle/>
        <a:p>
          <a:endParaRPr lang="en-US"/>
        </a:p>
      </dgm:t>
    </dgm:pt>
    <dgm:pt modelId="{A529672E-019F-4DAA-822F-709425F4B63A}" type="sibTrans" cxnId="{60825CD9-9A36-47CA-86F7-A53923FD3B7B}">
      <dgm:prSet/>
      <dgm:spPr/>
      <dgm:t>
        <a:bodyPr/>
        <a:lstStyle/>
        <a:p>
          <a:endParaRPr lang="en-US"/>
        </a:p>
      </dgm:t>
    </dgm:pt>
    <dgm:pt modelId="{16CCA420-CDF3-470F-86F4-DB006CBBE390}">
      <dgm:prSet phldrT="[Text]"/>
      <dgm:spPr/>
      <dgm:t>
        <a:bodyPr/>
        <a:lstStyle/>
        <a:p>
          <a:r>
            <a:rPr lang="en-US" dirty="0" smtClean="0"/>
            <a:t>Critical Thinker</a:t>
          </a:r>
          <a:endParaRPr lang="en-US" dirty="0"/>
        </a:p>
      </dgm:t>
    </dgm:pt>
    <dgm:pt modelId="{A6ECAC88-F856-4589-B5A0-4B5A53B52174}" type="parTrans" cxnId="{1ED61B0A-3C74-4CEA-870C-4A3133191D1D}">
      <dgm:prSet/>
      <dgm:spPr/>
      <dgm:t>
        <a:bodyPr/>
        <a:lstStyle/>
        <a:p>
          <a:endParaRPr lang="en-US"/>
        </a:p>
      </dgm:t>
    </dgm:pt>
    <dgm:pt modelId="{96297C6D-E762-45CB-94E8-E7011F56B499}" type="sibTrans" cxnId="{1ED61B0A-3C74-4CEA-870C-4A3133191D1D}">
      <dgm:prSet/>
      <dgm:spPr/>
      <dgm:t>
        <a:bodyPr/>
        <a:lstStyle/>
        <a:p>
          <a:endParaRPr lang="en-US"/>
        </a:p>
      </dgm:t>
    </dgm:pt>
    <dgm:pt modelId="{121A105E-8FF7-423B-96CE-647FFAB1B5EC}">
      <dgm:prSet phldrT="[Text]"/>
      <dgm:spPr/>
      <dgm:t>
        <a:bodyPr/>
        <a:lstStyle/>
        <a:p>
          <a:r>
            <a:rPr lang="en-US" dirty="0" smtClean="0"/>
            <a:t>Effective Communicator</a:t>
          </a:r>
          <a:endParaRPr lang="en-US" dirty="0"/>
        </a:p>
      </dgm:t>
    </dgm:pt>
    <dgm:pt modelId="{7207D9B5-32C6-4F2D-BE13-4A317479CAF4}" type="parTrans" cxnId="{826BFB3C-B685-46D6-826B-B0988514E473}">
      <dgm:prSet/>
      <dgm:spPr/>
      <dgm:t>
        <a:bodyPr/>
        <a:lstStyle/>
        <a:p>
          <a:endParaRPr lang="en-US"/>
        </a:p>
      </dgm:t>
    </dgm:pt>
    <dgm:pt modelId="{A0A82CBA-2A7A-4653-8122-1433CBB35AC0}" type="sibTrans" cxnId="{826BFB3C-B685-46D6-826B-B0988514E473}">
      <dgm:prSet/>
      <dgm:spPr/>
      <dgm:t>
        <a:bodyPr/>
        <a:lstStyle/>
        <a:p>
          <a:endParaRPr lang="en-US"/>
        </a:p>
      </dgm:t>
    </dgm:pt>
    <dgm:pt modelId="{E26C80D8-1CEB-4ADE-B603-D1B4EC4C7ED7}">
      <dgm:prSet/>
      <dgm:spPr/>
      <dgm:t>
        <a:bodyPr/>
        <a:lstStyle/>
        <a:p>
          <a:r>
            <a:rPr lang="en-US" dirty="0" smtClean="0"/>
            <a:t>Responsible Productive Citizen</a:t>
          </a:r>
          <a:endParaRPr lang="en-US" dirty="0"/>
        </a:p>
      </dgm:t>
    </dgm:pt>
    <dgm:pt modelId="{E2A0CAD8-AF08-4C6B-8E73-860F58FB6938}" type="parTrans" cxnId="{D2C04713-4552-444D-96A0-D1C2E82CD3FF}">
      <dgm:prSet/>
      <dgm:spPr/>
      <dgm:t>
        <a:bodyPr/>
        <a:lstStyle/>
        <a:p>
          <a:endParaRPr lang="en-US"/>
        </a:p>
      </dgm:t>
    </dgm:pt>
    <dgm:pt modelId="{C295AF1B-AD94-4B71-92F9-F1F88F1209E0}" type="sibTrans" cxnId="{D2C04713-4552-444D-96A0-D1C2E82CD3FF}">
      <dgm:prSet/>
      <dgm:spPr/>
      <dgm:t>
        <a:bodyPr/>
        <a:lstStyle/>
        <a:p>
          <a:endParaRPr lang="en-US"/>
        </a:p>
      </dgm:t>
    </dgm:pt>
    <dgm:pt modelId="{A8FEA651-5779-418C-B80D-88F36BC96AEB}" type="pres">
      <dgm:prSet presAssocID="{F7D8D1AD-C0A3-44F1-917C-3AEF9D4EBE70}" presName="Name0" presStyleCnt="0">
        <dgm:presLayoutVars>
          <dgm:chMax val="7"/>
          <dgm:chPref val="7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8AE5A506-C343-4009-A158-23F289998035}" type="pres">
      <dgm:prSet presAssocID="{9878222E-73E1-4299-B5AF-3E65B89DD8E4}" presName="Accent1" presStyleCnt="0"/>
      <dgm:spPr/>
    </dgm:pt>
    <dgm:pt modelId="{13DDD985-06A5-4A99-A8B0-15BFBB7E50C6}" type="pres">
      <dgm:prSet presAssocID="{9878222E-73E1-4299-B5AF-3E65B89DD8E4}" presName="Accent" presStyleLbl="node1" presStyleIdx="0" presStyleCnt="4"/>
      <dgm:spPr>
        <a:gradFill flip="none" rotWithShape="0">
          <a:gsLst>
            <a:gs pos="0">
              <a:srgbClr val="3D42FD">
                <a:shade val="30000"/>
                <a:satMod val="115000"/>
              </a:srgbClr>
            </a:gs>
            <a:gs pos="50000">
              <a:srgbClr val="3D42FD">
                <a:shade val="67500"/>
                <a:satMod val="115000"/>
              </a:srgbClr>
            </a:gs>
            <a:gs pos="100000">
              <a:srgbClr val="3D42FD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612B452E-B6E2-4690-8B2E-536AEA46FF12}" type="pres">
      <dgm:prSet presAssocID="{9878222E-73E1-4299-B5AF-3E65B89DD8E4}" presName="Parent1" presStyleLbl="revTx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14C256-50A6-4C16-9126-6757815151AC}" type="pres">
      <dgm:prSet presAssocID="{16CCA420-CDF3-470F-86F4-DB006CBBE390}" presName="Accent2" presStyleCnt="0"/>
      <dgm:spPr/>
    </dgm:pt>
    <dgm:pt modelId="{98FFE70B-B295-4E95-8392-A74B7E56BC8C}" type="pres">
      <dgm:prSet presAssocID="{16CCA420-CDF3-470F-86F4-DB006CBBE390}" presName="Accent" presStyleLbl="node1" presStyleIdx="1" presStyleCnt="4"/>
      <dgm:spPr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229AB089-3EE4-4177-AA62-60DEB10BF6A6}" type="pres">
      <dgm:prSet presAssocID="{16CCA420-CDF3-470F-86F4-DB006CBBE390}" presName="Parent2" presStyleLbl="revTx" presStyleIdx="1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BCEB65E-D1C6-467B-BF37-0130EB9CF483}" type="pres">
      <dgm:prSet presAssocID="{121A105E-8FF7-423B-96CE-647FFAB1B5EC}" presName="Accent3" presStyleCnt="0"/>
      <dgm:spPr/>
    </dgm:pt>
    <dgm:pt modelId="{DE221F2B-BF6C-4E9F-BBF2-95ECDA7CCA59}" type="pres">
      <dgm:prSet presAssocID="{121A105E-8FF7-423B-96CE-647FFAB1B5EC}" presName="Accent" presStyleLbl="node1" presStyleIdx="2" presStyleCnt="4"/>
      <dgm:spPr>
        <a:gradFill flip="none" rotWithShape="0">
          <a:gsLst>
            <a:gs pos="0">
              <a:srgbClr val="08B858">
                <a:shade val="30000"/>
                <a:satMod val="115000"/>
              </a:srgbClr>
            </a:gs>
            <a:gs pos="50000">
              <a:srgbClr val="08B858">
                <a:shade val="67500"/>
                <a:satMod val="115000"/>
              </a:srgbClr>
            </a:gs>
            <a:gs pos="100000">
              <a:srgbClr val="08B858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72392B8D-1CE7-4962-9BF6-897B8D442A87}" type="pres">
      <dgm:prSet presAssocID="{121A105E-8FF7-423B-96CE-647FFAB1B5EC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52E0836-6A6D-4235-8534-0302518891B5}" type="pres">
      <dgm:prSet presAssocID="{E26C80D8-1CEB-4ADE-B603-D1B4EC4C7ED7}" presName="Accent4" presStyleCnt="0"/>
      <dgm:spPr/>
    </dgm:pt>
    <dgm:pt modelId="{F9D383D3-1C5C-4901-AFC3-B665D871A49E}" type="pres">
      <dgm:prSet presAssocID="{E26C80D8-1CEB-4ADE-B603-D1B4EC4C7ED7}" presName="Accent" presStyleLbl="node1" presStyleIdx="3" presStyleCnt="4"/>
      <dgm:spPr>
        <a:gradFill flip="none" rotWithShape="0">
          <a:gsLst>
            <a:gs pos="0">
              <a:srgbClr val="7030A0">
                <a:shade val="30000"/>
                <a:satMod val="115000"/>
              </a:srgbClr>
            </a:gs>
            <a:gs pos="50000">
              <a:srgbClr val="7030A0">
                <a:shade val="67500"/>
                <a:satMod val="115000"/>
              </a:srgbClr>
            </a:gs>
            <a:gs pos="100000">
              <a:srgbClr val="7030A0">
                <a:shade val="100000"/>
                <a:satMod val="115000"/>
              </a:srgbClr>
            </a:gs>
          </a:gsLst>
          <a:lin ang="2700000" scaled="1"/>
          <a:tileRect/>
        </a:gradFill>
      </dgm:spPr>
    </dgm:pt>
    <dgm:pt modelId="{0EB44A84-67DC-4EA6-814F-1ACA262150D3}" type="pres">
      <dgm:prSet presAssocID="{E26C80D8-1CEB-4ADE-B603-D1B4EC4C7ED7}" presName="Parent4" presStyleLbl="revTx" presStyleIdx="3" presStyleCnt="4" custScaleY="19216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0825CD9-9A36-47CA-86F7-A53923FD3B7B}" srcId="{F7D8D1AD-C0A3-44F1-917C-3AEF9D4EBE70}" destId="{9878222E-73E1-4299-B5AF-3E65B89DD8E4}" srcOrd="0" destOrd="0" parTransId="{FAF86B24-1748-4916-A6E5-D49B78F208C3}" sibTransId="{A529672E-019F-4DAA-822F-709425F4B63A}"/>
    <dgm:cxn modelId="{F7288C26-CB18-4B82-A5FD-3D4ABECCC0BC}" type="presOf" srcId="{F7D8D1AD-C0A3-44F1-917C-3AEF9D4EBE70}" destId="{A8FEA651-5779-418C-B80D-88F36BC96AEB}" srcOrd="0" destOrd="0" presId="urn:microsoft.com/office/officeart/2009/layout/CircleArrowProcess"/>
    <dgm:cxn modelId="{1ED61B0A-3C74-4CEA-870C-4A3133191D1D}" srcId="{F7D8D1AD-C0A3-44F1-917C-3AEF9D4EBE70}" destId="{16CCA420-CDF3-470F-86F4-DB006CBBE390}" srcOrd="1" destOrd="0" parTransId="{A6ECAC88-F856-4589-B5A0-4B5A53B52174}" sibTransId="{96297C6D-E762-45CB-94E8-E7011F56B499}"/>
    <dgm:cxn modelId="{22200276-5C19-4338-8793-78B625D2AF7D}" type="presOf" srcId="{E26C80D8-1CEB-4ADE-B603-D1B4EC4C7ED7}" destId="{0EB44A84-67DC-4EA6-814F-1ACA262150D3}" srcOrd="0" destOrd="0" presId="urn:microsoft.com/office/officeart/2009/layout/CircleArrowProcess"/>
    <dgm:cxn modelId="{826BFB3C-B685-46D6-826B-B0988514E473}" srcId="{F7D8D1AD-C0A3-44F1-917C-3AEF9D4EBE70}" destId="{121A105E-8FF7-423B-96CE-647FFAB1B5EC}" srcOrd="2" destOrd="0" parTransId="{7207D9B5-32C6-4F2D-BE13-4A317479CAF4}" sibTransId="{A0A82CBA-2A7A-4653-8122-1433CBB35AC0}"/>
    <dgm:cxn modelId="{C6B4FBBE-0A51-416E-B68A-06C6BEF7C1BC}" type="presOf" srcId="{9878222E-73E1-4299-B5AF-3E65B89DD8E4}" destId="{612B452E-B6E2-4690-8B2E-536AEA46FF12}" srcOrd="0" destOrd="0" presId="urn:microsoft.com/office/officeart/2009/layout/CircleArrowProcess"/>
    <dgm:cxn modelId="{B64C6030-53C8-4F40-9574-ED59F3B167D5}" type="presOf" srcId="{121A105E-8FF7-423B-96CE-647FFAB1B5EC}" destId="{72392B8D-1CE7-4962-9BF6-897B8D442A87}" srcOrd="0" destOrd="0" presId="urn:microsoft.com/office/officeart/2009/layout/CircleArrowProcess"/>
    <dgm:cxn modelId="{BF153654-BA7B-4E4F-BAAF-E0547EBA126F}" type="presOf" srcId="{16CCA420-CDF3-470F-86F4-DB006CBBE390}" destId="{229AB089-3EE4-4177-AA62-60DEB10BF6A6}" srcOrd="0" destOrd="0" presId="urn:microsoft.com/office/officeart/2009/layout/CircleArrowProcess"/>
    <dgm:cxn modelId="{D2C04713-4552-444D-96A0-D1C2E82CD3FF}" srcId="{F7D8D1AD-C0A3-44F1-917C-3AEF9D4EBE70}" destId="{E26C80D8-1CEB-4ADE-B603-D1B4EC4C7ED7}" srcOrd="3" destOrd="0" parTransId="{E2A0CAD8-AF08-4C6B-8E73-860F58FB6938}" sibTransId="{C295AF1B-AD94-4B71-92F9-F1F88F1209E0}"/>
    <dgm:cxn modelId="{9339C9C5-70B0-444C-AFE0-6C3F94AE3FE9}" type="presParOf" srcId="{A8FEA651-5779-418C-B80D-88F36BC96AEB}" destId="{8AE5A506-C343-4009-A158-23F289998035}" srcOrd="0" destOrd="0" presId="urn:microsoft.com/office/officeart/2009/layout/CircleArrowProcess"/>
    <dgm:cxn modelId="{7178C797-912C-4815-A375-E8A970799124}" type="presParOf" srcId="{8AE5A506-C343-4009-A158-23F289998035}" destId="{13DDD985-06A5-4A99-A8B0-15BFBB7E50C6}" srcOrd="0" destOrd="0" presId="urn:microsoft.com/office/officeart/2009/layout/CircleArrowProcess"/>
    <dgm:cxn modelId="{2DDA2E98-0A04-4D28-AC19-04EABA0970F1}" type="presParOf" srcId="{A8FEA651-5779-418C-B80D-88F36BC96AEB}" destId="{612B452E-B6E2-4690-8B2E-536AEA46FF12}" srcOrd="1" destOrd="0" presId="urn:microsoft.com/office/officeart/2009/layout/CircleArrowProcess"/>
    <dgm:cxn modelId="{B06A1CE1-19FC-4A25-BC39-BC4CAC7121CF}" type="presParOf" srcId="{A8FEA651-5779-418C-B80D-88F36BC96AEB}" destId="{8914C256-50A6-4C16-9126-6757815151AC}" srcOrd="2" destOrd="0" presId="urn:microsoft.com/office/officeart/2009/layout/CircleArrowProcess"/>
    <dgm:cxn modelId="{42BFB9A1-F81A-431B-9FF6-59342AF1F1C0}" type="presParOf" srcId="{8914C256-50A6-4C16-9126-6757815151AC}" destId="{98FFE70B-B295-4E95-8392-A74B7E56BC8C}" srcOrd="0" destOrd="0" presId="urn:microsoft.com/office/officeart/2009/layout/CircleArrowProcess"/>
    <dgm:cxn modelId="{4DBBAD82-AAC3-4670-A5B2-CE0E823A9410}" type="presParOf" srcId="{A8FEA651-5779-418C-B80D-88F36BC96AEB}" destId="{229AB089-3EE4-4177-AA62-60DEB10BF6A6}" srcOrd="3" destOrd="0" presId="urn:microsoft.com/office/officeart/2009/layout/CircleArrowProcess"/>
    <dgm:cxn modelId="{2C4F8730-5BCD-4CBD-8D3F-3BE52DDF171E}" type="presParOf" srcId="{A8FEA651-5779-418C-B80D-88F36BC96AEB}" destId="{6BCEB65E-D1C6-467B-BF37-0130EB9CF483}" srcOrd="4" destOrd="0" presId="urn:microsoft.com/office/officeart/2009/layout/CircleArrowProcess"/>
    <dgm:cxn modelId="{6C56F326-F149-4006-8E15-28DB70BE1C3F}" type="presParOf" srcId="{6BCEB65E-D1C6-467B-BF37-0130EB9CF483}" destId="{DE221F2B-BF6C-4E9F-BBF2-95ECDA7CCA59}" srcOrd="0" destOrd="0" presId="urn:microsoft.com/office/officeart/2009/layout/CircleArrowProcess"/>
    <dgm:cxn modelId="{D39C48B9-5433-4B3C-94F3-6C87ADC7B976}" type="presParOf" srcId="{A8FEA651-5779-418C-B80D-88F36BC96AEB}" destId="{72392B8D-1CE7-4962-9BF6-897B8D442A87}" srcOrd="5" destOrd="0" presId="urn:microsoft.com/office/officeart/2009/layout/CircleArrowProcess"/>
    <dgm:cxn modelId="{F68DDA0F-E51A-48BE-869C-D6C3B6D11F6C}" type="presParOf" srcId="{A8FEA651-5779-418C-B80D-88F36BC96AEB}" destId="{D52E0836-6A6D-4235-8534-0302518891B5}" srcOrd="6" destOrd="0" presId="urn:microsoft.com/office/officeart/2009/layout/CircleArrowProcess"/>
    <dgm:cxn modelId="{5AE0DA4B-E2EE-4F1C-B5E9-43CE8692F1E6}" type="presParOf" srcId="{D52E0836-6A6D-4235-8534-0302518891B5}" destId="{F9D383D3-1C5C-4901-AFC3-B665D871A49E}" srcOrd="0" destOrd="0" presId="urn:microsoft.com/office/officeart/2009/layout/CircleArrowProcess"/>
    <dgm:cxn modelId="{E6905E31-E151-4526-AC46-739A3DD95C35}" type="presParOf" srcId="{A8FEA651-5779-418C-B80D-88F36BC96AEB}" destId="{0EB44A84-67DC-4EA6-814F-1ACA262150D3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DDD985-06A5-4A99-A8B0-15BFBB7E50C6}">
      <dsp:nvSpPr>
        <dsp:cNvPr id="0" name=""/>
        <dsp:cNvSpPr/>
      </dsp:nvSpPr>
      <dsp:spPr>
        <a:xfrm>
          <a:off x="1218437" y="285025"/>
          <a:ext cx="2112355" cy="2112570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gradFill flip="none" rotWithShape="0">
          <a:gsLst>
            <a:gs pos="0">
              <a:srgbClr val="3D42FD">
                <a:shade val="30000"/>
                <a:satMod val="115000"/>
              </a:srgbClr>
            </a:gs>
            <a:gs pos="50000">
              <a:srgbClr val="3D42FD">
                <a:shade val="67500"/>
                <a:satMod val="115000"/>
              </a:srgbClr>
            </a:gs>
            <a:gs pos="100000">
              <a:srgbClr val="3D42FD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612B452E-B6E2-4690-8B2E-536AEA46FF12}">
      <dsp:nvSpPr>
        <dsp:cNvPr id="0" name=""/>
        <dsp:cNvSpPr/>
      </dsp:nvSpPr>
      <dsp:spPr>
        <a:xfrm>
          <a:off x="1684812" y="1049718"/>
          <a:ext cx="1178814" cy="589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Self-Directed Learner</a:t>
          </a:r>
          <a:endParaRPr lang="en-US" sz="1400" kern="1200" dirty="0"/>
        </a:p>
      </dsp:txBody>
      <dsp:txXfrm>
        <a:off x="1684812" y="1049718"/>
        <a:ext cx="1178814" cy="589346"/>
      </dsp:txXfrm>
    </dsp:sp>
    <dsp:sp modelId="{98FFE70B-B295-4E95-8392-A74B7E56BC8C}">
      <dsp:nvSpPr>
        <dsp:cNvPr id="0" name=""/>
        <dsp:cNvSpPr/>
      </dsp:nvSpPr>
      <dsp:spPr>
        <a:xfrm>
          <a:off x="631606" y="1499011"/>
          <a:ext cx="2112355" cy="2112570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gradFill flip="none" rotWithShape="0">
          <a:gsLst>
            <a:gs pos="0">
              <a:srgbClr val="FF0000">
                <a:shade val="30000"/>
                <a:satMod val="115000"/>
              </a:srgbClr>
            </a:gs>
            <a:gs pos="50000">
              <a:srgbClr val="FF0000">
                <a:shade val="67500"/>
                <a:satMod val="115000"/>
              </a:srgbClr>
            </a:gs>
            <a:gs pos="100000">
              <a:srgbClr val="FF000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9AB089-3EE4-4177-AA62-60DEB10BF6A6}">
      <dsp:nvSpPr>
        <dsp:cNvPr id="0" name=""/>
        <dsp:cNvSpPr/>
      </dsp:nvSpPr>
      <dsp:spPr>
        <a:xfrm>
          <a:off x="1095603" y="2265945"/>
          <a:ext cx="1178814" cy="589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Critical Thinker</a:t>
          </a:r>
          <a:endParaRPr lang="en-US" sz="1400" kern="1200" dirty="0"/>
        </a:p>
      </dsp:txBody>
      <dsp:txXfrm>
        <a:off x="1095603" y="2265945"/>
        <a:ext cx="1178814" cy="589346"/>
      </dsp:txXfrm>
    </dsp:sp>
    <dsp:sp modelId="{DE221F2B-BF6C-4E9F-BBF2-95ECDA7CCA59}">
      <dsp:nvSpPr>
        <dsp:cNvPr id="0" name=""/>
        <dsp:cNvSpPr/>
      </dsp:nvSpPr>
      <dsp:spPr>
        <a:xfrm>
          <a:off x="1218437" y="2717478"/>
          <a:ext cx="2112355" cy="2112570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gradFill flip="none" rotWithShape="0">
          <a:gsLst>
            <a:gs pos="0">
              <a:srgbClr val="08B858">
                <a:shade val="30000"/>
                <a:satMod val="115000"/>
              </a:srgbClr>
            </a:gs>
            <a:gs pos="50000">
              <a:srgbClr val="08B858">
                <a:shade val="67500"/>
                <a:satMod val="115000"/>
              </a:srgbClr>
            </a:gs>
            <a:gs pos="100000">
              <a:srgbClr val="08B858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72392B8D-1CE7-4962-9BF6-897B8D442A87}">
      <dsp:nvSpPr>
        <dsp:cNvPr id="0" name=""/>
        <dsp:cNvSpPr/>
      </dsp:nvSpPr>
      <dsp:spPr>
        <a:xfrm>
          <a:off x="1684812" y="3482171"/>
          <a:ext cx="1178814" cy="5893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Effective Communicator</a:t>
          </a:r>
          <a:endParaRPr lang="en-US" sz="1400" kern="1200" dirty="0"/>
        </a:p>
      </dsp:txBody>
      <dsp:txXfrm>
        <a:off x="1684812" y="3482171"/>
        <a:ext cx="1178814" cy="589346"/>
      </dsp:txXfrm>
    </dsp:sp>
    <dsp:sp modelId="{F9D383D3-1C5C-4901-AFC3-B665D871A49E}">
      <dsp:nvSpPr>
        <dsp:cNvPr id="0" name=""/>
        <dsp:cNvSpPr/>
      </dsp:nvSpPr>
      <dsp:spPr>
        <a:xfrm>
          <a:off x="782177" y="4071518"/>
          <a:ext cx="1814779" cy="1815656"/>
        </a:xfrm>
        <a:prstGeom prst="blockArc">
          <a:avLst>
            <a:gd name="adj1" fmla="val 0"/>
            <a:gd name="adj2" fmla="val 18900000"/>
            <a:gd name="adj3" fmla="val 12740"/>
          </a:avLst>
        </a:prstGeom>
        <a:gradFill flip="none" rotWithShape="0">
          <a:gsLst>
            <a:gs pos="0">
              <a:srgbClr val="7030A0">
                <a:shade val="30000"/>
                <a:satMod val="115000"/>
              </a:srgbClr>
            </a:gs>
            <a:gs pos="50000">
              <a:srgbClr val="7030A0">
                <a:shade val="67500"/>
                <a:satMod val="115000"/>
              </a:srgbClr>
            </a:gs>
            <a:gs pos="100000">
              <a:srgbClr val="7030A0">
                <a:shade val="100000"/>
                <a:satMod val="115000"/>
              </a:srgbClr>
            </a:gs>
          </a:gsLst>
          <a:lin ang="2700000" scaled="1"/>
          <a:tileRect/>
        </a:gradFill>
        <a:ln>
          <a:noFill/>
        </a:ln>
        <a:effectLst>
          <a:outerShdw blurRad="38100" dist="25400" dir="5400000" rotWithShape="0">
            <a:srgbClr val="000000">
              <a:alpha val="40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0EB44A84-67DC-4EA6-814F-1ACA262150D3}">
      <dsp:nvSpPr>
        <dsp:cNvPr id="0" name=""/>
        <dsp:cNvSpPr/>
      </dsp:nvSpPr>
      <dsp:spPr>
        <a:xfrm>
          <a:off x="1095603" y="4426810"/>
          <a:ext cx="1178814" cy="11325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Responsible Productive Citizen</a:t>
          </a:r>
          <a:endParaRPr lang="en-US" sz="1400" kern="1200" dirty="0"/>
        </a:p>
      </dsp:txBody>
      <dsp:txXfrm>
        <a:off x="1095603" y="4426810"/>
        <a:ext cx="1178814" cy="11325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97A08-153D-49C2-80D2-41C61C351FBC}" type="datetimeFigureOut">
              <a:rPr lang="en-US" smtClean="0"/>
              <a:t>3/8/2013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B6D04A-4033-4433-B38A-1AEDF2CF02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58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context of relationships with each other and with other systems</a:t>
            </a:r>
          </a:p>
          <a:p>
            <a:r>
              <a:rPr lang="en-US" dirty="0" smtClean="0"/>
              <a:t>people, structures, and processes that work together to make an organization healthy or unhealthy.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35988-1419-4FCB-A713-E008A114A0C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context of relationships with each other and with other systems</a:t>
            </a:r>
          </a:p>
          <a:p>
            <a:r>
              <a:rPr lang="en-US" dirty="0" smtClean="0"/>
              <a:t>people, structures, and processes that work together to make an organization healthy or unhealthy.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35988-1419-4FCB-A713-E008A114A0C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 the context of relationships with each other and with other systems</a:t>
            </a:r>
          </a:p>
          <a:p>
            <a:r>
              <a:rPr lang="en-US" dirty="0" smtClean="0"/>
              <a:t>people, structures, and processes that work together to make an organization healthy or unhealthy.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A35988-1419-4FCB-A713-E008A114A0C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>
            <a:lvl1pPr>
              <a:defRPr sz="1400"/>
            </a:lvl1pPr>
          </a:lstStyle>
          <a:p>
            <a:fld id="{3BDD094D-6A5B-4951-A4AC-7F9D1C8CACF6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216152" y="6355080"/>
            <a:ext cx="1219200" cy="365760"/>
          </a:xfrm>
        </p:spPr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59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BE20B-0384-4026-B1E6-FCB8141CEB9D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91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44CE7-7EBD-4E0F-A683-99A4E73F6924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350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000"/>
            </a:lvl1pPr>
          </a:lstStyle>
          <a:p>
            <a:fld id="{29664630-DAAF-4284-98B6-710B80B6BBF6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/>
            </a:lvl1pPr>
          </a:lstStyle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792342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fld id="{1DDB631F-2D0E-42A8-BA90-735C94FB2A3E}" type="datetime1">
              <a:rPr lang="en-US" smtClean="0">
                <a:solidFill>
                  <a:srgbClr val="DDE9EC"/>
                </a:solidFill>
              </a:rPr>
              <a:pPr/>
              <a:t>3/8/2013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lang="pt-BR" smtClean="0">
                <a:solidFill>
                  <a:srgbClr val="DDE9EC"/>
                </a:solidFill>
              </a:rPr>
              <a:t>©Tami Benham Deal, PED; benham@uwyo.edu</a:t>
            </a:r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9848" y="6355080"/>
            <a:ext cx="1520952" cy="365760"/>
          </a:xfrm>
        </p:spPr>
        <p:txBody>
          <a:bodyPr/>
          <a:lstStyle/>
          <a:p>
            <a:fld id="{794553A5-0603-4C37-9A5F-567C997A1208}" type="slidenum">
              <a:rPr lang="en-US" smtClean="0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9369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4149-2A13-4102-A2C4-A9AF74B2F27E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513256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BC48E-7D51-4B23-A7D1-4BC32FEA6E4E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698887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8BFE8D-3000-40D1-AD9C-2F35DF6171AC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000"/>
            </a:lvl1pPr>
          </a:lstStyle>
          <a:p>
            <a:r>
              <a:rPr lang="pt-BR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7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r">
              <a:defRPr sz="1050"/>
            </a:lvl1pPr>
          </a:lstStyle>
          <a:p>
            <a:fld id="{251EA9CC-426F-4D44-93A3-81FF035F98C2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895600" y="6353175"/>
            <a:ext cx="3505200" cy="365760"/>
          </a:xfrm>
        </p:spPr>
        <p:txBody>
          <a:bodyPr/>
          <a:lstStyle>
            <a:lvl1pPr>
              <a:defRPr sz="1100"/>
            </a:lvl1pPr>
          </a:lstStyle>
          <a:p>
            <a:pPr algn="ctr"/>
            <a:r>
              <a:rPr lang="en-US" dirty="0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0459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BBE6E-6DB9-4330-B56C-4D14EB9021E0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4682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81B736-A4D2-4AF7-8598-6583B2B6F767}" type="datetime1">
              <a:rPr lang="en-US" smtClean="0">
                <a:solidFill>
                  <a:srgbClr val="DDE9EC"/>
                </a:solidFill>
              </a:rPr>
              <a:pPr/>
              <a:t>3/8/2013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DDE9EC"/>
                </a:solidFill>
              </a:rPr>
              <a:t>©Tami Benham Deal, PED; benham@uwyo.edu</a:t>
            </a:r>
            <a:endParaRPr lang="en-US">
              <a:solidFill>
                <a:srgbClr val="DDE9E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4553A5-0603-4C37-9A5F-567C997A1208}" type="slidenum">
              <a:rPr lang="en-US" smtClean="0">
                <a:solidFill>
                  <a:srgbClr val="DDE9EC"/>
                </a:solidFill>
              </a:rPr>
              <a:pPr/>
              <a:t>‹#›</a:t>
            </a:fld>
            <a:endParaRPr lang="en-US">
              <a:solidFill>
                <a:srgbClr val="DDE9EC"/>
              </a:solidFill>
            </a:endParaRP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8987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048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8F66F48F-3D47-43FD-83AC-75E5C9B6B2CB}" type="datetime1">
              <a:rPr lang="en-US" smtClean="0">
                <a:solidFill>
                  <a:srgbClr val="464653"/>
                </a:solidFill>
              </a:rPr>
              <a:pPr/>
              <a:t>3/8/2013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2898648" y="6356350"/>
            <a:ext cx="3505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12648" y="6356350"/>
            <a:ext cx="19812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94553A5-0603-4C37-9A5F-567C997A1208}" type="slidenum">
              <a:rPr lang="en-US" smtClean="0">
                <a:solidFill>
                  <a:srgbClr val="464653"/>
                </a:solidFill>
              </a:rPr>
              <a:pPr/>
              <a:t>‹#›</a:t>
            </a:fld>
            <a:endParaRPr lang="en-US">
              <a:solidFill>
                <a:srgbClr val="464653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60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2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21</a:t>
            </a:r>
            <a:r>
              <a:rPr lang="en-US" baseline="30000" dirty="0" smtClean="0"/>
              <a:t>st</a:t>
            </a:r>
            <a:r>
              <a:rPr lang="en-US" dirty="0" smtClean="0"/>
              <a:t> Century Learner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009404453"/>
              </p:ext>
            </p:extLst>
          </p:nvPr>
        </p:nvGraphicFramePr>
        <p:xfrm>
          <a:off x="4800600" y="152400"/>
          <a:ext cx="3962400" cy="6172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8196" name="Picture 4" descr="http://2.bp.blogspot.com/-3IPsAecZUcY/TcFWtO42aoI/AAAAAAAAAJs/jHNSAXUb94M/s1600/21st%2BCentury%2BLearners%2BWordle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4390555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502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066"/>
    </mc:Choice>
    <mc:Fallback xmlns="">
      <p:transition spd="slow" advTm="4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609600" y="304800"/>
            <a:ext cx="7772400" cy="628650"/>
          </a:xfrm>
          <a:solidFill>
            <a:srgbClr val="0000FF"/>
          </a:solidFill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Self-Directed Learner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685800" y="1219200"/>
            <a:ext cx="5334000" cy="4999038"/>
          </a:xfr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 marL="0" indent="0">
              <a:buNone/>
            </a:pPr>
            <a:endParaRPr lang="en-US" sz="6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0" indent="0" algn="l">
              <a:buNone/>
            </a:pPr>
            <a:r>
              <a:rPr lang="en-US" sz="5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Self-directed </a:t>
            </a:r>
            <a:r>
              <a:rPr lang="en-US" sz="5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learners engage in a continual process of:</a:t>
            </a:r>
            <a:endParaRPr lang="en-US" sz="56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0" indent="0" algn="l">
              <a:buNone/>
            </a:pPr>
            <a:r>
              <a:rPr lang="en-US" sz="5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 </a:t>
            </a:r>
          </a:p>
          <a:p>
            <a:pPr algn="l"/>
            <a:r>
              <a:rPr lang="en-US" sz="5600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Self-management</a:t>
            </a:r>
            <a:r>
              <a:rPr lang="en-US" sz="5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 </a:t>
            </a:r>
            <a:endParaRPr lang="en-US" sz="5600" b="1" dirty="0" smtClean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688975" lvl="1" indent="-231775" algn="l">
              <a:buFont typeface="Wingdings" pitchFamily="2" charset="2"/>
              <a:buChar char="ü"/>
            </a:pPr>
            <a:r>
              <a:rPr lang="en-US" sz="5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establish clear goals about their health</a:t>
            </a:r>
          </a:p>
          <a:p>
            <a:pPr marL="688975" lvl="1" indent="-231775" algn="l">
              <a:buFont typeface="Wingdings" pitchFamily="2" charset="2"/>
              <a:buChar char="ü"/>
            </a:pPr>
            <a:r>
              <a:rPr lang="en-US" sz="5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thoroughly gather </a:t>
            </a:r>
            <a:r>
              <a:rPr lang="en-US" sz="5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valid information about their health</a:t>
            </a:r>
          </a:p>
          <a:p>
            <a:pPr marL="688975" lvl="1" indent="-231775" algn="l">
              <a:buFont typeface="Wingdings" pitchFamily="2" charset="2"/>
              <a:buChar char="ü"/>
            </a:pPr>
            <a:r>
              <a:rPr lang="en-US" sz="5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use </a:t>
            </a:r>
            <a:r>
              <a:rPr lang="en-US" sz="5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a systematic approach to solving health related problems and making decisions about their health</a:t>
            </a:r>
          </a:p>
          <a:p>
            <a:pPr marL="688975" lvl="1" indent="-231775" algn="l">
              <a:buFont typeface="Wingdings" pitchFamily="2" charset="2"/>
              <a:buChar char="ü"/>
            </a:pPr>
            <a:r>
              <a:rPr lang="en-US" sz="5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use </a:t>
            </a:r>
            <a:r>
              <a:rPr lang="en-US" sz="5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articulate, thoughtful communication</a:t>
            </a:r>
          </a:p>
          <a:p>
            <a:pPr marL="0" indent="0" algn="l">
              <a:buNone/>
            </a:pPr>
            <a:endParaRPr lang="en-US" sz="56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l"/>
            <a:r>
              <a:rPr lang="en-US" sz="5600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Self-monitoring</a:t>
            </a:r>
            <a:r>
              <a:rPr lang="en-US" sz="5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 </a:t>
            </a:r>
          </a:p>
          <a:p>
            <a:pPr marL="688975" lvl="1" indent="-231775" algn="l">
              <a:buFont typeface="Wingdings" pitchFamily="2" charset="2"/>
              <a:buChar char="ü"/>
            </a:pPr>
            <a:r>
              <a:rPr lang="en-US" sz="5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consciously </a:t>
            </a:r>
            <a:r>
              <a:rPr lang="en-US" sz="5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reflect </a:t>
            </a:r>
            <a:r>
              <a:rPr lang="en-US" sz="5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on their health-related plans, decisions, and actions</a:t>
            </a:r>
          </a:p>
          <a:p>
            <a:pPr marL="688975" lvl="1" indent="-231775" algn="l">
              <a:buFont typeface="Wingdings" pitchFamily="2" charset="2"/>
              <a:buChar char="ü"/>
            </a:pPr>
            <a:r>
              <a:rPr lang="en-US" sz="5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consider </a:t>
            </a:r>
            <a:r>
              <a:rPr lang="en-US" sz="5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and </a:t>
            </a:r>
            <a:r>
              <a:rPr lang="en-US" sz="5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evaluate </a:t>
            </a:r>
            <a:r>
              <a:rPr lang="en-US" sz="5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the ramifications of their health-related thoughts, plans, decisions, and actions</a:t>
            </a:r>
          </a:p>
          <a:p>
            <a:pPr marL="0" indent="0" algn="l">
              <a:buNone/>
            </a:pPr>
            <a:endParaRPr lang="en-US" sz="5600" b="1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algn="l"/>
            <a:r>
              <a:rPr lang="en-US" sz="5600" b="1" i="1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Self-modification</a:t>
            </a:r>
            <a:r>
              <a:rPr lang="en-US" sz="5600" b="1" dirty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 </a:t>
            </a:r>
          </a:p>
          <a:p>
            <a:pPr marL="688975" lvl="1" indent="-231775" algn="l">
              <a:buFont typeface="Wingdings" pitchFamily="2" charset="2"/>
              <a:buChar char="ü"/>
            </a:pPr>
            <a:r>
              <a:rPr lang="en-US" sz="5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revise decisions and strategies when needed to maintain or improve health and reduce health risk</a:t>
            </a:r>
          </a:p>
          <a:p>
            <a:pPr marL="688975" lvl="1" indent="-231775" algn="l">
              <a:buFont typeface="Wingdings" pitchFamily="2" charset="2"/>
              <a:buChar char="ü"/>
            </a:pPr>
            <a:r>
              <a:rPr lang="en-US" sz="5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strive to maximize health based on feedback (from self and others)</a:t>
            </a:r>
            <a:r>
              <a:rPr lang="en-US" sz="5600" dirty="0" smtClean="0"/>
              <a:t> 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401903" y="1828800"/>
            <a:ext cx="2513497" cy="1200329"/>
          </a:xfrm>
          <a:prstGeom prst="rect">
            <a:avLst/>
          </a:prstGeom>
          <a:ln>
            <a:solidFill>
              <a:srgbClr val="3D42F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What National or State Standards in </a:t>
            </a:r>
            <a:r>
              <a:rPr lang="en-US" u="sng" dirty="0">
                <a:solidFill>
                  <a:prstClr val="black"/>
                </a:solidFill>
              </a:rPr>
              <a:t>health education </a:t>
            </a:r>
            <a:r>
              <a:rPr lang="en-US" dirty="0">
                <a:solidFill>
                  <a:prstClr val="black"/>
                </a:solidFill>
              </a:rPr>
              <a:t>reflect these skills?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1903" y="3581400"/>
            <a:ext cx="2513497" cy="2031325"/>
          </a:xfrm>
          <a:prstGeom prst="rect">
            <a:avLst/>
          </a:prstGeom>
          <a:ln>
            <a:solidFill>
              <a:srgbClr val="3D42FD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What National or State Standards in </a:t>
            </a:r>
            <a:r>
              <a:rPr lang="en-US" u="sng" dirty="0">
                <a:solidFill>
                  <a:prstClr val="black"/>
                </a:solidFill>
              </a:rPr>
              <a:t>physical education</a:t>
            </a:r>
            <a:r>
              <a:rPr lang="en-US" dirty="0">
                <a:solidFill>
                  <a:prstClr val="black"/>
                </a:solidFill>
              </a:rPr>
              <a:t> reflect these skills?</a:t>
            </a:r>
          </a:p>
          <a:p>
            <a:r>
              <a:rPr lang="en-US" dirty="0">
                <a:solidFill>
                  <a:prstClr val="black"/>
                </a:solidFill>
              </a:rPr>
              <a:t>Where could these skills be applied in physical education?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smtClean="0">
                <a:solidFill>
                  <a:srgbClr val="464653"/>
                </a:solidFill>
              </a:rPr>
              <a:t>©Tami Benham Deal, PED; benham@uwyo.edu</a:t>
            </a:r>
            <a:endParaRPr lang="en-US" dirty="0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41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196"/>
    </mc:Choice>
    <mc:Fallback xmlns="">
      <p:transition spd="slow" advTm="13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1450"/>
            <a:ext cx="8229600" cy="696912"/>
          </a:xfr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Critical Thinker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06400" y="1028700"/>
            <a:ext cx="6096000" cy="5666660"/>
          </a:xfr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endParaRPr lang="en-US" b="1" dirty="0">
              <a:ln w="1905"/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None/>
            </a:pPr>
            <a:r>
              <a:rPr lang="en-US" sz="51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Reasons Effectively</a:t>
            </a:r>
            <a:endParaRPr lang="en-US" sz="5100" b="1" i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14350" lvl="0" indent="-227013">
              <a:buFont typeface="Wingdings" pitchFamily="2" charset="2"/>
              <a:buChar char="ü"/>
            </a:pP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Use various types of reasoning (inductive, deductive, etc.)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to solve health related problems as </a:t>
            </a: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appropriate to the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situation</a:t>
            </a:r>
          </a:p>
          <a:p>
            <a:pPr marL="514350" lvl="0" indent="-227013">
              <a:buNone/>
            </a:pPr>
            <a:endParaRPr lang="en-US" sz="3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buNone/>
            </a:pPr>
            <a:r>
              <a:rPr lang="en-US" sz="5100" b="1" i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Use </a:t>
            </a:r>
            <a:r>
              <a:rPr lang="en-US" sz="51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Systems Thinking</a:t>
            </a:r>
          </a:p>
          <a:p>
            <a:pPr marL="514350" lvl="0" indent="-227013">
              <a:buFont typeface="Wingdings" pitchFamily="2" charset="2"/>
              <a:buChar char="ü"/>
            </a:pP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Analyze how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factors work together and interact to make a person healthy or unhealthy</a:t>
            </a:r>
            <a:endParaRPr lang="en-US" sz="4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14350" lvl="0" indent="-227013">
              <a:buNone/>
            </a:pPr>
            <a:endParaRPr lang="en-US" sz="3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buNone/>
            </a:pPr>
            <a:r>
              <a:rPr lang="en-US" sz="51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Make Judgments and Decisions</a:t>
            </a:r>
          </a:p>
          <a:p>
            <a:pPr marL="514350" lvl="0" indent="-227013">
              <a:buFont typeface="Wingdings" pitchFamily="2" charset="2"/>
              <a:buChar char="ü"/>
            </a:pP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Effectively analyze and evaluate evidence, arguments, claims and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beliefs about health</a:t>
            </a:r>
            <a:endParaRPr lang="en-US" sz="4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14350" lvl="0" indent="-227013">
              <a:buFont typeface="Wingdings" pitchFamily="2" charset="2"/>
              <a:buChar char="ü"/>
            </a:pP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Analyze and evaluate major alternative points of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view about health issues</a:t>
            </a:r>
            <a:endParaRPr lang="en-US" sz="4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14350" lvl="0" indent="-227013">
              <a:buFont typeface="Wingdings" pitchFamily="2" charset="2"/>
              <a:buChar char="ü"/>
            </a:pP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Synthesize and make connections between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health information </a:t>
            </a: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and arguments</a:t>
            </a:r>
          </a:p>
          <a:p>
            <a:pPr marL="514350" lvl="0" indent="-227013">
              <a:buFont typeface="Wingdings" pitchFamily="2" charset="2"/>
              <a:buChar char="ü"/>
            </a:pP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Interpret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health information </a:t>
            </a: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and draw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conclusions and solutions based relevant criteria and standards</a:t>
            </a:r>
            <a:endParaRPr lang="en-US" sz="4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14350" lvl="0" indent="-227013">
              <a:buFont typeface="Wingdings" pitchFamily="2" charset="2"/>
              <a:buChar char="ü"/>
            </a:pP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Reflect critically on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health related information, decisions and actions</a:t>
            </a:r>
          </a:p>
          <a:p>
            <a:pPr marL="514350" lvl="0" indent="-227013">
              <a:buNone/>
            </a:pPr>
            <a:endParaRPr lang="en-US" sz="3800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buNone/>
            </a:pPr>
            <a:r>
              <a:rPr lang="en-US" sz="5100" b="1" i="1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Solve Problems </a:t>
            </a:r>
          </a:p>
          <a:p>
            <a:pPr marL="514350" lvl="0" indent="-227013">
              <a:buFont typeface="Wingdings" pitchFamily="2" charset="2"/>
              <a:buChar char="ü"/>
            </a:pP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Solve different kinds of non-familiar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health related problems </a:t>
            </a: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in both conventional and innovative ways</a:t>
            </a:r>
          </a:p>
          <a:p>
            <a:pPr marL="514350" lvl="0" indent="-227013">
              <a:buFont typeface="Wingdings" pitchFamily="2" charset="2"/>
              <a:buChar char="ü"/>
            </a:pPr>
            <a:r>
              <a:rPr lang="en-US" sz="4800" b="1" dirty="0">
                <a:latin typeface="Segoe UI" pitchFamily="34" charset="0"/>
                <a:ea typeface="Segoe UI" pitchFamily="34" charset="0"/>
                <a:cs typeface="Segoe UI" pitchFamily="34" charset="0"/>
              </a:rPr>
              <a:t>Identify and ask significant questions that clarify various points of view and lead to better </a:t>
            </a: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solutions</a:t>
            </a:r>
          </a:p>
          <a:p>
            <a:pPr marL="514350" lvl="0" indent="-227013">
              <a:buFont typeface="Wingdings" pitchFamily="2" charset="2"/>
              <a:buChar char="ü"/>
            </a:pPr>
            <a:r>
              <a:rPr lang="en-US" sz="4800" b="1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Communicates effectively with others in figuring out solutions to complex health problems</a:t>
            </a:r>
            <a:endParaRPr lang="en-US" sz="4800" b="1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010400" y="6570518"/>
            <a:ext cx="18565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Source: http://www.p21.org/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58000" y="3657600"/>
            <a:ext cx="1905000" cy="206210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What National or State Standards in </a:t>
            </a:r>
            <a:r>
              <a:rPr lang="en-US" sz="1600" u="sng" dirty="0">
                <a:solidFill>
                  <a:prstClr val="black"/>
                </a:solidFill>
              </a:rPr>
              <a:t>physical education</a:t>
            </a:r>
            <a:r>
              <a:rPr lang="en-US" sz="1600" dirty="0">
                <a:solidFill>
                  <a:prstClr val="black"/>
                </a:solidFill>
              </a:rPr>
              <a:t> reflect these skills?</a:t>
            </a:r>
          </a:p>
          <a:p>
            <a:r>
              <a:rPr lang="en-US" sz="1600" dirty="0">
                <a:solidFill>
                  <a:prstClr val="black"/>
                </a:solidFill>
              </a:rPr>
              <a:t>Where could these skills be applied in physical education?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58000" y="2057400"/>
            <a:ext cx="1828800" cy="10772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</a:rPr>
              <a:t>What National or State Standards in </a:t>
            </a:r>
            <a:r>
              <a:rPr lang="en-US" sz="1600" u="sng" dirty="0">
                <a:solidFill>
                  <a:prstClr val="black"/>
                </a:solidFill>
              </a:rPr>
              <a:t>health education </a:t>
            </a:r>
            <a:r>
              <a:rPr lang="en-US" sz="1600" dirty="0">
                <a:solidFill>
                  <a:prstClr val="black"/>
                </a:solidFill>
              </a:rPr>
              <a:t>reflect these skills?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1368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618"/>
    </mc:Choice>
    <mc:Fallback xmlns="">
      <p:transition spd="slow" advTm="866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1450"/>
            <a:ext cx="8229600" cy="696912"/>
          </a:xfrm>
          <a:solidFill>
            <a:srgbClr val="008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Effective Communicator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1371600"/>
            <a:ext cx="5410200" cy="4648200"/>
          </a:xfrm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2400" b="1" i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Clearly articulates </a:t>
            </a:r>
            <a:r>
              <a:rPr lang="en-US" sz="2400" b="1" i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thoughts and ideas </a:t>
            </a:r>
            <a:r>
              <a:rPr lang="en-US" sz="2400" b="1" i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about health</a:t>
            </a:r>
          </a:p>
          <a:p>
            <a:pPr marL="519113" lvl="0" indent="-231775">
              <a:buFont typeface="Wingdings" pitchFamily="2" charset="2"/>
              <a:buChar char="ü"/>
            </a:pPr>
            <a:r>
              <a:rPr lang="en-US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using oral, written and nonverbal communication skills </a:t>
            </a:r>
          </a:p>
          <a:p>
            <a:pPr marL="519113" lvl="0" indent="-231775">
              <a:buFont typeface="Wingdings" pitchFamily="2" charset="2"/>
              <a:buChar char="ü"/>
            </a:pPr>
            <a:r>
              <a:rPr lang="en-US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in </a:t>
            </a:r>
            <a:r>
              <a:rPr lang="en-US" sz="1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a variety of forms and contexts</a:t>
            </a:r>
          </a:p>
          <a:p>
            <a:pPr lvl="0">
              <a:buNone/>
            </a:pPr>
            <a:r>
              <a:rPr lang="en-US" sz="2400" b="1" i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Listen effectively to decipher </a:t>
            </a:r>
            <a:r>
              <a:rPr lang="en-US" sz="2400" b="1" i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meaning</a:t>
            </a:r>
          </a:p>
          <a:p>
            <a:pPr marL="519113" indent="-231775">
              <a:buFont typeface="Wingdings" pitchFamily="2" charset="2"/>
              <a:buChar char="ü"/>
            </a:pPr>
            <a:r>
              <a:rPr lang="en-US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including health knowledge</a:t>
            </a:r>
            <a:r>
              <a:rPr lang="en-US" sz="1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, values, attitudes and intentions</a:t>
            </a:r>
          </a:p>
          <a:p>
            <a:pPr lvl="0">
              <a:buNone/>
            </a:pPr>
            <a:r>
              <a:rPr lang="en-US" sz="2400" b="1" i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Use communication for a range of purp</a:t>
            </a:r>
            <a:r>
              <a:rPr lang="en-US" sz="2600" b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oses </a:t>
            </a:r>
            <a:endParaRPr lang="en-US" sz="2600" b="1" dirty="0" smtClean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514350" indent="-227013">
              <a:buFont typeface="Wingdings" pitchFamily="2" charset="2"/>
              <a:buChar char="ü"/>
            </a:pPr>
            <a:r>
              <a:rPr lang="en-US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inform, instruct, motivate and </a:t>
            </a:r>
            <a:r>
              <a:rPr lang="en-US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persuade</a:t>
            </a:r>
            <a:endParaRPr lang="en-US" sz="1600" b="1" dirty="0">
              <a:ln w="1905"/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lvl="0">
              <a:buNone/>
            </a:pPr>
            <a:r>
              <a:rPr lang="en-US" sz="2400" b="1" i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Utilize multiple media and </a:t>
            </a:r>
            <a:r>
              <a:rPr lang="en-US" sz="2400" b="1" i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technologies</a:t>
            </a:r>
          </a:p>
          <a:p>
            <a:pPr marL="514350" indent="-227013">
              <a:buFont typeface="Wingdings" pitchFamily="2" charset="2"/>
              <a:buChar char="ü"/>
            </a:pPr>
            <a:r>
              <a:rPr lang="en-US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to communicate and work collaboratively on health related issues</a:t>
            </a:r>
          </a:p>
          <a:p>
            <a:pPr marL="514350" indent="-227013">
              <a:buFont typeface="Wingdings" pitchFamily="2" charset="2"/>
              <a:buChar char="ü"/>
            </a:pPr>
            <a:r>
              <a:rPr lang="en-US" sz="1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k</a:t>
            </a:r>
            <a:r>
              <a:rPr lang="en-US" sz="1600" b="1" dirty="0" smtClean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now how to evaluate their </a:t>
            </a:r>
            <a:r>
              <a:rPr lang="en-US" sz="1600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effectiveness a priori as well as assess their impact</a:t>
            </a:r>
          </a:p>
          <a:p>
            <a:pPr marL="0" lvl="0" indent="0">
              <a:buNone/>
            </a:pPr>
            <a:r>
              <a:rPr lang="en-US" sz="2400" b="1" i="1" dirty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Communicate effectively in diverse environments (including multi-lingual</a:t>
            </a:r>
            <a:r>
              <a:rPr lang="en-US" sz="2400" b="1" i="1" dirty="0" smtClean="0">
                <a:ln w="1905"/>
                <a:solidFill>
                  <a:srgbClr val="008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)</a:t>
            </a:r>
            <a:endParaRPr lang="en-US" sz="2400" b="1" i="1" dirty="0">
              <a:ln w="1905"/>
              <a:solidFill>
                <a:srgbClr val="008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29400" y="6400800"/>
            <a:ext cx="18565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prstClr val="black"/>
                </a:solidFill>
              </a:rPr>
              <a:t>Source: http://www.p21.org/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01903" y="1828800"/>
            <a:ext cx="2513497" cy="1200329"/>
          </a:xfrm>
          <a:prstGeom prst="rect">
            <a:avLst/>
          </a:prstGeom>
          <a:ln>
            <a:solidFill>
              <a:srgbClr val="08B85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What National or State Standards in </a:t>
            </a:r>
            <a:r>
              <a:rPr lang="en-US" u="sng" dirty="0">
                <a:solidFill>
                  <a:prstClr val="black"/>
                </a:solidFill>
              </a:rPr>
              <a:t>health education </a:t>
            </a:r>
            <a:r>
              <a:rPr lang="en-US" dirty="0">
                <a:solidFill>
                  <a:prstClr val="black"/>
                </a:solidFill>
              </a:rPr>
              <a:t>reflect these skills?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1903" y="3581400"/>
            <a:ext cx="2513497" cy="2031325"/>
          </a:xfrm>
          <a:prstGeom prst="rect">
            <a:avLst/>
          </a:prstGeom>
          <a:ln>
            <a:solidFill>
              <a:srgbClr val="08B858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What National or State Standards in </a:t>
            </a:r>
            <a:r>
              <a:rPr lang="en-US" u="sng" dirty="0">
                <a:solidFill>
                  <a:prstClr val="black"/>
                </a:solidFill>
              </a:rPr>
              <a:t>physical education</a:t>
            </a:r>
            <a:r>
              <a:rPr lang="en-US" dirty="0">
                <a:solidFill>
                  <a:prstClr val="black"/>
                </a:solidFill>
              </a:rPr>
              <a:t> reflect these skills?</a:t>
            </a:r>
          </a:p>
          <a:p>
            <a:r>
              <a:rPr lang="en-US" dirty="0">
                <a:solidFill>
                  <a:prstClr val="black"/>
                </a:solidFill>
              </a:rPr>
              <a:t>Where could these skills be applied in physical education?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0158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256"/>
    </mc:Choice>
    <mc:Fallback xmlns="">
      <p:transition spd="slow" advTm="59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171450"/>
            <a:ext cx="8229600" cy="696912"/>
          </a:xfrm>
          <a:solidFill>
            <a:srgbClr val="7030A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600" dirty="0" smtClean="0"/>
              <a:t>Responsible Productive Citizen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524000"/>
            <a:ext cx="4724400" cy="3733800"/>
          </a:xfrm>
          <a:ln>
            <a:solidFill>
              <a:srgbClr val="7030A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>
              <a:buNone/>
            </a:pPr>
            <a:endParaRPr lang="en-US" b="1" dirty="0">
              <a:ln w="1905">
                <a:noFill/>
              </a:ln>
              <a:solidFill>
                <a:schemeClr val="accent2">
                  <a:lumMod val="50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225425" lvl="0" indent="0">
              <a:buNone/>
            </a:pPr>
            <a:r>
              <a:rPr lang="en-US" sz="2800" b="1" i="1" dirty="0" smtClean="0">
                <a:ln w="1905">
                  <a:noFill/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Contributes to health of the community/nation </a:t>
            </a:r>
          </a:p>
          <a:p>
            <a:pPr marL="739775" lvl="0" indent="-276225">
              <a:buFont typeface="Wingdings" pitchFamily="2" charset="2"/>
              <a:buChar char="ü"/>
            </a:pPr>
            <a:r>
              <a:rPr lang="en-US" sz="1800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by taking action to prevent disease and injury to self and others</a:t>
            </a:r>
          </a:p>
          <a:p>
            <a:pPr marL="739775" lvl="0" indent="-276225">
              <a:buFont typeface="Wingdings" pitchFamily="2" charset="2"/>
              <a:buChar char="ü"/>
            </a:pPr>
            <a:r>
              <a:rPr lang="en-US" sz="1800" b="1" dirty="0" smtClean="0">
                <a:ln w="1905">
                  <a:noFill/>
                </a:ln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by taking action to reduce the risk of disease and injury to self and others</a:t>
            </a:r>
          </a:p>
          <a:p>
            <a:pPr marL="739775" lvl="0" indent="-276225">
              <a:buNone/>
            </a:pPr>
            <a:endParaRPr lang="en-US" sz="1800" b="1" i="1" dirty="0" smtClean="0">
              <a:ln w="1905">
                <a:noFill/>
              </a:ln>
              <a:solidFill>
                <a:schemeClr val="tx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egoe UI" pitchFamily="34" charset="0"/>
              <a:ea typeface="Segoe UI" pitchFamily="34" charset="0"/>
              <a:cs typeface="Segoe UI" pitchFamily="34" charset="0"/>
            </a:endParaRPr>
          </a:p>
          <a:p>
            <a:pPr marL="225425" lvl="0" indent="0">
              <a:buNone/>
            </a:pPr>
            <a:r>
              <a:rPr lang="en-US" sz="2800" b="1" i="1" dirty="0" smtClean="0">
                <a:ln w="1905">
                  <a:noFill/>
                </a:ln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egoe UI" pitchFamily="34" charset="0"/>
                <a:ea typeface="Segoe UI" pitchFamily="34" charset="0"/>
                <a:cs typeface="Segoe UI" pitchFamily="34" charset="0"/>
              </a:rPr>
              <a:t>Advocates for community and environmental health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1199" y="1676400"/>
            <a:ext cx="2513497" cy="1200329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What National or State Standards in </a:t>
            </a:r>
            <a:r>
              <a:rPr lang="en-US" u="sng" dirty="0">
                <a:solidFill>
                  <a:prstClr val="black"/>
                </a:solidFill>
              </a:rPr>
              <a:t>health education </a:t>
            </a:r>
            <a:r>
              <a:rPr lang="en-US" dirty="0">
                <a:solidFill>
                  <a:prstClr val="black"/>
                </a:solidFill>
              </a:rPr>
              <a:t>reflect these skills?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91200" y="3352800"/>
            <a:ext cx="2513497" cy="2031325"/>
          </a:xfrm>
          <a:prstGeom prst="rect">
            <a:avLst/>
          </a:prstGeom>
          <a:ln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What National or State Standards in </a:t>
            </a:r>
            <a:r>
              <a:rPr lang="en-US" u="sng" dirty="0">
                <a:solidFill>
                  <a:prstClr val="black"/>
                </a:solidFill>
              </a:rPr>
              <a:t>physical education</a:t>
            </a:r>
            <a:r>
              <a:rPr lang="en-US" dirty="0">
                <a:solidFill>
                  <a:prstClr val="black"/>
                </a:solidFill>
              </a:rPr>
              <a:t> reflect these skills?</a:t>
            </a:r>
          </a:p>
          <a:p>
            <a:r>
              <a:rPr lang="en-US" dirty="0">
                <a:solidFill>
                  <a:prstClr val="black"/>
                </a:solidFill>
              </a:rPr>
              <a:t>Where could these skills be applied in physical education?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smtClean="0">
                <a:solidFill>
                  <a:srgbClr val="464653"/>
                </a:solidFill>
              </a:rPr>
              <a:t>©Tami Benham Deal, PED; benham@uwyo.edu</a:t>
            </a:r>
            <a:endParaRPr lang="en-US">
              <a:solidFill>
                <a:srgbClr val="464653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2094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33"/>
    </mc:Choice>
    <mc:Fallback xmlns="">
      <p:transition spd="slow" advTm="312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3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3|12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7.3|5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3|0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580</Words>
  <Application>Microsoft Office PowerPoint</Application>
  <PresentationFormat>On-screen Show (4:3)</PresentationFormat>
  <Paragraphs>88</Paragraphs>
  <Slides>5</Slides>
  <Notes>3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Origin</vt:lpstr>
      <vt:lpstr>21st Century Learner</vt:lpstr>
      <vt:lpstr>Self-Directed Learner</vt:lpstr>
      <vt:lpstr>Critical Thinker</vt:lpstr>
      <vt:lpstr>Effective Communicator</vt:lpstr>
      <vt:lpstr>Responsible Productive Citizen</vt:lpstr>
    </vt:vector>
  </TitlesOfParts>
  <Company>University of Wyoming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21st Century Learner</dc:title>
  <dc:creator>benham</dc:creator>
  <cp:lastModifiedBy>Jennifer A. Martin</cp:lastModifiedBy>
  <cp:revision>1</cp:revision>
  <dcterms:created xsi:type="dcterms:W3CDTF">2013-03-08T15:24:46Z</dcterms:created>
  <dcterms:modified xsi:type="dcterms:W3CDTF">2013-03-08T15:57:46Z</dcterms:modified>
</cp:coreProperties>
</file>