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18" r:id="rId2"/>
    <p:sldId id="260" r:id="rId3"/>
    <p:sldId id="262" r:id="rId4"/>
    <p:sldId id="261" r:id="rId5"/>
    <p:sldId id="384" r:id="rId6"/>
    <p:sldId id="410" r:id="rId7"/>
    <p:sldId id="399" r:id="rId8"/>
    <p:sldId id="411" r:id="rId9"/>
    <p:sldId id="414" r:id="rId10"/>
    <p:sldId id="376" r:id="rId11"/>
    <p:sldId id="377" r:id="rId12"/>
    <p:sldId id="407" r:id="rId13"/>
    <p:sldId id="378" r:id="rId14"/>
    <p:sldId id="379" r:id="rId15"/>
    <p:sldId id="380" r:id="rId16"/>
    <p:sldId id="394" r:id="rId17"/>
    <p:sldId id="395" r:id="rId18"/>
    <p:sldId id="396" r:id="rId19"/>
    <p:sldId id="397" r:id="rId20"/>
    <p:sldId id="381" r:id="rId21"/>
    <p:sldId id="382" r:id="rId22"/>
    <p:sldId id="383" r:id="rId23"/>
    <p:sldId id="400" r:id="rId24"/>
    <p:sldId id="386" r:id="rId25"/>
    <p:sldId id="401" r:id="rId26"/>
    <p:sldId id="387" r:id="rId27"/>
    <p:sldId id="402" r:id="rId28"/>
    <p:sldId id="388" r:id="rId29"/>
    <p:sldId id="412" r:id="rId30"/>
    <p:sldId id="389" r:id="rId31"/>
    <p:sldId id="403" r:id="rId32"/>
    <p:sldId id="413" r:id="rId33"/>
    <p:sldId id="404" r:id="rId34"/>
    <p:sldId id="390" r:id="rId35"/>
    <p:sldId id="391" r:id="rId36"/>
    <p:sldId id="398" r:id="rId37"/>
    <p:sldId id="408" r:id="rId38"/>
    <p:sldId id="392" r:id="rId39"/>
    <p:sldId id="393" r:id="rId40"/>
    <p:sldId id="409" r:id="rId41"/>
    <p:sldId id="415" r:id="rId42"/>
    <p:sldId id="370" r:id="rId43"/>
    <p:sldId id="405" r:id="rId44"/>
    <p:sldId id="406" r:id="rId45"/>
    <p:sldId id="4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D3B44-98F5-9F4F-951C-51F61435ED18}" type="datetimeFigureOut">
              <a:rPr lang="en-US" smtClean="0"/>
              <a:pPr/>
              <a:t>10/12/2011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AD1D1-40F3-594E-B82B-2EE044F382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018E56-01C7-4544-8187-BF0128C0B764}"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C6D860A-688F-4629-BE9A-32F14B1FB36B}"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E09B569-83B8-42A3-931C-ACB00B4698C1}"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323B3F0-45D3-4E19-9D42-04D69128FCF2}"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9C64BC-B047-4D47-90E4-EAAAFA780517}" type="slidenum">
              <a:rPr lang="en-US" smtClean="0"/>
              <a:pPr>
                <a:defRPr/>
              </a:pPr>
              <a:t>36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49C64BC-B047-4D47-90E4-EAAAFA780517}" type="slidenum">
              <a:rPr lang="en-US" smtClean="0"/>
              <a:pPr>
                <a:defRPr/>
              </a:pPr>
              <a:t>37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Brian:</a:t>
            </a:r>
          </a:p>
        </p:txBody>
      </p:sp>
      <p:sp>
        <p:nvSpPr>
          <p:cNvPr id="107524" name="Slide Number Placeholder 3"/>
          <p:cNvSpPr>
            <a:spLocks noGrp="1"/>
          </p:cNvSpPr>
          <p:nvPr>
            <p:ph type="sldNum" sz="quarter" idx="5"/>
          </p:nvPr>
        </p:nvSpPr>
        <p:spPr bwMode="auto">
          <a:noFill/>
          <a:ln>
            <a:miter lim="800000"/>
            <a:headEnd/>
            <a:tailEnd/>
          </a:ln>
        </p:spPr>
        <p:txBody>
          <a:bodyPr/>
          <a:lstStyle/>
          <a:p>
            <a:fld id="{8E952858-BC02-E648-AE78-7B38D91F547E}" type="slidenum">
              <a:rPr lang="en-US"/>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Brian:</a:t>
            </a:r>
          </a:p>
        </p:txBody>
      </p:sp>
      <p:sp>
        <p:nvSpPr>
          <p:cNvPr id="107524" name="Slide Number Placeholder 3"/>
          <p:cNvSpPr>
            <a:spLocks noGrp="1"/>
          </p:cNvSpPr>
          <p:nvPr>
            <p:ph type="sldNum" sz="quarter" idx="5"/>
          </p:nvPr>
        </p:nvSpPr>
        <p:spPr bwMode="auto">
          <a:noFill/>
          <a:ln>
            <a:miter lim="800000"/>
            <a:headEnd/>
            <a:tailEnd/>
          </a:ln>
        </p:spPr>
        <p:txBody>
          <a:bodyPr/>
          <a:lstStyle/>
          <a:p>
            <a:fld id="{8E952858-BC02-E648-AE78-7B38D91F547E}" type="slidenum">
              <a:rPr lang="en-US"/>
              <a:pPr/>
              <a:t>43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Brian:</a:t>
            </a:r>
          </a:p>
        </p:txBody>
      </p:sp>
      <p:sp>
        <p:nvSpPr>
          <p:cNvPr id="107524" name="Slide Number Placeholder 3"/>
          <p:cNvSpPr>
            <a:spLocks noGrp="1"/>
          </p:cNvSpPr>
          <p:nvPr>
            <p:ph type="sldNum" sz="quarter" idx="5"/>
          </p:nvPr>
        </p:nvSpPr>
        <p:spPr bwMode="auto">
          <a:noFill/>
          <a:ln>
            <a:miter lim="800000"/>
            <a:headEnd/>
            <a:tailEnd/>
          </a:ln>
        </p:spPr>
        <p:txBody>
          <a:bodyPr/>
          <a:lstStyle/>
          <a:p>
            <a:fld id="{8E952858-BC02-E648-AE78-7B38D91F547E}" type="slidenum">
              <a:rPr lang="en-US"/>
              <a:pPr/>
              <a:t>44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(with focus on non-traditional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(with attention on bullying)</a:t>
            </a: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8278201-B8CA-44C8-BBCD-0D3ABA55AC06}"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DF9B3-5486-A042-A6C6-34D481D28F7D}" type="datetimeFigureOut">
              <a:rPr lang="en-US" smtClean="0"/>
              <a:pPr/>
              <a:t>10/12/2011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E5B0CC-BDE8-8E47-8E52-B2AEC07BAA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DF9B3-5486-A042-A6C6-34D481D28F7D}" type="datetimeFigureOut">
              <a:rPr lang="en-US" smtClean="0"/>
              <a:pPr/>
              <a:t>10/12/2011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5B0CC-BDE8-8E47-8E52-B2AEC07BAA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rianvanbrun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233-3jtEZck"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mucollegesupport.blogspot.com/2008/05/understanding-aspergers-syndrome.html" TargetMode="External"/><Relationship Id="rId2" Type="http://schemas.openxmlformats.org/officeDocument/2006/relationships/hyperlink" Target="http://www.insidecollege.com/reno/Colleges-for-Students-with-Aspergers-The-Very-Friendly-Ones/421/list.do"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www.brianvanbrun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1" y="386366"/>
            <a:ext cx="9144000" cy="1446550"/>
          </a:xfrm>
          <a:prstGeom prst="rect">
            <a:avLst/>
          </a:prstGeom>
          <a:noFill/>
          <a:ln w="9525">
            <a:noFill/>
            <a:miter lim="800000"/>
            <a:headEnd/>
            <a:tailEnd/>
          </a:ln>
        </p:spPr>
        <p:txBody>
          <a:bodyPr wrap="square">
            <a:spAutoFit/>
          </a:bodyPr>
          <a:lstStyle/>
          <a:p>
            <a:pPr algn="ctr"/>
            <a:r>
              <a:rPr lang="en-US" sz="4400" b="1" dirty="0" smtClean="0"/>
              <a:t>Identifying and Managing Asperger’s </a:t>
            </a:r>
          </a:p>
          <a:p>
            <a:pPr algn="ctr"/>
            <a:r>
              <a:rPr lang="en-US" sz="4400" b="1" dirty="0" smtClean="0"/>
              <a:t>In and Out of the Classroom</a:t>
            </a:r>
            <a:endParaRPr lang="en-US" sz="4400" b="1" dirty="0"/>
          </a:p>
        </p:txBody>
      </p:sp>
      <p:sp>
        <p:nvSpPr>
          <p:cNvPr id="2052" name="Subtitle 2"/>
          <p:cNvSpPr>
            <a:spLocks/>
          </p:cNvSpPr>
          <p:nvPr/>
        </p:nvSpPr>
        <p:spPr bwMode="auto">
          <a:xfrm>
            <a:off x="2286000" y="5181600"/>
            <a:ext cx="4495800" cy="1143000"/>
          </a:xfrm>
          <a:prstGeom prst="rect">
            <a:avLst/>
          </a:prstGeom>
          <a:noFill/>
          <a:ln w="9525">
            <a:noFill/>
            <a:miter lim="800000"/>
            <a:headEnd/>
            <a:tailEnd/>
          </a:ln>
        </p:spPr>
        <p:txBody>
          <a:bodyPr/>
          <a:lstStyle/>
          <a:p>
            <a:pPr>
              <a:spcBef>
                <a:spcPct val="20000"/>
              </a:spcBef>
            </a:pPr>
            <a:endParaRPr lang="en-US" sz="3000" b="1" dirty="0">
              <a:solidFill>
                <a:schemeClr val="tx2"/>
              </a:solidFill>
            </a:endParaRPr>
          </a:p>
          <a:p>
            <a:pPr>
              <a:spcBef>
                <a:spcPct val="20000"/>
              </a:spcBef>
            </a:pPr>
            <a:endParaRPr lang="en-US" sz="3000" dirty="0">
              <a:solidFill>
                <a:schemeClr val="tx2"/>
              </a:solidFill>
            </a:endParaRPr>
          </a:p>
        </p:txBody>
      </p:sp>
      <p:sp>
        <p:nvSpPr>
          <p:cNvPr id="6" name="Rectangle 5"/>
          <p:cNvSpPr/>
          <p:nvPr/>
        </p:nvSpPr>
        <p:spPr>
          <a:xfrm>
            <a:off x="304800" y="2034862"/>
            <a:ext cx="8458200" cy="369332"/>
          </a:xfrm>
          <a:prstGeom prst="rect">
            <a:avLst/>
          </a:prstGeom>
        </p:spPr>
        <p:txBody>
          <a:bodyPr wrap="square">
            <a:spAutoFit/>
          </a:bodyPr>
          <a:lstStyle/>
          <a:p>
            <a:pPr algn="ctr"/>
            <a:r>
              <a:rPr lang="en-US" b="1" dirty="0" smtClean="0"/>
              <a:t>	</a:t>
            </a:r>
          </a:p>
        </p:txBody>
      </p:sp>
      <p:pic>
        <p:nvPicPr>
          <p:cNvPr id="8" name="Picture 7" descr="574-2.jpg"/>
          <p:cNvPicPr>
            <a:picLocks noChangeAspect="1"/>
          </p:cNvPicPr>
          <p:nvPr/>
        </p:nvPicPr>
        <p:blipFill>
          <a:blip r:embed="rId3"/>
          <a:stretch>
            <a:fillRect/>
          </a:stretch>
        </p:blipFill>
        <p:spPr>
          <a:xfrm>
            <a:off x="2875231" y="2404194"/>
            <a:ext cx="3231231" cy="2584985"/>
          </a:xfrm>
          <a:prstGeom prst="rect">
            <a:avLst/>
          </a:prstGeom>
        </p:spPr>
      </p:pic>
      <p:pic>
        <p:nvPicPr>
          <p:cNvPr id="9" name="Picture 8" descr="logoleague.tif"/>
          <p:cNvPicPr>
            <a:picLocks noChangeAspect="1"/>
          </p:cNvPicPr>
          <p:nvPr/>
        </p:nvPicPr>
        <p:blipFill>
          <a:blip r:embed="rId4" cstate="print"/>
          <a:stretch>
            <a:fillRect/>
          </a:stretch>
        </p:blipFill>
        <p:spPr>
          <a:xfrm>
            <a:off x="228600" y="5029200"/>
            <a:ext cx="6019800" cy="149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457200" y="1828800"/>
            <a:ext cx="8458200" cy="482696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800" dirty="0">
                <a:latin typeface="Calibri" pitchFamily="34" charset="0"/>
              </a:rPr>
              <a:t>We are challenged to find ways to work with these students while staying focused on the </a:t>
            </a:r>
            <a:r>
              <a:rPr lang="en-US" sz="2800" dirty="0" smtClean="0">
                <a:latin typeface="Calibri" pitchFamily="34" charset="0"/>
              </a:rPr>
              <a:t>academics and creating a successful learning environment in the residence halls.</a:t>
            </a:r>
          </a:p>
          <a:p>
            <a:pPr marL="342900" indent="-342900">
              <a:lnSpc>
                <a:spcPct val="90000"/>
              </a:lnSpc>
              <a:spcBef>
                <a:spcPct val="20000"/>
              </a:spcBef>
              <a:buFontTx/>
              <a:buChar char="•"/>
            </a:pPr>
            <a:endParaRPr lang="en-US" sz="2000" dirty="0">
              <a:latin typeface="Calibri" pitchFamily="34" charset="0"/>
              <a:cs typeface="Times New Roman" pitchFamily="18" charset="0"/>
            </a:endParaRPr>
          </a:p>
          <a:p>
            <a:pPr marL="342900" indent="-342900">
              <a:lnSpc>
                <a:spcPct val="90000"/>
              </a:lnSpc>
              <a:spcBef>
                <a:spcPct val="20000"/>
              </a:spcBef>
            </a:pPr>
            <a:r>
              <a:rPr lang="en-US" sz="2800" dirty="0">
                <a:latin typeface="Calibri" pitchFamily="34" charset="0"/>
                <a:cs typeface="Times New Roman" pitchFamily="18" charset="0"/>
              </a:rPr>
              <a:t>This</a:t>
            </a:r>
            <a:r>
              <a:rPr lang="en-US" sz="2800" dirty="0" smtClean="0">
                <a:latin typeface="Calibri" pitchFamily="34" charset="0"/>
                <a:cs typeface="Times New Roman" pitchFamily="18" charset="0"/>
              </a:rPr>
              <a:t> program will offer some practical </a:t>
            </a:r>
            <a:r>
              <a:rPr lang="en-US" sz="2800" dirty="0">
                <a:latin typeface="Calibri" pitchFamily="34" charset="0"/>
                <a:cs typeface="Times New Roman" pitchFamily="18" charset="0"/>
              </a:rPr>
              <a:t>approaches to working with these students.</a:t>
            </a:r>
          </a:p>
          <a:p>
            <a:pPr marL="342900" indent="-342900">
              <a:lnSpc>
                <a:spcPct val="90000"/>
              </a:lnSpc>
              <a:spcBef>
                <a:spcPct val="20000"/>
              </a:spcBef>
            </a:pPr>
            <a:endParaRPr lang="en-US" sz="2000" dirty="0">
              <a:latin typeface="Calibri" pitchFamily="34" charset="0"/>
              <a:cs typeface="Times New Roman" pitchFamily="18" charset="0"/>
            </a:endParaRPr>
          </a:p>
          <a:p>
            <a:pPr marL="342900" indent="-342900">
              <a:lnSpc>
                <a:spcPct val="90000"/>
              </a:lnSpc>
              <a:spcBef>
                <a:spcPct val="20000"/>
              </a:spcBef>
            </a:pPr>
            <a:r>
              <a:rPr lang="en-US" sz="2800" dirty="0" smtClean="0">
                <a:latin typeface="Calibri" pitchFamily="34" charset="0"/>
                <a:cs typeface="Times New Roman" pitchFamily="18" charset="0"/>
              </a:rPr>
              <a:t>Faculty and Staff </a:t>
            </a:r>
            <a:r>
              <a:rPr lang="en-US" sz="2800" dirty="0">
                <a:latin typeface="Calibri" pitchFamily="34" charset="0"/>
                <a:cs typeface="Times New Roman" pitchFamily="18" charset="0"/>
              </a:rPr>
              <a:t>who ignore or respond to these students with anger will have difficulty with their classrooms and be less effective </a:t>
            </a:r>
            <a:r>
              <a:rPr lang="en-US" sz="2800" dirty="0" smtClean="0">
                <a:latin typeface="Calibri" pitchFamily="34" charset="0"/>
                <a:cs typeface="Times New Roman" pitchFamily="18" charset="0"/>
              </a:rPr>
              <a:t>in establishing healthy communities.</a:t>
            </a: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791200"/>
            <a:ext cx="2133600" cy="625475"/>
          </a:xfrm>
        </p:spPr>
        <p:txBody>
          <a:bodyPr rtlCol="0" anchor="ctr"/>
          <a:lstStyle/>
          <a:p>
            <a:pPr fontAlgn="auto">
              <a:spcBef>
                <a:spcPts val="0"/>
              </a:spcBef>
              <a:spcAft>
                <a:spcPts val="0"/>
              </a:spcAft>
              <a:defRPr/>
            </a:pPr>
            <a:fld id="{87D0126F-F101-43D8-95B0-7CE0AD94D899}" type="slidenum">
              <a:rPr lang="en-US" sz="1200">
                <a:solidFill>
                  <a:schemeClr val="tx1">
                    <a:tint val="75000"/>
                  </a:schemeClr>
                </a:solidFill>
                <a:latin typeface="+mn-lt"/>
              </a:rPr>
              <a:pPr fontAlgn="auto">
                <a:spcBef>
                  <a:spcPts val="0"/>
                </a:spcBef>
                <a:spcAft>
                  <a:spcPts val="0"/>
                </a:spcAft>
                <a:defRPr/>
              </a:pPr>
              <a:t>10</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381000" y="1828800"/>
            <a:ext cx="8458200" cy="414985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800" dirty="0">
                <a:latin typeface="Calibri" pitchFamily="34" charset="0"/>
              </a:rPr>
              <a:t>These approaches are designed to help you develop a response to the odd, strange or socially awkward behavior.</a:t>
            </a:r>
          </a:p>
          <a:p>
            <a:pPr marL="342900" indent="-342900">
              <a:lnSpc>
                <a:spcPct val="90000"/>
              </a:lnSpc>
              <a:spcBef>
                <a:spcPct val="20000"/>
              </a:spcBef>
              <a:buFontTx/>
              <a:buChar char="•"/>
            </a:pPr>
            <a:endParaRPr lang="en-US" sz="2800" dirty="0">
              <a:latin typeface="Calibri" pitchFamily="34" charset="0"/>
            </a:endParaRPr>
          </a:p>
          <a:p>
            <a:pPr marL="342900" indent="-342900">
              <a:lnSpc>
                <a:spcPct val="90000"/>
              </a:lnSpc>
              <a:spcBef>
                <a:spcPct val="20000"/>
              </a:spcBef>
            </a:pPr>
            <a:r>
              <a:rPr lang="en-US" sz="2800" dirty="0">
                <a:latin typeface="Calibri" pitchFamily="34" charset="0"/>
              </a:rPr>
              <a:t>Regardless of the presence of an official diagnosis, these approaches are useful in both understanding these behaviors and finding ways to redirect and teach the student to create an improved learning environment</a:t>
            </a:r>
            <a:r>
              <a:rPr lang="en-US" sz="2800" dirty="0" smtClean="0">
                <a:latin typeface="Calibri" pitchFamily="34" charset="0"/>
              </a:rPr>
              <a:t> and help the student feel more connected in a residence hall community.</a:t>
            </a:r>
          </a:p>
        </p:txBody>
      </p:sp>
      <p:sp>
        <p:nvSpPr>
          <p:cNvPr id="11" name="Slide Number Placeholder 10"/>
          <p:cNvSpPr>
            <a:spLocks noGrp="1"/>
          </p:cNvSpPr>
          <p:nvPr>
            <p:ph type="sldNum" sz="quarter" idx="12"/>
          </p:nvPr>
        </p:nvSpPr>
        <p:spPr>
          <a:xfrm>
            <a:off x="6553200" y="5943600"/>
            <a:ext cx="2133600" cy="549275"/>
          </a:xfrm>
        </p:spPr>
        <p:txBody>
          <a:bodyPr rtlCol="0" anchor="ctr"/>
          <a:lstStyle/>
          <a:p>
            <a:pPr fontAlgn="auto">
              <a:spcBef>
                <a:spcPts val="0"/>
              </a:spcBef>
              <a:spcAft>
                <a:spcPts val="0"/>
              </a:spcAft>
              <a:defRPr/>
            </a:pPr>
            <a:fld id="{26CC46E3-2572-48F1-A965-0ED5C7B36FEA}" type="slidenum">
              <a:rPr lang="en-US" sz="1200">
                <a:solidFill>
                  <a:schemeClr val="tx1">
                    <a:tint val="75000"/>
                  </a:schemeClr>
                </a:solidFill>
                <a:latin typeface="+mn-lt"/>
              </a:rPr>
              <a:pPr fontAlgn="auto">
                <a:spcBef>
                  <a:spcPts val="0"/>
                </a:spcBef>
                <a:spcAft>
                  <a:spcPts val="0"/>
                </a:spcAft>
                <a:defRPr/>
              </a:pPr>
              <a:t>11</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381000" y="1828800"/>
            <a:ext cx="8458200" cy="4494563"/>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800" dirty="0" smtClean="0">
                <a:latin typeface="Calibri" pitchFamily="34" charset="0"/>
              </a:rPr>
              <a:t>Students with Asperger’s struggle with non-verbal behavior and social nuance.</a:t>
            </a:r>
          </a:p>
          <a:p>
            <a:pPr marL="342900" indent="-342900">
              <a:lnSpc>
                <a:spcPct val="90000"/>
              </a:lnSpc>
              <a:spcBef>
                <a:spcPct val="20000"/>
              </a:spcBef>
            </a:pPr>
            <a:endParaRPr lang="en-US" sz="2800" dirty="0" smtClean="0">
              <a:latin typeface="Calibri" pitchFamily="34" charset="0"/>
            </a:endParaRPr>
          </a:p>
          <a:p>
            <a:pPr marL="342900" indent="-342900">
              <a:lnSpc>
                <a:spcPct val="90000"/>
              </a:lnSpc>
              <a:spcBef>
                <a:spcPct val="20000"/>
              </a:spcBef>
            </a:pPr>
            <a:r>
              <a:rPr lang="en-US" sz="2800" dirty="0" smtClean="0">
                <a:latin typeface="Calibri" pitchFamily="34" charset="0"/>
              </a:rPr>
              <a:t>				Asperger’s is a development disorder.</a:t>
            </a:r>
          </a:p>
          <a:p>
            <a:pPr marL="342900" indent="-342900">
              <a:lnSpc>
                <a:spcPct val="90000"/>
              </a:lnSpc>
              <a:spcBef>
                <a:spcPct val="20000"/>
              </a:spcBef>
            </a:pPr>
            <a:endParaRPr lang="en-US" sz="2800" dirty="0" smtClean="0">
              <a:latin typeface="Calibri" pitchFamily="34" charset="0"/>
            </a:endParaRPr>
          </a:p>
          <a:p>
            <a:pPr marL="342900" indent="-342900">
              <a:lnSpc>
                <a:spcPct val="90000"/>
              </a:lnSpc>
              <a:spcBef>
                <a:spcPct val="20000"/>
              </a:spcBef>
            </a:pPr>
            <a:r>
              <a:rPr lang="en-US" sz="2800" dirty="0" smtClean="0">
                <a:latin typeface="Calibri" pitchFamily="34" charset="0"/>
              </a:rPr>
              <a:t>No two people with Asperger’s have the same behaviors or symptoms. Asperger’s syndrome represents a broad spectrum of students.</a:t>
            </a:r>
          </a:p>
          <a:p>
            <a:pPr marL="342900" indent="-342900">
              <a:lnSpc>
                <a:spcPct val="90000"/>
              </a:lnSpc>
              <a:spcBef>
                <a:spcPct val="20000"/>
              </a:spcBef>
            </a:pPr>
            <a:endParaRPr lang="en-US" sz="2800" dirty="0" smtClean="0">
              <a:latin typeface="Calibri" pitchFamily="34" charset="0"/>
            </a:endParaRPr>
          </a:p>
          <a:p>
            <a:pPr marL="342900" indent="-342900">
              <a:lnSpc>
                <a:spcPct val="90000"/>
              </a:lnSpc>
              <a:spcBef>
                <a:spcPct val="20000"/>
              </a:spcBef>
            </a:pPr>
            <a:r>
              <a:rPr lang="en-US" sz="2800" dirty="0" smtClean="0">
                <a:latin typeface="Calibri" pitchFamily="34" charset="0"/>
              </a:rPr>
              <a:t>								They are all unique individuals.</a:t>
            </a:r>
          </a:p>
        </p:txBody>
      </p:sp>
      <p:sp>
        <p:nvSpPr>
          <p:cNvPr id="11" name="Slide Number Placeholder 10"/>
          <p:cNvSpPr>
            <a:spLocks noGrp="1"/>
          </p:cNvSpPr>
          <p:nvPr>
            <p:ph type="sldNum" sz="quarter" idx="12"/>
          </p:nvPr>
        </p:nvSpPr>
        <p:spPr>
          <a:xfrm>
            <a:off x="6553200" y="5943600"/>
            <a:ext cx="2133600" cy="549275"/>
          </a:xfrm>
        </p:spPr>
        <p:txBody>
          <a:bodyPr rtlCol="0" anchor="ctr"/>
          <a:lstStyle/>
          <a:p>
            <a:pPr fontAlgn="auto">
              <a:spcBef>
                <a:spcPts val="0"/>
              </a:spcBef>
              <a:spcAft>
                <a:spcPts val="0"/>
              </a:spcAft>
              <a:defRPr/>
            </a:pPr>
            <a:fld id="{26CC46E3-2572-48F1-A965-0ED5C7B36FEA}" type="slidenum">
              <a:rPr lang="en-US" sz="1200">
                <a:solidFill>
                  <a:schemeClr val="tx1">
                    <a:tint val="75000"/>
                  </a:schemeClr>
                </a:solidFill>
                <a:latin typeface="+mn-lt"/>
              </a:rPr>
              <a:pPr fontAlgn="auto">
                <a:spcBef>
                  <a:spcPts val="0"/>
                </a:spcBef>
                <a:spcAft>
                  <a:spcPts val="0"/>
                </a:spcAft>
                <a:defRPr/>
              </a:pPr>
              <a:t>12</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381000" y="1676400"/>
            <a:ext cx="8458200" cy="4882362"/>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800" dirty="0">
                <a:latin typeface="Calibri" pitchFamily="34" charset="0"/>
              </a:rPr>
              <a:t>Asperger’s Disorder is a milder variant of the autism spectrum disorder.  You may observe:</a:t>
            </a:r>
          </a:p>
          <a:p>
            <a:pPr marL="800100" lvl="1" indent="-342900">
              <a:lnSpc>
                <a:spcPct val="90000"/>
              </a:lnSpc>
              <a:spcBef>
                <a:spcPct val="20000"/>
              </a:spcBef>
              <a:buFontTx/>
              <a:buChar char="•"/>
            </a:pPr>
            <a:r>
              <a:rPr lang="en-US" sz="2800" dirty="0">
                <a:latin typeface="Calibri" pitchFamily="34" charset="0"/>
              </a:rPr>
              <a:t>Impairments in two-sided social interaction</a:t>
            </a:r>
          </a:p>
          <a:p>
            <a:pPr marL="800100" lvl="1" indent="-342900">
              <a:lnSpc>
                <a:spcPct val="90000"/>
              </a:lnSpc>
              <a:spcBef>
                <a:spcPct val="20000"/>
              </a:spcBef>
              <a:buFontTx/>
              <a:buChar char="•"/>
            </a:pPr>
            <a:r>
              <a:rPr lang="en-US" sz="2800" dirty="0">
                <a:latin typeface="Calibri" pitchFamily="34" charset="0"/>
              </a:rPr>
              <a:t>Speech peculiarities (repetition, odd inflection) </a:t>
            </a:r>
          </a:p>
          <a:p>
            <a:pPr marL="800100" lvl="1" indent="-342900">
              <a:lnSpc>
                <a:spcPct val="90000"/>
              </a:lnSpc>
              <a:spcBef>
                <a:spcPct val="20000"/>
              </a:spcBef>
              <a:buFontTx/>
              <a:buChar char="•"/>
            </a:pPr>
            <a:r>
              <a:rPr lang="en-US" sz="2800" dirty="0">
                <a:latin typeface="Calibri" pitchFamily="34" charset="0"/>
              </a:rPr>
              <a:t>Interests that interfere with age-appropriate interests (car motors, history, door knobs…)</a:t>
            </a:r>
          </a:p>
          <a:p>
            <a:pPr marL="800100" lvl="1" indent="-342900">
              <a:lnSpc>
                <a:spcPct val="90000"/>
              </a:lnSpc>
              <a:spcBef>
                <a:spcPct val="20000"/>
              </a:spcBef>
              <a:buFontTx/>
              <a:buChar char="•"/>
            </a:pPr>
            <a:r>
              <a:rPr lang="en-US" sz="2800" dirty="0">
                <a:latin typeface="Calibri" pitchFamily="34" charset="0"/>
              </a:rPr>
              <a:t>Eccentric </a:t>
            </a:r>
            <a:r>
              <a:rPr lang="en-US" sz="2800" dirty="0" smtClean="0">
                <a:latin typeface="Calibri" pitchFamily="34" charset="0"/>
              </a:rPr>
              <a:t>behavior, sensory issues</a:t>
            </a:r>
          </a:p>
          <a:p>
            <a:pPr marL="800100" lvl="1" indent="-342900">
              <a:lnSpc>
                <a:spcPct val="90000"/>
              </a:lnSpc>
              <a:spcBef>
                <a:spcPct val="20000"/>
              </a:spcBef>
              <a:buFontTx/>
              <a:buChar char="•"/>
            </a:pPr>
            <a:r>
              <a:rPr lang="en-US" sz="2800" dirty="0">
                <a:latin typeface="Calibri" pitchFamily="34" charset="0"/>
                <a:cs typeface="Times New Roman" pitchFamily="18" charset="0"/>
              </a:rPr>
              <a:t>Difficulty reading social cues (standing to leave, subtle messages to stop talking, non-verbal signals</a:t>
            </a:r>
            <a:r>
              <a:rPr lang="en-US" sz="2800" dirty="0" smtClean="0">
                <a:latin typeface="Calibri" pitchFamily="34" charset="0"/>
                <a:cs typeface="Times New Roman" pitchFamily="18" charset="0"/>
              </a:rPr>
              <a:t>)</a:t>
            </a:r>
          </a:p>
          <a:p>
            <a:pPr marL="800100" lvl="1" indent="-342900">
              <a:lnSpc>
                <a:spcPct val="90000"/>
              </a:lnSpc>
              <a:spcBef>
                <a:spcPct val="20000"/>
              </a:spcBef>
              <a:buFontTx/>
              <a:buChar char="•"/>
            </a:pPr>
            <a:r>
              <a:rPr lang="en-US" sz="2800" dirty="0" smtClean="0">
                <a:latin typeface="Calibri" pitchFamily="34" charset="0"/>
                <a:cs typeface="Times New Roman" pitchFamily="18" charset="0"/>
              </a:rPr>
              <a:t>Difficulty making small talk, find it hard to understand what others are thinking or feeling</a:t>
            </a:r>
          </a:p>
        </p:txBody>
      </p:sp>
      <p:sp>
        <p:nvSpPr>
          <p:cNvPr id="11" name="Slide Number Placeholder 10"/>
          <p:cNvSpPr>
            <a:spLocks noGrp="1"/>
          </p:cNvSpPr>
          <p:nvPr>
            <p:ph type="sldNum" sz="quarter" idx="12"/>
          </p:nvPr>
        </p:nvSpPr>
        <p:spPr>
          <a:xfrm>
            <a:off x="6553200" y="5715000"/>
            <a:ext cx="2133600" cy="625475"/>
          </a:xfrm>
        </p:spPr>
        <p:txBody>
          <a:bodyPr rtlCol="0" anchor="ctr"/>
          <a:lstStyle/>
          <a:p>
            <a:pPr fontAlgn="auto">
              <a:spcBef>
                <a:spcPts val="0"/>
              </a:spcBef>
              <a:spcAft>
                <a:spcPts val="0"/>
              </a:spcAft>
              <a:defRPr/>
            </a:pPr>
            <a:fld id="{7CE70419-948F-4BF7-B558-DC646E0A835C}" type="slidenum">
              <a:rPr lang="en-US" sz="1200">
                <a:solidFill>
                  <a:schemeClr val="tx1">
                    <a:tint val="75000"/>
                  </a:schemeClr>
                </a:solidFill>
                <a:latin typeface="+mn-lt"/>
              </a:rPr>
              <a:pPr fontAlgn="auto">
                <a:spcBef>
                  <a:spcPts val="0"/>
                </a:spcBef>
                <a:spcAft>
                  <a:spcPts val="0"/>
                </a:spcAft>
                <a:defRPr/>
              </a:pPr>
              <a:t>13</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381000" y="1676400"/>
            <a:ext cx="8458200" cy="4746625"/>
          </a:xfrm>
          <a:prstGeom prst="rect">
            <a:avLst/>
          </a:prstGeom>
          <a:noFill/>
          <a:ln w="9525">
            <a:noFill/>
            <a:miter lim="800000"/>
            <a:headEnd/>
            <a:tailEnd/>
          </a:ln>
        </p:spPr>
        <p:txBody>
          <a:bodyPr>
            <a:spAutoFit/>
          </a:bodyPr>
          <a:lstStyle/>
          <a:p>
            <a:pPr marL="342900" indent="-342900">
              <a:lnSpc>
                <a:spcPct val="90000"/>
              </a:lnSpc>
              <a:spcBef>
                <a:spcPct val="20000"/>
              </a:spcBef>
            </a:pPr>
            <a:r>
              <a:rPr lang="en-US" sz="2800" dirty="0">
                <a:latin typeface="Calibri" pitchFamily="34" charset="0"/>
              </a:rPr>
              <a:t>Students  with Asperger’s may also have strange, odd or less socially acceptable interests that draw teasing and isolation from other students. These may include:</a:t>
            </a:r>
          </a:p>
          <a:p>
            <a:pPr marL="342900" indent="-342900">
              <a:lnSpc>
                <a:spcPct val="90000"/>
              </a:lnSpc>
              <a:spcBef>
                <a:spcPct val="20000"/>
              </a:spcBef>
              <a:buFontTx/>
              <a:buChar char="•"/>
            </a:pPr>
            <a:r>
              <a:rPr lang="en-US" sz="2800" dirty="0">
                <a:latin typeface="Calibri" pitchFamily="34" charset="0"/>
                <a:cs typeface="Times New Roman" pitchFamily="18" charset="0"/>
              </a:rPr>
              <a:t>Dungeons and Dragons, Live Action Role Play (LARP), World of Warcraft video games</a:t>
            </a:r>
          </a:p>
          <a:p>
            <a:pPr marL="342900" indent="-342900">
              <a:lnSpc>
                <a:spcPct val="90000"/>
              </a:lnSpc>
              <a:spcBef>
                <a:spcPct val="20000"/>
              </a:spcBef>
              <a:buFontTx/>
              <a:buChar char="•"/>
            </a:pPr>
            <a:r>
              <a:rPr lang="en-US" sz="2800" dirty="0">
                <a:latin typeface="Calibri" pitchFamily="34" charset="0"/>
                <a:cs typeface="Times New Roman" pitchFamily="18" charset="0"/>
              </a:rPr>
              <a:t>Japanese Anime movies or cartoons</a:t>
            </a:r>
          </a:p>
          <a:p>
            <a:pPr marL="342900" indent="-342900">
              <a:lnSpc>
                <a:spcPct val="90000"/>
              </a:lnSpc>
              <a:spcBef>
                <a:spcPct val="20000"/>
              </a:spcBef>
              <a:buFontTx/>
              <a:buChar char="•"/>
            </a:pPr>
            <a:r>
              <a:rPr lang="en-US" sz="2800" dirty="0">
                <a:latin typeface="Calibri" pitchFamily="34" charset="0"/>
                <a:cs typeface="Times New Roman" pitchFamily="18" charset="0"/>
              </a:rPr>
              <a:t>Specific movie or music interests that seem obsessive (punk, gothic, twilight/vampire)</a:t>
            </a:r>
          </a:p>
          <a:p>
            <a:pPr marL="342900" indent="-342900">
              <a:lnSpc>
                <a:spcPct val="90000"/>
              </a:lnSpc>
              <a:spcBef>
                <a:spcPct val="20000"/>
              </a:spcBef>
              <a:buFontTx/>
              <a:buChar char="•"/>
            </a:pPr>
            <a:r>
              <a:rPr lang="en-US" sz="2800" dirty="0">
                <a:latin typeface="Calibri" pitchFamily="34" charset="0"/>
                <a:cs typeface="Times New Roman" pitchFamily="18" charset="0"/>
              </a:rPr>
              <a:t> Obsession with odd items (French windows, turn of the century soda cans)</a:t>
            </a: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867400"/>
            <a:ext cx="2133600" cy="549275"/>
          </a:xfrm>
        </p:spPr>
        <p:txBody>
          <a:bodyPr rtlCol="0" anchor="ctr"/>
          <a:lstStyle/>
          <a:p>
            <a:pPr fontAlgn="auto">
              <a:spcBef>
                <a:spcPts val="0"/>
              </a:spcBef>
              <a:spcAft>
                <a:spcPts val="0"/>
              </a:spcAft>
              <a:defRPr/>
            </a:pPr>
            <a:fld id="{AC7A68F3-1305-437D-9577-D4136E63B931}" type="slidenum">
              <a:rPr lang="en-US" sz="1200">
                <a:solidFill>
                  <a:schemeClr val="tx1">
                    <a:tint val="75000"/>
                  </a:schemeClr>
                </a:solidFill>
                <a:latin typeface="+mn-lt"/>
              </a:rPr>
              <a:pPr fontAlgn="auto">
                <a:spcBef>
                  <a:spcPts val="0"/>
                </a:spcBef>
                <a:spcAft>
                  <a:spcPts val="0"/>
                </a:spcAft>
                <a:defRPr/>
              </a:pPr>
              <a:t>14</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457200" y="1762282"/>
            <a:ext cx="8305800" cy="5830314"/>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Students who are socially awkward may or may not have </a:t>
            </a:r>
            <a:r>
              <a:rPr lang="en-US" sz="2800" dirty="0" smtClean="0">
                <a:latin typeface="Calibri" pitchFamily="34" charset="0"/>
              </a:rPr>
              <a:t>Asperger’s </a:t>
            </a:r>
            <a:r>
              <a:rPr lang="en-US" sz="2800" dirty="0">
                <a:latin typeface="Calibri" pitchFamily="34" charset="0"/>
              </a:rPr>
              <a:t>disorder. They may be odd, developmentally less mature or simply “marching to the beat of a different drummer.”</a:t>
            </a:r>
            <a:r>
              <a:rPr lang="en-US" sz="2800" dirty="0" smtClean="0">
                <a:latin typeface="Calibri" pitchFamily="34" charset="0"/>
              </a:rPr>
              <a:t> </a:t>
            </a:r>
          </a:p>
          <a:p>
            <a:pPr marL="342900" indent="-342900">
              <a:lnSpc>
                <a:spcPct val="90000"/>
              </a:lnSpc>
              <a:spcBef>
                <a:spcPct val="20000"/>
              </a:spcBef>
            </a:pPr>
            <a:endParaRPr lang="en-US" sz="2800" dirty="0" smtClean="0">
              <a:latin typeface="Calibri" pitchFamily="34" charset="0"/>
            </a:endParaRPr>
          </a:p>
          <a:p>
            <a:pPr marL="342900" indent="-342900">
              <a:lnSpc>
                <a:spcPct val="90000"/>
              </a:lnSpc>
              <a:spcBef>
                <a:spcPct val="20000"/>
              </a:spcBef>
            </a:pPr>
            <a:r>
              <a:rPr lang="en-US" sz="2800" dirty="0" smtClean="0">
                <a:latin typeface="Calibri" pitchFamily="34" charset="0"/>
              </a:rPr>
              <a:t>It </a:t>
            </a:r>
            <a:r>
              <a:rPr lang="en-US" sz="2800" dirty="0">
                <a:latin typeface="Calibri" pitchFamily="34" charset="0"/>
              </a:rPr>
              <a:t>can be challenging to separate or differentiate these symptoms. Some </a:t>
            </a:r>
            <a:r>
              <a:rPr lang="en-US" sz="2800" dirty="0" smtClean="0">
                <a:latin typeface="Calibri" pitchFamily="34" charset="0"/>
              </a:rPr>
              <a:t>non-Asperger </a:t>
            </a:r>
            <a:r>
              <a:rPr lang="en-US" sz="2800" dirty="0">
                <a:latin typeface="Calibri" pitchFamily="34" charset="0"/>
              </a:rPr>
              <a:t>behaviors are:</a:t>
            </a:r>
            <a:endParaRPr lang="en-US" dirty="0">
              <a:latin typeface="Calibri" pitchFamily="34" charset="0"/>
            </a:endParaRPr>
          </a:p>
          <a:p>
            <a:pPr marL="800100" lvl="1" indent="-342900">
              <a:lnSpc>
                <a:spcPct val="90000"/>
              </a:lnSpc>
              <a:spcBef>
                <a:spcPct val="20000"/>
              </a:spcBef>
              <a:buFontTx/>
              <a:buChar char="•"/>
            </a:pPr>
            <a:r>
              <a:rPr lang="en-US" sz="2800" dirty="0">
                <a:latin typeface="Calibri" pitchFamily="34" charset="0"/>
                <a:cs typeface="Times New Roman" pitchFamily="18" charset="0"/>
              </a:rPr>
              <a:t>Having overly-dependent or “clingy” behavior</a:t>
            </a:r>
          </a:p>
          <a:p>
            <a:pPr marL="800100" lvl="1" indent="-342900">
              <a:lnSpc>
                <a:spcPct val="90000"/>
              </a:lnSpc>
              <a:spcBef>
                <a:spcPct val="20000"/>
              </a:spcBef>
              <a:buFontTx/>
              <a:buChar char="•"/>
            </a:pPr>
            <a:r>
              <a:rPr lang="en-US" sz="2800" dirty="0">
                <a:latin typeface="Calibri" pitchFamily="34" charset="0"/>
                <a:cs typeface="Times New Roman" pitchFamily="18" charset="0"/>
              </a:rPr>
              <a:t>Creating chaotic and overly-dramatic interactions</a:t>
            </a:r>
          </a:p>
          <a:p>
            <a:pPr marL="800100" lvl="1" indent="-342900">
              <a:lnSpc>
                <a:spcPct val="90000"/>
              </a:lnSpc>
              <a:spcBef>
                <a:spcPct val="20000"/>
              </a:spcBef>
              <a:buFontTx/>
              <a:buChar char="•"/>
            </a:pPr>
            <a:r>
              <a:rPr lang="en-US" sz="2800" dirty="0">
                <a:latin typeface="Calibri" pitchFamily="34" charset="0"/>
                <a:cs typeface="Times New Roman" pitchFamily="18" charset="0"/>
              </a:rPr>
              <a:t>Being angry, anti-social or aggressive</a:t>
            </a: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867400"/>
            <a:ext cx="2133600" cy="533400"/>
          </a:xfrm>
        </p:spPr>
        <p:txBody>
          <a:bodyPr rtlCol="0" anchor="ctr"/>
          <a:lstStyle/>
          <a:p>
            <a:pPr fontAlgn="auto">
              <a:spcBef>
                <a:spcPts val="0"/>
              </a:spcBef>
              <a:spcAft>
                <a:spcPts val="0"/>
              </a:spcAft>
              <a:defRPr/>
            </a:pPr>
            <a:fld id="{969643C1-9264-46FC-A829-9194C736268D}" type="slidenum">
              <a:rPr lang="en-US" sz="1200">
                <a:solidFill>
                  <a:schemeClr val="tx1">
                    <a:tint val="75000"/>
                  </a:schemeClr>
                </a:solidFill>
                <a:latin typeface="+mn-lt"/>
              </a:rPr>
              <a:pPr fontAlgn="auto">
                <a:spcBef>
                  <a:spcPts val="0"/>
                </a:spcBef>
                <a:spcAft>
                  <a:spcPts val="0"/>
                </a:spcAft>
                <a:defRPr/>
              </a:pPr>
              <a:t>15</a:t>
            </a:fld>
            <a:endParaRPr lang="en-US" sz="1200" dirty="0">
              <a:solidFill>
                <a:schemeClr val="tx1">
                  <a:tint val="75000"/>
                </a:schemeClr>
              </a:solidFill>
              <a:latin typeface="+mn-lt"/>
            </a:endParaRPr>
          </a:p>
        </p:txBody>
      </p:sp>
      <p:sp>
        <p:nvSpPr>
          <p:cNvPr id="6"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p:cNvSpPr>
          <p:nvPr>
            <p:ph idx="1"/>
          </p:nvPr>
        </p:nvSpPr>
        <p:spPr>
          <a:xfrm>
            <a:off x="457200" y="1697493"/>
            <a:ext cx="8229600" cy="4855707"/>
          </a:xfrm>
        </p:spPr>
        <p:txBody>
          <a:bodyPr>
            <a:normAutofit/>
          </a:bodyPr>
          <a:lstStyle/>
          <a:p>
            <a:pPr algn="ctr">
              <a:lnSpc>
                <a:spcPct val="90000"/>
              </a:lnSpc>
              <a:buNone/>
              <a:defRPr/>
            </a:pPr>
            <a:r>
              <a:rPr lang="en-US" sz="2800" b="1" dirty="0" smtClean="0"/>
              <a:t>Social Problems</a:t>
            </a:r>
          </a:p>
          <a:p>
            <a:pPr>
              <a:lnSpc>
                <a:spcPct val="90000"/>
              </a:lnSpc>
              <a:buFontTx/>
              <a:buChar char="•"/>
              <a:defRPr/>
            </a:pPr>
            <a:r>
              <a:rPr lang="en-US" sz="2800" dirty="0" smtClean="0"/>
              <a:t>Social problems cover a wide range of behaviors and perceptual difficulties. </a:t>
            </a:r>
          </a:p>
          <a:p>
            <a:pPr>
              <a:lnSpc>
                <a:spcPct val="90000"/>
              </a:lnSpc>
              <a:buFontTx/>
              <a:buChar char="•"/>
              <a:defRPr/>
            </a:pPr>
            <a:r>
              <a:rPr lang="en-US" sz="2800" dirty="0" smtClean="0"/>
              <a:t>They may include personality disorders or severe adjustment problems to the college atmosphere.</a:t>
            </a:r>
          </a:p>
          <a:p>
            <a:pPr>
              <a:lnSpc>
                <a:spcPct val="90000"/>
              </a:lnSpc>
              <a:buFontTx/>
              <a:buChar char="•"/>
              <a:defRPr/>
            </a:pPr>
            <a:r>
              <a:rPr lang="en-US" sz="2800" dirty="0" smtClean="0"/>
              <a:t>You make the same suggestions over and over again and see little change in the student’s behavior or understanding.</a:t>
            </a:r>
          </a:p>
          <a:p>
            <a:pPr>
              <a:lnSpc>
                <a:spcPct val="90000"/>
              </a:lnSpc>
              <a:buFontTx/>
              <a:buChar char="•"/>
              <a:defRPr/>
            </a:pPr>
            <a:r>
              <a:rPr lang="en-US" sz="2800" dirty="0" smtClean="0"/>
              <a:t>These students are overly clingy or socially isolated. They may seem extremely shy, childish or odd. Often, they are picked on by other students.</a:t>
            </a:r>
          </a:p>
          <a:p>
            <a:pPr lvl="1" eaLnBrk="1" hangingPunct="1"/>
            <a:endParaRPr lang="en-US" sz="2400" dirty="0" smtClean="0"/>
          </a:p>
        </p:txBody>
      </p:sp>
      <p:sp>
        <p:nvSpPr>
          <p:cNvPr id="4" name="Slide Number Placeholder 3"/>
          <p:cNvSpPr>
            <a:spLocks noGrp="1"/>
          </p:cNvSpPr>
          <p:nvPr>
            <p:ph type="sldNum" sz="quarter" idx="12"/>
          </p:nvPr>
        </p:nvSpPr>
        <p:spPr/>
        <p:txBody>
          <a:bodyPr/>
          <a:lstStyle/>
          <a:p>
            <a:pPr>
              <a:defRPr/>
            </a:pPr>
            <a:fld id="{F9D0BA10-2AFA-4EBA-9E34-60195CB65BC3}" type="slidenum">
              <a:rPr lang="en-US"/>
              <a:pPr>
                <a:defRPr/>
              </a:pPr>
              <a:t>16</a:t>
            </a:fld>
            <a:endParaRPr lang="en-US" dirty="0"/>
          </a:p>
        </p:txBody>
      </p:sp>
      <p:sp>
        <p:nvSpPr>
          <p:cNvPr id="5"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p:cNvSpPr>
          <p:nvPr>
            <p:ph idx="1"/>
          </p:nvPr>
        </p:nvSpPr>
        <p:spPr>
          <a:xfrm>
            <a:off x="457200" y="1684535"/>
            <a:ext cx="8229600" cy="4868665"/>
          </a:xfrm>
        </p:spPr>
        <p:txBody>
          <a:bodyPr>
            <a:normAutofit/>
          </a:bodyPr>
          <a:lstStyle/>
          <a:p>
            <a:pPr algn="ctr">
              <a:lnSpc>
                <a:spcPct val="90000"/>
              </a:lnSpc>
              <a:buNone/>
              <a:defRPr/>
            </a:pPr>
            <a:r>
              <a:rPr lang="en-US" sz="2800" b="1" dirty="0" smtClean="0"/>
              <a:t>Borderline Personality</a:t>
            </a:r>
          </a:p>
          <a:p>
            <a:pPr lvl="0">
              <a:lnSpc>
                <a:spcPct val="90000"/>
              </a:lnSpc>
              <a:buFontTx/>
              <a:buChar char="•"/>
              <a:defRPr/>
            </a:pPr>
            <a:r>
              <a:rPr lang="en-US" sz="2800" dirty="0" smtClean="0"/>
              <a:t>Students often have inappropriate, short-term relationships, cannot maintain friendships and become very defensive and often aggressive on confrontation. </a:t>
            </a:r>
          </a:p>
          <a:p>
            <a:pPr>
              <a:lnSpc>
                <a:spcPct val="90000"/>
              </a:lnSpc>
              <a:buFontTx/>
              <a:buChar char="•"/>
              <a:defRPr/>
            </a:pPr>
            <a:r>
              <a:rPr lang="en-US" sz="2800" dirty="0" smtClean="0"/>
              <a:t>Their lives are often very chaotic and best described as unstable. They lack consistency and thrive on drama.</a:t>
            </a:r>
          </a:p>
          <a:p>
            <a:pPr>
              <a:lnSpc>
                <a:spcPct val="90000"/>
              </a:lnSpc>
              <a:buFontTx/>
              <a:buChar char="•"/>
              <a:defRPr/>
            </a:pPr>
            <a:r>
              <a:rPr lang="en-US" sz="2800" dirty="0" smtClean="0"/>
              <a:t>They are resistant to seeking help and often frustrate staff and faculty who make attempts to assist them.</a:t>
            </a:r>
          </a:p>
        </p:txBody>
      </p:sp>
      <p:sp>
        <p:nvSpPr>
          <p:cNvPr id="4" name="Slide Number Placeholder 3"/>
          <p:cNvSpPr>
            <a:spLocks noGrp="1"/>
          </p:cNvSpPr>
          <p:nvPr>
            <p:ph type="sldNum" sz="quarter" idx="12"/>
          </p:nvPr>
        </p:nvSpPr>
        <p:spPr/>
        <p:txBody>
          <a:bodyPr/>
          <a:lstStyle/>
          <a:p>
            <a:pPr>
              <a:defRPr/>
            </a:pPr>
            <a:fld id="{8BB750B5-885C-493B-A683-72EE01CE2EB8}" type="slidenum">
              <a:rPr lang="en-US"/>
              <a:pPr>
                <a:defRPr/>
              </a:pPr>
              <a:t>17</a:t>
            </a:fld>
            <a:endParaRPr lang="en-US" dirty="0"/>
          </a:p>
        </p:txBody>
      </p:sp>
      <p:sp>
        <p:nvSpPr>
          <p:cNvPr id="5"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p:cNvSpPr>
          <p:nvPr>
            <p:ph idx="1"/>
          </p:nvPr>
        </p:nvSpPr>
        <p:spPr>
          <a:xfrm>
            <a:off x="457200" y="1749325"/>
            <a:ext cx="8229600" cy="4803875"/>
          </a:xfrm>
        </p:spPr>
        <p:txBody>
          <a:bodyPr>
            <a:normAutofit/>
          </a:bodyPr>
          <a:lstStyle/>
          <a:p>
            <a:pPr algn="ctr">
              <a:lnSpc>
                <a:spcPct val="90000"/>
              </a:lnSpc>
              <a:buNone/>
              <a:defRPr/>
            </a:pPr>
            <a:r>
              <a:rPr lang="en-US" sz="2800" b="1" dirty="0" smtClean="0"/>
              <a:t>Dependant Personality</a:t>
            </a:r>
          </a:p>
          <a:p>
            <a:pPr>
              <a:lnSpc>
                <a:spcPct val="90000"/>
              </a:lnSpc>
              <a:buFontTx/>
              <a:buChar char="•"/>
              <a:defRPr/>
            </a:pPr>
            <a:r>
              <a:rPr lang="en-US" sz="2800" dirty="0" smtClean="0"/>
              <a:t>Students form overly close attachments and want someone to take care of them. </a:t>
            </a:r>
          </a:p>
          <a:p>
            <a:pPr>
              <a:lnSpc>
                <a:spcPct val="90000"/>
              </a:lnSpc>
              <a:buFontTx/>
              <a:buChar char="•"/>
              <a:defRPr/>
            </a:pPr>
            <a:r>
              <a:rPr lang="en-US" sz="2800" dirty="0" smtClean="0"/>
              <a:t>These attachments often drain the person they are attached to, which may end that relationship.</a:t>
            </a:r>
          </a:p>
          <a:p>
            <a:pPr>
              <a:lnSpc>
                <a:spcPct val="90000"/>
              </a:lnSpc>
              <a:buFontTx/>
              <a:buChar char="•"/>
              <a:defRPr/>
            </a:pPr>
            <a:r>
              <a:rPr lang="en-US" sz="2800" dirty="0" smtClean="0"/>
              <a:t>They have difficulty functioning on their own and seek connection with others at the sacrifice of their own independence and growth.</a:t>
            </a:r>
          </a:p>
        </p:txBody>
      </p:sp>
      <p:sp>
        <p:nvSpPr>
          <p:cNvPr id="4" name="Slide Number Placeholder 3"/>
          <p:cNvSpPr>
            <a:spLocks noGrp="1"/>
          </p:cNvSpPr>
          <p:nvPr>
            <p:ph type="sldNum" sz="quarter" idx="12"/>
          </p:nvPr>
        </p:nvSpPr>
        <p:spPr/>
        <p:txBody>
          <a:bodyPr/>
          <a:lstStyle/>
          <a:p>
            <a:pPr>
              <a:defRPr/>
            </a:pPr>
            <a:fld id="{1ED3C37E-B981-4373-8045-61DFA7490417}" type="slidenum">
              <a:rPr lang="en-US"/>
              <a:pPr>
                <a:defRPr/>
              </a:pPr>
              <a:t>18</a:t>
            </a:fld>
            <a:endParaRPr lang="en-US" dirty="0"/>
          </a:p>
        </p:txBody>
      </p:sp>
      <p:sp>
        <p:nvSpPr>
          <p:cNvPr id="5"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pic>
        <p:nvPicPr>
          <p:cNvPr id="6" name="Picture 5" descr="Anxiety.jpg"/>
          <p:cNvPicPr/>
          <p:nvPr/>
        </p:nvPicPr>
        <p:blipFill>
          <a:blip r:embed="rId3" cstate="print"/>
          <a:stretch>
            <a:fillRect/>
          </a:stretch>
        </p:blipFill>
        <p:spPr>
          <a:xfrm>
            <a:off x="5795493" y="4892899"/>
            <a:ext cx="2891307" cy="16603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p:cNvSpPr>
          <p:nvPr>
            <p:ph idx="1"/>
          </p:nvPr>
        </p:nvSpPr>
        <p:spPr>
          <a:xfrm>
            <a:off x="457200" y="1788198"/>
            <a:ext cx="8229600" cy="2242889"/>
          </a:xfrm>
        </p:spPr>
        <p:txBody>
          <a:bodyPr>
            <a:noAutofit/>
          </a:bodyPr>
          <a:lstStyle/>
          <a:p>
            <a:pPr algn="ctr">
              <a:lnSpc>
                <a:spcPct val="90000"/>
              </a:lnSpc>
              <a:buNone/>
              <a:defRPr/>
            </a:pPr>
            <a:r>
              <a:rPr lang="en-US" sz="2800" b="1" dirty="0" smtClean="0"/>
              <a:t>Antisocial Personality</a:t>
            </a:r>
          </a:p>
          <a:p>
            <a:pPr>
              <a:lnSpc>
                <a:spcPct val="90000"/>
              </a:lnSpc>
              <a:buFontTx/>
              <a:buChar char="•"/>
              <a:defRPr/>
            </a:pPr>
            <a:r>
              <a:rPr lang="en-US" sz="2800" dirty="0" smtClean="0"/>
              <a:t>The main characteristics are selfishness, an unwillingness to take responsibility for their actions, little regard for rules or laws, lack of guilt, and failure to learn from mistakes. </a:t>
            </a:r>
          </a:p>
        </p:txBody>
      </p:sp>
      <p:sp>
        <p:nvSpPr>
          <p:cNvPr id="4" name="Slide Number Placeholder 3"/>
          <p:cNvSpPr>
            <a:spLocks noGrp="1"/>
          </p:cNvSpPr>
          <p:nvPr>
            <p:ph type="sldNum" sz="quarter" idx="12"/>
          </p:nvPr>
        </p:nvSpPr>
        <p:spPr/>
        <p:txBody>
          <a:bodyPr/>
          <a:lstStyle/>
          <a:p>
            <a:pPr>
              <a:defRPr/>
            </a:pPr>
            <a:fld id="{B5D17ED3-9EBE-4E8F-9722-935D2680D7B5}" type="slidenum">
              <a:rPr lang="en-US"/>
              <a:pPr>
                <a:defRPr/>
              </a:pPr>
              <a:t>19</a:t>
            </a:fld>
            <a:endParaRPr lang="en-US" dirty="0"/>
          </a:p>
        </p:txBody>
      </p:sp>
      <p:sp>
        <p:nvSpPr>
          <p:cNvPr id="5" name="Title 17"/>
          <p:cNvSpPr txBox="1">
            <a:spLocks/>
          </p:cNvSpPr>
          <p:nvPr/>
        </p:nvSpPr>
        <p:spPr>
          <a:xfrm>
            <a:off x="457200" y="498594"/>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Identifying and Understanding Asperger’s </a:t>
            </a:r>
            <a:endParaRPr lang="en-US" sz="3200" b="1" dirty="0">
              <a:solidFill>
                <a:schemeClr val="bg1"/>
              </a:solidFill>
              <a:effectLst>
                <a:outerShdw blurRad="38100" dist="38100" dir="2700000" algn="tl">
                  <a:srgbClr val="000000">
                    <a:alpha val="43137"/>
                  </a:srgbClr>
                </a:outerShdw>
              </a:effectLst>
            </a:endParaRPr>
          </a:p>
        </p:txBody>
      </p:sp>
      <p:pic>
        <p:nvPicPr>
          <p:cNvPr id="6" name="Picture 5" descr="Relationship Violence.jpg"/>
          <p:cNvPicPr/>
          <p:nvPr/>
        </p:nvPicPr>
        <p:blipFill>
          <a:blip r:embed="rId3" cstate="print"/>
          <a:stretch>
            <a:fillRect/>
          </a:stretch>
        </p:blipFill>
        <p:spPr>
          <a:xfrm>
            <a:off x="5692462" y="3765773"/>
            <a:ext cx="3176789" cy="19704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457200" y="3937226"/>
            <a:ext cx="5235262" cy="2419124"/>
          </a:xfrm>
          <a:prstGeom prst="rect">
            <a:avLst/>
          </a:prstGeom>
        </p:spPr>
        <p:txBody>
          <a:bodyPr wrap="square">
            <a:spAutoFit/>
          </a:bodyPr>
          <a:lstStyle/>
          <a:p>
            <a:pPr marL="342900" lvl="0" indent="-342900">
              <a:lnSpc>
                <a:spcPct val="90000"/>
              </a:lnSpc>
              <a:spcBef>
                <a:spcPct val="20000"/>
              </a:spcBef>
              <a:buFontTx/>
              <a:buChar char="•"/>
              <a:defRPr/>
            </a:pPr>
            <a:r>
              <a:rPr lang="en-US" sz="2800" dirty="0" smtClean="0">
                <a:solidFill>
                  <a:prstClr val="black"/>
                </a:solidFill>
              </a:rPr>
              <a:t>May be hostile/aggressive towards others.  Have trouble seeing things from other people’s perspective and are often overly narcissistic and aggressive.</a:t>
            </a:r>
          </a:p>
        </p:txBody>
      </p:sp>
      <p:sp>
        <p:nvSpPr>
          <p:cNvPr id="8" name="Rectangle 7"/>
          <p:cNvSpPr/>
          <p:nvPr/>
        </p:nvSpPr>
        <p:spPr>
          <a:xfrm>
            <a:off x="457200" y="6356350"/>
            <a:ext cx="8068614" cy="480131"/>
          </a:xfrm>
          <a:prstGeom prst="rect">
            <a:avLst/>
          </a:prstGeom>
        </p:spPr>
        <p:txBody>
          <a:bodyPr wrap="square">
            <a:spAutoFit/>
          </a:bodyPr>
          <a:lstStyle/>
          <a:p>
            <a:pPr marL="342900" lvl="0" indent="-342900">
              <a:lnSpc>
                <a:spcPct val="90000"/>
              </a:lnSpc>
              <a:spcBef>
                <a:spcPct val="20000"/>
              </a:spcBef>
              <a:buFontTx/>
              <a:buChar char="•"/>
              <a:defRPr/>
            </a:pPr>
            <a:r>
              <a:rPr lang="en-US" sz="2800" dirty="0" smtClean="0">
                <a:solidFill>
                  <a:prstClr val="black"/>
                </a:solidFill>
              </a:rPr>
              <a:t>Rarely aware of a problem and resistant to change.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323968" y="3756525"/>
            <a:ext cx="8591432" cy="2720475"/>
          </a:xfrm>
        </p:spPr>
        <p:txBody>
          <a:bodyPr>
            <a:normAutofit/>
          </a:bodyPr>
          <a:lstStyle/>
          <a:p>
            <a:pPr lvl="0">
              <a:lnSpc>
                <a:spcPct val="90000"/>
              </a:lnSpc>
              <a:defRPr/>
            </a:pPr>
            <a:r>
              <a:rPr lang="en-US" sz="2200" dirty="0" smtClean="0">
                <a:solidFill>
                  <a:prstClr val="black"/>
                </a:solidFill>
              </a:rPr>
              <a:t>Brian recently completed a series of 25 mental health case studies with Paper-Clip Communications to encourage discussion and awareness of these mental health issues on campus. </a:t>
            </a:r>
          </a:p>
          <a:p>
            <a:pPr lvl="0">
              <a:lnSpc>
                <a:spcPct val="90000"/>
              </a:lnSpc>
              <a:defRPr/>
            </a:pPr>
            <a:r>
              <a:rPr lang="en-US" sz="2200" dirty="0" smtClean="0">
                <a:solidFill>
                  <a:prstClr val="black"/>
                </a:solidFill>
              </a:rPr>
              <a:t>Brian’s resident advisor training course through Magna Publications is used by over 50 colleges and universities to augment their resident advisor education programs. He has been quoted in the LA Times, Miami Herald, CNN, NPR, USA Today and Newsweek.</a:t>
            </a:r>
          </a:p>
          <a:p>
            <a:pPr lvl="0" algn="ctr">
              <a:lnSpc>
                <a:spcPct val="90000"/>
              </a:lnSpc>
              <a:buNone/>
              <a:defRPr/>
            </a:pPr>
            <a:r>
              <a:rPr lang="en-US" sz="2200" dirty="0" smtClean="0">
                <a:solidFill>
                  <a:prstClr val="black"/>
                </a:solidFill>
                <a:hlinkClick r:id="rId2"/>
              </a:rPr>
              <a:t>www.brianvanbrunt.com</a:t>
            </a:r>
            <a:r>
              <a:rPr lang="en-US" sz="2200" dirty="0" smtClean="0">
                <a:solidFill>
                  <a:prstClr val="black"/>
                </a:solidFill>
              </a:rPr>
              <a:t> </a:t>
            </a:r>
          </a:p>
          <a:p>
            <a:pPr>
              <a:lnSpc>
                <a:spcPct val="90000"/>
              </a:lnSpc>
              <a:buNone/>
              <a:defRPr/>
            </a:pPr>
            <a:endParaRPr lang="en-US" sz="1100" dirty="0" smtClean="0"/>
          </a:p>
        </p:txBody>
      </p:sp>
      <p:pic>
        <p:nvPicPr>
          <p:cNvPr id="7173" name="Picture 2" descr="C:\Documents and Settings\wkuuser\Desktop\Brian Personal Stuff\VanBrunt-Brian.jpg"/>
          <p:cNvPicPr>
            <a:picLocks noChangeAspect="1" noChangeArrowheads="1"/>
          </p:cNvPicPr>
          <p:nvPr/>
        </p:nvPicPr>
        <p:blipFill>
          <a:blip r:embed="rId3" cstate="print"/>
          <a:srcRect/>
          <a:stretch>
            <a:fillRect/>
          </a:stretch>
        </p:blipFill>
        <p:spPr bwMode="auto">
          <a:xfrm>
            <a:off x="533400" y="290474"/>
            <a:ext cx="1842091" cy="2514600"/>
          </a:xfrm>
          <a:prstGeom prst="rect">
            <a:avLst/>
          </a:prstGeom>
          <a:noFill/>
          <a:ln w="9525">
            <a:noFill/>
            <a:miter lim="800000"/>
            <a:headEnd/>
            <a:tailEnd/>
          </a:ln>
        </p:spPr>
      </p:pic>
      <p:sp>
        <p:nvSpPr>
          <p:cNvPr id="4" name="Espace réservé du contenu 2"/>
          <p:cNvSpPr>
            <a:spLocks noGrp="1"/>
          </p:cNvSpPr>
          <p:nvPr>
            <p:ph idx="4294967295"/>
          </p:nvPr>
        </p:nvSpPr>
        <p:spPr>
          <a:xfrm>
            <a:off x="2744145" y="235221"/>
            <a:ext cx="6171255" cy="3521304"/>
          </a:xfrm>
        </p:spPr>
        <p:txBody>
          <a:bodyPr>
            <a:normAutofit fontScale="92500" lnSpcReduction="10000"/>
          </a:bodyPr>
          <a:lstStyle/>
          <a:p>
            <a:pPr lvl="0">
              <a:lnSpc>
                <a:spcPct val="90000"/>
              </a:lnSpc>
              <a:defRPr/>
            </a:pPr>
            <a:r>
              <a:rPr lang="en-US" sz="2400" dirty="0" smtClean="0">
                <a:solidFill>
                  <a:prstClr val="black"/>
                </a:solidFill>
              </a:rPr>
              <a:t>Dr. Brian Van Brunt serves as the Director  of Counseling at Western Kentucky State University. He is the president of the American College Counseling Association (ACCA) for the 2010-2011 term. He has worked in higher education for over twelve years.</a:t>
            </a:r>
          </a:p>
          <a:p>
            <a:pPr lvl="0">
              <a:lnSpc>
                <a:spcPct val="90000"/>
              </a:lnSpc>
              <a:defRPr/>
            </a:pPr>
            <a:r>
              <a:rPr lang="en-US" sz="2400" dirty="0" smtClean="0">
                <a:solidFill>
                  <a:prstClr val="black"/>
                </a:solidFill>
              </a:rPr>
              <a:t>Brian consults and presents nationally on a variety of counseling in higher education topics. He has spoken to faculty and staff on the topics of forensic threat assessment, suicide prevention, compassion fatigue, classroom disruption, and identifying and managing aggression. </a:t>
            </a:r>
          </a:p>
          <a:p>
            <a:pPr>
              <a:lnSpc>
                <a:spcPct val="90000"/>
              </a:lnSpc>
              <a:buNone/>
              <a:defRPr/>
            </a:pPr>
            <a:endParaRPr lang="en-US" sz="11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p:cNvSpPr txBox="1">
            <a:spLocks noChangeArrowheads="1"/>
          </p:cNvSpPr>
          <p:nvPr/>
        </p:nvSpPr>
        <p:spPr bwMode="auto">
          <a:xfrm>
            <a:off x="381000" y="1632703"/>
            <a:ext cx="8458200" cy="6244499"/>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smtClean="0">
                <a:latin typeface="Calibri" pitchFamily="34" charset="0"/>
              </a:rPr>
              <a:t>Approach </a:t>
            </a:r>
            <a:r>
              <a:rPr lang="en-US" sz="2800" dirty="0">
                <a:latin typeface="Calibri" pitchFamily="34" charset="0"/>
              </a:rPr>
              <a:t>the </a:t>
            </a:r>
            <a:r>
              <a:rPr lang="en-US" sz="2800" dirty="0" smtClean="0">
                <a:latin typeface="Calibri" pitchFamily="34" charset="0"/>
              </a:rPr>
              <a:t>behavior the same, </a:t>
            </a:r>
            <a:r>
              <a:rPr lang="en-US" sz="2800" dirty="0">
                <a:latin typeface="Calibri" pitchFamily="34" charset="0"/>
              </a:rPr>
              <a:t>whether the etiology is a personality disorder, developmental delays or socially odd behavior. </a:t>
            </a:r>
            <a:r>
              <a:rPr lang="en-US" sz="2800" dirty="0">
                <a:latin typeface="Calibri" pitchFamily="34" charset="0"/>
                <a:cs typeface="Times New Roman" pitchFamily="18" charset="0"/>
              </a:rPr>
              <a:t>Training faculty</a:t>
            </a:r>
            <a:r>
              <a:rPr lang="en-US" sz="2800" dirty="0" smtClean="0">
                <a:latin typeface="Calibri" pitchFamily="34" charset="0"/>
                <a:cs typeface="Times New Roman" pitchFamily="18" charset="0"/>
              </a:rPr>
              <a:t> and staff to </a:t>
            </a:r>
            <a:r>
              <a:rPr lang="en-US" sz="2800" dirty="0">
                <a:latin typeface="Calibri" pitchFamily="34" charset="0"/>
                <a:cs typeface="Times New Roman" pitchFamily="18" charset="0"/>
              </a:rPr>
              <a:t>differentiate the cause of these behaviors would yield little improvement in their classroom </a:t>
            </a:r>
            <a:r>
              <a:rPr lang="en-US" sz="2800" dirty="0" smtClean="0">
                <a:latin typeface="Calibri" pitchFamily="34" charset="0"/>
                <a:cs typeface="Times New Roman" pitchFamily="18" charset="0"/>
              </a:rPr>
              <a:t>management or getting compliance and reducing conflict in the residence halls. </a:t>
            </a:r>
            <a:endParaRPr lang="en-US" sz="2800" dirty="0">
              <a:latin typeface="Calibri" pitchFamily="34" charset="0"/>
              <a:cs typeface="Times New Roman" pitchFamily="18" charset="0"/>
            </a:endParaRPr>
          </a:p>
          <a:p>
            <a:pPr marL="342900" indent="-342900">
              <a:lnSpc>
                <a:spcPct val="90000"/>
              </a:lnSpc>
              <a:spcBef>
                <a:spcPct val="20000"/>
              </a:spcBef>
            </a:pPr>
            <a:endParaRPr lang="en-US" sz="1400" dirty="0">
              <a:latin typeface="Calibri" pitchFamily="34" charset="0"/>
              <a:cs typeface="Times New Roman" pitchFamily="18" charset="0"/>
            </a:endParaRPr>
          </a:p>
          <a:p>
            <a:pPr marL="342900" indent="-342900">
              <a:lnSpc>
                <a:spcPct val="90000"/>
              </a:lnSpc>
              <a:spcBef>
                <a:spcPct val="20000"/>
              </a:spcBef>
            </a:pPr>
            <a:r>
              <a:rPr lang="en-US" sz="2800" dirty="0">
                <a:latin typeface="Calibri" pitchFamily="34" charset="0"/>
                <a:cs typeface="Times New Roman" pitchFamily="18" charset="0"/>
              </a:rPr>
              <a:t>Faculty should realize there are ADA protections extended to Asperger’s that may not exist for the others.  The onus for completing the ADA application does fall to the student. We will talk in a moment about how faculty can assist with this referral.</a:t>
            </a: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a:p>
            <a:pPr marL="800100" lvl="1" indent="-342900">
              <a:lnSpc>
                <a:spcPct val="90000"/>
              </a:lnSpc>
              <a:spcBef>
                <a:spcPct val="20000"/>
              </a:spcBef>
              <a:buFontTx/>
              <a:buChar char="•"/>
            </a:pP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6172200"/>
            <a:ext cx="2133600" cy="365125"/>
          </a:xfrm>
        </p:spPr>
        <p:txBody>
          <a:bodyPr rtlCol="0" anchor="ctr"/>
          <a:lstStyle/>
          <a:p>
            <a:pPr fontAlgn="auto">
              <a:spcBef>
                <a:spcPts val="0"/>
              </a:spcBef>
              <a:spcAft>
                <a:spcPts val="0"/>
              </a:spcAft>
              <a:defRPr/>
            </a:pPr>
            <a:fld id="{5C13D1BF-46B4-4E93-A269-ADE5672C7FB7}" type="slidenum">
              <a:rPr lang="en-US" sz="1200">
                <a:solidFill>
                  <a:schemeClr val="tx1">
                    <a:tint val="75000"/>
                  </a:schemeClr>
                </a:solidFill>
                <a:latin typeface="+mn-lt"/>
              </a:rPr>
              <a:pPr fontAlgn="auto">
                <a:spcBef>
                  <a:spcPts val="0"/>
                </a:spcBef>
                <a:spcAft>
                  <a:spcPts val="0"/>
                </a:spcAft>
                <a:defRPr/>
              </a:pPr>
              <a:t>20</a:t>
            </a:fld>
            <a:endParaRPr lang="en-US" sz="1200" dirty="0">
              <a:solidFill>
                <a:schemeClr val="tx1">
                  <a:tint val="75000"/>
                </a:schemeClr>
              </a:solidFill>
              <a:latin typeface="+mn-lt"/>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381000" y="1930736"/>
            <a:ext cx="8458200" cy="4487382"/>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These students are often distracting to others in the classroom. Sometimes they are teased.</a:t>
            </a:r>
          </a:p>
          <a:p>
            <a:pPr marL="342900" indent="-342900">
              <a:lnSpc>
                <a:spcPct val="90000"/>
              </a:lnSpc>
              <a:spcBef>
                <a:spcPct val="20000"/>
              </a:spcBef>
            </a:pPr>
            <a:r>
              <a:rPr lang="en-US" sz="2800" dirty="0">
                <a:latin typeface="Calibri" pitchFamily="34" charset="0"/>
                <a:cs typeface="Times New Roman" pitchFamily="18" charset="0"/>
              </a:rPr>
              <a:t>We should address these behaviors with a consistent approach:</a:t>
            </a:r>
          </a:p>
          <a:p>
            <a:pPr marL="342900" indent="-342900">
              <a:lnSpc>
                <a:spcPct val="90000"/>
              </a:lnSpc>
              <a:spcBef>
                <a:spcPct val="20000"/>
              </a:spcBef>
              <a:buFontTx/>
              <a:buChar char="•"/>
            </a:pPr>
            <a:r>
              <a:rPr lang="en-US" sz="2800" dirty="0">
                <a:latin typeface="Calibri" pitchFamily="34" charset="0"/>
                <a:cs typeface="Times New Roman" pitchFamily="18" charset="0"/>
              </a:rPr>
              <a:t>Seek to minimize the </a:t>
            </a:r>
            <a:r>
              <a:rPr lang="en-US" sz="2800" dirty="0" smtClean="0">
                <a:latin typeface="Calibri" pitchFamily="34" charset="0"/>
                <a:cs typeface="Times New Roman" pitchFamily="18" charset="0"/>
              </a:rPr>
              <a:t>classroom and residence hall </a:t>
            </a:r>
            <a:r>
              <a:rPr lang="en-US" sz="2800" dirty="0">
                <a:latin typeface="Calibri" pitchFamily="34" charset="0"/>
                <a:cs typeface="Times New Roman" pitchFamily="18" charset="0"/>
              </a:rPr>
              <a:t>disruptions</a:t>
            </a:r>
          </a:p>
          <a:p>
            <a:pPr marL="342900" indent="-342900">
              <a:lnSpc>
                <a:spcPct val="90000"/>
              </a:lnSpc>
              <a:spcBef>
                <a:spcPct val="20000"/>
              </a:spcBef>
              <a:buFontTx/>
              <a:buChar char="•"/>
            </a:pPr>
            <a:r>
              <a:rPr lang="en-US" sz="2800" dirty="0">
                <a:latin typeface="Calibri" pitchFamily="34" charset="0"/>
                <a:cs typeface="Times New Roman" pitchFamily="18" charset="0"/>
              </a:rPr>
              <a:t>Reduce teasing and </a:t>
            </a:r>
          </a:p>
          <a:p>
            <a:pPr marL="342900" indent="-342900">
              <a:lnSpc>
                <a:spcPct val="90000"/>
              </a:lnSpc>
              <a:spcBef>
                <a:spcPct val="20000"/>
              </a:spcBef>
              <a:buFontTx/>
              <a:buChar char="•"/>
            </a:pPr>
            <a:r>
              <a:rPr lang="en-US" sz="2800" dirty="0">
                <a:latin typeface="Calibri" pitchFamily="34" charset="0"/>
                <a:cs typeface="Times New Roman" pitchFamily="18" charset="0"/>
              </a:rPr>
              <a:t>Increase positive </a:t>
            </a:r>
            <a:r>
              <a:rPr lang="en-US" sz="2800" dirty="0" smtClean="0">
                <a:latin typeface="Calibri" pitchFamily="34" charset="0"/>
                <a:cs typeface="Times New Roman" pitchFamily="18" charset="0"/>
              </a:rPr>
              <a:t>communication</a:t>
            </a:r>
          </a:p>
          <a:p>
            <a:pPr marL="342900" indent="-342900">
              <a:lnSpc>
                <a:spcPct val="90000"/>
              </a:lnSpc>
              <a:spcBef>
                <a:spcPct val="20000"/>
              </a:spcBef>
            </a:pPr>
            <a:r>
              <a:rPr lang="en-US" sz="2800" dirty="0" smtClean="0">
                <a:latin typeface="Calibri" pitchFamily="34" charset="0"/>
                <a:cs typeface="Times New Roman" pitchFamily="18" charset="0"/>
              </a:rPr>
              <a:t>	 </a:t>
            </a:r>
            <a:r>
              <a:rPr lang="en-US" sz="2800" dirty="0">
                <a:latin typeface="Calibri" pitchFamily="34" charset="0"/>
                <a:cs typeface="Times New Roman" pitchFamily="18" charset="0"/>
              </a:rPr>
              <a:t>between all </a:t>
            </a:r>
            <a:r>
              <a:rPr lang="en-US" sz="2800" dirty="0" smtClean="0">
                <a:latin typeface="Calibri" pitchFamily="34" charset="0"/>
                <a:cs typeface="Times New Roman" pitchFamily="18" charset="0"/>
              </a:rPr>
              <a:t>students</a:t>
            </a:r>
          </a:p>
          <a:p>
            <a:pPr marL="342900" indent="-342900">
              <a:lnSpc>
                <a:spcPct val="90000"/>
              </a:lnSpc>
              <a:spcBef>
                <a:spcPct val="20000"/>
              </a:spcBef>
            </a:pP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791200"/>
            <a:ext cx="2133600" cy="625475"/>
          </a:xfrm>
        </p:spPr>
        <p:txBody>
          <a:bodyPr rtlCol="0" anchor="ctr"/>
          <a:lstStyle/>
          <a:p>
            <a:pPr fontAlgn="auto">
              <a:spcBef>
                <a:spcPts val="0"/>
              </a:spcBef>
              <a:spcAft>
                <a:spcPts val="0"/>
              </a:spcAft>
              <a:defRPr/>
            </a:pPr>
            <a:fld id="{8AAB884D-95C9-4A7C-9FF8-AA4192316BD6}" type="slidenum">
              <a:rPr lang="en-US" sz="1200">
                <a:solidFill>
                  <a:schemeClr val="tx1">
                    <a:tint val="75000"/>
                  </a:schemeClr>
                </a:solidFill>
                <a:latin typeface="+mn-lt"/>
              </a:rPr>
              <a:pPr fontAlgn="auto">
                <a:spcBef>
                  <a:spcPts val="0"/>
                </a:spcBef>
                <a:spcAft>
                  <a:spcPts val="0"/>
                </a:spcAft>
                <a:defRPr/>
              </a:pPr>
              <a:t>21</a:t>
            </a:fld>
            <a:endParaRPr lang="en-US" sz="1200" dirty="0">
              <a:solidFill>
                <a:schemeClr val="tx1">
                  <a:tint val="75000"/>
                </a:schemeClr>
              </a:solidFill>
              <a:latin typeface="+mn-lt"/>
            </a:endParaRPr>
          </a:p>
        </p:txBody>
      </p:sp>
      <p:sp>
        <p:nvSpPr>
          <p:cNvPr id="8"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8674" name="Picture 2" descr="http://blog.orgsync.com/wp-content/uploads/2009/06/student-group-couch-300x220.jpg"/>
          <p:cNvPicPr>
            <a:picLocks noChangeAspect="1" noChangeArrowheads="1"/>
          </p:cNvPicPr>
          <p:nvPr/>
        </p:nvPicPr>
        <p:blipFill>
          <a:blip r:embed="rId2"/>
          <a:srcRect/>
          <a:stretch>
            <a:fillRect/>
          </a:stretch>
        </p:blipFill>
        <p:spPr bwMode="auto">
          <a:xfrm>
            <a:off x="5829300" y="4321175"/>
            <a:ext cx="2857500" cy="2095500"/>
          </a:xfrm>
          <a:prstGeom prst="rect">
            <a:avLst/>
          </a:prstGeom>
          <a:noFill/>
        </p:spPr>
      </p:pic>
      <p:sp>
        <p:nvSpPr>
          <p:cNvPr id="6" name="Rectangle 5"/>
          <p:cNvSpPr/>
          <p:nvPr/>
        </p:nvSpPr>
        <p:spPr>
          <a:xfrm>
            <a:off x="0" y="6572006"/>
            <a:ext cx="9144000" cy="307777"/>
          </a:xfrm>
          <a:prstGeom prst="rect">
            <a:avLst/>
          </a:prstGeom>
        </p:spPr>
        <p:txBody>
          <a:bodyPr wrap="square">
            <a:spAutoFit/>
          </a:bodyPr>
          <a:lstStyle/>
          <a:p>
            <a:pPr algn="ctr"/>
            <a:r>
              <a:rPr lang="en-US" sz="1400" dirty="0" smtClean="0"/>
              <a:t>http://blog.orgsync.com/wp-content/uploads/2009/06/student-group-couch-300x220.jpg</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381000" y="2280601"/>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When working with these students, it is essential to offer clear messages. Avoid trying to address multiple issues at one time. </a:t>
            </a:r>
          </a:p>
          <a:p>
            <a:pPr marL="342900" indent="-342900">
              <a:lnSpc>
                <a:spcPct val="90000"/>
              </a:lnSpc>
              <a:spcBef>
                <a:spcPct val="20000"/>
              </a:spcBef>
            </a:pPr>
            <a:endParaRPr lang="en-US" sz="2800" dirty="0">
              <a:latin typeface="Calibri" pitchFamily="34" charset="0"/>
            </a:endParaRPr>
          </a:p>
          <a:p>
            <a:pPr marL="342900" indent="-342900">
              <a:lnSpc>
                <a:spcPct val="90000"/>
              </a:lnSpc>
              <a:spcBef>
                <a:spcPct val="20000"/>
              </a:spcBef>
            </a:pPr>
            <a:r>
              <a:rPr lang="en-US" sz="2800" dirty="0">
                <a:solidFill>
                  <a:srgbClr val="00B050"/>
                </a:solidFill>
                <a:latin typeface="Calibri" pitchFamily="34" charset="0"/>
              </a:rPr>
              <a:t>CLEAR: </a:t>
            </a:r>
            <a:r>
              <a:rPr lang="en-US" sz="2800" dirty="0">
                <a:latin typeface="Calibri" pitchFamily="34" charset="0"/>
              </a:rPr>
              <a:t>“Please save any questions until after class or during my office hours.”</a:t>
            </a:r>
          </a:p>
          <a:p>
            <a:pPr marL="342900" indent="-342900">
              <a:lnSpc>
                <a:spcPct val="90000"/>
              </a:lnSpc>
              <a:spcBef>
                <a:spcPct val="20000"/>
              </a:spcBef>
            </a:pPr>
            <a:r>
              <a:rPr lang="en-US" sz="2800" dirty="0">
                <a:solidFill>
                  <a:srgbClr val="FF0000"/>
                </a:solidFill>
                <a:latin typeface="Calibri" pitchFamily="34" charset="0"/>
              </a:rPr>
              <a:t>UNCLEAR: </a:t>
            </a:r>
            <a:r>
              <a:rPr lang="en-US" sz="2800" dirty="0">
                <a:latin typeface="Calibri" pitchFamily="34" charset="0"/>
              </a:rPr>
              <a:t>“When you ask questions before class it sometimes can take up time that I need to prepare for class. If you have a short question, you can ask it---but try to save big questions for during my office hours.”</a:t>
            </a:r>
          </a:p>
        </p:txBody>
      </p:sp>
      <p:sp>
        <p:nvSpPr>
          <p:cNvPr id="11" name="Slide Number Placeholder 10"/>
          <p:cNvSpPr>
            <a:spLocks noGrp="1"/>
          </p:cNvSpPr>
          <p:nvPr>
            <p:ph type="sldNum" sz="quarter" idx="12"/>
          </p:nvPr>
        </p:nvSpPr>
        <p:spPr>
          <a:xfrm>
            <a:off x="6553200" y="5791200"/>
            <a:ext cx="2133600" cy="625475"/>
          </a:xfrm>
        </p:spPr>
        <p:txBody>
          <a:bodyPr rtlCol="0" anchor="ctr"/>
          <a:lstStyle/>
          <a:p>
            <a:pPr fontAlgn="auto">
              <a:spcBef>
                <a:spcPts val="0"/>
              </a:spcBef>
              <a:spcAft>
                <a:spcPts val="0"/>
              </a:spcAft>
              <a:defRPr/>
            </a:pPr>
            <a:fld id="{455F75D7-25DE-467B-968B-3225DB9931D3}" type="slidenum">
              <a:rPr lang="en-US" sz="1200">
                <a:solidFill>
                  <a:schemeClr val="tx1">
                    <a:tint val="75000"/>
                  </a:schemeClr>
                </a:solidFill>
                <a:latin typeface="+mn-lt"/>
              </a:rPr>
              <a:pPr fontAlgn="auto">
                <a:spcBef>
                  <a:spcPts val="0"/>
                </a:spcBef>
                <a:spcAft>
                  <a:spcPts val="0"/>
                </a:spcAft>
                <a:defRPr/>
              </a:pPr>
              <a:t>22</a:t>
            </a:fld>
            <a:endParaRPr lang="en-US" sz="1200" dirty="0">
              <a:solidFill>
                <a:schemeClr val="tx1">
                  <a:tint val="75000"/>
                </a:schemeClr>
              </a:solidFill>
              <a:latin typeface="+mn-lt"/>
            </a:endParaRPr>
          </a:p>
        </p:txBody>
      </p:sp>
      <p:sp>
        <p:nvSpPr>
          <p:cNvPr id="27651"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b="1" u="sng" dirty="0">
                <a:solidFill>
                  <a:srgbClr val="009900"/>
                </a:solidFill>
                <a:latin typeface="Georgia" pitchFamily="18" charset="0"/>
              </a:rPr>
              <a:t>clear</a:t>
            </a:r>
            <a:r>
              <a:rPr lang="en-US" sz="3600" dirty="0">
                <a:solidFill>
                  <a:srgbClr val="009900"/>
                </a:solidFill>
                <a:latin typeface="Georgia" pitchFamily="18" charset="0"/>
              </a:rPr>
              <a:t>, concise, consistent</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381000" y="2280601"/>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When working with these students, it is essential to offer clear messages. Avoid trying to address multiple issues at one time. </a:t>
            </a:r>
          </a:p>
          <a:p>
            <a:pPr marL="342900" indent="-342900">
              <a:lnSpc>
                <a:spcPct val="90000"/>
              </a:lnSpc>
              <a:spcBef>
                <a:spcPct val="20000"/>
              </a:spcBef>
            </a:pPr>
            <a:endParaRPr lang="en-US" sz="2800" dirty="0">
              <a:latin typeface="Calibri" pitchFamily="34" charset="0"/>
            </a:endParaRPr>
          </a:p>
          <a:p>
            <a:pPr marL="342900" indent="-342900">
              <a:lnSpc>
                <a:spcPct val="90000"/>
              </a:lnSpc>
              <a:spcBef>
                <a:spcPct val="20000"/>
              </a:spcBef>
            </a:pPr>
            <a:r>
              <a:rPr lang="en-US" sz="2800" dirty="0">
                <a:solidFill>
                  <a:srgbClr val="00B050"/>
                </a:solidFill>
                <a:latin typeface="Calibri" pitchFamily="34" charset="0"/>
              </a:rPr>
              <a:t>CLEAR: </a:t>
            </a:r>
            <a:r>
              <a:rPr lang="en-US" sz="2800" dirty="0">
                <a:latin typeface="Calibri" pitchFamily="34" charset="0"/>
              </a:rPr>
              <a:t>“Please</a:t>
            </a:r>
            <a:r>
              <a:rPr lang="en-US" sz="2800" dirty="0" smtClean="0">
                <a:latin typeface="Calibri" pitchFamily="34" charset="0"/>
              </a:rPr>
              <a:t> don’t play your techno music that loud.”</a:t>
            </a:r>
            <a:endParaRPr lang="en-US" sz="2800" dirty="0">
              <a:latin typeface="Calibri" pitchFamily="34" charset="0"/>
            </a:endParaRPr>
          </a:p>
          <a:p>
            <a:pPr marL="342900" indent="-342900">
              <a:lnSpc>
                <a:spcPct val="90000"/>
              </a:lnSpc>
              <a:spcBef>
                <a:spcPct val="20000"/>
              </a:spcBef>
            </a:pPr>
            <a:r>
              <a:rPr lang="en-US" sz="2800" dirty="0">
                <a:solidFill>
                  <a:srgbClr val="FF0000"/>
                </a:solidFill>
                <a:latin typeface="Calibri" pitchFamily="34" charset="0"/>
              </a:rPr>
              <a:t>UNCLEAR: </a:t>
            </a:r>
            <a:r>
              <a:rPr lang="en-US" sz="2800" dirty="0" smtClean="0">
                <a:latin typeface="Calibri" pitchFamily="34" charset="0"/>
              </a:rPr>
              <a:t>“Listen, quiet hours are in effect now and since it is close to finals, we really have to be aware of the noise level on the floor. Normally, this wouldn’t be a problem, but since it isn’t the weekend, you really need to turn it down a bit.”</a:t>
            </a:r>
            <a:endParaRPr lang="en-US" sz="2800" dirty="0">
              <a:latin typeface="Calibri" pitchFamily="34" charset="0"/>
            </a:endParaRPr>
          </a:p>
        </p:txBody>
      </p:sp>
      <p:sp>
        <p:nvSpPr>
          <p:cNvPr id="11" name="Slide Number Placeholder 10"/>
          <p:cNvSpPr>
            <a:spLocks noGrp="1"/>
          </p:cNvSpPr>
          <p:nvPr>
            <p:ph type="sldNum" sz="quarter" idx="12"/>
          </p:nvPr>
        </p:nvSpPr>
        <p:spPr>
          <a:xfrm>
            <a:off x="6553200" y="5791200"/>
            <a:ext cx="2133600" cy="625475"/>
          </a:xfrm>
        </p:spPr>
        <p:txBody>
          <a:bodyPr rtlCol="0" anchor="ctr"/>
          <a:lstStyle/>
          <a:p>
            <a:pPr fontAlgn="auto">
              <a:spcBef>
                <a:spcPts val="0"/>
              </a:spcBef>
              <a:spcAft>
                <a:spcPts val="0"/>
              </a:spcAft>
              <a:defRPr/>
            </a:pPr>
            <a:fld id="{455F75D7-25DE-467B-968B-3225DB9931D3}" type="slidenum">
              <a:rPr lang="en-US" sz="1200">
                <a:solidFill>
                  <a:schemeClr val="tx1">
                    <a:tint val="75000"/>
                  </a:schemeClr>
                </a:solidFill>
                <a:latin typeface="+mn-lt"/>
              </a:rPr>
              <a:pPr fontAlgn="auto">
                <a:spcBef>
                  <a:spcPts val="0"/>
                </a:spcBef>
                <a:spcAft>
                  <a:spcPts val="0"/>
                </a:spcAft>
                <a:defRPr/>
              </a:pPr>
              <a:t>23</a:t>
            </a:fld>
            <a:endParaRPr lang="en-US" sz="1200" dirty="0">
              <a:solidFill>
                <a:schemeClr val="tx1">
                  <a:tint val="75000"/>
                </a:schemeClr>
              </a:solidFill>
              <a:latin typeface="+mn-lt"/>
            </a:endParaRPr>
          </a:p>
        </p:txBody>
      </p:sp>
      <p:sp>
        <p:nvSpPr>
          <p:cNvPr id="27651"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b="1" u="sng" dirty="0">
                <a:solidFill>
                  <a:srgbClr val="009900"/>
                </a:solidFill>
                <a:latin typeface="Georgia" pitchFamily="18" charset="0"/>
              </a:rPr>
              <a:t>clear</a:t>
            </a:r>
            <a:r>
              <a:rPr lang="en-US" sz="3600" dirty="0">
                <a:solidFill>
                  <a:srgbClr val="009900"/>
                </a:solidFill>
                <a:latin typeface="Georgia" pitchFamily="18" charset="0"/>
              </a:rPr>
              <a:t>, concise, consistent</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381000" y="2332432"/>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Messages should be concise.</a:t>
            </a:r>
            <a:r>
              <a:rPr lang="en-US" sz="2800" dirty="0">
                <a:solidFill>
                  <a:srgbClr val="00B050"/>
                </a:solidFill>
                <a:latin typeface="Calibri" pitchFamily="34" charset="0"/>
              </a:rPr>
              <a:t> </a:t>
            </a:r>
            <a:r>
              <a:rPr lang="en-US" sz="2800" dirty="0">
                <a:latin typeface="Calibri" pitchFamily="34" charset="0"/>
              </a:rPr>
              <a:t>They should be short and focused on the desirable action. </a:t>
            </a:r>
          </a:p>
          <a:p>
            <a:pPr marL="342900" indent="-342900">
              <a:lnSpc>
                <a:spcPct val="90000"/>
              </a:lnSpc>
              <a:spcBef>
                <a:spcPct val="20000"/>
              </a:spcBef>
              <a:buFontTx/>
              <a:buChar char="•"/>
            </a:pPr>
            <a:endParaRPr lang="en-US" sz="2800" dirty="0">
              <a:latin typeface="Calibri" pitchFamily="34" charset="0"/>
              <a:cs typeface="Times New Roman" pitchFamily="18" charset="0"/>
            </a:endParaRPr>
          </a:p>
          <a:p>
            <a:pPr marL="342900" indent="-342900">
              <a:lnSpc>
                <a:spcPct val="90000"/>
              </a:lnSpc>
              <a:spcBef>
                <a:spcPct val="20000"/>
              </a:spcBef>
            </a:pPr>
            <a:r>
              <a:rPr lang="en-US" sz="2800" dirty="0">
                <a:solidFill>
                  <a:srgbClr val="00B050"/>
                </a:solidFill>
                <a:latin typeface="Calibri" pitchFamily="34" charset="0"/>
              </a:rPr>
              <a:t>CONCISE: </a:t>
            </a:r>
            <a:r>
              <a:rPr lang="en-US" sz="2800" dirty="0">
                <a:latin typeface="Calibri" pitchFamily="34" charset="0"/>
              </a:rPr>
              <a:t>“Please don’t touch other students in class.”</a:t>
            </a:r>
          </a:p>
          <a:p>
            <a:pPr marL="342900" indent="-342900">
              <a:lnSpc>
                <a:spcPct val="90000"/>
              </a:lnSpc>
              <a:spcBef>
                <a:spcPct val="20000"/>
              </a:spcBef>
            </a:pPr>
            <a:r>
              <a:rPr lang="en-US" sz="2800" dirty="0">
                <a:solidFill>
                  <a:srgbClr val="FF0000"/>
                </a:solidFill>
                <a:latin typeface="Calibri" pitchFamily="34" charset="0"/>
              </a:rPr>
              <a:t>LENGTHY: </a:t>
            </a:r>
            <a:r>
              <a:rPr lang="en-US" sz="2800" dirty="0">
                <a:latin typeface="Calibri" pitchFamily="34" charset="0"/>
              </a:rPr>
              <a:t>“I know you think you were just joking around when you flipped Megan’s hair up like that but she might have seen it as something else. And whether </a:t>
            </a:r>
            <a:r>
              <a:rPr lang="en-US" sz="2800" dirty="0" smtClean="0">
                <a:latin typeface="Calibri" pitchFamily="34" charset="0"/>
              </a:rPr>
              <a:t>you </a:t>
            </a:r>
            <a:r>
              <a:rPr lang="en-US" sz="2800" dirty="0">
                <a:latin typeface="Calibri" pitchFamily="34" charset="0"/>
              </a:rPr>
              <a:t>like her or not, by touching her hair you can cause a problem that can end in assault charges. No one wants that, so try to avoid this in the future.”</a:t>
            </a: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6096000"/>
            <a:ext cx="2133600" cy="625475"/>
          </a:xfrm>
        </p:spPr>
        <p:txBody>
          <a:bodyPr rtlCol="0" anchor="ctr"/>
          <a:lstStyle/>
          <a:p>
            <a:pPr fontAlgn="auto">
              <a:spcBef>
                <a:spcPts val="0"/>
              </a:spcBef>
              <a:spcAft>
                <a:spcPts val="0"/>
              </a:spcAft>
              <a:defRPr/>
            </a:pPr>
            <a:fld id="{321C8B40-6C31-4786-9EED-D9063F11F4E1}" type="slidenum">
              <a:rPr lang="en-US" sz="1200">
                <a:solidFill>
                  <a:schemeClr val="tx1">
                    <a:tint val="75000"/>
                  </a:schemeClr>
                </a:solidFill>
                <a:latin typeface="+mn-lt"/>
              </a:rPr>
              <a:pPr fontAlgn="auto">
                <a:spcBef>
                  <a:spcPts val="0"/>
                </a:spcBef>
                <a:spcAft>
                  <a:spcPts val="0"/>
                </a:spcAft>
                <a:defRPr/>
              </a:pPr>
              <a:t>24</a:t>
            </a:fld>
            <a:endParaRPr lang="en-US" sz="1200" dirty="0">
              <a:solidFill>
                <a:schemeClr val="tx1">
                  <a:tint val="75000"/>
                </a:schemeClr>
              </a:solidFill>
              <a:latin typeface="+mn-lt"/>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dirty="0">
                <a:solidFill>
                  <a:srgbClr val="009900"/>
                </a:solidFill>
                <a:latin typeface="Georgia" pitchFamily="18" charset="0"/>
              </a:rPr>
              <a:t>clear, </a:t>
            </a:r>
            <a:r>
              <a:rPr lang="en-US" sz="3600" b="1" u="sng" dirty="0">
                <a:solidFill>
                  <a:srgbClr val="009900"/>
                </a:solidFill>
                <a:latin typeface="Georgia" pitchFamily="18" charset="0"/>
              </a:rPr>
              <a:t>concise</a:t>
            </a:r>
            <a:r>
              <a:rPr lang="en-US" sz="3600" dirty="0">
                <a:solidFill>
                  <a:srgbClr val="009900"/>
                </a:solidFill>
                <a:latin typeface="Georgia" pitchFamily="18" charset="0"/>
              </a:rPr>
              <a:t>, consistent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381000" y="2332432"/>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Messages should be concise.</a:t>
            </a:r>
            <a:r>
              <a:rPr lang="en-US" sz="2800" dirty="0">
                <a:solidFill>
                  <a:srgbClr val="00B050"/>
                </a:solidFill>
                <a:latin typeface="Calibri" pitchFamily="34" charset="0"/>
              </a:rPr>
              <a:t> </a:t>
            </a:r>
            <a:r>
              <a:rPr lang="en-US" sz="2800" dirty="0">
                <a:latin typeface="Calibri" pitchFamily="34" charset="0"/>
              </a:rPr>
              <a:t>They should be short and focused on the desirable action. </a:t>
            </a:r>
          </a:p>
          <a:p>
            <a:pPr marL="342900" indent="-342900">
              <a:lnSpc>
                <a:spcPct val="90000"/>
              </a:lnSpc>
              <a:spcBef>
                <a:spcPct val="20000"/>
              </a:spcBef>
              <a:buFontTx/>
              <a:buChar char="•"/>
            </a:pPr>
            <a:endParaRPr lang="en-US" sz="2800" dirty="0">
              <a:latin typeface="Calibri" pitchFamily="34" charset="0"/>
              <a:cs typeface="Times New Roman" pitchFamily="18" charset="0"/>
            </a:endParaRPr>
          </a:p>
          <a:p>
            <a:pPr marL="342900" indent="-342900">
              <a:lnSpc>
                <a:spcPct val="90000"/>
              </a:lnSpc>
              <a:spcBef>
                <a:spcPct val="20000"/>
              </a:spcBef>
            </a:pPr>
            <a:r>
              <a:rPr lang="en-US" sz="2800" dirty="0">
                <a:solidFill>
                  <a:srgbClr val="00B050"/>
                </a:solidFill>
                <a:latin typeface="Calibri" pitchFamily="34" charset="0"/>
              </a:rPr>
              <a:t>CONCISE: </a:t>
            </a:r>
            <a:r>
              <a:rPr lang="en-US" sz="2800" dirty="0">
                <a:latin typeface="Calibri" pitchFamily="34" charset="0"/>
              </a:rPr>
              <a:t>“Please</a:t>
            </a:r>
            <a:r>
              <a:rPr lang="en-US" sz="2800" dirty="0" smtClean="0">
                <a:latin typeface="Calibri" pitchFamily="34" charset="0"/>
              </a:rPr>
              <a:t> don’t use your snooze alarm.”</a:t>
            </a:r>
            <a:endParaRPr lang="en-US" sz="2800" dirty="0">
              <a:latin typeface="Calibri" pitchFamily="34" charset="0"/>
            </a:endParaRPr>
          </a:p>
          <a:p>
            <a:pPr marL="342900" indent="-342900">
              <a:lnSpc>
                <a:spcPct val="90000"/>
              </a:lnSpc>
              <a:spcBef>
                <a:spcPct val="20000"/>
              </a:spcBef>
            </a:pPr>
            <a:r>
              <a:rPr lang="en-US" sz="2800" dirty="0">
                <a:solidFill>
                  <a:srgbClr val="FF0000"/>
                </a:solidFill>
                <a:latin typeface="Calibri" pitchFamily="34" charset="0"/>
              </a:rPr>
              <a:t>LENGTHY: </a:t>
            </a:r>
            <a:r>
              <a:rPr lang="en-US" sz="2800" dirty="0" smtClean="0">
                <a:latin typeface="Calibri" pitchFamily="34" charset="0"/>
              </a:rPr>
              <a:t>“Everyone can have some trouble waking up in the morning, but it is important not to hit the snooze alarm so many times. If you can learn to just use it once or twice, that would be one thing…but you hit it like twelve times…and that’s too many. So let’s try to cut back some, ok?”</a:t>
            </a: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6096000"/>
            <a:ext cx="2133600" cy="625475"/>
          </a:xfrm>
        </p:spPr>
        <p:txBody>
          <a:bodyPr rtlCol="0" anchor="ctr"/>
          <a:lstStyle/>
          <a:p>
            <a:pPr fontAlgn="auto">
              <a:spcBef>
                <a:spcPts val="0"/>
              </a:spcBef>
              <a:spcAft>
                <a:spcPts val="0"/>
              </a:spcAft>
              <a:defRPr/>
            </a:pPr>
            <a:fld id="{321C8B40-6C31-4786-9EED-D9063F11F4E1}" type="slidenum">
              <a:rPr lang="en-US" sz="1200">
                <a:solidFill>
                  <a:schemeClr val="tx1">
                    <a:tint val="75000"/>
                  </a:schemeClr>
                </a:solidFill>
                <a:latin typeface="+mn-lt"/>
              </a:rPr>
              <a:pPr fontAlgn="auto">
                <a:spcBef>
                  <a:spcPts val="0"/>
                </a:spcBef>
                <a:spcAft>
                  <a:spcPts val="0"/>
                </a:spcAft>
                <a:defRPr/>
              </a:pPr>
              <a:t>25</a:t>
            </a:fld>
            <a:endParaRPr lang="en-US" sz="1200" dirty="0">
              <a:solidFill>
                <a:schemeClr val="tx1">
                  <a:tint val="75000"/>
                </a:schemeClr>
              </a:solidFill>
              <a:latin typeface="+mn-lt"/>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dirty="0">
                <a:solidFill>
                  <a:srgbClr val="009900"/>
                </a:solidFill>
                <a:latin typeface="Georgia" pitchFamily="18" charset="0"/>
              </a:rPr>
              <a:t>clear, </a:t>
            </a:r>
            <a:r>
              <a:rPr lang="en-US" sz="3600" b="1" u="sng" dirty="0">
                <a:solidFill>
                  <a:srgbClr val="009900"/>
                </a:solidFill>
                <a:latin typeface="Georgia" pitchFamily="18" charset="0"/>
              </a:rPr>
              <a:t>concise</a:t>
            </a:r>
            <a:r>
              <a:rPr lang="en-US" sz="3600" dirty="0">
                <a:solidFill>
                  <a:srgbClr val="009900"/>
                </a:solidFill>
                <a:latin typeface="Georgia" pitchFamily="18" charset="0"/>
              </a:rPr>
              <a:t>, consistent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381000" y="2345390"/>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Messages should be consistent. </a:t>
            </a:r>
            <a:r>
              <a:rPr lang="en-US" sz="2800" dirty="0">
                <a:solidFill>
                  <a:srgbClr val="00B050"/>
                </a:solidFill>
                <a:latin typeface="Calibri" pitchFamily="34" charset="0"/>
              </a:rPr>
              <a:t> </a:t>
            </a:r>
            <a:r>
              <a:rPr lang="en-US" sz="2800" dirty="0">
                <a:latin typeface="Calibri" pitchFamily="34" charset="0"/>
              </a:rPr>
              <a:t>Messages that repeat the same information through repetition are more likely to </a:t>
            </a:r>
            <a:r>
              <a:rPr lang="en-US" sz="2800" dirty="0" smtClean="0">
                <a:latin typeface="Calibri" pitchFamily="34" charset="0"/>
              </a:rPr>
              <a:t>sink in.</a:t>
            </a:r>
            <a:endParaRPr lang="en-US" sz="2800" dirty="0">
              <a:latin typeface="Calibri" pitchFamily="34" charset="0"/>
            </a:endParaRPr>
          </a:p>
          <a:p>
            <a:pPr marL="342900" indent="-342900">
              <a:lnSpc>
                <a:spcPct val="90000"/>
              </a:lnSpc>
              <a:spcBef>
                <a:spcPct val="20000"/>
              </a:spcBef>
              <a:buFontTx/>
              <a:buChar char="•"/>
            </a:pPr>
            <a:endParaRPr lang="en-US" sz="2800" dirty="0">
              <a:latin typeface="Calibri" pitchFamily="34" charset="0"/>
              <a:cs typeface="Times New Roman" pitchFamily="18" charset="0"/>
            </a:endParaRPr>
          </a:p>
          <a:p>
            <a:pPr marL="342900" indent="-342900">
              <a:lnSpc>
                <a:spcPct val="90000"/>
              </a:lnSpc>
              <a:spcBef>
                <a:spcPct val="20000"/>
              </a:spcBef>
            </a:pPr>
            <a:r>
              <a:rPr lang="en-US" sz="2800" dirty="0">
                <a:solidFill>
                  <a:srgbClr val="00B050"/>
                </a:solidFill>
                <a:latin typeface="Calibri" pitchFamily="34" charset="0"/>
              </a:rPr>
              <a:t>CONSISTENT: </a:t>
            </a:r>
            <a:r>
              <a:rPr lang="en-US" sz="2800" dirty="0">
                <a:latin typeface="Calibri" pitchFamily="34" charset="0"/>
              </a:rPr>
              <a:t>“I’d like you to limit yourself to 3 questions per class</a:t>
            </a:r>
            <a:r>
              <a:rPr lang="en-US" sz="2800" dirty="0" smtClean="0">
                <a:latin typeface="Calibri" pitchFamily="34" charset="0"/>
              </a:rPr>
              <a:t>.” </a:t>
            </a:r>
            <a:endParaRPr lang="en-US" sz="2800" dirty="0">
              <a:latin typeface="Calibri" pitchFamily="34" charset="0"/>
            </a:endParaRPr>
          </a:p>
          <a:p>
            <a:pPr marL="342900" indent="-342900">
              <a:lnSpc>
                <a:spcPct val="90000"/>
              </a:lnSpc>
              <a:spcBef>
                <a:spcPct val="20000"/>
              </a:spcBef>
            </a:pPr>
            <a:r>
              <a:rPr lang="en-US" sz="2800" dirty="0" smtClean="0">
                <a:solidFill>
                  <a:srgbClr val="FF0000"/>
                </a:solidFill>
                <a:latin typeface="Calibri" pitchFamily="34" charset="0"/>
              </a:rPr>
              <a:t>INCONSISTENT</a:t>
            </a:r>
            <a:r>
              <a:rPr lang="en-US" sz="2800" dirty="0">
                <a:solidFill>
                  <a:srgbClr val="FF0000"/>
                </a:solidFill>
                <a:latin typeface="Calibri" pitchFamily="34" charset="0"/>
              </a:rPr>
              <a:t>: </a:t>
            </a:r>
            <a:r>
              <a:rPr lang="en-US" sz="2800" dirty="0">
                <a:latin typeface="Calibri" pitchFamily="34" charset="0"/>
              </a:rPr>
              <a:t>“Well, since your last 3 questions were good ones we’ll let you ask some more if you like. But make sure the question is relevant to the discussion at hand.”</a:t>
            </a: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867400"/>
            <a:ext cx="2133600" cy="625475"/>
          </a:xfrm>
        </p:spPr>
        <p:txBody>
          <a:bodyPr rtlCol="0" anchor="ctr"/>
          <a:lstStyle/>
          <a:p>
            <a:pPr fontAlgn="auto">
              <a:spcBef>
                <a:spcPts val="0"/>
              </a:spcBef>
              <a:spcAft>
                <a:spcPts val="0"/>
              </a:spcAft>
              <a:defRPr/>
            </a:pPr>
            <a:fld id="{26DFD651-4FB7-42BD-B813-E488AF594699}" type="slidenum">
              <a:rPr lang="en-US" sz="1200">
                <a:solidFill>
                  <a:schemeClr val="tx1">
                    <a:tint val="75000"/>
                  </a:schemeClr>
                </a:solidFill>
                <a:latin typeface="+mn-lt"/>
              </a:rPr>
              <a:pPr fontAlgn="auto">
                <a:spcBef>
                  <a:spcPts val="0"/>
                </a:spcBef>
                <a:spcAft>
                  <a:spcPts val="0"/>
                </a:spcAft>
                <a:defRPr/>
              </a:pPr>
              <a:t>26</a:t>
            </a:fld>
            <a:endParaRPr lang="en-US" sz="1200" dirty="0">
              <a:solidFill>
                <a:schemeClr val="tx1">
                  <a:tint val="75000"/>
                </a:schemeClr>
              </a:solidFill>
              <a:latin typeface="+mn-lt"/>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dirty="0">
                <a:solidFill>
                  <a:srgbClr val="009900"/>
                </a:solidFill>
                <a:latin typeface="Georgia" pitchFamily="18" charset="0"/>
              </a:rPr>
              <a:t>clear, concise, </a:t>
            </a:r>
            <a:r>
              <a:rPr lang="en-US" sz="3600" b="1" u="sng" dirty="0">
                <a:solidFill>
                  <a:srgbClr val="009900"/>
                </a:solidFill>
                <a:latin typeface="Georgia" pitchFamily="18" charset="0"/>
              </a:rPr>
              <a:t>consistent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381000" y="2345390"/>
            <a:ext cx="8458200" cy="4236031"/>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Messages should be consistent. </a:t>
            </a:r>
            <a:r>
              <a:rPr lang="en-US" sz="2800" dirty="0">
                <a:solidFill>
                  <a:srgbClr val="00B050"/>
                </a:solidFill>
                <a:latin typeface="Calibri" pitchFamily="34" charset="0"/>
              </a:rPr>
              <a:t> </a:t>
            </a:r>
            <a:r>
              <a:rPr lang="en-US" sz="2800" dirty="0">
                <a:latin typeface="Calibri" pitchFamily="34" charset="0"/>
              </a:rPr>
              <a:t>Messages that repeat the same information through repetition are more likely to </a:t>
            </a:r>
            <a:r>
              <a:rPr lang="en-US" sz="2800" dirty="0" smtClean="0">
                <a:latin typeface="Calibri" pitchFamily="34" charset="0"/>
              </a:rPr>
              <a:t>sink </a:t>
            </a:r>
            <a:r>
              <a:rPr lang="en-US" sz="2800" dirty="0">
                <a:latin typeface="Calibri" pitchFamily="34" charset="0"/>
              </a:rPr>
              <a:t>in</a:t>
            </a:r>
            <a:r>
              <a:rPr lang="en-US" sz="2800" dirty="0" smtClean="0">
                <a:latin typeface="Calibri" pitchFamily="34" charset="0"/>
              </a:rPr>
              <a:t>.</a:t>
            </a:r>
            <a:endParaRPr lang="en-US" sz="2800" dirty="0">
              <a:latin typeface="Calibri" pitchFamily="34" charset="0"/>
            </a:endParaRPr>
          </a:p>
          <a:p>
            <a:pPr marL="342900" indent="-342900">
              <a:lnSpc>
                <a:spcPct val="90000"/>
              </a:lnSpc>
              <a:spcBef>
                <a:spcPct val="20000"/>
              </a:spcBef>
              <a:buFontTx/>
              <a:buChar char="•"/>
            </a:pPr>
            <a:endParaRPr lang="en-US" sz="2800" dirty="0">
              <a:latin typeface="Calibri" pitchFamily="34" charset="0"/>
              <a:cs typeface="Times New Roman" pitchFamily="18" charset="0"/>
            </a:endParaRPr>
          </a:p>
          <a:p>
            <a:pPr marL="342900" indent="-342900">
              <a:lnSpc>
                <a:spcPct val="90000"/>
              </a:lnSpc>
              <a:spcBef>
                <a:spcPct val="20000"/>
              </a:spcBef>
            </a:pPr>
            <a:r>
              <a:rPr lang="en-US" sz="2800" dirty="0">
                <a:solidFill>
                  <a:srgbClr val="00B050"/>
                </a:solidFill>
                <a:latin typeface="Calibri" pitchFamily="34" charset="0"/>
              </a:rPr>
              <a:t>CONSISTENT: </a:t>
            </a:r>
            <a:r>
              <a:rPr lang="en-US" sz="2800" dirty="0" smtClean="0">
                <a:latin typeface="Calibri" pitchFamily="34" charset="0"/>
              </a:rPr>
              <a:t>“Please shower every day.”</a:t>
            </a:r>
            <a:endParaRPr lang="en-US" sz="2800" dirty="0">
              <a:latin typeface="Calibri" pitchFamily="34" charset="0"/>
            </a:endParaRPr>
          </a:p>
          <a:p>
            <a:pPr marL="342900" indent="-342900">
              <a:lnSpc>
                <a:spcPct val="90000"/>
              </a:lnSpc>
              <a:spcBef>
                <a:spcPct val="20000"/>
              </a:spcBef>
            </a:pPr>
            <a:r>
              <a:rPr lang="en-US" sz="2800" dirty="0" smtClean="0">
                <a:solidFill>
                  <a:srgbClr val="FF0000"/>
                </a:solidFill>
                <a:latin typeface="Calibri" pitchFamily="34" charset="0"/>
              </a:rPr>
              <a:t>INCONSISTENT</a:t>
            </a:r>
            <a:r>
              <a:rPr lang="en-US" sz="2800" dirty="0">
                <a:solidFill>
                  <a:srgbClr val="FF0000"/>
                </a:solidFill>
                <a:latin typeface="Calibri" pitchFamily="34" charset="0"/>
              </a:rPr>
              <a:t>: </a:t>
            </a:r>
            <a:r>
              <a:rPr lang="en-US" sz="2800" dirty="0" smtClean="0">
                <a:latin typeface="Calibri" pitchFamily="34" charset="0"/>
              </a:rPr>
              <a:t>“It’s up to you to choose how much you need to shower, but ultimately you should shower every few days, maybe more if you are working out or doing something physical. It depends, but either way you have to shower more because you smell.”</a:t>
            </a:r>
            <a:endParaRPr lang="en-US" sz="2800" dirty="0">
              <a:latin typeface="Calibri" pitchFamily="34" charset="0"/>
              <a:cs typeface="Times New Roman" pitchFamily="18" charset="0"/>
            </a:endParaRPr>
          </a:p>
        </p:txBody>
      </p:sp>
      <p:sp>
        <p:nvSpPr>
          <p:cNvPr id="11" name="Slide Number Placeholder 10"/>
          <p:cNvSpPr>
            <a:spLocks noGrp="1"/>
          </p:cNvSpPr>
          <p:nvPr>
            <p:ph type="sldNum" sz="quarter" idx="12"/>
          </p:nvPr>
        </p:nvSpPr>
        <p:spPr>
          <a:xfrm>
            <a:off x="6553200" y="5867400"/>
            <a:ext cx="2133600" cy="625475"/>
          </a:xfrm>
        </p:spPr>
        <p:txBody>
          <a:bodyPr rtlCol="0" anchor="ctr"/>
          <a:lstStyle/>
          <a:p>
            <a:pPr fontAlgn="auto">
              <a:spcBef>
                <a:spcPts val="0"/>
              </a:spcBef>
              <a:spcAft>
                <a:spcPts val="0"/>
              </a:spcAft>
              <a:defRPr/>
            </a:pPr>
            <a:fld id="{26DFD651-4FB7-42BD-B813-E488AF594699}" type="slidenum">
              <a:rPr lang="en-US" sz="1200">
                <a:solidFill>
                  <a:schemeClr val="tx1">
                    <a:tint val="75000"/>
                  </a:schemeClr>
                </a:solidFill>
                <a:latin typeface="+mn-lt"/>
              </a:rPr>
              <a:pPr fontAlgn="auto">
                <a:spcBef>
                  <a:spcPts val="0"/>
                </a:spcBef>
                <a:spcAft>
                  <a:spcPts val="0"/>
                </a:spcAft>
                <a:defRPr/>
              </a:pPr>
              <a:t>27</a:t>
            </a:fld>
            <a:endParaRPr lang="en-US" sz="1200" dirty="0">
              <a:solidFill>
                <a:schemeClr val="tx1">
                  <a:tint val="75000"/>
                </a:schemeClr>
              </a:solidFill>
              <a:latin typeface="+mn-lt"/>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7"/>
          <p:cNvSpPr>
            <a:spLocks noChangeArrowheads="1"/>
          </p:cNvSpPr>
          <p:nvPr/>
        </p:nvSpPr>
        <p:spPr bwMode="auto">
          <a:xfrm>
            <a:off x="685800" y="1524000"/>
            <a:ext cx="8001000" cy="4572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Be </a:t>
            </a:r>
            <a:r>
              <a:rPr lang="en-US" sz="3600" dirty="0">
                <a:solidFill>
                  <a:srgbClr val="009900"/>
                </a:solidFill>
                <a:latin typeface="Georgia" pitchFamily="18" charset="0"/>
              </a:rPr>
              <a:t>clear, concise, </a:t>
            </a:r>
            <a:r>
              <a:rPr lang="en-US" sz="3600" b="1" u="sng" dirty="0">
                <a:solidFill>
                  <a:srgbClr val="009900"/>
                </a:solidFill>
                <a:latin typeface="Georgia" pitchFamily="18" charset="0"/>
              </a:rPr>
              <a:t>consistent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5867400"/>
            <a:ext cx="2133600" cy="365125"/>
          </a:xfrm>
        </p:spPr>
        <p:txBody>
          <a:bodyPr rtlCol="0" anchor="ctr"/>
          <a:lstStyle/>
          <a:p>
            <a:pPr fontAlgn="auto">
              <a:spcBef>
                <a:spcPts val="0"/>
              </a:spcBef>
              <a:spcAft>
                <a:spcPts val="0"/>
              </a:spcAft>
              <a:defRPr/>
            </a:pPr>
            <a:fld id="{B5D74940-C2C0-471C-9A9C-B55D0287277B}" type="slidenum">
              <a:rPr lang="en-US" sz="1200">
                <a:solidFill>
                  <a:schemeClr val="tx1">
                    <a:tint val="75000"/>
                  </a:schemeClr>
                </a:solidFill>
                <a:latin typeface="+mn-lt"/>
              </a:rPr>
              <a:pPr fontAlgn="auto">
                <a:spcBef>
                  <a:spcPts val="0"/>
                </a:spcBef>
                <a:spcAft>
                  <a:spcPts val="0"/>
                </a:spcAft>
                <a:defRPr/>
              </a:pPr>
              <a:t>28</a:t>
            </a:fld>
            <a:endParaRPr lang="en-US" sz="1200" dirty="0">
              <a:solidFill>
                <a:schemeClr val="tx1">
                  <a:tint val="75000"/>
                </a:schemeClr>
              </a:solidFill>
              <a:latin typeface="+mn-lt"/>
            </a:endParaRPr>
          </a:p>
        </p:txBody>
      </p:sp>
      <p:sp>
        <p:nvSpPr>
          <p:cNvPr id="30722" name="Text Box 9"/>
          <p:cNvSpPr txBox="1">
            <a:spLocks noChangeArrowheads="1"/>
          </p:cNvSpPr>
          <p:nvPr/>
        </p:nvSpPr>
        <p:spPr bwMode="auto">
          <a:xfrm>
            <a:off x="609600" y="1504690"/>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Inclusion </a:t>
            </a:r>
            <a:r>
              <a:rPr lang="en-US" sz="3600" dirty="0">
                <a:solidFill>
                  <a:srgbClr val="009900"/>
                </a:solidFill>
              </a:rPr>
              <a:t>and social management</a:t>
            </a:r>
          </a:p>
        </p:txBody>
      </p:sp>
      <p:sp>
        <p:nvSpPr>
          <p:cNvPr id="30723" name="TextBox 2"/>
          <p:cNvSpPr txBox="1">
            <a:spLocks noChangeArrowheads="1"/>
          </p:cNvSpPr>
          <p:nvPr/>
        </p:nvSpPr>
        <p:spPr bwMode="auto">
          <a:xfrm>
            <a:off x="381000" y="2151021"/>
            <a:ext cx="8458200" cy="2031325"/>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It is important to include students in classroom discussions and group work (despite the awkwardness and frustration this may involve). This mainstreaming approach will use the student’s peers to help shape appropriate behavior</a:t>
            </a:r>
            <a:r>
              <a:rPr lang="en-US" sz="2800" dirty="0" smtClean="0">
                <a:latin typeface="Calibri" pitchFamily="34" charset="0"/>
              </a:rPr>
              <a:t>.</a:t>
            </a:r>
            <a:endParaRPr lang="en-US" sz="2800" dirty="0">
              <a:latin typeface="Calibri" pitchFamily="34" charset="0"/>
            </a:endParaRP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21506" name="Picture 2" descr="http://www.vetmed.wsu.edu/announcements/camp03/images/DSC_0258A.jpg"/>
          <p:cNvPicPr>
            <a:picLocks noChangeAspect="1" noChangeArrowheads="1"/>
          </p:cNvPicPr>
          <p:nvPr/>
        </p:nvPicPr>
        <p:blipFill>
          <a:blip r:embed="rId2"/>
          <a:srcRect/>
          <a:stretch>
            <a:fillRect/>
          </a:stretch>
        </p:blipFill>
        <p:spPr bwMode="auto">
          <a:xfrm>
            <a:off x="4378817" y="3959404"/>
            <a:ext cx="4003183" cy="2715493"/>
          </a:xfrm>
          <a:prstGeom prst="rect">
            <a:avLst/>
          </a:prstGeom>
          <a:noFill/>
        </p:spPr>
      </p:pic>
      <p:sp>
        <p:nvSpPr>
          <p:cNvPr id="7" name="Rectangle 6"/>
          <p:cNvSpPr/>
          <p:nvPr/>
        </p:nvSpPr>
        <p:spPr>
          <a:xfrm>
            <a:off x="457200" y="5344180"/>
            <a:ext cx="3160690" cy="523220"/>
          </a:xfrm>
          <a:prstGeom prst="rect">
            <a:avLst/>
          </a:prstGeom>
        </p:spPr>
        <p:txBody>
          <a:bodyPr wrap="square">
            <a:spAutoFit/>
          </a:bodyPr>
          <a:lstStyle/>
          <a:p>
            <a:r>
              <a:rPr lang="en-US" sz="1400" dirty="0" smtClean="0"/>
              <a:t>http://www.vetmed.wsu.edu/announcements/camp03/images/DSC_0258A.jpg</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5867400"/>
            <a:ext cx="2133600" cy="365125"/>
          </a:xfrm>
        </p:spPr>
        <p:txBody>
          <a:bodyPr rtlCol="0" anchor="ctr"/>
          <a:lstStyle/>
          <a:p>
            <a:pPr fontAlgn="auto">
              <a:spcBef>
                <a:spcPts val="0"/>
              </a:spcBef>
              <a:spcAft>
                <a:spcPts val="0"/>
              </a:spcAft>
              <a:defRPr/>
            </a:pPr>
            <a:fld id="{B5D74940-C2C0-471C-9A9C-B55D0287277B}" type="slidenum">
              <a:rPr lang="en-US" sz="1200">
                <a:solidFill>
                  <a:schemeClr val="tx1">
                    <a:tint val="75000"/>
                  </a:schemeClr>
                </a:solidFill>
                <a:latin typeface="+mn-lt"/>
              </a:rPr>
              <a:pPr fontAlgn="auto">
                <a:spcBef>
                  <a:spcPts val="0"/>
                </a:spcBef>
                <a:spcAft>
                  <a:spcPts val="0"/>
                </a:spcAft>
                <a:defRPr/>
              </a:pPr>
              <a:t>29</a:t>
            </a:fld>
            <a:endParaRPr lang="en-US" sz="1200" dirty="0">
              <a:solidFill>
                <a:schemeClr val="tx1">
                  <a:tint val="75000"/>
                </a:schemeClr>
              </a:solidFill>
              <a:latin typeface="+mn-lt"/>
            </a:endParaRPr>
          </a:p>
        </p:txBody>
      </p:sp>
      <p:sp>
        <p:nvSpPr>
          <p:cNvPr id="30722" name="Text Box 9"/>
          <p:cNvSpPr txBox="1">
            <a:spLocks noChangeArrowheads="1"/>
          </p:cNvSpPr>
          <p:nvPr/>
        </p:nvSpPr>
        <p:spPr bwMode="auto">
          <a:xfrm>
            <a:off x="609600" y="1504690"/>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Inclusion </a:t>
            </a:r>
            <a:r>
              <a:rPr lang="en-US" sz="3600" dirty="0">
                <a:solidFill>
                  <a:srgbClr val="009900"/>
                </a:solidFill>
              </a:rPr>
              <a:t>and social management</a:t>
            </a:r>
          </a:p>
        </p:txBody>
      </p:sp>
      <p:sp>
        <p:nvSpPr>
          <p:cNvPr id="30723" name="TextBox 2"/>
          <p:cNvSpPr txBox="1">
            <a:spLocks noChangeArrowheads="1"/>
          </p:cNvSpPr>
          <p:nvPr/>
        </p:nvSpPr>
        <p:spPr bwMode="auto">
          <a:xfrm>
            <a:off x="381000" y="2151021"/>
            <a:ext cx="4886459" cy="4358116"/>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smtClean="0">
                <a:latin typeface="Calibri" pitchFamily="34" charset="0"/>
              </a:rPr>
              <a:t>We </a:t>
            </a:r>
            <a:r>
              <a:rPr lang="en-US" sz="2800" dirty="0">
                <a:latin typeface="Calibri" pitchFamily="34" charset="0"/>
              </a:rPr>
              <a:t>need to be aware of students in the classroom who are helpful and unhelpful with the student in question. We should be alert to teasing behavior and positive behavior. The goal is to decrease exposure to the negative students and increase exposure to the positive ones.</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71682" name="Picture 2" descr="http://www.untoldentertainment.com/blog/img/2009_04_07/revengeOfTheNerds.jpg"/>
          <p:cNvPicPr>
            <a:picLocks noChangeAspect="1" noChangeArrowheads="1"/>
          </p:cNvPicPr>
          <p:nvPr/>
        </p:nvPicPr>
        <p:blipFill>
          <a:blip r:embed="rId2"/>
          <a:srcRect/>
          <a:stretch>
            <a:fillRect/>
          </a:stretch>
        </p:blipFill>
        <p:spPr bwMode="auto">
          <a:xfrm>
            <a:off x="5537915" y="2465007"/>
            <a:ext cx="3301285" cy="2916135"/>
          </a:xfrm>
          <a:prstGeom prst="rect">
            <a:avLst/>
          </a:prstGeom>
          <a:noFill/>
        </p:spPr>
      </p:pic>
      <p:sp>
        <p:nvSpPr>
          <p:cNvPr id="7" name="Rectangle 6"/>
          <p:cNvSpPr/>
          <p:nvPr/>
        </p:nvSpPr>
        <p:spPr>
          <a:xfrm>
            <a:off x="4572000" y="6334780"/>
            <a:ext cx="4572000" cy="523220"/>
          </a:xfrm>
          <a:prstGeom prst="rect">
            <a:avLst/>
          </a:prstGeom>
        </p:spPr>
        <p:txBody>
          <a:bodyPr>
            <a:spAutoFit/>
          </a:bodyPr>
          <a:lstStyle/>
          <a:p>
            <a:r>
              <a:rPr lang="en-US" sz="1400" dirty="0" smtClean="0"/>
              <a:t>http://www.untoldentertainment.com/blog/img/2009_04_07/revengeOfTheNerds.jpg</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7"/>
          <p:cNvSpPr txBox="1">
            <a:spLocks/>
          </p:cNvSpPr>
          <p:nvPr/>
        </p:nvSpPr>
        <p:spPr>
          <a:xfrm>
            <a:off x="457200" y="2450013"/>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20492" name="Slide Number Placeholder 12"/>
          <p:cNvSpPr>
            <a:spLocks noGrp="1"/>
          </p:cNvSpPr>
          <p:nvPr>
            <p:ph type="sldNum" sz="quarter" idx="12"/>
          </p:nvPr>
        </p:nvSpPr>
        <p:spPr bwMode="auto">
          <a:ln>
            <a:miter lim="800000"/>
            <a:headEnd/>
            <a:tailEnd/>
          </a:ln>
        </p:spPr>
        <p:txBody>
          <a:bodyPr/>
          <a:lstStyle/>
          <a:p>
            <a:fld id="{0D36BA03-2D2D-2C4F-A44F-88A738C0C70A}" type="slidenum">
              <a:rPr lang="en-US"/>
              <a:pPr/>
              <a:t>3</a:t>
            </a:fld>
            <a:endParaRPr lang="en-US" dirty="0"/>
          </a:p>
        </p:txBody>
      </p:sp>
      <p:sp>
        <p:nvSpPr>
          <p:cNvPr id="9" name="Title 17"/>
          <p:cNvSpPr txBox="1">
            <a:spLocks/>
          </p:cNvSpPr>
          <p:nvPr/>
        </p:nvSpPr>
        <p:spPr>
          <a:xfrm>
            <a:off x="457200" y="1452106"/>
            <a:ext cx="8229600" cy="762000"/>
          </a:xfrm>
          <a:prstGeom prst="rect">
            <a:avLst/>
          </a:prstGeom>
          <a:solidFill>
            <a:srgbClr val="00B05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Identifying and Understanding Asperger’s </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2" name="Title 17"/>
          <p:cNvSpPr txBox="1">
            <a:spLocks/>
          </p:cNvSpPr>
          <p:nvPr/>
        </p:nvSpPr>
        <p:spPr>
          <a:xfrm>
            <a:off x="457200" y="5393654"/>
            <a:ext cx="8229600" cy="762000"/>
          </a:xfrm>
          <a:prstGeom prst="rect">
            <a:avLst/>
          </a:prstGeom>
          <a:solidFill>
            <a:srgbClr val="7030A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Case Studies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0" name="Title 17"/>
          <p:cNvSpPr txBox="1">
            <a:spLocks/>
          </p:cNvSpPr>
          <p:nvPr/>
        </p:nvSpPr>
        <p:spPr>
          <a:xfrm>
            <a:off x="457200" y="3455294"/>
            <a:ext cx="8229600" cy="838200"/>
          </a:xfrm>
          <a:prstGeom prst="rect">
            <a:avLst/>
          </a:prstGeom>
          <a:solidFill>
            <a:srgbClr val="FF66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Referral and Accommodations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8" name="Title 17"/>
          <p:cNvSpPr txBox="1">
            <a:spLocks/>
          </p:cNvSpPr>
          <p:nvPr/>
        </p:nvSpPr>
        <p:spPr>
          <a:xfrm>
            <a:off x="457200" y="495281"/>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3" name="Title 17"/>
          <p:cNvSpPr txBox="1">
            <a:spLocks/>
          </p:cNvSpPr>
          <p:nvPr/>
        </p:nvSpPr>
        <p:spPr>
          <a:xfrm>
            <a:off x="457200" y="4451350"/>
            <a:ext cx="8229600" cy="762000"/>
          </a:xfrm>
          <a:prstGeom prst="rect">
            <a:avLst/>
          </a:prstGeom>
          <a:solidFill>
            <a:schemeClr val="accent5">
              <a:lumMod val="60000"/>
              <a:lumOff val="40000"/>
            </a:schemeClr>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Sample Programs </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381000" y="2163979"/>
            <a:ext cx="8458200" cy="4149854"/>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You may have had a student who is being teased by other students in the class for asking odd or repetitive questions. You have identified several supportive students and several others who lead the teasing.</a:t>
            </a:r>
          </a:p>
          <a:p>
            <a:pPr marL="342900" indent="-342900">
              <a:lnSpc>
                <a:spcPct val="90000"/>
              </a:lnSpc>
              <a:spcBef>
                <a:spcPct val="20000"/>
              </a:spcBef>
              <a:buFontTx/>
              <a:buChar char="•"/>
            </a:pPr>
            <a:r>
              <a:rPr lang="en-US" sz="2800" dirty="0">
                <a:latin typeface="Calibri" pitchFamily="34" charset="0"/>
              </a:rPr>
              <a:t>Encourage the positive students through discussion and discourage the negative students by talking to them directly after </a:t>
            </a:r>
            <a:r>
              <a:rPr lang="en-US" sz="2800" dirty="0" smtClean="0">
                <a:latin typeface="Calibri" pitchFamily="34" charset="0"/>
              </a:rPr>
              <a:t>class.</a:t>
            </a:r>
            <a:endParaRPr lang="en-US" sz="2800" dirty="0">
              <a:latin typeface="Calibri" pitchFamily="34" charset="0"/>
            </a:endParaRPr>
          </a:p>
          <a:p>
            <a:pPr marL="342900" indent="-342900">
              <a:lnSpc>
                <a:spcPct val="90000"/>
              </a:lnSpc>
              <a:spcBef>
                <a:spcPct val="20000"/>
              </a:spcBef>
              <a:buFontTx/>
              <a:buChar char="•"/>
            </a:pPr>
            <a:r>
              <a:rPr lang="en-US" sz="2800" dirty="0">
                <a:latin typeface="Calibri" pitchFamily="34" charset="0"/>
              </a:rPr>
              <a:t>Find ways to better limit questions to “question time” or </a:t>
            </a:r>
            <a:r>
              <a:rPr lang="en-US" sz="2800" dirty="0" smtClean="0">
                <a:latin typeface="Calibri" pitchFamily="34" charset="0"/>
              </a:rPr>
              <a:t>collect </a:t>
            </a:r>
            <a:r>
              <a:rPr lang="en-US" sz="2800" dirty="0">
                <a:latin typeface="Calibri" pitchFamily="34" charset="0"/>
              </a:rPr>
              <a:t>written questions at the end of class for extra credit.</a:t>
            </a:r>
          </a:p>
        </p:txBody>
      </p:sp>
      <p:sp>
        <p:nvSpPr>
          <p:cNvPr id="11" name="Slide Number Placeholder 10"/>
          <p:cNvSpPr>
            <a:spLocks noGrp="1"/>
          </p:cNvSpPr>
          <p:nvPr>
            <p:ph type="sldNum" sz="quarter" idx="12"/>
          </p:nvPr>
        </p:nvSpPr>
        <p:spPr>
          <a:xfrm>
            <a:off x="6553200" y="5943600"/>
            <a:ext cx="2133600" cy="365125"/>
          </a:xfrm>
        </p:spPr>
        <p:txBody>
          <a:bodyPr rtlCol="0" anchor="ctr"/>
          <a:lstStyle/>
          <a:p>
            <a:pPr fontAlgn="auto">
              <a:spcBef>
                <a:spcPts val="0"/>
              </a:spcBef>
              <a:spcAft>
                <a:spcPts val="0"/>
              </a:spcAft>
              <a:defRPr/>
            </a:pPr>
            <a:fld id="{63A138DA-4361-412B-BE26-FF076C17319E}" type="slidenum">
              <a:rPr lang="en-US" sz="1200">
                <a:solidFill>
                  <a:schemeClr val="tx1">
                    <a:tint val="75000"/>
                  </a:schemeClr>
                </a:solidFill>
                <a:latin typeface="+mn-lt"/>
              </a:rPr>
              <a:pPr fontAlgn="auto">
                <a:spcBef>
                  <a:spcPts val="0"/>
                </a:spcBef>
                <a:spcAft>
                  <a:spcPts val="0"/>
                </a:spcAft>
                <a:defRPr/>
              </a:pPr>
              <a:t>30</a:t>
            </a:fld>
            <a:endParaRPr lang="en-US" sz="1200" dirty="0">
              <a:solidFill>
                <a:schemeClr val="tx1">
                  <a:tint val="75000"/>
                </a:schemeClr>
              </a:solidFill>
              <a:latin typeface="+mn-lt"/>
            </a:endParaRPr>
          </a:p>
        </p:txBody>
      </p:sp>
      <p:sp>
        <p:nvSpPr>
          <p:cNvPr id="31747" name="Rectangle 7"/>
          <p:cNvSpPr>
            <a:spLocks noChangeArrowheads="1"/>
          </p:cNvSpPr>
          <p:nvPr/>
        </p:nvSpPr>
        <p:spPr bwMode="auto">
          <a:xfrm>
            <a:off x="685800" y="1219200"/>
            <a:ext cx="8001000" cy="762000"/>
          </a:xfrm>
          <a:prstGeom prst="rect">
            <a:avLst/>
          </a:prstGeom>
          <a:noFill/>
          <a:ln w="9525">
            <a:noFill/>
            <a:miter lim="800000"/>
            <a:headEnd/>
            <a:tailEnd/>
          </a:ln>
        </p:spPr>
        <p:txBody>
          <a:bodyPr anchor="ctr"/>
          <a:lstStyle/>
          <a:p>
            <a:r>
              <a:rPr lang="en-US" sz="3600" dirty="0">
                <a:solidFill>
                  <a:srgbClr val="00B050"/>
                </a:solidFill>
                <a:latin typeface="Georgia" pitchFamily="18" charset="0"/>
              </a:rPr>
              <a:t>For example:</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5867400"/>
            <a:ext cx="2133600" cy="365125"/>
          </a:xfrm>
        </p:spPr>
        <p:txBody>
          <a:bodyPr rtlCol="0" anchor="ctr"/>
          <a:lstStyle/>
          <a:p>
            <a:pPr fontAlgn="auto">
              <a:spcBef>
                <a:spcPts val="0"/>
              </a:spcBef>
              <a:spcAft>
                <a:spcPts val="0"/>
              </a:spcAft>
              <a:defRPr/>
            </a:pPr>
            <a:fld id="{B5D74940-C2C0-471C-9A9C-B55D0287277B}" type="slidenum">
              <a:rPr lang="en-US" sz="1200">
                <a:solidFill>
                  <a:schemeClr val="tx1">
                    <a:tint val="75000"/>
                  </a:schemeClr>
                </a:solidFill>
                <a:latin typeface="+mn-lt"/>
              </a:rPr>
              <a:pPr fontAlgn="auto">
                <a:spcBef>
                  <a:spcPts val="0"/>
                </a:spcBef>
                <a:spcAft>
                  <a:spcPts val="0"/>
                </a:spcAft>
                <a:defRPr/>
              </a:pPr>
              <a:t>31</a:t>
            </a:fld>
            <a:endParaRPr lang="en-US" sz="1200" dirty="0">
              <a:solidFill>
                <a:schemeClr val="tx1">
                  <a:tint val="75000"/>
                </a:schemeClr>
              </a:solidFill>
              <a:latin typeface="+mn-lt"/>
            </a:endParaRPr>
          </a:p>
        </p:txBody>
      </p:sp>
      <p:sp>
        <p:nvSpPr>
          <p:cNvPr id="30722" name="Text Box 9"/>
          <p:cNvSpPr txBox="1">
            <a:spLocks noChangeArrowheads="1"/>
          </p:cNvSpPr>
          <p:nvPr/>
        </p:nvSpPr>
        <p:spPr bwMode="auto">
          <a:xfrm>
            <a:off x="609600" y="1504690"/>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Inclusion </a:t>
            </a:r>
            <a:r>
              <a:rPr lang="en-US" sz="3600" dirty="0">
                <a:solidFill>
                  <a:srgbClr val="009900"/>
                </a:solidFill>
              </a:rPr>
              <a:t>and social management</a:t>
            </a:r>
          </a:p>
        </p:txBody>
      </p:sp>
      <p:sp>
        <p:nvSpPr>
          <p:cNvPr id="30723" name="TextBox 2"/>
          <p:cNvSpPr txBox="1">
            <a:spLocks noChangeArrowheads="1"/>
          </p:cNvSpPr>
          <p:nvPr/>
        </p:nvSpPr>
        <p:spPr bwMode="auto">
          <a:xfrm>
            <a:off x="381000" y="2151021"/>
            <a:ext cx="8458200" cy="2031325"/>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It is important to include students in</a:t>
            </a:r>
            <a:r>
              <a:rPr lang="en-US" sz="2800" dirty="0" smtClean="0">
                <a:latin typeface="Calibri" pitchFamily="34" charset="0"/>
              </a:rPr>
              <a:t> floor activities and outings </a:t>
            </a:r>
            <a:r>
              <a:rPr lang="en-US" sz="2800" dirty="0">
                <a:latin typeface="Calibri" pitchFamily="34" charset="0"/>
              </a:rPr>
              <a:t>(despite the awkwardness and frustration this may involve). This</a:t>
            </a:r>
            <a:r>
              <a:rPr lang="en-US" sz="2800" dirty="0" smtClean="0">
                <a:latin typeface="Calibri" pitchFamily="34" charset="0"/>
              </a:rPr>
              <a:t> will help students feel more comfortable and learn new habits when relating to others.</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6"/>
          <p:cNvSpPr/>
          <p:nvPr/>
        </p:nvSpPr>
        <p:spPr>
          <a:xfrm>
            <a:off x="0" y="6488668"/>
            <a:ext cx="9144000" cy="307777"/>
          </a:xfrm>
          <a:prstGeom prst="rect">
            <a:avLst/>
          </a:prstGeom>
        </p:spPr>
        <p:txBody>
          <a:bodyPr wrap="square">
            <a:spAutoFit/>
          </a:bodyPr>
          <a:lstStyle/>
          <a:p>
            <a:r>
              <a:rPr lang="en-US" sz="1400" dirty="0" smtClean="0"/>
              <a:t>http://hikingtrip.org/wp-content/uploads/2010/05/Forest-Alexandria-Hiking-Trail.jpg</a:t>
            </a:r>
            <a:endParaRPr lang="en-US" sz="1400" dirty="0"/>
          </a:p>
        </p:txBody>
      </p:sp>
      <p:pic>
        <p:nvPicPr>
          <p:cNvPr id="18434" name="Picture 2" descr="http://hikingtrip.org/wp-content/uploads/2010/05/Forest-Alexandria-Hiking-Trail.jpg"/>
          <p:cNvPicPr>
            <a:picLocks noChangeAspect="1" noChangeArrowheads="1"/>
          </p:cNvPicPr>
          <p:nvPr/>
        </p:nvPicPr>
        <p:blipFill>
          <a:blip r:embed="rId2"/>
          <a:srcRect/>
          <a:stretch>
            <a:fillRect/>
          </a:stretch>
        </p:blipFill>
        <p:spPr bwMode="auto">
          <a:xfrm>
            <a:off x="3078051" y="3971612"/>
            <a:ext cx="3014551" cy="226091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5867400"/>
            <a:ext cx="2133600" cy="365125"/>
          </a:xfrm>
        </p:spPr>
        <p:txBody>
          <a:bodyPr rtlCol="0" anchor="ctr"/>
          <a:lstStyle/>
          <a:p>
            <a:pPr fontAlgn="auto">
              <a:spcBef>
                <a:spcPts val="0"/>
              </a:spcBef>
              <a:spcAft>
                <a:spcPts val="0"/>
              </a:spcAft>
              <a:defRPr/>
            </a:pPr>
            <a:fld id="{B5D74940-C2C0-471C-9A9C-B55D0287277B}" type="slidenum">
              <a:rPr lang="en-US" sz="1200">
                <a:solidFill>
                  <a:schemeClr val="tx1">
                    <a:tint val="75000"/>
                  </a:schemeClr>
                </a:solidFill>
                <a:latin typeface="+mn-lt"/>
              </a:rPr>
              <a:pPr fontAlgn="auto">
                <a:spcBef>
                  <a:spcPts val="0"/>
                </a:spcBef>
                <a:spcAft>
                  <a:spcPts val="0"/>
                </a:spcAft>
                <a:defRPr/>
              </a:pPr>
              <a:t>32</a:t>
            </a:fld>
            <a:endParaRPr lang="en-US" sz="1200" dirty="0">
              <a:solidFill>
                <a:schemeClr val="tx1">
                  <a:tint val="75000"/>
                </a:schemeClr>
              </a:solidFill>
              <a:latin typeface="+mn-lt"/>
            </a:endParaRPr>
          </a:p>
        </p:txBody>
      </p:sp>
      <p:sp>
        <p:nvSpPr>
          <p:cNvPr id="30722" name="Text Box 9"/>
          <p:cNvSpPr txBox="1">
            <a:spLocks noChangeArrowheads="1"/>
          </p:cNvSpPr>
          <p:nvPr/>
        </p:nvSpPr>
        <p:spPr bwMode="auto">
          <a:xfrm>
            <a:off x="609600" y="1504690"/>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Inclusion </a:t>
            </a:r>
            <a:r>
              <a:rPr lang="en-US" sz="3600" dirty="0">
                <a:solidFill>
                  <a:srgbClr val="009900"/>
                </a:solidFill>
              </a:rPr>
              <a:t>and social management</a:t>
            </a:r>
          </a:p>
        </p:txBody>
      </p:sp>
      <p:sp>
        <p:nvSpPr>
          <p:cNvPr id="30723" name="TextBox 2"/>
          <p:cNvSpPr txBox="1">
            <a:spLocks noChangeArrowheads="1"/>
          </p:cNvSpPr>
          <p:nvPr/>
        </p:nvSpPr>
        <p:spPr bwMode="auto">
          <a:xfrm>
            <a:off x="381000" y="2151021"/>
            <a:ext cx="8458200" cy="2031325"/>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smtClean="0">
                <a:latin typeface="Calibri" pitchFamily="34" charset="0"/>
              </a:rPr>
              <a:t>We </a:t>
            </a:r>
            <a:r>
              <a:rPr lang="en-US" sz="2800" dirty="0">
                <a:latin typeface="Calibri" pitchFamily="34" charset="0"/>
              </a:rPr>
              <a:t>need to be aware of</a:t>
            </a:r>
            <a:r>
              <a:rPr lang="en-US" sz="2800" dirty="0" smtClean="0">
                <a:latin typeface="Calibri" pitchFamily="34" charset="0"/>
              </a:rPr>
              <a:t> those who are supportive and those who are not. </a:t>
            </a:r>
            <a:r>
              <a:rPr lang="en-US" sz="2800" dirty="0">
                <a:latin typeface="Calibri" pitchFamily="34" charset="0"/>
              </a:rPr>
              <a:t>We should be alert to teasing behavior and positive behavior. The goal is to decrease exposure to the negative students and increase exposure to the positive ones.</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6"/>
          <p:cNvSpPr/>
          <p:nvPr/>
        </p:nvSpPr>
        <p:spPr>
          <a:xfrm>
            <a:off x="1893193" y="6550223"/>
            <a:ext cx="5293217" cy="307777"/>
          </a:xfrm>
          <a:prstGeom prst="rect">
            <a:avLst/>
          </a:prstGeom>
        </p:spPr>
        <p:txBody>
          <a:bodyPr wrap="square">
            <a:spAutoFit/>
          </a:bodyPr>
          <a:lstStyle/>
          <a:p>
            <a:r>
              <a:rPr lang="en-US" sz="1400" dirty="0" smtClean="0"/>
              <a:t>http://www.everythingaction.com/2010/05/19/80s-bullying-a-tribute/</a:t>
            </a:r>
            <a:endParaRPr lang="en-US" sz="1400" dirty="0"/>
          </a:p>
        </p:txBody>
      </p:sp>
      <p:pic>
        <p:nvPicPr>
          <p:cNvPr id="72708" name="Picture 4" descr="http://www.everythingaction.com/wp-content/uploads/2010/05/kk_william_zabka_13-560x298.jpg"/>
          <p:cNvPicPr>
            <a:picLocks noChangeAspect="1" noChangeArrowheads="1"/>
          </p:cNvPicPr>
          <p:nvPr/>
        </p:nvPicPr>
        <p:blipFill>
          <a:blip r:embed="rId2"/>
          <a:srcRect/>
          <a:stretch>
            <a:fillRect/>
          </a:stretch>
        </p:blipFill>
        <p:spPr bwMode="auto">
          <a:xfrm>
            <a:off x="2690789" y="4182346"/>
            <a:ext cx="4109255" cy="218671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381000" y="2163979"/>
            <a:ext cx="8458200" cy="4537652"/>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You may have had a student who is being teased by other students</a:t>
            </a:r>
            <a:r>
              <a:rPr lang="en-US" sz="2800" dirty="0" smtClean="0">
                <a:latin typeface="Calibri" pitchFamily="34" charset="0"/>
              </a:rPr>
              <a:t> because they are obsessed with Pokémon cards. You </a:t>
            </a:r>
            <a:r>
              <a:rPr lang="en-US" sz="2800" dirty="0">
                <a:latin typeface="Calibri" pitchFamily="34" charset="0"/>
              </a:rPr>
              <a:t>have identified several supportive students and several others who lead the teasing.</a:t>
            </a:r>
          </a:p>
          <a:p>
            <a:pPr marL="342900" indent="-342900">
              <a:lnSpc>
                <a:spcPct val="90000"/>
              </a:lnSpc>
              <a:spcBef>
                <a:spcPct val="20000"/>
              </a:spcBef>
              <a:buFontTx/>
              <a:buChar char="•"/>
            </a:pPr>
            <a:r>
              <a:rPr lang="en-US" sz="2800" dirty="0">
                <a:latin typeface="Calibri" pitchFamily="34" charset="0"/>
              </a:rPr>
              <a:t>Encourage the positive students through discussion and discourage the negative students by talking to them</a:t>
            </a:r>
            <a:r>
              <a:rPr lang="en-US" sz="2800" dirty="0" smtClean="0">
                <a:latin typeface="Calibri" pitchFamily="34" charset="0"/>
              </a:rPr>
              <a:t> away from the Asperger’s student.</a:t>
            </a:r>
          </a:p>
          <a:p>
            <a:pPr marL="342900" indent="-342900">
              <a:lnSpc>
                <a:spcPct val="90000"/>
              </a:lnSpc>
              <a:spcBef>
                <a:spcPct val="20000"/>
              </a:spcBef>
              <a:buFontTx/>
              <a:buChar char="•"/>
            </a:pPr>
            <a:r>
              <a:rPr lang="en-US" sz="2800" dirty="0">
                <a:latin typeface="Calibri" pitchFamily="34" charset="0"/>
              </a:rPr>
              <a:t>Find ways</a:t>
            </a:r>
            <a:r>
              <a:rPr lang="en-US" sz="2800" dirty="0" smtClean="0">
                <a:latin typeface="Calibri" pitchFamily="34" charset="0"/>
              </a:rPr>
              <a:t> keep the Pokémon talk limited to others who are open to the experience. Help the student learn to understand when it is ok and when it is not to discuss their passion. </a:t>
            </a:r>
            <a:endParaRPr lang="en-US" sz="2800" dirty="0">
              <a:latin typeface="Calibri" pitchFamily="34" charset="0"/>
            </a:endParaRPr>
          </a:p>
        </p:txBody>
      </p:sp>
      <p:sp>
        <p:nvSpPr>
          <p:cNvPr id="11" name="Slide Number Placeholder 10"/>
          <p:cNvSpPr>
            <a:spLocks noGrp="1"/>
          </p:cNvSpPr>
          <p:nvPr>
            <p:ph type="sldNum" sz="quarter" idx="12"/>
          </p:nvPr>
        </p:nvSpPr>
        <p:spPr>
          <a:xfrm>
            <a:off x="6553200" y="5943600"/>
            <a:ext cx="2133600" cy="365125"/>
          </a:xfrm>
        </p:spPr>
        <p:txBody>
          <a:bodyPr rtlCol="0" anchor="ctr"/>
          <a:lstStyle/>
          <a:p>
            <a:pPr fontAlgn="auto">
              <a:spcBef>
                <a:spcPts val="0"/>
              </a:spcBef>
              <a:spcAft>
                <a:spcPts val="0"/>
              </a:spcAft>
              <a:defRPr/>
            </a:pPr>
            <a:fld id="{63A138DA-4361-412B-BE26-FF076C17319E}" type="slidenum">
              <a:rPr lang="en-US" sz="1200">
                <a:solidFill>
                  <a:schemeClr val="tx1">
                    <a:tint val="75000"/>
                  </a:schemeClr>
                </a:solidFill>
                <a:latin typeface="+mn-lt"/>
              </a:rPr>
              <a:pPr fontAlgn="auto">
                <a:spcBef>
                  <a:spcPts val="0"/>
                </a:spcBef>
                <a:spcAft>
                  <a:spcPts val="0"/>
                </a:spcAft>
                <a:defRPr/>
              </a:pPr>
              <a:t>33</a:t>
            </a:fld>
            <a:endParaRPr lang="en-US" sz="1200" dirty="0">
              <a:solidFill>
                <a:schemeClr val="tx1">
                  <a:tint val="75000"/>
                </a:schemeClr>
              </a:solidFill>
              <a:latin typeface="+mn-lt"/>
            </a:endParaRPr>
          </a:p>
        </p:txBody>
      </p:sp>
      <p:sp>
        <p:nvSpPr>
          <p:cNvPr id="31747" name="Rectangle 7"/>
          <p:cNvSpPr>
            <a:spLocks noChangeArrowheads="1"/>
          </p:cNvSpPr>
          <p:nvPr/>
        </p:nvSpPr>
        <p:spPr bwMode="auto">
          <a:xfrm>
            <a:off x="685800" y="1219200"/>
            <a:ext cx="8001000" cy="762000"/>
          </a:xfrm>
          <a:prstGeom prst="rect">
            <a:avLst/>
          </a:prstGeom>
          <a:noFill/>
          <a:ln w="9525">
            <a:noFill/>
            <a:miter lim="800000"/>
            <a:headEnd/>
            <a:tailEnd/>
          </a:ln>
        </p:spPr>
        <p:txBody>
          <a:bodyPr anchor="ctr"/>
          <a:lstStyle/>
          <a:p>
            <a:r>
              <a:rPr lang="en-US" sz="3600" dirty="0">
                <a:solidFill>
                  <a:srgbClr val="00B050"/>
                </a:solidFill>
                <a:latin typeface="Georgia" pitchFamily="18" charset="0"/>
              </a:rPr>
              <a:t>For example:</a:t>
            </a:r>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2"/>
          <p:cNvSpPr txBox="1">
            <a:spLocks noChangeArrowheads="1"/>
          </p:cNvSpPr>
          <p:nvPr/>
        </p:nvSpPr>
        <p:spPr bwMode="auto">
          <a:xfrm>
            <a:off x="381000" y="2099188"/>
            <a:ext cx="8458200" cy="5011628"/>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Take the time to understand Asperger’s students. This interest can build rapport and increase your success in working with them. For example:</a:t>
            </a:r>
          </a:p>
          <a:p>
            <a:pPr marL="800100" lvl="1" indent="-342900">
              <a:lnSpc>
                <a:spcPct val="90000"/>
              </a:lnSpc>
              <a:spcBef>
                <a:spcPct val="20000"/>
              </a:spcBef>
              <a:buFontTx/>
              <a:buChar char="•"/>
            </a:pPr>
            <a:r>
              <a:rPr lang="en-US" sz="2800" dirty="0">
                <a:latin typeface="Calibri" pitchFamily="34" charset="0"/>
              </a:rPr>
              <a:t>Learn a bit about WOW or LARP from Wikipedia. It takes about 5-10 minutes and shows your willingness to connect. Understand how these groups are ways to increase social </a:t>
            </a:r>
            <a:r>
              <a:rPr lang="en-US" sz="2800" dirty="0" smtClean="0">
                <a:latin typeface="Calibri" pitchFamily="34" charset="0"/>
              </a:rPr>
              <a:t>connection.</a:t>
            </a:r>
          </a:p>
          <a:p>
            <a:pPr marL="800100" lvl="1" indent="-342900">
              <a:lnSpc>
                <a:spcPct val="90000"/>
              </a:lnSpc>
              <a:spcBef>
                <a:spcPct val="20000"/>
              </a:spcBef>
              <a:buFontTx/>
              <a:buChar char="•"/>
            </a:pPr>
            <a:r>
              <a:rPr lang="en-US" sz="2800" dirty="0">
                <a:latin typeface="Calibri" pitchFamily="34" charset="0"/>
              </a:rPr>
              <a:t>Understand something about Anime and Japanese culture. Consider using some graphics in your PowerPoint lecture (provided the student won’t be embarrassed or worked up by the reference).</a:t>
            </a:r>
          </a:p>
          <a:p>
            <a:pPr marL="800100" lvl="1" indent="-342900">
              <a:lnSpc>
                <a:spcPct val="90000"/>
              </a:lnSpc>
              <a:spcBef>
                <a:spcPct val="20000"/>
              </a:spcBef>
              <a:buFontTx/>
              <a:buChar char="•"/>
            </a:pPr>
            <a:endParaRPr lang="en-US" sz="2800" dirty="0">
              <a:latin typeface="Calibri" pitchFamily="34" charset="0"/>
            </a:endParaRPr>
          </a:p>
        </p:txBody>
      </p:sp>
      <p:sp>
        <p:nvSpPr>
          <p:cNvPr id="11" name="Slide Number Placeholder 10"/>
          <p:cNvSpPr>
            <a:spLocks noGrp="1"/>
          </p:cNvSpPr>
          <p:nvPr>
            <p:ph type="sldNum" sz="quarter" idx="12"/>
          </p:nvPr>
        </p:nvSpPr>
        <p:spPr>
          <a:xfrm>
            <a:off x="6553200" y="5943600"/>
            <a:ext cx="2133600" cy="365125"/>
          </a:xfrm>
        </p:spPr>
        <p:txBody>
          <a:bodyPr rtlCol="0" anchor="ctr"/>
          <a:lstStyle/>
          <a:p>
            <a:pPr fontAlgn="auto">
              <a:spcBef>
                <a:spcPts val="0"/>
              </a:spcBef>
              <a:spcAft>
                <a:spcPts val="0"/>
              </a:spcAft>
              <a:defRPr/>
            </a:pPr>
            <a:fld id="{92BD8774-C353-42F0-8782-9D11F6B94BAF}" type="slidenum">
              <a:rPr lang="en-US" sz="1200">
                <a:solidFill>
                  <a:schemeClr val="tx1">
                    <a:tint val="75000"/>
                  </a:schemeClr>
                </a:solidFill>
                <a:latin typeface="+mn-lt"/>
              </a:rPr>
              <a:pPr fontAlgn="auto">
                <a:spcBef>
                  <a:spcPts val="0"/>
                </a:spcBef>
                <a:spcAft>
                  <a:spcPts val="0"/>
                </a:spcAft>
                <a:defRPr/>
              </a:pPr>
              <a:t>34</a:t>
            </a:fld>
            <a:endParaRPr lang="en-US" sz="1200" dirty="0">
              <a:solidFill>
                <a:schemeClr val="tx1">
                  <a:tint val="75000"/>
                </a:schemeClr>
              </a:solidFill>
              <a:latin typeface="+mn-lt"/>
            </a:endParaRPr>
          </a:p>
        </p:txBody>
      </p:sp>
      <p:sp>
        <p:nvSpPr>
          <p:cNvPr id="32771" name="Text Box 7"/>
          <p:cNvSpPr txBox="1">
            <a:spLocks noChangeArrowheads="1"/>
          </p:cNvSpPr>
          <p:nvPr/>
        </p:nvSpPr>
        <p:spPr bwMode="auto">
          <a:xfrm>
            <a:off x="838200" y="1452857"/>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Take </a:t>
            </a:r>
            <a:r>
              <a:rPr lang="en-US" sz="3600" dirty="0">
                <a:solidFill>
                  <a:srgbClr val="009900"/>
                </a:solidFill>
              </a:rPr>
              <a:t>a journey</a:t>
            </a:r>
            <a:endParaRPr lang="en-US" sz="3600" dirty="0"/>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381000" y="2293559"/>
            <a:ext cx="8458200" cy="4623829"/>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Be aware that this is a delicate balance. There are times where increased questions can  “activate” more negative behavior in the classroom. Examples may be:</a:t>
            </a:r>
          </a:p>
          <a:p>
            <a:pPr marL="800100" lvl="1" indent="-342900">
              <a:lnSpc>
                <a:spcPct val="90000"/>
              </a:lnSpc>
              <a:spcBef>
                <a:spcPct val="20000"/>
              </a:spcBef>
              <a:buFontTx/>
              <a:buChar char="•"/>
            </a:pPr>
            <a:r>
              <a:rPr lang="en-US" sz="2800" dirty="0">
                <a:latin typeface="Calibri" pitchFamily="34" charset="0"/>
              </a:rPr>
              <a:t>A quick question about “What is your character’s name on World of Warcraft?” may turn into a ten minute discussion of how the character was created and why elves use silver weapons.</a:t>
            </a:r>
          </a:p>
          <a:p>
            <a:pPr marL="800100" lvl="1" indent="-342900">
              <a:lnSpc>
                <a:spcPct val="90000"/>
              </a:lnSpc>
              <a:spcBef>
                <a:spcPct val="20000"/>
              </a:spcBef>
              <a:buFontTx/>
              <a:buChar char="•"/>
            </a:pPr>
            <a:r>
              <a:rPr lang="en-US" sz="2800" dirty="0">
                <a:latin typeface="Calibri" pitchFamily="34" charset="0"/>
              </a:rPr>
              <a:t>A comment about a Japanese Anime t-shirt might lead to a detailed discussion of the movie and an awkward invitation to the next comic-con.</a:t>
            </a:r>
          </a:p>
          <a:p>
            <a:pPr marL="800100" lvl="1" indent="-342900">
              <a:lnSpc>
                <a:spcPct val="90000"/>
              </a:lnSpc>
              <a:spcBef>
                <a:spcPct val="20000"/>
              </a:spcBef>
              <a:buFontTx/>
              <a:buChar char="•"/>
            </a:pPr>
            <a:endParaRPr lang="en-US" sz="2800" dirty="0">
              <a:latin typeface="Calibri" pitchFamily="34" charset="0"/>
            </a:endParaRPr>
          </a:p>
        </p:txBody>
      </p:sp>
      <p:sp>
        <p:nvSpPr>
          <p:cNvPr id="11" name="Slide Number Placeholder 10"/>
          <p:cNvSpPr>
            <a:spLocks noGrp="1"/>
          </p:cNvSpPr>
          <p:nvPr>
            <p:ph type="sldNum" sz="quarter" idx="12"/>
          </p:nvPr>
        </p:nvSpPr>
        <p:spPr>
          <a:xfrm>
            <a:off x="6553200" y="5943600"/>
            <a:ext cx="2133600" cy="365125"/>
          </a:xfrm>
        </p:spPr>
        <p:txBody>
          <a:bodyPr rtlCol="0" anchor="ctr"/>
          <a:lstStyle/>
          <a:p>
            <a:pPr fontAlgn="auto">
              <a:spcBef>
                <a:spcPts val="0"/>
              </a:spcBef>
              <a:spcAft>
                <a:spcPts val="0"/>
              </a:spcAft>
              <a:defRPr/>
            </a:pPr>
            <a:fld id="{4B68AC1C-17F0-4EBF-84F5-F38E91D632D1}" type="slidenum">
              <a:rPr lang="en-US" sz="1200">
                <a:solidFill>
                  <a:schemeClr val="tx1">
                    <a:tint val="75000"/>
                  </a:schemeClr>
                </a:solidFill>
                <a:latin typeface="+mn-lt"/>
              </a:rPr>
              <a:pPr fontAlgn="auto">
                <a:spcBef>
                  <a:spcPts val="0"/>
                </a:spcBef>
                <a:spcAft>
                  <a:spcPts val="0"/>
                </a:spcAft>
                <a:defRPr/>
              </a:pPr>
              <a:t>35</a:t>
            </a:fld>
            <a:endParaRPr lang="en-US" sz="1200" dirty="0">
              <a:solidFill>
                <a:schemeClr val="tx1">
                  <a:tint val="75000"/>
                </a:schemeClr>
              </a:solidFill>
              <a:latin typeface="+mn-lt"/>
            </a:endParaRPr>
          </a:p>
        </p:txBody>
      </p:sp>
      <p:sp>
        <p:nvSpPr>
          <p:cNvPr id="33795" name="Text Box 7"/>
          <p:cNvSpPr txBox="1">
            <a:spLocks noChangeArrowheads="1"/>
          </p:cNvSpPr>
          <p:nvPr/>
        </p:nvSpPr>
        <p:spPr bwMode="auto">
          <a:xfrm>
            <a:off x="838200" y="1451291"/>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Take </a:t>
            </a:r>
            <a:r>
              <a:rPr lang="en-US" sz="3600" dirty="0">
                <a:solidFill>
                  <a:srgbClr val="009900"/>
                </a:solidFill>
              </a:rPr>
              <a:t>a </a:t>
            </a:r>
            <a:r>
              <a:rPr lang="en-US" sz="3600" dirty="0" smtClean="0">
                <a:solidFill>
                  <a:srgbClr val="009900"/>
                </a:solidFill>
              </a:rPr>
              <a:t>journey-- but </a:t>
            </a:r>
            <a:r>
              <a:rPr lang="en-US" sz="3600" dirty="0">
                <a:solidFill>
                  <a:srgbClr val="009900"/>
                </a:solidFill>
              </a:rPr>
              <a:t>not too far</a:t>
            </a:r>
            <a:endParaRPr lang="en-US" sz="3600" dirty="0"/>
          </a:p>
        </p:txBody>
      </p:sp>
      <p:sp>
        <p:nvSpPr>
          <p:cNvPr id="6"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9AFED-6074-4AFE-B83D-7DEC379D6FB1}" type="slidenum">
              <a:rPr lang="en-US"/>
              <a:pPr>
                <a:defRPr/>
              </a:pPr>
              <a:t>36</a:t>
            </a:fld>
            <a:endParaRPr lang="en-US" dirty="0"/>
          </a:p>
        </p:txBody>
      </p:sp>
      <p:sp>
        <p:nvSpPr>
          <p:cNvPr id="14" name="Rectangle 3"/>
          <p:cNvSpPr txBox="1">
            <a:spLocks/>
          </p:cNvSpPr>
          <p:nvPr/>
        </p:nvSpPr>
        <p:spPr>
          <a:xfrm>
            <a:off x="533400" y="2060316"/>
            <a:ext cx="8229600" cy="4797684"/>
          </a:xfrm>
          <a:prstGeom prst="rect">
            <a:avLst/>
          </a:prstGeom>
        </p:spPr>
        <p:txBody>
          <a:bodyPr vert="horz" lIns="91440" tIns="45720" rIns="91440" bIns="45720" rtlCol="0">
            <a:noAutofit/>
          </a:bodyPr>
          <a:lstStyle/>
          <a:p>
            <a:pPr marL="342900" lvl="0" indent="-342900">
              <a:lnSpc>
                <a:spcPct val="90000"/>
              </a:lnSpc>
              <a:spcBef>
                <a:spcPct val="20000"/>
              </a:spcBef>
              <a:buFontTx/>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Set clear boundaries and expectations. Be aware they will not always keep them and have a plan of “what to do next.”</a:t>
            </a:r>
            <a:endParaRPr lang="en-US" sz="2800" dirty="0" smtClean="0"/>
          </a:p>
          <a:p>
            <a:pPr marL="342900" lvl="0" indent="-342900">
              <a:lnSpc>
                <a:spcPct val="90000"/>
              </a:lnSpc>
              <a:spcBef>
                <a:spcPct val="20000"/>
              </a:spcBef>
              <a:buFontTx/>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Try to encourage positive social interactions for them with others </a:t>
            </a:r>
            <a:r>
              <a:rPr lang="en-US" sz="2800" dirty="0" smtClean="0"/>
              <a:t>in the class or group.</a:t>
            </a:r>
          </a:p>
          <a:p>
            <a:pPr marL="342900" lvl="0" indent="-342900">
              <a:lnSpc>
                <a:spcPct val="90000"/>
              </a:lnSpc>
              <a:spcBef>
                <a:spcPct val="20000"/>
              </a:spcBef>
              <a:buFontTx/>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Separate emotions from your interactions; be clear and focused in what you are trying to communicate.</a:t>
            </a:r>
            <a:endParaRPr lang="en-US" sz="2800" dirty="0" smtClean="0"/>
          </a:p>
          <a:p>
            <a:pPr marL="342900" lvl="0" indent="-342900">
              <a:lnSpc>
                <a:spcPct val="90000"/>
              </a:lnSpc>
              <a:spcBef>
                <a:spcPct val="20000"/>
              </a:spcBef>
              <a:buFontTx/>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Seek specific help on how best to interact with students who frustrate you. Often students with these kind of social problems (1) are very difficult to change or (2) aren’t aware of their behaviors</a:t>
            </a:r>
            <a:r>
              <a:rPr lang="en-US" sz="2800" dirty="0" smtClean="0"/>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6" name="Text Box 7"/>
          <p:cNvSpPr txBox="1">
            <a:spLocks noChangeArrowheads="1"/>
          </p:cNvSpPr>
          <p:nvPr/>
        </p:nvSpPr>
        <p:spPr bwMode="auto">
          <a:xfrm>
            <a:off x="838200" y="1451291"/>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Summary: How to Help</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E9AFED-6074-4AFE-B83D-7DEC379D6FB1}" type="slidenum">
              <a:rPr lang="en-US"/>
              <a:pPr>
                <a:defRPr/>
              </a:pPr>
              <a:t>37</a:t>
            </a:fld>
            <a:endParaRPr lang="en-US" dirty="0"/>
          </a:p>
        </p:txBody>
      </p:sp>
      <p:sp>
        <p:nvSpPr>
          <p:cNvPr id="14" name="Rectangle 3"/>
          <p:cNvSpPr txBox="1">
            <a:spLocks/>
          </p:cNvSpPr>
          <p:nvPr/>
        </p:nvSpPr>
        <p:spPr>
          <a:xfrm>
            <a:off x="533400" y="2060316"/>
            <a:ext cx="8229600" cy="4797684"/>
          </a:xfrm>
          <a:prstGeom prst="rect">
            <a:avLst/>
          </a:prstGeom>
        </p:spPr>
        <p:txBody>
          <a:bodyPr vert="horz" lIns="91440" tIns="45720" rIns="91440" bIns="45720" rtlCol="0">
            <a:noAutofit/>
          </a:bodyPr>
          <a:lstStyle/>
          <a:p>
            <a:pPr marL="342900" lvl="0" indent="-342900">
              <a:lnSpc>
                <a:spcPct val="90000"/>
              </a:lnSpc>
              <a:spcBef>
                <a:spcPct val="20000"/>
              </a:spcBef>
              <a:buFontTx/>
              <a:buChar char="•"/>
              <a:defRPr/>
            </a:pPr>
            <a:r>
              <a:rPr lang="en-US" sz="2800" dirty="0" smtClean="0"/>
              <a:t>Asperger’s students have a literal understanding of language. Don’t use sarcasm.</a:t>
            </a:r>
          </a:p>
          <a:p>
            <a:pPr marL="342900" lvl="0" indent="-342900">
              <a:lnSpc>
                <a:spcPct val="90000"/>
              </a:lnSpc>
              <a:spcBef>
                <a:spcPct val="20000"/>
              </a:spcBef>
              <a:buFontTx/>
              <a:buChar char="•"/>
              <a:defRPr/>
            </a:pPr>
            <a:r>
              <a:rPr lang="en-US" sz="2800" dirty="0" smtClean="0"/>
              <a:t>Find safe havens on campus were a student can feel safe and they can explore their interests (like the library).</a:t>
            </a:r>
          </a:p>
          <a:p>
            <a:pPr marL="342900" lvl="0" indent="-342900">
              <a:lnSpc>
                <a:spcPct val="90000"/>
              </a:lnSpc>
              <a:spcBef>
                <a:spcPct val="20000"/>
              </a:spcBef>
              <a:buFontTx/>
              <a:buChar char="•"/>
              <a:defRPr/>
            </a:pPr>
            <a:r>
              <a:rPr lang="en-US" sz="2800" dirty="0" smtClean="0"/>
              <a:t>Develop a peer support group. Advice from someone who is struggling with Asperger’s can often be heard better than from a professional. </a:t>
            </a:r>
          </a:p>
        </p:txBody>
      </p:sp>
      <p:sp>
        <p:nvSpPr>
          <p:cNvPr id="5" name="Title 17"/>
          <p:cNvSpPr txBox="1">
            <a:spLocks/>
          </p:cNvSpPr>
          <p:nvPr/>
        </p:nvSpPr>
        <p:spPr>
          <a:xfrm>
            <a:off x="457200" y="447122"/>
            <a:ext cx="8229600" cy="762000"/>
          </a:xfrm>
          <a:prstGeom prst="rect">
            <a:avLst/>
          </a:prstGeom>
          <a:solidFill>
            <a:srgbClr val="C000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Managing Asperger’s</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6" name="Text Box 7"/>
          <p:cNvSpPr txBox="1">
            <a:spLocks noChangeArrowheads="1"/>
          </p:cNvSpPr>
          <p:nvPr/>
        </p:nvSpPr>
        <p:spPr bwMode="auto">
          <a:xfrm>
            <a:off x="838200" y="1451291"/>
            <a:ext cx="7772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009900"/>
                </a:solidFill>
              </a:rPr>
              <a:t>Summary: How to Help</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
          <p:cNvSpPr txBox="1">
            <a:spLocks noChangeArrowheads="1"/>
          </p:cNvSpPr>
          <p:nvPr/>
        </p:nvSpPr>
        <p:spPr bwMode="auto">
          <a:xfrm>
            <a:off x="381000" y="2189895"/>
            <a:ext cx="8458200" cy="4796185"/>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en-US" sz="2800" dirty="0">
                <a:latin typeface="Calibri" pitchFamily="34" charset="0"/>
              </a:rPr>
              <a:t>Understand when a referral to counseling or academic support is in order. It is our job to ensure the student is referred to services if the situation continues to worsen in the classroom setting.</a:t>
            </a:r>
          </a:p>
          <a:p>
            <a:pPr marL="342900" indent="-342900">
              <a:lnSpc>
                <a:spcPct val="90000"/>
              </a:lnSpc>
              <a:spcBef>
                <a:spcPct val="20000"/>
              </a:spcBef>
            </a:pPr>
            <a:r>
              <a:rPr lang="en-US" sz="2800" dirty="0">
                <a:latin typeface="Calibri" pitchFamily="34" charset="0"/>
              </a:rPr>
              <a:t>When referring a student to counseling:</a:t>
            </a:r>
          </a:p>
          <a:p>
            <a:pPr marL="800100" lvl="1" indent="-342900">
              <a:lnSpc>
                <a:spcPct val="90000"/>
              </a:lnSpc>
              <a:spcBef>
                <a:spcPct val="20000"/>
              </a:spcBef>
              <a:buFontTx/>
              <a:buChar char="•"/>
            </a:pPr>
            <a:r>
              <a:rPr lang="en-US" sz="2800" dirty="0">
                <a:latin typeface="Calibri" pitchFamily="34" charset="0"/>
              </a:rPr>
              <a:t>Do it during a time when you are alone with the student.</a:t>
            </a:r>
          </a:p>
          <a:p>
            <a:pPr marL="800100" lvl="1" indent="-342900">
              <a:lnSpc>
                <a:spcPct val="90000"/>
              </a:lnSpc>
              <a:spcBef>
                <a:spcPct val="20000"/>
              </a:spcBef>
              <a:buFontTx/>
              <a:buChar char="•"/>
            </a:pPr>
            <a:r>
              <a:rPr lang="en-US" sz="2800" dirty="0">
                <a:latin typeface="Calibri" pitchFamily="34" charset="0"/>
              </a:rPr>
              <a:t>Focus on positive goals. Make interaction clear and direct.</a:t>
            </a:r>
          </a:p>
          <a:p>
            <a:pPr marL="800100" lvl="1" indent="-342900">
              <a:lnSpc>
                <a:spcPct val="90000"/>
              </a:lnSpc>
              <a:spcBef>
                <a:spcPct val="20000"/>
              </a:spcBef>
              <a:buFontTx/>
              <a:buChar char="•"/>
            </a:pPr>
            <a:r>
              <a:rPr lang="en-US" sz="2800" dirty="0">
                <a:latin typeface="Calibri" pitchFamily="34" charset="0"/>
              </a:rPr>
              <a:t>Don’t make it seem accusatory.</a:t>
            </a:r>
          </a:p>
          <a:p>
            <a:pPr marL="800100" lvl="1" indent="-342900">
              <a:lnSpc>
                <a:spcPct val="90000"/>
              </a:lnSpc>
              <a:spcBef>
                <a:spcPct val="20000"/>
              </a:spcBef>
              <a:buFontTx/>
              <a:buChar char="•"/>
            </a:pPr>
            <a:endParaRPr lang="en-US" sz="2800" dirty="0">
              <a:latin typeface="Calibri" pitchFamily="34" charset="0"/>
            </a:endParaRPr>
          </a:p>
        </p:txBody>
      </p:sp>
      <p:sp>
        <p:nvSpPr>
          <p:cNvPr id="11" name="Slide Number Placeholder 10"/>
          <p:cNvSpPr>
            <a:spLocks noGrp="1"/>
          </p:cNvSpPr>
          <p:nvPr>
            <p:ph type="sldNum" sz="quarter" idx="12"/>
          </p:nvPr>
        </p:nvSpPr>
        <p:spPr>
          <a:xfrm>
            <a:off x="6553200" y="5943600"/>
            <a:ext cx="2133600" cy="365125"/>
          </a:xfrm>
        </p:spPr>
        <p:txBody>
          <a:bodyPr rtlCol="0" anchor="ctr"/>
          <a:lstStyle/>
          <a:p>
            <a:pPr fontAlgn="auto">
              <a:spcBef>
                <a:spcPts val="0"/>
              </a:spcBef>
              <a:spcAft>
                <a:spcPts val="0"/>
              </a:spcAft>
              <a:defRPr/>
            </a:pPr>
            <a:fld id="{733635F3-8F8B-4A2C-B95B-08B64D916D45}" type="slidenum">
              <a:rPr lang="en-US" sz="1200">
                <a:solidFill>
                  <a:schemeClr val="tx1">
                    <a:tint val="75000"/>
                  </a:schemeClr>
                </a:solidFill>
                <a:latin typeface="+mn-lt"/>
              </a:rPr>
              <a:pPr fontAlgn="auto">
                <a:spcBef>
                  <a:spcPts val="0"/>
                </a:spcBef>
                <a:spcAft>
                  <a:spcPts val="0"/>
                </a:spcAft>
                <a:defRPr/>
              </a:pPr>
              <a:t>38</a:t>
            </a:fld>
            <a:endParaRPr lang="en-US" sz="1200" dirty="0">
              <a:solidFill>
                <a:schemeClr val="tx1">
                  <a:tint val="75000"/>
                </a:schemeClr>
              </a:solidFill>
              <a:latin typeface="+mn-lt"/>
            </a:endParaRPr>
          </a:p>
        </p:txBody>
      </p:sp>
      <p:sp>
        <p:nvSpPr>
          <p:cNvPr id="5" name="Title 17"/>
          <p:cNvSpPr txBox="1">
            <a:spLocks/>
          </p:cNvSpPr>
          <p:nvPr/>
        </p:nvSpPr>
        <p:spPr>
          <a:xfrm>
            <a:off x="457200" y="336295"/>
            <a:ext cx="8229600" cy="838200"/>
          </a:xfrm>
          <a:prstGeom prst="rect">
            <a:avLst/>
          </a:prstGeom>
          <a:solidFill>
            <a:srgbClr val="FF66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Referral and Accommodations</a:t>
            </a:r>
            <a:endParaRPr lang="en-US" sz="3200" b="1" dirty="0">
              <a:solidFill>
                <a:schemeClr val="bg1"/>
              </a:solidFill>
              <a:effectLst>
                <a:outerShdw blurRad="38100" dist="38100" dir="2700000" algn="tl">
                  <a:srgbClr val="000000">
                    <a:alpha val="43137"/>
                  </a:srgbClr>
                </a:outerShdw>
              </a:effectLst>
            </a:endParaRPr>
          </a:p>
        </p:txBody>
      </p:sp>
      <p:sp>
        <p:nvSpPr>
          <p:cNvPr id="6" name="Rectangle 7"/>
          <p:cNvSpPr>
            <a:spLocks noChangeArrowheads="1"/>
          </p:cNvSpPr>
          <p:nvPr/>
        </p:nvSpPr>
        <p:spPr bwMode="auto">
          <a:xfrm>
            <a:off x="609600" y="1219200"/>
            <a:ext cx="8001000" cy="10668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Referral</a:t>
            </a:r>
            <a:endParaRPr lang="en-US" sz="3600" dirty="0">
              <a:solidFill>
                <a:srgbClr val="009900"/>
              </a:solidFill>
              <a:latin typeface="Georg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p:cNvSpPr txBox="1">
            <a:spLocks noChangeArrowheads="1"/>
          </p:cNvSpPr>
          <p:nvPr/>
        </p:nvSpPr>
        <p:spPr bwMode="auto">
          <a:xfrm>
            <a:off x="0" y="1752600"/>
            <a:ext cx="8839200" cy="5183983"/>
          </a:xfrm>
          <a:prstGeom prst="rect">
            <a:avLst/>
          </a:prstGeom>
          <a:noFill/>
          <a:ln w="9525">
            <a:noFill/>
            <a:miter lim="800000"/>
            <a:headEnd/>
            <a:tailEnd/>
          </a:ln>
        </p:spPr>
        <p:txBody>
          <a:bodyPr wrap="square">
            <a:spAutoFit/>
          </a:bodyPr>
          <a:lstStyle/>
          <a:p>
            <a:pPr marL="342900" indent="-342900">
              <a:lnSpc>
                <a:spcPct val="90000"/>
              </a:lnSpc>
              <a:spcBef>
                <a:spcPct val="20000"/>
              </a:spcBef>
            </a:pPr>
            <a:endParaRPr lang="en-US" sz="2800" dirty="0">
              <a:latin typeface="Calibri" pitchFamily="34" charset="0"/>
            </a:endParaRPr>
          </a:p>
          <a:p>
            <a:pPr marL="800100" lvl="1" indent="-342900">
              <a:lnSpc>
                <a:spcPct val="90000"/>
              </a:lnSpc>
              <a:spcBef>
                <a:spcPct val="20000"/>
              </a:spcBef>
              <a:buFontTx/>
              <a:buChar char="•"/>
            </a:pPr>
            <a:r>
              <a:rPr lang="en-US" sz="2800" dirty="0">
                <a:latin typeface="Calibri" pitchFamily="34" charset="0"/>
              </a:rPr>
              <a:t>Do it during a time when you are alone with the student.</a:t>
            </a:r>
          </a:p>
          <a:p>
            <a:pPr marL="800100" lvl="1" indent="-342900">
              <a:lnSpc>
                <a:spcPct val="90000"/>
              </a:lnSpc>
              <a:spcBef>
                <a:spcPct val="20000"/>
              </a:spcBef>
              <a:buFontTx/>
              <a:buChar char="•"/>
            </a:pPr>
            <a:r>
              <a:rPr lang="en-US" sz="2800" dirty="0">
                <a:latin typeface="Calibri" pitchFamily="34" charset="0"/>
              </a:rPr>
              <a:t>Focus on positive goals. Make interaction clear and concise.</a:t>
            </a:r>
          </a:p>
          <a:p>
            <a:pPr marL="800100" lvl="1" indent="-342900">
              <a:lnSpc>
                <a:spcPct val="90000"/>
              </a:lnSpc>
              <a:spcBef>
                <a:spcPct val="20000"/>
              </a:spcBef>
              <a:buFontTx/>
              <a:buChar char="•"/>
            </a:pPr>
            <a:r>
              <a:rPr lang="en-US" sz="2800" dirty="0">
                <a:latin typeface="Calibri" pitchFamily="34" charset="0"/>
              </a:rPr>
              <a:t>Understand the legal requirements of the </a:t>
            </a:r>
            <a:r>
              <a:rPr lang="en-US" sz="2800" dirty="0" smtClean="0">
                <a:latin typeface="Calibri" pitchFamily="34" charset="0"/>
              </a:rPr>
              <a:t>ADA. (Accommodations </a:t>
            </a:r>
            <a:r>
              <a:rPr lang="en-US" sz="2800" dirty="0">
                <a:latin typeface="Calibri" pitchFamily="34" charset="0"/>
              </a:rPr>
              <a:t>must be approved through that office, if you offer an accommodation then you become required to offer it in the </a:t>
            </a:r>
            <a:r>
              <a:rPr lang="en-US" sz="2800" dirty="0" smtClean="0">
                <a:latin typeface="Calibri" pitchFamily="34" charset="0"/>
              </a:rPr>
              <a:t>future.)</a:t>
            </a:r>
            <a:endParaRPr lang="en-US" sz="2800" dirty="0">
              <a:latin typeface="Calibri" pitchFamily="34" charset="0"/>
            </a:endParaRPr>
          </a:p>
          <a:p>
            <a:pPr marL="800100" lvl="1" indent="-342900">
              <a:lnSpc>
                <a:spcPct val="90000"/>
              </a:lnSpc>
              <a:spcBef>
                <a:spcPct val="20000"/>
              </a:spcBef>
              <a:buFontTx/>
              <a:buChar char="•"/>
            </a:pPr>
            <a:r>
              <a:rPr lang="en-US" sz="2800" dirty="0">
                <a:latin typeface="Calibri" pitchFamily="34" charset="0"/>
              </a:rPr>
              <a:t>If accommodations are needed, consider them early in the semester.</a:t>
            </a:r>
          </a:p>
          <a:p>
            <a:pPr marL="800100" lvl="1" indent="-342900">
              <a:lnSpc>
                <a:spcPct val="90000"/>
              </a:lnSpc>
              <a:spcBef>
                <a:spcPct val="20000"/>
              </a:spcBef>
              <a:buFontTx/>
              <a:buChar char="•"/>
            </a:pPr>
            <a:endParaRPr lang="en-US" sz="2800" dirty="0">
              <a:latin typeface="Calibri" pitchFamily="34" charset="0"/>
            </a:endParaRPr>
          </a:p>
        </p:txBody>
      </p:sp>
      <p:sp>
        <p:nvSpPr>
          <p:cNvPr id="11" name="Slide Number Placeholder 10"/>
          <p:cNvSpPr>
            <a:spLocks noGrp="1"/>
          </p:cNvSpPr>
          <p:nvPr>
            <p:ph type="sldNum" sz="quarter" idx="12"/>
          </p:nvPr>
        </p:nvSpPr>
        <p:spPr>
          <a:xfrm>
            <a:off x="6553200" y="6019800"/>
            <a:ext cx="2133600" cy="365125"/>
          </a:xfrm>
        </p:spPr>
        <p:txBody>
          <a:bodyPr rtlCol="0" anchor="ctr"/>
          <a:lstStyle/>
          <a:p>
            <a:pPr fontAlgn="auto">
              <a:spcBef>
                <a:spcPts val="0"/>
              </a:spcBef>
              <a:spcAft>
                <a:spcPts val="0"/>
              </a:spcAft>
              <a:defRPr/>
            </a:pPr>
            <a:fld id="{4A3778C2-7781-4A76-8C78-A1DEC98925B3}" type="slidenum">
              <a:rPr lang="en-US" sz="1200">
                <a:solidFill>
                  <a:schemeClr val="tx1">
                    <a:tint val="75000"/>
                  </a:schemeClr>
                </a:solidFill>
                <a:latin typeface="+mn-lt"/>
              </a:rPr>
              <a:pPr fontAlgn="auto">
                <a:spcBef>
                  <a:spcPts val="0"/>
                </a:spcBef>
                <a:spcAft>
                  <a:spcPts val="0"/>
                </a:spcAft>
                <a:defRPr/>
              </a:pPr>
              <a:t>39</a:t>
            </a:fld>
            <a:endParaRPr lang="en-US" sz="1200" dirty="0">
              <a:solidFill>
                <a:schemeClr val="tx1">
                  <a:tint val="75000"/>
                </a:schemeClr>
              </a:solidFill>
              <a:latin typeface="+mn-lt"/>
            </a:endParaRPr>
          </a:p>
        </p:txBody>
      </p:sp>
      <p:sp>
        <p:nvSpPr>
          <p:cNvPr id="35843" name="Rectangle 7"/>
          <p:cNvSpPr>
            <a:spLocks noChangeArrowheads="1"/>
          </p:cNvSpPr>
          <p:nvPr/>
        </p:nvSpPr>
        <p:spPr bwMode="auto">
          <a:xfrm>
            <a:off x="609600" y="1219200"/>
            <a:ext cx="8001000" cy="1066800"/>
          </a:xfrm>
          <a:prstGeom prst="rect">
            <a:avLst/>
          </a:prstGeom>
          <a:noFill/>
          <a:ln w="9525">
            <a:noFill/>
            <a:miter lim="800000"/>
            <a:headEnd/>
            <a:tailEnd/>
          </a:ln>
        </p:spPr>
        <p:txBody>
          <a:bodyPr anchor="ctr"/>
          <a:lstStyle/>
          <a:p>
            <a:pPr algn="ctr"/>
            <a:r>
              <a:rPr lang="en-US" sz="3600" dirty="0" smtClean="0">
                <a:solidFill>
                  <a:srgbClr val="009900"/>
                </a:solidFill>
                <a:latin typeface="Georgia" pitchFamily="18" charset="0"/>
              </a:rPr>
              <a:t>When </a:t>
            </a:r>
            <a:r>
              <a:rPr lang="en-US" sz="3600" dirty="0">
                <a:solidFill>
                  <a:srgbClr val="009900"/>
                </a:solidFill>
                <a:latin typeface="Georgia" pitchFamily="18" charset="0"/>
              </a:rPr>
              <a:t>referring a student to</a:t>
            </a:r>
            <a:r>
              <a:rPr lang="en-US" sz="3600" dirty="0" smtClean="0">
                <a:solidFill>
                  <a:srgbClr val="009900"/>
                </a:solidFill>
                <a:latin typeface="Georgia" pitchFamily="18" charset="0"/>
              </a:rPr>
              <a:t> ADA:</a:t>
            </a:r>
            <a:endParaRPr lang="en-US" sz="3600" dirty="0">
              <a:solidFill>
                <a:srgbClr val="009900"/>
              </a:solidFill>
              <a:latin typeface="Georgia" pitchFamily="18" charset="0"/>
            </a:endParaRPr>
          </a:p>
        </p:txBody>
      </p:sp>
      <p:sp>
        <p:nvSpPr>
          <p:cNvPr id="5" name="Title 17"/>
          <p:cNvSpPr txBox="1">
            <a:spLocks/>
          </p:cNvSpPr>
          <p:nvPr/>
        </p:nvSpPr>
        <p:spPr>
          <a:xfrm>
            <a:off x="457200" y="336295"/>
            <a:ext cx="8229600" cy="838200"/>
          </a:xfrm>
          <a:prstGeom prst="rect">
            <a:avLst/>
          </a:prstGeom>
          <a:solidFill>
            <a:srgbClr val="FF660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rPr>
              <a:t>Referral and Accommodations</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4</a:t>
            </a:fld>
            <a:endParaRPr lang="en-US" dirty="0"/>
          </a:p>
        </p:txBody>
      </p:sp>
      <p:sp>
        <p:nvSpPr>
          <p:cNvPr id="5" name="TextBox 2"/>
          <p:cNvSpPr txBox="1">
            <a:spLocks noChangeArrowheads="1"/>
          </p:cNvSpPr>
          <p:nvPr/>
        </p:nvSpPr>
        <p:spPr bwMode="auto">
          <a:xfrm>
            <a:off x="381000" y="1828800"/>
            <a:ext cx="8458200" cy="4623830"/>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2800" dirty="0">
                <a:latin typeface="Calibri" pitchFamily="34" charset="0"/>
              </a:rPr>
              <a:t>Many professors</a:t>
            </a:r>
            <a:r>
              <a:rPr lang="en-US" sz="2800" dirty="0" smtClean="0">
                <a:latin typeface="Calibri" pitchFamily="34" charset="0"/>
              </a:rPr>
              <a:t> and staff have </a:t>
            </a:r>
            <a:r>
              <a:rPr lang="en-US" sz="2800" dirty="0">
                <a:latin typeface="Calibri" pitchFamily="34" charset="0"/>
              </a:rPr>
              <a:t>come in contact with students who have been diagnosed with </a:t>
            </a:r>
            <a:r>
              <a:rPr lang="en-US" sz="2800" dirty="0" smtClean="0">
                <a:latin typeface="Calibri" pitchFamily="34" charset="0"/>
              </a:rPr>
              <a:t>Asperger’s </a:t>
            </a:r>
            <a:r>
              <a:rPr lang="en-US" sz="2800" dirty="0">
                <a:latin typeface="Calibri" pitchFamily="34" charset="0"/>
              </a:rPr>
              <a:t>disorder</a:t>
            </a:r>
            <a:r>
              <a:rPr lang="en-US" sz="2800" dirty="0" smtClean="0">
                <a:latin typeface="Calibri" pitchFamily="34" charset="0"/>
              </a:rPr>
              <a:t>.</a:t>
            </a:r>
          </a:p>
          <a:p>
            <a:pPr marL="342900" indent="-342900">
              <a:lnSpc>
                <a:spcPct val="90000"/>
              </a:lnSpc>
              <a:spcBef>
                <a:spcPct val="20000"/>
              </a:spcBef>
              <a:buFontTx/>
              <a:buChar char="•"/>
            </a:pPr>
            <a:r>
              <a:rPr lang="en-US" sz="2800" dirty="0">
                <a:latin typeface="Calibri" pitchFamily="34" charset="0"/>
              </a:rPr>
              <a:t>These students struggle with interpersonal connections, odd fixations and social awkwardness</a:t>
            </a:r>
            <a:r>
              <a:rPr lang="en-US" sz="2800" dirty="0" smtClean="0">
                <a:latin typeface="Calibri" pitchFamily="34" charset="0"/>
              </a:rPr>
              <a:t>.</a:t>
            </a:r>
          </a:p>
          <a:p>
            <a:pPr marL="342900" indent="-342900">
              <a:lnSpc>
                <a:spcPct val="90000"/>
              </a:lnSpc>
              <a:spcBef>
                <a:spcPct val="20000"/>
              </a:spcBef>
              <a:buFontTx/>
              <a:buChar char="•"/>
            </a:pPr>
            <a:r>
              <a:rPr lang="en-US" sz="2800" dirty="0">
                <a:latin typeface="Calibri" pitchFamily="34" charset="0"/>
              </a:rPr>
              <a:t>We</a:t>
            </a:r>
            <a:r>
              <a:rPr lang="en-US" sz="2800" dirty="0" smtClean="0">
                <a:latin typeface="Calibri" pitchFamily="34" charset="0"/>
              </a:rPr>
              <a:t> try </a:t>
            </a:r>
            <a:r>
              <a:rPr lang="en-US" sz="2800" dirty="0">
                <a:latin typeface="Calibri" pitchFamily="34" charset="0"/>
              </a:rPr>
              <a:t>to find ways to reach these students while keeping classroom order and focusing on the academics</a:t>
            </a:r>
            <a:r>
              <a:rPr lang="en-US" sz="2800" dirty="0" smtClean="0">
                <a:latin typeface="Calibri" pitchFamily="34" charset="0"/>
              </a:rPr>
              <a:t>.</a:t>
            </a:r>
          </a:p>
          <a:p>
            <a:pPr marL="342900" indent="-342900">
              <a:lnSpc>
                <a:spcPct val="90000"/>
              </a:lnSpc>
              <a:spcBef>
                <a:spcPct val="20000"/>
              </a:spcBef>
              <a:buFontTx/>
              <a:buChar char="•"/>
            </a:pPr>
            <a:r>
              <a:rPr lang="en-US" sz="2800" dirty="0" smtClean="0">
                <a:latin typeface="Calibri" pitchFamily="34" charset="0"/>
              </a:rPr>
              <a:t>Staff may encounter Asperger students who have trouble following the rules, social cues, and developing relationships with floor mates and roommates.</a:t>
            </a:r>
          </a:p>
        </p:txBody>
      </p:sp>
      <p:sp>
        <p:nvSpPr>
          <p:cNvPr id="8"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p:cNvSpPr txBox="1">
            <a:spLocks noChangeArrowheads="1"/>
          </p:cNvSpPr>
          <p:nvPr/>
        </p:nvSpPr>
        <p:spPr bwMode="auto">
          <a:xfrm>
            <a:off x="0" y="5429917"/>
            <a:ext cx="9144000" cy="1428083"/>
          </a:xfrm>
          <a:prstGeom prst="rect">
            <a:avLst/>
          </a:prstGeom>
          <a:noFill/>
          <a:ln w="9525">
            <a:noFill/>
            <a:miter lim="800000"/>
            <a:headEnd/>
            <a:tailEnd/>
          </a:ln>
        </p:spPr>
        <p:txBody>
          <a:bodyPr wrap="square">
            <a:spAutoFit/>
          </a:bodyPr>
          <a:lstStyle/>
          <a:p>
            <a:pPr marL="342900" indent="-342900">
              <a:lnSpc>
                <a:spcPct val="90000"/>
              </a:lnSpc>
              <a:spcBef>
                <a:spcPct val="20000"/>
              </a:spcBef>
            </a:pPr>
            <a:endParaRPr lang="en-US" sz="2800" dirty="0">
              <a:latin typeface="Calibri" pitchFamily="34" charset="0"/>
            </a:endParaRPr>
          </a:p>
          <a:p>
            <a:pPr marL="800100" lvl="1" indent="-342900">
              <a:lnSpc>
                <a:spcPct val="90000"/>
              </a:lnSpc>
              <a:spcBef>
                <a:spcPct val="20000"/>
              </a:spcBef>
              <a:buFontTx/>
              <a:buChar char="•"/>
            </a:pPr>
            <a:r>
              <a:rPr lang="en-US" sz="2800" dirty="0" smtClean="0">
                <a:latin typeface="Calibri" pitchFamily="34" charset="0"/>
                <a:hlinkClick r:id="rId2"/>
              </a:rPr>
              <a:t>http://www.youtube.com/watch?v=233-3jtEZck</a:t>
            </a:r>
            <a:endParaRPr lang="en-US" sz="2800" dirty="0" smtClean="0">
              <a:latin typeface="Calibri" pitchFamily="34" charset="0"/>
            </a:endParaRPr>
          </a:p>
          <a:p>
            <a:pPr marL="800100" lvl="1" indent="-342900">
              <a:lnSpc>
                <a:spcPct val="90000"/>
              </a:lnSpc>
              <a:spcBef>
                <a:spcPct val="20000"/>
              </a:spcBef>
              <a:buFontTx/>
              <a:buChar char="•"/>
            </a:pPr>
            <a:endParaRPr lang="en-US" sz="2800" dirty="0">
              <a:latin typeface="Calibri" pitchFamily="34" charset="0"/>
            </a:endParaRPr>
          </a:p>
        </p:txBody>
      </p:sp>
      <p:sp>
        <p:nvSpPr>
          <p:cNvPr id="11" name="Slide Number Placeholder 10"/>
          <p:cNvSpPr>
            <a:spLocks noGrp="1"/>
          </p:cNvSpPr>
          <p:nvPr>
            <p:ph type="sldNum" sz="quarter" idx="12"/>
          </p:nvPr>
        </p:nvSpPr>
        <p:spPr>
          <a:xfrm>
            <a:off x="6553200" y="6019800"/>
            <a:ext cx="2133600" cy="365125"/>
          </a:xfrm>
        </p:spPr>
        <p:txBody>
          <a:bodyPr rtlCol="0" anchor="ctr"/>
          <a:lstStyle/>
          <a:p>
            <a:pPr fontAlgn="auto">
              <a:spcBef>
                <a:spcPts val="0"/>
              </a:spcBef>
              <a:spcAft>
                <a:spcPts val="0"/>
              </a:spcAft>
              <a:defRPr/>
            </a:pPr>
            <a:fld id="{4A3778C2-7781-4A76-8C78-A1DEC98925B3}" type="slidenum">
              <a:rPr lang="en-US" sz="1200">
                <a:solidFill>
                  <a:schemeClr val="tx1">
                    <a:tint val="75000"/>
                  </a:schemeClr>
                </a:solidFill>
                <a:latin typeface="+mn-lt"/>
              </a:rPr>
              <a:pPr fontAlgn="auto">
                <a:spcBef>
                  <a:spcPts val="0"/>
                </a:spcBef>
                <a:spcAft>
                  <a:spcPts val="0"/>
                </a:spcAft>
                <a:defRPr/>
              </a:pPr>
              <a:t>40</a:t>
            </a:fld>
            <a:endParaRPr lang="en-US" sz="1200" dirty="0">
              <a:solidFill>
                <a:schemeClr val="tx1">
                  <a:tint val="75000"/>
                </a:schemeClr>
              </a:solidFill>
              <a:latin typeface="+mn-lt"/>
            </a:endParaRPr>
          </a:p>
        </p:txBody>
      </p:sp>
      <p:sp>
        <p:nvSpPr>
          <p:cNvPr id="6" name="Title 17"/>
          <p:cNvSpPr txBox="1">
            <a:spLocks/>
          </p:cNvSpPr>
          <p:nvPr/>
        </p:nvSpPr>
        <p:spPr>
          <a:xfrm>
            <a:off x="457200" y="457200"/>
            <a:ext cx="8229600" cy="762000"/>
          </a:xfrm>
          <a:prstGeom prst="rect">
            <a:avLst/>
          </a:prstGeom>
          <a:solidFill>
            <a:schemeClr val="accent5">
              <a:lumMod val="60000"/>
              <a:lumOff val="40000"/>
            </a:schemeClr>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Sample Programs </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7169" name="Picture 1"/>
          <p:cNvPicPr>
            <a:picLocks noChangeAspect="1" noChangeArrowheads="1"/>
          </p:cNvPicPr>
          <p:nvPr/>
        </p:nvPicPr>
        <p:blipFill>
          <a:blip r:embed="rId3"/>
          <a:srcRect/>
          <a:stretch>
            <a:fillRect/>
          </a:stretch>
        </p:blipFill>
        <p:spPr bwMode="auto">
          <a:xfrm>
            <a:off x="1595438" y="1781175"/>
            <a:ext cx="59531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2"/>
          <p:cNvSpPr txBox="1">
            <a:spLocks noChangeArrowheads="1"/>
          </p:cNvSpPr>
          <p:nvPr/>
        </p:nvSpPr>
        <p:spPr bwMode="auto">
          <a:xfrm>
            <a:off x="0" y="1752600"/>
            <a:ext cx="8839200" cy="2591479"/>
          </a:xfrm>
          <a:prstGeom prst="rect">
            <a:avLst/>
          </a:prstGeom>
          <a:noFill/>
          <a:ln w="9525">
            <a:noFill/>
            <a:miter lim="800000"/>
            <a:headEnd/>
            <a:tailEnd/>
          </a:ln>
        </p:spPr>
        <p:txBody>
          <a:bodyPr wrap="square">
            <a:spAutoFit/>
          </a:bodyPr>
          <a:lstStyle/>
          <a:p>
            <a:pPr marL="342900" indent="-342900">
              <a:lnSpc>
                <a:spcPct val="90000"/>
              </a:lnSpc>
              <a:spcBef>
                <a:spcPct val="20000"/>
              </a:spcBef>
            </a:pPr>
            <a:endParaRPr lang="en-US" sz="2800" dirty="0">
              <a:latin typeface="Calibri" pitchFamily="34" charset="0"/>
            </a:endParaRPr>
          </a:p>
          <a:p>
            <a:pPr marL="800100" lvl="1" indent="-342900">
              <a:lnSpc>
                <a:spcPct val="90000"/>
              </a:lnSpc>
              <a:spcBef>
                <a:spcPct val="20000"/>
              </a:spcBef>
              <a:buFontTx/>
              <a:buChar char="•"/>
            </a:pPr>
            <a:r>
              <a:rPr lang="en-US" sz="2800" dirty="0" smtClean="0">
                <a:latin typeface="Calibri" pitchFamily="34" charset="0"/>
                <a:hlinkClick r:id="rId2"/>
              </a:rPr>
              <a:t>http://www.insidecollege.com/reno/Colleges-for-Students-with-Aspergers-The-Very-Friendly-Ones/421/list.do</a:t>
            </a:r>
            <a:r>
              <a:rPr lang="en-US" sz="2800" dirty="0" smtClean="0">
                <a:latin typeface="Calibri" pitchFamily="34" charset="0"/>
              </a:rPr>
              <a:t> </a:t>
            </a:r>
          </a:p>
          <a:p>
            <a:pPr marL="800100" lvl="1" indent="-342900">
              <a:lnSpc>
                <a:spcPct val="90000"/>
              </a:lnSpc>
              <a:spcBef>
                <a:spcPct val="20000"/>
              </a:spcBef>
              <a:buFontTx/>
              <a:buChar char="•"/>
            </a:pPr>
            <a:r>
              <a:rPr lang="en-US" sz="2800" dirty="0" smtClean="0">
                <a:latin typeface="Calibri" pitchFamily="34" charset="0"/>
                <a:hlinkClick r:id="rId3"/>
              </a:rPr>
              <a:t>http://mucollegesupport.blogspot.com/2008/05/understanding-aspergers-syndrome.html</a:t>
            </a:r>
            <a:endParaRPr lang="en-US" sz="2800" dirty="0" smtClean="0">
              <a:latin typeface="Calibri" pitchFamily="34" charset="0"/>
            </a:endParaRPr>
          </a:p>
        </p:txBody>
      </p:sp>
      <p:sp>
        <p:nvSpPr>
          <p:cNvPr id="11" name="Slide Number Placeholder 10"/>
          <p:cNvSpPr>
            <a:spLocks noGrp="1"/>
          </p:cNvSpPr>
          <p:nvPr>
            <p:ph type="sldNum" sz="quarter" idx="12"/>
          </p:nvPr>
        </p:nvSpPr>
        <p:spPr>
          <a:xfrm>
            <a:off x="6553200" y="6019800"/>
            <a:ext cx="2133600" cy="365125"/>
          </a:xfrm>
        </p:spPr>
        <p:txBody>
          <a:bodyPr rtlCol="0" anchor="ctr"/>
          <a:lstStyle/>
          <a:p>
            <a:pPr fontAlgn="auto">
              <a:spcBef>
                <a:spcPts val="0"/>
              </a:spcBef>
              <a:spcAft>
                <a:spcPts val="0"/>
              </a:spcAft>
              <a:defRPr/>
            </a:pPr>
            <a:fld id="{4A3778C2-7781-4A76-8C78-A1DEC98925B3}" type="slidenum">
              <a:rPr lang="en-US" sz="1200">
                <a:solidFill>
                  <a:schemeClr val="tx1">
                    <a:tint val="75000"/>
                  </a:schemeClr>
                </a:solidFill>
                <a:latin typeface="+mn-lt"/>
              </a:rPr>
              <a:pPr fontAlgn="auto">
                <a:spcBef>
                  <a:spcPts val="0"/>
                </a:spcBef>
                <a:spcAft>
                  <a:spcPts val="0"/>
                </a:spcAft>
                <a:defRPr/>
              </a:pPr>
              <a:t>41</a:t>
            </a:fld>
            <a:endParaRPr lang="en-US" sz="1200" dirty="0">
              <a:solidFill>
                <a:schemeClr val="tx1">
                  <a:tint val="75000"/>
                </a:schemeClr>
              </a:solidFill>
              <a:latin typeface="+mn-lt"/>
            </a:endParaRPr>
          </a:p>
        </p:txBody>
      </p:sp>
      <p:sp>
        <p:nvSpPr>
          <p:cNvPr id="6" name="Title 17"/>
          <p:cNvSpPr txBox="1">
            <a:spLocks/>
          </p:cNvSpPr>
          <p:nvPr/>
        </p:nvSpPr>
        <p:spPr>
          <a:xfrm>
            <a:off x="457200" y="457200"/>
            <a:ext cx="8229600" cy="762000"/>
          </a:xfrm>
          <a:prstGeom prst="rect">
            <a:avLst/>
          </a:prstGeom>
          <a:solidFill>
            <a:schemeClr val="accent5">
              <a:lumMod val="60000"/>
              <a:lumOff val="40000"/>
            </a:schemeClr>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Sample Programs </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9"/>
          <p:cNvSpPr>
            <a:spLocks noGrp="1"/>
          </p:cNvSpPr>
          <p:nvPr>
            <p:ph idx="1"/>
          </p:nvPr>
        </p:nvSpPr>
        <p:spPr>
          <a:xfrm>
            <a:off x="457200" y="1600200"/>
            <a:ext cx="8229600" cy="4917654"/>
          </a:xfrm>
        </p:spPr>
        <p:txBody>
          <a:bodyPr>
            <a:normAutofit/>
          </a:bodyPr>
          <a:lstStyle/>
          <a:p>
            <a:r>
              <a:rPr lang="en-US" sz="2800" dirty="0" smtClean="0"/>
              <a:t>Dave is often picked on by other students in the halls. He came to school in a relationship with Sarah, whom he met at his alternative high school. They both choose your college for their school.</a:t>
            </a:r>
          </a:p>
          <a:p>
            <a:r>
              <a:rPr lang="en-US" sz="2800" dirty="0" smtClean="0"/>
              <a:t>Sarah breaks up with Dave during orientation. Dave has a hard time with this and becomes convinced he needs to win back her love. He follows her around and buys her flowers and writes her lengthy poetry. </a:t>
            </a:r>
          </a:p>
          <a:p>
            <a:r>
              <a:rPr lang="en-US" sz="2800" dirty="0" smtClean="0"/>
              <a:t>Dave dresses up in his LARP costume and comes to her table at dinner to profess his love for her.</a:t>
            </a:r>
          </a:p>
          <a:p>
            <a:endParaRPr lang="en-US" sz="2800" dirty="0"/>
          </a:p>
        </p:txBody>
      </p:sp>
      <p:sp>
        <p:nvSpPr>
          <p:cNvPr id="36868" name="Slide Number Placeholder 3"/>
          <p:cNvSpPr>
            <a:spLocks noGrp="1"/>
          </p:cNvSpPr>
          <p:nvPr>
            <p:ph type="sldNum" sz="quarter" idx="12"/>
          </p:nvPr>
        </p:nvSpPr>
        <p:spPr bwMode="auto">
          <a:noFill/>
          <a:ln>
            <a:miter lim="800000"/>
            <a:headEnd/>
            <a:tailEnd/>
          </a:ln>
        </p:spPr>
        <p:txBody>
          <a:bodyPr/>
          <a:lstStyle/>
          <a:p>
            <a:fld id="{FF9A6BF3-CF7E-5C48-8C03-D532D71895DB}" type="slidenum">
              <a:rPr lang="en-US"/>
              <a:pPr/>
              <a:t>42</a:t>
            </a:fld>
            <a:endParaRPr lang="en-US" dirty="0"/>
          </a:p>
        </p:txBody>
      </p:sp>
      <p:sp>
        <p:nvSpPr>
          <p:cNvPr id="6" name="Title 17"/>
          <p:cNvSpPr txBox="1">
            <a:spLocks/>
          </p:cNvSpPr>
          <p:nvPr/>
        </p:nvSpPr>
        <p:spPr>
          <a:xfrm>
            <a:off x="457200" y="379416"/>
            <a:ext cx="8229600" cy="762000"/>
          </a:xfrm>
          <a:prstGeom prst="rect">
            <a:avLst/>
          </a:prstGeom>
          <a:solidFill>
            <a:srgbClr val="7030A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Case Study A</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9"/>
          <p:cNvSpPr>
            <a:spLocks noGrp="1"/>
          </p:cNvSpPr>
          <p:nvPr>
            <p:ph idx="1"/>
          </p:nvPr>
        </p:nvSpPr>
        <p:spPr>
          <a:xfrm>
            <a:off x="457200" y="1600199"/>
            <a:ext cx="8229600" cy="5121275"/>
          </a:xfrm>
        </p:spPr>
        <p:txBody>
          <a:bodyPr>
            <a:normAutofit/>
          </a:bodyPr>
          <a:lstStyle/>
          <a:p>
            <a:r>
              <a:rPr lang="en-US" sz="2800" dirty="0" smtClean="0"/>
              <a:t>Carol loves history and spends every waking moment studying, reading and learning about the past. She takes the course Western Civilizations and often interrupts the professor during his lecture.</a:t>
            </a:r>
          </a:p>
          <a:p>
            <a:r>
              <a:rPr lang="en-US" sz="2800" dirty="0" smtClean="0"/>
              <a:t>“Um, that isn’t quite correct. The Amorite kings ruled the Mesopotamian city states…”</a:t>
            </a:r>
          </a:p>
          <a:p>
            <a:r>
              <a:rPr lang="en-US" sz="2800" dirty="0" smtClean="0"/>
              <a:t>While Carol is often correct, the professor is annoyed by her constant interruptions. He has asked her several times to be silent in class and she has not.</a:t>
            </a:r>
          </a:p>
          <a:p>
            <a:r>
              <a:rPr lang="en-US" sz="2800" dirty="0" smtClean="0"/>
              <a:t>Other students call her the  “Fertile Crescent” because she won’t stop talking.</a:t>
            </a:r>
            <a:endParaRPr lang="en-US" sz="2800" dirty="0"/>
          </a:p>
        </p:txBody>
      </p:sp>
      <p:sp>
        <p:nvSpPr>
          <p:cNvPr id="36868" name="Slide Number Placeholder 3"/>
          <p:cNvSpPr>
            <a:spLocks noGrp="1"/>
          </p:cNvSpPr>
          <p:nvPr>
            <p:ph type="sldNum" sz="quarter" idx="12"/>
          </p:nvPr>
        </p:nvSpPr>
        <p:spPr bwMode="auto">
          <a:noFill/>
          <a:ln>
            <a:miter lim="800000"/>
            <a:headEnd/>
            <a:tailEnd/>
          </a:ln>
        </p:spPr>
        <p:txBody>
          <a:bodyPr/>
          <a:lstStyle/>
          <a:p>
            <a:fld id="{FF9A6BF3-CF7E-5C48-8C03-D532D71895DB}" type="slidenum">
              <a:rPr lang="en-US"/>
              <a:pPr/>
              <a:t>43</a:t>
            </a:fld>
            <a:endParaRPr lang="en-US" dirty="0"/>
          </a:p>
        </p:txBody>
      </p:sp>
      <p:sp>
        <p:nvSpPr>
          <p:cNvPr id="6" name="Title 17"/>
          <p:cNvSpPr txBox="1">
            <a:spLocks/>
          </p:cNvSpPr>
          <p:nvPr/>
        </p:nvSpPr>
        <p:spPr>
          <a:xfrm>
            <a:off x="457200" y="379416"/>
            <a:ext cx="8229600" cy="762000"/>
          </a:xfrm>
          <a:prstGeom prst="rect">
            <a:avLst/>
          </a:prstGeom>
          <a:solidFill>
            <a:srgbClr val="7030A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Case Study B</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9"/>
          <p:cNvSpPr>
            <a:spLocks noGrp="1"/>
          </p:cNvSpPr>
          <p:nvPr>
            <p:ph idx="1"/>
          </p:nvPr>
        </p:nvSpPr>
        <p:spPr>
          <a:xfrm>
            <a:off x="457200" y="1600199"/>
            <a:ext cx="8229600" cy="5121275"/>
          </a:xfrm>
        </p:spPr>
        <p:txBody>
          <a:bodyPr>
            <a:normAutofit/>
          </a:bodyPr>
          <a:lstStyle/>
          <a:p>
            <a:r>
              <a:rPr lang="en-US" sz="2800" dirty="0" smtClean="0"/>
              <a:t>Alex became upset at the teasing by other students on his floor. They often left items like dirty socks, used condoms and food garbage by his door in the morning. Alex would always scream and yell at the discovery and everyone would laugh in their rooms.</a:t>
            </a:r>
          </a:p>
          <a:p>
            <a:r>
              <a:rPr lang="en-US" sz="2800" dirty="0" smtClean="0"/>
              <a:t>This happened for most of the semester and in an adjustment and personal growth class, two of his hall mates were laughing about what happened that morning.  Dog poop was left outside the door.</a:t>
            </a:r>
          </a:p>
          <a:p>
            <a:r>
              <a:rPr lang="en-US" sz="2800" dirty="0" smtClean="0"/>
              <a:t>Alex shouts at them and throws a handful of the dog feces he had carried to class at them.</a:t>
            </a:r>
          </a:p>
        </p:txBody>
      </p:sp>
      <p:sp>
        <p:nvSpPr>
          <p:cNvPr id="36868" name="Slide Number Placeholder 3"/>
          <p:cNvSpPr>
            <a:spLocks noGrp="1"/>
          </p:cNvSpPr>
          <p:nvPr>
            <p:ph type="sldNum" sz="quarter" idx="12"/>
          </p:nvPr>
        </p:nvSpPr>
        <p:spPr bwMode="auto">
          <a:noFill/>
          <a:ln>
            <a:miter lim="800000"/>
            <a:headEnd/>
            <a:tailEnd/>
          </a:ln>
        </p:spPr>
        <p:txBody>
          <a:bodyPr/>
          <a:lstStyle/>
          <a:p>
            <a:fld id="{FF9A6BF3-CF7E-5C48-8C03-D532D71895DB}" type="slidenum">
              <a:rPr lang="en-US"/>
              <a:pPr/>
              <a:t>44</a:t>
            </a:fld>
            <a:endParaRPr lang="en-US" dirty="0"/>
          </a:p>
        </p:txBody>
      </p:sp>
      <p:sp>
        <p:nvSpPr>
          <p:cNvPr id="6" name="Title 17"/>
          <p:cNvSpPr txBox="1">
            <a:spLocks/>
          </p:cNvSpPr>
          <p:nvPr/>
        </p:nvSpPr>
        <p:spPr>
          <a:xfrm>
            <a:off x="457200" y="379416"/>
            <a:ext cx="8229600" cy="762000"/>
          </a:xfrm>
          <a:prstGeom prst="rect">
            <a:avLst/>
          </a:prstGeom>
          <a:solidFill>
            <a:srgbClr val="7030A0"/>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Case Study C</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rmAutofit/>
          </a:bodyPr>
          <a:lstStyle/>
          <a:p>
            <a:endParaRPr lang="en-US" sz="2400" dirty="0" smtClean="0"/>
          </a:p>
          <a:p>
            <a:r>
              <a:rPr lang="en-US" sz="2400" dirty="0" smtClean="0"/>
              <a:t>Dr. Brian Van Brunt</a:t>
            </a:r>
            <a:br>
              <a:rPr lang="en-US" sz="2400" dirty="0" smtClean="0"/>
            </a:br>
            <a:endParaRPr lang="en-US" sz="2400" dirty="0" smtClean="0"/>
          </a:p>
          <a:p>
            <a:r>
              <a:rPr lang="en-US" sz="2400" dirty="0" smtClean="0">
                <a:solidFill>
                  <a:prstClr val="black"/>
                </a:solidFill>
                <a:hlinkClick r:id="rId2"/>
              </a:rPr>
              <a:t>www.brianvanbrunt.com</a:t>
            </a:r>
            <a:endParaRPr lang="en-US" sz="2400" dirty="0" smtClean="0">
              <a:solidFill>
                <a:prstClr val="black"/>
              </a:solidFill>
            </a:endParaRPr>
          </a:p>
          <a:p>
            <a:pPr>
              <a:buNone/>
            </a:pPr>
            <a:endParaRPr lang="en-US" sz="2400" dirty="0" smtClean="0"/>
          </a:p>
          <a:p>
            <a:pPr algn="ctr">
              <a:lnSpc>
                <a:spcPct val="90000"/>
              </a:lnSpc>
              <a:buNone/>
              <a:defRPr/>
            </a:pPr>
            <a:r>
              <a:rPr lang="en-US" sz="2400" dirty="0" smtClean="0"/>
              <a:t>Thank you for your participation! </a:t>
            </a:r>
          </a:p>
          <a:p>
            <a:pPr>
              <a:buNone/>
            </a:pPr>
            <a:endParaRPr lang="en-US" sz="2400" dirty="0"/>
          </a:p>
        </p:txBody>
      </p:sp>
      <p:pic>
        <p:nvPicPr>
          <p:cNvPr id="4" name="Picture 3" descr="logoleague.tif"/>
          <p:cNvPicPr>
            <a:picLocks noChangeAspect="1"/>
          </p:cNvPicPr>
          <p:nvPr/>
        </p:nvPicPr>
        <p:blipFill>
          <a:blip r:embed="rId3" cstate="print"/>
          <a:stretch>
            <a:fillRect/>
          </a:stretch>
        </p:blipFill>
        <p:spPr>
          <a:xfrm>
            <a:off x="3276600" y="4949177"/>
            <a:ext cx="3048000" cy="7581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5</a:t>
            </a:fld>
            <a:endParaRPr lang="en-US" dirty="0"/>
          </a:p>
        </p:txBody>
      </p:sp>
      <p:sp>
        <p:nvSpPr>
          <p:cNvPr id="6" name="TextBox 2"/>
          <p:cNvSpPr txBox="1">
            <a:spLocks noChangeArrowheads="1"/>
          </p:cNvSpPr>
          <p:nvPr/>
        </p:nvSpPr>
        <p:spPr bwMode="auto">
          <a:xfrm>
            <a:off x="457200" y="2191004"/>
            <a:ext cx="4242515" cy="4530471"/>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US" sz="2800" dirty="0" smtClean="0">
                <a:latin typeface="Calibri" pitchFamily="34" charset="0"/>
              </a:rPr>
              <a:t>Asks </a:t>
            </a:r>
            <a:r>
              <a:rPr lang="en-US" sz="2800" dirty="0">
                <a:latin typeface="Calibri" pitchFamily="34" charset="0"/>
              </a:rPr>
              <a:t>odd or repetitive questions which derail the lecture and distract the class</a:t>
            </a:r>
            <a:r>
              <a:rPr lang="en-US" sz="2800" dirty="0" smtClean="0">
                <a:latin typeface="Calibri" pitchFamily="34" charset="0"/>
              </a:rPr>
              <a:t>.</a:t>
            </a:r>
          </a:p>
          <a:p>
            <a:pPr marL="342900" indent="-342900">
              <a:lnSpc>
                <a:spcPct val="90000"/>
              </a:lnSpc>
              <a:spcBef>
                <a:spcPct val="20000"/>
              </a:spcBef>
              <a:buFontTx/>
              <a:buChar char="•"/>
            </a:pPr>
            <a:r>
              <a:rPr lang="en-US" sz="2800" dirty="0">
                <a:latin typeface="Calibri" pitchFamily="34" charset="0"/>
              </a:rPr>
              <a:t>May be teased or laughed at by other students who pick on them or talk quietly behind their back.</a:t>
            </a:r>
            <a:r>
              <a:rPr lang="en-US" sz="2800" dirty="0" smtClean="0">
                <a:latin typeface="Calibri" pitchFamily="34" charset="0"/>
              </a:rPr>
              <a:t> </a:t>
            </a:r>
          </a:p>
          <a:p>
            <a:pPr marL="342900" indent="-342900">
              <a:lnSpc>
                <a:spcPct val="90000"/>
              </a:lnSpc>
              <a:spcBef>
                <a:spcPct val="20000"/>
              </a:spcBef>
              <a:buFontTx/>
              <a:buChar char="•"/>
            </a:pPr>
            <a:r>
              <a:rPr lang="en-US" sz="2800" dirty="0" smtClean="0">
                <a:latin typeface="Calibri" pitchFamily="34" charset="0"/>
              </a:rPr>
              <a:t>Has manners or strange speech patterns.</a:t>
            </a:r>
          </a:p>
        </p:txBody>
      </p:sp>
      <p:sp>
        <p:nvSpPr>
          <p:cNvPr id="9"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Rectangle 6"/>
          <p:cNvSpPr/>
          <p:nvPr/>
        </p:nvSpPr>
        <p:spPr>
          <a:xfrm>
            <a:off x="0" y="1484247"/>
            <a:ext cx="9316649" cy="535531"/>
          </a:xfrm>
          <a:prstGeom prst="rect">
            <a:avLst/>
          </a:prstGeom>
        </p:spPr>
        <p:txBody>
          <a:bodyPr wrap="square">
            <a:spAutoFit/>
          </a:bodyPr>
          <a:lstStyle/>
          <a:p>
            <a:pPr marL="342900" indent="-342900" algn="ctr">
              <a:lnSpc>
                <a:spcPct val="90000"/>
              </a:lnSpc>
              <a:spcBef>
                <a:spcPct val="20000"/>
              </a:spcBef>
            </a:pPr>
            <a:r>
              <a:rPr lang="en-US" sz="3200" b="1" dirty="0" smtClean="0">
                <a:latin typeface="Calibri" pitchFamily="34" charset="0"/>
              </a:rPr>
              <a:t>Faculty may have had a student who:</a:t>
            </a:r>
          </a:p>
        </p:txBody>
      </p:sp>
      <p:pic>
        <p:nvPicPr>
          <p:cNvPr id="48130" name="Picture 2" descr="http://ou.media.clients.ellingtoncms.com/img/photos/2009/04/05/LARPing-ise.jpg"/>
          <p:cNvPicPr>
            <a:picLocks noChangeAspect="1" noChangeArrowheads="1"/>
          </p:cNvPicPr>
          <p:nvPr/>
        </p:nvPicPr>
        <p:blipFill>
          <a:blip r:embed="rId3"/>
          <a:srcRect/>
          <a:stretch>
            <a:fillRect/>
          </a:stretch>
        </p:blipFill>
        <p:spPr bwMode="auto">
          <a:xfrm>
            <a:off x="5110319" y="2594691"/>
            <a:ext cx="3252318" cy="3252318"/>
          </a:xfrm>
          <a:prstGeom prst="rect">
            <a:avLst/>
          </a:prstGeom>
          <a:noFill/>
        </p:spPr>
      </p:pic>
      <p:sp>
        <p:nvSpPr>
          <p:cNvPr id="8" name="Rectangle 7"/>
          <p:cNvSpPr/>
          <p:nvPr/>
        </p:nvSpPr>
        <p:spPr>
          <a:xfrm>
            <a:off x="5110319" y="5847009"/>
            <a:ext cx="3252318" cy="523220"/>
          </a:xfrm>
          <a:prstGeom prst="rect">
            <a:avLst/>
          </a:prstGeom>
        </p:spPr>
        <p:txBody>
          <a:bodyPr wrap="square">
            <a:spAutoFit/>
          </a:bodyPr>
          <a:lstStyle/>
          <a:p>
            <a:r>
              <a:rPr lang="en-US" sz="1400" dirty="0" smtClean="0"/>
              <a:t>http://ou.media.clients.ellingtoncms.com/img/photos/2009/04/05/LARPing-ise.jpg</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6</a:t>
            </a:fld>
            <a:endParaRPr lang="en-US" dirty="0"/>
          </a:p>
        </p:txBody>
      </p:sp>
      <p:sp>
        <p:nvSpPr>
          <p:cNvPr id="6" name="TextBox 2"/>
          <p:cNvSpPr txBox="1">
            <a:spLocks noChangeArrowheads="1"/>
          </p:cNvSpPr>
          <p:nvPr/>
        </p:nvSpPr>
        <p:spPr bwMode="auto">
          <a:xfrm>
            <a:off x="3768144" y="2318197"/>
            <a:ext cx="5375856" cy="3754874"/>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US" sz="2800" dirty="0" smtClean="0">
                <a:latin typeface="Calibri" pitchFamily="34" charset="0"/>
              </a:rPr>
              <a:t>Wears odd gothic clothing in class (such as a cape, elaborate jewelry, scarves or embroidery).</a:t>
            </a:r>
          </a:p>
          <a:p>
            <a:pPr marL="342900" indent="-342900">
              <a:lnSpc>
                <a:spcPct val="90000"/>
              </a:lnSpc>
              <a:spcBef>
                <a:spcPct val="20000"/>
              </a:spcBef>
              <a:buFontTx/>
              <a:buChar char="•"/>
            </a:pPr>
            <a:r>
              <a:rPr lang="en-US" sz="2800" dirty="0" smtClean="0">
                <a:latin typeface="Calibri" pitchFamily="34" charset="0"/>
              </a:rPr>
              <a:t>Talks in strange language (odd inflections, Latin, Klingon, Victorian English) or refuses to talk at all.</a:t>
            </a:r>
          </a:p>
          <a:p>
            <a:pPr marL="342900" indent="-342900">
              <a:lnSpc>
                <a:spcPct val="90000"/>
              </a:lnSpc>
              <a:spcBef>
                <a:spcPct val="20000"/>
              </a:spcBef>
              <a:buFontTx/>
              <a:buChar char="•"/>
            </a:pPr>
            <a:r>
              <a:rPr lang="en-US" sz="2800" dirty="0" smtClean="0">
                <a:latin typeface="Calibri" pitchFamily="34" charset="0"/>
              </a:rPr>
              <a:t>Writes on his/her arms with strange symbols.</a:t>
            </a:r>
          </a:p>
        </p:txBody>
      </p:sp>
      <p:sp>
        <p:nvSpPr>
          <p:cNvPr id="9"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ctangle 4"/>
          <p:cNvSpPr/>
          <p:nvPr/>
        </p:nvSpPr>
        <p:spPr>
          <a:xfrm>
            <a:off x="0" y="1484247"/>
            <a:ext cx="9316649" cy="535531"/>
          </a:xfrm>
          <a:prstGeom prst="rect">
            <a:avLst/>
          </a:prstGeom>
        </p:spPr>
        <p:txBody>
          <a:bodyPr wrap="square">
            <a:spAutoFit/>
          </a:bodyPr>
          <a:lstStyle/>
          <a:p>
            <a:pPr marL="342900" indent="-342900" algn="ctr">
              <a:lnSpc>
                <a:spcPct val="90000"/>
              </a:lnSpc>
              <a:spcBef>
                <a:spcPct val="20000"/>
              </a:spcBef>
            </a:pPr>
            <a:r>
              <a:rPr lang="en-US" sz="3200" b="1" dirty="0" smtClean="0">
                <a:latin typeface="Calibri" pitchFamily="34" charset="0"/>
              </a:rPr>
              <a:t>Faculty may have had a student who:</a:t>
            </a:r>
          </a:p>
        </p:txBody>
      </p:sp>
      <p:pic>
        <p:nvPicPr>
          <p:cNvPr id="2050" name="Picture 2" descr="http://www.kli.org/pics/piqdemo.gif"/>
          <p:cNvPicPr>
            <a:picLocks noChangeAspect="1" noChangeArrowheads="1"/>
          </p:cNvPicPr>
          <p:nvPr/>
        </p:nvPicPr>
        <p:blipFill>
          <a:blip r:embed="rId3"/>
          <a:srcRect/>
          <a:stretch>
            <a:fillRect/>
          </a:stretch>
        </p:blipFill>
        <p:spPr bwMode="auto">
          <a:xfrm>
            <a:off x="304787" y="2586986"/>
            <a:ext cx="3463357" cy="3208507"/>
          </a:xfrm>
          <a:prstGeom prst="rect">
            <a:avLst/>
          </a:prstGeom>
          <a:noFill/>
        </p:spPr>
      </p:pic>
      <p:sp>
        <p:nvSpPr>
          <p:cNvPr id="7" name="Rectangle 6"/>
          <p:cNvSpPr/>
          <p:nvPr/>
        </p:nvSpPr>
        <p:spPr>
          <a:xfrm>
            <a:off x="457200" y="5919182"/>
            <a:ext cx="2853282" cy="307777"/>
          </a:xfrm>
          <a:prstGeom prst="rect">
            <a:avLst/>
          </a:prstGeom>
        </p:spPr>
        <p:txBody>
          <a:bodyPr wrap="none">
            <a:spAutoFit/>
          </a:bodyPr>
          <a:lstStyle/>
          <a:p>
            <a:r>
              <a:rPr lang="en-US" sz="1400" dirty="0" smtClean="0"/>
              <a:t>http://www.kli.org/pics/piqdemo.gif</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7</a:t>
            </a:fld>
            <a:endParaRPr lang="en-US" dirty="0"/>
          </a:p>
        </p:txBody>
      </p:sp>
      <p:sp>
        <p:nvSpPr>
          <p:cNvPr id="6" name="TextBox 2"/>
          <p:cNvSpPr txBox="1">
            <a:spLocks noChangeArrowheads="1"/>
          </p:cNvSpPr>
          <p:nvPr/>
        </p:nvSpPr>
        <p:spPr bwMode="auto">
          <a:xfrm>
            <a:off x="380999" y="2213677"/>
            <a:ext cx="4847824" cy="4616648"/>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US" sz="2800" dirty="0" smtClean="0">
                <a:latin typeface="Calibri" pitchFamily="34" charset="0"/>
              </a:rPr>
              <a:t>Gets into arguments with roommate about staying up late or going to bed early, frustrating habits or repetitive disagreement.</a:t>
            </a:r>
          </a:p>
          <a:p>
            <a:pPr marL="342900" indent="-342900">
              <a:lnSpc>
                <a:spcPct val="90000"/>
              </a:lnSpc>
              <a:spcBef>
                <a:spcPct val="20000"/>
              </a:spcBef>
              <a:buFontTx/>
              <a:buChar char="•"/>
            </a:pPr>
            <a:r>
              <a:rPr lang="en-US" sz="2800" dirty="0" smtClean="0">
                <a:latin typeface="Calibri" pitchFamily="34" charset="0"/>
              </a:rPr>
              <a:t>Gets picked on by other students in the halls.</a:t>
            </a:r>
          </a:p>
          <a:p>
            <a:pPr marL="342900" indent="-342900">
              <a:lnSpc>
                <a:spcPct val="90000"/>
              </a:lnSpc>
              <a:spcBef>
                <a:spcPct val="20000"/>
              </a:spcBef>
              <a:buFontTx/>
              <a:buChar char="•"/>
            </a:pPr>
            <a:r>
              <a:rPr lang="en-US" sz="2800" dirty="0">
                <a:latin typeface="Calibri" pitchFamily="34" charset="0"/>
              </a:rPr>
              <a:t>Has poor hygiene</a:t>
            </a:r>
            <a:r>
              <a:rPr lang="en-US" sz="2800" dirty="0" smtClean="0">
                <a:latin typeface="Calibri" pitchFamily="34" charset="0"/>
              </a:rPr>
              <a:t> or personal grooming.</a:t>
            </a:r>
          </a:p>
          <a:p>
            <a:pPr marL="342900" indent="-342900">
              <a:lnSpc>
                <a:spcPct val="90000"/>
              </a:lnSpc>
              <a:spcBef>
                <a:spcPct val="20000"/>
              </a:spcBef>
              <a:buFontTx/>
              <a:buChar char="•"/>
            </a:pPr>
            <a:r>
              <a:rPr lang="en-US" sz="2800" dirty="0" smtClean="0">
                <a:latin typeface="Calibri" pitchFamily="34" charset="0"/>
              </a:rPr>
              <a:t>Is sensitive to loud noises or bright lights.</a:t>
            </a:r>
          </a:p>
        </p:txBody>
      </p:sp>
      <p:sp>
        <p:nvSpPr>
          <p:cNvPr id="9"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ctangle 4"/>
          <p:cNvSpPr/>
          <p:nvPr/>
        </p:nvSpPr>
        <p:spPr>
          <a:xfrm>
            <a:off x="0" y="1484247"/>
            <a:ext cx="9316649" cy="535531"/>
          </a:xfrm>
          <a:prstGeom prst="rect">
            <a:avLst/>
          </a:prstGeom>
        </p:spPr>
        <p:txBody>
          <a:bodyPr wrap="square">
            <a:spAutoFit/>
          </a:bodyPr>
          <a:lstStyle/>
          <a:p>
            <a:pPr marL="342900" indent="-342900" algn="ctr">
              <a:lnSpc>
                <a:spcPct val="90000"/>
              </a:lnSpc>
              <a:spcBef>
                <a:spcPct val="20000"/>
              </a:spcBef>
            </a:pPr>
            <a:r>
              <a:rPr lang="en-US" sz="3200" b="1" dirty="0" smtClean="0">
                <a:latin typeface="Calibri" pitchFamily="34" charset="0"/>
              </a:rPr>
              <a:t>Staff may have had a student who:</a:t>
            </a:r>
          </a:p>
        </p:txBody>
      </p:sp>
      <p:sp>
        <p:nvSpPr>
          <p:cNvPr id="7" name="Rectangle 6"/>
          <p:cNvSpPr/>
          <p:nvPr/>
        </p:nvSpPr>
        <p:spPr>
          <a:xfrm>
            <a:off x="5810250" y="5649473"/>
            <a:ext cx="2745831" cy="954107"/>
          </a:xfrm>
          <a:prstGeom prst="rect">
            <a:avLst/>
          </a:prstGeom>
        </p:spPr>
        <p:txBody>
          <a:bodyPr wrap="square">
            <a:spAutoFit/>
          </a:bodyPr>
          <a:lstStyle/>
          <a:p>
            <a:r>
              <a:rPr lang="en-US" sz="1400" dirty="0" smtClean="0"/>
              <a:t>http://resources0.news.com.au/images/2009/01/06/1111118/494824-teasing-banter-can-build-leaders.jpg</a:t>
            </a:r>
            <a:endParaRPr lang="en-US" sz="1400" dirty="0"/>
          </a:p>
        </p:txBody>
      </p:sp>
      <p:pic>
        <p:nvPicPr>
          <p:cNvPr id="46084" name="Picture 4" descr="http://resources0.news.com.au/images/2009/01/06/1111118/494824-teasing-banter-can-build-leaders.jpg"/>
          <p:cNvPicPr>
            <a:picLocks noChangeAspect="1" noChangeArrowheads="1"/>
          </p:cNvPicPr>
          <p:nvPr/>
        </p:nvPicPr>
        <p:blipFill>
          <a:blip r:embed="rId3"/>
          <a:srcRect/>
          <a:stretch>
            <a:fillRect/>
          </a:stretch>
        </p:blipFill>
        <p:spPr bwMode="auto">
          <a:xfrm>
            <a:off x="5810250" y="2511380"/>
            <a:ext cx="2745831" cy="31380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8</a:t>
            </a:fld>
            <a:endParaRPr lang="en-US" dirty="0"/>
          </a:p>
        </p:txBody>
      </p:sp>
      <p:sp>
        <p:nvSpPr>
          <p:cNvPr id="6" name="TextBox 2"/>
          <p:cNvSpPr txBox="1">
            <a:spLocks noChangeArrowheads="1"/>
          </p:cNvSpPr>
          <p:nvPr/>
        </p:nvSpPr>
        <p:spPr bwMode="auto">
          <a:xfrm>
            <a:off x="3721994" y="2446986"/>
            <a:ext cx="5117206" cy="4142673"/>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US" sz="2800" dirty="0" smtClean="0">
                <a:latin typeface="Calibri" pitchFamily="34" charset="0"/>
              </a:rPr>
              <a:t>Gets teased for odd appearance.</a:t>
            </a:r>
          </a:p>
          <a:p>
            <a:pPr marL="342900" indent="-342900">
              <a:lnSpc>
                <a:spcPct val="90000"/>
              </a:lnSpc>
              <a:spcBef>
                <a:spcPct val="20000"/>
              </a:spcBef>
              <a:buFontTx/>
              <a:buChar char="•"/>
            </a:pPr>
            <a:r>
              <a:rPr lang="en-US" sz="2800" dirty="0" smtClean="0">
                <a:latin typeface="Calibri" pitchFamily="34" charset="0"/>
              </a:rPr>
              <a:t>Has younger, developmental young speech or interests different from those she lives with.</a:t>
            </a:r>
          </a:p>
          <a:p>
            <a:pPr marL="342900" indent="-342900">
              <a:lnSpc>
                <a:spcPct val="90000"/>
              </a:lnSpc>
              <a:spcBef>
                <a:spcPct val="20000"/>
              </a:spcBef>
              <a:buFontTx/>
              <a:buChar char="•"/>
            </a:pPr>
            <a:r>
              <a:rPr lang="en-US" sz="2800" dirty="0" smtClean="0">
                <a:latin typeface="Calibri" pitchFamily="34" charset="0"/>
              </a:rPr>
              <a:t>Has trouble understanding social interactions and the speed of communication and new rules.</a:t>
            </a:r>
          </a:p>
        </p:txBody>
      </p:sp>
      <p:sp>
        <p:nvSpPr>
          <p:cNvPr id="9"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ctangle 4"/>
          <p:cNvSpPr/>
          <p:nvPr/>
        </p:nvSpPr>
        <p:spPr>
          <a:xfrm>
            <a:off x="0" y="1484247"/>
            <a:ext cx="9316649" cy="535531"/>
          </a:xfrm>
          <a:prstGeom prst="rect">
            <a:avLst/>
          </a:prstGeom>
        </p:spPr>
        <p:txBody>
          <a:bodyPr wrap="square">
            <a:spAutoFit/>
          </a:bodyPr>
          <a:lstStyle/>
          <a:p>
            <a:pPr marL="342900" indent="-342900" algn="ctr">
              <a:lnSpc>
                <a:spcPct val="90000"/>
              </a:lnSpc>
              <a:spcBef>
                <a:spcPct val="20000"/>
              </a:spcBef>
            </a:pPr>
            <a:r>
              <a:rPr lang="en-US" sz="3200" b="1" dirty="0" smtClean="0">
                <a:latin typeface="Calibri" pitchFamily="34" charset="0"/>
              </a:rPr>
              <a:t>Faculty may have had a student who:</a:t>
            </a:r>
          </a:p>
        </p:txBody>
      </p:sp>
      <p:pic>
        <p:nvPicPr>
          <p:cNvPr id="70658" name="Picture 2" descr="How to Play Pokemon Cards1 How to Play Pokemon Cards"/>
          <p:cNvPicPr>
            <a:picLocks noChangeAspect="1" noChangeArrowheads="1"/>
          </p:cNvPicPr>
          <p:nvPr/>
        </p:nvPicPr>
        <p:blipFill>
          <a:blip r:embed="rId3"/>
          <a:srcRect/>
          <a:stretch>
            <a:fillRect/>
          </a:stretch>
        </p:blipFill>
        <p:spPr bwMode="auto">
          <a:xfrm>
            <a:off x="457200" y="2691685"/>
            <a:ext cx="2914124" cy="2185594"/>
          </a:xfrm>
          <a:prstGeom prst="rect">
            <a:avLst/>
          </a:prstGeom>
          <a:noFill/>
        </p:spPr>
      </p:pic>
      <p:sp>
        <p:nvSpPr>
          <p:cNvPr id="7" name="Rectangle 6"/>
          <p:cNvSpPr/>
          <p:nvPr/>
        </p:nvSpPr>
        <p:spPr>
          <a:xfrm>
            <a:off x="350670" y="4877279"/>
            <a:ext cx="3371324" cy="523220"/>
          </a:xfrm>
          <a:prstGeom prst="rect">
            <a:avLst/>
          </a:prstGeom>
        </p:spPr>
        <p:txBody>
          <a:bodyPr wrap="square">
            <a:spAutoFit/>
          </a:bodyPr>
          <a:lstStyle/>
          <a:p>
            <a:r>
              <a:rPr lang="en-US" sz="1400" dirty="0" smtClean="0"/>
              <a:t>http://tipdeck.com/how-to-play-pokemon-cards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Slide Number Placeholder 17"/>
          <p:cNvSpPr>
            <a:spLocks noGrp="1"/>
          </p:cNvSpPr>
          <p:nvPr>
            <p:ph type="sldNum" sz="quarter" idx="12"/>
          </p:nvPr>
        </p:nvSpPr>
        <p:spPr bwMode="auto">
          <a:ln>
            <a:miter lim="800000"/>
            <a:headEnd/>
            <a:tailEnd/>
          </a:ln>
        </p:spPr>
        <p:txBody>
          <a:bodyPr/>
          <a:lstStyle/>
          <a:p>
            <a:fld id="{63E8DBF9-858D-6A49-9C1C-C2B9CD010A60}" type="slidenum">
              <a:rPr lang="en-US"/>
              <a:pPr/>
              <a:t>9</a:t>
            </a:fld>
            <a:endParaRPr lang="en-US" dirty="0"/>
          </a:p>
        </p:txBody>
      </p:sp>
      <p:sp>
        <p:nvSpPr>
          <p:cNvPr id="6" name="TextBox 2"/>
          <p:cNvSpPr txBox="1">
            <a:spLocks noChangeArrowheads="1"/>
          </p:cNvSpPr>
          <p:nvPr/>
        </p:nvSpPr>
        <p:spPr bwMode="auto">
          <a:xfrm>
            <a:off x="457200" y="2019778"/>
            <a:ext cx="8382000" cy="4918269"/>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US" sz="2800" dirty="0" smtClean="0"/>
              <a:t>“I was diagnosed as a kid but my mom never told me so I didn't know I had it when I was actually in college, I thought I was just weird and bad at understanding people.</a:t>
            </a:r>
          </a:p>
          <a:p>
            <a:pPr marL="342900" indent="-342900">
              <a:lnSpc>
                <a:spcPct val="90000"/>
              </a:lnSpc>
              <a:spcBef>
                <a:spcPct val="20000"/>
              </a:spcBef>
              <a:buFontTx/>
              <a:buChar char="•"/>
            </a:pPr>
            <a:r>
              <a:rPr lang="en-US" sz="2800" dirty="0" smtClean="0"/>
              <a:t>Mostly I had people issues and it led to poor personal relationships (I have a hard time understanding someone I trust might be lying to me...this led to a string of manipulative boyfriends), but I never really noticed its effects on my academic life. </a:t>
            </a:r>
          </a:p>
          <a:p>
            <a:pPr marL="342900" indent="-342900">
              <a:lnSpc>
                <a:spcPct val="90000"/>
              </a:lnSpc>
              <a:spcBef>
                <a:spcPct val="20000"/>
              </a:spcBef>
              <a:buFontTx/>
              <a:buChar char="•"/>
            </a:pPr>
            <a:r>
              <a:rPr lang="en-US" sz="2800" dirty="0" smtClean="0"/>
              <a:t>I was sensitive to loud music so I didn't like the party scene other people thought was so important for the college experience.”</a:t>
            </a:r>
            <a:endParaRPr lang="en-US" sz="2800" dirty="0" smtClean="0">
              <a:latin typeface="Calibri" pitchFamily="34" charset="0"/>
            </a:endParaRPr>
          </a:p>
        </p:txBody>
      </p:sp>
      <p:sp>
        <p:nvSpPr>
          <p:cNvPr id="9" name="Title 17"/>
          <p:cNvSpPr txBox="1">
            <a:spLocks/>
          </p:cNvSpPr>
          <p:nvPr/>
        </p:nvSpPr>
        <p:spPr>
          <a:xfrm>
            <a:off x="457200" y="527496"/>
            <a:ext cx="8229600" cy="779997"/>
          </a:xfrm>
          <a:prstGeom prst="rect">
            <a:avLst/>
          </a:prstGeom>
          <a:solidFill>
            <a:srgbClr val="0000FF"/>
          </a:solidFill>
          <a:ln>
            <a:noFill/>
          </a:ln>
          <a:effectLst>
            <a:glow rad="101600">
              <a:schemeClr val="accent1">
                <a:satMod val="175000"/>
                <a:alpha val="40000"/>
              </a:schemeClr>
            </a:glow>
            <a:innerShdw blurRad="114300">
              <a:prstClr val="black"/>
            </a:innerShdw>
          </a:effectLst>
        </p:spPr>
        <p:txBody>
          <a:bodyPr anchor="ctr"/>
          <a:lstStyle/>
          <a:p>
            <a:pPr algn="ctr" eaLnBrk="0" hangingPunct="0">
              <a:defRPr/>
            </a:pPr>
            <a:r>
              <a:rPr lang="en-US" sz="3200" b="1" dirty="0" smtClean="0">
                <a:solidFill>
                  <a:schemeClr val="bg1"/>
                </a:solidFill>
                <a:effectLst>
                  <a:outerShdw blurRad="38100" dist="38100" dir="2700000" algn="tl">
                    <a:srgbClr val="000000">
                      <a:alpha val="43137"/>
                    </a:srgbClr>
                  </a:outerShdw>
                </a:effectLst>
                <a:latin typeface="+mj-lt"/>
                <a:ea typeface="+mj-ea"/>
                <a:cs typeface="+mj-cs"/>
              </a:rPr>
              <a:t>Introduction</a:t>
            </a:r>
            <a:endParaRPr lang="en-US" sz="32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ctangle 4"/>
          <p:cNvSpPr/>
          <p:nvPr/>
        </p:nvSpPr>
        <p:spPr>
          <a:xfrm>
            <a:off x="0" y="1484247"/>
            <a:ext cx="9316649" cy="535531"/>
          </a:xfrm>
          <a:prstGeom prst="rect">
            <a:avLst/>
          </a:prstGeom>
        </p:spPr>
        <p:txBody>
          <a:bodyPr wrap="square">
            <a:spAutoFit/>
          </a:bodyPr>
          <a:lstStyle/>
          <a:p>
            <a:pPr marL="342900" indent="-342900" algn="ctr">
              <a:lnSpc>
                <a:spcPct val="90000"/>
              </a:lnSpc>
              <a:spcBef>
                <a:spcPct val="20000"/>
              </a:spcBef>
            </a:pPr>
            <a:r>
              <a:rPr lang="en-US" sz="3200" b="1" dirty="0" smtClean="0">
                <a:latin typeface="Calibri" pitchFamily="34" charset="0"/>
              </a:rPr>
              <a:t>A friend…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TotalTime>
  <Words>3297</Words>
  <Application>Microsoft Office PowerPoint</Application>
  <PresentationFormat>On-screen Show (4:3)</PresentationFormat>
  <Paragraphs>302</Paragraphs>
  <Slides>45</Slides>
  <Notes>17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Thank you</vt:lpstr>
    </vt:vector>
  </TitlesOfParts>
  <Company>Wester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van brunt</dc:creator>
  <cp:lastModifiedBy>jwillfo1</cp:lastModifiedBy>
  <cp:revision>55</cp:revision>
  <dcterms:created xsi:type="dcterms:W3CDTF">2011-04-12T00:15:01Z</dcterms:created>
  <dcterms:modified xsi:type="dcterms:W3CDTF">2011-10-12T14:55:48Z</dcterms:modified>
</cp:coreProperties>
</file>