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04E2DB-C09E-446F-A974-476500E21E72}" type="datetimeFigureOut">
              <a:rPr lang="en-US" smtClean="0"/>
              <a:pPr/>
              <a:t>10/4/2011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379FB2-AB4B-4528-AB4C-0375166CC9AC}" type="slidenum">
              <a:rPr lang="en-US" smtClean="0"/>
              <a:pPr/>
              <a:t>‹#›</a:t>
            </a:fld>
            <a:endParaRPr lang="en-US"/>
          </a:p>
        </p:txBody>
      </p:sp>
    </p:spTree>
    <p:extLst>
      <p:ext uri="{BB962C8B-B14F-4D97-AF65-F5344CB8AC3E}">
        <p14:creationId xmlns:p14="http://schemas.microsoft.com/office/powerpoint/2010/main" xmlns="" val="3405165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can draw on these examples in the remainder of the discussion</a:t>
            </a:r>
            <a:endParaRPr lang="en-US" dirty="0"/>
          </a:p>
        </p:txBody>
      </p:sp>
      <p:sp>
        <p:nvSpPr>
          <p:cNvPr id="4" name="Slide Number Placeholder 3"/>
          <p:cNvSpPr>
            <a:spLocks noGrp="1"/>
          </p:cNvSpPr>
          <p:nvPr>
            <p:ph type="sldNum" sz="quarter" idx="10"/>
          </p:nvPr>
        </p:nvSpPr>
        <p:spPr/>
        <p:txBody>
          <a:bodyPr/>
          <a:lstStyle/>
          <a:p>
            <a:fld id="{02379FB2-AB4B-4528-AB4C-0375166CC9AC}" type="slidenum">
              <a:rPr lang="en-US" smtClean="0"/>
              <a:pPr/>
              <a:t>2</a:t>
            </a:fld>
            <a:endParaRPr lang="en-US"/>
          </a:p>
        </p:txBody>
      </p:sp>
    </p:spTree>
    <p:extLst>
      <p:ext uri="{BB962C8B-B14F-4D97-AF65-F5344CB8AC3E}">
        <p14:creationId xmlns:p14="http://schemas.microsoft.com/office/powerpoint/2010/main" xmlns="" val="33855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 out checklist for discussion</a:t>
            </a:r>
            <a:endParaRPr lang="en-US" dirty="0"/>
          </a:p>
        </p:txBody>
      </p:sp>
      <p:sp>
        <p:nvSpPr>
          <p:cNvPr id="4" name="Slide Number Placeholder 3"/>
          <p:cNvSpPr>
            <a:spLocks noGrp="1"/>
          </p:cNvSpPr>
          <p:nvPr>
            <p:ph type="sldNum" sz="quarter" idx="10"/>
          </p:nvPr>
        </p:nvSpPr>
        <p:spPr/>
        <p:txBody>
          <a:bodyPr/>
          <a:lstStyle/>
          <a:p>
            <a:fld id="{02379FB2-AB4B-4528-AB4C-0375166CC9AC}" type="slidenum">
              <a:rPr lang="en-US" smtClean="0"/>
              <a:pPr/>
              <a:t>3</a:t>
            </a:fld>
            <a:endParaRPr lang="en-US"/>
          </a:p>
        </p:txBody>
      </p:sp>
    </p:spTree>
    <p:extLst>
      <p:ext uri="{BB962C8B-B14F-4D97-AF65-F5344CB8AC3E}">
        <p14:creationId xmlns:p14="http://schemas.microsoft.com/office/powerpoint/2010/main" xmlns="" val="1847493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DE9F0DD-F086-4B99-8B19-60988B65C6AB}" type="datetimeFigureOut">
              <a:rPr lang="en-US" smtClean="0"/>
              <a:pPr/>
              <a:t>10/4/2011</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EF833C4-B9B4-478E-A73C-D34CA1F4A6B7}"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9F0DD-F086-4B99-8B19-60988B65C6AB}" type="datetimeFigureOut">
              <a:rPr lang="en-US" smtClean="0"/>
              <a:pPr/>
              <a:t>10/4/2011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33C4-B9B4-478E-A73C-D34CA1F4A6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E9F0DD-F086-4B99-8B19-60988B65C6AB}" type="datetimeFigureOut">
              <a:rPr lang="en-US" smtClean="0"/>
              <a:pPr/>
              <a:t>10/4/2011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EF833C4-B9B4-478E-A73C-D34CA1F4A6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E9F0DD-F086-4B99-8B19-60988B65C6AB}" type="datetimeFigureOut">
              <a:rPr lang="en-US" smtClean="0"/>
              <a:pPr/>
              <a:t>10/4/2011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33C4-B9B4-478E-A73C-D34CA1F4A6B7}"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DE9F0DD-F086-4B99-8B19-60988B65C6AB}" type="datetimeFigureOut">
              <a:rPr lang="en-US" smtClean="0"/>
              <a:pPr/>
              <a:t>10/4/2011</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EF833C4-B9B4-478E-A73C-D34CA1F4A6B7}"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E9F0DD-F086-4B99-8B19-60988B65C6AB}" type="datetimeFigureOut">
              <a:rPr lang="en-US" smtClean="0"/>
              <a:pPr/>
              <a:t>10/4/2011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833C4-B9B4-478E-A73C-D34CA1F4A6B7}"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E9F0DD-F086-4B99-8B19-60988B65C6AB}" type="datetimeFigureOut">
              <a:rPr lang="en-US" smtClean="0"/>
              <a:pPr/>
              <a:t>10/4/2011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F833C4-B9B4-478E-A73C-D34CA1F4A6B7}"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E9F0DD-F086-4B99-8B19-60988B65C6AB}" type="datetimeFigureOut">
              <a:rPr lang="en-US" smtClean="0"/>
              <a:pPr/>
              <a:t>10/4/2011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F833C4-B9B4-478E-A73C-D34CA1F4A6B7}"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DE9F0DD-F086-4B99-8B19-60988B65C6AB}" type="datetimeFigureOut">
              <a:rPr lang="en-US" smtClean="0"/>
              <a:pPr/>
              <a:t>10/4/2011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F833C4-B9B4-478E-A73C-D34CA1F4A6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9F0DD-F086-4B99-8B19-60988B65C6AB}" type="datetimeFigureOut">
              <a:rPr lang="en-US" smtClean="0"/>
              <a:pPr/>
              <a:t>10/4/2011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BEF833C4-B9B4-478E-A73C-D34CA1F4A6B7}"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9F0DD-F086-4B99-8B19-60988B65C6AB}" type="datetimeFigureOut">
              <a:rPr lang="en-US" smtClean="0"/>
              <a:pPr/>
              <a:t>10/4/2011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833C4-B9B4-478E-A73C-D34CA1F4A6B7}"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8DE9F0DD-F086-4B99-8B19-60988B65C6AB}" type="datetimeFigureOut">
              <a:rPr lang="en-US" smtClean="0"/>
              <a:pPr/>
              <a:t>10/4/2011</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EF833C4-B9B4-478E-A73C-D34CA1F4A6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prilh@uwyo.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86600" y="2052960"/>
            <a:ext cx="1905000" cy="1828800"/>
          </a:xfrm>
        </p:spPr>
        <p:txBody>
          <a:bodyPr/>
          <a:lstStyle/>
          <a:p>
            <a:r>
              <a:rPr lang="en-US" dirty="0" smtClean="0"/>
              <a:t>April Heaney</a:t>
            </a:r>
          </a:p>
          <a:p>
            <a:r>
              <a:rPr lang="en-US" dirty="0" err="1" smtClean="0"/>
              <a:t>LeaRN</a:t>
            </a:r>
            <a:endParaRPr lang="en-US" dirty="0" smtClean="0"/>
          </a:p>
          <a:p>
            <a:r>
              <a:rPr lang="en-US" dirty="0" smtClean="0">
                <a:hlinkClick r:id="rId2"/>
              </a:rPr>
              <a:t>aprilh@uwyo.edu</a:t>
            </a:r>
            <a:r>
              <a:rPr lang="en-US" dirty="0" smtClean="0"/>
              <a:t> </a:t>
            </a:r>
            <a:endParaRPr lang="en-US" dirty="0"/>
          </a:p>
        </p:txBody>
      </p:sp>
      <p:sp>
        <p:nvSpPr>
          <p:cNvPr id="2" name="Title 1"/>
          <p:cNvSpPr>
            <a:spLocks noGrp="1"/>
          </p:cNvSpPr>
          <p:nvPr>
            <p:ph type="title"/>
          </p:nvPr>
        </p:nvSpPr>
        <p:spPr/>
        <p:txBody>
          <a:bodyPr>
            <a:normAutofit fontScale="90000"/>
          </a:bodyPr>
          <a:lstStyle/>
          <a:p>
            <a:r>
              <a:rPr lang="en-US" dirty="0" smtClean="0"/>
              <a:t>Approaching Controversial Issues in Class Discussion</a:t>
            </a:r>
            <a:endParaRPr lang="en-US" dirty="0"/>
          </a:p>
        </p:txBody>
      </p:sp>
    </p:spTree>
    <p:extLst>
      <p:ext uri="{BB962C8B-B14F-4D97-AF65-F5344CB8AC3E}">
        <p14:creationId xmlns:p14="http://schemas.microsoft.com/office/powerpoint/2010/main" xmlns="" val="1181048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02920" indent="-457200">
              <a:buFont typeface="+mj-lt"/>
              <a:buAutoNum type="arabicPeriod"/>
            </a:pPr>
            <a:r>
              <a:rPr lang="en-US" sz="2800" dirty="0" smtClean="0"/>
              <a:t>Show multiple perspectives before a discussion </a:t>
            </a:r>
            <a:r>
              <a:rPr lang="en-US" sz="2800" smtClean="0"/>
              <a:t>begins </a:t>
            </a:r>
            <a:endParaRPr lang="en-US" sz="2800" dirty="0" smtClean="0"/>
          </a:p>
          <a:p>
            <a:pPr marL="502920" indent="-457200">
              <a:buFont typeface="+mj-lt"/>
              <a:buAutoNum type="arabicPeriod"/>
            </a:pPr>
            <a:endParaRPr lang="en-US" sz="2800" dirty="0" smtClean="0"/>
          </a:p>
          <a:p>
            <a:pPr marL="502920" indent="-457200">
              <a:buFont typeface="+mj-lt"/>
              <a:buAutoNum type="arabicPeriod"/>
            </a:pPr>
            <a:r>
              <a:rPr lang="en-US" sz="2800" dirty="0" smtClean="0"/>
              <a:t>Identify false binaries and bring out the gray</a:t>
            </a:r>
          </a:p>
          <a:p>
            <a:pPr marL="502920" indent="-457200">
              <a:buFont typeface="+mj-lt"/>
              <a:buAutoNum type="arabicPeriod"/>
            </a:pPr>
            <a:endParaRPr lang="en-US" sz="2800" dirty="0" smtClean="0"/>
          </a:p>
          <a:p>
            <a:pPr marL="502920" indent="-457200">
              <a:buFont typeface="+mj-lt"/>
              <a:buAutoNum type="arabicPeriod"/>
            </a:pPr>
            <a:r>
              <a:rPr lang="en-US" sz="2800" dirty="0" smtClean="0"/>
              <a:t>Consider where the differing viewpoints agree</a:t>
            </a:r>
          </a:p>
          <a:p>
            <a:endParaRPr lang="en-US" dirty="0"/>
          </a:p>
          <a:p>
            <a:pPr marL="45720" indent="0">
              <a:buNone/>
            </a:pPr>
            <a:endParaRPr lang="en-US" dirty="0"/>
          </a:p>
          <a:p>
            <a:endParaRPr lang="en-US" i="1" dirty="0"/>
          </a:p>
          <a:p>
            <a:endParaRPr lang="en-US" dirty="0"/>
          </a:p>
        </p:txBody>
      </p:sp>
      <p:sp>
        <p:nvSpPr>
          <p:cNvPr id="3" name="Title 2"/>
          <p:cNvSpPr>
            <a:spLocks noGrp="1"/>
          </p:cNvSpPr>
          <p:nvPr>
            <p:ph type="title"/>
          </p:nvPr>
        </p:nvSpPr>
        <p:spPr/>
        <p:txBody>
          <a:bodyPr/>
          <a:lstStyle/>
          <a:p>
            <a:r>
              <a:rPr lang="en-US" dirty="0" smtClean="0">
                <a:solidFill>
                  <a:schemeClr val="accent1"/>
                </a:solidFill>
              </a:rPr>
              <a:t>Complicating </a:t>
            </a:r>
            <a:r>
              <a:rPr lang="en-US" dirty="0" smtClean="0">
                <a:solidFill>
                  <a:schemeClr val="bg2"/>
                </a:solidFill>
              </a:rPr>
              <a:t>topics</a:t>
            </a:r>
            <a:endParaRPr lang="en-US" dirty="0">
              <a:solidFill>
                <a:schemeClr val="accent1"/>
              </a:solidFill>
            </a:endParaRPr>
          </a:p>
        </p:txBody>
      </p:sp>
    </p:spTree>
    <p:extLst>
      <p:ext uri="{BB962C8B-B14F-4D97-AF65-F5344CB8AC3E}">
        <p14:creationId xmlns:p14="http://schemas.microsoft.com/office/powerpoint/2010/main" xmlns="" val="2971972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Affirmative action has promoted diverse student bodies and work forces, and has provided equal opportunity for at least some minorities. It has promoted diversity especially in higher education. </a:t>
            </a:r>
            <a:r>
              <a:rPr lang="en-US" sz="1800" i="1" dirty="0"/>
              <a:t>John Filter, Kansas State professor of political science</a:t>
            </a:r>
          </a:p>
          <a:p>
            <a:r>
              <a:rPr lang="en-US" dirty="0"/>
              <a:t>Affirmative action can hurt office work environments because a person who comes into an administrative position can get an inferiority complex. They believe the rest of the office will think they got there with help. This leads to unusual behavior</a:t>
            </a:r>
            <a:r>
              <a:rPr lang="en-US" dirty="0" smtClean="0"/>
              <a:t>.</a:t>
            </a:r>
          </a:p>
          <a:p>
            <a:pPr marL="45720" indent="0">
              <a:buNone/>
            </a:pPr>
            <a:r>
              <a:rPr lang="en-US" i="1" dirty="0" smtClean="0"/>
              <a:t>   </a:t>
            </a:r>
            <a:r>
              <a:rPr lang="en-US" sz="1800" i="1" dirty="0" smtClean="0"/>
              <a:t>Supreme Court Justice Clarence Thomas</a:t>
            </a:r>
            <a:endParaRPr lang="en-US" sz="1800" i="1" dirty="0"/>
          </a:p>
          <a:p>
            <a:r>
              <a:rPr lang="en-US" dirty="0"/>
              <a:t>We should bring in additional economic criteria. There are poor whites and poor minorities, and both are denied opportunities. Affirmative action may have to protect economic classes as poverty grows</a:t>
            </a:r>
            <a:r>
              <a:rPr lang="en-US" dirty="0" smtClean="0"/>
              <a:t>.</a:t>
            </a:r>
          </a:p>
          <a:p>
            <a:pPr marL="365760" lvl="1" indent="0">
              <a:buNone/>
            </a:pPr>
            <a:r>
              <a:rPr lang="en-US" i="1" dirty="0" smtClean="0"/>
              <a:t>Krishna </a:t>
            </a:r>
            <a:r>
              <a:rPr lang="en-US" i="1" dirty="0" err="1" smtClean="0"/>
              <a:t>Tummala</a:t>
            </a:r>
            <a:endParaRPr lang="en-US" i="1" dirty="0"/>
          </a:p>
          <a:p>
            <a:endParaRPr lang="en-US" dirty="0"/>
          </a:p>
        </p:txBody>
      </p:sp>
      <p:sp>
        <p:nvSpPr>
          <p:cNvPr id="3" name="Title 2"/>
          <p:cNvSpPr>
            <a:spLocks noGrp="1"/>
          </p:cNvSpPr>
          <p:nvPr>
            <p:ph type="title"/>
          </p:nvPr>
        </p:nvSpPr>
        <p:spPr/>
        <p:txBody>
          <a:bodyPr/>
          <a:lstStyle/>
          <a:p>
            <a:r>
              <a:rPr lang="en-US" dirty="0" smtClean="0"/>
              <a:t>Perspectives on Affirmative action</a:t>
            </a:r>
            <a:endParaRPr lang="en-US" dirty="0"/>
          </a:p>
        </p:txBody>
      </p:sp>
    </p:spTree>
    <p:extLst>
      <p:ext uri="{BB962C8B-B14F-4D97-AF65-F5344CB8AC3E}">
        <p14:creationId xmlns:p14="http://schemas.microsoft.com/office/powerpoint/2010/main" xmlns="" val="171661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Encourage students to consider the value of truly understanding alternate viewpoints</a:t>
            </a:r>
          </a:p>
          <a:p>
            <a:pPr marL="45720" indent="0">
              <a:buNone/>
            </a:pPr>
            <a:endParaRPr lang="en-US" dirty="0" smtClean="0"/>
          </a:p>
          <a:p>
            <a:r>
              <a:rPr lang="en-US" dirty="0" smtClean="0"/>
              <a:t>Ask students to play devil’s advocate (or adopt a view they don’t necessarily hold) in discussion of pre-planned topics</a:t>
            </a:r>
          </a:p>
          <a:p>
            <a:pPr marL="45720" indent="0">
              <a:buNone/>
            </a:pPr>
            <a:endParaRPr lang="en-US" dirty="0" smtClean="0"/>
          </a:p>
          <a:p>
            <a:r>
              <a:rPr lang="en-US" dirty="0" smtClean="0"/>
              <a:t>Assign students to play various roles within a discussion</a:t>
            </a:r>
          </a:p>
          <a:p>
            <a:pPr lvl="1"/>
            <a:r>
              <a:rPr lang="en-US" dirty="0" smtClean="0"/>
              <a:t>Soliciting student voices when only a few people are participating</a:t>
            </a:r>
          </a:p>
          <a:p>
            <a:pPr lvl="1"/>
            <a:r>
              <a:rPr lang="en-US" dirty="0" smtClean="0"/>
              <a:t>Encouraging consideration of alternate perspectives</a:t>
            </a:r>
          </a:p>
          <a:p>
            <a:pPr lvl="1"/>
            <a:r>
              <a:rPr lang="en-US" dirty="0" smtClean="0"/>
              <a:t>Monitoring the “balance” of viewpoints and determining which views dominate</a:t>
            </a:r>
          </a:p>
          <a:p>
            <a:pPr lvl="1"/>
            <a:r>
              <a:rPr lang="en-US" dirty="0" smtClean="0"/>
              <a:t>Listening for disrespectful or judgmental comments that may insult some students</a:t>
            </a:r>
            <a:endParaRPr lang="en-US" dirty="0"/>
          </a:p>
        </p:txBody>
      </p:sp>
      <p:sp>
        <p:nvSpPr>
          <p:cNvPr id="3" name="Title 2"/>
          <p:cNvSpPr>
            <a:spLocks noGrp="1"/>
          </p:cNvSpPr>
          <p:nvPr>
            <p:ph type="title"/>
          </p:nvPr>
        </p:nvSpPr>
        <p:spPr/>
        <p:txBody>
          <a:bodyPr/>
          <a:lstStyle/>
          <a:p>
            <a:r>
              <a:rPr lang="en-US" dirty="0" smtClean="0"/>
              <a:t>Encourage empathy</a:t>
            </a:r>
            <a:endParaRPr lang="en-US" dirty="0"/>
          </a:p>
        </p:txBody>
      </p:sp>
    </p:spTree>
    <p:extLst>
      <p:ext uri="{BB962C8B-B14F-4D97-AF65-F5344CB8AC3E}">
        <p14:creationId xmlns:p14="http://schemas.microsoft.com/office/powerpoint/2010/main" xmlns="" val="338424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Ask students to write in response to guided questions after hearing multiple perspectives on an issue:</a:t>
            </a:r>
          </a:p>
          <a:p>
            <a:pPr lvl="1"/>
            <a:r>
              <a:rPr lang="en-US" dirty="0"/>
              <a:t>What are the merits of each perspective?</a:t>
            </a:r>
          </a:p>
          <a:p>
            <a:pPr lvl="1"/>
            <a:r>
              <a:rPr lang="en-US" dirty="0"/>
              <a:t>What questions do you have about one or more of these perspectives?</a:t>
            </a:r>
          </a:p>
          <a:p>
            <a:pPr lvl="1"/>
            <a:r>
              <a:rPr lang="en-US" dirty="0"/>
              <a:t>What gaps do you see within these claims?</a:t>
            </a:r>
          </a:p>
          <a:p>
            <a:pPr lvl="1"/>
            <a:r>
              <a:rPr lang="en-US" dirty="0"/>
              <a:t>Whose perspective is missing from these ideas?</a:t>
            </a:r>
          </a:p>
          <a:p>
            <a:pPr marL="45720" indent="0">
              <a:buNone/>
            </a:pPr>
            <a:endParaRPr lang="en-US" dirty="0" smtClean="0"/>
          </a:p>
          <a:p>
            <a:r>
              <a:rPr lang="en-US" dirty="0" smtClean="0"/>
              <a:t>Ask students to reflect on the discussion itself:</a:t>
            </a:r>
          </a:p>
          <a:p>
            <a:pPr lvl="1"/>
            <a:r>
              <a:rPr lang="en-US" dirty="0" smtClean="0"/>
              <a:t>What did you learn or recognize in this discussion that you hadn’t thought about before?</a:t>
            </a:r>
          </a:p>
          <a:p>
            <a:pPr lvl="1"/>
            <a:r>
              <a:rPr lang="en-US" dirty="0" smtClean="0"/>
              <a:t>What do you consider the strengths and weaknesses of the discussion?</a:t>
            </a:r>
          </a:p>
          <a:p>
            <a:pPr lvl="1"/>
            <a:r>
              <a:rPr lang="en-US" dirty="0" smtClean="0"/>
              <a:t>What questions do you still have about this issue that weren’t answered in the discussion?</a:t>
            </a:r>
          </a:p>
          <a:p>
            <a:pPr lvl="1"/>
            <a:endParaRPr lang="en-US" dirty="0" smtClean="0"/>
          </a:p>
        </p:txBody>
      </p:sp>
      <p:sp>
        <p:nvSpPr>
          <p:cNvPr id="3" name="Title 2"/>
          <p:cNvSpPr>
            <a:spLocks noGrp="1"/>
          </p:cNvSpPr>
          <p:nvPr>
            <p:ph type="title"/>
          </p:nvPr>
        </p:nvSpPr>
        <p:spPr/>
        <p:txBody>
          <a:bodyPr/>
          <a:lstStyle/>
          <a:p>
            <a:r>
              <a:rPr lang="en-US" dirty="0" smtClean="0"/>
              <a:t>Foster reflection</a:t>
            </a:r>
            <a:endParaRPr lang="en-US" dirty="0"/>
          </a:p>
        </p:txBody>
      </p:sp>
    </p:spTree>
    <p:extLst>
      <p:ext uri="{BB962C8B-B14F-4D97-AF65-F5344CB8AC3E}">
        <p14:creationId xmlns:p14="http://schemas.microsoft.com/office/powerpoint/2010/main" xmlns="" val="770780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Show appreciation for students’ contributions and offer to talk more in person about the issue under </a:t>
            </a:r>
            <a:r>
              <a:rPr lang="en-US" dirty="0" smtClean="0"/>
              <a:t>discussion</a:t>
            </a:r>
          </a:p>
          <a:p>
            <a:endParaRPr lang="en-US" dirty="0" smtClean="0"/>
          </a:p>
          <a:p>
            <a:r>
              <a:rPr lang="en-US" dirty="0" smtClean="0"/>
              <a:t>Email or connect with students who</a:t>
            </a:r>
          </a:p>
          <a:p>
            <a:pPr lvl="1"/>
            <a:r>
              <a:rPr lang="en-US" dirty="0"/>
              <a:t>Share personal or sensitive narratives within the discussion</a:t>
            </a:r>
            <a:br>
              <a:rPr lang="en-US" dirty="0"/>
            </a:br>
            <a:endParaRPr lang="en-US" dirty="0"/>
          </a:p>
          <a:p>
            <a:pPr lvl="1"/>
            <a:r>
              <a:rPr lang="en-US" dirty="0"/>
              <a:t>Contribute to adding key perspectives to the mix  </a:t>
            </a:r>
          </a:p>
          <a:p>
            <a:pPr lvl="1"/>
            <a:endParaRPr lang="en-US" dirty="0"/>
          </a:p>
          <a:p>
            <a:pPr lvl="1"/>
            <a:r>
              <a:rPr lang="en-US" dirty="0"/>
              <a:t>Advocate for a position that is being underserved in the discussion</a:t>
            </a:r>
          </a:p>
          <a:p>
            <a:pPr lvl="1"/>
            <a:endParaRPr lang="en-US" dirty="0"/>
          </a:p>
          <a:p>
            <a:pPr lvl="1"/>
            <a:r>
              <a:rPr lang="en-US" dirty="0"/>
              <a:t>Show an emotional reaction to the discussion</a:t>
            </a:r>
          </a:p>
          <a:p>
            <a:endParaRPr lang="en-US" dirty="0" smtClean="0"/>
          </a:p>
          <a:p>
            <a:pPr marL="45720" indent="0">
              <a:buNone/>
            </a:pPr>
            <a:r>
              <a:rPr lang="en-US" dirty="0" smtClean="0"/>
              <a:t/>
            </a:r>
            <a:br>
              <a:rPr lang="en-US" dirty="0" smtClean="0"/>
            </a:br>
            <a:endParaRPr lang="en-US" dirty="0" smtClean="0"/>
          </a:p>
          <a:p>
            <a:pPr lvl="1"/>
            <a:endParaRPr lang="en-US" dirty="0"/>
          </a:p>
        </p:txBody>
      </p:sp>
      <p:sp>
        <p:nvSpPr>
          <p:cNvPr id="3" name="Title 2"/>
          <p:cNvSpPr>
            <a:spLocks noGrp="1"/>
          </p:cNvSpPr>
          <p:nvPr>
            <p:ph type="title"/>
          </p:nvPr>
        </p:nvSpPr>
        <p:spPr/>
        <p:txBody>
          <a:bodyPr/>
          <a:lstStyle/>
          <a:p>
            <a:r>
              <a:rPr lang="en-US" dirty="0" smtClean="0"/>
              <a:t>Follow up with students</a:t>
            </a:r>
            <a:endParaRPr lang="en-US" dirty="0"/>
          </a:p>
        </p:txBody>
      </p:sp>
    </p:spTree>
    <p:extLst>
      <p:ext uri="{BB962C8B-B14F-4D97-AF65-F5344CB8AC3E}">
        <p14:creationId xmlns:p14="http://schemas.microsoft.com/office/powerpoint/2010/main" xmlns="" val="1660815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Share a time you have experienced heated discussion (as an instructor or participant in class discussion)</a:t>
            </a:r>
            <a:br>
              <a:rPr lang="en-US" sz="2400" dirty="0" smtClean="0"/>
            </a:br>
            <a:r>
              <a:rPr lang="en-US" sz="2400" dirty="0" smtClean="0"/>
              <a:t/>
            </a:r>
            <a:br>
              <a:rPr lang="en-US" sz="2400" dirty="0" smtClean="0"/>
            </a:br>
            <a:endParaRPr lang="en-US" sz="2400" dirty="0" smtClean="0"/>
          </a:p>
          <a:p>
            <a:r>
              <a:rPr lang="en-US" sz="2400" dirty="0" smtClean="0"/>
              <a:t>How did you (or the instructor) approach the discussion?</a:t>
            </a:r>
            <a:br>
              <a:rPr lang="en-US" sz="2400" dirty="0" smtClean="0"/>
            </a:br>
            <a:r>
              <a:rPr lang="en-US" sz="2400" dirty="0" smtClean="0"/>
              <a:t/>
            </a:r>
            <a:br>
              <a:rPr lang="en-US" sz="2400" dirty="0" smtClean="0"/>
            </a:br>
            <a:endParaRPr lang="en-US" sz="2400" dirty="0" smtClean="0"/>
          </a:p>
          <a:p>
            <a:r>
              <a:rPr lang="en-US" sz="2400" dirty="0" smtClean="0"/>
              <a:t>How might the discussion have been handled more effectively?</a:t>
            </a:r>
            <a:endParaRPr lang="en-US" sz="2400" dirty="0"/>
          </a:p>
        </p:txBody>
      </p:sp>
      <p:sp>
        <p:nvSpPr>
          <p:cNvPr id="2" name="Title 1"/>
          <p:cNvSpPr>
            <a:spLocks noGrp="1"/>
          </p:cNvSpPr>
          <p:nvPr>
            <p:ph type="title"/>
          </p:nvPr>
        </p:nvSpPr>
        <p:spPr/>
        <p:txBody>
          <a:bodyPr/>
          <a:lstStyle/>
          <a:p>
            <a:r>
              <a:rPr lang="en-US" dirty="0" smtClean="0"/>
              <a:t>Group Questions </a:t>
            </a:r>
            <a:endParaRPr lang="en-US" dirty="0"/>
          </a:p>
        </p:txBody>
      </p:sp>
    </p:spTree>
    <p:extLst>
      <p:ext uri="{BB962C8B-B14F-4D97-AF65-F5344CB8AC3E}">
        <p14:creationId xmlns:p14="http://schemas.microsoft.com/office/powerpoint/2010/main" xmlns="" val="313269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solidFill>
                  <a:schemeClr val="accent1"/>
                </a:solidFill>
              </a:rPr>
              <a:t>PREPARE</a:t>
            </a:r>
            <a:r>
              <a:rPr lang="en-US" dirty="0" smtClean="0"/>
              <a:t> </a:t>
            </a:r>
            <a:r>
              <a:rPr lang="en-US" sz="2600" dirty="0" smtClean="0"/>
              <a:t>students for discussion early on</a:t>
            </a:r>
            <a:br>
              <a:rPr lang="en-US" sz="2600" dirty="0" smtClean="0"/>
            </a:br>
            <a:endParaRPr lang="en-US" sz="2600" dirty="0" smtClean="0"/>
          </a:p>
          <a:p>
            <a:r>
              <a:rPr lang="en-US" dirty="0" smtClean="0">
                <a:solidFill>
                  <a:schemeClr val="accent1"/>
                </a:solidFill>
              </a:rPr>
              <a:t>SLOW DOWN </a:t>
            </a:r>
            <a:r>
              <a:rPr lang="en-US" sz="2600" dirty="0" smtClean="0"/>
              <a:t>opinions offered by reviewing and structuring students’ claims in a visible way</a:t>
            </a:r>
            <a:br>
              <a:rPr lang="en-US" sz="2600" dirty="0" smtClean="0"/>
            </a:br>
            <a:endParaRPr lang="en-US" sz="2600" dirty="0" smtClean="0"/>
          </a:p>
          <a:p>
            <a:r>
              <a:rPr lang="en-US" dirty="0" smtClean="0">
                <a:solidFill>
                  <a:schemeClr val="accent1"/>
                </a:solidFill>
              </a:rPr>
              <a:t>COMPLICATE</a:t>
            </a:r>
            <a:r>
              <a:rPr lang="en-US" dirty="0" smtClean="0"/>
              <a:t> </a:t>
            </a:r>
            <a:r>
              <a:rPr lang="en-US" sz="2600" dirty="0" smtClean="0"/>
              <a:t>binaries and generalities offered in discussion</a:t>
            </a:r>
            <a:br>
              <a:rPr lang="en-US" sz="2600" dirty="0" smtClean="0"/>
            </a:br>
            <a:endParaRPr lang="en-US" sz="2600" dirty="0" smtClean="0"/>
          </a:p>
          <a:p>
            <a:r>
              <a:rPr lang="en-US" dirty="0" smtClean="0">
                <a:solidFill>
                  <a:schemeClr val="accent1"/>
                </a:solidFill>
              </a:rPr>
              <a:t>ENCOURAGE EMPATHY </a:t>
            </a:r>
            <a:r>
              <a:rPr lang="en-US" sz="2600" dirty="0" smtClean="0"/>
              <a:t>in students’ thinking about opposing views</a:t>
            </a:r>
            <a:br>
              <a:rPr lang="en-US" sz="2600" dirty="0" smtClean="0"/>
            </a:br>
            <a:endParaRPr lang="en-US" sz="2600" dirty="0" smtClean="0"/>
          </a:p>
          <a:p>
            <a:r>
              <a:rPr lang="en-US" dirty="0" smtClean="0">
                <a:solidFill>
                  <a:schemeClr val="accent1"/>
                </a:solidFill>
              </a:rPr>
              <a:t>FOSTER REFLECTION </a:t>
            </a:r>
            <a:r>
              <a:rPr lang="en-US" sz="2600" dirty="0" smtClean="0"/>
              <a:t>through guided questions</a:t>
            </a:r>
            <a:br>
              <a:rPr lang="en-US" sz="2600" dirty="0" smtClean="0"/>
            </a:br>
            <a:endParaRPr lang="en-US" sz="2600" dirty="0" smtClean="0"/>
          </a:p>
          <a:p>
            <a:r>
              <a:rPr lang="en-US" dirty="0" smtClean="0"/>
              <a:t> </a:t>
            </a:r>
            <a:r>
              <a:rPr lang="en-US" dirty="0" smtClean="0">
                <a:solidFill>
                  <a:schemeClr val="accent1"/>
                </a:solidFill>
              </a:rPr>
              <a:t>FOLLOW UP </a:t>
            </a:r>
            <a:r>
              <a:rPr lang="en-US" sz="2600" dirty="0" smtClean="0"/>
              <a:t>with select students to show appreciation and offer further discussion with you</a:t>
            </a:r>
            <a:endParaRPr lang="en-US" sz="2600" dirty="0"/>
          </a:p>
        </p:txBody>
      </p:sp>
      <p:sp>
        <p:nvSpPr>
          <p:cNvPr id="2" name="Title 1"/>
          <p:cNvSpPr>
            <a:spLocks noGrp="1"/>
          </p:cNvSpPr>
          <p:nvPr>
            <p:ph type="title"/>
          </p:nvPr>
        </p:nvSpPr>
        <p:spPr/>
        <p:txBody>
          <a:bodyPr>
            <a:normAutofit fontScale="90000"/>
          </a:bodyPr>
          <a:lstStyle/>
          <a:p>
            <a:r>
              <a:rPr lang="en-US" dirty="0" smtClean="0"/>
              <a:t>Six Elements for Approaching Sensitive Issues in Discussion</a:t>
            </a:r>
            <a:endParaRPr lang="en-US" dirty="0"/>
          </a:p>
        </p:txBody>
      </p:sp>
    </p:spTree>
    <p:extLst>
      <p:ext uri="{BB962C8B-B14F-4D97-AF65-F5344CB8AC3E}">
        <p14:creationId xmlns:p14="http://schemas.microsoft.com/office/powerpoint/2010/main" xmlns="" val="1041165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Create ground rules collaboratively.</a:t>
            </a:r>
            <a:br>
              <a:rPr lang="en-US" dirty="0" smtClean="0"/>
            </a:br>
            <a:endParaRPr lang="en-US" dirty="0" smtClean="0"/>
          </a:p>
          <a:p>
            <a:pPr lvl="1"/>
            <a:r>
              <a:rPr lang="en-US" sz="2000" dirty="0" smtClean="0"/>
              <a:t>Consider characteristics of strong discussion from students’ past courses</a:t>
            </a:r>
            <a:br>
              <a:rPr lang="en-US" sz="2000" dirty="0" smtClean="0"/>
            </a:br>
            <a:endParaRPr lang="en-US" sz="2000" dirty="0" smtClean="0"/>
          </a:p>
          <a:p>
            <a:pPr lvl="1"/>
            <a:r>
              <a:rPr lang="en-US" sz="2000" dirty="0" smtClean="0"/>
              <a:t>Ask students to make a list of what students can and should do to foster strong discussion, as well as the teacher’s role</a:t>
            </a:r>
            <a:br>
              <a:rPr lang="en-US" sz="2000" dirty="0" smtClean="0"/>
            </a:br>
            <a:endParaRPr lang="en-US" sz="2000" dirty="0" smtClean="0"/>
          </a:p>
          <a:p>
            <a:pPr lvl="1"/>
            <a:r>
              <a:rPr lang="en-US" sz="2000" dirty="0" smtClean="0"/>
              <a:t>Pose guiding questions</a:t>
            </a:r>
            <a:br>
              <a:rPr lang="en-US" sz="2000" dirty="0" smtClean="0"/>
            </a:br>
            <a:endParaRPr lang="en-US" sz="2000" dirty="0" smtClean="0"/>
          </a:p>
          <a:p>
            <a:pPr lvl="1"/>
            <a:r>
              <a:rPr lang="en-US" sz="2000" dirty="0" smtClean="0"/>
              <a:t>Type the rules and review with students in 1-2 weeks</a:t>
            </a:r>
          </a:p>
          <a:p>
            <a:pPr lvl="1"/>
            <a:endParaRPr lang="en-US" dirty="0"/>
          </a:p>
        </p:txBody>
      </p:sp>
      <p:sp>
        <p:nvSpPr>
          <p:cNvPr id="2" name="Title 1"/>
          <p:cNvSpPr>
            <a:spLocks noGrp="1"/>
          </p:cNvSpPr>
          <p:nvPr>
            <p:ph type="title"/>
          </p:nvPr>
        </p:nvSpPr>
        <p:spPr/>
        <p:txBody>
          <a:bodyPr>
            <a:normAutofit/>
          </a:bodyPr>
          <a:lstStyle/>
          <a:p>
            <a:r>
              <a:rPr lang="en-US" dirty="0" smtClean="0">
                <a:solidFill>
                  <a:schemeClr val="accent1"/>
                </a:solidFill>
              </a:rPr>
              <a:t>Preparing</a:t>
            </a:r>
            <a:r>
              <a:rPr lang="en-US" dirty="0" smtClean="0">
                <a:solidFill>
                  <a:schemeClr val="accent6">
                    <a:lumMod val="75000"/>
                  </a:schemeClr>
                </a:solidFill>
              </a:rPr>
              <a:t> </a:t>
            </a:r>
            <a:r>
              <a:rPr lang="en-US" dirty="0" smtClean="0"/>
              <a:t>Students for Discussion</a:t>
            </a:r>
            <a:endParaRPr lang="en-US" dirty="0">
              <a:solidFill>
                <a:schemeClr val="accent6">
                  <a:lumMod val="75000"/>
                </a:schemeClr>
              </a:solidFill>
            </a:endParaRPr>
          </a:p>
        </p:txBody>
      </p:sp>
    </p:spTree>
    <p:extLst>
      <p:ext uri="{BB962C8B-B14F-4D97-AF65-F5344CB8AC3E}">
        <p14:creationId xmlns:p14="http://schemas.microsoft.com/office/powerpoint/2010/main" xmlns="" val="132135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Characteristics of democratic discussion (Edward Lindeman, 1947):</a:t>
            </a:r>
            <a:br>
              <a:rPr lang="en-US" dirty="0" smtClean="0"/>
            </a:br>
            <a:endParaRPr lang="en-US" dirty="0" smtClean="0"/>
          </a:p>
          <a:p>
            <a:pPr lvl="1"/>
            <a:r>
              <a:rPr lang="en-US" dirty="0" smtClean="0"/>
              <a:t>Embrace diversity</a:t>
            </a:r>
            <a:br>
              <a:rPr lang="en-US" dirty="0" smtClean="0"/>
            </a:br>
            <a:endParaRPr lang="en-US" dirty="0" smtClean="0"/>
          </a:p>
          <a:p>
            <a:pPr lvl="1"/>
            <a:r>
              <a:rPr lang="en-US" dirty="0" smtClean="0"/>
              <a:t>Actively listen to all views</a:t>
            </a:r>
            <a:br>
              <a:rPr lang="en-US" dirty="0" smtClean="0"/>
            </a:br>
            <a:endParaRPr lang="en-US" dirty="0" smtClean="0"/>
          </a:p>
          <a:p>
            <a:pPr lvl="1"/>
            <a:r>
              <a:rPr lang="en-US" dirty="0" smtClean="0"/>
              <a:t>Recognize hidden assumptions</a:t>
            </a:r>
            <a:br>
              <a:rPr lang="en-US" dirty="0" smtClean="0"/>
            </a:br>
            <a:endParaRPr lang="en-US" dirty="0"/>
          </a:p>
          <a:p>
            <a:pPr lvl="1"/>
            <a:r>
              <a:rPr lang="en-US" dirty="0" smtClean="0"/>
              <a:t>Value humor</a:t>
            </a:r>
            <a:br>
              <a:rPr lang="en-US" dirty="0" smtClean="0"/>
            </a:br>
            <a:endParaRPr lang="en-US" dirty="0" smtClean="0"/>
          </a:p>
          <a:p>
            <a:pPr lvl="1"/>
            <a:r>
              <a:rPr lang="en-US" dirty="0" smtClean="0"/>
              <a:t>Work as productively as possible with contrary decisions and outcomes</a:t>
            </a:r>
            <a:endParaRPr lang="en-US" dirty="0"/>
          </a:p>
        </p:txBody>
      </p:sp>
      <p:sp>
        <p:nvSpPr>
          <p:cNvPr id="3" name="Title 2"/>
          <p:cNvSpPr>
            <a:spLocks noGrp="1"/>
          </p:cNvSpPr>
          <p:nvPr>
            <p:ph type="title"/>
          </p:nvPr>
        </p:nvSpPr>
        <p:spPr/>
        <p:txBody>
          <a:bodyPr/>
          <a:lstStyle/>
          <a:p>
            <a:r>
              <a:rPr lang="en-US" dirty="0">
                <a:solidFill>
                  <a:schemeClr val="accent1"/>
                </a:solidFill>
              </a:rPr>
              <a:t>Preparing</a:t>
            </a:r>
            <a:r>
              <a:rPr lang="en-US" dirty="0">
                <a:solidFill>
                  <a:schemeClr val="accent6">
                    <a:lumMod val="75000"/>
                  </a:schemeClr>
                </a:solidFill>
              </a:rPr>
              <a:t> </a:t>
            </a:r>
            <a:r>
              <a:rPr lang="en-US" dirty="0"/>
              <a:t>Students for Discussion</a:t>
            </a:r>
          </a:p>
        </p:txBody>
      </p:sp>
    </p:spTree>
    <p:extLst>
      <p:ext uri="{BB962C8B-B14F-4D97-AF65-F5344CB8AC3E}">
        <p14:creationId xmlns:p14="http://schemas.microsoft.com/office/powerpoint/2010/main" xmlns="" val="2109644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t>Resist a mindset of “right” or “wrong” answers</a:t>
            </a:r>
            <a:br>
              <a:rPr lang="en-US" sz="2400" dirty="0" smtClean="0"/>
            </a:br>
            <a:endParaRPr lang="en-US" sz="2400" dirty="0" smtClean="0"/>
          </a:p>
          <a:p>
            <a:r>
              <a:rPr lang="en-US" sz="2400" dirty="0" smtClean="0"/>
              <a:t>Value silence: allow students to think and respond</a:t>
            </a:r>
            <a:br>
              <a:rPr lang="en-US" sz="2400" dirty="0" smtClean="0"/>
            </a:br>
            <a:endParaRPr lang="en-US" sz="2400" dirty="0" smtClean="0"/>
          </a:p>
          <a:p>
            <a:r>
              <a:rPr lang="en-US" sz="2400" dirty="0" smtClean="0"/>
              <a:t>Prepare students for sensitive or emotionally-laden topics</a:t>
            </a:r>
            <a:br>
              <a:rPr lang="en-US" sz="2400" dirty="0" smtClean="0"/>
            </a:br>
            <a:endParaRPr lang="en-US" sz="2400" dirty="0" smtClean="0"/>
          </a:p>
          <a:p>
            <a:pPr lvl="1"/>
            <a:r>
              <a:rPr lang="en-US" sz="2000" dirty="0" smtClean="0"/>
              <a:t>Consider with students the value of multiple (and even opposing) viewpoints</a:t>
            </a:r>
            <a:br>
              <a:rPr lang="en-US" sz="2000" dirty="0" smtClean="0"/>
            </a:br>
            <a:endParaRPr lang="en-US" sz="2000" dirty="0" smtClean="0"/>
          </a:p>
          <a:p>
            <a:pPr lvl="1"/>
            <a:r>
              <a:rPr lang="en-US" sz="2000" dirty="0" smtClean="0"/>
              <a:t>Create ground rules specifically for discussing controversial topics</a:t>
            </a:r>
          </a:p>
          <a:p>
            <a:pPr marL="365760" lvl="1" indent="0">
              <a:buNone/>
            </a:pPr>
            <a:endParaRPr lang="en-US" dirty="0"/>
          </a:p>
        </p:txBody>
      </p:sp>
      <p:sp>
        <p:nvSpPr>
          <p:cNvPr id="3" name="Title 2"/>
          <p:cNvSpPr>
            <a:spLocks noGrp="1"/>
          </p:cNvSpPr>
          <p:nvPr>
            <p:ph type="title"/>
          </p:nvPr>
        </p:nvSpPr>
        <p:spPr/>
        <p:txBody>
          <a:bodyPr/>
          <a:lstStyle/>
          <a:p>
            <a:r>
              <a:rPr lang="en-US" dirty="0">
                <a:solidFill>
                  <a:schemeClr val="accent1"/>
                </a:solidFill>
              </a:rPr>
              <a:t>Preparing</a:t>
            </a:r>
            <a:r>
              <a:rPr lang="en-US" dirty="0">
                <a:solidFill>
                  <a:schemeClr val="accent6">
                    <a:lumMod val="75000"/>
                  </a:schemeClr>
                </a:solidFill>
              </a:rPr>
              <a:t> </a:t>
            </a:r>
            <a:r>
              <a:rPr lang="en-US" dirty="0"/>
              <a:t>Students for Discussion</a:t>
            </a:r>
          </a:p>
        </p:txBody>
      </p:sp>
    </p:spTree>
    <p:extLst>
      <p:ext uri="{BB962C8B-B14F-4D97-AF65-F5344CB8AC3E}">
        <p14:creationId xmlns:p14="http://schemas.microsoft.com/office/powerpoint/2010/main" xmlns="" val="399647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Characteristics of Effective Discussion</a:t>
            </a:r>
            <a:endParaRPr lang="en-US" dirty="0"/>
          </a:p>
          <a:p>
            <a:pPr lvl="1"/>
            <a:r>
              <a:rPr lang="en-US" dirty="0"/>
              <a:t>Everyone has done the reading</a:t>
            </a:r>
          </a:p>
          <a:p>
            <a:pPr lvl="1"/>
            <a:r>
              <a:rPr lang="en-US" dirty="0"/>
              <a:t>Remember there is no right or wrong answer</a:t>
            </a:r>
          </a:p>
          <a:p>
            <a:pPr lvl="1"/>
            <a:r>
              <a:rPr lang="en-US" dirty="0"/>
              <a:t>People feeling comfortable expressing opposing views—some debate</a:t>
            </a:r>
          </a:p>
          <a:p>
            <a:pPr lvl="1"/>
            <a:r>
              <a:rPr lang="en-US" dirty="0"/>
              <a:t>No sleeping</a:t>
            </a:r>
          </a:p>
          <a:p>
            <a:pPr lvl="1"/>
            <a:r>
              <a:rPr lang="en-US" dirty="0"/>
              <a:t>Open mind—accept the beliefs of others…this includes the teacher</a:t>
            </a:r>
          </a:p>
          <a:p>
            <a:pPr lvl="1"/>
            <a:r>
              <a:rPr lang="en-US" dirty="0"/>
              <a:t>A lot of people get involved</a:t>
            </a:r>
          </a:p>
          <a:p>
            <a:pPr lvl="1"/>
            <a:r>
              <a:rPr lang="en-US" dirty="0"/>
              <a:t>One or two people don’t do all the talking</a:t>
            </a:r>
          </a:p>
          <a:p>
            <a:pPr lvl="1"/>
            <a:r>
              <a:rPr lang="en-US" dirty="0"/>
              <a:t>Teacher moderates the discussion somewhat</a:t>
            </a:r>
          </a:p>
          <a:p>
            <a:pPr lvl="1"/>
            <a:r>
              <a:rPr lang="en-US" dirty="0"/>
              <a:t>People volunteering opinions rather than always being called on</a:t>
            </a:r>
          </a:p>
          <a:p>
            <a:pPr lvl="1"/>
            <a:r>
              <a:rPr lang="en-US" dirty="0"/>
              <a:t>Getting original points of view</a:t>
            </a:r>
          </a:p>
          <a:p>
            <a:pPr marL="45720" indent="0">
              <a:buNone/>
            </a:pPr>
            <a:endParaRPr lang="en-US" dirty="0"/>
          </a:p>
        </p:txBody>
      </p:sp>
      <p:sp>
        <p:nvSpPr>
          <p:cNvPr id="3" name="Title 2"/>
          <p:cNvSpPr>
            <a:spLocks noGrp="1"/>
          </p:cNvSpPr>
          <p:nvPr>
            <p:ph type="title"/>
          </p:nvPr>
        </p:nvSpPr>
        <p:spPr/>
        <p:txBody>
          <a:bodyPr/>
          <a:lstStyle/>
          <a:p>
            <a:r>
              <a:rPr lang="en-US" dirty="0" smtClean="0"/>
              <a:t>Characteristics of Effective Discussion </a:t>
            </a:r>
            <a:br>
              <a:rPr lang="en-US" dirty="0" smtClean="0"/>
            </a:br>
            <a:r>
              <a:rPr lang="en-US" dirty="0" smtClean="0"/>
              <a:t>(by </a:t>
            </a:r>
            <a:r>
              <a:rPr lang="en-US" dirty="0" err="1" smtClean="0"/>
              <a:t>Engl</a:t>
            </a:r>
            <a:r>
              <a:rPr lang="en-US" dirty="0" smtClean="0"/>
              <a:t> 2020 Students)</a:t>
            </a:r>
            <a:endParaRPr lang="en-US" dirty="0"/>
          </a:p>
        </p:txBody>
      </p:sp>
    </p:spTree>
    <p:extLst>
      <p:ext uri="{BB962C8B-B14F-4D97-AF65-F5344CB8AC3E}">
        <p14:creationId xmlns:p14="http://schemas.microsoft.com/office/powerpoint/2010/main" xmlns="" val="3436305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Evaluating Discussion</a:t>
            </a:r>
            <a:endParaRPr lang="en-US" dirty="0"/>
          </a:p>
          <a:p>
            <a:pPr lvl="1"/>
            <a:r>
              <a:rPr lang="en-US" dirty="0"/>
              <a:t>Showing respect for other’s opinions is important</a:t>
            </a:r>
          </a:p>
          <a:p>
            <a:pPr lvl="1"/>
            <a:r>
              <a:rPr lang="en-US" dirty="0"/>
              <a:t>Asking questions is as important as expressing a viewpoint</a:t>
            </a:r>
          </a:p>
          <a:p>
            <a:pPr lvl="1"/>
            <a:r>
              <a:rPr lang="en-US" dirty="0"/>
              <a:t>Every person should have to participate in discussion—a valid effort </a:t>
            </a:r>
          </a:p>
          <a:p>
            <a:pPr lvl="1"/>
            <a:r>
              <a:rPr lang="en-US" dirty="0"/>
              <a:t>Quality, not just quantity, should be considered</a:t>
            </a:r>
          </a:p>
          <a:p>
            <a:pPr lvl="1"/>
            <a:r>
              <a:rPr lang="en-US" dirty="0"/>
              <a:t>Active listening or other ways of showing participation should also count</a:t>
            </a:r>
          </a:p>
          <a:p>
            <a:pPr lvl="1"/>
            <a:r>
              <a:rPr lang="en-US" dirty="0"/>
              <a:t>Alertness should be considered</a:t>
            </a:r>
          </a:p>
          <a:p>
            <a:pPr lvl="1"/>
            <a:r>
              <a:rPr lang="en-US" dirty="0"/>
              <a:t>Also use small groups as discussion</a:t>
            </a:r>
          </a:p>
          <a:p>
            <a:pPr lvl="1"/>
            <a:r>
              <a:rPr lang="en-US" dirty="0"/>
              <a:t>Attendance should be considered</a:t>
            </a:r>
          </a:p>
          <a:p>
            <a:pPr lvl="1"/>
            <a:r>
              <a:rPr lang="en-US" dirty="0"/>
              <a:t>Give support to back up viewpoints</a:t>
            </a:r>
          </a:p>
          <a:p>
            <a:pPr lvl="1"/>
            <a:r>
              <a:rPr lang="en-US" dirty="0"/>
              <a:t>Effort should be a factor</a:t>
            </a:r>
          </a:p>
          <a:p>
            <a:pPr lvl="1"/>
            <a:r>
              <a:rPr lang="en-US" dirty="0"/>
              <a:t>Students should show knowledge of the </a:t>
            </a:r>
            <a:r>
              <a:rPr lang="en-US" dirty="0" smtClean="0"/>
              <a:t>material</a:t>
            </a:r>
            <a:endParaRPr lang="en-US" dirty="0"/>
          </a:p>
          <a:p>
            <a:endParaRPr lang="en-US" dirty="0"/>
          </a:p>
        </p:txBody>
      </p:sp>
      <p:sp>
        <p:nvSpPr>
          <p:cNvPr id="3" name="Title 2"/>
          <p:cNvSpPr>
            <a:spLocks noGrp="1"/>
          </p:cNvSpPr>
          <p:nvPr>
            <p:ph type="title"/>
          </p:nvPr>
        </p:nvSpPr>
        <p:spPr/>
        <p:txBody>
          <a:bodyPr/>
          <a:lstStyle/>
          <a:p>
            <a:r>
              <a:rPr lang="en-US" dirty="0" smtClean="0"/>
              <a:t>Evaluating Effective discussion</a:t>
            </a:r>
            <a:br>
              <a:rPr lang="en-US" dirty="0" smtClean="0"/>
            </a:br>
            <a:r>
              <a:rPr lang="en-US" dirty="0" smtClean="0"/>
              <a:t>(by </a:t>
            </a:r>
            <a:r>
              <a:rPr lang="en-US" dirty="0" err="1" smtClean="0"/>
              <a:t>engl</a:t>
            </a:r>
            <a:r>
              <a:rPr lang="en-US" dirty="0" smtClean="0"/>
              <a:t> 2020 students)</a:t>
            </a:r>
            <a:endParaRPr lang="en-US" dirty="0"/>
          </a:p>
        </p:txBody>
      </p:sp>
    </p:spTree>
    <p:extLst>
      <p:ext uri="{BB962C8B-B14F-4D97-AF65-F5344CB8AC3E}">
        <p14:creationId xmlns:p14="http://schemas.microsoft.com/office/powerpoint/2010/main" xmlns="" val="935026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Pause discussion once several views have been shared</a:t>
            </a:r>
            <a:br>
              <a:rPr lang="en-US" sz="2400" dirty="0" smtClean="0"/>
            </a:br>
            <a:endParaRPr lang="en-US" sz="2400" dirty="0" smtClean="0"/>
          </a:p>
          <a:p>
            <a:r>
              <a:rPr lang="en-US" sz="2400" dirty="0" smtClean="0"/>
              <a:t>Articulate and clarify the different viewpoints</a:t>
            </a:r>
            <a:br>
              <a:rPr lang="en-US" sz="2400" dirty="0" smtClean="0"/>
            </a:br>
            <a:endParaRPr lang="en-US" sz="2400" dirty="0" smtClean="0"/>
          </a:p>
          <a:p>
            <a:r>
              <a:rPr lang="en-US" sz="2400" dirty="0" smtClean="0"/>
              <a:t>Solicit other viewpoints</a:t>
            </a:r>
            <a:br>
              <a:rPr lang="en-US" sz="2400" dirty="0" smtClean="0"/>
            </a:br>
            <a:endParaRPr lang="en-US" sz="2400" dirty="0" smtClean="0"/>
          </a:p>
          <a:p>
            <a:r>
              <a:rPr lang="en-US" sz="2400" dirty="0" smtClean="0"/>
              <a:t>Ask students to list reasons why people who embrace each perspective feel and think the way they do </a:t>
            </a:r>
            <a:endParaRPr lang="en-US" sz="2400" dirty="0"/>
          </a:p>
        </p:txBody>
      </p:sp>
      <p:sp>
        <p:nvSpPr>
          <p:cNvPr id="3" name="Title 2"/>
          <p:cNvSpPr>
            <a:spLocks noGrp="1"/>
          </p:cNvSpPr>
          <p:nvPr>
            <p:ph type="title"/>
          </p:nvPr>
        </p:nvSpPr>
        <p:spPr/>
        <p:txBody>
          <a:bodyPr/>
          <a:lstStyle/>
          <a:p>
            <a:r>
              <a:rPr lang="en-US" dirty="0" smtClean="0">
                <a:solidFill>
                  <a:schemeClr val="accent1"/>
                </a:solidFill>
              </a:rPr>
              <a:t>Slowing </a:t>
            </a:r>
            <a:r>
              <a:rPr lang="en-US" dirty="0" smtClean="0"/>
              <a:t>Down</a:t>
            </a:r>
            <a:endParaRPr lang="en-US" dirty="0"/>
          </a:p>
        </p:txBody>
      </p:sp>
    </p:spTree>
    <p:extLst>
      <p:ext uri="{BB962C8B-B14F-4D97-AF65-F5344CB8AC3E}">
        <p14:creationId xmlns:p14="http://schemas.microsoft.com/office/powerpoint/2010/main" xmlns="" val="4008924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335</TotalTime>
  <Words>647</Words>
  <Application>Microsoft Office PowerPoint</Application>
  <PresentationFormat>On-screen Show (4:3)</PresentationFormat>
  <Paragraphs>115</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Grid</vt:lpstr>
      <vt:lpstr>Approaching Controversial Issues in Class Discussion</vt:lpstr>
      <vt:lpstr>Group Questions </vt:lpstr>
      <vt:lpstr>Six Elements for Approaching Sensitive Issues in Discussion</vt:lpstr>
      <vt:lpstr>Preparing Students for Discussion</vt:lpstr>
      <vt:lpstr>Preparing Students for Discussion</vt:lpstr>
      <vt:lpstr>Preparing Students for Discussion</vt:lpstr>
      <vt:lpstr>Characteristics of Effective Discussion  (by Engl 2020 Students)</vt:lpstr>
      <vt:lpstr>Evaluating Effective discussion (by engl 2020 students)</vt:lpstr>
      <vt:lpstr>Slowing Down</vt:lpstr>
      <vt:lpstr>Complicating topics</vt:lpstr>
      <vt:lpstr>Perspectives on Affirmative action</vt:lpstr>
      <vt:lpstr>Encourage empathy</vt:lpstr>
      <vt:lpstr>Foster reflection</vt:lpstr>
      <vt:lpstr>Follow up with students</vt:lpstr>
    </vt:vector>
  </TitlesOfParts>
  <Company>University of Wyoming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Approaching Controversial Issues in Class Discussion</dc:title>
  <dc:creator>April Heaney</dc:creator>
  <cp:lastModifiedBy>jwillfo1</cp:lastModifiedBy>
  <cp:revision>15</cp:revision>
  <dcterms:created xsi:type="dcterms:W3CDTF">2011-10-03T18:24:05Z</dcterms:created>
  <dcterms:modified xsi:type="dcterms:W3CDTF">2011-10-04T15:36:24Z</dcterms:modified>
</cp:coreProperties>
</file>