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8"/>
  </p:notes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4" r:id="rId12"/>
    <p:sldId id="262" r:id="rId13"/>
    <p:sldId id="265" r:id="rId14"/>
    <p:sldId id="267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llie Roselle Hand" userId="4fa8d78d-e30c-4b47-8c81-d97a3fed4d9d" providerId="ADAL" clId="{413A52FC-B22D-47BE-BFB1-5F5FC96980F8}"/>
    <pc:docChg chg="delSld modSld sldOrd">
      <pc:chgData name="Mollie Roselle Hand" userId="4fa8d78d-e30c-4b47-8c81-d97a3fed4d9d" providerId="ADAL" clId="{413A52FC-B22D-47BE-BFB1-5F5FC96980F8}" dt="2026-06-25T18:27:51.396" v="2" actId="47"/>
      <pc:docMkLst>
        <pc:docMk/>
      </pc:docMkLst>
      <pc:sldChg chg="del ord">
        <pc:chgData name="Mollie Roselle Hand" userId="4fa8d78d-e30c-4b47-8c81-d97a3fed4d9d" providerId="ADAL" clId="{413A52FC-B22D-47BE-BFB1-5F5FC96980F8}" dt="2026-06-25T18:27:51.396" v="2" actId="47"/>
        <pc:sldMkLst>
          <pc:docMk/>
          <pc:sldMk cId="1716616573" sldId="26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4E2DB-C09E-446F-A974-476500E21E72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79FB2-AB4B-4528-AB4C-0375166CC9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6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</a:t>
            </a:r>
            <a:r>
              <a:rPr lang="en-US" baseline="0" dirty="0"/>
              <a:t> can draw on these examples in the remainder of the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79FB2-AB4B-4528-AB4C-0375166CC9A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8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Hand out checklist for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79FB2-AB4B-4528-AB4C-0375166CC9A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93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8DE9F0DD-F086-4B99-8B19-60988B65C6AB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EF833C4-B9B4-478E-A73C-D34CA1F4A6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prilh@uwyo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86600" y="2052960"/>
            <a:ext cx="1905000" cy="1828800"/>
          </a:xfrm>
        </p:spPr>
        <p:txBody>
          <a:bodyPr/>
          <a:lstStyle/>
          <a:p>
            <a:r>
              <a:rPr lang="en-US" dirty="0"/>
              <a:t>April Heaney</a:t>
            </a:r>
          </a:p>
          <a:p>
            <a:r>
              <a:rPr lang="en-US" dirty="0" err="1"/>
              <a:t>LeaRN</a:t>
            </a:r>
            <a:endParaRPr lang="en-US" dirty="0"/>
          </a:p>
          <a:p>
            <a:r>
              <a:rPr lang="en-US" dirty="0">
                <a:hlinkClick r:id="rId2"/>
              </a:rPr>
              <a:t>aprilh@uwyo.edu</a:t>
            </a:r>
            <a:r>
              <a:rPr lang="en-US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Approaching Controversial Issues in Class Discussion</a:t>
            </a:r>
          </a:p>
        </p:txBody>
      </p:sp>
    </p:spTree>
    <p:extLst>
      <p:ext uri="{BB962C8B-B14F-4D97-AF65-F5344CB8AC3E}">
        <p14:creationId xmlns:p14="http://schemas.microsoft.com/office/powerpoint/2010/main" val="1181048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en-US" sz="2800" dirty="0"/>
              <a:t>Show multiple perspectives before a discussion </a:t>
            </a:r>
            <a:r>
              <a:rPr lang="en-US" sz="2800"/>
              <a:t>begins </a:t>
            </a:r>
            <a:endParaRPr lang="en-US" sz="2800" dirty="0"/>
          </a:p>
          <a:p>
            <a:pPr marL="502920" indent="-457200">
              <a:buFont typeface="+mj-lt"/>
              <a:buAutoNum type="arabicPeriod"/>
            </a:pPr>
            <a:endParaRPr lang="en-US" sz="2800" dirty="0"/>
          </a:p>
          <a:p>
            <a:pPr marL="502920" indent="-457200">
              <a:buFont typeface="+mj-lt"/>
              <a:buAutoNum type="arabicPeriod"/>
            </a:pPr>
            <a:r>
              <a:rPr lang="en-US" sz="2800" dirty="0"/>
              <a:t>Identify false binaries and bring out the gray</a:t>
            </a:r>
          </a:p>
          <a:p>
            <a:pPr marL="502920" indent="-457200">
              <a:buFont typeface="+mj-lt"/>
              <a:buAutoNum type="arabicPeriod"/>
            </a:pPr>
            <a:endParaRPr lang="en-US" sz="2800" dirty="0"/>
          </a:p>
          <a:p>
            <a:pPr marL="502920" indent="-457200">
              <a:buFont typeface="+mj-lt"/>
              <a:buAutoNum type="arabicPeriod"/>
            </a:pPr>
            <a:r>
              <a:rPr lang="en-US" sz="2800" dirty="0"/>
              <a:t>Consider where the differing viewpoints agree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i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Complicating </a:t>
            </a:r>
            <a:r>
              <a:rPr lang="en-US" dirty="0">
                <a:solidFill>
                  <a:schemeClr val="bg2"/>
                </a:solidFill>
              </a:rPr>
              <a:t>topics</a:t>
            </a:r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97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Encourage students to consider the value of truly understanding alternate viewpoints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Ask students to play devil’s advocate (or adopt a view they don’t necessarily hold) in discussion of pre-planned topics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Assign students to play various roles within a discussion</a:t>
            </a:r>
          </a:p>
          <a:p>
            <a:pPr lvl="1"/>
            <a:r>
              <a:rPr lang="en-US" dirty="0"/>
              <a:t>Soliciting student voices when only a few people are participating</a:t>
            </a:r>
          </a:p>
          <a:p>
            <a:pPr lvl="1"/>
            <a:r>
              <a:rPr lang="en-US" dirty="0"/>
              <a:t>Encouraging consideration of alternate perspectives</a:t>
            </a:r>
          </a:p>
          <a:p>
            <a:pPr lvl="1"/>
            <a:r>
              <a:rPr lang="en-US" dirty="0"/>
              <a:t>Monitoring the “balance” of viewpoints and determining which views dominate</a:t>
            </a:r>
          </a:p>
          <a:p>
            <a:pPr lvl="1"/>
            <a:r>
              <a:rPr lang="en-US" dirty="0"/>
              <a:t>Listening for disrespectful or judgmental comments that may insult some students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Encourage empathy</a:t>
            </a:r>
          </a:p>
        </p:txBody>
      </p:sp>
    </p:spTree>
    <p:extLst>
      <p:ext uri="{BB962C8B-B14F-4D97-AF65-F5344CB8AC3E}">
        <p14:creationId xmlns:p14="http://schemas.microsoft.com/office/powerpoint/2010/main" val="3384242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Ask students to write in response to guided questions after hearing multiple perspectives on an issue:</a:t>
            </a:r>
          </a:p>
          <a:p>
            <a:pPr lvl="1"/>
            <a:r>
              <a:rPr lang="en-US" dirty="0"/>
              <a:t>What are the merits of each perspective?</a:t>
            </a:r>
          </a:p>
          <a:p>
            <a:pPr lvl="1"/>
            <a:r>
              <a:rPr lang="en-US" dirty="0"/>
              <a:t>What questions do you have about one or more of these perspectives?</a:t>
            </a:r>
          </a:p>
          <a:p>
            <a:pPr lvl="1"/>
            <a:r>
              <a:rPr lang="en-US" dirty="0"/>
              <a:t>What gaps do you see within these claims?</a:t>
            </a:r>
          </a:p>
          <a:p>
            <a:pPr lvl="1"/>
            <a:r>
              <a:rPr lang="en-US" dirty="0"/>
              <a:t>Whose perspective is missing from these ideas?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Ask students to reflect on the discussion itself:</a:t>
            </a:r>
          </a:p>
          <a:p>
            <a:pPr lvl="1"/>
            <a:r>
              <a:rPr lang="en-US" dirty="0"/>
              <a:t>What did you learn or recognize in this discussion that you hadn’t thought about before?</a:t>
            </a:r>
          </a:p>
          <a:p>
            <a:pPr lvl="1"/>
            <a:r>
              <a:rPr lang="en-US" dirty="0"/>
              <a:t>What do you consider the strengths and weaknesses of the discussion?</a:t>
            </a:r>
          </a:p>
          <a:p>
            <a:pPr lvl="1"/>
            <a:r>
              <a:rPr lang="en-US" dirty="0"/>
              <a:t>What questions do you still have about this issue that weren’t answered in the discussion?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Foster reflection</a:t>
            </a:r>
          </a:p>
        </p:txBody>
      </p:sp>
    </p:spTree>
    <p:extLst>
      <p:ext uri="{BB962C8B-B14F-4D97-AF65-F5344CB8AC3E}">
        <p14:creationId xmlns:p14="http://schemas.microsoft.com/office/powerpoint/2010/main" val="7707806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Show appreciation for students’ contributions and offer to talk more in person about the issue under discussion</a:t>
            </a:r>
          </a:p>
          <a:p>
            <a:endParaRPr lang="en-US" dirty="0"/>
          </a:p>
          <a:p>
            <a:r>
              <a:rPr lang="en-US" dirty="0"/>
              <a:t>Email or connect with students who</a:t>
            </a:r>
          </a:p>
          <a:p>
            <a:pPr lvl="1"/>
            <a:r>
              <a:rPr lang="en-US" dirty="0"/>
              <a:t>Share personal or sensitive narratives within the discussion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Contribute to adding key perspectives to the mix 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Advocate for a position that is being underserved in the discussion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Show an emotional reaction to the discussion</a:t>
            </a:r>
          </a:p>
          <a:p>
            <a:endParaRPr lang="en-US" dirty="0"/>
          </a:p>
          <a:p>
            <a:pPr marL="45720" indent="0">
              <a:buNone/>
            </a:pPr>
            <a:br>
              <a:rPr lang="en-US" dirty="0"/>
            </a:b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 with students</a:t>
            </a:r>
          </a:p>
        </p:txBody>
      </p:sp>
    </p:spTree>
    <p:extLst>
      <p:ext uri="{BB962C8B-B14F-4D97-AF65-F5344CB8AC3E}">
        <p14:creationId xmlns:p14="http://schemas.microsoft.com/office/powerpoint/2010/main" val="1660815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Share a time you have experienced heated discussion (as an instructor or participant in class discussion)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How did you (or the instructor) approach the discussion?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How might the discussion have been handled more effectively?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Questions </a:t>
            </a:r>
          </a:p>
        </p:txBody>
      </p:sp>
    </p:spTree>
    <p:extLst>
      <p:ext uri="{BB962C8B-B14F-4D97-AF65-F5344CB8AC3E}">
        <p14:creationId xmlns:p14="http://schemas.microsoft.com/office/powerpoint/2010/main" val="3132694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PREPARE</a:t>
            </a:r>
            <a:r>
              <a:rPr lang="en-US" dirty="0"/>
              <a:t> </a:t>
            </a:r>
            <a:r>
              <a:rPr lang="en-US" sz="2600" dirty="0"/>
              <a:t>students for discussion early on</a:t>
            </a:r>
            <a:br>
              <a:rPr lang="en-US" sz="2600" dirty="0"/>
            </a:br>
            <a:endParaRPr lang="en-US" sz="2600" dirty="0"/>
          </a:p>
          <a:p>
            <a:r>
              <a:rPr lang="en-US" dirty="0">
                <a:solidFill>
                  <a:schemeClr val="accent1"/>
                </a:solidFill>
              </a:rPr>
              <a:t>SLOW DOWN </a:t>
            </a:r>
            <a:r>
              <a:rPr lang="en-US" sz="2600" dirty="0"/>
              <a:t>opinions offered by reviewing and structuring students’ claims in a visible way</a:t>
            </a:r>
            <a:br>
              <a:rPr lang="en-US" sz="2600" dirty="0"/>
            </a:br>
            <a:endParaRPr lang="en-US" sz="2600" dirty="0"/>
          </a:p>
          <a:p>
            <a:r>
              <a:rPr lang="en-US" dirty="0">
                <a:solidFill>
                  <a:schemeClr val="accent1"/>
                </a:solidFill>
              </a:rPr>
              <a:t>COMPLICATE</a:t>
            </a:r>
            <a:r>
              <a:rPr lang="en-US" dirty="0"/>
              <a:t> </a:t>
            </a:r>
            <a:r>
              <a:rPr lang="en-US" sz="2600" dirty="0"/>
              <a:t>binaries and generalities offered in discussion</a:t>
            </a:r>
            <a:br>
              <a:rPr lang="en-US" sz="2600" dirty="0"/>
            </a:br>
            <a:endParaRPr lang="en-US" sz="2600" dirty="0"/>
          </a:p>
          <a:p>
            <a:r>
              <a:rPr lang="en-US" dirty="0">
                <a:solidFill>
                  <a:schemeClr val="accent1"/>
                </a:solidFill>
              </a:rPr>
              <a:t>ENCOURAGE EMPATHY </a:t>
            </a:r>
            <a:r>
              <a:rPr lang="en-US" sz="2600" dirty="0"/>
              <a:t>in students’ thinking about opposing views</a:t>
            </a:r>
            <a:br>
              <a:rPr lang="en-US" sz="2600" dirty="0"/>
            </a:br>
            <a:endParaRPr lang="en-US" sz="2600" dirty="0"/>
          </a:p>
          <a:p>
            <a:r>
              <a:rPr lang="en-US" dirty="0">
                <a:solidFill>
                  <a:schemeClr val="accent1"/>
                </a:solidFill>
              </a:rPr>
              <a:t>FOSTER REFLECTION </a:t>
            </a:r>
            <a:r>
              <a:rPr lang="en-US" sz="2600" dirty="0"/>
              <a:t>through guided questions</a:t>
            </a:r>
            <a:br>
              <a:rPr lang="en-US" sz="2600" dirty="0"/>
            </a:br>
            <a:endParaRPr lang="en-US" sz="2600" dirty="0"/>
          </a:p>
          <a:p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</a:rPr>
              <a:t>FOLLOW UP </a:t>
            </a:r>
            <a:r>
              <a:rPr lang="en-US" sz="2600" dirty="0"/>
              <a:t>with select students to show appreciation and offer further discussion with you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Six Elements for Approaching Sensitive Issues in Discussion</a:t>
            </a:r>
          </a:p>
        </p:txBody>
      </p:sp>
    </p:spTree>
    <p:extLst>
      <p:ext uri="{BB962C8B-B14F-4D97-AF65-F5344CB8AC3E}">
        <p14:creationId xmlns:p14="http://schemas.microsoft.com/office/powerpoint/2010/main" val="1041165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ground rules collaboratively.</a:t>
            </a:r>
            <a:br>
              <a:rPr lang="en-US" dirty="0"/>
            </a:br>
            <a:endParaRPr lang="en-US" dirty="0"/>
          </a:p>
          <a:p>
            <a:pPr lvl="1"/>
            <a:r>
              <a:rPr lang="en-US" sz="2000" dirty="0"/>
              <a:t>Consider characteristics of strong discussion from students’ past courses</a:t>
            </a:r>
            <a:br>
              <a:rPr lang="en-US" sz="2000" dirty="0"/>
            </a:br>
            <a:endParaRPr lang="en-US" sz="2000" dirty="0"/>
          </a:p>
          <a:p>
            <a:pPr lvl="1"/>
            <a:r>
              <a:rPr lang="en-US" sz="2000" dirty="0"/>
              <a:t>Ask students to make a list of what students can and should do to foster strong discussion, as well as the teacher’s role</a:t>
            </a:r>
            <a:br>
              <a:rPr lang="en-US" sz="2000" dirty="0"/>
            </a:br>
            <a:endParaRPr lang="en-US" sz="2000" dirty="0"/>
          </a:p>
          <a:p>
            <a:pPr lvl="1"/>
            <a:r>
              <a:rPr lang="en-US" sz="2000" dirty="0"/>
              <a:t>Pose guiding questions</a:t>
            </a:r>
            <a:br>
              <a:rPr lang="en-US" sz="2000" dirty="0"/>
            </a:br>
            <a:endParaRPr lang="en-US" sz="2000" dirty="0"/>
          </a:p>
          <a:p>
            <a:pPr lvl="1"/>
            <a:r>
              <a:rPr lang="en-US" sz="2000" dirty="0"/>
              <a:t>Type the rules and review with students in 1-2 weeks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Preparing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Students for Discussion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1353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Characteristics of democratic discussion (Edward Lindeman, 1947):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Embrace diversity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Actively listen to all views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Recognize hidden assumptions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Value humor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Work as productively as possible with contrary decisions and outcomes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Preparing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Students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210964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Resist a mindset of “right” or “wrong” answers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Value silence: allow students to think and respond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Prepare students for sensitive or emotionally-laden topics</a:t>
            </a: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Consider with students the value of multiple (and even opposing) viewpoints</a:t>
            </a:r>
            <a:br>
              <a:rPr lang="en-US" sz="2000" dirty="0"/>
            </a:br>
            <a:endParaRPr lang="en-US" sz="2000" dirty="0"/>
          </a:p>
          <a:p>
            <a:pPr lvl="1"/>
            <a:r>
              <a:rPr lang="en-US" sz="2000" dirty="0"/>
              <a:t>Create ground rules specifically for discussing controversial topics</a:t>
            </a:r>
          </a:p>
          <a:p>
            <a:pPr marL="365760" lvl="1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Preparing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Students for Discussion</a:t>
            </a:r>
          </a:p>
        </p:txBody>
      </p:sp>
    </p:spTree>
    <p:extLst>
      <p:ext uri="{BB962C8B-B14F-4D97-AF65-F5344CB8AC3E}">
        <p14:creationId xmlns:p14="http://schemas.microsoft.com/office/powerpoint/2010/main" val="39964781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Characteristics of Effective Discussion</a:t>
            </a:r>
            <a:endParaRPr lang="en-US" dirty="0"/>
          </a:p>
          <a:p>
            <a:pPr lvl="1"/>
            <a:r>
              <a:rPr lang="en-US" dirty="0"/>
              <a:t>Everyone has done the reading</a:t>
            </a:r>
          </a:p>
          <a:p>
            <a:pPr lvl="1"/>
            <a:r>
              <a:rPr lang="en-US" dirty="0"/>
              <a:t>Remember there is no right or wrong answer</a:t>
            </a:r>
          </a:p>
          <a:p>
            <a:pPr lvl="1"/>
            <a:r>
              <a:rPr lang="en-US" dirty="0"/>
              <a:t>People feeling comfortable expressing opposing views—some debate</a:t>
            </a:r>
          </a:p>
          <a:p>
            <a:pPr lvl="1"/>
            <a:r>
              <a:rPr lang="en-US" dirty="0"/>
              <a:t>No sleeping</a:t>
            </a:r>
          </a:p>
          <a:p>
            <a:pPr lvl="1"/>
            <a:r>
              <a:rPr lang="en-US" dirty="0"/>
              <a:t>Open mind—accept the beliefs of others…this includes the teacher</a:t>
            </a:r>
          </a:p>
          <a:p>
            <a:pPr lvl="1"/>
            <a:r>
              <a:rPr lang="en-US" dirty="0"/>
              <a:t>A lot of people get involved</a:t>
            </a:r>
          </a:p>
          <a:p>
            <a:pPr lvl="1"/>
            <a:r>
              <a:rPr lang="en-US" dirty="0"/>
              <a:t>One or two people don’t do all the talking</a:t>
            </a:r>
          </a:p>
          <a:p>
            <a:pPr lvl="1"/>
            <a:r>
              <a:rPr lang="en-US" dirty="0"/>
              <a:t>Teacher moderates the discussion somewhat</a:t>
            </a:r>
          </a:p>
          <a:p>
            <a:pPr lvl="1"/>
            <a:r>
              <a:rPr lang="en-US" dirty="0"/>
              <a:t>People volunteering opinions rather than always being called on</a:t>
            </a:r>
          </a:p>
          <a:p>
            <a:pPr lvl="1"/>
            <a:r>
              <a:rPr lang="en-US" dirty="0"/>
              <a:t>Getting original points of view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Effective Discussion </a:t>
            </a:r>
            <a:br>
              <a:rPr lang="en-US" dirty="0"/>
            </a:br>
            <a:r>
              <a:rPr lang="en-US" dirty="0"/>
              <a:t>(by </a:t>
            </a:r>
            <a:r>
              <a:rPr lang="en-US" dirty="0" err="1"/>
              <a:t>Engl</a:t>
            </a:r>
            <a:r>
              <a:rPr lang="en-US" dirty="0"/>
              <a:t> 2020 Students)</a:t>
            </a:r>
          </a:p>
        </p:txBody>
      </p:sp>
    </p:spTree>
    <p:extLst>
      <p:ext uri="{BB962C8B-B14F-4D97-AF65-F5344CB8AC3E}">
        <p14:creationId xmlns:p14="http://schemas.microsoft.com/office/powerpoint/2010/main" val="3436305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Evaluating Discussion</a:t>
            </a:r>
            <a:endParaRPr lang="en-US" dirty="0"/>
          </a:p>
          <a:p>
            <a:pPr lvl="1"/>
            <a:r>
              <a:rPr lang="en-US" dirty="0"/>
              <a:t>Showing respect for other’s opinions is important</a:t>
            </a:r>
          </a:p>
          <a:p>
            <a:pPr lvl="1"/>
            <a:r>
              <a:rPr lang="en-US" dirty="0"/>
              <a:t>Asking questions is as important as expressing a viewpoint</a:t>
            </a:r>
          </a:p>
          <a:p>
            <a:pPr lvl="1"/>
            <a:r>
              <a:rPr lang="en-US" dirty="0"/>
              <a:t>Every person should have to participate in discussion—a valid effort </a:t>
            </a:r>
          </a:p>
          <a:p>
            <a:pPr lvl="1"/>
            <a:r>
              <a:rPr lang="en-US" dirty="0"/>
              <a:t>Quality, not just quantity, should be considered</a:t>
            </a:r>
          </a:p>
          <a:p>
            <a:pPr lvl="1"/>
            <a:r>
              <a:rPr lang="en-US" dirty="0"/>
              <a:t>Active listening or other ways of showing participation should also count</a:t>
            </a:r>
          </a:p>
          <a:p>
            <a:pPr lvl="1"/>
            <a:r>
              <a:rPr lang="en-US" dirty="0"/>
              <a:t>Alertness should be considered</a:t>
            </a:r>
          </a:p>
          <a:p>
            <a:pPr lvl="1"/>
            <a:r>
              <a:rPr lang="en-US" dirty="0"/>
              <a:t>Also use small groups as discussion</a:t>
            </a:r>
          </a:p>
          <a:p>
            <a:pPr lvl="1"/>
            <a:r>
              <a:rPr lang="en-US" dirty="0"/>
              <a:t>Attendance should be considered</a:t>
            </a:r>
          </a:p>
          <a:p>
            <a:pPr lvl="1"/>
            <a:r>
              <a:rPr lang="en-US" dirty="0"/>
              <a:t>Give support to back up viewpoints</a:t>
            </a:r>
          </a:p>
          <a:p>
            <a:pPr lvl="1"/>
            <a:r>
              <a:rPr lang="en-US" dirty="0"/>
              <a:t>Effort should be a factor</a:t>
            </a:r>
          </a:p>
          <a:p>
            <a:pPr lvl="1"/>
            <a:r>
              <a:rPr lang="en-US" dirty="0"/>
              <a:t>Students should show knowledge of the material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Effective discussion</a:t>
            </a:r>
            <a:br>
              <a:rPr lang="en-US" dirty="0"/>
            </a:br>
            <a:r>
              <a:rPr lang="en-US" dirty="0"/>
              <a:t>(by </a:t>
            </a:r>
            <a:r>
              <a:rPr lang="en-US" dirty="0" err="1"/>
              <a:t>engl</a:t>
            </a:r>
            <a:r>
              <a:rPr lang="en-US" dirty="0"/>
              <a:t> 2020 students)</a:t>
            </a:r>
          </a:p>
        </p:txBody>
      </p:sp>
    </p:spTree>
    <p:extLst>
      <p:ext uri="{BB962C8B-B14F-4D97-AF65-F5344CB8AC3E}">
        <p14:creationId xmlns:p14="http://schemas.microsoft.com/office/powerpoint/2010/main" val="935026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Pause discussion once several views have been shared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Articulate and clarify the different viewpoints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Solicit other viewpoints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Ask students to list reasons why people who embrace each perspective feel and think the way they do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Slowing </a:t>
            </a:r>
            <a:r>
              <a:rPr lang="en-US" dirty="0"/>
              <a:t>Down</a:t>
            </a:r>
          </a:p>
        </p:txBody>
      </p:sp>
    </p:spTree>
    <p:extLst>
      <p:ext uri="{BB962C8B-B14F-4D97-AF65-F5344CB8AC3E}">
        <p14:creationId xmlns:p14="http://schemas.microsoft.com/office/powerpoint/2010/main" val="4008924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85cbf5-03dd-4954-89b7-5fb3331c0b6d">
      <Terms xmlns="http://schemas.microsoft.com/office/infopath/2007/PartnerControls"/>
    </lcf76f155ced4ddcb4097134ff3c332f>
    <TaxCatchAll xmlns="c57cd6ac-24ad-4de6-ad60-0aa0a134ffc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7A3612DFFA424E83DF14D153751DD5" ma:contentTypeVersion="18" ma:contentTypeDescription="Create a new document." ma:contentTypeScope="" ma:versionID="4c7beed07723f4c63b02824d6e9ff5fd">
  <xsd:schema xmlns:xsd="http://www.w3.org/2001/XMLSchema" xmlns:xs="http://www.w3.org/2001/XMLSchema" xmlns:p="http://schemas.microsoft.com/office/2006/metadata/properties" xmlns:ns2="fe85cbf5-03dd-4954-89b7-5fb3331c0b6d" xmlns:ns3="c57cd6ac-24ad-4de6-ad60-0aa0a134ffc4" targetNamespace="http://schemas.microsoft.com/office/2006/metadata/properties" ma:root="true" ma:fieldsID="280b268d996fde4b67cf5070f79d30e5" ns2:_="" ns3:_="">
    <xsd:import namespace="fe85cbf5-03dd-4954-89b7-5fb3331c0b6d"/>
    <xsd:import namespace="c57cd6ac-24ad-4de6-ad60-0aa0a134ff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85cbf5-03dd-4954-89b7-5fb3331c0b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75ab196-d3f7-444f-9641-cdc6774f7c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7cd6ac-24ad-4de6-ad60-0aa0a134ffc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23648035-406a-44ea-8a7e-81ca6e58489f}" ma:internalName="TaxCatchAll" ma:showField="CatchAllData" ma:web="c57cd6ac-24ad-4de6-ad60-0aa0a134ffc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C7AEA6B-EEF1-48D5-A0E9-D40CB573F0E7}">
  <ds:schemaRefs>
    <ds:schemaRef ds:uri="http://schemas.microsoft.com/office/2006/metadata/properties"/>
    <ds:schemaRef ds:uri="http://schemas.microsoft.com/office/infopath/2007/PartnerControls"/>
    <ds:schemaRef ds:uri="fe85cbf5-03dd-4954-89b7-5fb3331c0b6d"/>
    <ds:schemaRef ds:uri="c57cd6ac-24ad-4de6-ad60-0aa0a134ffc4"/>
  </ds:schemaRefs>
</ds:datastoreItem>
</file>

<file path=customXml/itemProps2.xml><?xml version="1.0" encoding="utf-8"?>
<ds:datastoreItem xmlns:ds="http://schemas.openxmlformats.org/officeDocument/2006/customXml" ds:itemID="{77B57896-360B-4979-AF7D-C68015A958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B13166-BDFC-4626-99E1-392163697E12}"/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335</TotalTime>
  <Words>803</Words>
  <Application>Microsoft Office PowerPoint</Application>
  <PresentationFormat>On-screen Show (4:3)</PresentationFormat>
  <Paragraphs>109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Franklin Gothic Medium</vt:lpstr>
      <vt:lpstr>Wingdings</vt:lpstr>
      <vt:lpstr>Wingdings 2</vt:lpstr>
      <vt:lpstr>Grid</vt:lpstr>
      <vt:lpstr>Approaching Controversial Issues in Class Discussion</vt:lpstr>
      <vt:lpstr>Group Questions </vt:lpstr>
      <vt:lpstr>Six Elements for Approaching Sensitive Issues in Discussion</vt:lpstr>
      <vt:lpstr>Preparing Students for Discussion</vt:lpstr>
      <vt:lpstr>Preparing Students for Discussion</vt:lpstr>
      <vt:lpstr>Preparing Students for Discussion</vt:lpstr>
      <vt:lpstr>Characteristics of Effective Discussion  (by Engl 2020 Students)</vt:lpstr>
      <vt:lpstr>Evaluating Effective discussion (by engl 2020 students)</vt:lpstr>
      <vt:lpstr>Slowing Down</vt:lpstr>
      <vt:lpstr>Complicating topics</vt:lpstr>
      <vt:lpstr>Encourage empathy</vt:lpstr>
      <vt:lpstr>Foster reflection</vt:lpstr>
      <vt:lpstr>Follow up with students</vt:lpstr>
    </vt:vector>
  </TitlesOfParts>
  <Company>University of Wyoming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Approaching Controversial Issues in Class Discussion</dc:title>
  <dc:creator>April Heaney</dc:creator>
  <cp:lastModifiedBy>Mollie Roselle Hand</cp:lastModifiedBy>
  <cp:revision>15</cp:revision>
  <dcterms:created xsi:type="dcterms:W3CDTF">2011-10-03T18:24:05Z</dcterms:created>
  <dcterms:modified xsi:type="dcterms:W3CDTF">2026-06-25T18:27:51Z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0x0101001B7A3612DFFA424E83DF14D153751DD5</vt:lpwstr>
  </property>
  <property fmtid="{D5CDD505-2E9C-101B-9397-08002B2CF9AE}" pid="3" name="MediaServiceImageTags">
    <vt:lpwstr/>
  </property>
</Properties>
</file>