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69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00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30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21DC4-6535-4AA2-A595-D9B27CA7DFA7}" type="datetimeFigureOut">
              <a:rPr lang="en-US" smtClean="0"/>
              <a:t>1/24/12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CF98A-7991-4963-8ECD-B691EE05B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06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Will ask you to be detective to find bad gene. First, some basics.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CF98A-7991-4963-8ECD-B691EE05B2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212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rgbClr val="FF0000"/>
                </a:solidFill>
              </a:rPr>
              <a:t>Have you seen blueprints</a:t>
            </a:r>
            <a:r>
              <a:rPr lang="en-US" sz="2000" baseline="0" dirty="0" smtClean="0">
                <a:solidFill>
                  <a:srgbClr val="FF0000"/>
                </a:solidFill>
              </a:rPr>
              <a:t> before? For what? Instructions are often broken up into parts. E.g. to build a house: electricity, roofing, windows…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CF98A-7991-4963-8ECD-B691EE05B2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828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Each gene is responsible for its own protein product. How would that relate to our house?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CF98A-7991-4963-8ECD-B691EE05B2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95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DNA from a single human cell,</a:t>
            </a:r>
            <a:r>
              <a:rPr lang="en-US" baseline="0" dirty="0" smtClean="0"/>
              <a:t> if stretched out, would be 3 meters long! How long is that?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CF98A-7991-4963-8ECD-B691EE05B2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37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Basic instruction as to how to build a house is the same. But houses are</a:t>
            </a:r>
            <a:r>
              <a:rPr lang="en-US" baseline="0" dirty="0" smtClean="0"/>
              <a:t> different. How?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CF98A-7991-4963-8ECD-B691EE05B23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00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would that mean for our house?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CF98A-7991-4963-8ECD-B691EE05B23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NF1 affects 1 in 3,000 individuals. D/O of nervous system, causes tumor growth.</a:t>
            </a:r>
            <a:r>
              <a:rPr lang="en-US" baseline="0" dirty="0" smtClean="0"/>
              <a:t> The gene encodes a protein that is responsible for cell division. Too much cell division leads cancer.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CF98A-7991-4963-8ECD-B691EE05B23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88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CF98A-7991-4963-8ECD-B691EE05B23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47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9174-F615-4AB9-A774-54B7E9986F5B}" type="datetimeFigureOut">
              <a:rPr lang="en-US" smtClean="0"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7A8C-D36F-4E00-9BDF-628B2BBE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52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9174-F615-4AB9-A774-54B7E9986F5B}" type="datetimeFigureOut">
              <a:rPr lang="en-US" smtClean="0"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7A8C-D36F-4E00-9BDF-628B2BBE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853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9174-F615-4AB9-A774-54B7E9986F5B}" type="datetimeFigureOut">
              <a:rPr lang="en-US" smtClean="0"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7A8C-D36F-4E00-9BDF-628B2BBE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3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9174-F615-4AB9-A774-54B7E9986F5B}" type="datetimeFigureOut">
              <a:rPr lang="en-US" smtClean="0"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7A8C-D36F-4E00-9BDF-628B2BBE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0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9174-F615-4AB9-A774-54B7E9986F5B}" type="datetimeFigureOut">
              <a:rPr lang="en-US" smtClean="0"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7A8C-D36F-4E00-9BDF-628B2BBE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862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9174-F615-4AB9-A774-54B7E9986F5B}" type="datetimeFigureOut">
              <a:rPr lang="en-US" smtClean="0"/>
              <a:t>1/24/12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7A8C-D36F-4E00-9BDF-628B2BBE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2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9174-F615-4AB9-A774-54B7E9986F5B}" type="datetimeFigureOut">
              <a:rPr lang="en-US" smtClean="0"/>
              <a:t>1/24/12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7A8C-D36F-4E00-9BDF-628B2BBE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615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9174-F615-4AB9-A774-54B7E9986F5B}" type="datetimeFigureOut">
              <a:rPr lang="en-US" smtClean="0"/>
              <a:t>1/24/12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7A8C-D36F-4E00-9BDF-628B2BBE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79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9174-F615-4AB9-A774-54B7E9986F5B}" type="datetimeFigureOut">
              <a:rPr lang="en-US" smtClean="0"/>
              <a:t>1/24/12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7A8C-D36F-4E00-9BDF-628B2BBE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81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9174-F615-4AB9-A774-54B7E9986F5B}" type="datetimeFigureOut">
              <a:rPr lang="en-US" smtClean="0"/>
              <a:t>1/24/12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7A8C-D36F-4E00-9BDF-628B2BBE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19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9174-F615-4AB9-A774-54B7E9986F5B}" type="datetimeFigureOut">
              <a:rPr lang="en-US" smtClean="0"/>
              <a:t>1/24/12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7A8C-D36F-4E00-9BDF-628B2BBE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59174-F615-4AB9-A774-54B7E9986F5B}" type="datetimeFigureOut">
              <a:rPr lang="en-US" smtClean="0"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67A8C-D36F-4E00-9BDF-628B2BBE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98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 bad genes and how to detect them</a:t>
            </a:r>
            <a:br>
              <a:rPr lang="en-US" dirty="0" smtClean="0"/>
            </a:br>
            <a:r>
              <a:rPr lang="en-US" dirty="0" smtClean="0"/>
              <a:t>(Game from Univ. Utah)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Siguna</a:t>
            </a:r>
            <a:r>
              <a:rPr lang="en-US" dirty="0" smtClean="0"/>
              <a:t> Mueller</a:t>
            </a:r>
          </a:p>
          <a:p>
            <a:r>
              <a:rPr lang="en-US" dirty="0" smtClean="0"/>
              <a:t>PhD student in BMS, Univ. Wyoming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196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Bad Genes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Medical Disorders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127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mutation is a permanent change to in the genetic material (seen in the DNA sequence).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What are the consequences </a:t>
            </a:r>
            <a:r>
              <a:rPr lang="en-US" dirty="0" smtClean="0"/>
              <a:t>of a such a change?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979174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7229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(How) can a gene be responsible for a disease?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Mutations may cause genes to malfunction.</a:t>
            </a:r>
          </a:p>
          <a:p>
            <a:r>
              <a:rPr lang="en-US" dirty="0" smtClean="0"/>
              <a:t>This is known as a genetic disorder.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How?</a:t>
            </a:r>
          </a:p>
          <a:p>
            <a:pPr lvl="1"/>
            <a:r>
              <a:rPr lang="en-US" dirty="0" smtClean="0"/>
              <a:t>A gene is mutated when it causes its protein product to malfunction.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Do you know an example of a genetic D/O?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Neurofibromatosis I (NF1)</a:t>
            </a:r>
          </a:p>
          <a:p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057400"/>
            <a:ext cx="2152650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6454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medical conditions only arises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when the DNA sequence of a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gene is mutated.</a:t>
            </a:r>
          </a:p>
          <a:p>
            <a:r>
              <a:rPr lang="en-US" dirty="0" smtClean="0"/>
              <a:t>Not all changes in DNA sequences lead to faulty genes.</a:t>
            </a:r>
          </a:p>
          <a:p>
            <a:r>
              <a:rPr lang="en-US" dirty="0" smtClean="0"/>
              <a:t>So, how do scientists discover the faulty gene that is responsible for a medical condition?</a:t>
            </a:r>
          </a:p>
          <a:p>
            <a:pPr lvl="1"/>
            <a:r>
              <a:rPr lang="en-US" dirty="0" smtClean="0"/>
              <a:t>For NF 1: the faulty gene is on chromosome 17</a:t>
            </a:r>
            <a:endParaRPr lang="en-US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85800"/>
            <a:ext cx="1952625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9424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detect faulty 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we find out, on which chromosome?</a:t>
            </a:r>
          </a:p>
          <a:p>
            <a:r>
              <a:rPr lang="en-US" dirty="0" smtClean="0"/>
              <a:t>Once we know which chromosome, scientists can locate the faulty gene on this chromosome.</a:t>
            </a:r>
          </a:p>
          <a:p>
            <a:r>
              <a:rPr lang="en-US" dirty="0" smtClean="0"/>
              <a:t>Example: Bad apples</a:t>
            </a:r>
          </a:p>
          <a:p>
            <a:pPr lvl="1"/>
            <a:r>
              <a:rPr lang="en-US" dirty="0" smtClean="0"/>
              <a:t>Have a distinctive color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093" y="4067175"/>
            <a:ext cx="184785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5054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for Discovery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person with the D/O has this particular faulty gene </a:t>
            </a:r>
          </a:p>
          <a:p>
            <a:r>
              <a:rPr lang="en-US" dirty="0" smtClean="0"/>
              <a:t>NO healthy individual has this faulty gene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411794"/>
            <a:ext cx="4333875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45895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799"/>
            <a:ext cx="8229600" cy="2209801"/>
          </a:xfrm>
        </p:spPr>
        <p:txBody>
          <a:bodyPr>
            <a:normAutofit/>
          </a:bodyPr>
          <a:lstStyle/>
          <a:p>
            <a:r>
              <a:rPr lang="en-US" dirty="0" smtClean="0"/>
              <a:t>Suppose we only have 9 chromosomes.</a:t>
            </a:r>
          </a:p>
          <a:p>
            <a:r>
              <a:rPr lang="en-US" dirty="0" smtClean="0"/>
              <a:t>Each chromosome carries different information for different people.</a:t>
            </a:r>
          </a:p>
          <a:p>
            <a:pPr lvl="1"/>
            <a:r>
              <a:rPr lang="en-US" dirty="0" smtClean="0"/>
              <a:t>Indicated by different colors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26" y="2514600"/>
            <a:ext cx="8593604" cy="246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39097" y="5000686"/>
            <a:ext cx="7013587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One of the four individual has a faulty gene.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Which of the chromosomes is faulty?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What and where is the ‘bad color’?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403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disorders run in families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does this mean?</a:t>
            </a:r>
          </a:p>
          <a:p>
            <a:pPr lvl="1"/>
            <a:r>
              <a:rPr lang="en-US" dirty="0" smtClean="0"/>
              <a:t>Does every child get the D/O?</a:t>
            </a:r>
          </a:p>
          <a:p>
            <a:r>
              <a:rPr lang="en-US" dirty="0" smtClean="0"/>
              <a:t>How can we find out?</a:t>
            </a:r>
          </a:p>
          <a:p>
            <a:r>
              <a:rPr lang="en-US" dirty="0" smtClean="0"/>
              <a:t>Construct a pedigree:</a:t>
            </a:r>
          </a:p>
          <a:p>
            <a:pPr lvl="1"/>
            <a:r>
              <a:rPr lang="en-US" dirty="0" smtClean="0"/>
              <a:t>Diagram that describes family relationships</a:t>
            </a:r>
          </a:p>
          <a:p>
            <a:pPr lvl="1"/>
            <a:r>
              <a:rPr lang="en-US" dirty="0" smtClean="0"/>
              <a:t>Shows which family member has the D/O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6878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Pedigree of NF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948" y="1095375"/>
            <a:ext cx="8229600" cy="33528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48" y="1143000"/>
            <a:ext cx="6991350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4648200"/>
            <a:ext cx="8686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Black circles or squares indicate disease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Can ‘map’ gene to a specific location on the chromosome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/>
              <a:t>K</a:t>
            </a:r>
            <a:r>
              <a:rPr lang="en-US" sz="3200" dirty="0" smtClean="0"/>
              <a:t>now which gene -&gt; this helps for therapy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697526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78744" y="2054943"/>
            <a:ext cx="1412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Affected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646537" y="1981200"/>
            <a:ext cx="6395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Unaffected </a:t>
            </a:r>
            <a:r>
              <a:rPr lang="en-US" sz="2800" dirty="0" err="1" smtClean="0"/>
              <a:t>Unaffected</a:t>
            </a:r>
            <a:r>
              <a:rPr lang="en-US" sz="2800" dirty="0" smtClean="0"/>
              <a:t> </a:t>
            </a:r>
            <a:r>
              <a:rPr lang="en-US" sz="2800" dirty="0" err="1" smtClean="0"/>
              <a:t>Unaffected</a:t>
            </a:r>
            <a:r>
              <a:rPr lang="en-US" sz="2800" dirty="0" smtClean="0"/>
              <a:t>           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93492" y="4662545"/>
            <a:ext cx="801488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The green colored piece in the center is present in </a:t>
            </a:r>
          </a:p>
          <a:p>
            <a:r>
              <a:rPr lang="en-US" sz="2800" dirty="0"/>
              <a:t>a</a:t>
            </a:r>
            <a:r>
              <a:rPr lang="en-US" sz="2800" dirty="0" smtClean="0"/>
              <a:t>ll affected individuals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The green is absent in individuals who do not have </a:t>
            </a:r>
          </a:p>
          <a:p>
            <a:r>
              <a:rPr lang="en-US" sz="2800" dirty="0"/>
              <a:t>t</a:t>
            </a:r>
            <a:r>
              <a:rPr lang="en-US" sz="2800" dirty="0" smtClean="0"/>
              <a:t>he disorder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027358" y="3379788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Other affected</a:t>
            </a:r>
            <a:endParaRPr lang="en-US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-62363"/>
            <a:ext cx="7638758" cy="2194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654" y="2540789"/>
            <a:ext cx="6086391" cy="2194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6488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is DNA?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Each cell needs instructions for its role in the body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What do these instructions look like?</a:t>
            </a:r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076" y="17206"/>
            <a:ext cx="58765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155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86200"/>
            <a:ext cx="8229600" cy="4525963"/>
          </a:xfrm>
        </p:spPr>
        <p:txBody>
          <a:bodyPr/>
          <a:lstStyle/>
          <a:p>
            <a:r>
              <a:rPr lang="en-US" dirty="0" smtClean="0"/>
              <a:t>The instructions come in the form of a molecule called DNA.</a:t>
            </a:r>
          </a:p>
          <a:p>
            <a:r>
              <a:rPr lang="en-US" dirty="0" smtClean="0"/>
              <a:t>DNA encodes a detailed set of plans, like a </a:t>
            </a:r>
            <a:r>
              <a:rPr lang="en-US" dirty="0" smtClean="0">
                <a:solidFill>
                  <a:srgbClr val="FF0000"/>
                </a:solidFill>
              </a:rPr>
              <a:t>blueprint</a:t>
            </a:r>
            <a:r>
              <a:rPr lang="en-US" dirty="0" smtClean="0"/>
              <a:t> for building different parts of the cell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561" y="609600"/>
            <a:ext cx="4139154" cy="310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976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Gene?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Genes</a:t>
            </a:r>
            <a:r>
              <a:rPr lang="en-US" dirty="0" smtClean="0"/>
              <a:t> are instruction</a:t>
            </a:r>
          </a:p>
          <a:p>
            <a:pPr marL="0" indent="0">
              <a:buNone/>
            </a:pPr>
            <a:r>
              <a:rPr lang="en-US" dirty="0" smtClean="0"/>
              <a:t>    manuals for our body.</a:t>
            </a:r>
          </a:p>
          <a:p>
            <a:r>
              <a:rPr lang="en-US" dirty="0" smtClean="0"/>
              <a:t>They are the directions </a:t>
            </a:r>
          </a:p>
          <a:p>
            <a:pPr marL="0" indent="0">
              <a:buNone/>
            </a:pPr>
            <a:r>
              <a:rPr lang="en-US" dirty="0" smtClean="0"/>
              <a:t>    for building all the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proteins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Proteins make our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bodies function. </a:t>
            </a:r>
            <a:endParaRPr lang="en-US" dirty="0"/>
          </a:p>
        </p:txBody>
      </p:sp>
      <p:pic>
        <p:nvPicPr>
          <p:cNvPr id="6146" name="Picture 2" descr="C:\Users\Siguna Mueller\Pictures\misc\gen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529" y="1752600"/>
            <a:ext cx="3048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6908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genes look like?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Genes are made of DNA.</a:t>
            </a:r>
          </a:p>
          <a:p>
            <a:r>
              <a:rPr lang="en-US" dirty="0" smtClean="0"/>
              <a:t>One strand of DNA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contains many genes.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Each cell  in our body contains a lot of DNA!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How much</a:t>
            </a:r>
            <a:r>
              <a:rPr lang="en-US" dirty="0" smtClean="0"/>
              <a:t>? </a:t>
            </a:r>
            <a:endParaRPr lang="en-US" dirty="0"/>
          </a:p>
        </p:txBody>
      </p:sp>
      <p:pic>
        <p:nvPicPr>
          <p:cNvPr id="5124" name="Picture 4" descr="C:\Users\Siguna Mueller\Pictures\misc\gene-d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295400"/>
            <a:ext cx="3810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829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all of that DNA fit into a cell?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DNA is packaged into compact units called chromosomes.</a:t>
            </a:r>
          </a:p>
          <a:p>
            <a:r>
              <a:rPr lang="en-US" dirty="0" smtClean="0"/>
              <a:t>Chromosomes are efficient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storage units for DNA.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170" name="Picture 2" descr="C:\Users\Siguna Mueller\Pictures\misc\gene_chromo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514600"/>
            <a:ext cx="3548610" cy="384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038600"/>
            <a:ext cx="2247900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516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chromosomes does each cell have?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Each HUMAN cell has 46 chromosomes.</a:t>
            </a:r>
          </a:p>
          <a:p>
            <a:r>
              <a:rPr lang="en-US" dirty="0" smtClean="0"/>
              <a:t>All the DNA is organized into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two sets of 23 </a:t>
            </a:r>
          </a:p>
          <a:p>
            <a:pPr marL="0" indent="0">
              <a:buNone/>
            </a:pPr>
            <a:r>
              <a:rPr lang="en-US" dirty="0" smtClean="0"/>
              <a:t>    chromosomes </a:t>
            </a:r>
          </a:p>
          <a:p>
            <a:pPr marL="0" indent="0">
              <a:buNone/>
            </a:pPr>
            <a:r>
              <a:rPr lang="en-US" dirty="0" smtClean="0"/>
              <a:t>   (2x23=46 total).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We get genes </a:t>
            </a:r>
            <a:r>
              <a:rPr lang="en-US" dirty="0" smtClean="0">
                <a:solidFill>
                  <a:srgbClr val="0070C0"/>
                </a:solidFill>
              </a:rPr>
              <a:t>from both our parents</a:t>
            </a:r>
          </a:p>
          <a:p>
            <a:pPr lvl="1"/>
            <a:r>
              <a:rPr lang="en-US" dirty="0" smtClean="0"/>
              <a:t>That’s why children look both like their mom and dad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099" name="Picture 3" descr="C:\Users\Siguna Mueller\Pictures\misc\24chr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590800"/>
            <a:ext cx="3709714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7729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927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Every human has the same set of genes.</a:t>
            </a:r>
          </a:p>
          <a:p>
            <a:pPr marL="0" indent="0">
              <a:buNone/>
            </a:pPr>
            <a:r>
              <a:rPr lang="en-US" dirty="0" smtClean="0"/>
              <a:t>    chromosomes</a:t>
            </a:r>
          </a:p>
          <a:p>
            <a:r>
              <a:rPr lang="en-US" dirty="0" smtClean="0"/>
              <a:t>Genes reside on chromosomes.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Every human has the </a:t>
            </a:r>
            <a:r>
              <a:rPr lang="en-US" dirty="0" smtClean="0">
                <a:solidFill>
                  <a:srgbClr val="FF0000"/>
                </a:solidFill>
              </a:rPr>
              <a:t>same set of genes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8195" name="Picture 3" descr="C:\Users\Siguna Mueller\Pictures\misc\gen_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599" y="2057400"/>
            <a:ext cx="2373463" cy="301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479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 we all have the same genes, what makes us different?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information carried on genes differ slightly from person to person.</a:t>
            </a:r>
          </a:p>
          <a:p>
            <a:r>
              <a:rPr lang="en-US" dirty="0" smtClean="0"/>
              <a:t>Different forms of genes (alleles)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result in unique traits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Examples?</a:t>
            </a:r>
          </a:p>
          <a:p>
            <a:pPr lvl="1"/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399" y="3696468"/>
            <a:ext cx="1590675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6736" y="4887093"/>
            <a:ext cx="158115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398" y="3239268"/>
            <a:ext cx="1647825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62400" y="4572000"/>
            <a:ext cx="30851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Symbol" pitchFamily="18" charset="2"/>
              <a:buChar char="Þ"/>
            </a:pPr>
            <a:r>
              <a:rPr lang="en-US" sz="2400" dirty="0" smtClean="0">
                <a:solidFill>
                  <a:srgbClr val="00B050"/>
                </a:solidFill>
              </a:rPr>
              <a:t>Simplify</a:t>
            </a:r>
            <a:r>
              <a:rPr lang="en-US" sz="2400" dirty="0" smtClean="0"/>
              <a:t>: </a:t>
            </a:r>
          </a:p>
          <a:p>
            <a:r>
              <a:rPr lang="en-US" sz="2400" dirty="0" smtClean="0"/>
              <a:t>      Assume only 1 gene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per chromosome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316736" y="1981200"/>
            <a:ext cx="16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 chromosomes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7914297" y="235053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463587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2113</TotalTime>
  <Words>821</Words>
  <Application>Microsoft Macintosh PowerPoint</Application>
  <PresentationFormat>On-screen Show (4:3)</PresentationFormat>
  <Paragraphs>134</Paragraphs>
  <Slides>19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On bad genes and how to detect them (Game from Univ. Utah)</vt:lpstr>
      <vt:lpstr>What is DNA?</vt:lpstr>
      <vt:lpstr>PowerPoint Presentation</vt:lpstr>
      <vt:lpstr>What is a Gene?</vt:lpstr>
      <vt:lpstr>What do genes look like?  </vt:lpstr>
      <vt:lpstr>How does all of that DNA fit into a cell?</vt:lpstr>
      <vt:lpstr>How many chromosomes does each cell have?</vt:lpstr>
      <vt:lpstr>Remember</vt:lpstr>
      <vt:lpstr>If we all have the same genes, what makes us different?</vt:lpstr>
      <vt:lpstr>Bad Genes </vt:lpstr>
      <vt:lpstr>Mutations</vt:lpstr>
      <vt:lpstr>(How) can a gene be responsible for a disease?</vt:lpstr>
      <vt:lpstr>Genetic disorders</vt:lpstr>
      <vt:lpstr>How to detect faulty genes</vt:lpstr>
      <vt:lpstr>Key for Discovery</vt:lpstr>
      <vt:lpstr>PowerPoint Presentation</vt:lpstr>
      <vt:lpstr>Genetic disorders run in families</vt:lpstr>
      <vt:lpstr>A Pedigree of NF 1</vt:lpstr>
      <vt:lpstr>PowerPoint Presentation</vt:lpstr>
    </vt:vector>
  </TitlesOfParts>
  <Company>University of Wyoming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Siguna Mueller</dc:creator>
  <cp:lastModifiedBy>leslie roth</cp:lastModifiedBy>
  <cp:revision>31</cp:revision>
  <dcterms:created xsi:type="dcterms:W3CDTF">2012-01-21T16:47:48Z</dcterms:created>
  <dcterms:modified xsi:type="dcterms:W3CDTF">2012-01-24T16:55:37Z</dcterms:modified>
</cp:coreProperties>
</file>