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86" r:id="rId2"/>
    <p:sldId id="287" r:id="rId3"/>
    <p:sldId id="278" r:id="rId4"/>
    <p:sldId id="279" r:id="rId5"/>
    <p:sldId id="284" r:id="rId6"/>
    <p:sldId id="285" r:id="rId7"/>
    <p:sldId id="288" r:id="rId8"/>
    <p:sldId id="292" r:id="rId9"/>
    <p:sldId id="291" r:id="rId10"/>
    <p:sldId id="289" r:id="rId11"/>
    <p:sldId id="290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98974" autoAdjust="0"/>
  </p:normalViewPr>
  <p:slideViewPr>
    <p:cSldViewPr>
      <p:cViewPr varScale="1">
        <p:scale>
          <a:sx n="74" d="100"/>
          <a:sy n="74" d="100"/>
        </p:scale>
        <p:origin x="12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BSN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0.94</c:v>
                </c:pt>
                <c:pt idx="1">
                  <c:v>0.93</c:v>
                </c:pt>
                <c:pt idx="2">
                  <c:v>0.96</c:v>
                </c:pt>
                <c:pt idx="3">
                  <c:v>0.99</c:v>
                </c:pt>
                <c:pt idx="4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7-47F5-8370-90599967A4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Sheet1!$C$2:$C$6</c:f>
              <c:numCache>
                <c:formatCode>0%</c:formatCode>
                <c:ptCount val="5"/>
                <c:pt idx="0" formatCode="General">
                  <c:v>0</c:v>
                </c:pt>
                <c:pt idx="1">
                  <c:v>0.93</c:v>
                </c:pt>
                <c:pt idx="2">
                  <c:v>1</c:v>
                </c:pt>
                <c:pt idx="3">
                  <c:v>1</c:v>
                </c:pt>
                <c:pt idx="4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7-47F5-8370-90599967A4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Sheet1!$D$2:$D$6</c:f>
              <c:numCache>
                <c:formatCode>0%</c:formatCode>
                <c:ptCount val="5"/>
                <c:pt idx="0">
                  <c:v>0.77</c:v>
                </c:pt>
                <c:pt idx="1">
                  <c:v>0.95</c:v>
                </c:pt>
                <c:pt idx="2">
                  <c:v>0.92</c:v>
                </c:pt>
                <c:pt idx="3">
                  <c:v>1</c:v>
                </c:pt>
                <c:pt idx="4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A7-47F5-8370-90599967A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865295"/>
        <c:axId val="217862895"/>
      </c:barChart>
      <c:catAx>
        <c:axId val="217865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862895"/>
        <c:crosses val="autoZero"/>
        <c:auto val="1"/>
        <c:lblAlgn val="ctr"/>
        <c:lblOffset val="100"/>
        <c:noMultiLvlLbl val="0"/>
      </c:catAx>
      <c:valAx>
        <c:axId val="217862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865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BSN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0.78</c:v>
                </c:pt>
                <c:pt idx="1">
                  <c:v>0.87</c:v>
                </c:pt>
                <c:pt idx="2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5-4CB6-9AAE-8446EA69DE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85-4CB6-9AAE-8446EA69DE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0.86</c:v>
                </c:pt>
                <c:pt idx="1">
                  <c:v>0.81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85-4CB6-9AAE-8446EA69D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3388351"/>
        <c:axId val="1653388831"/>
      </c:barChart>
      <c:catAx>
        <c:axId val="165338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388831"/>
        <c:crosses val="autoZero"/>
        <c:auto val="1"/>
        <c:lblAlgn val="ctr"/>
        <c:lblOffset val="100"/>
        <c:noMultiLvlLbl val="0"/>
      </c:catAx>
      <c:valAx>
        <c:axId val="1653388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388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Teaching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9F-4540-91DC-A130A7D0C9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9F-4540-91DC-A130A7D0C9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Scholarship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9F-4540-91DC-A130A7D0C9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IPE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Sheet1!$E$2:$E$5</c:f>
              <c:numCache>
                <c:formatCode>0%</c:formatCode>
                <c:ptCount val="4"/>
                <c:pt idx="0">
                  <c:v>0.96</c:v>
                </c:pt>
                <c:pt idx="1">
                  <c:v>0.96</c:v>
                </c:pt>
                <c:pt idx="2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9F-4540-91DC-A130A7D0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6354623"/>
        <c:axId val="676355583"/>
      </c:barChart>
      <c:catAx>
        <c:axId val="676354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355583"/>
        <c:crosses val="autoZero"/>
        <c:auto val="1"/>
        <c:lblAlgn val="ctr"/>
        <c:lblOffset val="100"/>
        <c:noMultiLvlLbl val="0"/>
      </c:catAx>
      <c:valAx>
        <c:axId val="676355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354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BSN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0.83</c:v>
                </c:pt>
                <c:pt idx="2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7-4001-900B-DA13F43196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0.83</c:v>
                </c:pt>
                <c:pt idx="1">
                  <c:v>0.8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67-4001-900B-DA13F43196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0.94</c:v>
                </c:pt>
                <c:pt idx="1">
                  <c:v>0.93</c:v>
                </c:pt>
                <c:pt idx="2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67-4001-900B-DA13F4319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701567"/>
        <c:axId val="1612968623"/>
      </c:barChart>
      <c:catAx>
        <c:axId val="218701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968623"/>
        <c:crosses val="autoZero"/>
        <c:auto val="1"/>
        <c:lblAlgn val="ctr"/>
        <c:lblOffset val="100"/>
        <c:noMultiLvlLbl val="0"/>
      </c:catAx>
      <c:valAx>
        <c:axId val="1612968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01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BSN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Sheet1!$B$2:$B$5</c:f>
              <c:numCache>
                <c:formatCode>0%</c:formatCode>
                <c:ptCount val="4"/>
                <c:pt idx="0">
                  <c:v>0.64</c:v>
                </c:pt>
                <c:pt idx="1">
                  <c:v>0.48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1-4EA5-9066-6A37BEC0E5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Sheet1!$C$2:$C$5</c:f>
              <c:numCache>
                <c:formatCode>0%</c:formatCode>
                <c:ptCount val="4"/>
                <c:pt idx="0">
                  <c:v>1</c:v>
                </c:pt>
                <c:pt idx="1">
                  <c:v>0.71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1-4EA5-9066-6A37BEC0E5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Sheet1!$D$2:$D$5</c:f>
              <c:numCache>
                <c:formatCode>0%</c:formatCode>
                <c:ptCount val="4"/>
                <c:pt idx="0">
                  <c:v>0.71</c:v>
                </c:pt>
                <c:pt idx="1">
                  <c:v>0.63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11-4EA5-9066-6A37BEC0E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2764687"/>
        <c:axId val="1655720879"/>
      </c:barChart>
      <c:catAx>
        <c:axId val="1612764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720879"/>
        <c:crosses val="autoZero"/>
        <c:auto val="1"/>
        <c:lblAlgn val="ctr"/>
        <c:lblOffset val="100"/>
        <c:noMultiLvlLbl val="0"/>
      </c:catAx>
      <c:valAx>
        <c:axId val="1655720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764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E7A9E-7031-4A65-B6DF-705A8CE982F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5C056-7EDA-4564-9C6D-436553C6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28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142B4-CE3C-48E4-B0A7-64E4195DE3C5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45AE5-0A20-4D32-8CDD-69D7B886A8E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5" b="21135"/>
          <a:stretch/>
        </p:blipFill>
        <p:spPr>
          <a:xfrm>
            <a:off x="0" y="5590053"/>
            <a:ext cx="9144000" cy="12728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3E121-9802-8122-C40D-435FBB33E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/>
          <a:lstStyle/>
          <a:p>
            <a:r>
              <a:rPr lang="en-US" dirty="0"/>
              <a:t>Fay W. Whitney School of Nursing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21217-E91B-76A7-68B9-8B751E7CE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2971800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Supporting UW’s Strategic Plan:</a:t>
            </a:r>
          </a:p>
          <a:p>
            <a:r>
              <a:rPr lang="en-US" i="1" dirty="0"/>
              <a:t>Forward for Wyoming:  Honoring our Heritage &amp; Creating our Future –  A Strategic Plan for the University of Wyoming UW Strategic Plan 2023+ </a:t>
            </a:r>
          </a:p>
        </p:txBody>
      </p:sp>
    </p:spTree>
    <p:extLst>
      <p:ext uri="{BB962C8B-B14F-4D97-AF65-F5344CB8AC3E}">
        <p14:creationId xmlns:p14="http://schemas.microsoft.com/office/powerpoint/2010/main" val="329727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73A41F-9736-048A-4BD8-B36BEB67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outcomes</a:t>
            </a:r>
          </a:p>
        </p:txBody>
      </p:sp>
    </p:spTree>
    <p:extLst>
      <p:ext uri="{BB962C8B-B14F-4D97-AF65-F5344CB8AC3E}">
        <p14:creationId xmlns:p14="http://schemas.microsoft.com/office/powerpoint/2010/main" val="1825463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dirty="0"/>
              <a:t>Completion Rates</a:t>
            </a:r>
            <a:br>
              <a:rPr lang="en-US" dirty="0"/>
            </a:br>
            <a:r>
              <a:rPr lang="en-US" sz="1400" dirty="0"/>
              <a:t>Metric: 70% Goal</a:t>
            </a:r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EFDCF7A-CC53-AB51-2AA6-8B8EF52A60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3670027"/>
              </p:ext>
            </p:extLst>
          </p:nvPr>
        </p:nvGraphicFramePr>
        <p:xfrm>
          <a:off x="1524000" y="1397000"/>
          <a:ext cx="66294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228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26D281-5316-4E19-2AF1-E8C83F7C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Employment Rates</a:t>
            </a:r>
            <a:br>
              <a:rPr lang="en-US" dirty="0"/>
            </a:br>
            <a:r>
              <a:rPr lang="en-US" sz="1400" dirty="0"/>
              <a:t>Metric: 80% Goal</a:t>
            </a:r>
            <a:endParaRPr lang="en-US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19C203D-A948-C802-2911-0D7ABF49AA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3745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0429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7325" y="228600"/>
            <a:ext cx="6172200" cy="1108472"/>
          </a:xfrm>
        </p:spPr>
        <p:txBody>
          <a:bodyPr>
            <a:normAutofit/>
          </a:bodyPr>
          <a:lstStyle/>
          <a:p>
            <a:r>
              <a:rPr lang="en-US" sz="3000" dirty="0"/>
              <a:t>NCLEX Pass Rates</a:t>
            </a:r>
            <a:br>
              <a:rPr lang="en-US" sz="3000" dirty="0"/>
            </a:br>
            <a:r>
              <a:rPr lang="en-US" sz="1400" dirty="0"/>
              <a:t>Metric: 80% Goal</a:t>
            </a:r>
            <a:endParaRPr lang="en-US" sz="1620" b="1" dirty="0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1485900" y="1063229"/>
            <a:ext cx="61722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02E3C52-102C-6665-21B9-B46E7611D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249327"/>
              </p:ext>
            </p:extLst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11765963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0126308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923837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34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39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9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16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379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103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 txBox="1">
            <a:spLocks/>
          </p:cNvSpPr>
          <p:nvPr/>
        </p:nvSpPr>
        <p:spPr>
          <a:xfrm>
            <a:off x="914400" y="857250"/>
            <a:ext cx="7468362" cy="10477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20" b="1" dirty="0"/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1428750" y="947057"/>
            <a:ext cx="61722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Nurse Practitioner Certification Rates</a:t>
            </a:r>
          </a:p>
          <a:p>
            <a:r>
              <a:rPr lang="en-US" sz="1400" dirty="0"/>
              <a:t>Metric: 80% goal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457856"/>
              </p:ext>
            </p:extLst>
          </p:nvPr>
        </p:nvGraphicFramePr>
        <p:xfrm>
          <a:off x="1481137" y="2061925"/>
          <a:ext cx="6172200" cy="2715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68494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462952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08722322"/>
                    </a:ext>
                  </a:extLst>
                </a:gridCol>
              </a:tblGrid>
              <a:tr h="452675"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Family Nurse Practitioner (FNP)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Psychiatric Mental Health Nurse Practitioner (PMHNP</a:t>
                      </a:r>
                      <a:r>
                        <a:rPr lang="en-US" sz="1400" kern="1200">
                          <a:effectLst/>
                        </a:rPr>
                        <a:t>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225868360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2021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100%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968611256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2022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92%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103817471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2023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86%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100%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3566619642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3755843724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91%</a:t>
                      </a: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70412055"/>
                  </a:ext>
                </a:extLst>
              </a:tr>
              <a:tr h="375999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3958898471"/>
                  </a:ext>
                </a:extLst>
              </a:tr>
              <a:tr h="281464"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8114" marR="148114" marT="34290" marB="34290"/>
                </a:tc>
                <a:extLst>
                  <a:ext uri="{0D108BD9-81ED-4DB2-BD59-A6C34878D82A}">
                    <a16:rowId xmlns:a16="http://schemas.microsoft.com/office/drawing/2014/main" val="842657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98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EA4167-28F1-B0B2-44C9-0B580896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outcomes</a:t>
            </a:r>
          </a:p>
        </p:txBody>
      </p:sp>
    </p:spTree>
    <p:extLst>
      <p:ext uri="{BB962C8B-B14F-4D97-AF65-F5344CB8AC3E}">
        <p14:creationId xmlns:p14="http://schemas.microsoft.com/office/powerpoint/2010/main" val="4213271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D453B9-5BCD-09B2-76A9-92C70F2A8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Excellence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5B834F4-1C17-2CE4-1867-CB26DAAFA7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9925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575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EA4167-28F1-B0B2-44C9-0B580896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outcomes</a:t>
            </a:r>
          </a:p>
        </p:txBody>
      </p:sp>
    </p:spTree>
    <p:extLst>
      <p:ext uri="{BB962C8B-B14F-4D97-AF65-F5344CB8AC3E}">
        <p14:creationId xmlns:p14="http://schemas.microsoft.com/office/powerpoint/2010/main" val="3290178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E13115-4AD5-8791-627D-5118AE81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Wyoming Admits</a:t>
            </a:r>
            <a:br>
              <a:rPr lang="en-US" dirty="0"/>
            </a:br>
            <a:r>
              <a:rPr lang="en-US" sz="1400" dirty="0"/>
              <a:t>Metric: 75% Goal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919D806-6166-05AB-3659-72FA166EC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645899"/>
              </p:ext>
            </p:extLst>
          </p:nvPr>
        </p:nvGraphicFramePr>
        <p:xfrm>
          <a:off x="762000" y="1379915"/>
          <a:ext cx="7620000" cy="406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1737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57839-E3F9-4F8C-8CEF-56E15188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Graduates Staying in Wyoming</a:t>
            </a:r>
            <a:br>
              <a:rPr lang="en-US" dirty="0"/>
            </a:br>
            <a:r>
              <a:rPr lang="en-US" sz="1400" dirty="0"/>
              <a:t>Metric: 75% Goal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31AD143-6850-2A8B-FEC1-5904797D77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106830"/>
              </p:ext>
            </p:extLst>
          </p:nvPr>
        </p:nvGraphicFramePr>
        <p:xfrm>
          <a:off x="800100" y="1600200"/>
          <a:ext cx="7543800" cy="406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20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24838</TotalTime>
  <Words>160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Fay W. Whitney School of Nursing</vt:lpstr>
      <vt:lpstr>Student outcomes</vt:lpstr>
      <vt:lpstr>Completion Rates Metric: 70% Goal</vt:lpstr>
      <vt:lpstr>Employment Rates Metric: 80% Goal</vt:lpstr>
      <vt:lpstr>NCLEX Pass Rates Metric: 80% Goal</vt:lpstr>
      <vt:lpstr>PowerPoint Presentation</vt:lpstr>
      <vt:lpstr>faculty outcomes</vt:lpstr>
      <vt:lpstr>Faculty Excellence</vt:lpstr>
      <vt:lpstr>Program outcomes</vt:lpstr>
      <vt:lpstr>Wyoming Admits Metric: 75% Goal</vt:lpstr>
      <vt:lpstr>Graduates Staying in Wyoming Metric: 75% Goal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</dc:title>
  <dc:creator>Mary E. Burman</dc:creator>
  <cp:lastModifiedBy>Sherrill Jeanne Smith</cp:lastModifiedBy>
  <cp:revision>181</cp:revision>
  <cp:lastPrinted>2018-12-12T22:50:03Z</cp:lastPrinted>
  <dcterms:created xsi:type="dcterms:W3CDTF">2012-11-06T23:07:16Z</dcterms:created>
  <dcterms:modified xsi:type="dcterms:W3CDTF">2026-10-11T21:35:32Z</dcterms:modified>
</cp:coreProperties>
</file>