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2F24"/>
    <a:srgbClr val="F7BF35"/>
    <a:srgbClr val="AB7A42"/>
    <a:srgbClr val="FFC42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77"/>
    <p:restoredTop sz="72517"/>
  </p:normalViewPr>
  <p:slideViewPr>
    <p:cSldViewPr snapToGrid="0" snapToObjects="1">
      <p:cViewPr varScale="1">
        <p:scale>
          <a:sx n="86" d="100"/>
          <a:sy n="86" d="100"/>
        </p:scale>
        <p:origin x="2472" y="200"/>
      </p:cViewPr>
      <p:guideLst/>
    </p:cSldViewPr>
  </p:slideViewPr>
  <p:notesTextViewPr>
    <p:cViewPr>
      <p:scale>
        <a:sx n="1" d="1"/>
        <a:sy n="1" d="1"/>
      </p:scale>
      <p:origin x="0" y="0"/>
    </p:cViewPr>
  </p:notesTextViewPr>
  <p:sorterViewPr>
    <p:cViewPr>
      <p:scale>
        <a:sx n="180" d="100"/>
        <a:sy n="1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D42085-A09F-E545-8A8F-B8AB3DE97984}" type="datetimeFigureOut">
              <a:rPr lang="en-US" smtClean="0"/>
              <a:t>4/23/26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211CE5-AED5-F049-B238-7518EB246565}" type="slidenum">
              <a:rPr lang="en-US" smtClean="0"/>
              <a:t>‹#›</a:t>
            </a:fld>
            <a:endParaRPr lang="en-US"/>
          </a:p>
        </p:txBody>
      </p:sp>
    </p:spTree>
    <p:extLst>
      <p:ext uri="{BB962C8B-B14F-4D97-AF65-F5344CB8AC3E}">
        <p14:creationId xmlns:p14="http://schemas.microsoft.com/office/powerpoint/2010/main" val="24152106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Preliminary report in February</a:t>
            </a:r>
          </a:p>
          <a:p>
            <a:endParaRPr lang="en-US" dirty="0"/>
          </a:p>
          <a:p>
            <a:r>
              <a:rPr lang="en-US" dirty="0"/>
              <a:t>Final report in May</a:t>
            </a:r>
          </a:p>
        </p:txBody>
      </p:sp>
      <p:sp>
        <p:nvSpPr>
          <p:cNvPr id="4" name="Slide Number Placeholder 3"/>
          <p:cNvSpPr>
            <a:spLocks noGrp="1"/>
          </p:cNvSpPr>
          <p:nvPr>
            <p:ph type="sldNum" sz="quarter" idx="5"/>
          </p:nvPr>
        </p:nvSpPr>
        <p:spPr/>
        <p:txBody>
          <a:bodyPr/>
          <a:lstStyle/>
          <a:p>
            <a:fld id="{4C211CE5-AED5-F049-B238-7518EB246565}" type="slidenum">
              <a:rPr lang="en-US" smtClean="0"/>
              <a:t>2</a:t>
            </a:fld>
            <a:endParaRPr lang="en-US"/>
          </a:p>
        </p:txBody>
      </p:sp>
    </p:spTree>
    <p:extLst>
      <p:ext uri="{BB962C8B-B14F-4D97-AF65-F5344CB8AC3E}">
        <p14:creationId xmlns:p14="http://schemas.microsoft.com/office/powerpoint/2010/main" val="4635514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C211CE5-AED5-F049-B238-7518EB246565}" type="slidenum">
              <a:rPr lang="en-US" smtClean="0"/>
              <a:t>5</a:t>
            </a:fld>
            <a:endParaRPr lang="en-US"/>
          </a:p>
        </p:txBody>
      </p:sp>
    </p:spTree>
    <p:extLst>
      <p:ext uri="{BB962C8B-B14F-4D97-AF65-F5344CB8AC3E}">
        <p14:creationId xmlns:p14="http://schemas.microsoft.com/office/powerpoint/2010/main" val="1068271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ensure facility cleanliness; </a:t>
            </a:r>
          </a:p>
          <a:p>
            <a:endParaRPr lang="en-US" dirty="0"/>
          </a:p>
          <a:p>
            <a:r>
              <a:rPr lang="en-US" dirty="0"/>
              <a:t>(Feed, bedding, replacement caging, Non-Controlled Substances, etc.).</a:t>
            </a:r>
          </a:p>
          <a:p>
            <a:endParaRPr lang="en-US" dirty="0"/>
          </a:p>
          <a:p>
            <a:r>
              <a:rPr lang="en-US" dirty="0"/>
              <a:t>(e.g. Aquatic Vivarium Technician). </a:t>
            </a:r>
          </a:p>
          <a:p>
            <a:endParaRPr lang="en-US" dirty="0"/>
          </a:p>
          <a:p>
            <a:r>
              <a:rPr lang="en-US" dirty="0"/>
              <a:t>(e.g., rederivation, in vitro fertilization, embryo transfer, gene editing).</a:t>
            </a:r>
          </a:p>
          <a:p>
            <a:endParaRPr lang="en-US" dirty="0"/>
          </a:p>
          <a:p>
            <a:endParaRPr lang="en-US" dirty="0"/>
          </a:p>
        </p:txBody>
      </p:sp>
      <p:sp>
        <p:nvSpPr>
          <p:cNvPr id="4" name="Slide Number Placeholder 3"/>
          <p:cNvSpPr>
            <a:spLocks noGrp="1"/>
          </p:cNvSpPr>
          <p:nvPr>
            <p:ph type="sldNum" sz="quarter" idx="5"/>
          </p:nvPr>
        </p:nvSpPr>
        <p:spPr/>
        <p:txBody>
          <a:bodyPr/>
          <a:lstStyle/>
          <a:p>
            <a:fld id="{4C211CE5-AED5-F049-B238-7518EB246565}" type="slidenum">
              <a:rPr lang="en-US" smtClean="0"/>
              <a:t>8</a:t>
            </a:fld>
            <a:endParaRPr lang="en-US"/>
          </a:p>
        </p:txBody>
      </p:sp>
    </p:spTree>
    <p:extLst>
      <p:ext uri="{BB962C8B-B14F-4D97-AF65-F5344CB8AC3E}">
        <p14:creationId xmlns:p14="http://schemas.microsoft.com/office/powerpoint/2010/main" val="3458039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C211CE5-AED5-F049-B238-7518EB246565}" type="slidenum">
              <a:rPr lang="en-US" smtClean="0"/>
              <a:t>9</a:t>
            </a:fld>
            <a:endParaRPr lang="en-US"/>
          </a:p>
        </p:txBody>
      </p:sp>
    </p:spTree>
    <p:extLst>
      <p:ext uri="{BB962C8B-B14F-4D97-AF65-F5344CB8AC3E}">
        <p14:creationId xmlns:p14="http://schemas.microsoft.com/office/powerpoint/2010/main" val="3396507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of these have to comply with </a:t>
            </a:r>
          </a:p>
          <a:p>
            <a:endParaRPr lang="en-US" dirty="0"/>
          </a:p>
          <a:p>
            <a:r>
              <a:rPr lang="en-US" sz="1200" kern="1200" dirty="0">
                <a:solidFill>
                  <a:schemeClr val="tx1"/>
                </a:solidFill>
                <a:effectLst/>
                <a:latin typeface="+mn-lt"/>
                <a:ea typeface="+mn-ea"/>
                <a:cs typeface="+mn-cs"/>
              </a:rPr>
              <a:t>IACUC Authority: The Institutional Animal Care and Use Committee (IACUC) retains the sole authority over the review and approval of the animal care and use program, including the review of protocols, establishment of policies, investigation of concerns, and suspension of activities. The centralized management team serves in an operational capacity to implement the program overseen by the IACUC.</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Attending Veterinarian (AV) Authority: The AV has independent authority over all veterinary medical decisions, including preventive medicine, treatment, and oversight of animal welfare. The centralized team executes the AV's directives but does not interpret or filter them.</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Institutional Official (IO): The Director reports to the IO, who has ultimate administrative and financial responsibility for the program. The IACUC reports its findings and recommendations directly to the IO.</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Flexibility for Approved Departures: While standardized SOPs will be the norm, the centralized program will accommodate IACUC-approved scientific or veterinary exceptions to standard practice. Such departures will be documented and reported by the IACUC in its semiannual evaluation.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Noncompliance Reporting: Any staff member who observes potential noncompliance has a duty and a direct line to report it to the IACUC. The Director's office will facilitate, not obstruct, this process.</a:t>
            </a:r>
            <a:r>
              <a:rPr lang="en-US" dirty="0">
                <a:effectLst/>
              </a:rPr>
              <a:t> </a:t>
            </a:r>
            <a:endParaRPr lang="en-US" dirty="0"/>
          </a:p>
        </p:txBody>
      </p:sp>
      <p:sp>
        <p:nvSpPr>
          <p:cNvPr id="4" name="Slide Number Placeholder 3"/>
          <p:cNvSpPr>
            <a:spLocks noGrp="1"/>
          </p:cNvSpPr>
          <p:nvPr>
            <p:ph type="sldNum" sz="quarter" idx="5"/>
          </p:nvPr>
        </p:nvSpPr>
        <p:spPr/>
        <p:txBody>
          <a:bodyPr/>
          <a:lstStyle/>
          <a:p>
            <a:fld id="{4C211CE5-AED5-F049-B238-7518EB246565}" type="slidenum">
              <a:rPr lang="en-US" smtClean="0"/>
              <a:t>10</a:t>
            </a:fld>
            <a:endParaRPr lang="en-US"/>
          </a:p>
        </p:txBody>
      </p:sp>
    </p:spTree>
    <p:extLst>
      <p:ext uri="{BB962C8B-B14F-4D97-AF65-F5344CB8AC3E}">
        <p14:creationId xmlns:p14="http://schemas.microsoft.com/office/powerpoint/2010/main" val="31600084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C211CE5-AED5-F049-B238-7518EB246565}" type="slidenum">
              <a:rPr lang="en-US" smtClean="0"/>
              <a:t>11</a:t>
            </a:fld>
            <a:endParaRPr lang="en-US"/>
          </a:p>
        </p:txBody>
      </p:sp>
    </p:spTree>
    <p:extLst>
      <p:ext uri="{BB962C8B-B14F-4D97-AF65-F5344CB8AC3E}">
        <p14:creationId xmlns:p14="http://schemas.microsoft.com/office/powerpoint/2010/main" val="25623181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EA103-157F-4549-8AD9-A88A89E80CF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4FD87A5-BAC6-274E-A83B-E7A1FD4B3A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D43B5745-DF54-294D-A54C-5211AA191131}"/>
              </a:ext>
            </a:extLst>
          </p:cNvPr>
          <p:cNvSpPr>
            <a:spLocks noGrp="1"/>
          </p:cNvSpPr>
          <p:nvPr>
            <p:ph type="sldNum" sz="quarter" idx="12"/>
          </p:nvPr>
        </p:nvSpPr>
        <p:spPr/>
        <p:txBody>
          <a:bodyPr/>
          <a:lstStyle/>
          <a:p>
            <a:fld id="{1EBB76C3-6984-284B-9079-27B72830D6DF}" type="slidenum">
              <a:rPr lang="en-US" smtClean="0"/>
              <a:t>‹#›</a:t>
            </a:fld>
            <a:endParaRPr lang="en-US"/>
          </a:p>
        </p:txBody>
      </p:sp>
    </p:spTree>
    <p:extLst>
      <p:ext uri="{BB962C8B-B14F-4D97-AF65-F5344CB8AC3E}">
        <p14:creationId xmlns:p14="http://schemas.microsoft.com/office/powerpoint/2010/main" val="3249916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25068-D297-354E-B0F9-7E336825B4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716B558-863E-3E4C-9E6E-0588BFDF592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99B028-AE04-7943-94DD-93D445583ACA}"/>
              </a:ext>
            </a:extLst>
          </p:cNvPr>
          <p:cNvSpPr>
            <a:spLocks noGrp="1"/>
          </p:cNvSpPr>
          <p:nvPr>
            <p:ph type="dt" sz="half" idx="10"/>
          </p:nvPr>
        </p:nvSpPr>
        <p:spPr>
          <a:xfrm>
            <a:off x="838200" y="6356350"/>
            <a:ext cx="2743200" cy="365125"/>
          </a:xfrm>
          <a:prstGeom prst="rect">
            <a:avLst/>
          </a:prstGeom>
        </p:spPr>
        <p:txBody>
          <a:bodyPr/>
          <a:lstStyle/>
          <a:p>
            <a:fld id="{7881C11B-F47A-694B-9BD2-031DA399A96B}" type="datetimeFigureOut">
              <a:rPr lang="en-US" smtClean="0"/>
              <a:t>4/23/26</a:t>
            </a:fld>
            <a:endParaRPr lang="en-US"/>
          </a:p>
        </p:txBody>
      </p:sp>
      <p:sp>
        <p:nvSpPr>
          <p:cNvPr id="5" name="Footer Placeholder 4">
            <a:extLst>
              <a:ext uri="{FF2B5EF4-FFF2-40B4-BE49-F238E27FC236}">
                <a16:creationId xmlns:a16="http://schemas.microsoft.com/office/drawing/2014/main" id="{519BD019-0C80-734E-87F1-2F1026BEAE25}"/>
              </a:ext>
            </a:extLst>
          </p:cNvPr>
          <p:cNvSpPr>
            <a:spLocks noGrp="1"/>
          </p:cNvSpPr>
          <p:nvPr>
            <p:ph type="ftr" sz="quarter" idx="11"/>
          </p:nvPr>
        </p:nvSpPr>
        <p:spPr>
          <a:xfrm>
            <a:off x="1810598" y="6336506"/>
            <a:ext cx="274135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100C2F8-2974-1D4F-9FBC-001A6FF4AA27}"/>
              </a:ext>
            </a:extLst>
          </p:cNvPr>
          <p:cNvSpPr>
            <a:spLocks noGrp="1"/>
          </p:cNvSpPr>
          <p:nvPr>
            <p:ph type="sldNum" sz="quarter" idx="12"/>
          </p:nvPr>
        </p:nvSpPr>
        <p:spPr/>
        <p:txBody>
          <a:bodyPr/>
          <a:lstStyle/>
          <a:p>
            <a:fld id="{1EBB76C3-6984-284B-9079-27B72830D6DF}" type="slidenum">
              <a:rPr lang="en-US" smtClean="0"/>
              <a:t>‹#›</a:t>
            </a:fld>
            <a:endParaRPr lang="en-US"/>
          </a:p>
        </p:txBody>
      </p:sp>
    </p:spTree>
    <p:extLst>
      <p:ext uri="{BB962C8B-B14F-4D97-AF65-F5344CB8AC3E}">
        <p14:creationId xmlns:p14="http://schemas.microsoft.com/office/powerpoint/2010/main" val="3262190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4CDA9A-0733-9C48-8D58-0E20515EF4C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1102E5D-0E47-3E43-90DA-2DCFB4708BB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9B4C2B-6C2C-9D49-B454-46CDD6BE1664}"/>
              </a:ext>
            </a:extLst>
          </p:cNvPr>
          <p:cNvSpPr>
            <a:spLocks noGrp="1"/>
          </p:cNvSpPr>
          <p:nvPr>
            <p:ph type="dt" sz="half" idx="10"/>
          </p:nvPr>
        </p:nvSpPr>
        <p:spPr>
          <a:xfrm>
            <a:off x="838200" y="6356350"/>
            <a:ext cx="2743200" cy="365125"/>
          </a:xfrm>
          <a:prstGeom prst="rect">
            <a:avLst/>
          </a:prstGeom>
        </p:spPr>
        <p:txBody>
          <a:bodyPr/>
          <a:lstStyle/>
          <a:p>
            <a:fld id="{7881C11B-F47A-694B-9BD2-031DA399A96B}" type="datetimeFigureOut">
              <a:rPr lang="en-US" smtClean="0"/>
              <a:t>4/23/26</a:t>
            </a:fld>
            <a:endParaRPr lang="en-US"/>
          </a:p>
        </p:txBody>
      </p:sp>
      <p:sp>
        <p:nvSpPr>
          <p:cNvPr id="5" name="Footer Placeholder 4">
            <a:extLst>
              <a:ext uri="{FF2B5EF4-FFF2-40B4-BE49-F238E27FC236}">
                <a16:creationId xmlns:a16="http://schemas.microsoft.com/office/drawing/2014/main" id="{A9CBC095-8919-514A-9A45-F7D7113B1F81}"/>
              </a:ext>
            </a:extLst>
          </p:cNvPr>
          <p:cNvSpPr>
            <a:spLocks noGrp="1"/>
          </p:cNvSpPr>
          <p:nvPr>
            <p:ph type="ftr" sz="quarter" idx="11"/>
          </p:nvPr>
        </p:nvSpPr>
        <p:spPr>
          <a:xfrm>
            <a:off x="1810598" y="6336506"/>
            <a:ext cx="274135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19B800A-30E8-DC46-8FDE-2E2BA1B34A94}"/>
              </a:ext>
            </a:extLst>
          </p:cNvPr>
          <p:cNvSpPr>
            <a:spLocks noGrp="1"/>
          </p:cNvSpPr>
          <p:nvPr>
            <p:ph type="sldNum" sz="quarter" idx="12"/>
          </p:nvPr>
        </p:nvSpPr>
        <p:spPr/>
        <p:txBody>
          <a:bodyPr/>
          <a:lstStyle/>
          <a:p>
            <a:fld id="{1EBB76C3-6984-284B-9079-27B72830D6DF}" type="slidenum">
              <a:rPr lang="en-US" smtClean="0"/>
              <a:t>‹#›</a:t>
            </a:fld>
            <a:endParaRPr lang="en-US"/>
          </a:p>
        </p:txBody>
      </p:sp>
    </p:spTree>
    <p:extLst>
      <p:ext uri="{BB962C8B-B14F-4D97-AF65-F5344CB8AC3E}">
        <p14:creationId xmlns:p14="http://schemas.microsoft.com/office/powerpoint/2010/main" val="3854320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E705E-8FE3-2649-992E-0013D2AB73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2A2F3C-13EE-6D46-B694-3D0658B6B8B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0D060EF1-07A1-3440-808C-657C591B1DC5}"/>
              </a:ext>
            </a:extLst>
          </p:cNvPr>
          <p:cNvSpPr>
            <a:spLocks noGrp="1"/>
          </p:cNvSpPr>
          <p:nvPr>
            <p:ph type="sldNum" sz="quarter" idx="12"/>
          </p:nvPr>
        </p:nvSpPr>
        <p:spPr/>
        <p:txBody>
          <a:bodyPr/>
          <a:lstStyle/>
          <a:p>
            <a:fld id="{1EBB76C3-6984-284B-9079-27B72830D6DF}" type="slidenum">
              <a:rPr lang="en-US" smtClean="0"/>
              <a:t>‹#›</a:t>
            </a:fld>
            <a:endParaRPr lang="en-US"/>
          </a:p>
        </p:txBody>
      </p:sp>
    </p:spTree>
    <p:extLst>
      <p:ext uri="{BB962C8B-B14F-4D97-AF65-F5344CB8AC3E}">
        <p14:creationId xmlns:p14="http://schemas.microsoft.com/office/powerpoint/2010/main" val="4067394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ABCA4-28B0-2C4A-87C5-8BE2292A42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B3C2632-1A24-434C-BA8F-B0656CCEAA9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6A34E8D-9F65-4D42-9AB6-EB6ACD472857}"/>
              </a:ext>
            </a:extLst>
          </p:cNvPr>
          <p:cNvSpPr>
            <a:spLocks noGrp="1"/>
          </p:cNvSpPr>
          <p:nvPr>
            <p:ph type="dt" sz="half" idx="10"/>
          </p:nvPr>
        </p:nvSpPr>
        <p:spPr>
          <a:xfrm>
            <a:off x="838200" y="6356350"/>
            <a:ext cx="2743200" cy="365125"/>
          </a:xfrm>
          <a:prstGeom prst="rect">
            <a:avLst/>
          </a:prstGeom>
        </p:spPr>
        <p:txBody>
          <a:bodyPr/>
          <a:lstStyle/>
          <a:p>
            <a:fld id="{7881C11B-F47A-694B-9BD2-031DA399A96B}" type="datetimeFigureOut">
              <a:rPr lang="en-US" smtClean="0"/>
              <a:t>4/23/26</a:t>
            </a:fld>
            <a:endParaRPr lang="en-US"/>
          </a:p>
        </p:txBody>
      </p:sp>
      <p:sp>
        <p:nvSpPr>
          <p:cNvPr id="5" name="Footer Placeholder 4">
            <a:extLst>
              <a:ext uri="{FF2B5EF4-FFF2-40B4-BE49-F238E27FC236}">
                <a16:creationId xmlns:a16="http://schemas.microsoft.com/office/drawing/2014/main" id="{A288F9AB-1AF0-F94D-B710-41D02E07587F}"/>
              </a:ext>
            </a:extLst>
          </p:cNvPr>
          <p:cNvSpPr>
            <a:spLocks noGrp="1"/>
          </p:cNvSpPr>
          <p:nvPr>
            <p:ph type="ftr" sz="quarter" idx="11"/>
          </p:nvPr>
        </p:nvSpPr>
        <p:spPr>
          <a:xfrm>
            <a:off x="1810598" y="6336506"/>
            <a:ext cx="274135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B918237C-AFE6-1743-9812-6E9BF5397A88}"/>
              </a:ext>
            </a:extLst>
          </p:cNvPr>
          <p:cNvSpPr>
            <a:spLocks noGrp="1"/>
          </p:cNvSpPr>
          <p:nvPr>
            <p:ph type="sldNum" sz="quarter" idx="12"/>
          </p:nvPr>
        </p:nvSpPr>
        <p:spPr/>
        <p:txBody>
          <a:bodyPr/>
          <a:lstStyle/>
          <a:p>
            <a:fld id="{1EBB76C3-6984-284B-9079-27B72830D6DF}" type="slidenum">
              <a:rPr lang="en-US" smtClean="0"/>
              <a:t>‹#›</a:t>
            </a:fld>
            <a:endParaRPr lang="en-US"/>
          </a:p>
        </p:txBody>
      </p:sp>
    </p:spTree>
    <p:extLst>
      <p:ext uri="{BB962C8B-B14F-4D97-AF65-F5344CB8AC3E}">
        <p14:creationId xmlns:p14="http://schemas.microsoft.com/office/powerpoint/2010/main" val="406878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3014693-B47A-204F-8700-ACAE6744E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 y="-1"/>
            <a:ext cx="12186697" cy="1769533"/>
          </a:xfrm>
          <a:prstGeom prst="rect">
            <a:avLst/>
          </a:prstGeom>
        </p:spPr>
      </p:pic>
      <p:sp>
        <p:nvSpPr>
          <p:cNvPr id="2" name="Title 1">
            <a:extLst>
              <a:ext uri="{FF2B5EF4-FFF2-40B4-BE49-F238E27FC236}">
                <a16:creationId xmlns:a16="http://schemas.microsoft.com/office/drawing/2014/main" id="{EB29125F-5B15-694A-A259-51FFFE899FD3}"/>
              </a:ext>
            </a:extLst>
          </p:cNvPr>
          <p:cNvSpPr>
            <a:spLocks noGrp="1"/>
          </p:cNvSpPr>
          <p:nvPr>
            <p:ph type="title"/>
          </p:nvPr>
        </p:nvSpPr>
        <p:spPr>
          <a:xfrm>
            <a:off x="838200" y="1106750"/>
            <a:ext cx="10515600"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8D22F689-AA0F-E449-AFF2-73F323F390AC}"/>
              </a:ext>
            </a:extLst>
          </p:cNvPr>
          <p:cNvSpPr>
            <a:spLocks noGrp="1"/>
          </p:cNvSpPr>
          <p:nvPr>
            <p:ph sz="half" idx="1"/>
          </p:nvPr>
        </p:nvSpPr>
        <p:spPr>
          <a:xfrm>
            <a:off x="838200" y="2778095"/>
            <a:ext cx="5181600" cy="3398867"/>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CA69163B-E6F3-A54B-84E1-663700AC61C7}"/>
              </a:ext>
            </a:extLst>
          </p:cNvPr>
          <p:cNvSpPr>
            <a:spLocks noGrp="1"/>
          </p:cNvSpPr>
          <p:nvPr>
            <p:ph sz="half" idx="2"/>
          </p:nvPr>
        </p:nvSpPr>
        <p:spPr>
          <a:xfrm>
            <a:off x="6172200" y="2778095"/>
            <a:ext cx="5181600" cy="3398867"/>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BDF79239-31B8-8940-9498-EE186388CBBE}"/>
              </a:ext>
            </a:extLst>
          </p:cNvPr>
          <p:cNvSpPr>
            <a:spLocks noGrp="1"/>
          </p:cNvSpPr>
          <p:nvPr>
            <p:ph type="ftr" sz="quarter" idx="11"/>
          </p:nvPr>
        </p:nvSpPr>
        <p:spPr>
          <a:xfrm>
            <a:off x="838200" y="6356350"/>
            <a:ext cx="6031832"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CA2FDF6C-9774-8449-B1CB-57D5641A0965}"/>
              </a:ext>
            </a:extLst>
          </p:cNvPr>
          <p:cNvSpPr>
            <a:spLocks noGrp="1"/>
          </p:cNvSpPr>
          <p:nvPr>
            <p:ph type="sldNum" sz="quarter" idx="12"/>
          </p:nvPr>
        </p:nvSpPr>
        <p:spPr/>
        <p:txBody>
          <a:bodyPr/>
          <a:lstStyle/>
          <a:p>
            <a:fld id="{1EBB76C3-6984-284B-9079-27B72830D6DF}" type="slidenum">
              <a:rPr lang="en-US" smtClean="0"/>
              <a:t>‹#›</a:t>
            </a:fld>
            <a:endParaRPr lang="en-US"/>
          </a:p>
        </p:txBody>
      </p:sp>
    </p:spTree>
    <p:extLst>
      <p:ext uri="{BB962C8B-B14F-4D97-AF65-F5344CB8AC3E}">
        <p14:creationId xmlns:p14="http://schemas.microsoft.com/office/powerpoint/2010/main" val="2214668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78A47-57C7-2440-926F-3CD554BCE75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5F4C8F5-303D-D845-A26F-A7E3D98B05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8EB2B0C-CF17-AA47-9213-8B40E62D245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D6179F-E462-544B-BA34-0E868AE7E8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BF930E2-B1EE-D348-81BE-8CD43C919C7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2737B51-36DA-D944-A2BD-72354802A08A}"/>
              </a:ext>
            </a:extLst>
          </p:cNvPr>
          <p:cNvSpPr>
            <a:spLocks noGrp="1"/>
          </p:cNvSpPr>
          <p:nvPr>
            <p:ph type="dt" sz="half" idx="10"/>
          </p:nvPr>
        </p:nvSpPr>
        <p:spPr>
          <a:xfrm>
            <a:off x="838200" y="6356350"/>
            <a:ext cx="2743200" cy="365125"/>
          </a:xfrm>
          <a:prstGeom prst="rect">
            <a:avLst/>
          </a:prstGeom>
        </p:spPr>
        <p:txBody>
          <a:bodyPr/>
          <a:lstStyle/>
          <a:p>
            <a:fld id="{7881C11B-F47A-694B-9BD2-031DA399A96B}" type="datetimeFigureOut">
              <a:rPr lang="en-US" smtClean="0"/>
              <a:t>4/23/26</a:t>
            </a:fld>
            <a:endParaRPr lang="en-US"/>
          </a:p>
        </p:txBody>
      </p:sp>
      <p:sp>
        <p:nvSpPr>
          <p:cNvPr id="8" name="Footer Placeholder 7">
            <a:extLst>
              <a:ext uri="{FF2B5EF4-FFF2-40B4-BE49-F238E27FC236}">
                <a16:creationId xmlns:a16="http://schemas.microsoft.com/office/drawing/2014/main" id="{03678D08-1C9D-F943-AA78-0D7EA9D5A392}"/>
              </a:ext>
            </a:extLst>
          </p:cNvPr>
          <p:cNvSpPr>
            <a:spLocks noGrp="1"/>
          </p:cNvSpPr>
          <p:nvPr>
            <p:ph type="ftr" sz="quarter" idx="11"/>
          </p:nvPr>
        </p:nvSpPr>
        <p:spPr>
          <a:xfrm>
            <a:off x="1810598" y="6336506"/>
            <a:ext cx="274135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B69D0C5D-F357-4E4A-AB41-9B8E8A5F492A}"/>
              </a:ext>
            </a:extLst>
          </p:cNvPr>
          <p:cNvSpPr>
            <a:spLocks noGrp="1"/>
          </p:cNvSpPr>
          <p:nvPr>
            <p:ph type="sldNum" sz="quarter" idx="12"/>
          </p:nvPr>
        </p:nvSpPr>
        <p:spPr/>
        <p:txBody>
          <a:bodyPr/>
          <a:lstStyle/>
          <a:p>
            <a:fld id="{1EBB76C3-6984-284B-9079-27B72830D6DF}" type="slidenum">
              <a:rPr lang="en-US" smtClean="0"/>
              <a:t>‹#›</a:t>
            </a:fld>
            <a:endParaRPr lang="en-US"/>
          </a:p>
        </p:txBody>
      </p:sp>
    </p:spTree>
    <p:extLst>
      <p:ext uri="{BB962C8B-B14F-4D97-AF65-F5344CB8AC3E}">
        <p14:creationId xmlns:p14="http://schemas.microsoft.com/office/powerpoint/2010/main" val="24342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1D22A-3F92-DD4E-B6EB-BC65939269D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2475710-76E9-234A-BA96-10120316BE02}"/>
              </a:ext>
            </a:extLst>
          </p:cNvPr>
          <p:cNvSpPr>
            <a:spLocks noGrp="1"/>
          </p:cNvSpPr>
          <p:nvPr>
            <p:ph type="dt" sz="half" idx="10"/>
          </p:nvPr>
        </p:nvSpPr>
        <p:spPr>
          <a:xfrm>
            <a:off x="838200" y="6356350"/>
            <a:ext cx="2743200" cy="365125"/>
          </a:xfrm>
          <a:prstGeom prst="rect">
            <a:avLst/>
          </a:prstGeom>
        </p:spPr>
        <p:txBody>
          <a:bodyPr/>
          <a:lstStyle/>
          <a:p>
            <a:fld id="{7881C11B-F47A-694B-9BD2-031DA399A96B}" type="datetimeFigureOut">
              <a:rPr lang="en-US" smtClean="0"/>
              <a:t>4/23/26</a:t>
            </a:fld>
            <a:endParaRPr lang="en-US"/>
          </a:p>
        </p:txBody>
      </p:sp>
      <p:sp>
        <p:nvSpPr>
          <p:cNvPr id="4" name="Footer Placeholder 3">
            <a:extLst>
              <a:ext uri="{FF2B5EF4-FFF2-40B4-BE49-F238E27FC236}">
                <a16:creationId xmlns:a16="http://schemas.microsoft.com/office/drawing/2014/main" id="{68DAA919-5C56-6A47-BDB9-B57AB6F60473}"/>
              </a:ext>
            </a:extLst>
          </p:cNvPr>
          <p:cNvSpPr>
            <a:spLocks noGrp="1"/>
          </p:cNvSpPr>
          <p:nvPr>
            <p:ph type="ftr" sz="quarter" idx="11"/>
          </p:nvPr>
        </p:nvSpPr>
        <p:spPr>
          <a:xfrm>
            <a:off x="1810598" y="6336506"/>
            <a:ext cx="274135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E44B4681-EA7E-4045-ACAD-E8552E2ECECF}"/>
              </a:ext>
            </a:extLst>
          </p:cNvPr>
          <p:cNvSpPr>
            <a:spLocks noGrp="1"/>
          </p:cNvSpPr>
          <p:nvPr>
            <p:ph type="sldNum" sz="quarter" idx="12"/>
          </p:nvPr>
        </p:nvSpPr>
        <p:spPr/>
        <p:txBody>
          <a:bodyPr/>
          <a:lstStyle/>
          <a:p>
            <a:fld id="{1EBB76C3-6984-284B-9079-27B72830D6DF}" type="slidenum">
              <a:rPr lang="en-US" smtClean="0"/>
              <a:t>‹#›</a:t>
            </a:fld>
            <a:endParaRPr lang="en-US"/>
          </a:p>
        </p:txBody>
      </p:sp>
    </p:spTree>
    <p:extLst>
      <p:ext uri="{BB962C8B-B14F-4D97-AF65-F5344CB8AC3E}">
        <p14:creationId xmlns:p14="http://schemas.microsoft.com/office/powerpoint/2010/main" val="1654685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61FB6E-FE2B-A744-A95A-2F9E201CF91C}"/>
              </a:ext>
            </a:extLst>
          </p:cNvPr>
          <p:cNvSpPr>
            <a:spLocks noGrp="1"/>
          </p:cNvSpPr>
          <p:nvPr>
            <p:ph type="dt" sz="half" idx="10"/>
          </p:nvPr>
        </p:nvSpPr>
        <p:spPr>
          <a:xfrm>
            <a:off x="838200" y="6356350"/>
            <a:ext cx="2743200" cy="365125"/>
          </a:xfrm>
          <a:prstGeom prst="rect">
            <a:avLst/>
          </a:prstGeom>
        </p:spPr>
        <p:txBody>
          <a:bodyPr/>
          <a:lstStyle/>
          <a:p>
            <a:fld id="{7881C11B-F47A-694B-9BD2-031DA399A96B}" type="datetimeFigureOut">
              <a:rPr lang="en-US" smtClean="0"/>
              <a:t>4/23/26</a:t>
            </a:fld>
            <a:endParaRPr lang="en-US"/>
          </a:p>
        </p:txBody>
      </p:sp>
      <p:sp>
        <p:nvSpPr>
          <p:cNvPr id="3" name="Footer Placeholder 2">
            <a:extLst>
              <a:ext uri="{FF2B5EF4-FFF2-40B4-BE49-F238E27FC236}">
                <a16:creationId xmlns:a16="http://schemas.microsoft.com/office/drawing/2014/main" id="{4918082E-7730-0E41-AB49-1DA158DD3388}"/>
              </a:ext>
            </a:extLst>
          </p:cNvPr>
          <p:cNvSpPr>
            <a:spLocks noGrp="1"/>
          </p:cNvSpPr>
          <p:nvPr>
            <p:ph type="ftr" sz="quarter" idx="11"/>
          </p:nvPr>
        </p:nvSpPr>
        <p:spPr>
          <a:xfrm>
            <a:off x="1810598" y="6336506"/>
            <a:ext cx="274135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758ED5BD-58D2-904B-824C-A92618B617E5}"/>
              </a:ext>
            </a:extLst>
          </p:cNvPr>
          <p:cNvSpPr>
            <a:spLocks noGrp="1"/>
          </p:cNvSpPr>
          <p:nvPr>
            <p:ph type="sldNum" sz="quarter" idx="12"/>
          </p:nvPr>
        </p:nvSpPr>
        <p:spPr/>
        <p:txBody>
          <a:bodyPr/>
          <a:lstStyle/>
          <a:p>
            <a:fld id="{1EBB76C3-6984-284B-9079-27B72830D6DF}" type="slidenum">
              <a:rPr lang="en-US" smtClean="0"/>
              <a:t>‹#›</a:t>
            </a:fld>
            <a:endParaRPr lang="en-US"/>
          </a:p>
        </p:txBody>
      </p:sp>
    </p:spTree>
    <p:extLst>
      <p:ext uri="{BB962C8B-B14F-4D97-AF65-F5344CB8AC3E}">
        <p14:creationId xmlns:p14="http://schemas.microsoft.com/office/powerpoint/2010/main" val="3019616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CBB96-59AB-9A48-87CD-2A187D775F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D24CF1-4BA5-EF4D-8B7F-BC085F3786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04F8646-A05D-DF4F-9E0F-5910C21B54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F4008D8-6AA5-1640-BF32-2D9B81FDCEA1}"/>
              </a:ext>
            </a:extLst>
          </p:cNvPr>
          <p:cNvSpPr>
            <a:spLocks noGrp="1"/>
          </p:cNvSpPr>
          <p:nvPr>
            <p:ph type="dt" sz="half" idx="10"/>
          </p:nvPr>
        </p:nvSpPr>
        <p:spPr>
          <a:xfrm>
            <a:off x="838200" y="6356350"/>
            <a:ext cx="2743200" cy="365125"/>
          </a:xfrm>
          <a:prstGeom prst="rect">
            <a:avLst/>
          </a:prstGeom>
        </p:spPr>
        <p:txBody>
          <a:bodyPr/>
          <a:lstStyle/>
          <a:p>
            <a:fld id="{7881C11B-F47A-694B-9BD2-031DA399A96B}" type="datetimeFigureOut">
              <a:rPr lang="en-US" smtClean="0"/>
              <a:t>4/23/26</a:t>
            </a:fld>
            <a:endParaRPr lang="en-US"/>
          </a:p>
        </p:txBody>
      </p:sp>
      <p:sp>
        <p:nvSpPr>
          <p:cNvPr id="6" name="Footer Placeholder 5">
            <a:extLst>
              <a:ext uri="{FF2B5EF4-FFF2-40B4-BE49-F238E27FC236}">
                <a16:creationId xmlns:a16="http://schemas.microsoft.com/office/drawing/2014/main" id="{EF21C2CC-5B8B-F943-A339-C5DC9825BC17}"/>
              </a:ext>
            </a:extLst>
          </p:cNvPr>
          <p:cNvSpPr>
            <a:spLocks noGrp="1"/>
          </p:cNvSpPr>
          <p:nvPr>
            <p:ph type="ftr" sz="quarter" idx="11"/>
          </p:nvPr>
        </p:nvSpPr>
        <p:spPr>
          <a:xfrm>
            <a:off x="1810598" y="6336506"/>
            <a:ext cx="274135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6E176040-F098-7B4C-89D1-695E428BF7D0}"/>
              </a:ext>
            </a:extLst>
          </p:cNvPr>
          <p:cNvSpPr>
            <a:spLocks noGrp="1"/>
          </p:cNvSpPr>
          <p:nvPr>
            <p:ph type="sldNum" sz="quarter" idx="12"/>
          </p:nvPr>
        </p:nvSpPr>
        <p:spPr/>
        <p:txBody>
          <a:bodyPr/>
          <a:lstStyle/>
          <a:p>
            <a:fld id="{1EBB76C3-6984-284B-9079-27B72830D6DF}" type="slidenum">
              <a:rPr lang="en-US" smtClean="0"/>
              <a:t>‹#›</a:t>
            </a:fld>
            <a:endParaRPr lang="en-US"/>
          </a:p>
        </p:txBody>
      </p:sp>
    </p:spTree>
    <p:extLst>
      <p:ext uri="{BB962C8B-B14F-4D97-AF65-F5344CB8AC3E}">
        <p14:creationId xmlns:p14="http://schemas.microsoft.com/office/powerpoint/2010/main" val="3638509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F852F-C685-6A41-842E-03236910DD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F42583E-1E58-D744-BC56-811B7DCD30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D72E52E-DFC8-794B-85DF-6039B9ABD5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53F616C-6447-4A49-B481-5143A652F666}"/>
              </a:ext>
            </a:extLst>
          </p:cNvPr>
          <p:cNvSpPr>
            <a:spLocks noGrp="1"/>
          </p:cNvSpPr>
          <p:nvPr>
            <p:ph type="dt" sz="half" idx="10"/>
          </p:nvPr>
        </p:nvSpPr>
        <p:spPr>
          <a:xfrm>
            <a:off x="838200" y="6356350"/>
            <a:ext cx="2743200" cy="365125"/>
          </a:xfrm>
          <a:prstGeom prst="rect">
            <a:avLst/>
          </a:prstGeom>
        </p:spPr>
        <p:txBody>
          <a:bodyPr/>
          <a:lstStyle/>
          <a:p>
            <a:fld id="{7881C11B-F47A-694B-9BD2-031DA399A96B}" type="datetimeFigureOut">
              <a:rPr lang="en-US" smtClean="0"/>
              <a:t>4/23/26</a:t>
            </a:fld>
            <a:endParaRPr lang="en-US"/>
          </a:p>
        </p:txBody>
      </p:sp>
      <p:sp>
        <p:nvSpPr>
          <p:cNvPr id="6" name="Footer Placeholder 5">
            <a:extLst>
              <a:ext uri="{FF2B5EF4-FFF2-40B4-BE49-F238E27FC236}">
                <a16:creationId xmlns:a16="http://schemas.microsoft.com/office/drawing/2014/main" id="{B4CDD02C-06CC-6E49-AFDD-2182391CFB6E}"/>
              </a:ext>
            </a:extLst>
          </p:cNvPr>
          <p:cNvSpPr>
            <a:spLocks noGrp="1"/>
          </p:cNvSpPr>
          <p:nvPr>
            <p:ph type="ftr" sz="quarter" idx="11"/>
          </p:nvPr>
        </p:nvSpPr>
        <p:spPr>
          <a:xfrm>
            <a:off x="1810598" y="6336506"/>
            <a:ext cx="274135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A6EBD37C-5B4A-0844-9961-B6C944EE2700}"/>
              </a:ext>
            </a:extLst>
          </p:cNvPr>
          <p:cNvSpPr>
            <a:spLocks noGrp="1"/>
          </p:cNvSpPr>
          <p:nvPr>
            <p:ph type="sldNum" sz="quarter" idx="12"/>
          </p:nvPr>
        </p:nvSpPr>
        <p:spPr/>
        <p:txBody>
          <a:bodyPr/>
          <a:lstStyle/>
          <a:p>
            <a:fld id="{1EBB76C3-6984-284B-9079-27B72830D6DF}" type="slidenum">
              <a:rPr lang="en-US" smtClean="0"/>
              <a:t>‹#›</a:t>
            </a:fld>
            <a:endParaRPr lang="en-US"/>
          </a:p>
        </p:txBody>
      </p:sp>
    </p:spTree>
    <p:extLst>
      <p:ext uri="{BB962C8B-B14F-4D97-AF65-F5344CB8AC3E}">
        <p14:creationId xmlns:p14="http://schemas.microsoft.com/office/powerpoint/2010/main" val="2505054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9197C9B-6D86-664A-84D9-E4295B7B2C22}"/>
              </a:ext>
            </a:extLst>
          </p:cNvPr>
          <p:cNvPicPr>
            <a:picLocks noChangeAspect="1"/>
          </p:cNvPicPr>
          <p:nvPr userDrawn="1"/>
        </p:nvPicPr>
        <p:blipFill>
          <a:blip r:embed="rId13" cstate="screen">
            <a:extLst>
              <a:ext uri="{28A0092B-C50C-407E-A947-70E740481C1C}">
                <a14:useLocalDpi xmlns:a14="http://schemas.microsoft.com/office/drawing/2010/main"/>
              </a:ext>
            </a:extLst>
          </a:blip>
          <a:stretch>
            <a:fillRect/>
          </a:stretch>
        </p:blipFill>
        <p:spPr>
          <a:xfrm>
            <a:off x="0" y="11238"/>
            <a:ext cx="12186697" cy="1769533"/>
          </a:xfrm>
          <a:prstGeom prst="rect">
            <a:avLst/>
          </a:prstGeom>
        </p:spPr>
      </p:pic>
      <p:sp>
        <p:nvSpPr>
          <p:cNvPr id="2" name="Title Placeholder 1">
            <a:extLst>
              <a:ext uri="{FF2B5EF4-FFF2-40B4-BE49-F238E27FC236}">
                <a16:creationId xmlns:a16="http://schemas.microsoft.com/office/drawing/2014/main" id="{F89471F8-0ACD-4347-BFD9-5E1AB4ED0D9B}"/>
              </a:ext>
            </a:extLst>
          </p:cNvPr>
          <p:cNvSpPr>
            <a:spLocks noGrp="1"/>
          </p:cNvSpPr>
          <p:nvPr>
            <p:ph type="title"/>
          </p:nvPr>
        </p:nvSpPr>
        <p:spPr>
          <a:xfrm>
            <a:off x="838200" y="1339974"/>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37EF1A48-C4E7-F84D-B300-452352C4EC24}"/>
              </a:ext>
            </a:extLst>
          </p:cNvPr>
          <p:cNvSpPr>
            <a:spLocks noGrp="1"/>
          </p:cNvSpPr>
          <p:nvPr>
            <p:ph type="body" idx="1"/>
          </p:nvPr>
        </p:nvSpPr>
        <p:spPr>
          <a:xfrm>
            <a:off x="838200" y="2755231"/>
            <a:ext cx="10515600" cy="342173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F1096A64-AE42-664E-8253-4D7719BF2E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en-US" dirty="0"/>
          </a:p>
          <a:p>
            <a:fld id="{1EBB76C3-6984-284B-9079-27B72830D6DF}" type="slidenum">
              <a:rPr lang="en-US" smtClean="0"/>
              <a:t>‹#›</a:t>
            </a:fld>
            <a:endParaRPr lang="en-US" dirty="0"/>
          </a:p>
        </p:txBody>
      </p:sp>
    </p:spTree>
    <p:extLst>
      <p:ext uri="{BB962C8B-B14F-4D97-AF65-F5344CB8AC3E}">
        <p14:creationId xmlns:p14="http://schemas.microsoft.com/office/powerpoint/2010/main" val="18129762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uwyo.edu/research/index.htm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AB735-C857-A949-90BB-642D5C46C493}"/>
              </a:ext>
            </a:extLst>
          </p:cNvPr>
          <p:cNvSpPr>
            <a:spLocks noGrp="1"/>
          </p:cNvSpPr>
          <p:nvPr>
            <p:ph type="ctrTitle"/>
          </p:nvPr>
        </p:nvSpPr>
        <p:spPr>
          <a:xfrm>
            <a:off x="1524000" y="1895053"/>
            <a:ext cx="9144000" cy="1596942"/>
          </a:xfrm>
        </p:spPr>
        <p:txBody>
          <a:bodyPr>
            <a:normAutofit/>
          </a:bodyPr>
          <a:lstStyle/>
          <a:p>
            <a:r>
              <a:rPr lang="en-US" b="1" spc="300" dirty="0">
                <a:solidFill>
                  <a:srgbClr val="492F24"/>
                </a:solidFill>
                <a:latin typeface="+mn-lt"/>
              </a:rPr>
              <a:t>University of Wyoming</a:t>
            </a:r>
          </a:p>
        </p:txBody>
      </p:sp>
      <p:sp>
        <p:nvSpPr>
          <p:cNvPr id="3" name="Subtitle 2">
            <a:extLst>
              <a:ext uri="{FF2B5EF4-FFF2-40B4-BE49-F238E27FC236}">
                <a16:creationId xmlns:a16="http://schemas.microsoft.com/office/drawing/2014/main" id="{4F11D5A0-F85D-F34C-9759-C0F303B893E8}"/>
              </a:ext>
            </a:extLst>
          </p:cNvPr>
          <p:cNvSpPr>
            <a:spLocks noGrp="1"/>
          </p:cNvSpPr>
          <p:nvPr>
            <p:ph type="subTitle" idx="1"/>
          </p:nvPr>
        </p:nvSpPr>
        <p:spPr>
          <a:xfrm>
            <a:off x="1524000" y="3602037"/>
            <a:ext cx="9144000" cy="2483969"/>
          </a:xfrm>
        </p:spPr>
        <p:txBody>
          <a:bodyPr>
            <a:normAutofit/>
          </a:bodyPr>
          <a:lstStyle/>
          <a:p>
            <a:r>
              <a:rPr lang="en-US" sz="3200" dirty="0">
                <a:solidFill>
                  <a:srgbClr val="492F24"/>
                </a:solidFill>
              </a:rPr>
              <a:t>Research and Economic Development Division</a:t>
            </a:r>
          </a:p>
          <a:p>
            <a:r>
              <a:rPr lang="en-US" sz="3200" dirty="0">
                <a:solidFill>
                  <a:srgbClr val="492F24"/>
                </a:solidFill>
              </a:rPr>
              <a:t>Animal Facilities Task Force</a:t>
            </a:r>
          </a:p>
          <a:p>
            <a:endParaRPr lang="en-US" sz="3200" dirty="0">
              <a:solidFill>
                <a:srgbClr val="492F24"/>
              </a:solidFill>
            </a:endParaRPr>
          </a:p>
          <a:p>
            <a:r>
              <a:rPr lang="en-US" sz="3200" dirty="0">
                <a:hlinkClick r:id="rId2"/>
              </a:rPr>
              <a:t>https://www.uwyo.edu/research/index.html</a:t>
            </a:r>
            <a:r>
              <a:rPr lang="en-US" sz="3200" dirty="0"/>
              <a:t> </a:t>
            </a:r>
          </a:p>
          <a:p>
            <a:endParaRPr lang="en-US" sz="3200" dirty="0">
              <a:solidFill>
                <a:srgbClr val="492F24"/>
              </a:solidFill>
            </a:endParaRPr>
          </a:p>
        </p:txBody>
      </p:sp>
    </p:spTree>
    <p:extLst>
      <p:ext uri="{BB962C8B-B14F-4D97-AF65-F5344CB8AC3E}">
        <p14:creationId xmlns:p14="http://schemas.microsoft.com/office/powerpoint/2010/main" val="3322944146"/>
      </p:ext>
    </p:extLst>
  </p:cSld>
  <p:clrMapOvr>
    <a:masterClrMapping/>
  </p:clrMapOvr>
  <mc:AlternateContent xmlns:mc="http://schemas.openxmlformats.org/markup-compatibility/2006" xmlns:p14="http://schemas.microsoft.com/office/powerpoint/2010/main">
    <mc:Choice Requires="p14">
      <p:transition spd="slow" p14:dur="2000" advTm="4448"/>
    </mc:Choice>
    <mc:Fallback xmlns="">
      <p:transition spd="slow" advTm="4448"/>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64E66-108E-8EEC-AA49-A0C21B7B41B8}"/>
              </a:ext>
            </a:extLst>
          </p:cNvPr>
          <p:cNvSpPr>
            <a:spLocks noGrp="1"/>
          </p:cNvSpPr>
          <p:nvPr>
            <p:ph type="title"/>
          </p:nvPr>
        </p:nvSpPr>
        <p:spPr/>
        <p:txBody>
          <a:bodyPr/>
          <a:lstStyle/>
          <a:p>
            <a:r>
              <a:rPr lang="en-US" dirty="0"/>
              <a:t>Administrative and Management Structure</a:t>
            </a:r>
          </a:p>
        </p:txBody>
      </p:sp>
      <p:sp>
        <p:nvSpPr>
          <p:cNvPr id="3" name="Content Placeholder 2">
            <a:extLst>
              <a:ext uri="{FF2B5EF4-FFF2-40B4-BE49-F238E27FC236}">
                <a16:creationId xmlns:a16="http://schemas.microsoft.com/office/drawing/2014/main" id="{98C29A7C-01F9-854B-5FE2-F7F54B8CEB60}"/>
              </a:ext>
            </a:extLst>
          </p:cNvPr>
          <p:cNvSpPr>
            <a:spLocks noGrp="1"/>
          </p:cNvSpPr>
          <p:nvPr>
            <p:ph idx="1"/>
          </p:nvPr>
        </p:nvSpPr>
        <p:spPr/>
        <p:txBody>
          <a:bodyPr>
            <a:normAutofit/>
          </a:bodyPr>
          <a:lstStyle/>
          <a:p>
            <a:pPr lvl="0"/>
            <a:r>
              <a:rPr lang="en-US" dirty="0"/>
              <a:t>Decentralized model (each facility managing and covering all costs)</a:t>
            </a:r>
          </a:p>
          <a:p>
            <a:pPr lvl="0"/>
            <a:r>
              <a:rPr lang="en-US" dirty="0"/>
              <a:t>Hybrid (shared costs, centrally managed) </a:t>
            </a:r>
          </a:p>
          <a:p>
            <a:pPr lvl="0"/>
            <a:r>
              <a:rPr lang="en-US" dirty="0"/>
              <a:t>Federated (shared costs and shared management) coordination.</a:t>
            </a:r>
          </a:p>
          <a:p>
            <a:pPr lvl="0"/>
            <a:r>
              <a:rPr lang="en-US" dirty="0"/>
              <a:t>Completely centralized</a:t>
            </a:r>
          </a:p>
        </p:txBody>
      </p:sp>
    </p:spTree>
    <p:extLst>
      <p:ext uri="{BB962C8B-B14F-4D97-AF65-F5344CB8AC3E}">
        <p14:creationId xmlns:p14="http://schemas.microsoft.com/office/powerpoint/2010/main" val="2234931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208DC-BA8C-ADDC-EB30-1161F1893DE3}"/>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B45998AB-1405-772D-2BDD-65160B340F04}"/>
              </a:ext>
            </a:extLst>
          </p:cNvPr>
          <p:cNvSpPr>
            <a:spLocks noGrp="1"/>
          </p:cNvSpPr>
          <p:nvPr>
            <p:ph idx="1"/>
          </p:nvPr>
        </p:nvSpPr>
        <p:spPr/>
        <p:txBody>
          <a:bodyPr>
            <a:normAutofit lnSpcReduction="10000"/>
          </a:bodyPr>
          <a:lstStyle/>
          <a:p>
            <a:r>
              <a:rPr lang="en-US" dirty="0"/>
              <a:t>Review the report and recommendation with a broader audience for input</a:t>
            </a:r>
          </a:p>
          <a:p>
            <a:r>
              <a:rPr lang="en-US" dirty="0"/>
              <a:t>Objective assessment of the four models</a:t>
            </a:r>
          </a:p>
          <a:p>
            <a:pPr lvl="1"/>
            <a:r>
              <a:rPr lang="en-US" dirty="0"/>
              <a:t>Financial</a:t>
            </a:r>
          </a:p>
          <a:p>
            <a:pPr lvl="2"/>
            <a:r>
              <a:rPr lang="en-US" dirty="0"/>
              <a:t>Expenses</a:t>
            </a:r>
          </a:p>
          <a:p>
            <a:pPr lvl="2"/>
            <a:r>
              <a:rPr lang="en-US" dirty="0"/>
              <a:t>Revenue (support)</a:t>
            </a:r>
          </a:p>
          <a:p>
            <a:pPr lvl="1"/>
            <a:r>
              <a:rPr lang="en-US" dirty="0"/>
              <a:t>Impact</a:t>
            </a:r>
          </a:p>
          <a:p>
            <a:pPr lvl="1"/>
            <a:r>
              <a:rPr lang="en-US" dirty="0"/>
              <a:t>Duplication</a:t>
            </a:r>
          </a:p>
          <a:p>
            <a:pPr lvl="1"/>
            <a:r>
              <a:rPr lang="en-US" dirty="0"/>
              <a:t>SOPs</a:t>
            </a:r>
          </a:p>
          <a:p>
            <a:pPr lvl="1"/>
            <a:endParaRPr lang="en-US" dirty="0"/>
          </a:p>
        </p:txBody>
      </p:sp>
    </p:spTree>
    <p:extLst>
      <p:ext uri="{BB962C8B-B14F-4D97-AF65-F5344CB8AC3E}">
        <p14:creationId xmlns:p14="http://schemas.microsoft.com/office/powerpoint/2010/main" val="3530731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69BBB-27EE-1B38-ACB0-011BFE8A0C2C}"/>
              </a:ext>
            </a:extLst>
          </p:cNvPr>
          <p:cNvSpPr>
            <a:spLocks noGrp="1"/>
          </p:cNvSpPr>
          <p:nvPr>
            <p:ph type="title"/>
          </p:nvPr>
        </p:nvSpPr>
        <p:spPr/>
        <p:txBody>
          <a:bodyPr/>
          <a:lstStyle/>
          <a:p>
            <a:r>
              <a:rPr lang="en-US" dirty="0"/>
              <a:t>Animal Facilities Task Force</a:t>
            </a:r>
          </a:p>
        </p:txBody>
      </p:sp>
      <p:sp>
        <p:nvSpPr>
          <p:cNvPr id="3" name="Content Placeholder 2">
            <a:extLst>
              <a:ext uri="{FF2B5EF4-FFF2-40B4-BE49-F238E27FC236}">
                <a16:creationId xmlns:a16="http://schemas.microsoft.com/office/drawing/2014/main" id="{1E2EECAD-72E0-714C-A1AE-ADCBAAB573A8}"/>
              </a:ext>
            </a:extLst>
          </p:cNvPr>
          <p:cNvSpPr>
            <a:spLocks noGrp="1"/>
          </p:cNvSpPr>
          <p:nvPr>
            <p:ph idx="1"/>
          </p:nvPr>
        </p:nvSpPr>
        <p:spPr>
          <a:xfrm>
            <a:off x="418476" y="2632844"/>
            <a:ext cx="4834952" cy="3780480"/>
          </a:xfrm>
        </p:spPr>
        <p:txBody>
          <a:bodyPr>
            <a:normAutofit fontScale="92500" lnSpcReduction="20000"/>
          </a:bodyPr>
          <a:lstStyle/>
          <a:p>
            <a:r>
              <a:rPr lang="en-US" dirty="0"/>
              <a:t>The task force will be responsible for developing a strategic and implementation plan on the central management of animal facilities… to reduce inconsistencies across the facilities, develop an approach that will enable the University to direct expense the costs of the animal facilities, and ensure the appropriate personnel are available to ensure the proper care of the animals.</a:t>
            </a:r>
          </a:p>
        </p:txBody>
      </p:sp>
      <p:sp>
        <p:nvSpPr>
          <p:cNvPr id="4" name="Content Placeholder 2">
            <a:extLst>
              <a:ext uri="{FF2B5EF4-FFF2-40B4-BE49-F238E27FC236}">
                <a16:creationId xmlns:a16="http://schemas.microsoft.com/office/drawing/2014/main" id="{AAFE1A21-ACFC-58A3-040D-64DBF7F89E79}"/>
              </a:ext>
            </a:extLst>
          </p:cNvPr>
          <p:cNvSpPr txBox="1">
            <a:spLocks/>
          </p:cNvSpPr>
          <p:nvPr/>
        </p:nvSpPr>
        <p:spPr>
          <a:xfrm>
            <a:off x="5411449" y="2632844"/>
            <a:ext cx="6780551" cy="3780480"/>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Task force members</a:t>
            </a:r>
          </a:p>
          <a:p>
            <a:pPr lvl="1"/>
            <a:r>
              <a:rPr lang="en-US" dirty="0"/>
              <a:t>Qian-Quan Sun, Zoology &amp; Physiology</a:t>
            </a:r>
          </a:p>
          <a:p>
            <a:pPr lvl="1"/>
            <a:r>
              <a:rPr lang="en-US" dirty="0" err="1"/>
              <a:t>Sreejayan</a:t>
            </a:r>
            <a:r>
              <a:rPr lang="en-US" dirty="0"/>
              <a:t> Nair, School of Pharmacy</a:t>
            </a:r>
          </a:p>
          <a:p>
            <a:pPr lvl="1"/>
            <a:r>
              <a:rPr lang="en-US" dirty="0"/>
              <a:t>James Pru, Animal Sciences</a:t>
            </a:r>
          </a:p>
          <a:p>
            <a:pPr lvl="1"/>
            <a:r>
              <a:rPr lang="en-US" dirty="0"/>
              <a:t>David Williams, Botany</a:t>
            </a:r>
          </a:p>
          <a:p>
            <a:pPr lvl="1"/>
            <a:r>
              <a:rPr lang="en-US" dirty="0"/>
              <a:t>Eric Moody, Research Assoc. Dean, Health Sciences</a:t>
            </a:r>
          </a:p>
          <a:p>
            <a:pPr lvl="1"/>
            <a:r>
              <a:rPr lang="en-US" dirty="0"/>
              <a:t>Kevin Shimkus, Assistant Director, Compliance</a:t>
            </a:r>
          </a:p>
          <a:p>
            <a:pPr lvl="1"/>
            <a:r>
              <a:rPr lang="en-US" dirty="0"/>
              <a:t>Jennie Cook, Director, MORF</a:t>
            </a:r>
          </a:p>
          <a:p>
            <a:pPr lvl="1"/>
            <a:r>
              <a:rPr lang="en-US" dirty="0"/>
              <a:t>Jami Miller, Director Business Operations, REDD</a:t>
            </a:r>
          </a:p>
          <a:p>
            <a:pPr lvl="1"/>
            <a:r>
              <a:rPr lang="en-US" dirty="0"/>
              <a:t>Arun Pradhan, Deputy VP, Research &amp; Innovation</a:t>
            </a:r>
          </a:p>
        </p:txBody>
      </p:sp>
    </p:spTree>
    <p:extLst>
      <p:ext uri="{BB962C8B-B14F-4D97-AF65-F5344CB8AC3E}">
        <p14:creationId xmlns:p14="http://schemas.microsoft.com/office/powerpoint/2010/main" val="2053163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E88B8-F0B3-48A8-865D-F0D0B824DE69}"/>
              </a:ext>
            </a:extLst>
          </p:cNvPr>
          <p:cNvSpPr>
            <a:spLocks noGrp="1"/>
          </p:cNvSpPr>
          <p:nvPr>
            <p:ph type="title"/>
          </p:nvPr>
        </p:nvSpPr>
        <p:spPr/>
        <p:txBody>
          <a:bodyPr/>
          <a:lstStyle/>
          <a:p>
            <a:r>
              <a:rPr lang="en-US" dirty="0"/>
              <a:t>Specific Issues to Address</a:t>
            </a:r>
          </a:p>
        </p:txBody>
      </p:sp>
      <p:sp>
        <p:nvSpPr>
          <p:cNvPr id="3" name="Content Placeholder 2">
            <a:extLst>
              <a:ext uri="{FF2B5EF4-FFF2-40B4-BE49-F238E27FC236}">
                <a16:creationId xmlns:a16="http://schemas.microsoft.com/office/drawing/2014/main" id="{19AEDFBB-E6F8-FB67-6DF5-404BD98C5356}"/>
              </a:ext>
            </a:extLst>
          </p:cNvPr>
          <p:cNvSpPr>
            <a:spLocks noGrp="1"/>
          </p:cNvSpPr>
          <p:nvPr>
            <p:ph idx="1"/>
          </p:nvPr>
        </p:nvSpPr>
        <p:spPr/>
        <p:txBody>
          <a:bodyPr>
            <a:normAutofit fontScale="92500" lnSpcReduction="10000"/>
          </a:bodyPr>
          <a:lstStyle/>
          <a:p>
            <a:r>
              <a:rPr lang="en-US" dirty="0"/>
              <a:t>Review of best practices by other institutions of similar size as the University</a:t>
            </a:r>
          </a:p>
          <a:p>
            <a:endParaRPr lang="en-US" dirty="0"/>
          </a:p>
          <a:p>
            <a:r>
              <a:rPr lang="en-US" dirty="0"/>
              <a:t>Administrative and management structure and policy for centralized management of animal facilities across the campus</a:t>
            </a:r>
          </a:p>
          <a:p>
            <a:endParaRPr lang="en-US" dirty="0"/>
          </a:p>
          <a:p>
            <a:r>
              <a:rPr lang="en-US" dirty="0"/>
              <a:t>Staff needs for centralized management of animal facilities</a:t>
            </a:r>
          </a:p>
          <a:p>
            <a:endParaRPr lang="en-US" dirty="0"/>
          </a:p>
          <a:p>
            <a:r>
              <a:rPr lang="en-US" dirty="0"/>
              <a:t>Strategy for financial support and management of animal facilities</a:t>
            </a:r>
          </a:p>
        </p:txBody>
      </p:sp>
    </p:spTree>
    <p:extLst>
      <p:ext uri="{BB962C8B-B14F-4D97-AF65-F5344CB8AC3E}">
        <p14:creationId xmlns:p14="http://schemas.microsoft.com/office/powerpoint/2010/main" val="1835962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481F3-3FF0-AED1-002F-19C00AEE06E6}"/>
              </a:ext>
            </a:extLst>
          </p:cNvPr>
          <p:cNvSpPr>
            <a:spLocks noGrp="1"/>
          </p:cNvSpPr>
          <p:nvPr>
            <p:ph type="title"/>
          </p:nvPr>
        </p:nvSpPr>
        <p:spPr/>
        <p:txBody>
          <a:bodyPr/>
          <a:lstStyle/>
          <a:p>
            <a:r>
              <a:rPr lang="en-US" dirty="0"/>
              <a:t>Review of Best Practices</a:t>
            </a:r>
          </a:p>
        </p:txBody>
      </p:sp>
      <p:sp>
        <p:nvSpPr>
          <p:cNvPr id="3" name="Content Placeholder 2">
            <a:extLst>
              <a:ext uri="{FF2B5EF4-FFF2-40B4-BE49-F238E27FC236}">
                <a16:creationId xmlns:a16="http://schemas.microsoft.com/office/drawing/2014/main" id="{16AAC851-0E38-81C0-E5AF-D5EA22E91498}"/>
              </a:ext>
            </a:extLst>
          </p:cNvPr>
          <p:cNvSpPr>
            <a:spLocks noGrp="1"/>
          </p:cNvSpPr>
          <p:nvPr>
            <p:ph idx="1"/>
          </p:nvPr>
        </p:nvSpPr>
        <p:spPr/>
        <p:txBody>
          <a:bodyPr/>
          <a:lstStyle/>
          <a:p>
            <a:r>
              <a:rPr lang="en-US" dirty="0"/>
              <a:t>Improved animal welfare through fully centralized or semi-centralized management</a:t>
            </a:r>
          </a:p>
          <a:p>
            <a:r>
              <a:rPr lang="en-US" dirty="0"/>
              <a:t>Enhancing animal welfare and husbandry by providing dedicated staff to work with researchers (who are ultimately responsible)</a:t>
            </a:r>
          </a:p>
          <a:p>
            <a:pPr lvl="1"/>
            <a:r>
              <a:rPr lang="en-US" dirty="0"/>
              <a:t>Shifting burden animal welfare and husbandry burden</a:t>
            </a:r>
          </a:p>
          <a:p>
            <a:r>
              <a:rPr lang="en-US" dirty="0"/>
              <a:t>Potential reduction of administrative burden and duplication</a:t>
            </a:r>
          </a:p>
        </p:txBody>
      </p:sp>
    </p:spTree>
    <p:extLst>
      <p:ext uri="{BB962C8B-B14F-4D97-AF65-F5344CB8AC3E}">
        <p14:creationId xmlns:p14="http://schemas.microsoft.com/office/powerpoint/2010/main" val="1132183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BF2C5-DF96-9952-9185-B89E512F6D2A}"/>
              </a:ext>
            </a:extLst>
          </p:cNvPr>
          <p:cNvSpPr>
            <a:spLocks noGrp="1"/>
          </p:cNvSpPr>
          <p:nvPr>
            <p:ph type="title"/>
          </p:nvPr>
        </p:nvSpPr>
        <p:spPr/>
        <p:txBody>
          <a:bodyPr/>
          <a:lstStyle/>
          <a:p>
            <a:r>
              <a:rPr lang="en-US" dirty="0"/>
              <a:t>Recommendations</a:t>
            </a:r>
          </a:p>
        </p:txBody>
      </p:sp>
      <p:sp>
        <p:nvSpPr>
          <p:cNvPr id="3" name="Content Placeholder 2">
            <a:extLst>
              <a:ext uri="{FF2B5EF4-FFF2-40B4-BE49-F238E27FC236}">
                <a16:creationId xmlns:a16="http://schemas.microsoft.com/office/drawing/2014/main" id="{354D0893-E258-74C8-7FF9-22C631F7ADF9}"/>
              </a:ext>
            </a:extLst>
          </p:cNvPr>
          <p:cNvSpPr>
            <a:spLocks noGrp="1"/>
          </p:cNvSpPr>
          <p:nvPr>
            <p:ph idx="1"/>
          </p:nvPr>
        </p:nvSpPr>
        <p:spPr/>
        <p:txBody>
          <a:bodyPr/>
          <a:lstStyle/>
          <a:p>
            <a:pPr marL="0" indent="0">
              <a:buNone/>
            </a:pPr>
            <a:r>
              <a:rPr lang="en-US" dirty="0"/>
              <a:t>Preparation for AAALAC application.</a:t>
            </a:r>
          </a:p>
          <a:p>
            <a:pPr marL="0" indent="0">
              <a:buNone/>
            </a:pPr>
            <a:endParaRPr lang="en-US" dirty="0"/>
          </a:p>
        </p:txBody>
      </p:sp>
    </p:spTree>
    <p:extLst>
      <p:ext uri="{BB962C8B-B14F-4D97-AF65-F5344CB8AC3E}">
        <p14:creationId xmlns:p14="http://schemas.microsoft.com/office/powerpoint/2010/main" val="2976611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FED55-3840-DDEC-4810-6665CD11EB82}"/>
              </a:ext>
            </a:extLst>
          </p:cNvPr>
          <p:cNvSpPr>
            <a:spLocks noGrp="1"/>
          </p:cNvSpPr>
          <p:nvPr>
            <p:ph type="title"/>
          </p:nvPr>
        </p:nvSpPr>
        <p:spPr/>
        <p:txBody>
          <a:bodyPr>
            <a:noAutofit/>
          </a:bodyPr>
          <a:lstStyle/>
          <a:p>
            <a:r>
              <a:rPr lang="en-US" sz="2800" b="1" dirty="0"/>
              <a:t>1</a:t>
            </a:r>
            <a:r>
              <a:rPr lang="en-US" sz="2800" dirty="0"/>
              <a:t>: </a:t>
            </a:r>
            <a:r>
              <a:rPr lang="en-US" sz="2800" b="1" dirty="0"/>
              <a:t>Establish IACUC approved standard operating procedures (SOPs) and metrics (for consistency) across all facilities with respect to animal care including:</a:t>
            </a:r>
            <a:br>
              <a:rPr lang="en-US" sz="2800" dirty="0"/>
            </a:br>
            <a:endParaRPr lang="en-US" sz="2800" dirty="0"/>
          </a:p>
        </p:txBody>
      </p:sp>
      <p:sp>
        <p:nvSpPr>
          <p:cNvPr id="3" name="Content Placeholder 2">
            <a:extLst>
              <a:ext uri="{FF2B5EF4-FFF2-40B4-BE49-F238E27FC236}">
                <a16:creationId xmlns:a16="http://schemas.microsoft.com/office/drawing/2014/main" id="{8517E6CD-B698-2180-2DB6-FCA1B943119C}"/>
              </a:ext>
            </a:extLst>
          </p:cNvPr>
          <p:cNvSpPr>
            <a:spLocks noGrp="1"/>
          </p:cNvSpPr>
          <p:nvPr>
            <p:ph idx="1"/>
          </p:nvPr>
        </p:nvSpPr>
        <p:spPr/>
        <p:txBody>
          <a:bodyPr/>
          <a:lstStyle/>
          <a:p>
            <a:r>
              <a:rPr lang="en-US" dirty="0"/>
              <a:t>Husbandry (Bedding changes, Feeding, Cage Washing, ….).</a:t>
            </a:r>
          </a:p>
          <a:p>
            <a:r>
              <a:rPr lang="en-US" dirty="0"/>
              <a:t>Healthcare monitoring and reporting. </a:t>
            </a:r>
          </a:p>
          <a:p>
            <a:r>
              <a:rPr lang="en-US" dirty="0"/>
              <a:t>Room cleaning.</a:t>
            </a:r>
          </a:p>
          <a:p>
            <a:r>
              <a:rPr lang="en-US" dirty="0"/>
              <a:t>Animal intake, quarantine, and monitoring processes and procedures. </a:t>
            </a:r>
          </a:p>
          <a:p>
            <a:endParaRPr lang="en-US" dirty="0"/>
          </a:p>
        </p:txBody>
      </p:sp>
    </p:spTree>
    <p:extLst>
      <p:ext uri="{BB962C8B-B14F-4D97-AF65-F5344CB8AC3E}">
        <p14:creationId xmlns:p14="http://schemas.microsoft.com/office/powerpoint/2010/main" val="3411366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9D30F-9095-7D22-9841-BF47476963E2}"/>
              </a:ext>
            </a:extLst>
          </p:cNvPr>
          <p:cNvSpPr>
            <a:spLocks noGrp="1"/>
          </p:cNvSpPr>
          <p:nvPr>
            <p:ph type="title"/>
          </p:nvPr>
        </p:nvSpPr>
        <p:spPr/>
        <p:txBody>
          <a:bodyPr>
            <a:noAutofit/>
          </a:bodyPr>
          <a:lstStyle/>
          <a:p>
            <a:r>
              <a:rPr lang="en-US" sz="2800" b="1" dirty="0"/>
              <a:t>2:</a:t>
            </a:r>
            <a:r>
              <a:rPr lang="en-US" sz="2800" dirty="0"/>
              <a:t> </a:t>
            </a:r>
            <a:r>
              <a:rPr lang="en-US" sz="2800" b="1" dirty="0"/>
              <a:t>Establish consistent training programs and resources for all personnel involved in animal care and animal specific handling protocols.</a:t>
            </a:r>
            <a:br>
              <a:rPr lang="en-US" sz="2800" dirty="0"/>
            </a:br>
            <a:endParaRPr lang="en-US" sz="2800" dirty="0"/>
          </a:p>
        </p:txBody>
      </p:sp>
      <p:sp>
        <p:nvSpPr>
          <p:cNvPr id="3" name="Content Placeholder 2">
            <a:extLst>
              <a:ext uri="{FF2B5EF4-FFF2-40B4-BE49-F238E27FC236}">
                <a16:creationId xmlns:a16="http://schemas.microsoft.com/office/drawing/2014/main" id="{C775C461-D841-7BC4-42C0-47B30A20162A}"/>
              </a:ext>
            </a:extLst>
          </p:cNvPr>
          <p:cNvSpPr>
            <a:spLocks noGrp="1"/>
          </p:cNvSpPr>
          <p:nvPr>
            <p:ph idx="1"/>
          </p:nvPr>
        </p:nvSpPr>
        <p:spPr/>
        <p:txBody>
          <a:bodyPr/>
          <a:lstStyle/>
          <a:p>
            <a:r>
              <a:rPr lang="en-US" dirty="0"/>
              <a:t>Staff </a:t>
            </a:r>
            <a:endParaRPr lang="en-US" sz="3600" dirty="0"/>
          </a:p>
          <a:p>
            <a:r>
              <a:rPr lang="en-US" dirty="0"/>
              <a:t>Students </a:t>
            </a:r>
            <a:endParaRPr lang="en-US" sz="3600" dirty="0"/>
          </a:p>
          <a:p>
            <a:r>
              <a:rPr lang="en-US" dirty="0"/>
              <a:t>Researchers </a:t>
            </a:r>
            <a:endParaRPr lang="en-US" sz="3600" dirty="0"/>
          </a:p>
          <a:p>
            <a:endParaRPr lang="en-US" dirty="0"/>
          </a:p>
        </p:txBody>
      </p:sp>
    </p:spTree>
    <p:extLst>
      <p:ext uri="{BB962C8B-B14F-4D97-AF65-F5344CB8AC3E}">
        <p14:creationId xmlns:p14="http://schemas.microsoft.com/office/powerpoint/2010/main" val="1713466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AF3B7-86DD-ACDF-7ABB-D4C2312D2991}"/>
              </a:ext>
            </a:extLst>
          </p:cNvPr>
          <p:cNvSpPr>
            <a:spLocks noGrp="1"/>
          </p:cNvSpPr>
          <p:nvPr>
            <p:ph type="title"/>
          </p:nvPr>
        </p:nvSpPr>
        <p:spPr/>
        <p:txBody>
          <a:bodyPr>
            <a:normAutofit/>
          </a:bodyPr>
          <a:lstStyle/>
          <a:p>
            <a:r>
              <a:rPr lang="en-US" sz="2800" b="1" dirty="0"/>
              <a:t>3: Centralize administrative responsibilities</a:t>
            </a:r>
            <a:r>
              <a:rPr lang="en-US" sz="2800" dirty="0"/>
              <a:t> </a:t>
            </a:r>
          </a:p>
        </p:txBody>
      </p:sp>
      <p:sp>
        <p:nvSpPr>
          <p:cNvPr id="3" name="Content Placeholder 2">
            <a:extLst>
              <a:ext uri="{FF2B5EF4-FFF2-40B4-BE49-F238E27FC236}">
                <a16:creationId xmlns:a16="http://schemas.microsoft.com/office/drawing/2014/main" id="{C125AF4E-8F79-222F-323B-97D9E581D87A}"/>
              </a:ext>
            </a:extLst>
          </p:cNvPr>
          <p:cNvSpPr>
            <a:spLocks noGrp="1"/>
          </p:cNvSpPr>
          <p:nvPr>
            <p:ph idx="1"/>
          </p:nvPr>
        </p:nvSpPr>
        <p:spPr/>
        <p:txBody>
          <a:bodyPr>
            <a:normAutofit fontScale="85000" lnSpcReduction="20000"/>
          </a:bodyPr>
          <a:lstStyle/>
          <a:p>
            <a:pPr lvl="0"/>
            <a:r>
              <a:rPr lang="en-US" dirty="0"/>
              <a:t>Centralized Animal Ordering, Receiving, and Quarantine Process</a:t>
            </a:r>
          </a:p>
          <a:p>
            <a:pPr lvl="0"/>
            <a:r>
              <a:rPr lang="en-US" dirty="0"/>
              <a:t>Centralized Ordering of Goods and Distribution</a:t>
            </a:r>
          </a:p>
          <a:p>
            <a:pPr lvl="0"/>
            <a:r>
              <a:rPr lang="en-US" dirty="0"/>
              <a:t>Assisting with matching incoming animal researchers with spacing to best fit needs.</a:t>
            </a:r>
          </a:p>
          <a:p>
            <a:pPr lvl="0"/>
            <a:r>
              <a:rPr lang="en-US" dirty="0"/>
              <a:t>Increased services - basic animal care [nail trims], necropsy reports, etc. as optional fee-for-service).</a:t>
            </a:r>
          </a:p>
          <a:p>
            <a:pPr lvl="0"/>
            <a:r>
              <a:rPr lang="en-US" dirty="0"/>
              <a:t>Equipment maintenance schedules and service plans.</a:t>
            </a:r>
          </a:p>
          <a:p>
            <a:pPr lvl="0"/>
            <a:r>
              <a:rPr lang="en-US" dirty="0"/>
              <a:t>Additional staff to support growing facilities &amp; needs</a:t>
            </a:r>
          </a:p>
          <a:p>
            <a:pPr lvl="0"/>
            <a:r>
              <a:rPr lang="en-US" dirty="0"/>
              <a:t>Develop core services to assist investigators with basic needs</a:t>
            </a:r>
          </a:p>
          <a:p>
            <a:pPr lvl="0"/>
            <a:r>
              <a:rPr lang="en-US" dirty="0"/>
              <a:t>Shared common vivarium equipment (dissecting scope, anesthesia chambers, etc.).</a:t>
            </a:r>
          </a:p>
        </p:txBody>
      </p:sp>
    </p:spTree>
    <p:extLst>
      <p:ext uri="{BB962C8B-B14F-4D97-AF65-F5344CB8AC3E}">
        <p14:creationId xmlns:p14="http://schemas.microsoft.com/office/powerpoint/2010/main" val="2110999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5997E-C2E8-F7CD-6E10-2FD23B639A82}"/>
              </a:ext>
            </a:extLst>
          </p:cNvPr>
          <p:cNvSpPr>
            <a:spLocks noGrp="1"/>
          </p:cNvSpPr>
          <p:nvPr>
            <p:ph type="title"/>
          </p:nvPr>
        </p:nvSpPr>
        <p:spPr/>
        <p:txBody>
          <a:bodyPr/>
          <a:lstStyle/>
          <a:p>
            <a:r>
              <a:rPr lang="en-US" dirty="0"/>
              <a:t>Staff Needs</a:t>
            </a:r>
          </a:p>
        </p:txBody>
      </p:sp>
      <p:sp>
        <p:nvSpPr>
          <p:cNvPr id="3" name="Content Placeholder 2">
            <a:extLst>
              <a:ext uri="{FF2B5EF4-FFF2-40B4-BE49-F238E27FC236}">
                <a16:creationId xmlns:a16="http://schemas.microsoft.com/office/drawing/2014/main" id="{6ED4A03B-2223-016B-FA65-B8D8F3FB26A0}"/>
              </a:ext>
            </a:extLst>
          </p:cNvPr>
          <p:cNvSpPr>
            <a:spLocks noGrp="1"/>
          </p:cNvSpPr>
          <p:nvPr>
            <p:ph idx="1"/>
          </p:nvPr>
        </p:nvSpPr>
        <p:spPr/>
        <p:txBody>
          <a:bodyPr/>
          <a:lstStyle/>
          <a:p>
            <a:r>
              <a:rPr lang="en-US" dirty="0"/>
              <a:t>Director</a:t>
            </a:r>
          </a:p>
          <a:p>
            <a:r>
              <a:rPr lang="en-US" dirty="0"/>
              <a:t>Assistant Director, training officer</a:t>
            </a:r>
          </a:p>
          <a:p>
            <a:r>
              <a:rPr lang="en-US" dirty="0"/>
              <a:t>Senior Technicians (MORF, Pharmacy, Biological Sciences, </a:t>
            </a:r>
            <a:r>
              <a:rPr lang="en-US" dirty="0" err="1"/>
              <a:t>AcC</a:t>
            </a:r>
            <a:r>
              <a:rPr lang="en-US" dirty="0"/>
              <a:t>/Vet Lab)</a:t>
            </a:r>
          </a:p>
          <a:p>
            <a:r>
              <a:rPr lang="en-US" dirty="0"/>
              <a:t>Weekend Technicians</a:t>
            </a:r>
          </a:p>
          <a:p>
            <a:r>
              <a:rPr lang="en-US" dirty="0"/>
              <a:t>Part-time Technicians</a:t>
            </a:r>
          </a:p>
          <a:p>
            <a:endParaRPr lang="en-US" dirty="0"/>
          </a:p>
        </p:txBody>
      </p:sp>
    </p:spTree>
    <p:extLst>
      <p:ext uri="{BB962C8B-B14F-4D97-AF65-F5344CB8AC3E}">
        <p14:creationId xmlns:p14="http://schemas.microsoft.com/office/powerpoint/2010/main" val="35419566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4476</TotalTime>
  <Words>808</Words>
  <Application>Microsoft Macintosh PowerPoint</Application>
  <PresentationFormat>Widescreen</PresentationFormat>
  <Paragraphs>97</Paragraphs>
  <Slides>11</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Garamond</vt:lpstr>
      <vt:lpstr>Office Theme</vt:lpstr>
      <vt:lpstr>University of Wyoming</vt:lpstr>
      <vt:lpstr>Animal Facilities Task Force</vt:lpstr>
      <vt:lpstr>Specific Issues to Address</vt:lpstr>
      <vt:lpstr>Review of Best Practices</vt:lpstr>
      <vt:lpstr>Recommendations</vt:lpstr>
      <vt:lpstr>1: Establish IACUC approved standard operating procedures (SOPs) and metrics (for consistency) across all facilities with respect to animal care including: </vt:lpstr>
      <vt:lpstr>2: Establish consistent training programs and resources for all personnel involved in animal care and animal specific handling protocols. </vt:lpstr>
      <vt:lpstr>3: Centralize administrative responsibilities </vt:lpstr>
      <vt:lpstr>Staff Needs</vt:lpstr>
      <vt:lpstr>Administrative and Management Structure</vt:lpstr>
      <vt:lpstr>Next Steps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Microsoft Office User</dc:creator>
  <cp:keywords/>
  <dc:description/>
  <cp:lastModifiedBy>ASP</cp:lastModifiedBy>
  <cp:revision>75</cp:revision>
  <dcterms:created xsi:type="dcterms:W3CDTF">2018-11-02T15:40:34Z</dcterms:created>
  <dcterms:modified xsi:type="dcterms:W3CDTF">2026-04-23T15:43:10Z</dcterms:modified>
  <cp:category/>
</cp:coreProperties>
</file>