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omments/modernComment_16A_237EC81C.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9" r:id="rId1"/>
    <p:sldMasterId id="2147483821" r:id="rId2"/>
  </p:sldMasterIdLst>
  <p:notesMasterIdLst>
    <p:notesMasterId r:id="rId20"/>
  </p:notesMasterIdLst>
  <p:handoutMasterIdLst>
    <p:handoutMasterId r:id="rId21"/>
  </p:handoutMasterIdLst>
  <p:sldIdLst>
    <p:sldId id="256" r:id="rId3"/>
    <p:sldId id="372" r:id="rId4"/>
    <p:sldId id="355" r:id="rId5"/>
    <p:sldId id="356" r:id="rId6"/>
    <p:sldId id="374" r:id="rId7"/>
    <p:sldId id="373" r:id="rId8"/>
    <p:sldId id="364" r:id="rId9"/>
    <p:sldId id="366" r:id="rId10"/>
    <p:sldId id="361" r:id="rId11"/>
    <p:sldId id="362" r:id="rId12"/>
    <p:sldId id="360" r:id="rId13"/>
    <p:sldId id="367" r:id="rId14"/>
    <p:sldId id="338" r:id="rId15"/>
    <p:sldId id="370" r:id="rId16"/>
    <p:sldId id="371" r:id="rId17"/>
    <p:sldId id="363" r:id="rId18"/>
    <p:sldId id="354" r:id="rId19"/>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757F0E8-9F88-680B-5E6A-706EFAB9DD04}" name="Jenna Ruth Martin" initials="JRM" userId="S::jmart131@uwyo.edu::c1cbbdb0-f0da-49d0-a7df-b2ef44287b4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08" autoAdjust="0"/>
    <p:restoredTop sz="94754" autoAdjust="0"/>
  </p:normalViewPr>
  <p:slideViewPr>
    <p:cSldViewPr>
      <p:cViewPr varScale="1">
        <p:scale>
          <a:sx n="68" d="100"/>
          <a:sy n="68" d="100"/>
        </p:scale>
        <p:origin x="161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8/10/relationships/authors" Target="authors.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comments/modernComment_16A_237EC81C.xml><?xml version="1.0" encoding="utf-8"?>
<p188:cmLst xmlns:a="http://schemas.openxmlformats.org/drawingml/2006/main" xmlns:r="http://schemas.openxmlformats.org/officeDocument/2006/relationships" xmlns:p188="http://schemas.microsoft.com/office/powerpoint/2018/8/main">
  <p188:cm id="{E4745429-7ADB-4258-8D81-51A7EB5EE15C}" authorId="{1757F0E8-9F88-680B-5E6A-706EFAB9DD04}" created="2023-08-22T14:10:40.062">
    <pc:sldMkLst xmlns:pc="http://schemas.microsoft.com/office/powerpoint/2013/main/command">
      <pc:docMk/>
      <pc:sldMk cId="595511324" sldId="362"/>
    </pc:sldMkLst>
    <p188:txBody>
      <a:bodyPr/>
      <a:lstStyle/>
      <a:p>
        <a:r>
          <a:rPr lang="en-US"/>
          <a:t>Who is "you" in both bullet points under Through UW? Complaining party or victim?</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76803"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76804"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76805"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6DD6AC8A-CA37-49A9-99C9-2F2F8028D378}" type="slidenum">
              <a:rPr lang="en-US"/>
              <a:pPr>
                <a:defRPr/>
              </a:pPr>
              <a:t>‹#›</a:t>
            </a:fld>
            <a:endParaRPr lang="en-US"/>
          </a:p>
        </p:txBody>
      </p:sp>
    </p:spTree>
    <p:extLst>
      <p:ext uri="{BB962C8B-B14F-4D97-AF65-F5344CB8AC3E}">
        <p14:creationId xmlns:p14="http://schemas.microsoft.com/office/powerpoint/2010/main" val="5327259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64515"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64517"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64519"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77AC7352-186E-4B3A-AD93-14EC93627F48}" type="slidenum">
              <a:rPr lang="en-US"/>
              <a:pPr>
                <a:defRPr/>
              </a:pPr>
              <a:t>‹#›</a:t>
            </a:fld>
            <a:endParaRPr lang="en-US"/>
          </a:p>
        </p:txBody>
      </p:sp>
    </p:spTree>
    <p:extLst>
      <p:ext uri="{BB962C8B-B14F-4D97-AF65-F5344CB8AC3E}">
        <p14:creationId xmlns:p14="http://schemas.microsoft.com/office/powerpoint/2010/main" val="30613456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B628D56E-1042-44CC-85DA-ADE3048CD8D9}" type="datetime1">
              <a:rPr lang="en-US" smtClean="0"/>
              <a:pPr>
                <a:defRPr/>
              </a:pPr>
              <a:t>9/11/2023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E0F4E12-8799-4D25-A367-4DBE21EBAD1B}" type="slidenum">
              <a:rPr lang="en-US" smtClean="0"/>
              <a:pPr>
                <a:defRPr/>
              </a:pPr>
              <a:t>‹#›</a:t>
            </a:fld>
            <a:endParaRPr lang="en-US"/>
          </a:p>
        </p:txBody>
      </p:sp>
    </p:spTree>
    <p:extLst>
      <p:ext uri="{BB962C8B-B14F-4D97-AF65-F5344CB8AC3E}">
        <p14:creationId xmlns:p14="http://schemas.microsoft.com/office/powerpoint/2010/main" val="20899693"/>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F647BF6-7D19-4ED5-BB2A-9F556B9FE58C}" type="datetime1">
              <a:rPr lang="en-US" smtClean="0"/>
              <a:pPr>
                <a:defRPr/>
              </a:pPr>
              <a:t>9/11/2023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2B4EB1C-5F57-4D1E-BFFD-F2CA4DCF3799}" type="slidenum">
              <a:rPr lang="en-US" smtClean="0"/>
              <a:pPr>
                <a:defRPr/>
              </a:pPr>
              <a:t>‹#›</a:t>
            </a:fld>
            <a:endParaRPr lang="en-US"/>
          </a:p>
        </p:txBody>
      </p:sp>
    </p:spTree>
    <p:extLst>
      <p:ext uri="{BB962C8B-B14F-4D97-AF65-F5344CB8AC3E}">
        <p14:creationId xmlns:p14="http://schemas.microsoft.com/office/powerpoint/2010/main" val="4276391952"/>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6530C9AB-CFCD-486E-BCEB-B7F4670ED61F}" type="datetime1">
              <a:rPr lang="en-US" smtClean="0"/>
              <a:pPr>
                <a:defRPr/>
              </a:pPr>
              <a:t>9/11/2023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038D7CE-7300-4CC6-8F8D-24F5BC5F8BA6}" type="slidenum">
              <a:rPr lang="en-US" smtClean="0"/>
              <a:pPr>
                <a:defRPr/>
              </a:pPr>
              <a:t>‹#›</a:t>
            </a:fld>
            <a:endParaRPr lang="en-US"/>
          </a:p>
        </p:txBody>
      </p:sp>
    </p:spTree>
    <p:extLst>
      <p:ext uri="{BB962C8B-B14F-4D97-AF65-F5344CB8AC3E}">
        <p14:creationId xmlns:p14="http://schemas.microsoft.com/office/powerpoint/2010/main" val="440512156"/>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ABBED5C-281E-D04B-A242-DC7B480DDB43}" type="datetimeFigureOut">
              <a:rPr lang="en-US" smtClean="0"/>
              <a:t>9/11/2023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7E5A0CD-5DB2-A448-9B00-A28E358BABC7}" type="slidenum">
              <a:rPr lang="en-US" smtClean="0"/>
              <a:t>‹#›</a:t>
            </a:fld>
            <a:endParaRPr lang="en-US"/>
          </a:p>
        </p:txBody>
      </p:sp>
    </p:spTree>
    <p:extLst>
      <p:ext uri="{BB962C8B-B14F-4D97-AF65-F5344CB8AC3E}">
        <p14:creationId xmlns:p14="http://schemas.microsoft.com/office/powerpoint/2010/main" val="1067364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19354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ABBED5C-281E-D04B-A242-DC7B480DDB43}" type="datetimeFigureOut">
              <a:rPr lang="en-US" smtClean="0"/>
              <a:t>9/11/2023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Tree>
    <p:extLst>
      <p:ext uri="{BB962C8B-B14F-4D97-AF65-F5344CB8AC3E}">
        <p14:creationId xmlns:p14="http://schemas.microsoft.com/office/powerpoint/2010/main" val="15252055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ABBED5C-281E-D04B-A242-DC7B480DDB43}" type="datetimeFigureOut">
              <a:rPr lang="en-US" smtClean="0"/>
              <a:t>9/11/2023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7E5A0CD-5DB2-A448-9B00-A28E358BABC7}" type="slidenum">
              <a:rPr lang="en-US" smtClean="0"/>
              <a:t>‹#›</a:t>
            </a:fld>
            <a:endParaRPr lang="en-US"/>
          </a:p>
        </p:txBody>
      </p:sp>
    </p:spTree>
    <p:extLst>
      <p:ext uri="{BB962C8B-B14F-4D97-AF65-F5344CB8AC3E}">
        <p14:creationId xmlns:p14="http://schemas.microsoft.com/office/powerpoint/2010/main" val="20231854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ABBED5C-281E-D04B-A242-DC7B480DDB43}" type="datetimeFigureOut">
              <a:rPr lang="en-US" smtClean="0"/>
              <a:t>9/11/2023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7E5A0CD-5DB2-A448-9B00-A28E358BABC7}" type="slidenum">
              <a:rPr lang="en-US" smtClean="0"/>
              <a:t>‹#›</a:t>
            </a:fld>
            <a:endParaRPr lang="en-US"/>
          </a:p>
        </p:txBody>
      </p:sp>
    </p:spTree>
    <p:extLst>
      <p:ext uri="{BB962C8B-B14F-4D97-AF65-F5344CB8AC3E}">
        <p14:creationId xmlns:p14="http://schemas.microsoft.com/office/powerpoint/2010/main" val="12880876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ABBED5C-281E-D04B-A242-DC7B480DDB43}" type="datetimeFigureOut">
              <a:rPr lang="en-US" smtClean="0"/>
              <a:t>9/11/2023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7E5A0CD-5DB2-A448-9B00-A28E358BABC7}" type="slidenum">
              <a:rPr lang="en-US" smtClean="0"/>
              <a:t>‹#›</a:t>
            </a:fld>
            <a:endParaRPr lang="en-US"/>
          </a:p>
        </p:txBody>
      </p:sp>
    </p:spTree>
    <p:extLst>
      <p:ext uri="{BB962C8B-B14F-4D97-AF65-F5344CB8AC3E}">
        <p14:creationId xmlns:p14="http://schemas.microsoft.com/office/powerpoint/2010/main" val="15795404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ABBED5C-281E-D04B-A242-DC7B480DDB43}" type="datetimeFigureOut">
              <a:rPr lang="en-US" smtClean="0"/>
              <a:t>9/11/2023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7E5A0CD-5DB2-A448-9B00-A28E358BABC7}" type="slidenum">
              <a:rPr lang="en-US" smtClean="0"/>
              <a:t>‹#›</a:t>
            </a:fld>
            <a:endParaRPr lang="en-US"/>
          </a:p>
        </p:txBody>
      </p:sp>
    </p:spTree>
    <p:extLst>
      <p:ext uri="{BB962C8B-B14F-4D97-AF65-F5344CB8AC3E}">
        <p14:creationId xmlns:p14="http://schemas.microsoft.com/office/powerpoint/2010/main" val="37850994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ABBED5C-281E-D04B-A242-DC7B480DDB43}" type="datetimeFigureOut">
              <a:rPr lang="en-US" smtClean="0"/>
              <a:t>9/11/2023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7E5A0CD-5DB2-A448-9B00-A28E358BABC7}" type="slidenum">
              <a:rPr lang="en-US" smtClean="0"/>
              <a:t>‹#›</a:t>
            </a:fld>
            <a:endParaRPr lang="en-US"/>
          </a:p>
        </p:txBody>
      </p:sp>
    </p:spTree>
    <p:extLst>
      <p:ext uri="{BB962C8B-B14F-4D97-AF65-F5344CB8AC3E}">
        <p14:creationId xmlns:p14="http://schemas.microsoft.com/office/powerpoint/2010/main" val="39068958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ABBED5C-281E-D04B-A242-DC7B480DDB43}" type="datetimeFigureOut">
              <a:rPr lang="en-US" smtClean="0"/>
              <a:t>9/11/2023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7E5A0CD-5DB2-A448-9B00-A28E358BABC7}" type="slidenum">
              <a:rPr lang="en-US" smtClean="0"/>
              <a:t>‹#›</a:t>
            </a:fld>
            <a:endParaRPr lang="en-US"/>
          </a:p>
        </p:txBody>
      </p:sp>
    </p:spTree>
    <p:extLst>
      <p:ext uri="{BB962C8B-B14F-4D97-AF65-F5344CB8AC3E}">
        <p14:creationId xmlns:p14="http://schemas.microsoft.com/office/powerpoint/2010/main" val="1065314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BFCA58CA-2065-4BCD-A25F-A696380069A8}" type="datetime1">
              <a:rPr lang="en-US" smtClean="0"/>
              <a:pPr>
                <a:defRPr/>
              </a:pPr>
              <a:t>9/11/2023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7E71CDD-97FF-43F1-8F05-914447C155C9}" type="slidenum">
              <a:rPr lang="en-US" smtClean="0"/>
              <a:pPr>
                <a:defRPr/>
              </a:pPr>
              <a:t>‹#›</a:t>
            </a:fld>
            <a:endParaRPr lang="en-US"/>
          </a:p>
        </p:txBody>
      </p:sp>
    </p:spTree>
    <p:extLst>
      <p:ext uri="{BB962C8B-B14F-4D97-AF65-F5344CB8AC3E}">
        <p14:creationId xmlns:p14="http://schemas.microsoft.com/office/powerpoint/2010/main" val="4269316037"/>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ABBED5C-281E-D04B-A242-DC7B480DDB43}" type="datetimeFigureOut">
              <a:rPr lang="en-US" smtClean="0"/>
              <a:t>9/11/2023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7E5A0CD-5DB2-A448-9B00-A28E358BABC7}" type="slidenum">
              <a:rPr lang="en-US" smtClean="0"/>
              <a:t>‹#›</a:t>
            </a:fld>
            <a:endParaRPr lang="en-US"/>
          </a:p>
        </p:txBody>
      </p:sp>
    </p:spTree>
    <p:extLst>
      <p:ext uri="{BB962C8B-B14F-4D97-AF65-F5344CB8AC3E}">
        <p14:creationId xmlns:p14="http://schemas.microsoft.com/office/powerpoint/2010/main" val="3527598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ABBED5C-281E-D04B-A242-DC7B480DDB43}" type="datetimeFigureOut">
              <a:rPr lang="en-US" smtClean="0"/>
              <a:t>9/11/2023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7E5A0CD-5DB2-A448-9B00-A28E358BABC7}" type="slidenum">
              <a:rPr lang="en-US" smtClean="0"/>
              <a:t>‹#›</a:t>
            </a:fld>
            <a:endParaRPr lang="en-US"/>
          </a:p>
        </p:txBody>
      </p:sp>
    </p:spTree>
    <p:extLst>
      <p:ext uri="{BB962C8B-B14F-4D97-AF65-F5344CB8AC3E}">
        <p14:creationId xmlns:p14="http://schemas.microsoft.com/office/powerpoint/2010/main" val="29662677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ABBED5C-281E-D04B-A242-DC7B480DDB43}" type="datetimeFigureOut">
              <a:rPr lang="en-US" smtClean="0"/>
              <a:t>9/11/2023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7E5A0CD-5DB2-A448-9B00-A28E358BABC7}" type="slidenum">
              <a:rPr lang="en-US" smtClean="0"/>
              <a:t>‹#›</a:t>
            </a:fld>
            <a:endParaRPr lang="en-US"/>
          </a:p>
        </p:txBody>
      </p:sp>
    </p:spTree>
    <p:extLst>
      <p:ext uri="{BB962C8B-B14F-4D97-AF65-F5344CB8AC3E}">
        <p14:creationId xmlns:p14="http://schemas.microsoft.com/office/powerpoint/2010/main" val="157322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821810"/>
      </p:ext>
    </p:extLst>
  </p:cSld>
  <p:clrMapOvr>
    <a:masterClrMapping/>
  </p:clrMapOvr>
  <p:hf sldNum="0" hdr="0" ft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960E3DA9-0D22-4E06-87DB-B9BC96E94C47}" type="datetime1">
              <a:rPr lang="en-US" smtClean="0"/>
              <a:pPr>
                <a:defRPr/>
              </a:pPr>
              <a:t>9/11/2023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8F17375-E25A-425C-A04A-8F0ADF41D64D}" type="slidenum">
              <a:rPr lang="en-US" smtClean="0"/>
              <a:pPr>
                <a:defRPr/>
              </a:pPr>
              <a:t>‹#›</a:t>
            </a:fld>
            <a:endParaRPr lang="en-US"/>
          </a:p>
        </p:txBody>
      </p:sp>
    </p:spTree>
    <p:extLst>
      <p:ext uri="{BB962C8B-B14F-4D97-AF65-F5344CB8AC3E}">
        <p14:creationId xmlns:p14="http://schemas.microsoft.com/office/powerpoint/2010/main" val="2066591819"/>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357AE7CC-D221-42F6-963E-7044FECB338A}" type="datetime1">
              <a:rPr lang="en-US" smtClean="0"/>
              <a:pPr>
                <a:defRPr/>
              </a:pPr>
              <a:t>9/11/2023</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00CD90B9-9B36-4959-BC6A-720C39CA33F3}" type="slidenum">
              <a:rPr lang="en-US" smtClean="0"/>
              <a:pPr>
                <a:defRPr/>
              </a:pPr>
              <a:t>‹#›</a:t>
            </a:fld>
            <a:endParaRPr lang="en-US"/>
          </a:p>
        </p:txBody>
      </p:sp>
    </p:spTree>
    <p:extLst>
      <p:ext uri="{BB962C8B-B14F-4D97-AF65-F5344CB8AC3E}">
        <p14:creationId xmlns:p14="http://schemas.microsoft.com/office/powerpoint/2010/main" val="2795918948"/>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6C07E99C-210A-49AD-89A2-76C78A654BF9}" type="datetime1">
              <a:rPr lang="en-US" smtClean="0"/>
              <a:pPr>
                <a:defRPr/>
              </a:pPr>
              <a:t>9/11/2023</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12FDA65A-090E-4335-AE4A-02B9F8E01F90}" type="slidenum">
              <a:rPr lang="en-US" smtClean="0"/>
              <a:pPr>
                <a:defRPr/>
              </a:pPr>
              <a:t>‹#›</a:t>
            </a:fld>
            <a:endParaRPr lang="en-US"/>
          </a:p>
        </p:txBody>
      </p:sp>
    </p:spTree>
    <p:extLst>
      <p:ext uri="{BB962C8B-B14F-4D97-AF65-F5344CB8AC3E}">
        <p14:creationId xmlns:p14="http://schemas.microsoft.com/office/powerpoint/2010/main" val="1506903525"/>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7700AC8B-3C4D-4909-8197-E9CFD9BFEC50}" type="datetime1">
              <a:rPr lang="en-US" smtClean="0"/>
              <a:pPr>
                <a:defRPr/>
              </a:pPr>
              <a:t>9/11/2023</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C139EC65-3422-414B-A3C5-8BAD3E8A6666}" type="slidenum">
              <a:rPr lang="en-US" smtClean="0"/>
              <a:pPr>
                <a:defRPr/>
              </a:pPr>
              <a:t>‹#›</a:t>
            </a:fld>
            <a:endParaRPr lang="en-US"/>
          </a:p>
        </p:txBody>
      </p:sp>
    </p:spTree>
    <p:extLst>
      <p:ext uri="{BB962C8B-B14F-4D97-AF65-F5344CB8AC3E}">
        <p14:creationId xmlns:p14="http://schemas.microsoft.com/office/powerpoint/2010/main" val="3269521869"/>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23FEE07B-C891-4FB5-A7D4-013E3040C251}" type="datetime1">
              <a:rPr lang="en-US" smtClean="0"/>
              <a:pPr>
                <a:defRPr/>
              </a:pPr>
              <a:t>9/11/2023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E239145-D036-45A2-99EF-294B4E891A80}" type="slidenum">
              <a:rPr lang="en-US" smtClean="0"/>
              <a:pPr>
                <a:defRPr/>
              </a:pPr>
              <a:t>‹#›</a:t>
            </a:fld>
            <a:endParaRPr lang="en-US"/>
          </a:p>
        </p:txBody>
      </p:sp>
    </p:spTree>
    <p:extLst>
      <p:ext uri="{BB962C8B-B14F-4D97-AF65-F5344CB8AC3E}">
        <p14:creationId xmlns:p14="http://schemas.microsoft.com/office/powerpoint/2010/main" val="3161113985"/>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FFB37221-49F1-41EC-89FE-D7BEC66D1C5A}" type="datetime1">
              <a:rPr lang="en-US" smtClean="0"/>
              <a:pPr>
                <a:defRPr/>
              </a:pPr>
              <a:t>9/11/2023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DDA7EFB-B24E-4E6B-ACA1-73BAC980EECD}" type="slidenum">
              <a:rPr lang="en-US" smtClean="0"/>
              <a:pPr>
                <a:defRPr/>
              </a:pPr>
              <a:t>‹#›</a:t>
            </a:fld>
            <a:endParaRPr lang="en-US"/>
          </a:p>
        </p:txBody>
      </p:sp>
    </p:spTree>
    <p:extLst>
      <p:ext uri="{BB962C8B-B14F-4D97-AF65-F5344CB8AC3E}">
        <p14:creationId xmlns:p14="http://schemas.microsoft.com/office/powerpoint/2010/main" val="3927270706"/>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DF9AA17A-BBD9-42CE-A518-7346A9718CD6}" type="datetime1">
              <a:rPr lang="en-US" smtClean="0"/>
              <a:pPr>
                <a:defRPr/>
              </a:pPr>
              <a:t>9/11/2023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661DAE9-3DF9-48A3-B9A7-F34D82690B72}" type="slidenum">
              <a:rPr lang="en-US" smtClean="0"/>
              <a:pPr>
                <a:defRPr/>
              </a:pPr>
              <a:t>‹#›</a:t>
            </a:fld>
            <a:endParaRPr lang="en-US"/>
          </a:p>
        </p:txBody>
      </p:sp>
      <p:pic>
        <p:nvPicPr>
          <p:cNvPr id="9" name="Picture 8" descr="BrandBar_New_flag_only.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13265" y="5666007"/>
            <a:ext cx="9960737" cy="1553875"/>
          </a:xfrm>
          <a:prstGeom prst="rect">
            <a:avLst/>
          </a:prstGeom>
        </p:spPr>
      </p:pic>
    </p:spTree>
    <p:extLst>
      <p:ext uri="{BB962C8B-B14F-4D97-AF65-F5344CB8AC3E}">
        <p14:creationId xmlns:p14="http://schemas.microsoft.com/office/powerpoint/2010/main" val="3553595895"/>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transition spd="med">
    <p:fade/>
  </p:transition>
  <p:hf sldNum="0"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template_interior.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6077712"/>
            <a:ext cx="9144000" cy="780288"/>
          </a:xfrm>
          <a:prstGeom prst="rect">
            <a:avLst/>
          </a:prstGeom>
        </p:spPr>
      </p:pic>
    </p:spTree>
    <p:extLst>
      <p:ext uri="{BB962C8B-B14F-4D97-AF65-F5344CB8AC3E}">
        <p14:creationId xmlns:p14="http://schemas.microsoft.com/office/powerpoint/2010/main" val="3163749892"/>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microsoft.com/office/2018/10/relationships/comments" Target="../comments/modernComment_16A_237EC81C.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hyperlink" Target="mailto:uwpd@uwyo.edu" TargetMode="Externa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hyperlink" Target="http://www.uwyo.edu/reportit" TargetMode="Externa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hyperlink" Target="mailto:report-it@uwyo.edu" TargetMode="External"/><Relationship Id="rId2" Type="http://schemas.openxmlformats.org/officeDocument/2006/relationships/hyperlink" Target="mailto:jim.osborn@uwyo.edu" TargetMode="External"/><Relationship Id="rId1" Type="http://schemas.openxmlformats.org/officeDocument/2006/relationships/slideLayout" Target="../slideLayouts/slideLayout13.xml"/><Relationship Id="rId4" Type="http://schemas.openxmlformats.org/officeDocument/2006/relationships/hyperlink" Target="http://www.uwyo.edu/reporti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hyperlink" Target="https://www.uwyo.edu/regs-policies/_files/docs/policies/eo-harassment-nondiscrim-sap-approved_8-14-20.pdf" TargetMode="Externa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600200"/>
            <a:ext cx="7772400" cy="1470025"/>
          </a:xfrm>
        </p:spPr>
        <p:txBody>
          <a:bodyPr>
            <a:normAutofit fontScale="90000"/>
          </a:bodyPr>
          <a:lstStyle/>
          <a:p>
            <a:pPr eaLnBrk="1" hangingPunct="1">
              <a:defRPr/>
            </a:pPr>
            <a:r>
              <a:rPr lang="en-US" sz="4800" cap="small" dirty="0"/>
              <a:t>Title IX Information for Camps and Programs Involving Minors</a:t>
            </a:r>
            <a:r>
              <a:rPr lang="en-US" sz="4800" cap="small"/>
              <a:t>: </a:t>
            </a:r>
            <a:br>
              <a:rPr lang="en-US" sz="4800" cap="small"/>
            </a:br>
            <a:br>
              <a:rPr lang="en-US" sz="4800" cap="small"/>
            </a:br>
            <a:r>
              <a:rPr lang="en-US" sz="3600" cap="small"/>
              <a:t>Sexual </a:t>
            </a:r>
            <a:r>
              <a:rPr lang="en-US" sz="3600" cap="small" dirty="0"/>
              <a:t>Misconduct and Mandatory Reporting</a:t>
            </a:r>
          </a:p>
        </p:txBody>
      </p:sp>
      <p:sp>
        <p:nvSpPr>
          <p:cNvPr id="2051" name="Rectangle 3"/>
          <p:cNvSpPr>
            <a:spLocks noGrp="1" noChangeArrowheads="1"/>
          </p:cNvSpPr>
          <p:nvPr>
            <p:ph type="subTitle" idx="1"/>
          </p:nvPr>
        </p:nvSpPr>
        <p:spPr/>
        <p:txBody>
          <a:bodyPr anchor="b">
            <a:normAutofit/>
          </a:bodyPr>
          <a:lstStyle/>
          <a:p>
            <a:pPr eaLnBrk="1" hangingPunct="1">
              <a:lnSpc>
                <a:spcPct val="80000"/>
              </a:lnSpc>
              <a:defRPr/>
            </a:pPr>
            <a:r>
              <a:rPr lang="en-US" sz="2400" dirty="0">
                <a:solidFill>
                  <a:srgbClr val="000000"/>
                </a:solidFill>
              </a:rPr>
              <a:t>Equal Opportunity Report and Response (EORR)</a:t>
            </a:r>
          </a:p>
          <a:p>
            <a:pPr eaLnBrk="1" hangingPunct="1">
              <a:lnSpc>
                <a:spcPct val="80000"/>
              </a:lnSpc>
              <a:defRPr/>
            </a:pPr>
            <a:r>
              <a:rPr lang="en-US" sz="1600" i="1" dirty="0">
                <a:solidFill>
                  <a:srgbClr val="000000"/>
                </a:solidFill>
              </a:rPr>
              <a:t>Updated August 2023</a:t>
            </a:r>
          </a:p>
        </p:txBody>
      </p:sp>
      <p:sp>
        <p:nvSpPr>
          <p:cNvPr id="6" name="Rectangle 24"/>
          <p:cNvSpPr>
            <a:spLocks noGrp="1" noChangeArrowheads="1"/>
          </p:cNvSpPr>
          <p:nvPr>
            <p:ph type="dt" sz="half" idx="10"/>
          </p:nvPr>
        </p:nvSpPr>
        <p:spPr>
          <a:xfrm>
            <a:off x="8153400" y="6400800"/>
            <a:ext cx="990600" cy="365125"/>
          </a:xfrm>
        </p:spPr>
        <p:txBody>
          <a:bodyPr/>
          <a:lstStyle/>
          <a:p>
            <a:pPr>
              <a:defRPr/>
            </a:pPr>
            <a:fld id="{EF62E3FB-B27D-4C84-9673-EB1DC9E67202}" type="datetime1">
              <a:rPr lang="en-US"/>
              <a:pPr>
                <a:defRPr/>
              </a:pPr>
              <a:t>9/11/2023</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 Options</a:t>
            </a:r>
          </a:p>
        </p:txBody>
      </p:sp>
      <p:sp>
        <p:nvSpPr>
          <p:cNvPr id="3" name="Content Placeholder 2"/>
          <p:cNvSpPr>
            <a:spLocks noGrp="1"/>
          </p:cNvSpPr>
          <p:nvPr>
            <p:ph idx="1"/>
          </p:nvPr>
        </p:nvSpPr>
        <p:spPr>
          <a:xfrm>
            <a:off x="457200" y="1143000"/>
            <a:ext cx="8229600" cy="4650747"/>
          </a:xfrm>
        </p:spPr>
        <p:txBody>
          <a:bodyPr/>
          <a:lstStyle/>
          <a:p>
            <a:pPr marL="0" lvl="0" indent="0">
              <a:buNone/>
            </a:pPr>
            <a:r>
              <a:rPr lang="en-US" sz="2000" b="1" dirty="0"/>
              <a:t>Timeline</a:t>
            </a:r>
          </a:p>
          <a:p>
            <a:r>
              <a:rPr lang="en-US" sz="2000" dirty="0"/>
              <a:t>Sooner is better – it’s more difficult to investigate/remedy as time goes on.</a:t>
            </a:r>
          </a:p>
          <a:p>
            <a:pPr marL="0" lvl="0" indent="0">
              <a:buNone/>
            </a:pPr>
            <a:r>
              <a:rPr lang="en-US" sz="2000" b="1" dirty="0"/>
              <a:t>Through UW</a:t>
            </a:r>
          </a:p>
          <a:p>
            <a:r>
              <a:rPr lang="en-US" sz="2000" dirty="0"/>
              <a:t>You don’t </a:t>
            </a:r>
            <a:r>
              <a:rPr lang="en-US" sz="2000" b="1" dirty="0"/>
              <a:t>have</a:t>
            </a:r>
            <a:r>
              <a:rPr lang="en-US" sz="2000" dirty="0"/>
              <a:t> to participate in process/hearings/etc. but have the right.</a:t>
            </a:r>
          </a:p>
          <a:p>
            <a:r>
              <a:rPr lang="en-US" sz="2000" dirty="0"/>
              <a:t>You don’t have to participate to access resources.</a:t>
            </a:r>
          </a:p>
          <a:p>
            <a:pPr marL="0" lvl="0" indent="0">
              <a:buNone/>
            </a:pPr>
            <a:r>
              <a:rPr lang="en-US" sz="2000" b="1" dirty="0"/>
              <a:t>Law enforcement</a:t>
            </a:r>
          </a:p>
          <a:p>
            <a:r>
              <a:rPr lang="en-US" sz="2000" dirty="0"/>
              <a:t>Not required to make a report (unless minors are involved), but are encouraged to do so.</a:t>
            </a:r>
          </a:p>
          <a:p>
            <a:r>
              <a:rPr lang="en-US" sz="2000" dirty="0"/>
              <a:t>Anonymous reporting options are available.</a:t>
            </a:r>
          </a:p>
          <a:p>
            <a:r>
              <a:rPr lang="en-US" sz="2000" dirty="0"/>
              <a:t>Advocates can help/support them through this process.</a:t>
            </a:r>
          </a:p>
          <a:p>
            <a:r>
              <a:rPr lang="en-US" sz="2000" dirty="0"/>
              <a:t>Biological evidence collection – 72 hour maximum, but sooner is better.</a:t>
            </a:r>
          </a:p>
          <a:p>
            <a:endParaRPr lang="en-US" sz="2000" dirty="0"/>
          </a:p>
        </p:txBody>
      </p:sp>
    </p:spTree>
    <p:extLst>
      <p:ext uri="{BB962C8B-B14F-4D97-AF65-F5344CB8AC3E}">
        <p14:creationId xmlns:p14="http://schemas.microsoft.com/office/powerpoint/2010/main" val="595511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Confidential Reports</a:t>
            </a:r>
          </a:p>
        </p:txBody>
      </p:sp>
      <p:sp>
        <p:nvSpPr>
          <p:cNvPr id="3" name="Content Placeholder 2"/>
          <p:cNvSpPr>
            <a:spLocks noGrp="1"/>
          </p:cNvSpPr>
          <p:nvPr>
            <p:ph idx="1"/>
          </p:nvPr>
        </p:nvSpPr>
        <p:spPr>
          <a:xfrm>
            <a:off x="457200" y="1143000"/>
            <a:ext cx="8229600" cy="4650747"/>
          </a:xfrm>
        </p:spPr>
        <p:txBody>
          <a:bodyPr/>
          <a:lstStyle/>
          <a:p>
            <a:pPr marL="0" indent="0">
              <a:buNone/>
            </a:pPr>
            <a:r>
              <a:rPr lang="en-US" sz="2000" dirty="0"/>
              <a:t>A report of sexual misconduct to the following individuals while they are acting within their professional capacity may be considered confidential by law:</a:t>
            </a:r>
          </a:p>
          <a:p>
            <a:pPr lvl="1"/>
            <a:r>
              <a:rPr lang="en-US" sz="1600" dirty="0"/>
              <a:t>Advocates: SAFE Project</a:t>
            </a:r>
          </a:p>
          <a:p>
            <a:pPr lvl="1"/>
            <a:r>
              <a:rPr lang="en-US" sz="1600" dirty="0"/>
              <a:t>Counselors: University’s Counseling Center, Trauma Clinic, or other clinics</a:t>
            </a:r>
          </a:p>
          <a:p>
            <a:pPr lvl="1"/>
            <a:r>
              <a:rPr lang="en-US" sz="1600" dirty="0"/>
              <a:t>Health care providers: Student Health Services </a:t>
            </a:r>
          </a:p>
          <a:p>
            <a:pPr lvl="1"/>
            <a:r>
              <a:rPr lang="en-US" sz="1600" dirty="0"/>
              <a:t>Other mental health counselors, medical professionals, victim advocates, or clergy members</a:t>
            </a:r>
          </a:p>
          <a:p>
            <a:pPr marL="0" indent="0">
              <a:buNone/>
            </a:pPr>
            <a:r>
              <a:rPr lang="en-US" sz="2000" b="1" dirty="0"/>
              <a:t>A report to these individuals will NOT be shared with other entities or employees, unless the reporting party gives consent. </a:t>
            </a:r>
          </a:p>
          <a:p>
            <a:endParaRPr lang="en-US" sz="2000" dirty="0"/>
          </a:p>
          <a:p>
            <a:pPr marL="0" indent="0">
              <a:buNone/>
            </a:pPr>
            <a:r>
              <a:rPr lang="en-US" sz="2000" dirty="0"/>
              <a:t>NOTE: This confidentiality does not apply if there is concern for the immediate health and safety of any individual or when a minor is involved in an incident of abuse.</a:t>
            </a:r>
          </a:p>
        </p:txBody>
      </p:sp>
    </p:spTree>
    <p:extLst>
      <p:ext uri="{BB962C8B-B14F-4D97-AF65-F5344CB8AC3E}">
        <p14:creationId xmlns:p14="http://schemas.microsoft.com/office/powerpoint/2010/main" val="3635793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Minors are Involved</a:t>
            </a:r>
          </a:p>
        </p:txBody>
      </p:sp>
      <p:sp>
        <p:nvSpPr>
          <p:cNvPr id="3" name="Content Placeholder 2"/>
          <p:cNvSpPr>
            <a:spLocks noGrp="1"/>
          </p:cNvSpPr>
          <p:nvPr>
            <p:ph idx="1"/>
          </p:nvPr>
        </p:nvSpPr>
        <p:spPr/>
        <p:txBody>
          <a:bodyPr/>
          <a:lstStyle/>
          <a:p>
            <a:r>
              <a:rPr lang="en-US" sz="2400" dirty="0"/>
              <a:t>According to Wyoming statutes §§14-3-205 &amp; 35-20-103, everyone must report suspected abuse, neglect or exploitation of child or vulnerable adult if they have reasonable cause to believe that it may be occurring. </a:t>
            </a:r>
          </a:p>
          <a:p>
            <a:endParaRPr lang="en-US" sz="2400" dirty="0"/>
          </a:p>
          <a:p>
            <a:r>
              <a:rPr lang="en-US" sz="2400" dirty="0"/>
              <a:t>Child or adult abuse, neglect or exploitation has no boundaries according to sexual orientation, ethnic background, age, religion, disability, or gender. </a:t>
            </a:r>
          </a:p>
          <a:p>
            <a:endParaRPr lang="en-US" sz="2400" dirty="0"/>
          </a:p>
          <a:p>
            <a:pPr marL="0" indent="0" algn="ctr">
              <a:buNone/>
            </a:pPr>
            <a:r>
              <a:rPr lang="en-US" sz="2400" b="1" dirty="0">
                <a:solidFill>
                  <a:srgbClr val="FF0000"/>
                </a:solidFill>
              </a:rPr>
              <a:t>To make a report of an at-risk minor, contact UWPD </a:t>
            </a:r>
            <a:r>
              <a:rPr lang="en-US" sz="2400" dirty="0"/>
              <a:t>(</a:t>
            </a:r>
            <a:r>
              <a:rPr lang="en-US" sz="2400" dirty="0">
                <a:hlinkClick r:id="rId2"/>
              </a:rPr>
              <a:t>uwpd@uwyo.edu</a:t>
            </a:r>
            <a:r>
              <a:rPr lang="en-US" sz="2400" dirty="0"/>
              <a:t>, 766-5179)</a:t>
            </a:r>
          </a:p>
        </p:txBody>
      </p:sp>
    </p:spTree>
    <p:extLst>
      <p:ext uri="{BB962C8B-B14F-4D97-AF65-F5344CB8AC3E}">
        <p14:creationId xmlns:p14="http://schemas.microsoft.com/office/powerpoint/2010/main" val="1828661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pPr eaLnBrk="1" hangingPunct="1">
              <a:defRPr/>
            </a:pPr>
            <a:r>
              <a:rPr lang="en-US" dirty="0"/>
              <a:t>POLICY PROHIBITING RETALIATION </a:t>
            </a:r>
          </a:p>
        </p:txBody>
      </p:sp>
      <p:sp>
        <p:nvSpPr>
          <p:cNvPr id="13316" name="Rectangle 3"/>
          <p:cNvSpPr>
            <a:spLocks noGrp="1" noChangeArrowheads="1"/>
          </p:cNvSpPr>
          <p:nvPr>
            <p:ph idx="1"/>
          </p:nvPr>
        </p:nvSpPr>
        <p:spPr>
          <a:xfrm>
            <a:off x="609600" y="1143000"/>
            <a:ext cx="8229600" cy="4495800"/>
          </a:xfrm>
        </p:spPr>
        <p:txBody>
          <a:bodyPr/>
          <a:lstStyle/>
          <a:p>
            <a:pPr marL="0" indent="0" eaLnBrk="1" hangingPunct="1">
              <a:spcAft>
                <a:spcPts val="1200"/>
              </a:spcAft>
              <a:buFontTx/>
              <a:buNone/>
              <a:defRPr/>
            </a:pPr>
            <a:r>
              <a:rPr lang="en-US" sz="2000" dirty="0"/>
              <a:t>The University affirms the right of individuals to make a report without fear of reprisal.  </a:t>
            </a:r>
            <a:r>
              <a:rPr lang="en-US" sz="2000" b="1" dirty="0"/>
              <a:t>Each employee or student, who, in good faith, makes a report of discrimination or sexual misconduct of any kind, is protected from retaliation.  </a:t>
            </a:r>
          </a:p>
          <a:p>
            <a:pPr>
              <a:spcAft>
                <a:spcPts val="1200"/>
              </a:spcAft>
              <a:defRPr/>
            </a:pPr>
            <a:r>
              <a:rPr lang="en-US" sz="2000" dirty="0"/>
              <a:t>Reports of retaliation shall be treated as </a:t>
            </a:r>
            <a:r>
              <a:rPr lang="en-US" sz="2000" b="1" dirty="0"/>
              <a:t>separate</a:t>
            </a:r>
            <a:r>
              <a:rPr lang="en-US" sz="2000" dirty="0"/>
              <a:t> and distinct from original reports and will be investigated by EORR.</a:t>
            </a:r>
          </a:p>
          <a:p>
            <a:pPr>
              <a:spcAft>
                <a:spcPts val="1200"/>
              </a:spcAft>
              <a:defRPr/>
            </a:pPr>
            <a:r>
              <a:rPr lang="en-US" sz="2000" dirty="0"/>
              <a:t>Employees or students engaging in such retaliation may be subject to appropriate disciplinary action up to and including separation from UW.</a:t>
            </a:r>
          </a:p>
          <a:p>
            <a:pPr>
              <a:spcAft>
                <a:spcPts val="1200"/>
              </a:spcAft>
              <a:defRPr/>
            </a:pPr>
            <a:r>
              <a:rPr lang="en-US" sz="2000" dirty="0"/>
              <a:t>Similarly, persons who file </a:t>
            </a:r>
            <a:r>
              <a:rPr lang="en-US" sz="2000" dirty="0">
                <a:solidFill>
                  <a:schemeClr val="bg2">
                    <a:lumMod val="50000"/>
                  </a:schemeClr>
                </a:solidFill>
              </a:rPr>
              <a:t>frivolous or bad faith allegations </a:t>
            </a:r>
            <a:r>
              <a:rPr lang="en-US" sz="2000" dirty="0"/>
              <a:t>shall be subject to disciplinary action.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Maintaining Healthy Boundaries</a:t>
            </a:r>
          </a:p>
        </p:txBody>
      </p:sp>
      <p:sp>
        <p:nvSpPr>
          <p:cNvPr id="3" name="Content Placeholder 2"/>
          <p:cNvSpPr>
            <a:spLocks noGrp="1"/>
          </p:cNvSpPr>
          <p:nvPr>
            <p:ph idx="1"/>
          </p:nvPr>
        </p:nvSpPr>
        <p:spPr>
          <a:xfrm>
            <a:off x="463236" y="1424428"/>
            <a:ext cx="8229600" cy="4193547"/>
          </a:xfrm>
        </p:spPr>
        <p:txBody>
          <a:bodyPr/>
          <a:lstStyle/>
          <a:p>
            <a:pPr marL="0" indent="0">
              <a:buNone/>
            </a:pPr>
            <a:r>
              <a:rPr lang="en-US" dirty="0"/>
              <a:t>UW recommends that camp/program staff:</a:t>
            </a:r>
          </a:p>
          <a:p>
            <a:r>
              <a:rPr lang="en-US" sz="2000" dirty="0"/>
              <a:t>Carefully review the requirements of UW’s Minors on Campus policy;</a:t>
            </a:r>
          </a:p>
          <a:p>
            <a:r>
              <a:rPr lang="en-US" sz="2000" dirty="0"/>
              <a:t>Set appropriate physical and emotional boundaries with students to make sure you both feel safe and comfortable;</a:t>
            </a:r>
          </a:p>
          <a:p>
            <a:r>
              <a:rPr lang="en-US" sz="2000" dirty="0"/>
              <a:t>Communicate these boundaries before there is a conflict;</a:t>
            </a:r>
          </a:p>
          <a:p>
            <a:r>
              <a:rPr lang="en-US" sz="2000" dirty="0"/>
              <a:t>Model professionalism in your face-to-face and virtual interactions with students; and</a:t>
            </a:r>
          </a:p>
          <a:p>
            <a:r>
              <a:rPr lang="en-US" sz="2000" dirty="0"/>
              <a:t>Make sure any and all physical contact with students is consensual and does not violate UW policies against sexual misconduct.</a:t>
            </a:r>
          </a:p>
          <a:p>
            <a:pPr marL="0" indent="0" algn="ctr">
              <a:buNone/>
            </a:pPr>
            <a:r>
              <a:rPr lang="en-US" sz="2800" dirty="0">
                <a:solidFill>
                  <a:srgbClr val="FF0000"/>
                </a:solidFill>
              </a:rPr>
              <a:t>Remember, you should not have one-on-one contact with minors!</a:t>
            </a:r>
          </a:p>
        </p:txBody>
      </p:sp>
    </p:spTree>
    <p:extLst>
      <p:ext uri="{BB962C8B-B14F-4D97-AF65-F5344CB8AC3E}">
        <p14:creationId xmlns:p14="http://schemas.microsoft.com/office/powerpoint/2010/main" val="2388040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Professional Distance</a:t>
            </a:r>
          </a:p>
        </p:txBody>
      </p:sp>
      <p:sp>
        <p:nvSpPr>
          <p:cNvPr id="3" name="Content Placeholder 2"/>
          <p:cNvSpPr>
            <a:spLocks noGrp="1"/>
          </p:cNvSpPr>
          <p:nvPr>
            <p:ph idx="1"/>
          </p:nvPr>
        </p:nvSpPr>
        <p:spPr>
          <a:xfrm>
            <a:off x="609600" y="1143000"/>
            <a:ext cx="8229600" cy="4193547"/>
          </a:xfrm>
        </p:spPr>
        <p:txBody>
          <a:bodyPr/>
          <a:lstStyle/>
          <a:p>
            <a:pPr marL="0" indent="0">
              <a:buNone/>
            </a:pPr>
            <a:r>
              <a:rPr lang="en-US" dirty="0"/>
              <a:t>Get to know your students, but maintain professional distance: </a:t>
            </a:r>
          </a:p>
          <a:p>
            <a:r>
              <a:rPr lang="en-US" sz="2400" dirty="0"/>
              <a:t>Don’t get to know them TOO personally.</a:t>
            </a:r>
          </a:p>
          <a:p>
            <a:r>
              <a:rPr lang="en-US" sz="2400" dirty="0"/>
              <a:t>You don’t need to know about their love relationships, drinking habits, or personal problems.</a:t>
            </a:r>
          </a:p>
          <a:p>
            <a:r>
              <a:rPr lang="en-US" sz="2400" dirty="0"/>
              <a:t>They don’t need to know these details about your life either!</a:t>
            </a:r>
          </a:p>
          <a:p>
            <a:r>
              <a:rPr lang="en-US" sz="2400" dirty="0"/>
              <a:t>Do not accept follow/friend requests from students on social media.</a:t>
            </a:r>
          </a:p>
          <a:p>
            <a:r>
              <a:rPr lang="en-US" sz="2400" dirty="0"/>
              <a:t>Do not exchange personal email/phone information without parental permission.</a:t>
            </a:r>
          </a:p>
          <a:p>
            <a:pPr marL="0" indent="0" algn="ctr">
              <a:buNone/>
            </a:pPr>
            <a:r>
              <a:rPr lang="en-US" sz="2400" b="1" dirty="0">
                <a:solidFill>
                  <a:srgbClr val="FF0000"/>
                </a:solidFill>
              </a:rPr>
              <a:t>This is especially important with minors!</a:t>
            </a:r>
          </a:p>
          <a:p>
            <a:endParaRPr lang="en-US" sz="2400" dirty="0"/>
          </a:p>
        </p:txBody>
      </p:sp>
    </p:spTree>
    <p:extLst>
      <p:ext uri="{BB962C8B-B14F-4D97-AF65-F5344CB8AC3E}">
        <p14:creationId xmlns:p14="http://schemas.microsoft.com/office/powerpoint/2010/main" val="4252937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more info:</a:t>
            </a:r>
          </a:p>
        </p:txBody>
      </p:sp>
      <p:sp>
        <p:nvSpPr>
          <p:cNvPr id="3" name="Content Placeholder 2"/>
          <p:cNvSpPr>
            <a:spLocks noGrp="1"/>
          </p:cNvSpPr>
          <p:nvPr>
            <p:ph sz="half" idx="1"/>
          </p:nvPr>
        </p:nvSpPr>
        <p:spPr>
          <a:xfrm>
            <a:off x="502467" y="1600200"/>
            <a:ext cx="4114800" cy="4525963"/>
          </a:xfrm>
        </p:spPr>
        <p:txBody>
          <a:bodyPr/>
          <a:lstStyle/>
          <a:p>
            <a:pPr marL="0" indent="0">
              <a:buNone/>
            </a:pPr>
            <a:r>
              <a:rPr lang="en-US" dirty="0">
                <a:hlinkClick r:id="rId2"/>
              </a:rPr>
              <a:t>www.uwyo.edu/reportit</a:t>
            </a:r>
            <a:endParaRPr lang="en-US" dirty="0"/>
          </a:p>
          <a:p>
            <a:r>
              <a:rPr lang="en-US" dirty="0"/>
              <a:t>Policies and procedures</a:t>
            </a:r>
          </a:p>
          <a:p>
            <a:r>
              <a:rPr lang="en-US" dirty="0"/>
              <a:t>Lists of resources</a:t>
            </a:r>
          </a:p>
          <a:p>
            <a:r>
              <a:rPr lang="en-US" dirty="0"/>
              <a:t>Contact information</a:t>
            </a:r>
          </a:p>
          <a:p>
            <a:r>
              <a:rPr lang="en-US" dirty="0"/>
              <a:t>Useful information</a:t>
            </a:r>
          </a:p>
          <a:p>
            <a:r>
              <a:rPr lang="en-US" dirty="0"/>
              <a:t>Ways to learn more</a:t>
            </a:r>
          </a:p>
        </p:txBody>
      </p:sp>
      <p:pic>
        <p:nvPicPr>
          <p:cNvPr id="1028" name="Picture 4" descr="graphic with words "/>
          <p:cNvPicPr>
            <a:picLocks noGrp="1" noChangeAspect="1" noChangeArrowheads="1" noCrop="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876800" y="2506212"/>
            <a:ext cx="4038600" cy="2713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5776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a:t>MANDATORY NOTICE</a:t>
            </a:r>
          </a:p>
        </p:txBody>
      </p:sp>
      <p:sp>
        <p:nvSpPr>
          <p:cNvPr id="3" name="Content Placeholder 2"/>
          <p:cNvSpPr>
            <a:spLocks noGrp="1"/>
          </p:cNvSpPr>
          <p:nvPr>
            <p:ph idx="1"/>
          </p:nvPr>
        </p:nvSpPr>
        <p:spPr>
          <a:xfrm>
            <a:off x="228600" y="1219200"/>
            <a:ext cx="8229600" cy="4704425"/>
          </a:xfrm>
        </p:spPr>
        <p:txBody>
          <a:bodyPr/>
          <a:lstStyle/>
          <a:p>
            <a:pPr marL="0" indent="0">
              <a:buNone/>
            </a:pPr>
            <a:r>
              <a:rPr lang="en-US" sz="2800" dirty="0"/>
              <a:t>  </a:t>
            </a:r>
          </a:p>
        </p:txBody>
      </p:sp>
      <p:graphicFrame>
        <p:nvGraphicFramePr>
          <p:cNvPr id="5" name="Table 4"/>
          <p:cNvGraphicFramePr>
            <a:graphicFrameLocks noGrp="1"/>
          </p:cNvGraphicFramePr>
          <p:nvPr>
            <p:extLst>
              <p:ext uri="{D42A27DB-BD31-4B8C-83A1-F6EECF244321}">
                <p14:modId xmlns:p14="http://schemas.microsoft.com/office/powerpoint/2010/main" val="1783271230"/>
              </p:ext>
            </p:extLst>
          </p:nvPr>
        </p:nvGraphicFramePr>
        <p:xfrm>
          <a:off x="304800" y="1066800"/>
          <a:ext cx="8458200" cy="4955952"/>
        </p:xfrm>
        <a:graphic>
          <a:graphicData uri="http://schemas.openxmlformats.org/drawingml/2006/table">
            <a:tbl>
              <a:tblPr firstRow="1" bandRow="1">
                <a:tableStyleId>{5C22544A-7EE6-4342-B048-85BDC9FD1C3A}</a:tableStyleId>
              </a:tblPr>
              <a:tblGrid>
                <a:gridCol w="4229100">
                  <a:extLst>
                    <a:ext uri="{9D8B030D-6E8A-4147-A177-3AD203B41FA5}">
                      <a16:colId xmlns:a16="http://schemas.microsoft.com/office/drawing/2014/main" val="20000"/>
                    </a:ext>
                  </a:extLst>
                </a:gridCol>
                <a:gridCol w="4229100">
                  <a:extLst>
                    <a:ext uri="{9D8B030D-6E8A-4147-A177-3AD203B41FA5}">
                      <a16:colId xmlns:a16="http://schemas.microsoft.com/office/drawing/2014/main" val="20001"/>
                    </a:ext>
                  </a:extLst>
                </a:gridCol>
              </a:tblGrid>
              <a:tr h="884183">
                <a:tc gridSpan="2">
                  <a:txBody>
                    <a:bodyPr/>
                    <a:lstStyle/>
                    <a:p>
                      <a:r>
                        <a:rPr lang="en-US" sz="2800" dirty="0"/>
                        <a:t>The University of Wyoming does not discriminate in its education programs and activities.</a:t>
                      </a:r>
                    </a:p>
                  </a:txBody>
                  <a:tcPr/>
                </a:tc>
                <a:tc hMerge="1">
                  <a:txBody>
                    <a:bodyPr/>
                    <a:lstStyle/>
                    <a:p>
                      <a:endParaRPr lang="en-US"/>
                    </a:p>
                  </a:txBody>
                  <a:tcPr/>
                </a:tc>
                <a:extLst>
                  <a:ext uri="{0D108BD9-81ED-4DB2-BD59-A6C34878D82A}">
                    <a16:rowId xmlns:a16="http://schemas.microsoft.com/office/drawing/2014/main" val="10000"/>
                  </a:ext>
                </a:extLst>
              </a:tr>
              <a:tr h="913655">
                <a:tc gridSpan="2">
                  <a:txBody>
                    <a:bodyPr/>
                    <a:lstStyle/>
                    <a:p>
                      <a:pPr marL="0" lvl="3" indent="0" algn="ctr">
                        <a:spcBef>
                          <a:spcPts val="0"/>
                        </a:spcBef>
                        <a:buNone/>
                      </a:pPr>
                      <a:r>
                        <a:rPr lang="en-US" sz="2800" dirty="0"/>
                        <a:t>To make a report, contact </a:t>
                      </a:r>
                    </a:p>
                    <a:p>
                      <a:pPr marL="0" lvl="3" indent="0" algn="ctr">
                        <a:spcBef>
                          <a:spcPts val="0"/>
                        </a:spcBef>
                        <a:buNone/>
                      </a:pPr>
                      <a:r>
                        <a:rPr lang="en-US" sz="2800" dirty="0"/>
                        <a:t>Equal Opportunity Report and Response:</a:t>
                      </a:r>
                      <a:endParaRPr lang="en-US" dirty="0"/>
                    </a:p>
                  </a:txBody>
                  <a:tcPr>
                    <a:solidFill>
                      <a:schemeClr val="accent1">
                        <a:lumMod val="60000"/>
                        <a:lumOff val="40000"/>
                      </a:schemeClr>
                    </a:solidFill>
                  </a:tcPr>
                </a:tc>
                <a:tc hMerge="1">
                  <a:txBody>
                    <a:bodyPr/>
                    <a:lstStyle/>
                    <a:p>
                      <a:endParaRPr lang="en-US" dirty="0"/>
                    </a:p>
                  </a:txBody>
                  <a:tcPr/>
                </a:tc>
                <a:extLst>
                  <a:ext uri="{0D108BD9-81ED-4DB2-BD59-A6C34878D82A}">
                    <a16:rowId xmlns:a16="http://schemas.microsoft.com/office/drawing/2014/main" val="10001"/>
                  </a:ext>
                </a:extLst>
              </a:tr>
              <a:tr h="1852075">
                <a:tc>
                  <a:txBody>
                    <a:bodyPr/>
                    <a:lstStyle/>
                    <a:p>
                      <a:pPr marL="0" marR="0" lvl="3" indent="0" algn="l" defTabSz="457200" rtl="0" eaLnBrk="1" fontAlgn="auto" latinLnBrk="0" hangingPunct="1">
                        <a:lnSpc>
                          <a:spcPct val="100000"/>
                        </a:lnSpc>
                        <a:spcBef>
                          <a:spcPts val="0"/>
                        </a:spcBef>
                        <a:spcAft>
                          <a:spcPts val="0"/>
                        </a:spcAft>
                        <a:buClrTx/>
                        <a:buSzTx/>
                        <a:buFontTx/>
                        <a:buNone/>
                        <a:tabLst/>
                        <a:defRPr/>
                      </a:pPr>
                      <a:r>
                        <a:rPr lang="en-US" sz="2200" dirty="0"/>
                        <a:t>Jim Osborn</a:t>
                      </a:r>
                    </a:p>
                    <a:p>
                      <a:pPr marL="0" marR="0" lvl="3" indent="0" algn="l" defTabSz="457200" rtl="0" eaLnBrk="1" fontAlgn="auto" latinLnBrk="0" hangingPunct="1">
                        <a:lnSpc>
                          <a:spcPct val="100000"/>
                        </a:lnSpc>
                        <a:spcBef>
                          <a:spcPts val="0"/>
                        </a:spcBef>
                        <a:spcAft>
                          <a:spcPts val="0"/>
                        </a:spcAft>
                        <a:buClrTx/>
                        <a:buSzTx/>
                        <a:buFontTx/>
                        <a:buNone/>
                        <a:tabLst/>
                        <a:defRPr/>
                      </a:pPr>
                      <a:r>
                        <a:rPr lang="en-US" sz="2200" dirty="0"/>
                        <a:t>Manager of Investigations </a:t>
                      </a:r>
                    </a:p>
                    <a:p>
                      <a:pPr marL="0" marR="0" lvl="3" indent="0" algn="l" defTabSz="457200" rtl="0" eaLnBrk="1" fontAlgn="auto" latinLnBrk="0" hangingPunct="1">
                        <a:lnSpc>
                          <a:spcPct val="100000"/>
                        </a:lnSpc>
                        <a:spcBef>
                          <a:spcPts val="0"/>
                        </a:spcBef>
                        <a:spcAft>
                          <a:spcPts val="0"/>
                        </a:spcAft>
                        <a:buClrTx/>
                        <a:buSzTx/>
                        <a:buFontTx/>
                        <a:buNone/>
                        <a:tabLst/>
                        <a:defRPr/>
                      </a:pPr>
                      <a:r>
                        <a:rPr lang="en-US" sz="2200" dirty="0"/>
                        <a:t>Bureau of Mines Room 320</a:t>
                      </a:r>
                    </a:p>
                    <a:p>
                      <a:pPr marL="0" marR="0" lvl="3" indent="0" algn="l" defTabSz="457200" rtl="0" eaLnBrk="1" fontAlgn="auto" latinLnBrk="0" hangingPunct="1">
                        <a:lnSpc>
                          <a:spcPct val="100000"/>
                        </a:lnSpc>
                        <a:spcBef>
                          <a:spcPts val="0"/>
                        </a:spcBef>
                        <a:spcAft>
                          <a:spcPts val="0"/>
                        </a:spcAft>
                        <a:buClrTx/>
                        <a:buSzTx/>
                        <a:buFontTx/>
                        <a:buNone/>
                        <a:tabLst/>
                        <a:defRPr/>
                      </a:pPr>
                      <a:r>
                        <a:rPr lang="en-US" sz="2200" dirty="0">
                          <a:hlinkClick r:id="rId2"/>
                        </a:rPr>
                        <a:t>jim.osborn@uwyo.edu</a:t>
                      </a:r>
                      <a:r>
                        <a:rPr lang="en-US" sz="2200" dirty="0"/>
                        <a:t>, 766-5228</a:t>
                      </a:r>
                    </a:p>
                    <a:p>
                      <a:r>
                        <a:rPr lang="en-US" sz="2800" cap="small" dirty="0">
                          <a:solidFill>
                            <a:srgbClr val="FF0000"/>
                          </a:solidFill>
                        </a:rPr>
                        <a:t>Title</a:t>
                      </a:r>
                      <a:r>
                        <a:rPr lang="en-US" sz="2800" cap="small" baseline="0" dirty="0">
                          <a:solidFill>
                            <a:srgbClr val="FF0000"/>
                          </a:solidFill>
                        </a:rPr>
                        <a:t> IX Coordinator</a:t>
                      </a:r>
                      <a:endParaRPr lang="en-US" sz="2800" cap="small" dirty="0">
                        <a:solidFill>
                          <a:srgbClr val="FF0000"/>
                        </a:solidFill>
                      </a:endParaRPr>
                    </a:p>
                  </a:txBody>
                  <a:tcPr>
                    <a:solidFill>
                      <a:schemeClr val="accent1">
                        <a:lumMod val="60000"/>
                        <a:lumOff val="40000"/>
                      </a:schemeClr>
                    </a:solidFill>
                  </a:tcPr>
                </a:tc>
                <a:tc>
                  <a:txBody>
                    <a:bodyPr/>
                    <a:lstStyle/>
                    <a:p>
                      <a:pPr marL="0" marR="0" lvl="3" indent="0" algn="l" defTabSz="457200" rtl="0" eaLnBrk="1" fontAlgn="auto" latinLnBrk="0" hangingPunct="1">
                        <a:lnSpc>
                          <a:spcPct val="100000"/>
                        </a:lnSpc>
                        <a:spcBef>
                          <a:spcPts val="0"/>
                        </a:spcBef>
                        <a:spcAft>
                          <a:spcPts val="0"/>
                        </a:spcAft>
                        <a:buClrTx/>
                        <a:buSzTx/>
                        <a:buFontTx/>
                        <a:buNone/>
                        <a:tabLst/>
                        <a:defRPr/>
                      </a:pPr>
                      <a:r>
                        <a:rPr lang="en-US" sz="2200" dirty="0"/>
                        <a:t>EORR Main Office</a:t>
                      </a:r>
                    </a:p>
                    <a:p>
                      <a:pPr marL="0" marR="0" lvl="3" indent="0" algn="l" defTabSz="457200" rtl="0" eaLnBrk="1" fontAlgn="auto" latinLnBrk="0" hangingPunct="1">
                        <a:lnSpc>
                          <a:spcPct val="100000"/>
                        </a:lnSpc>
                        <a:spcBef>
                          <a:spcPts val="0"/>
                        </a:spcBef>
                        <a:spcAft>
                          <a:spcPts val="0"/>
                        </a:spcAft>
                        <a:buClrTx/>
                        <a:buSzTx/>
                        <a:buFontTx/>
                        <a:buNone/>
                        <a:tabLst/>
                        <a:defRPr/>
                      </a:pPr>
                      <a:r>
                        <a:rPr lang="en-US" sz="2200" dirty="0"/>
                        <a:t>Bureau of Mines Room 318 </a:t>
                      </a:r>
                    </a:p>
                    <a:p>
                      <a:pPr marL="0" marR="0" lvl="3" indent="0" algn="l" defTabSz="457200" rtl="0" eaLnBrk="1" fontAlgn="auto" latinLnBrk="0" hangingPunct="1">
                        <a:lnSpc>
                          <a:spcPct val="100000"/>
                        </a:lnSpc>
                        <a:spcBef>
                          <a:spcPts val="0"/>
                        </a:spcBef>
                        <a:spcAft>
                          <a:spcPts val="0"/>
                        </a:spcAft>
                        <a:buClrTx/>
                        <a:buSzTx/>
                        <a:buFontTx/>
                        <a:buNone/>
                        <a:tabLst/>
                        <a:defRPr/>
                      </a:pPr>
                      <a:r>
                        <a:rPr lang="en-US" sz="2200" dirty="0">
                          <a:hlinkClick r:id="rId3"/>
                        </a:rPr>
                        <a:t>report-it@uwyo.edu</a:t>
                      </a:r>
                      <a:r>
                        <a:rPr lang="en-US" sz="2200" dirty="0"/>
                        <a:t>, 766-5200</a:t>
                      </a:r>
                    </a:p>
                    <a:p>
                      <a:endParaRPr lang="en-US" dirty="0"/>
                    </a:p>
                  </a:txBody>
                  <a:tcPr>
                    <a:solidFill>
                      <a:schemeClr val="accent1">
                        <a:lumMod val="60000"/>
                        <a:lumOff val="40000"/>
                      </a:schemeClr>
                    </a:solidFill>
                  </a:tcPr>
                </a:tc>
                <a:extLst>
                  <a:ext uri="{0D108BD9-81ED-4DB2-BD59-A6C34878D82A}">
                    <a16:rowId xmlns:a16="http://schemas.microsoft.com/office/drawing/2014/main" val="10002"/>
                  </a:ext>
                </a:extLst>
              </a:tr>
              <a:tr h="1206912">
                <a:tc gridSpan="2">
                  <a:txBody>
                    <a:bodyPr/>
                    <a:lstStyle/>
                    <a:p>
                      <a:pPr marL="0" indent="0" algn="ctr">
                        <a:buNone/>
                      </a:pPr>
                      <a:r>
                        <a:rPr lang="en-US" sz="2800" u="none" dirty="0"/>
                        <a:t>Reports can also be made on our website:</a:t>
                      </a:r>
                      <a:endParaRPr lang="en-US" sz="2800" u="none" dirty="0">
                        <a:hlinkClick r:id="rId4"/>
                      </a:endParaRPr>
                    </a:p>
                    <a:p>
                      <a:pPr marL="0" indent="0" algn="ctr">
                        <a:buNone/>
                      </a:pPr>
                      <a:r>
                        <a:rPr lang="en-US" sz="3600" dirty="0">
                          <a:hlinkClick r:id="rId4"/>
                        </a:rPr>
                        <a:t>www.uwyo.edu/reportit</a:t>
                      </a:r>
                      <a:endParaRPr lang="en-US" sz="3600" dirty="0"/>
                    </a:p>
                  </a:txBody>
                  <a:tcPr anchor="b">
                    <a:solidFill>
                      <a:schemeClr val="accent1">
                        <a:lumMod val="20000"/>
                        <a:lumOff val="80000"/>
                      </a:schemeClr>
                    </a:solidFill>
                  </a:tcPr>
                </a:tc>
                <a:tc hMerge="1">
                  <a:txBody>
                    <a:bodyPr/>
                    <a:lstStyle/>
                    <a:p>
                      <a:endParaRPr lang="en-US"/>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486600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a:t>
            </a:r>
          </a:p>
        </p:txBody>
      </p:sp>
      <p:sp>
        <p:nvSpPr>
          <p:cNvPr id="3" name="Content Placeholder 2"/>
          <p:cNvSpPr>
            <a:spLocks noGrp="1"/>
          </p:cNvSpPr>
          <p:nvPr>
            <p:ph idx="1"/>
          </p:nvPr>
        </p:nvSpPr>
        <p:spPr>
          <a:xfrm>
            <a:off x="467751" y="1380124"/>
            <a:ext cx="8229600" cy="4525963"/>
          </a:xfrm>
        </p:spPr>
        <p:txBody>
          <a:bodyPr>
            <a:normAutofit lnSpcReduction="10000"/>
          </a:bodyPr>
          <a:lstStyle/>
          <a:p>
            <a:r>
              <a:rPr lang="en-US" sz="2800" dirty="0"/>
              <a:t>To educate viewers on the basic aspects of Title IX and civil rights compliance, and the reporting process.</a:t>
            </a:r>
          </a:p>
          <a:p>
            <a:r>
              <a:rPr lang="en-US" sz="2800" dirty="0"/>
              <a:t>To help make the campus community safer and those within the community aware of their duties and reporting options.</a:t>
            </a:r>
          </a:p>
          <a:p>
            <a:pPr marL="0" indent="0">
              <a:buNone/>
            </a:pPr>
            <a:endParaRPr lang="en-US" sz="2800" dirty="0"/>
          </a:p>
          <a:p>
            <a:pPr marL="0" indent="0">
              <a:buNone/>
            </a:pPr>
            <a:r>
              <a:rPr lang="en-US" sz="2800" dirty="0">
                <a:solidFill>
                  <a:srgbClr val="FF0000"/>
                </a:solidFill>
              </a:rPr>
              <a:t>This is only an overview of important information – for questions or additional resources, contact the EORR office.</a:t>
            </a:r>
          </a:p>
        </p:txBody>
      </p:sp>
      <p:sp>
        <p:nvSpPr>
          <p:cNvPr id="4" name="Date Placeholder 3"/>
          <p:cNvSpPr>
            <a:spLocks noGrp="1"/>
          </p:cNvSpPr>
          <p:nvPr>
            <p:ph type="dt" sz="half" idx="10"/>
          </p:nvPr>
        </p:nvSpPr>
        <p:spPr/>
        <p:txBody>
          <a:bodyPr/>
          <a:lstStyle/>
          <a:p>
            <a:pPr>
              <a:defRPr/>
            </a:pPr>
            <a:fld id="{BFCA58CA-2065-4BCD-A25F-A696380069A8}" type="datetime1">
              <a:rPr lang="en-US" smtClean="0"/>
              <a:pPr>
                <a:defRPr/>
              </a:pPr>
              <a:t>9/11/2023</a:t>
            </a:fld>
            <a:endParaRPr lang="en-US"/>
          </a:p>
        </p:txBody>
      </p:sp>
    </p:spTree>
    <p:extLst>
      <p:ext uri="{BB962C8B-B14F-4D97-AF65-F5344CB8AC3E}">
        <p14:creationId xmlns:p14="http://schemas.microsoft.com/office/powerpoint/2010/main" val="3703243594"/>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UW policy</a:t>
            </a:r>
          </a:p>
        </p:txBody>
      </p:sp>
      <p:sp>
        <p:nvSpPr>
          <p:cNvPr id="3" name="Content Placeholder 2"/>
          <p:cNvSpPr>
            <a:spLocks noGrp="1"/>
          </p:cNvSpPr>
          <p:nvPr>
            <p:ph idx="1"/>
          </p:nvPr>
        </p:nvSpPr>
        <p:spPr>
          <a:xfrm>
            <a:off x="304800" y="1143000"/>
            <a:ext cx="8534400" cy="4650747"/>
          </a:xfrm>
        </p:spPr>
        <p:txBody>
          <a:bodyPr/>
          <a:lstStyle/>
          <a:p>
            <a:pPr marL="0" lvl="0" indent="0">
              <a:buNone/>
            </a:pPr>
            <a:r>
              <a:rPr lang="en-US" sz="2000" i="1" dirty="0">
                <a:solidFill>
                  <a:prstClr val="black"/>
                </a:solidFill>
              </a:rPr>
              <a:t>“The University does not discriminate on the basis of race, gender, religion, color, national origin, disability, age, protected veteran status, sexual orientation, gender identity, genetic information,  creed,  ancestry,  political  belief,  or  any  other  applicable  protected  class or participation   in   any   protected   activity.”</a:t>
            </a:r>
            <a:endParaRPr lang="en-US" sz="2800" i="1" dirty="0">
              <a:solidFill>
                <a:prstClr val="black"/>
              </a:solidFill>
            </a:endParaRPr>
          </a:p>
          <a:p>
            <a:pPr marL="0" indent="0">
              <a:buNone/>
            </a:pPr>
            <a:endParaRPr lang="en-US" sz="2400" i="1" dirty="0"/>
          </a:p>
          <a:p>
            <a:pPr marL="0" indent="0" algn="ctr">
              <a:buNone/>
            </a:pPr>
            <a:r>
              <a:rPr lang="en-US" sz="2200" b="1" dirty="0">
                <a:solidFill>
                  <a:srgbClr val="FF0000"/>
                </a:solidFill>
              </a:rPr>
              <a:t>Sexual misconduct and discrimination are expressly prohibited and will not be tolerated.</a:t>
            </a:r>
          </a:p>
          <a:p>
            <a:pPr marL="0" indent="0" algn="ctr">
              <a:buNone/>
            </a:pPr>
            <a:endParaRPr lang="en-US" sz="2400" b="1" dirty="0">
              <a:solidFill>
                <a:srgbClr val="FF0000"/>
              </a:solidFill>
            </a:endParaRPr>
          </a:p>
          <a:p>
            <a:pPr marL="0" indent="0">
              <a:buNone/>
            </a:pPr>
            <a:r>
              <a:rPr lang="en-US" sz="2400" dirty="0"/>
              <a:t>The policy applies when conduct occurs: </a:t>
            </a:r>
          </a:p>
          <a:p>
            <a:r>
              <a:rPr lang="en-US" sz="2400" dirty="0"/>
              <a:t>On University property, </a:t>
            </a:r>
            <a:r>
              <a:rPr lang="en-US" sz="2400" b="1" dirty="0"/>
              <a:t>or </a:t>
            </a:r>
          </a:p>
          <a:p>
            <a:r>
              <a:rPr lang="en-US" sz="2400" dirty="0"/>
              <a:t>Off University property, if in connection with a University-recognized program or activity.</a:t>
            </a:r>
          </a:p>
          <a:p>
            <a:endParaRPr lang="en-US" dirty="0"/>
          </a:p>
        </p:txBody>
      </p:sp>
    </p:spTree>
    <p:extLst>
      <p:ext uri="{BB962C8B-B14F-4D97-AF65-F5344CB8AC3E}">
        <p14:creationId xmlns:p14="http://schemas.microsoft.com/office/powerpoint/2010/main" val="3706856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000000"/>
                </a:solidFill>
                <a:cs typeface="Times New Roman" panose="02020603050405020304" pitchFamily="18" charset="0"/>
              </a:rPr>
              <a:t>What is sexual misconduct?</a:t>
            </a:r>
            <a:endParaRPr lang="en-US" dirty="0"/>
          </a:p>
        </p:txBody>
      </p:sp>
      <p:sp>
        <p:nvSpPr>
          <p:cNvPr id="3" name="Content Placeholder 2"/>
          <p:cNvSpPr>
            <a:spLocks noGrp="1"/>
          </p:cNvSpPr>
          <p:nvPr>
            <p:ph idx="1"/>
          </p:nvPr>
        </p:nvSpPr>
        <p:spPr>
          <a:xfrm>
            <a:off x="484573" y="1143000"/>
            <a:ext cx="8229600" cy="4193547"/>
          </a:xfrm>
        </p:spPr>
        <p:txBody>
          <a:bodyPr/>
          <a:lstStyle/>
          <a:p>
            <a:pPr marL="0" lvl="0" indent="0" defTabSz="914400">
              <a:spcBef>
                <a:spcPts val="0"/>
              </a:spcBef>
              <a:buNone/>
            </a:pPr>
            <a:r>
              <a:rPr lang="en-US" sz="2800" b="1" dirty="0">
                <a:solidFill>
                  <a:srgbClr val="000000"/>
                </a:solidFill>
                <a:latin typeface="+mj-lt"/>
                <a:cs typeface="Times New Roman" panose="02020603050405020304" pitchFamily="18" charset="0"/>
              </a:rPr>
              <a:t>Sexual misconduct </a:t>
            </a:r>
            <a:r>
              <a:rPr lang="en-US" sz="2800" dirty="0">
                <a:solidFill>
                  <a:srgbClr val="000000"/>
                </a:solidFill>
                <a:latin typeface="+mj-lt"/>
                <a:cs typeface="Times New Roman" panose="02020603050405020304" pitchFamily="18" charset="0"/>
              </a:rPr>
              <a:t>incorporates a range of behaviors including but not limited to:</a:t>
            </a:r>
          </a:p>
          <a:p>
            <a:pPr lvl="1" defTabSz="914400">
              <a:spcBef>
                <a:spcPts val="0"/>
              </a:spcBef>
              <a:buFont typeface="Wingdings" panose="05000000000000000000" pitchFamily="2" charset="2"/>
              <a:buChar char="ü"/>
            </a:pPr>
            <a:endParaRPr lang="en-US" sz="2400" dirty="0">
              <a:solidFill>
                <a:srgbClr val="000000"/>
              </a:solidFill>
              <a:latin typeface="+mj-lt"/>
              <a:cs typeface="Times New Roman" panose="02020603050405020304" pitchFamily="18" charset="0"/>
            </a:endParaRPr>
          </a:p>
          <a:p>
            <a:pPr lvl="1" defTabSz="914400">
              <a:spcBef>
                <a:spcPts val="0"/>
              </a:spcBef>
              <a:buFont typeface="Wingdings" panose="05000000000000000000" pitchFamily="2" charset="2"/>
              <a:buChar char="ü"/>
            </a:pPr>
            <a:r>
              <a:rPr lang="en-US" sz="2400" dirty="0">
                <a:solidFill>
                  <a:srgbClr val="000000"/>
                </a:solidFill>
                <a:latin typeface="+mj-lt"/>
                <a:cs typeface="Times New Roman" panose="02020603050405020304" pitchFamily="18" charset="0"/>
              </a:rPr>
              <a:t>Domestic and dating violence</a:t>
            </a:r>
          </a:p>
          <a:p>
            <a:pPr lvl="1" defTabSz="914400">
              <a:spcBef>
                <a:spcPts val="0"/>
              </a:spcBef>
              <a:buFont typeface="Wingdings" panose="05000000000000000000" pitchFamily="2" charset="2"/>
              <a:buChar char="ü"/>
            </a:pPr>
            <a:r>
              <a:rPr lang="en-US" sz="2400" dirty="0">
                <a:solidFill>
                  <a:srgbClr val="000000"/>
                </a:solidFill>
                <a:latin typeface="+mj-lt"/>
                <a:cs typeface="Times New Roman" panose="02020603050405020304" pitchFamily="18" charset="0"/>
              </a:rPr>
              <a:t>Sexual harassment</a:t>
            </a:r>
          </a:p>
          <a:p>
            <a:pPr lvl="1" defTabSz="914400">
              <a:spcBef>
                <a:spcPts val="0"/>
              </a:spcBef>
              <a:buFont typeface="Wingdings" panose="05000000000000000000" pitchFamily="2" charset="2"/>
              <a:buChar char="ü"/>
            </a:pPr>
            <a:r>
              <a:rPr lang="en-US" sz="2400" dirty="0">
                <a:solidFill>
                  <a:srgbClr val="000000"/>
                </a:solidFill>
                <a:latin typeface="+mj-lt"/>
                <a:cs typeface="Times New Roman" panose="02020603050405020304" pitchFamily="18" charset="0"/>
              </a:rPr>
              <a:t>Sexual assault</a:t>
            </a:r>
          </a:p>
          <a:p>
            <a:pPr lvl="1" defTabSz="914400">
              <a:spcBef>
                <a:spcPts val="0"/>
              </a:spcBef>
              <a:buFont typeface="Wingdings" panose="05000000000000000000" pitchFamily="2" charset="2"/>
              <a:buChar char="ü"/>
            </a:pPr>
            <a:r>
              <a:rPr lang="en-US" sz="2400" dirty="0">
                <a:solidFill>
                  <a:srgbClr val="000000"/>
                </a:solidFill>
                <a:latin typeface="+mj-lt"/>
                <a:cs typeface="Times New Roman" panose="02020603050405020304" pitchFamily="18" charset="0"/>
              </a:rPr>
              <a:t>Sexual exploitation</a:t>
            </a:r>
          </a:p>
          <a:p>
            <a:pPr lvl="1" defTabSz="914400">
              <a:spcBef>
                <a:spcPts val="0"/>
              </a:spcBef>
              <a:buFont typeface="Wingdings" panose="05000000000000000000" pitchFamily="2" charset="2"/>
              <a:buChar char="ü"/>
            </a:pPr>
            <a:r>
              <a:rPr lang="en-US" sz="2400" dirty="0">
                <a:solidFill>
                  <a:srgbClr val="000000"/>
                </a:solidFill>
                <a:latin typeface="+mj-lt"/>
                <a:cs typeface="Times New Roman" panose="02020603050405020304" pitchFamily="18" charset="0"/>
              </a:rPr>
              <a:t>Stalking</a:t>
            </a:r>
          </a:p>
          <a:p>
            <a:pPr lvl="1" defTabSz="914400">
              <a:spcBef>
                <a:spcPts val="0"/>
              </a:spcBef>
              <a:buFont typeface="Wingdings" panose="05000000000000000000" pitchFamily="2" charset="2"/>
              <a:buChar char="ü"/>
            </a:pPr>
            <a:r>
              <a:rPr lang="en-US" sz="2400" dirty="0">
                <a:solidFill>
                  <a:srgbClr val="000000"/>
                </a:solidFill>
                <a:latin typeface="+mj-lt"/>
                <a:cs typeface="Times New Roman" panose="02020603050405020304" pitchFamily="18" charset="0"/>
              </a:rPr>
              <a:t>Hostile environment sexual harassment</a:t>
            </a:r>
          </a:p>
          <a:p>
            <a:pPr lvl="1" defTabSz="914400">
              <a:spcBef>
                <a:spcPts val="0"/>
              </a:spcBef>
              <a:buFont typeface="Wingdings" panose="05000000000000000000" pitchFamily="2" charset="2"/>
              <a:buChar char="ü"/>
            </a:pPr>
            <a:r>
              <a:rPr lang="en-US" sz="2400" dirty="0">
                <a:solidFill>
                  <a:srgbClr val="000000"/>
                </a:solidFill>
                <a:latin typeface="+mj-lt"/>
                <a:cs typeface="Times New Roman" panose="02020603050405020304" pitchFamily="18" charset="0"/>
              </a:rPr>
              <a:t>Any other conduct of a sexual nature that is </a:t>
            </a:r>
            <a:r>
              <a:rPr lang="en-US" sz="2400" b="1" dirty="0">
                <a:solidFill>
                  <a:srgbClr val="000000"/>
                </a:solidFill>
                <a:latin typeface="+mj-lt"/>
                <a:cs typeface="Times New Roman" panose="02020603050405020304" pitchFamily="18" charset="0"/>
              </a:rPr>
              <a:t>unwelcome or nonconsensual.</a:t>
            </a:r>
          </a:p>
          <a:p>
            <a:pPr marL="0" lvl="0" indent="0" defTabSz="914400">
              <a:spcBef>
                <a:spcPts val="0"/>
              </a:spcBef>
              <a:buNone/>
            </a:pPr>
            <a:endParaRPr lang="en-US" sz="1600" dirty="0">
              <a:solidFill>
                <a:srgbClr val="000000"/>
              </a:solidFill>
              <a:latin typeface="+mj-lt"/>
              <a:cs typeface="Times New Roman" panose="02020603050405020304" pitchFamily="18" charset="0"/>
            </a:endParaRPr>
          </a:p>
          <a:p>
            <a:pPr marL="0" lvl="0" indent="0" defTabSz="914400">
              <a:spcBef>
                <a:spcPts val="0"/>
              </a:spcBef>
              <a:buNone/>
            </a:pPr>
            <a:r>
              <a:rPr lang="en-US" sz="1600" dirty="0">
                <a:solidFill>
                  <a:srgbClr val="000000"/>
                </a:solidFill>
                <a:latin typeface="+mj-lt"/>
                <a:cs typeface="Times New Roman" panose="02020603050405020304" pitchFamily="18" charset="0"/>
              </a:rPr>
              <a:t>For a list of definitions, see UW’s </a:t>
            </a:r>
            <a:r>
              <a:rPr lang="en-US" sz="1600" dirty="0">
                <a:solidFill>
                  <a:srgbClr val="000000"/>
                </a:solidFill>
                <a:latin typeface="+mj-lt"/>
                <a:cs typeface="Times New Roman" panose="02020603050405020304" pitchFamily="18" charset="0"/>
                <a:hlinkClick r:id="rId2"/>
              </a:rPr>
              <a:t>Equal Opportunity, Harassment, and Nondiscrimination Policy</a:t>
            </a:r>
            <a:endParaRPr lang="en-US" sz="1600" dirty="0">
              <a:solidFill>
                <a:srgbClr val="847038"/>
              </a:solidFill>
              <a:latin typeface="+mj-lt"/>
              <a:cs typeface="Times New Roman" panose="02020603050405020304" pitchFamily="18" charset="0"/>
            </a:endParaRPr>
          </a:p>
        </p:txBody>
      </p:sp>
    </p:spTree>
    <p:extLst>
      <p:ext uri="{BB962C8B-B14F-4D97-AF65-F5344CB8AC3E}">
        <p14:creationId xmlns:p14="http://schemas.microsoft.com/office/powerpoint/2010/main" val="4145546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prohibited? </a:t>
            </a:r>
          </a:p>
        </p:txBody>
      </p:sp>
      <p:sp>
        <p:nvSpPr>
          <p:cNvPr id="3" name="Content Placeholder 2"/>
          <p:cNvSpPr>
            <a:spLocks noGrp="1"/>
          </p:cNvSpPr>
          <p:nvPr>
            <p:ph idx="1"/>
          </p:nvPr>
        </p:nvSpPr>
        <p:spPr/>
        <p:txBody>
          <a:bodyPr/>
          <a:lstStyle/>
          <a:p>
            <a:r>
              <a:rPr lang="en-US" sz="2400" dirty="0"/>
              <a:t>Discrimination - when an individual suffers an adverse consequence on the basis of a Protected Class (race, religion, gender, etc.)</a:t>
            </a:r>
          </a:p>
          <a:p>
            <a:r>
              <a:rPr lang="en-US" sz="2400" dirty="0"/>
              <a:t>Harassment – Verbal or physical conduct that unreasonably interferes with an individual's work or academic performance or creates an intimidating or hostile work or educational environment.</a:t>
            </a:r>
          </a:p>
          <a:p>
            <a:r>
              <a:rPr lang="en-US" sz="2400" dirty="0"/>
              <a:t>Retaliation - intimidating, threatening, coercing, harassing, or discriminating against any individual because they made a report or participated in any manner in a review of harassment or discrimination.</a:t>
            </a:r>
          </a:p>
        </p:txBody>
      </p:sp>
    </p:spTree>
    <p:extLst>
      <p:ext uri="{BB962C8B-B14F-4D97-AF65-F5344CB8AC3E}">
        <p14:creationId xmlns:p14="http://schemas.microsoft.com/office/powerpoint/2010/main" val="403758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Discrimination</a:t>
            </a:r>
          </a:p>
        </p:txBody>
      </p:sp>
      <p:sp>
        <p:nvSpPr>
          <p:cNvPr id="3" name="Content Placeholder 2"/>
          <p:cNvSpPr>
            <a:spLocks noGrp="1"/>
          </p:cNvSpPr>
          <p:nvPr>
            <p:ph idx="1"/>
          </p:nvPr>
        </p:nvSpPr>
        <p:spPr/>
        <p:txBody>
          <a:bodyPr/>
          <a:lstStyle/>
          <a:p>
            <a:pPr marL="0" indent="0">
              <a:buNone/>
            </a:pPr>
            <a:r>
              <a:rPr lang="en-US" sz="2000" dirty="0"/>
              <a:t>The University does not discriminate on the basis of race, gender, religion, color, national origin, disability, age, protected veteran status, sexual orientation, gender identity, genetic information, creed, ancestry, political belief, or any other applicable protected class or participation in any protected activity. </a:t>
            </a:r>
          </a:p>
          <a:p>
            <a:pPr marL="0" indent="0">
              <a:buNone/>
            </a:pPr>
            <a:endParaRPr lang="en-US" sz="2000" dirty="0"/>
          </a:p>
          <a:p>
            <a:pPr marL="0" indent="0">
              <a:buNone/>
            </a:pPr>
            <a:r>
              <a:rPr lang="en-US" sz="2000" b="1" dirty="0">
                <a:solidFill>
                  <a:srgbClr val="FF0000"/>
                </a:solidFill>
              </a:rPr>
              <a:t>The University will not tolerate acts of discrimination or harassment </a:t>
            </a:r>
            <a:r>
              <a:rPr lang="en-US" sz="2000" dirty="0"/>
              <a:t>based upon Protected Classes or related retaliation against or by any employee or student. Individuals who violate this Regulation shall be subject to corrective action and/or discipline, up to and including termination or separation from the University.</a:t>
            </a:r>
          </a:p>
        </p:txBody>
      </p:sp>
    </p:spTree>
    <p:extLst>
      <p:ext uri="{BB962C8B-B14F-4D97-AF65-F5344CB8AC3E}">
        <p14:creationId xmlns:p14="http://schemas.microsoft.com/office/powerpoint/2010/main" val="2673631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Mandatory Reporting</a:t>
            </a:r>
          </a:p>
        </p:txBody>
      </p:sp>
      <p:sp>
        <p:nvSpPr>
          <p:cNvPr id="3" name="Content Placeholder 2"/>
          <p:cNvSpPr>
            <a:spLocks noGrp="1"/>
          </p:cNvSpPr>
          <p:nvPr>
            <p:ph idx="1"/>
          </p:nvPr>
        </p:nvSpPr>
        <p:spPr>
          <a:xfrm>
            <a:off x="457200" y="1417638"/>
            <a:ext cx="8229600" cy="4193547"/>
          </a:xfrm>
        </p:spPr>
        <p:txBody>
          <a:bodyPr/>
          <a:lstStyle/>
          <a:p>
            <a:r>
              <a:rPr lang="en-US" sz="2400" dirty="0"/>
              <a:t>All UW employees are considered mandatory reporters, except:</a:t>
            </a:r>
          </a:p>
          <a:p>
            <a:pPr lvl="1"/>
            <a:r>
              <a:rPr lang="en-US" sz="2000" dirty="0"/>
              <a:t>University Counseling Center (and other mental health counselors)</a:t>
            </a:r>
          </a:p>
          <a:p>
            <a:pPr lvl="1"/>
            <a:r>
              <a:rPr lang="en-US" sz="2000" dirty="0"/>
              <a:t>Student Health Services (and other medical staff)</a:t>
            </a:r>
          </a:p>
          <a:p>
            <a:pPr lvl="1"/>
            <a:r>
              <a:rPr lang="en-US" sz="2000" dirty="0"/>
              <a:t>Student Legal Services</a:t>
            </a:r>
          </a:p>
          <a:p>
            <a:pPr lvl="1"/>
            <a:r>
              <a:rPr lang="en-US" sz="2000" dirty="0"/>
              <a:t>Ombudsperson</a:t>
            </a:r>
          </a:p>
          <a:p>
            <a:r>
              <a:rPr lang="en-US" sz="2400" dirty="0"/>
              <a:t>Must share all known details, names, etc. </a:t>
            </a:r>
          </a:p>
          <a:p>
            <a:pPr marL="0" indent="0">
              <a:buNone/>
            </a:pPr>
            <a:r>
              <a:rPr lang="en-US" sz="2400" dirty="0">
                <a:solidFill>
                  <a:srgbClr val="FF0000"/>
                </a:solidFill>
              </a:rPr>
              <a:t>Camps and programs involving minors are expected to report all incidents of sexual misconduct or discrimination to EORR (UW’s Title IX office), and all incidents and accidents involving a minor must be reported to both the UW Risk Management and UW Safety Offices.</a:t>
            </a:r>
          </a:p>
          <a:p>
            <a:endParaRPr lang="en-US" dirty="0"/>
          </a:p>
        </p:txBody>
      </p:sp>
    </p:spTree>
    <p:extLst>
      <p:ext uri="{BB962C8B-B14F-4D97-AF65-F5344CB8AC3E}">
        <p14:creationId xmlns:p14="http://schemas.microsoft.com/office/powerpoint/2010/main" val="2179320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eaLnBrk="1" hangingPunct="1">
              <a:defRPr/>
            </a:pPr>
            <a:r>
              <a:rPr lang="en-US" dirty="0"/>
              <a:t>CONFIDENTIALITY</a:t>
            </a:r>
          </a:p>
        </p:txBody>
      </p:sp>
      <p:sp>
        <p:nvSpPr>
          <p:cNvPr id="11268" name="Rectangle 3"/>
          <p:cNvSpPr>
            <a:spLocks noGrp="1" noChangeArrowheads="1"/>
          </p:cNvSpPr>
          <p:nvPr>
            <p:ph idx="1"/>
          </p:nvPr>
        </p:nvSpPr>
        <p:spPr/>
        <p:txBody>
          <a:bodyPr/>
          <a:lstStyle/>
          <a:p>
            <a:pPr marL="0" indent="0" eaLnBrk="1" hangingPunct="1">
              <a:buFontTx/>
              <a:buNone/>
            </a:pPr>
            <a:r>
              <a:rPr lang="en-US" sz="2600" dirty="0"/>
              <a:t>Only those persons necessary for the investigation and resolution of the complaint will be given any information.  </a:t>
            </a:r>
          </a:p>
          <a:p>
            <a:pPr marL="0" indent="0" eaLnBrk="1" hangingPunct="1">
              <a:buFontTx/>
              <a:buNone/>
            </a:pPr>
            <a:endParaRPr lang="en-US" sz="2600" dirty="0"/>
          </a:p>
          <a:p>
            <a:pPr marL="0" indent="0" eaLnBrk="1" hangingPunct="1">
              <a:buFontTx/>
              <a:buNone/>
            </a:pPr>
            <a:r>
              <a:rPr lang="en-US" sz="2600" dirty="0"/>
              <a:t>The University will respect the confidentiality of the complainant and the individual against whom the complaint is filed to the extent possible, </a:t>
            </a:r>
            <a:r>
              <a:rPr lang="en-US" sz="2600" i="1" dirty="0"/>
              <a:t>consistent with the University’s legal obligations to protect the rights and security of its employees and students. </a:t>
            </a:r>
          </a:p>
        </p:txBody>
      </p:sp>
    </p:spTree>
    <p:extLst>
      <p:ext uri="{BB962C8B-B14F-4D97-AF65-F5344CB8AC3E}">
        <p14:creationId xmlns:p14="http://schemas.microsoft.com/office/powerpoint/2010/main" val="3290231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happens when you report?</a:t>
            </a:r>
          </a:p>
        </p:txBody>
      </p:sp>
      <p:sp>
        <p:nvSpPr>
          <p:cNvPr id="3" name="Content Placeholder 2"/>
          <p:cNvSpPr>
            <a:spLocks noGrp="1"/>
          </p:cNvSpPr>
          <p:nvPr>
            <p:ph idx="1"/>
          </p:nvPr>
        </p:nvSpPr>
        <p:spPr>
          <a:xfrm>
            <a:off x="457200" y="1143000"/>
            <a:ext cx="8229600" cy="4650747"/>
          </a:xfrm>
        </p:spPr>
        <p:txBody>
          <a:bodyPr/>
          <a:lstStyle/>
          <a:p>
            <a:r>
              <a:rPr lang="en-US" dirty="0"/>
              <a:t>Establish safety</a:t>
            </a:r>
          </a:p>
          <a:p>
            <a:pPr lvl="1"/>
            <a:r>
              <a:rPr lang="en-US" sz="2000" dirty="0"/>
              <a:t>Is there immediate danger that requires law enforcement?</a:t>
            </a:r>
          </a:p>
          <a:p>
            <a:pPr lvl="1"/>
            <a:r>
              <a:rPr lang="en-US" sz="2000" dirty="0"/>
              <a:t>Does anyone need emergency medical assistance?</a:t>
            </a:r>
          </a:p>
          <a:p>
            <a:pPr lvl="1"/>
            <a:r>
              <a:rPr lang="en-US" sz="2000" dirty="0"/>
              <a:t>Steps necessary to make people safe? (Temporary housing, no-contact orders, schedule changes, returning home, etc.)</a:t>
            </a:r>
          </a:p>
          <a:p>
            <a:r>
              <a:rPr lang="en-US" dirty="0"/>
              <a:t>Refer to resources</a:t>
            </a:r>
          </a:p>
          <a:p>
            <a:pPr lvl="1"/>
            <a:r>
              <a:rPr lang="en-US" sz="2000" dirty="0"/>
              <a:t>Support (counseling, advocates to explain/guide through process, etc.)</a:t>
            </a:r>
          </a:p>
          <a:p>
            <a:pPr lvl="1"/>
            <a:r>
              <a:rPr lang="en-US" sz="2000" dirty="0"/>
              <a:t>Medical care (physical injuries, preventing pregnancy or transmittable infections)</a:t>
            </a:r>
          </a:p>
          <a:p>
            <a:pPr lvl="1"/>
            <a:r>
              <a:rPr lang="en-US" sz="2000" dirty="0"/>
              <a:t>Academic (coordinating with instructors, logistics)</a:t>
            </a:r>
          </a:p>
          <a:p>
            <a:r>
              <a:rPr lang="en-US" dirty="0"/>
              <a:t>Discuss reporting options</a:t>
            </a:r>
          </a:p>
        </p:txBody>
      </p:sp>
    </p:spTree>
    <p:extLst>
      <p:ext uri="{BB962C8B-B14F-4D97-AF65-F5344CB8AC3E}">
        <p14:creationId xmlns:p14="http://schemas.microsoft.com/office/powerpoint/2010/main" val="3066875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uwyo_powerpoint_template1</Template>
  <TotalTime>2018</TotalTime>
  <Words>1380</Words>
  <Application>Microsoft Office PowerPoint</Application>
  <PresentationFormat>On-screen Show (4:3)</PresentationFormat>
  <Paragraphs>129</Paragraphs>
  <Slides>17</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17</vt:i4>
      </vt:variant>
    </vt:vector>
  </HeadingPairs>
  <TitlesOfParts>
    <vt:vector size="22" baseType="lpstr">
      <vt:lpstr>Arial</vt:lpstr>
      <vt:lpstr>Calibri</vt:lpstr>
      <vt:lpstr>Wingdings</vt:lpstr>
      <vt:lpstr>Custom Design</vt:lpstr>
      <vt:lpstr>1_Custom Design</vt:lpstr>
      <vt:lpstr>Title IX Information for Camps and Programs Involving Minors:   Sexual Misconduct and Mandatory Reporting</vt:lpstr>
      <vt:lpstr>Purpose</vt:lpstr>
      <vt:lpstr>UW policy</vt:lpstr>
      <vt:lpstr>What is sexual misconduct?</vt:lpstr>
      <vt:lpstr>What is prohibited? </vt:lpstr>
      <vt:lpstr>Types of Discrimination</vt:lpstr>
      <vt:lpstr>Mandatory Reporting</vt:lpstr>
      <vt:lpstr>CONFIDENTIALITY</vt:lpstr>
      <vt:lpstr>What happens when you report?</vt:lpstr>
      <vt:lpstr>Reporting Options</vt:lpstr>
      <vt:lpstr>Confidential Reports</vt:lpstr>
      <vt:lpstr>When Minors are Involved</vt:lpstr>
      <vt:lpstr>POLICY PROHIBITING RETALIATION </vt:lpstr>
      <vt:lpstr>Maintaining Healthy Boundaries</vt:lpstr>
      <vt:lpstr>Professional Distance</vt:lpstr>
      <vt:lpstr>For more info:</vt:lpstr>
      <vt:lpstr>MANDATORY NOTICE</vt:lpstr>
    </vt:vector>
  </TitlesOfParts>
  <Company>University of Wyoming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SEXUAL HARASSMENT</dc:title>
  <dc:creator>Employment Practices</dc:creator>
  <cp:lastModifiedBy>Hallie Guidry</cp:lastModifiedBy>
  <cp:revision>134</cp:revision>
  <dcterms:created xsi:type="dcterms:W3CDTF">2004-02-17T20:00:17Z</dcterms:created>
  <dcterms:modified xsi:type="dcterms:W3CDTF">2023-09-11T16:21:08Z</dcterms:modified>
</cp:coreProperties>
</file>