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85" r:id="rId1"/>
  </p:sldMasterIdLst>
  <p:notesMasterIdLst>
    <p:notesMasterId r:id="rId19"/>
  </p:notesMasterIdLst>
  <p:handoutMasterIdLst>
    <p:handoutMasterId r:id="rId20"/>
  </p:handoutMasterIdLst>
  <p:sldIdLst>
    <p:sldId id="378" r:id="rId2"/>
    <p:sldId id="364" r:id="rId3"/>
    <p:sldId id="366" r:id="rId4"/>
    <p:sldId id="391" r:id="rId5"/>
    <p:sldId id="396" r:id="rId6"/>
    <p:sldId id="397" r:id="rId7"/>
    <p:sldId id="257" r:id="rId8"/>
    <p:sldId id="343" r:id="rId9"/>
    <p:sldId id="367" r:id="rId10"/>
    <p:sldId id="259" r:id="rId11"/>
    <p:sldId id="392" r:id="rId12"/>
    <p:sldId id="390" r:id="rId13"/>
    <p:sldId id="311" r:id="rId14"/>
    <p:sldId id="394" r:id="rId15"/>
    <p:sldId id="393" r:id="rId16"/>
    <p:sldId id="395" r:id="rId17"/>
    <p:sldId id="372" r:id="rId18"/>
  </p:sldIdLst>
  <p:sldSz cx="9144000" cy="6858000" type="letter"/>
  <p:notesSz cx="6858000" cy="9180513"/>
  <p:defaultTextStyle>
    <a:defPPr>
      <a:defRPr lang="en-US"/>
    </a:defPPr>
    <a:lvl1pPr algn="ctr" rtl="0" eaLnBrk="0" fontAlgn="base" hangingPunct="0">
      <a:spcBef>
        <a:spcPct val="0"/>
      </a:spcBef>
      <a:spcAft>
        <a:spcPct val="0"/>
      </a:spcAft>
      <a:defRPr sz="4800" kern="1200">
        <a:solidFill>
          <a:schemeClr val="tx1"/>
        </a:solidFill>
        <a:latin typeface="Arial Rounded MT Bold" pitchFamily="34" charset="0"/>
        <a:ea typeface="+mn-ea"/>
        <a:cs typeface="+mn-cs"/>
      </a:defRPr>
    </a:lvl1pPr>
    <a:lvl2pPr marL="457200" algn="ctr" rtl="0" eaLnBrk="0" fontAlgn="base" hangingPunct="0">
      <a:spcBef>
        <a:spcPct val="0"/>
      </a:spcBef>
      <a:spcAft>
        <a:spcPct val="0"/>
      </a:spcAft>
      <a:defRPr sz="4800" kern="1200">
        <a:solidFill>
          <a:schemeClr val="tx1"/>
        </a:solidFill>
        <a:latin typeface="Arial Rounded MT Bold" pitchFamily="34" charset="0"/>
        <a:ea typeface="+mn-ea"/>
        <a:cs typeface="+mn-cs"/>
      </a:defRPr>
    </a:lvl2pPr>
    <a:lvl3pPr marL="914400" algn="ctr" rtl="0" eaLnBrk="0" fontAlgn="base" hangingPunct="0">
      <a:spcBef>
        <a:spcPct val="0"/>
      </a:spcBef>
      <a:spcAft>
        <a:spcPct val="0"/>
      </a:spcAft>
      <a:defRPr sz="4800" kern="1200">
        <a:solidFill>
          <a:schemeClr val="tx1"/>
        </a:solidFill>
        <a:latin typeface="Arial Rounded MT Bold" pitchFamily="34" charset="0"/>
        <a:ea typeface="+mn-ea"/>
        <a:cs typeface="+mn-cs"/>
      </a:defRPr>
    </a:lvl3pPr>
    <a:lvl4pPr marL="1371600" algn="ctr" rtl="0" eaLnBrk="0" fontAlgn="base" hangingPunct="0">
      <a:spcBef>
        <a:spcPct val="0"/>
      </a:spcBef>
      <a:spcAft>
        <a:spcPct val="0"/>
      </a:spcAft>
      <a:defRPr sz="4800" kern="1200">
        <a:solidFill>
          <a:schemeClr val="tx1"/>
        </a:solidFill>
        <a:latin typeface="Arial Rounded MT Bold" pitchFamily="34" charset="0"/>
        <a:ea typeface="+mn-ea"/>
        <a:cs typeface="+mn-cs"/>
      </a:defRPr>
    </a:lvl4pPr>
    <a:lvl5pPr marL="1828800" algn="ctr" rtl="0" eaLnBrk="0" fontAlgn="base" hangingPunct="0">
      <a:spcBef>
        <a:spcPct val="0"/>
      </a:spcBef>
      <a:spcAft>
        <a:spcPct val="0"/>
      </a:spcAft>
      <a:defRPr sz="4800" kern="1200">
        <a:solidFill>
          <a:schemeClr val="tx1"/>
        </a:solidFill>
        <a:latin typeface="Arial Rounded MT Bold" pitchFamily="34" charset="0"/>
        <a:ea typeface="+mn-ea"/>
        <a:cs typeface="+mn-cs"/>
      </a:defRPr>
    </a:lvl5pPr>
    <a:lvl6pPr marL="2286000" algn="l" defTabSz="914400" rtl="0" eaLnBrk="1" latinLnBrk="0" hangingPunct="1">
      <a:defRPr sz="4800" kern="1200">
        <a:solidFill>
          <a:schemeClr val="tx1"/>
        </a:solidFill>
        <a:latin typeface="Arial Rounded MT Bold" pitchFamily="34" charset="0"/>
        <a:ea typeface="+mn-ea"/>
        <a:cs typeface="+mn-cs"/>
      </a:defRPr>
    </a:lvl6pPr>
    <a:lvl7pPr marL="2743200" algn="l" defTabSz="914400" rtl="0" eaLnBrk="1" latinLnBrk="0" hangingPunct="1">
      <a:defRPr sz="4800" kern="1200">
        <a:solidFill>
          <a:schemeClr val="tx1"/>
        </a:solidFill>
        <a:latin typeface="Arial Rounded MT Bold" pitchFamily="34" charset="0"/>
        <a:ea typeface="+mn-ea"/>
        <a:cs typeface="+mn-cs"/>
      </a:defRPr>
    </a:lvl7pPr>
    <a:lvl8pPr marL="3200400" algn="l" defTabSz="914400" rtl="0" eaLnBrk="1" latinLnBrk="0" hangingPunct="1">
      <a:defRPr sz="4800" kern="1200">
        <a:solidFill>
          <a:schemeClr val="tx1"/>
        </a:solidFill>
        <a:latin typeface="Arial Rounded MT Bold" pitchFamily="34" charset="0"/>
        <a:ea typeface="+mn-ea"/>
        <a:cs typeface="+mn-cs"/>
      </a:defRPr>
    </a:lvl8pPr>
    <a:lvl9pPr marL="3657600" algn="l" defTabSz="914400" rtl="0" eaLnBrk="1" latinLnBrk="0" hangingPunct="1">
      <a:defRPr sz="4800" kern="1200">
        <a:solidFill>
          <a:schemeClr val="tx1"/>
        </a:solidFill>
        <a:latin typeface="Arial Rounded MT Bol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6600"/>
    <a:srgbClr val="FFFFFF"/>
    <a:srgbClr val="04D0EC"/>
    <a:srgbClr val="FF0000"/>
    <a:srgbClr val="000000"/>
    <a:srgbClr val="FF7D25"/>
    <a:srgbClr val="FEFAC9"/>
    <a:srgbClr val="CC33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6286" autoAdjust="0"/>
  </p:normalViewPr>
  <p:slideViewPr>
    <p:cSldViewPr>
      <p:cViewPr>
        <p:scale>
          <a:sx n="90" d="100"/>
          <a:sy n="90" d="100"/>
        </p:scale>
        <p:origin x="-1524" y="-3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p:scale>
          <a:sx n="75" d="100"/>
          <a:sy n="75" d="100"/>
        </p:scale>
        <p:origin x="-217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7940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971800" cy="460376"/>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a:defRPr sz="1000" i="1"/>
            </a:lvl1pPr>
          </a:lstStyle>
          <a:p>
            <a:endParaRPr lang="en-US" dirty="0"/>
          </a:p>
        </p:txBody>
      </p:sp>
      <p:sp>
        <p:nvSpPr>
          <p:cNvPr id="2051" name="Rectangle 3"/>
          <p:cNvSpPr>
            <a:spLocks noGrp="1" noChangeArrowheads="1"/>
          </p:cNvSpPr>
          <p:nvPr>
            <p:ph type="dt" idx="1"/>
          </p:nvPr>
        </p:nvSpPr>
        <p:spPr bwMode="auto">
          <a:xfrm>
            <a:off x="3886200" y="-1588"/>
            <a:ext cx="2971800" cy="460376"/>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dirty="0"/>
          </a:p>
        </p:txBody>
      </p:sp>
      <p:sp>
        <p:nvSpPr>
          <p:cNvPr id="2052" name="Rectangle 4"/>
          <p:cNvSpPr>
            <a:spLocks noGrp="1" noRot="1" noChangeAspect="1" noChangeArrowheads="1" noTextEdit="1"/>
          </p:cNvSpPr>
          <p:nvPr>
            <p:ph type="sldImg" idx="2"/>
          </p:nvPr>
        </p:nvSpPr>
        <p:spPr bwMode="auto">
          <a:xfrm>
            <a:off x="1141413" y="693738"/>
            <a:ext cx="4575175" cy="3430587"/>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359275"/>
            <a:ext cx="5029200" cy="41322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72013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a:defRPr sz="1000" i="1"/>
            </a:lvl1pPr>
          </a:lstStyle>
          <a:p>
            <a:endParaRPr lang="en-US" dirty="0"/>
          </a:p>
        </p:txBody>
      </p:sp>
      <p:sp>
        <p:nvSpPr>
          <p:cNvPr id="2055" name="Rectangle 7"/>
          <p:cNvSpPr>
            <a:spLocks noGrp="1" noChangeArrowheads="1"/>
          </p:cNvSpPr>
          <p:nvPr>
            <p:ph type="sldNum" sz="quarter" idx="5"/>
          </p:nvPr>
        </p:nvSpPr>
        <p:spPr bwMode="auto">
          <a:xfrm>
            <a:off x="3886200" y="872013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1BCF22D3-ECC2-4C03-A9AA-36D4A6FDD413}" type="slidenum">
              <a:rPr lang="en-US"/>
              <a:pPr/>
              <a:t>‹#›</a:t>
            </a:fld>
            <a:endParaRPr lang="en-US" dirty="0"/>
          </a:p>
        </p:txBody>
      </p:sp>
    </p:spTree>
    <p:extLst>
      <p:ext uri="{BB962C8B-B14F-4D97-AF65-F5344CB8AC3E}">
        <p14:creationId xmlns:p14="http://schemas.microsoft.com/office/powerpoint/2010/main" val="2751624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a:t>
            </a:r>
            <a:r>
              <a:rPr lang="en-US" baseline="0" dirty="0" smtClean="0"/>
              <a:t>. Thanks for registering and donating your valuable time to be here today.  We will do our best to make it worth your while. It is good to see a wide variety of departments here. This is our first Safety Coordinator in-service or seminar. We hope to do something similar at least annually. We have put together some </a:t>
            </a:r>
            <a:r>
              <a:rPr lang="en-US" i="1" baseline="0" dirty="0" smtClean="0"/>
              <a:t>Thank You gifts</a:t>
            </a:r>
            <a:r>
              <a:rPr lang="en-US" baseline="0" dirty="0" smtClean="0"/>
              <a:t>, small tokens of our appreciation for your being a Safety Coordinator. When you leave at 11 please take one of those  bags with you, mention items in bag and notebooks too.  You also have packets with some information which we will discuss and refer to today through the course of  the seminar.  Mention emergency exits and bathroom locations. Food restroom breaks?</a:t>
            </a:r>
            <a:endParaRPr lang="en-US" dirty="0"/>
          </a:p>
        </p:txBody>
      </p:sp>
      <p:sp>
        <p:nvSpPr>
          <p:cNvPr id="4" name="Slide Number Placeholder 3"/>
          <p:cNvSpPr>
            <a:spLocks noGrp="1"/>
          </p:cNvSpPr>
          <p:nvPr>
            <p:ph type="sldNum" sz="quarter" idx="10"/>
          </p:nvPr>
        </p:nvSpPr>
        <p:spPr/>
        <p:txBody>
          <a:bodyPr/>
          <a:lstStyle/>
          <a:p>
            <a:fld id="{1BCF22D3-ECC2-4C03-A9AA-36D4A6FDD41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347D5E-FCD0-4D84-A4D7-A0A881034932}" type="slidenum">
              <a:rPr lang="en-US"/>
              <a:pPr/>
              <a:t>10</a:t>
            </a:fld>
            <a:endParaRPr lang="en-US" dirty="0"/>
          </a:p>
        </p:txBody>
      </p:sp>
      <p:sp>
        <p:nvSpPr>
          <p:cNvPr id="29698" name="Rectangle 2"/>
          <p:cNvSpPr>
            <a:spLocks noGrp="1" noRot="1" noChangeAspect="1" noChangeArrowheads="1" noTextEdit="1"/>
          </p:cNvSpPr>
          <p:nvPr>
            <p:ph type="sldImg"/>
          </p:nvPr>
        </p:nvSpPr>
        <p:spPr>
          <a:xfrm>
            <a:off x="1144588" y="685800"/>
            <a:ext cx="4573587" cy="3430588"/>
          </a:xfrm>
          <a:ln cap="flat"/>
        </p:spPr>
      </p:sp>
      <p:sp>
        <p:nvSpPr>
          <p:cNvPr id="29699"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Research Emphasis:</a:t>
            </a:r>
            <a:r>
              <a:rPr lang="en-US" baseline="0" dirty="0" smtClean="0"/>
              <a:t> </a:t>
            </a:r>
            <a:r>
              <a:rPr lang="en-US" dirty="0" smtClean="0"/>
              <a:t>IACUC, select agents, Radiation Safety, lab safety,</a:t>
            </a:r>
            <a:r>
              <a:rPr lang="en-US" baseline="0" dirty="0" smtClean="0"/>
              <a:t> grant compliance, etc</a:t>
            </a:r>
            <a:endParaRPr lang="en-US" dirty="0"/>
          </a:p>
        </p:txBody>
      </p:sp>
      <p:sp>
        <p:nvSpPr>
          <p:cNvPr id="4" name="Slide Number Placeholder 3"/>
          <p:cNvSpPr>
            <a:spLocks noGrp="1"/>
          </p:cNvSpPr>
          <p:nvPr>
            <p:ph type="sldNum" sz="quarter" idx="10"/>
          </p:nvPr>
        </p:nvSpPr>
        <p:spPr/>
        <p:txBody>
          <a:bodyPr/>
          <a:lstStyle/>
          <a:p>
            <a:fld id="{1BCF22D3-ECC2-4C03-A9AA-36D4A6FDD413}"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59536A-817C-409C-B625-EC7F643CAC12}" type="slidenum">
              <a:rPr lang="en-US"/>
              <a:pPr/>
              <a:t>13</a:t>
            </a:fld>
            <a:endParaRPr lang="en-US" dirty="0"/>
          </a:p>
        </p:txBody>
      </p:sp>
      <p:sp>
        <p:nvSpPr>
          <p:cNvPr id="99330" name="Rectangle 2"/>
          <p:cNvSpPr>
            <a:spLocks noGrp="1" noRot="1" noChangeAspect="1" noChangeArrowheads="1" noTextEdit="1"/>
          </p:cNvSpPr>
          <p:nvPr>
            <p:ph type="sldImg"/>
          </p:nvPr>
        </p:nvSpPr>
        <p:spPr>
          <a:ln cap="flat"/>
        </p:spPr>
      </p:sp>
      <p:sp>
        <p:nvSpPr>
          <p:cNvPr id="99331" name="Rectangle 3"/>
          <p:cNvSpPr>
            <a:spLocks noGrp="1" noChangeArrowheads="1"/>
          </p:cNvSpPr>
          <p:nvPr>
            <p:ph type="body" idx="1"/>
          </p:nvPr>
        </p:nvSpPr>
        <p:spPr>
          <a:noFill/>
          <a:ln/>
        </p:spPr>
        <p:txBody>
          <a:bodyPr/>
          <a:lstStyle/>
          <a:p>
            <a:pPr>
              <a:buClr>
                <a:srgbClr val="0000FF"/>
              </a:buClr>
              <a:buFont typeface="Wingdings" pitchFamily="2" charset="2"/>
              <a:buNone/>
            </a:pPr>
            <a:r>
              <a:rPr lang="en-US" b="1" dirty="0" smtClean="0">
                <a:latin typeface="Arial" charset="0"/>
              </a:rPr>
              <a:t>Includes</a:t>
            </a:r>
            <a:r>
              <a:rPr lang="en-US" b="1" baseline="0" dirty="0" smtClean="0">
                <a:latin typeface="Arial" charset="0"/>
              </a:rPr>
              <a:t> and encompasses a variety of regulatory requirements.</a:t>
            </a:r>
          </a:p>
          <a:p>
            <a:pPr>
              <a:buClr>
                <a:srgbClr val="0000FF"/>
              </a:buClr>
              <a:buFont typeface="Wingdings" pitchFamily="2" charset="2"/>
              <a:buNone/>
            </a:pPr>
            <a:endParaRPr lang="en-US" b="1" dirty="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59536A-817C-409C-B625-EC7F643CAC12}" type="slidenum">
              <a:rPr lang="en-US"/>
              <a:pPr/>
              <a:t>14</a:t>
            </a:fld>
            <a:endParaRPr lang="en-US" dirty="0"/>
          </a:p>
        </p:txBody>
      </p:sp>
      <p:sp>
        <p:nvSpPr>
          <p:cNvPr id="99330" name="Rectangle 2"/>
          <p:cNvSpPr>
            <a:spLocks noGrp="1" noRot="1" noChangeAspect="1" noChangeArrowheads="1" noTextEdit="1"/>
          </p:cNvSpPr>
          <p:nvPr>
            <p:ph type="sldImg"/>
          </p:nvPr>
        </p:nvSpPr>
        <p:spPr>
          <a:ln cap="flat"/>
        </p:spPr>
      </p:sp>
      <p:sp>
        <p:nvSpPr>
          <p:cNvPr id="99331" name="Rectangle 3"/>
          <p:cNvSpPr>
            <a:spLocks noGrp="1" noChangeArrowheads="1"/>
          </p:cNvSpPr>
          <p:nvPr>
            <p:ph type="body" idx="1"/>
          </p:nvPr>
        </p:nvSpPr>
        <p:spPr>
          <a:noFill/>
          <a:ln/>
        </p:spPr>
        <p:txBody>
          <a:bodyPr/>
          <a:lstStyle/>
          <a:p>
            <a:pPr>
              <a:buClr>
                <a:srgbClr val="0000FF"/>
              </a:buClr>
              <a:buFont typeface="Wingdings" pitchFamily="2" charset="2"/>
              <a:buNone/>
            </a:pPr>
            <a:r>
              <a:rPr lang="en-US" b="1" dirty="0" smtClean="0">
                <a:latin typeface="Arial" charset="0"/>
              </a:rPr>
              <a:t>Includes</a:t>
            </a:r>
            <a:r>
              <a:rPr lang="en-US" b="1" baseline="0" dirty="0" smtClean="0">
                <a:latin typeface="Arial" charset="0"/>
              </a:rPr>
              <a:t> and encompasses a variety of regulatory requirements.</a:t>
            </a:r>
          </a:p>
          <a:p>
            <a:pPr>
              <a:buClr>
                <a:srgbClr val="0000FF"/>
              </a:buClr>
              <a:buFont typeface="Wingdings" pitchFamily="2" charset="2"/>
              <a:buNone/>
            </a:pPr>
            <a:endParaRPr lang="en-US" b="1" dirty="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59536A-817C-409C-B625-EC7F643CAC12}" type="slidenum">
              <a:rPr lang="en-US"/>
              <a:pPr/>
              <a:t>15</a:t>
            </a:fld>
            <a:endParaRPr lang="en-US" dirty="0"/>
          </a:p>
        </p:txBody>
      </p:sp>
      <p:sp>
        <p:nvSpPr>
          <p:cNvPr id="99330" name="Rectangle 2"/>
          <p:cNvSpPr>
            <a:spLocks noGrp="1" noRot="1" noChangeAspect="1" noChangeArrowheads="1" noTextEdit="1"/>
          </p:cNvSpPr>
          <p:nvPr>
            <p:ph type="sldImg"/>
          </p:nvPr>
        </p:nvSpPr>
        <p:spPr>
          <a:ln cap="flat"/>
        </p:spPr>
      </p:sp>
      <p:sp>
        <p:nvSpPr>
          <p:cNvPr id="99331" name="Rectangle 3"/>
          <p:cNvSpPr>
            <a:spLocks noGrp="1" noChangeArrowheads="1"/>
          </p:cNvSpPr>
          <p:nvPr>
            <p:ph type="body" idx="1"/>
          </p:nvPr>
        </p:nvSpPr>
        <p:spPr>
          <a:noFill/>
          <a:ln/>
        </p:spPr>
        <p:txBody>
          <a:bodyPr/>
          <a:lstStyle/>
          <a:p>
            <a:pPr>
              <a:buClr>
                <a:srgbClr val="0000FF"/>
              </a:buClr>
              <a:buFont typeface="Wingdings" pitchFamily="2" charset="2"/>
              <a:buNone/>
            </a:pPr>
            <a:r>
              <a:rPr lang="en-US" b="1" dirty="0" smtClean="0">
                <a:latin typeface="Arial" charset="0"/>
              </a:rPr>
              <a:t>Includes</a:t>
            </a:r>
            <a:r>
              <a:rPr lang="en-US" b="1" baseline="0" dirty="0" smtClean="0">
                <a:latin typeface="Arial" charset="0"/>
              </a:rPr>
              <a:t> and encompasses a variety of regulatory requirements.</a:t>
            </a:r>
          </a:p>
          <a:p>
            <a:pPr>
              <a:buClr>
                <a:srgbClr val="0000FF"/>
              </a:buClr>
              <a:buFont typeface="Wingdings" pitchFamily="2" charset="2"/>
              <a:buNone/>
            </a:pPr>
            <a:endParaRPr lang="en-US" b="1" dirty="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I hope you will join us in contributing to this mission.  Your role as departmental safety coordinator is key. Having safety advocates and information liaisons through out the university is essential.  Thanks.</a:t>
            </a:r>
            <a:endParaRPr lang="en-US" dirty="0"/>
          </a:p>
        </p:txBody>
      </p:sp>
      <p:sp>
        <p:nvSpPr>
          <p:cNvPr id="4" name="Slide Number Placeholder 3"/>
          <p:cNvSpPr>
            <a:spLocks noGrp="1"/>
          </p:cNvSpPr>
          <p:nvPr>
            <p:ph type="sldNum" sz="quarter" idx="10"/>
          </p:nvPr>
        </p:nvSpPr>
        <p:spPr/>
        <p:txBody>
          <a:bodyPr/>
          <a:lstStyle/>
          <a:p>
            <a:fld id="{1BCF22D3-ECC2-4C03-A9AA-36D4A6FDD413}" type="slidenum">
              <a:rPr lang="en-US" smtClean="0"/>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Nancy does slide.</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Why safety is Important to UW: Have EHS staff record answers on tablet.</a:t>
            </a:r>
          </a:p>
          <a:p>
            <a:endParaRPr lang="en-US" sz="1200" dirty="0" smtClean="0">
              <a:solidFill>
                <a:srgbClr val="FFFFFF"/>
              </a:solidFill>
            </a:endParaRPr>
          </a:p>
          <a:p>
            <a:r>
              <a:rPr lang="en-US" sz="1200" dirty="0" smtClean="0">
                <a:solidFill>
                  <a:srgbClr val="FFFFFF"/>
                </a:solidFill>
              </a:rPr>
              <a:t>Accident, injury,  illness prevention</a:t>
            </a:r>
          </a:p>
          <a:p>
            <a:r>
              <a:rPr lang="en-US" sz="1200" dirty="0" smtClean="0">
                <a:solidFill>
                  <a:srgbClr val="FFFFFF"/>
                </a:solidFill>
              </a:rPr>
              <a:t>Environmental Protection and sustainability</a:t>
            </a:r>
          </a:p>
          <a:p>
            <a:r>
              <a:rPr lang="en-US" sz="1200" dirty="0" smtClean="0">
                <a:solidFill>
                  <a:srgbClr val="FFFFFF"/>
                </a:solidFill>
              </a:rPr>
              <a:t>Grant requirements</a:t>
            </a:r>
          </a:p>
          <a:p>
            <a:r>
              <a:rPr lang="en-US" sz="1200" dirty="0" smtClean="0">
                <a:solidFill>
                  <a:srgbClr val="FFFFFF"/>
                </a:solidFill>
              </a:rPr>
              <a:t>Regulatory compliance</a:t>
            </a:r>
          </a:p>
          <a:p>
            <a:r>
              <a:rPr lang="en-US" sz="1200" dirty="0" smtClean="0">
                <a:solidFill>
                  <a:srgbClr val="FFFFFF"/>
                </a:solidFill>
              </a:rPr>
              <a:t>Risk reduction</a:t>
            </a:r>
            <a:endParaRPr lang="en-US" sz="1200" dirty="0" smtClean="0"/>
          </a:p>
          <a:p>
            <a:endParaRPr lang="en-US" baseline="0" dirty="0" smtClean="0"/>
          </a:p>
        </p:txBody>
      </p:sp>
      <p:sp>
        <p:nvSpPr>
          <p:cNvPr id="4" name="Slide Number Placeholder 3"/>
          <p:cNvSpPr>
            <a:spLocks noGrp="1"/>
          </p:cNvSpPr>
          <p:nvPr>
            <p:ph type="sldNum" sz="quarter" idx="10"/>
          </p:nvPr>
        </p:nvSpPr>
        <p:spPr/>
        <p:txBody>
          <a:bodyPr/>
          <a:lstStyle/>
          <a:p>
            <a:fld id="{1BCF22D3-ECC2-4C03-A9AA-36D4A6FDD413}"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Exemplary: meaning programs others want to imitate.  It is about programs that protect our biggest capital resource at the university is people: students, faculty performing teaching and research, support staff who provide needed services. So to  provide  a safe place to  study and (for some students) to live, to teach to perform cutting edge research etc. This is a big job. There are a plethora of various regulations and regulating agencies that need to be addressed, OSHA, EPA, DEQ, NRC, NFPA, DOT. (Use names not acronyms). Newer in this arena are HLC and CDC.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UW is comprised of over 6000 employees ,about 15,000 students and about??  gross square feet</a:t>
            </a:r>
            <a:r>
              <a:rPr lang="en-US" baseline="0" dirty="0" smtClean="0"/>
              <a:t> of building space. We just exceeded 10 X 6 dollars in ???.  In addition to the UW campus we have a variety of facilities, programs and activities talking pace in other parts of Wyoming, the US and the word. s and buildings </a:t>
            </a:r>
            <a:r>
              <a:rPr lang="en-US" dirty="0" smtClean="0"/>
              <a:t> UW EHS</a:t>
            </a:r>
            <a:r>
              <a:rPr lang="en-US" baseline="0" dirty="0" smtClean="0"/>
              <a:t> is you will see. Which is why support form administration, beginning with President Buchannan and filtering  throughout the organization including and especially you all as departmental safety coordinators is essential.   </a:t>
            </a:r>
          </a:p>
        </p:txBody>
      </p:sp>
      <p:sp>
        <p:nvSpPr>
          <p:cNvPr id="4" name="Slide Number Placeholder 3"/>
          <p:cNvSpPr>
            <a:spLocks noGrp="1"/>
          </p:cNvSpPr>
          <p:nvPr>
            <p:ph type="sldNum" sz="quarter" idx="10"/>
          </p:nvPr>
        </p:nvSpPr>
        <p:spPr/>
        <p:txBody>
          <a:bodyPr/>
          <a:lstStyle/>
          <a:p>
            <a:fld id="{1BCF22D3-ECC2-4C03-A9AA-36D4A6FDD413}"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 What does core value mean?  Central or foundational.   A  basic, essential, enduring worth of someone or something.  Embraced?  Welcomed, or to take in or include as part, item, or element of a more inclusive whole. Use flip charts to capture ideas.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1BCF22D3-ECC2-4C03-A9AA-36D4A6FDD413}"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 Jim, can you tell us a little bit about this regulation?</a:t>
            </a:r>
          </a:p>
        </p:txBody>
      </p:sp>
      <p:sp>
        <p:nvSpPr>
          <p:cNvPr id="4" name="Slide Number Placeholder 3"/>
          <p:cNvSpPr>
            <a:spLocks noGrp="1"/>
          </p:cNvSpPr>
          <p:nvPr>
            <p:ph type="sldNum" sz="quarter" idx="10"/>
          </p:nvPr>
        </p:nvSpPr>
        <p:spPr/>
        <p:txBody>
          <a:bodyPr/>
          <a:lstStyle/>
          <a:p>
            <a:fld id="{1BCF22D3-ECC2-4C03-A9AA-36D4A6FDD413}"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Cuts decreased from 11 to 9%</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Strains decreased from 25% to 21%</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Slips Trips and Falls decreased from 28% to 26%</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Impact increased from 18% to 24%</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Exposure increased from 8% to 11%</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Burns stayed the same</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Puncture from 1% to 2%</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Bites from 0.5% to 1%</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No Shocks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1BCF22D3-ECC2-4C03-A9AA-36D4A6FDD413}"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4C7CC4-BFC8-41EE-B52D-F95A5F1C4CFF}" type="slidenum">
              <a:rPr lang="en-US"/>
              <a:pPr/>
              <a:t>7</a:t>
            </a:fld>
            <a:endParaRPr lang="en-US" dirty="0"/>
          </a:p>
        </p:txBody>
      </p:sp>
      <p:sp>
        <p:nvSpPr>
          <p:cNvPr id="7170" name="Rectangle 2"/>
          <p:cNvSpPr>
            <a:spLocks noGrp="1" noRot="1" noChangeAspect="1" noChangeArrowheads="1" noTextEdit="1"/>
          </p:cNvSpPr>
          <p:nvPr>
            <p:ph type="sldImg"/>
          </p:nvPr>
        </p:nvSpPr>
        <p:spPr>
          <a:ln cap="flat"/>
        </p:spPr>
      </p:sp>
      <p:sp>
        <p:nvSpPr>
          <p:cNvPr id="7171" name="Rectangle 3"/>
          <p:cNvSpPr>
            <a:spLocks noGrp="1" noChangeArrowheads="1"/>
          </p:cNvSpPr>
          <p:nvPr>
            <p:ph type="body" idx="1"/>
          </p:nvPr>
        </p:nvSpPr>
        <p:spPr>
          <a:noFill/>
          <a:ln/>
        </p:spPr>
        <p:txBody>
          <a:bodyPr/>
          <a:lstStyle/>
          <a:p>
            <a:pPr>
              <a:buClr>
                <a:srgbClr val="0000FF"/>
              </a:buClr>
              <a:buFont typeface="Wingdings" pitchFamily="2" charset="2"/>
              <a:buNone/>
            </a:pPr>
            <a:endParaRPr lang="en-US" dirty="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131380-83AC-41B5-954E-825756B0D0EB}" type="slidenum">
              <a:rPr lang="en-US"/>
              <a:pPr/>
              <a:t>8</a:t>
            </a:fld>
            <a:endParaRPr lang="en-US" dirty="0"/>
          </a:p>
        </p:txBody>
      </p:sp>
      <p:sp>
        <p:nvSpPr>
          <p:cNvPr id="179202" name="Rectangle 2"/>
          <p:cNvSpPr>
            <a:spLocks noGrp="1" noRot="1" noChangeAspect="1" noChangeArrowheads="1" noTextEdit="1"/>
          </p:cNvSpPr>
          <p:nvPr>
            <p:ph type="sldImg"/>
          </p:nvPr>
        </p:nvSpPr>
        <p:spPr>
          <a:ln cap="flat"/>
        </p:spPr>
      </p:sp>
      <p:sp>
        <p:nvSpPr>
          <p:cNvPr id="179203" name="Rectangle 3"/>
          <p:cNvSpPr>
            <a:spLocks noGrp="1" noChangeArrowheads="1"/>
          </p:cNvSpPr>
          <p:nvPr>
            <p:ph type="body" idx="1"/>
          </p:nvPr>
        </p:nvSpPr>
        <p:spPr>
          <a:noFill/>
          <a:ln/>
        </p:spPr>
        <p:txBody>
          <a:bodyPr/>
          <a:lstStyle/>
          <a:p>
            <a:pPr>
              <a:buClr>
                <a:srgbClr val="0000FF"/>
              </a:buClr>
              <a:buFont typeface="Wingdings" pitchFamily="2" charset="2"/>
              <a:buNone/>
            </a:pPr>
            <a:r>
              <a:rPr lang="en-US" b="0" dirty="0" smtClean="0">
                <a:latin typeface="Arial" charset="0"/>
              </a:rPr>
              <a:t>Brief history EHS dept </a:t>
            </a:r>
            <a:r>
              <a:rPr lang="en-US" b="0" baseline="0" dirty="0" smtClean="0">
                <a:latin typeface="Arial" charset="0"/>
              </a:rPr>
              <a:t>if time.  Seven basic program areas :</a:t>
            </a:r>
          </a:p>
          <a:p>
            <a:pPr>
              <a:buClr>
                <a:srgbClr val="0000FF"/>
              </a:buClr>
              <a:buFont typeface="Wingdings" pitchFamily="2" charset="2"/>
              <a:buNone/>
            </a:pPr>
            <a:r>
              <a:rPr lang="en-US" b="0" baseline="0" dirty="0" smtClean="0">
                <a:latin typeface="Arial" charset="0"/>
              </a:rPr>
              <a:t>Summary of each area and staff introductions. Have them stand up under their program areas are mentioned.</a:t>
            </a:r>
          </a:p>
          <a:p>
            <a:pPr>
              <a:buClr>
                <a:srgbClr val="0000FF"/>
              </a:buClr>
              <a:buFont typeface="Wingdings" pitchFamily="2" charset="2"/>
              <a:buNone/>
            </a:pPr>
            <a:endParaRPr lang="en-US" b="1" baseline="0" dirty="0" smtClean="0">
              <a:latin typeface="Arial" charset="0"/>
            </a:endParaRPr>
          </a:p>
          <a:p>
            <a:pPr>
              <a:buClr>
                <a:srgbClr val="0000FF"/>
              </a:buClr>
              <a:buFont typeface="Wingdings" pitchFamily="2" charset="2"/>
              <a:buNone/>
            </a:pPr>
            <a:r>
              <a:rPr lang="en-US" i="1" dirty="0" smtClean="0">
                <a:effectLst/>
              </a:rPr>
              <a:t>Biological Safety: Program provides guidance for minimizing health and environmental exposures to biological hazards, oversight for research with biological materials, and compliance with the OSHA </a:t>
            </a:r>
            <a:r>
              <a:rPr lang="en-US" i="1" dirty="0" err="1" smtClean="0">
                <a:effectLst/>
              </a:rPr>
              <a:t>Bloodborne</a:t>
            </a:r>
            <a:r>
              <a:rPr lang="en-US" i="1" dirty="0" smtClean="0">
                <a:effectLst/>
              </a:rPr>
              <a:t> Pathogen standard. The Institutional Biosafety Committee (IBC) is responsible for reviewing all University activities involving the use of biohazards, recombinant DNA, select agents, and </a:t>
            </a:r>
            <a:r>
              <a:rPr lang="en-US" i="1" dirty="0" err="1" smtClean="0">
                <a:effectLst/>
              </a:rPr>
              <a:t>bloodborne</a:t>
            </a:r>
            <a:r>
              <a:rPr lang="en-US" i="1" dirty="0" smtClean="0">
                <a:effectLst/>
              </a:rPr>
              <a:t> pathogens. The IBC evaluates risk and defines containment and practices for safe work with infectious agents and biologically derived infectious materials.</a:t>
            </a:r>
          </a:p>
          <a:p>
            <a:pPr>
              <a:buClr>
                <a:srgbClr val="0000FF"/>
              </a:buClr>
              <a:buFont typeface="Wingdings" pitchFamily="2" charset="2"/>
              <a:buNone/>
            </a:pPr>
            <a:endParaRPr lang="en-US" b="1" i="1" baseline="0" dirty="0" smtClean="0">
              <a:effectLst/>
              <a:latin typeface="Arial" charset="0"/>
            </a:endParaRPr>
          </a:p>
          <a:p>
            <a:pPr>
              <a:buClr>
                <a:srgbClr val="0000FF"/>
              </a:buClr>
              <a:buFont typeface="Wingdings" pitchFamily="2" charset="2"/>
              <a:buNone/>
            </a:pPr>
            <a:r>
              <a:rPr lang="en-US" i="1" dirty="0" smtClean="0">
                <a:effectLst/>
              </a:rPr>
              <a:t>Chemical Safety: Offers a broad array of regulatory guidance and sound practical assistance concerning the safe use of hazardous chemicals in laboratory and non laboratory settings. This program encompasses the Chemical Hygiene Program for laboratories, the Hazard Communication program for non laboratory use of chemicals, chemical storage compatibility guidelines, chemical inventories, laboratory hood and emergency shower testing, inspections of chemical use areas, and fire extinguisher training.</a:t>
            </a:r>
          </a:p>
          <a:p>
            <a:pPr>
              <a:buClr>
                <a:srgbClr val="0000FF"/>
              </a:buClr>
              <a:buFont typeface="Wingdings" pitchFamily="2" charset="2"/>
              <a:buNone/>
            </a:pPr>
            <a:endParaRPr lang="en-US" b="1" i="1" baseline="0" dirty="0" smtClean="0">
              <a:effectLst/>
              <a:latin typeface="Arial" charset="0"/>
            </a:endParaRPr>
          </a:p>
          <a:p>
            <a:pPr>
              <a:buClr>
                <a:srgbClr val="0000FF"/>
              </a:buClr>
              <a:buFont typeface="Wingdings" pitchFamily="2" charset="2"/>
              <a:buNone/>
            </a:pPr>
            <a:r>
              <a:rPr lang="en-US" b="1" i="1" baseline="0" dirty="0" smtClean="0">
                <a:effectLst/>
                <a:latin typeface="Arial" charset="0"/>
              </a:rPr>
              <a:t>Occupational Safety: </a:t>
            </a:r>
            <a:r>
              <a:rPr lang="en-US" i="1" dirty="0" smtClean="0">
                <a:effectLst/>
              </a:rPr>
              <a:t>Encompassing a wide range of safety and health subjects which are characteristically regulated by the Occupational Safety and Health Administration (OSHA), the emphases of this program includes respiratory protection, hearing conservation, electrical safety, accident/injury investigation, confined space entry, asbestos, lead, PPE, fall protection, air monitoring, and ergonomics. This program functions throughout all work environments.</a:t>
            </a:r>
          </a:p>
          <a:p>
            <a:pPr>
              <a:buClr>
                <a:srgbClr val="0000FF"/>
              </a:buClr>
              <a:buFont typeface="Wingdings" pitchFamily="2" charset="2"/>
              <a:buNone/>
            </a:pPr>
            <a:endParaRPr lang="en-US" b="1" i="1" baseline="0" dirty="0" smtClean="0">
              <a:effectLst/>
              <a:latin typeface="Arial" charset="0"/>
            </a:endParaRPr>
          </a:p>
          <a:p>
            <a:pPr>
              <a:buClr>
                <a:srgbClr val="0000FF"/>
              </a:buClr>
              <a:buFont typeface="Wingdings" pitchFamily="2" charset="2"/>
              <a:buNone/>
            </a:pPr>
            <a:r>
              <a:rPr lang="en-US" b="1" i="1" baseline="0" dirty="0" smtClean="0">
                <a:effectLst/>
                <a:latin typeface="Arial" charset="0"/>
              </a:rPr>
              <a:t>Radiation Safety: </a:t>
            </a:r>
            <a:r>
              <a:rPr lang="en-US" i="1" dirty="0" smtClean="0">
                <a:effectLst/>
              </a:rPr>
              <a:t>With oversight from the University Radiation Safety Committee, this program controls the uses of radioactive materials and radiation producing equipment throughout the university and provides services necessary for compliance with applicable radiation safety and laser safety regulations. The mission of the Radiation Safety program is to assist university personnel and students in the safe acquisition, handling and disposal of radiation sources and to limit radiation exposures to the lowest level attainable.</a:t>
            </a:r>
          </a:p>
          <a:p>
            <a:pPr>
              <a:buClr>
                <a:srgbClr val="0000FF"/>
              </a:buClr>
              <a:buFont typeface="Wingdings" pitchFamily="2" charset="2"/>
              <a:buNone/>
            </a:pPr>
            <a:endParaRPr lang="en-US" b="1" i="1" baseline="0" dirty="0" smtClean="0">
              <a:effectLst/>
              <a:latin typeface="Arial" charset="0"/>
            </a:endParaRPr>
          </a:p>
          <a:p>
            <a:pPr marL="0" marR="0" indent="0" algn="l" defTabSz="914400" rtl="0" eaLnBrk="0" fontAlgn="base" latinLnBrk="0" hangingPunct="0">
              <a:lnSpc>
                <a:spcPct val="100000"/>
              </a:lnSpc>
              <a:spcBef>
                <a:spcPct val="30000"/>
              </a:spcBef>
              <a:spcAft>
                <a:spcPct val="0"/>
              </a:spcAft>
              <a:buClr>
                <a:srgbClr val="0000FF"/>
              </a:buClr>
              <a:buSzTx/>
              <a:buFont typeface="Wingdings" pitchFamily="2" charset="2"/>
              <a:buNone/>
              <a:tabLst/>
              <a:defRPr/>
            </a:pPr>
            <a:r>
              <a:rPr lang="en-US" b="1" i="1" baseline="0" dirty="0" smtClean="0">
                <a:effectLst/>
                <a:latin typeface="Arial" charset="0"/>
              </a:rPr>
              <a:t>Waste Management:</a:t>
            </a:r>
            <a:r>
              <a:rPr lang="en-US" b="0" i="1" baseline="0" dirty="0" smtClean="0">
                <a:effectLst/>
                <a:latin typeface="Arial" charset="0"/>
              </a:rPr>
              <a:t> </a:t>
            </a:r>
            <a:r>
              <a:rPr lang="en-US" i="1" dirty="0" smtClean="0">
                <a:effectLst/>
              </a:rPr>
              <a:t>The Regulated Materials Management Center (RMMC) handles discarded items that cannot go down the drain or to the landfill. This includes biological, radiological and chemical wastes, as well as e-waste and other universal wastes. Whenever possible, we seek to reduce, reuse or recycle these discarded materials in order to minimize disposal costs and the impact on the environment.</a:t>
            </a:r>
          </a:p>
          <a:p>
            <a:pPr marL="0" marR="0" indent="0" algn="l" defTabSz="914400" rtl="0" eaLnBrk="0" fontAlgn="base" latinLnBrk="0" hangingPunct="0">
              <a:lnSpc>
                <a:spcPct val="100000"/>
              </a:lnSpc>
              <a:spcBef>
                <a:spcPct val="30000"/>
              </a:spcBef>
              <a:spcAft>
                <a:spcPct val="0"/>
              </a:spcAft>
              <a:buClr>
                <a:srgbClr val="0000FF"/>
              </a:buClr>
              <a:buSzTx/>
              <a:buFont typeface="Wingdings" pitchFamily="2" charset="2"/>
              <a:buNone/>
              <a:tabLst/>
              <a:defRPr/>
            </a:pPr>
            <a:endParaRPr lang="en-US" i="1" dirty="0" smtClean="0">
              <a:effectLst/>
            </a:endParaRPr>
          </a:p>
          <a:p>
            <a:pPr marL="0" marR="0" indent="0" algn="l" defTabSz="914400" rtl="0" eaLnBrk="0" fontAlgn="base" latinLnBrk="0" hangingPunct="0">
              <a:lnSpc>
                <a:spcPct val="100000"/>
              </a:lnSpc>
              <a:spcBef>
                <a:spcPct val="30000"/>
              </a:spcBef>
              <a:spcAft>
                <a:spcPct val="0"/>
              </a:spcAft>
              <a:buClr>
                <a:srgbClr val="0000FF"/>
              </a:buClr>
              <a:buSzTx/>
              <a:buFont typeface="Wingdings" pitchFamily="2" charset="2"/>
              <a:buNone/>
              <a:tabLst/>
              <a:defRPr/>
            </a:pPr>
            <a:r>
              <a:rPr lang="en-US" b="1" i="1" dirty="0" smtClean="0">
                <a:effectLst/>
              </a:rPr>
              <a:t>Chemical</a:t>
            </a:r>
            <a:r>
              <a:rPr lang="en-US" b="1" i="1" baseline="0" dirty="0" smtClean="0">
                <a:effectLst/>
              </a:rPr>
              <a:t> Orders: </a:t>
            </a:r>
            <a:r>
              <a:rPr lang="en-US" i="1" dirty="0" smtClean="0">
                <a:effectLst/>
              </a:rPr>
              <a:t>The Centralized Chemical Purchasing Program offers chemical ordering, comparison shopping, price negotiation, receipt inspection, and delivery service to any location on the extended campus. All permitted radioactive materials on campus are purchased through this program. We also sell ethanol for lab use in 5-gallon carboys and 55 gallon drums of 95% and pints, cases of pints and 5-gallon carboys of 100% ethanol</a:t>
            </a:r>
            <a:r>
              <a:rPr lang="en-US" dirty="0" smtClean="0">
                <a:effectLst/>
              </a:rPr>
              <a:t>.</a:t>
            </a:r>
          </a:p>
          <a:p>
            <a:pPr marL="0" marR="0" indent="0" algn="l" defTabSz="914400" rtl="0" eaLnBrk="0" fontAlgn="base" latinLnBrk="0" hangingPunct="0">
              <a:lnSpc>
                <a:spcPct val="100000"/>
              </a:lnSpc>
              <a:spcBef>
                <a:spcPct val="30000"/>
              </a:spcBef>
              <a:spcAft>
                <a:spcPct val="0"/>
              </a:spcAft>
              <a:buClr>
                <a:srgbClr val="0000FF"/>
              </a:buClr>
              <a:buSzTx/>
              <a:buFont typeface="Wingdings" pitchFamily="2" charset="2"/>
              <a:buNone/>
              <a:tabLst/>
              <a:defRPr/>
            </a:pPr>
            <a:endParaRPr lang="en-US" dirty="0" smtClean="0">
              <a:effectLst/>
            </a:endParaRPr>
          </a:p>
          <a:p>
            <a:pPr marL="0" marR="0" indent="0" algn="l" defTabSz="914400" rtl="0" eaLnBrk="0" fontAlgn="base" latinLnBrk="0" hangingPunct="0">
              <a:lnSpc>
                <a:spcPct val="100000"/>
              </a:lnSpc>
              <a:spcBef>
                <a:spcPct val="30000"/>
              </a:spcBef>
              <a:spcAft>
                <a:spcPct val="0"/>
              </a:spcAft>
              <a:buClr>
                <a:srgbClr val="0000FF"/>
              </a:buClr>
              <a:buSzTx/>
              <a:buFont typeface="Wingdings" pitchFamily="2" charset="2"/>
              <a:buNone/>
              <a:tabLst/>
              <a:defRPr/>
            </a:pPr>
            <a:r>
              <a:rPr lang="en-US" b="1" dirty="0" smtClean="0">
                <a:effectLst/>
              </a:rPr>
              <a:t>Hazardous Materials Transportation: </a:t>
            </a:r>
            <a:r>
              <a:rPr lang="en-US" i="1" dirty="0" smtClean="0">
                <a:effectLst/>
              </a:rPr>
              <a:t>The Department of Transportation (DOT) regulates the transportation of biological, radioactive, and chemically hazardous materials. This section provides guidance to UW faculty, staff and students who transport hazardous materials in a motor vehicle on a public thoroughfare.</a:t>
            </a:r>
          </a:p>
          <a:p>
            <a:pPr marL="0" marR="0" indent="0" algn="l" defTabSz="914400" rtl="0" eaLnBrk="0" fontAlgn="base" latinLnBrk="0" hangingPunct="0">
              <a:lnSpc>
                <a:spcPct val="100000"/>
              </a:lnSpc>
              <a:spcBef>
                <a:spcPct val="30000"/>
              </a:spcBef>
              <a:spcAft>
                <a:spcPct val="0"/>
              </a:spcAft>
              <a:buClr>
                <a:srgbClr val="0000FF"/>
              </a:buClr>
              <a:buSzTx/>
              <a:buFont typeface="Wingdings" pitchFamily="2" charset="2"/>
              <a:buNone/>
              <a:tabLst/>
              <a:defRPr/>
            </a:pPr>
            <a:endParaRPr lang="en-US" b="1" dirty="0" smtClean="0">
              <a:effectLst/>
            </a:endParaRPr>
          </a:p>
          <a:p>
            <a:pPr>
              <a:buClr>
                <a:srgbClr val="0000FF"/>
              </a:buClr>
              <a:buFont typeface="Wingdings" pitchFamily="2" charset="2"/>
              <a:buNone/>
            </a:pPr>
            <a:endParaRPr lang="en-US" b="1" baseline="0" dirty="0"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as needed</a:t>
            </a:r>
            <a:endParaRPr lang="en-US" dirty="0"/>
          </a:p>
        </p:txBody>
      </p:sp>
      <p:sp>
        <p:nvSpPr>
          <p:cNvPr id="4" name="Slide Number Placeholder 3"/>
          <p:cNvSpPr>
            <a:spLocks noGrp="1"/>
          </p:cNvSpPr>
          <p:nvPr>
            <p:ph type="sldNum" sz="quarter" idx="10"/>
          </p:nvPr>
        </p:nvSpPr>
        <p:spPr/>
        <p:txBody>
          <a:bodyPr/>
          <a:lstStyle/>
          <a:p>
            <a:fld id="{1BCF22D3-ECC2-4C03-A9AA-36D4A6FDD413}"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31D368-EE7F-413C-B384-5C7B2F2D8850}" type="slidenum">
              <a:rPr lang="en-US" smtClean="0"/>
              <a:pPr/>
              <a:t>‹#›</a:t>
            </a:fld>
            <a:endParaRPr lang="en-US" dirty="0"/>
          </a:p>
        </p:txBody>
      </p:sp>
      <p:pic>
        <p:nvPicPr>
          <p:cNvPr id="7" name="Picture 6" descr="EHS Logo Long.png"/>
          <p:cNvPicPr>
            <a:picLocks noChangeAspect="1"/>
          </p:cNvPicPr>
          <p:nvPr userDrawn="1"/>
        </p:nvPicPr>
        <p:blipFill>
          <a:blip r:embed="rId2" cstate="print">
            <a:lum bright="-10000" contrast="-10000"/>
          </a:blip>
          <a:srcRect t="23242" b="16162"/>
          <a:stretch>
            <a:fillRect/>
          </a:stretch>
        </p:blipFill>
        <p:spPr>
          <a:xfrm>
            <a:off x="6781800" y="6493986"/>
            <a:ext cx="2362200" cy="364014"/>
          </a:xfrm>
          <a:prstGeom prst="rect">
            <a:avLst/>
          </a:prstGeom>
          <a:effectLst>
            <a:outerShdw blurRad="50800" dist="38100" dir="8100000" algn="tr" rotWithShape="0">
              <a:prstClr val="black">
                <a:alpha val="40000"/>
              </a:prstClr>
            </a:outerShdw>
          </a:effectLst>
        </p:spPr>
      </p:pic>
      <p:pic>
        <p:nvPicPr>
          <p:cNvPr id="8" name="Picture 16" descr="UW Logo Left"/>
          <p:cNvPicPr>
            <a:picLocks noChangeAspect="1" noChangeArrowheads="1"/>
          </p:cNvPicPr>
          <p:nvPr userDrawn="1"/>
        </p:nvPicPr>
        <p:blipFill>
          <a:blip r:embed="rId3" cstate="print"/>
          <a:srcRect l="2831" r="2050" b="3157"/>
          <a:stretch>
            <a:fillRect/>
          </a:stretch>
        </p:blipFill>
        <p:spPr bwMode="auto">
          <a:xfrm>
            <a:off x="0" y="6461579"/>
            <a:ext cx="1447800" cy="396421"/>
          </a:xfrm>
          <a:prstGeom prst="rect">
            <a:avLst/>
          </a:prstGeom>
          <a:solidFill>
            <a:srgbClr val="0099CC"/>
          </a:solidFill>
          <a:ln>
            <a:solidFill>
              <a:schemeClr val="bg2">
                <a:lumMod val="40000"/>
                <a:lumOff val="60000"/>
              </a:schemeClr>
            </a:solidFill>
          </a:ln>
          <a:effectLst>
            <a:outerShdw blurRad="50800" dist="38100" dir="8100000" algn="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3AC760-6D80-4DAF-8FC3-5177684ECF9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01CE3-C471-4373-AC4C-35823968361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4955A-EDE5-4FF3-A454-CF676A8FFF3D}" type="datetimeFigureOut">
              <a:rPr lang="en-US" smtClean="0"/>
              <a:pPr/>
              <a:t>1/24/2012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D491C-5693-41C4-82AA-8E0BF016FEE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F25BFD-7F2D-4165-A428-3985825104D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838B8D-5D71-4FD5-8BF6-9D870F865D0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B4CE07-C1EC-4562-8CFB-B8F15814FCF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6C4589-EB99-4394-A722-B415DEBC552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4955A-EDE5-4FF3-A454-CF676A8FFF3D}" type="datetimeFigureOut">
              <a:rPr lang="en-US" smtClean="0"/>
              <a:pPr/>
              <a:t>1/24/2012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AB23B-9BF0-489E-A8C2-70A75979535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710ECD-DBA2-47DE-A7E0-ED3AB309E30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BCA015-DFA3-432B-A58F-03BE762F5DE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4955A-EDE5-4FF3-A454-CF676A8FFF3D}" type="datetimeFigureOut">
              <a:rPr lang="en-US" smtClean="0"/>
              <a:pPr/>
              <a:t>1/24/2012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CDB77-27DE-4AF1-B40C-CAF303F0F3C1}" type="slidenum">
              <a:rPr lang="en-US" smtClean="0"/>
              <a:pPr/>
              <a:t>‹#›</a:t>
            </a:fld>
            <a:endParaRPr lang="en-US" dirty="0"/>
          </a:p>
        </p:txBody>
      </p:sp>
      <p:pic>
        <p:nvPicPr>
          <p:cNvPr id="7" name="Picture 6" descr="EHS Logo Long.png"/>
          <p:cNvPicPr>
            <a:picLocks noChangeAspect="1"/>
          </p:cNvPicPr>
          <p:nvPr userDrawn="1"/>
        </p:nvPicPr>
        <p:blipFill>
          <a:blip r:embed="rId13" cstate="print">
            <a:lum bright="-10000" contrast="-10000"/>
          </a:blip>
          <a:srcRect t="23242" b="16162"/>
          <a:stretch>
            <a:fillRect/>
          </a:stretch>
        </p:blipFill>
        <p:spPr>
          <a:xfrm>
            <a:off x="6781800" y="6493986"/>
            <a:ext cx="2362200" cy="364014"/>
          </a:xfrm>
          <a:prstGeom prst="rect">
            <a:avLst/>
          </a:prstGeom>
          <a:effectLst>
            <a:outerShdw blurRad="50800" dist="38100" dir="8100000" algn="tr" rotWithShape="0">
              <a:prstClr val="black">
                <a:alpha val="40000"/>
              </a:prstClr>
            </a:outerShdw>
          </a:effectLst>
        </p:spPr>
      </p:pic>
      <p:pic>
        <p:nvPicPr>
          <p:cNvPr id="8" name="Picture 16" descr="UW Logo Left"/>
          <p:cNvPicPr>
            <a:picLocks noChangeAspect="1" noChangeArrowheads="1"/>
          </p:cNvPicPr>
          <p:nvPr userDrawn="1"/>
        </p:nvPicPr>
        <p:blipFill>
          <a:blip r:embed="rId14" cstate="print"/>
          <a:srcRect l="2831" r="2050" b="3157"/>
          <a:stretch>
            <a:fillRect/>
          </a:stretch>
        </p:blipFill>
        <p:spPr bwMode="auto">
          <a:xfrm>
            <a:off x="0" y="6461579"/>
            <a:ext cx="1447800" cy="396421"/>
          </a:xfrm>
          <a:prstGeom prst="rect">
            <a:avLst/>
          </a:prstGeom>
          <a:solidFill>
            <a:srgbClr val="0099CC"/>
          </a:solidFill>
          <a:ln>
            <a:solidFill>
              <a:schemeClr val="bg2">
                <a:lumMod val="40000"/>
                <a:lumOff val="60000"/>
              </a:schemeClr>
            </a:solidFill>
          </a:ln>
          <a:effectLst>
            <a:outerShdw blurRad="50800" dist="38100" dir="8100000" algn="tr"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uwadmnweb.uwyo.edu/tap/2008parkma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uwyo.edu/ehs/HazardousMaterials/Hazardous_Materials.html" TargetMode="External"/><Relationship Id="rId13" Type="http://schemas.openxmlformats.org/officeDocument/2006/relationships/image" Target="../media/image9.jpeg"/><Relationship Id="rId3" Type="http://schemas.openxmlformats.org/officeDocument/2006/relationships/hyperlink" Target="http://www.uwyo.edu/ehs/BiologicalSafety/Biological_Safety.html" TargetMode="External"/><Relationship Id="rId7" Type="http://schemas.openxmlformats.org/officeDocument/2006/relationships/hyperlink" Target="http://www.uwyo.edu/ehs/ChemicalOrders/Chemical_Orders.html" TargetMode="External"/><Relationship Id="rId12" Type="http://schemas.openxmlformats.org/officeDocument/2006/relationships/image" Target="../media/image8.jpeg"/><Relationship Id="rId2" Type="http://schemas.openxmlformats.org/officeDocument/2006/relationships/notesSlide" Target="../notesSlides/notesSlide8.xml"/><Relationship Id="rId16"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hyperlink" Target="http://www.uwyo.edu/ehs/Waste_Management/Waste_Management.html" TargetMode="External"/><Relationship Id="rId11" Type="http://schemas.openxmlformats.org/officeDocument/2006/relationships/image" Target="../media/image7.jpeg"/><Relationship Id="rId5" Type="http://schemas.openxmlformats.org/officeDocument/2006/relationships/hyperlink" Target="http://www.uwyo.edu/ehs/Occupational_Safety/Occupational_Safety.html" TargetMode="External"/><Relationship Id="rId15" Type="http://schemas.openxmlformats.org/officeDocument/2006/relationships/image" Target="../media/image11.jpeg"/><Relationship Id="rId10" Type="http://schemas.openxmlformats.org/officeDocument/2006/relationships/image" Target="../media/image6.jpeg"/><Relationship Id="rId4" Type="http://schemas.openxmlformats.org/officeDocument/2006/relationships/hyperlink" Target="http://www.uwyo.edu/ehs/ChemicalSafety/Chemical_Safety.html" TargetMode="External"/><Relationship Id="rId9" Type="http://schemas.openxmlformats.org/officeDocument/2006/relationships/hyperlink" Target="http://www.uwyo.edu/ehs/RadiationSafety/Radiation_Safety.html" TargetMode="External"/><Relationship Id="rId1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3153" y="475585"/>
            <a:ext cx="8458200" cy="2246769"/>
          </a:xfrm>
          <a:prstGeom prst="rect">
            <a:avLst/>
          </a:prstGeom>
          <a:noFill/>
        </p:spPr>
        <p:txBody>
          <a:bodyPr wrap="square" rtlCol="0">
            <a:spAutoFit/>
          </a:bodyPr>
          <a:lstStyle/>
          <a:p>
            <a:r>
              <a:rPr lang="en-US" sz="6000" dirty="0" smtClean="0">
                <a:solidFill>
                  <a:schemeClr val="bg1"/>
                </a:solidFill>
                <a:latin typeface="Arial" pitchFamily="34" charset="0"/>
                <a:cs typeface="Arial" pitchFamily="34" charset="0"/>
              </a:rPr>
              <a:t>WELCOME</a:t>
            </a:r>
          </a:p>
          <a:p>
            <a:r>
              <a:rPr lang="en-US" sz="4000" dirty="0" smtClean="0">
                <a:solidFill>
                  <a:schemeClr val="bg1"/>
                </a:solidFill>
                <a:latin typeface="Arial" pitchFamily="34" charset="0"/>
                <a:cs typeface="Arial" pitchFamily="34" charset="0"/>
              </a:rPr>
              <a:t>New Safety Coordinators!</a:t>
            </a:r>
            <a:br>
              <a:rPr lang="en-US" sz="4000" dirty="0" smtClean="0">
                <a:solidFill>
                  <a:schemeClr val="bg1"/>
                </a:solidFill>
                <a:latin typeface="Arial" pitchFamily="34" charset="0"/>
                <a:cs typeface="Arial" pitchFamily="34" charset="0"/>
              </a:rPr>
            </a:br>
            <a:endParaRPr lang="en-US" sz="4000" dirty="0">
              <a:solidFill>
                <a:schemeClr val="bg1"/>
              </a:solidFill>
              <a:latin typeface="Arial" pitchFamily="34" charset="0"/>
              <a:cs typeface="Arial" pitchFamily="34" charset="0"/>
            </a:endParaRPr>
          </a:p>
        </p:txBody>
      </p:sp>
      <p:sp>
        <p:nvSpPr>
          <p:cNvPr id="3" name="TextBox 2"/>
          <p:cNvSpPr txBox="1"/>
          <p:nvPr/>
        </p:nvSpPr>
        <p:spPr>
          <a:xfrm>
            <a:off x="0" y="4800600"/>
            <a:ext cx="9144000" cy="1446550"/>
          </a:xfrm>
          <a:prstGeom prst="rect">
            <a:avLst/>
          </a:prstGeom>
          <a:noFill/>
        </p:spPr>
        <p:txBody>
          <a:bodyPr wrap="square" rtlCol="0">
            <a:spAutoFit/>
          </a:bodyPr>
          <a:lstStyle/>
          <a:p>
            <a:r>
              <a:rPr lang="en-US" sz="2000" dirty="0" smtClean="0">
                <a:solidFill>
                  <a:srgbClr val="FFFF00"/>
                </a:solidFill>
                <a:latin typeface="Arial" pitchFamily="34" charset="0"/>
                <a:cs typeface="Arial" pitchFamily="34" charset="0"/>
              </a:rPr>
              <a:t>New Safety Coordinator</a:t>
            </a:r>
          </a:p>
          <a:p>
            <a:r>
              <a:rPr lang="en-US" sz="2000" dirty="0" smtClean="0">
                <a:solidFill>
                  <a:srgbClr val="FFFF00"/>
                </a:solidFill>
                <a:latin typeface="Arial" pitchFamily="34" charset="0"/>
                <a:cs typeface="Arial" pitchFamily="34" charset="0"/>
              </a:rPr>
              <a:t>Spring Orientation</a:t>
            </a:r>
          </a:p>
          <a:p>
            <a:endParaRPr lang="en-US" sz="2800" dirty="0" smtClean="0">
              <a:solidFill>
                <a:srgbClr val="FFFF00"/>
              </a:solidFill>
            </a:endParaRPr>
          </a:p>
          <a:p>
            <a:r>
              <a:rPr lang="en-US" sz="2000" dirty="0" smtClean="0">
                <a:solidFill>
                  <a:schemeClr val="bg1"/>
                </a:solidFill>
                <a:latin typeface="Arial" pitchFamily="34" charset="0"/>
                <a:cs typeface="Arial" pitchFamily="34" charset="0"/>
              </a:rPr>
              <a:t>January 24, 2012</a:t>
            </a:r>
          </a:p>
        </p:txBody>
      </p:sp>
      <p:pic>
        <p:nvPicPr>
          <p:cNvPr id="4" name="Picture 2" descr="Safety Coordinator Seminar 111210 008"/>
          <p:cNvPicPr>
            <a:picLocks noChangeAspect="1" noChangeArrowheads="1"/>
          </p:cNvPicPr>
          <p:nvPr/>
        </p:nvPicPr>
        <p:blipFill>
          <a:blip r:embed="rId3" cstate="print">
            <a:lum bright="15000" contrast="2000"/>
          </a:blip>
          <a:srcRect/>
          <a:stretch>
            <a:fillRect/>
          </a:stretch>
        </p:blipFill>
        <p:spPr bwMode="auto">
          <a:xfrm>
            <a:off x="2971800" y="2286000"/>
            <a:ext cx="3200400" cy="2400300"/>
          </a:xfrm>
          <a:prstGeom prst="rect">
            <a:avLst/>
          </a:prstGeom>
          <a:noFill/>
          <a:ln w="9525" algn="in">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0" y="304800"/>
            <a:ext cx="6629400" cy="990600"/>
          </a:xfrm>
          <a:noFill/>
          <a:ln/>
          <a:effectLst>
            <a:outerShdw blurRad="50800" dist="38100" dir="8100000" algn="tr" rotWithShape="0">
              <a:prstClr val="black">
                <a:alpha val="40000"/>
              </a:prstClr>
            </a:outerShdw>
          </a:effectLst>
        </p:spPr>
        <p:txBody>
          <a:bodyPr>
            <a:normAutofit fontScale="90000"/>
          </a:bodyPr>
          <a:lstStyle/>
          <a:p>
            <a:r>
              <a:rPr lang="en-US" sz="4800" dirty="0" smtClean="0">
                <a:solidFill>
                  <a:srgbClr val="FFFF00"/>
                </a:solidFill>
                <a:latin typeface="Arial" pitchFamily="34" charset="0"/>
                <a:cs typeface="Arial" pitchFamily="34" charset="0"/>
              </a:rPr>
              <a:t>EHS Locations and Contact Information</a:t>
            </a:r>
            <a:endParaRPr lang="en-US" sz="4800" dirty="0">
              <a:solidFill>
                <a:srgbClr val="FFFF00"/>
              </a:solidFill>
              <a:latin typeface="Arial" pitchFamily="34" charset="0"/>
              <a:cs typeface="Arial" pitchFamily="34" charset="0"/>
            </a:endParaRPr>
          </a:p>
        </p:txBody>
      </p:sp>
      <p:pic>
        <p:nvPicPr>
          <p:cNvPr id="28679" name="Picture 7">
            <a:hlinkClick r:id="rId3" tooltip="RMMC (West Campus) Click on picture to download bus map"/>
          </p:cNvPr>
          <p:cNvPicPr>
            <a:picLocks noChangeArrowheads="1"/>
          </p:cNvPicPr>
          <p:nvPr/>
        </p:nvPicPr>
        <p:blipFill>
          <a:blip r:embed="rId4" cstate="print"/>
          <a:srcRect/>
          <a:stretch>
            <a:fillRect/>
          </a:stretch>
        </p:blipFill>
        <p:spPr bwMode="auto">
          <a:xfrm>
            <a:off x="990600" y="1964323"/>
            <a:ext cx="3009900" cy="1464677"/>
          </a:xfrm>
          <a:prstGeom prst="rect">
            <a:avLst/>
          </a:prstGeom>
          <a:noFill/>
          <a:ln w="9525">
            <a:solidFill>
              <a:schemeClr val="tx1"/>
            </a:solid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16" name="Rectangle 3"/>
          <p:cNvSpPr txBox="1">
            <a:spLocks noChangeArrowheads="1"/>
          </p:cNvSpPr>
          <p:nvPr/>
        </p:nvSpPr>
        <p:spPr>
          <a:xfrm>
            <a:off x="285750" y="3429000"/>
            <a:ext cx="4114800" cy="1447800"/>
          </a:xfrm>
          <a:prstGeom prst="rect">
            <a:avLst/>
          </a:prstGeom>
          <a:noFill/>
          <a:ln>
            <a:noFill/>
          </a:ln>
          <a:effectLst>
            <a:outerShdw blurRad="50800" dist="38100" dir="8100000" algn="tr"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lgn="ctr">
              <a:buNone/>
            </a:pPr>
            <a:r>
              <a:rPr lang="en-US" sz="2000" dirty="0" smtClean="0">
                <a:solidFill>
                  <a:schemeClr val="bg1"/>
                </a:solidFill>
                <a:latin typeface="Arial" pitchFamily="34" charset="0"/>
                <a:cs typeface="Arial" pitchFamily="34" charset="0"/>
              </a:rPr>
              <a:t>Regulated Materials Management Center (RMMC) 751 North 19</a:t>
            </a:r>
            <a:r>
              <a:rPr lang="en-US" sz="2000" baseline="30000" dirty="0" smtClean="0">
                <a:solidFill>
                  <a:schemeClr val="bg1"/>
                </a:solidFill>
                <a:latin typeface="Arial" pitchFamily="34" charset="0"/>
                <a:cs typeface="Arial" pitchFamily="34" charset="0"/>
              </a:rPr>
              <a:t>th</a:t>
            </a:r>
            <a:r>
              <a:rPr lang="en-US" sz="2000" dirty="0" smtClean="0">
                <a:solidFill>
                  <a:schemeClr val="bg1"/>
                </a:solidFill>
                <a:latin typeface="Arial" pitchFamily="34" charset="0"/>
                <a:cs typeface="Arial" pitchFamily="34" charset="0"/>
              </a:rPr>
              <a:t> Street</a:t>
            </a:r>
          </a:p>
          <a:p>
            <a:pPr marL="457200" lvl="1" indent="0" algn="ctr">
              <a:buFont typeface="Arial" pitchFamily="34" charset="0"/>
              <a:buNone/>
            </a:pPr>
            <a:r>
              <a:rPr lang="en-US" sz="2000" dirty="0" smtClean="0">
                <a:solidFill>
                  <a:schemeClr val="bg1"/>
                </a:solidFill>
                <a:latin typeface="Arial" pitchFamily="34" charset="0"/>
                <a:cs typeface="Arial" pitchFamily="34" charset="0"/>
              </a:rPr>
              <a:t>	766-3698</a:t>
            </a:r>
          </a:p>
          <a:p>
            <a:pPr marL="457200" lvl="1" indent="0" algn="ctr">
              <a:buNone/>
            </a:pPr>
            <a:endParaRPr lang="en-US" dirty="0" smtClean="0"/>
          </a:p>
        </p:txBody>
      </p:sp>
      <p:sp>
        <p:nvSpPr>
          <p:cNvPr id="17" name="Rectangle 3"/>
          <p:cNvSpPr txBox="1">
            <a:spLocks noChangeArrowheads="1"/>
          </p:cNvSpPr>
          <p:nvPr/>
        </p:nvSpPr>
        <p:spPr>
          <a:xfrm>
            <a:off x="5141686" y="3293477"/>
            <a:ext cx="3585028" cy="1447800"/>
          </a:xfrm>
          <a:prstGeom prst="rect">
            <a:avLst/>
          </a:prstGeom>
          <a:noFill/>
          <a:ln>
            <a:noFill/>
          </a:ln>
          <a:effectLst>
            <a:outerShdw blurRad="50800" dist="38100" dir="8100000" algn="tr"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lgn="ctr">
              <a:buNone/>
            </a:pPr>
            <a:r>
              <a:rPr lang="en-US" sz="2000" dirty="0" smtClean="0">
                <a:solidFill>
                  <a:schemeClr val="bg1"/>
                </a:solidFill>
                <a:latin typeface="Arial" pitchFamily="34" charset="0"/>
                <a:cs typeface="Arial" pitchFamily="34" charset="0"/>
              </a:rPr>
              <a:t>Main EHS Office </a:t>
            </a:r>
          </a:p>
          <a:p>
            <a:pPr marL="457200" lvl="1" indent="0" algn="ctr">
              <a:buNone/>
            </a:pPr>
            <a:r>
              <a:rPr lang="en-US" sz="2000" dirty="0" smtClean="0">
                <a:solidFill>
                  <a:schemeClr val="bg1"/>
                </a:solidFill>
                <a:latin typeface="Arial" pitchFamily="34" charset="0"/>
                <a:cs typeface="Arial" pitchFamily="34" charset="0"/>
              </a:rPr>
              <a:t>Wyoming Hall, Room 102</a:t>
            </a:r>
          </a:p>
          <a:p>
            <a:pPr marL="457200" lvl="1" indent="0" algn="ctr">
              <a:buFont typeface="Arial" pitchFamily="34" charset="0"/>
              <a:buNone/>
            </a:pPr>
            <a:r>
              <a:rPr lang="en-US" sz="2000" dirty="0" smtClean="0">
                <a:solidFill>
                  <a:schemeClr val="bg1"/>
                </a:solidFill>
                <a:latin typeface="Arial" pitchFamily="34" charset="0"/>
                <a:cs typeface="Arial" pitchFamily="34" charset="0"/>
              </a:rPr>
              <a:t>	 766-3277</a:t>
            </a:r>
          </a:p>
          <a:p>
            <a:pPr marL="457200" lvl="1" indent="0" algn="ctr">
              <a:buNone/>
            </a:pPr>
            <a:endParaRPr lang="en-US" dirty="0" smtClean="0"/>
          </a:p>
        </p:txBody>
      </p:sp>
      <p:sp>
        <p:nvSpPr>
          <p:cNvPr id="5" name="TextBox 4"/>
          <p:cNvSpPr txBox="1"/>
          <p:nvPr/>
        </p:nvSpPr>
        <p:spPr>
          <a:xfrm>
            <a:off x="2350893" y="5105400"/>
            <a:ext cx="5867400" cy="1015663"/>
          </a:xfrm>
          <a:prstGeom prst="rect">
            <a:avLst/>
          </a:prstGeom>
          <a:noFill/>
        </p:spPr>
        <p:txBody>
          <a:bodyPr wrap="square" rtlCol="0">
            <a:spAutoFit/>
          </a:bodyPr>
          <a:lstStyle/>
          <a:p>
            <a:pPr lvl="1" indent="-457200" algn="l"/>
            <a:r>
              <a:rPr lang="en-US" sz="2000" dirty="0">
                <a:solidFill>
                  <a:srgbClr val="FFFF00"/>
                </a:solidFill>
                <a:latin typeface="Arial" pitchFamily="34" charset="0"/>
                <a:cs typeface="Arial" pitchFamily="34" charset="0"/>
              </a:rPr>
              <a:t>EHS web </a:t>
            </a:r>
            <a:r>
              <a:rPr lang="en-US" sz="2000" dirty="0" smtClean="0">
                <a:solidFill>
                  <a:srgbClr val="FFFF00"/>
                </a:solidFill>
                <a:latin typeface="Arial" pitchFamily="34" charset="0"/>
                <a:cs typeface="Arial" pitchFamily="34" charset="0"/>
              </a:rPr>
              <a:t>page:  http</a:t>
            </a:r>
            <a:r>
              <a:rPr lang="en-US" sz="2000" dirty="0">
                <a:solidFill>
                  <a:srgbClr val="FFFF00"/>
                </a:solidFill>
                <a:latin typeface="Arial" pitchFamily="34" charset="0"/>
                <a:cs typeface="Arial" pitchFamily="34" charset="0"/>
              </a:rPr>
              <a:t>//</a:t>
            </a:r>
            <a:r>
              <a:rPr lang="en-US" sz="2000" dirty="0" smtClean="0">
                <a:solidFill>
                  <a:srgbClr val="FFFF00"/>
                </a:solidFill>
                <a:latin typeface="Arial" pitchFamily="34" charset="0"/>
                <a:cs typeface="Arial" pitchFamily="34" charset="0"/>
              </a:rPr>
              <a:t>www.uwyo.edu/ehs</a:t>
            </a:r>
          </a:p>
          <a:p>
            <a:pPr lvl="1" indent="-457200" algn="l"/>
            <a:endParaRPr lang="en-US" sz="2000" dirty="0">
              <a:solidFill>
                <a:srgbClr val="FFFF00"/>
              </a:solidFill>
              <a:latin typeface="Arial" pitchFamily="34" charset="0"/>
              <a:cs typeface="Arial" pitchFamily="34" charset="0"/>
            </a:endParaRPr>
          </a:p>
          <a:p>
            <a:pPr lvl="1" indent="-457200" algn="l"/>
            <a:r>
              <a:rPr lang="en-US" sz="2000" dirty="0" smtClean="0">
                <a:solidFill>
                  <a:srgbClr val="FFFF00"/>
                </a:solidFill>
                <a:latin typeface="Arial" pitchFamily="34" charset="0"/>
                <a:cs typeface="Arial" pitchFamily="34" charset="0"/>
              </a:rPr>
              <a:t>EHS email: uwehs@uwyo.edu</a:t>
            </a:r>
            <a:endParaRPr lang="en-US" sz="2000" dirty="0">
              <a:solidFill>
                <a:srgbClr val="FFFF00"/>
              </a:solidFill>
              <a:latin typeface="Arial" pitchFamily="34" charset="0"/>
              <a:cs typeface="Arial" pitchFamily="34" charset="0"/>
            </a:endParaRPr>
          </a:p>
        </p:txBody>
      </p:sp>
      <p:cxnSp>
        <p:nvCxnSpPr>
          <p:cNvPr id="10" name="Straight Connector 9"/>
          <p:cNvCxnSpPr/>
          <p:nvPr/>
        </p:nvCxnSpPr>
        <p:spPr>
          <a:xfrm flipV="1">
            <a:off x="285750" y="4876800"/>
            <a:ext cx="8440964" cy="1"/>
          </a:xfrm>
          <a:prstGeom prst="line">
            <a:avLst/>
          </a:prstGeom>
          <a:ln w="15875">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8" name="Picture 2" descr="\\Theduke\general\Pictures\Wyo Hall\pictures 00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79666" y="1944703"/>
            <a:ext cx="2709068" cy="13487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304800"/>
            <a:ext cx="7560419" cy="5843868"/>
          </a:xfrm>
          <a:prstGeom prst="rect">
            <a:avLst/>
          </a:prstGeom>
        </p:spPr>
      </p:pic>
    </p:spTree>
    <p:extLst>
      <p:ext uri="{BB962C8B-B14F-4D97-AF65-F5344CB8AC3E}">
        <p14:creationId xmlns:p14="http://schemas.microsoft.com/office/powerpoint/2010/main" val="4160688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latin typeface="Arial" pitchFamily="34" charset="0"/>
                <a:cs typeface="Arial" pitchFamily="34" charset="0"/>
              </a:rPr>
              <a:t>EHS Initiatives</a:t>
            </a:r>
            <a:endParaRPr lang="en-US"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533400" y="1600200"/>
            <a:ext cx="8153400" cy="4525963"/>
          </a:xfrm>
        </p:spPr>
        <p:txBody>
          <a:bodyPr>
            <a:normAutofit fontScale="92500" lnSpcReduction="20000"/>
          </a:bodyPr>
          <a:lstStyle/>
          <a:p>
            <a:r>
              <a:rPr lang="en-US" sz="2800" dirty="0" smtClean="0">
                <a:solidFill>
                  <a:schemeClr val="bg1"/>
                </a:solidFill>
                <a:latin typeface="Arial" pitchFamily="34" charset="0"/>
                <a:cs typeface="Arial" pitchFamily="34" charset="0"/>
              </a:rPr>
              <a:t>Building Emergency Action Plan Template</a:t>
            </a:r>
          </a:p>
          <a:p>
            <a:r>
              <a:rPr lang="en-US" sz="2800" dirty="0" smtClean="0">
                <a:solidFill>
                  <a:schemeClr val="bg1"/>
                </a:solidFill>
                <a:latin typeface="Arial" pitchFamily="34" charset="0"/>
                <a:cs typeface="Arial" pitchFamily="34" charset="0"/>
              </a:rPr>
              <a:t>HRMS-Online EHS Training, tracking and registration </a:t>
            </a:r>
          </a:p>
          <a:p>
            <a:r>
              <a:rPr lang="en-US" sz="2800" dirty="0" smtClean="0">
                <a:solidFill>
                  <a:schemeClr val="bg1"/>
                </a:solidFill>
                <a:latin typeface="Arial" pitchFamily="34" charset="0"/>
                <a:cs typeface="Arial" pitchFamily="34" charset="0"/>
              </a:rPr>
              <a:t>Changes in hazardous and radioactive waste billing</a:t>
            </a:r>
          </a:p>
          <a:p>
            <a:r>
              <a:rPr lang="en-US" sz="2800" dirty="0" smtClean="0">
                <a:solidFill>
                  <a:schemeClr val="bg1"/>
                </a:solidFill>
                <a:latin typeface="Arial" pitchFamily="34" charset="0"/>
                <a:cs typeface="Arial" pitchFamily="34" charset="0"/>
              </a:rPr>
              <a:t>Lab and General Workplace Hazard Assessment tool</a:t>
            </a:r>
          </a:p>
          <a:p>
            <a:r>
              <a:rPr lang="en-US" sz="2800" dirty="0" smtClean="0">
                <a:solidFill>
                  <a:schemeClr val="bg1"/>
                </a:solidFill>
                <a:latin typeface="Arial" pitchFamily="34" charset="0"/>
                <a:cs typeface="Arial" pitchFamily="34" charset="0"/>
              </a:rPr>
              <a:t>Lab Coat program</a:t>
            </a:r>
          </a:p>
          <a:p>
            <a:r>
              <a:rPr lang="en-US" sz="2800" dirty="0" smtClean="0">
                <a:solidFill>
                  <a:schemeClr val="bg1"/>
                </a:solidFill>
                <a:latin typeface="Arial" pitchFamily="34" charset="0"/>
                <a:cs typeface="Arial" pitchFamily="34" charset="0"/>
              </a:rPr>
              <a:t>MSDS Online </a:t>
            </a:r>
          </a:p>
          <a:p>
            <a:r>
              <a:rPr lang="en-US" sz="2800" dirty="0" smtClean="0">
                <a:solidFill>
                  <a:schemeClr val="bg1"/>
                </a:solidFill>
                <a:latin typeface="Arial" pitchFamily="34" charset="0"/>
                <a:cs typeface="Arial" pitchFamily="34" charset="0"/>
              </a:rPr>
              <a:t>Online Chemical inventory</a:t>
            </a:r>
          </a:p>
          <a:p>
            <a:r>
              <a:rPr lang="en-US" sz="2800" dirty="0" smtClean="0">
                <a:solidFill>
                  <a:schemeClr val="bg1"/>
                </a:solidFill>
                <a:latin typeface="Arial" pitchFamily="34" charset="0"/>
                <a:cs typeface="Arial" pitchFamily="34" charset="0"/>
              </a:rPr>
              <a:t>Development of OSHA required programs such as: Confined space, Hot Work, and Lockout/Tagout.</a:t>
            </a:r>
          </a:p>
          <a:p>
            <a:pPr marL="0" indent="0">
              <a:buNone/>
            </a:pPr>
            <a:endParaRPr lang="en-US" dirty="0" smtClean="0">
              <a:solidFill>
                <a:schemeClr val="bg1"/>
              </a:solidFill>
              <a:latin typeface="Arial" pitchFamily="34" charset="0"/>
              <a:cs typeface="Arial" pitchFamily="34" charset="0"/>
            </a:endParaRPr>
          </a:p>
          <a:p>
            <a:endParaRPr lang="en-US" sz="2800"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74638"/>
            <a:ext cx="8610600" cy="1143000"/>
          </a:xfrm>
        </p:spPr>
        <p:txBody>
          <a:bodyPr>
            <a:noAutofit/>
          </a:bodyPr>
          <a:lstStyle/>
          <a:p>
            <a:r>
              <a:rPr lang="en-US" sz="3600" b="1" dirty="0" smtClean="0">
                <a:solidFill>
                  <a:schemeClr val="bg1"/>
                </a:solidFill>
                <a:latin typeface="Arial" pitchFamily="34" charset="0"/>
                <a:cs typeface="Arial" pitchFamily="34" charset="0"/>
              </a:rPr>
              <a:t>Safety Roles  and Responsibilities</a:t>
            </a:r>
            <a:endParaRPr lang="en-US" sz="3600" dirty="0">
              <a:solidFill>
                <a:schemeClr val="bg1"/>
              </a:solidFill>
              <a:latin typeface="Arial" pitchFamily="34" charset="0"/>
              <a:cs typeface="Arial" pitchFamily="34" charset="0"/>
            </a:endParaRPr>
          </a:p>
        </p:txBody>
      </p:sp>
      <p:sp>
        <p:nvSpPr>
          <p:cNvPr id="98307" name="Rectangle 1027"/>
          <p:cNvSpPr>
            <a:spLocks noGrp="1" noChangeArrowheads="1"/>
          </p:cNvSpPr>
          <p:nvPr>
            <p:ph idx="1"/>
          </p:nvPr>
        </p:nvSpPr>
        <p:spPr>
          <a:xfrm>
            <a:off x="2743200" y="2514600"/>
            <a:ext cx="5867400" cy="2819400"/>
          </a:xfrm>
          <a:noFill/>
          <a:ln/>
          <a:effectLst>
            <a:outerShdw blurRad="50800" dist="38100" dir="8100000" algn="tr" rotWithShape="0">
              <a:prstClr val="black">
                <a:alpha val="40000"/>
              </a:prstClr>
            </a:outerShdw>
          </a:effectLst>
        </p:spPr>
        <p:txBody>
          <a:bodyPr>
            <a:normAutofit fontScale="92500" lnSpcReduction="20000"/>
          </a:bodyPr>
          <a:lstStyle/>
          <a:p>
            <a:pPr marL="0" indent="0">
              <a:buSzPct val="75000"/>
              <a:buNone/>
            </a:pPr>
            <a:r>
              <a:rPr lang="en-US" sz="2800" dirty="0" smtClean="0">
                <a:solidFill>
                  <a:schemeClr val="bg1"/>
                </a:solidFill>
              </a:rPr>
              <a:t> </a:t>
            </a:r>
          </a:p>
          <a:p>
            <a:pPr>
              <a:buSzPct val="75000"/>
            </a:pPr>
            <a:r>
              <a:rPr lang="en-US" sz="2800" dirty="0" smtClean="0">
                <a:solidFill>
                  <a:schemeClr val="bg1"/>
                </a:solidFill>
                <a:latin typeface="Arial" pitchFamily="34" charset="0"/>
                <a:cs typeface="Arial" pitchFamily="34" charset="0"/>
              </a:rPr>
              <a:t>Administration</a:t>
            </a:r>
            <a:endParaRPr lang="en-US" sz="2800" dirty="0">
              <a:solidFill>
                <a:schemeClr val="bg1"/>
              </a:solidFill>
              <a:latin typeface="Arial" pitchFamily="34" charset="0"/>
              <a:cs typeface="Arial" pitchFamily="34" charset="0"/>
            </a:endParaRPr>
          </a:p>
          <a:p>
            <a:pPr>
              <a:buSzPct val="75000"/>
            </a:pPr>
            <a:r>
              <a:rPr lang="en-US" sz="2800" dirty="0">
                <a:solidFill>
                  <a:schemeClr val="bg1"/>
                </a:solidFill>
                <a:latin typeface="Arial" pitchFamily="34" charset="0"/>
                <a:cs typeface="Arial" pitchFamily="34" charset="0"/>
              </a:rPr>
              <a:t>Supervisors/Principal </a:t>
            </a:r>
            <a:r>
              <a:rPr lang="en-US" sz="2800" dirty="0" smtClean="0">
                <a:solidFill>
                  <a:schemeClr val="bg1"/>
                </a:solidFill>
                <a:latin typeface="Arial" pitchFamily="34" charset="0"/>
                <a:cs typeface="Arial" pitchFamily="34" charset="0"/>
              </a:rPr>
              <a:t>Investigators</a:t>
            </a:r>
          </a:p>
          <a:p>
            <a:pPr>
              <a:buSzPct val="75000"/>
            </a:pPr>
            <a:r>
              <a:rPr lang="en-US" sz="2800" dirty="0" smtClean="0">
                <a:solidFill>
                  <a:schemeClr val="bg1"/>
                </a:solidFill>
                <a:latin typeface="Arial" pitchFamily="34" charset="0"/>
                <a:cs typeface="Arial" pitchFamily="34" charset="0"/>
              </a:rPr>
              <a:t>Staff</a:t>
            </a:r>
            <a:endParaRPr lang="en-US" sz="2800" dirty="0">
              <a:solidFill>
                <a:schemeClr val="bg1"/>
              </a:solidFill>
              <a:latin typeface="Arial" pitchFamily="34" charset="0"/>
              <a:cs typeface="Arial" pitchFamily="34" charset="0"/>
            </a:endParaRPr>
          </a:p>
          <a:p>
            <a:pPr>
              <a:buSzPct val="75000"/>
            </a:pPr>
            <a:r>
              <a:rPr lang="en-US" sz="2800" dirty="0">
                <a:solidFill>
                  <a:schemeClr val="bg1"/>
                </a:solidFill>
                <a:latin typeface="Arial" pitchFamily="34" charset="0"/>
                <a:cs typeface="Arial" pitchFamily="34" charset="0"/>
              </a:rPr>
              <a:t>Students/Visitors</a:t>
            </a:r>
          </a:p>
          <a:p>
            <a:pPr>
              <a:buSzPct val="75000"/>
            </a:pPr>
            <a:r>
              <a:rPr lang="en-US" sz="2800" dirty="0">
                <a:solidFill>
                  <a:schemeClr val="bg1"/>
                </a:solidFill>
                <a:latin typeface="Arial" pitchFamily="34" charset="0"/>
                <a:cs typeface="Arial" pitchFamily="34" charset="0"/>
              </a:rPr>
              <a:t>EHS </a:t>
            </a:r>
            <a:r>
              <a:rPr lang="en-US" sz="2800" dirty="0" smtClean="0">
                <a:solidFill>
                  <a:schemeClr val="bg1"/>
                </a:solidFill>
                <a:latin typeface="Arial" pitchFamily="34" charset="0"/>
                <a:cs typeface="Arial" pitchFamily="34" charset="0"/>
              </a:rPr>
              <a:t>Department/Safety Coordinators</a:t>
            </a:r>
            <a:endParaRPr lang="en-US" sz="2800" dirty="0">
              <a:solidFill>
                <a:schemeClr val="bg1"/>
              </a:solidFill>
              <a:latin typeface="Arial" pitchFamily="34" charset="0"/>
              <a:cs typeface="Arial" pitchFamily="34" charset="0"/>
            </a:endParaRPr>
          </a:p>
          <a:p>
            <a:pPr>
              <a:buSzPct val="75000"/>
            </a:pPr>
            <a:endParaRPr lang="en-US" sz="2800" dirty="0">
              <a:solidFill>
                <a:schemeClr val="bg1"/>
              </a:solidFill>
              <a:latin typeface="Arial" pitchFamily="34" charset="0"/>
              <a:cs typeface="Arial" pitchFamily="34" charset="0"/>
            </a:endParaRPr>
          </a:p>
          <a:p>
            <a:pPr marL="0" indent="0">
              <a:lnSpc>
                <a:spcPct val="150000"/>
              </a:lnSpc>
              <a:buSzPct val="75000"/>
              <a:buNone/>
            </a:pPr>
            <a:endParaRPr lang="en-US" sz="2800" dirty="0">
              <a:solidFill>
                <a:schemeClr val="bg1"/>
              </a:solidFill>
            </a:endParaRPr>
          </a:p>
        </p:txBody>
      </p:sp>
      <p:sp>
        <p:nvSpPr>
          <p:cNvPr id="2" name="Rectangle 1"/>
          <p:cNvSpPr/>
          <p:nvPr/>
        </p:nvSpPr>
        <p:spPr>
          <a:xfrm>
            <a:off x="1371600" y="1371600"/>
            <a:ext cx="6172200" cy="646331"/>
          </a:xfrm>
          <a:prstGeom prst="rect">
            <a:avLst/>
          </a:prstGeom>
        </p:spPr>
        <p:txBody>
          <a:bodyPr wrap="square">
            <a:spAutoFit/>
          </a:bodyPr>
          <a:lstStyle/>
          <a:p>
            <a:r>
              <a:rPr lang="en-US" sz="1800" b="1" i="1" dirty="0">
                <a:solidFill>
                  <a:srgbClr val="FFFF00"/>
                </a:solidFill>
                <a:latin typeface="Arial" pitchFamily="34" charset="0"/>
                <a:cs typeface="Arial" pitchFamily="34" charset="0"/>
              </a:rPr>
              <a:t>A university culture where safety and health are core values, embraced and acted upon </a:t>
            </a:r>
            <a:r>
              <a:rPr lang="en-US" sz="1800" b="1" i="1" u="sng" dirty="0">
                <a:solidFill>
                  <a:srgbClr val="FFFF00"/>
                </a:solidFill>
                <a:latin typeface="Arial" pitchFamily="34" charset="0"/>
                <a:cs typeface="Arial" pitchFamily="34" charset="0"/>
              </a:rPr>
              <a:t>at all levels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74638"/>
            <a:ext cx="8610600" cy="1143000"/>
          </a:xfrm>
        </p:spPr>
        <p:txBody>
          <a:bodyPr>
            <a:noAutofit/>
          </a:bodyPr>
          <a:lstStyle/>
          <a:p>
            <a:r>
              <a:rPr lang="en-US" sz="3600" b="1" dirty="0" smtClean="0">
                <a:solidFill>
                  <a:schemeClr val="bg1"/>
                </a:solidFill>
                <a:latin typeface="Arial" pitchFamily="34" charset="0"/>
                <a:cs typeface="Arial" pitchFamily="34" charset="0"/>
              </a:rPr>
              <a:t>Responsibilities</a:t>
            </a:r>
            <a:endParaRPr lang="en-US" sz="3600" dirty="0">
              <a:solidFill>
                <a:schemeClr val="bg1"/>
              </a:solidFill>
              <a:latin typeface="Arial" pitchFamily="34" charset="0"/>
              <a:cs typeface="Arial" pitchFamily="34" charset="0"/>
            </a:endParaRPr>
          </a:p>
        </p:txBody>
      </p:sp>
      <p:sp>
        <p:nvSpPr>
          <p:cNvPr id="98307" name="Rectangle 1027"/>
          <p:cNvSpPr>
            <a:spLocks noGrp="1" noChangeArrowheads="1"/>
          </p:cNvSpPr>
          <p:nvPr>
            <p:ph idx="1"/>
          </p:nvPr>
        </p:nvSpPr>
        <p:spPr>
          <a:xfrm>
            <a:off x="838200" y="1447800"/>
            <a:ext cx="7162800" cy="5029200"/>
          </a:xfrm>
          <a:noFill/>
          <a:ln/>
          <a:effectLst>
            <a:outerShdw blurRad="50800" dist="38100" dir="8100000" algn="tr" rotWithShape="0">
              <a:prstClr val="black">
                <a:alpha val="40000"/>
              </a:prstClr>
            </a:outerShdw>
          </a:effectLst>
        </p:spPr>
        <p:txBody>
          <a:bodyPr>
            <a:normAutofit/>
          </a:bodyPr>
          <a:lstStyle/>
          <a:p>
            <a:pPr marL="0" indent="0">
              <a:lnSpc>
                <a:spcPct val="150000"/>
              </a:lnSpc>
              <a:buNone/>
            </a:pPr>
            <a:r>
              <a:rPr lang="en-US" sz="3200" dirty="0" smtClean="0">
                <a:solidFill>
                  <a:srgbClr val="FFFF00"/>
                </a:solidFill>
                <a:latin typeface="Arial" pitchFamily="34" charset="0"/>
                <a:cs typeface="Arial" pitchFamily="34" charset="0"/>
              </a:rPr>
              <a:t>The University </a:t>
            </a:r>
            <a:r>
              <a:rPr lang="en-US" dirty="0" smtClean="0">
                <a:solidFill>
                  <a:srgbClr val="FFFF00"/>
                </a:solidFill>
                <a:latin typeface="Arial" pitchFamily="34" charset="0"/>
                <a:cs typeface="Arial" pitchFamily="34" charset="0"/>
              </a:rPr>
              <a:t>is required to </a:t>
            </a:r>
            <a:r>
              <a:rPr lang="en-US" sz="3200" dirty="0" smtClean="0">
                <a:solidFill>
                  <a:srgbClr val="FFFF00"/>
                </a:solidFill>
                <a:latin typeface="Arial" pitchFamily="34" charset="0"/>
                <a:cs typeface="Arial" pitchFamily="34" charset="0"/>
              </a:rPr>
              <a:t>provide:</a:t>
            </a:r>
          </a:p>
          <a:p>
            <a:pPr marL="457200" lvl="1" indent="0">
              <a:lnSpc>
                <a:spcPct val="150000"/>
              </a:lnSpc>
              <a:buNone/>
            </a:pPr>
            <a:r>
              <a:rPr lang="en-US" sz="2800" dirty="0" smtClean="0">
                <a:solidFill>
                  <a:schemeClr val="bg1"/>
                </a:solidFill>
                <a:latin typeface="Arial" pitchFamily="34" charset="0"/>
                <a:cs typeface="Arial" pitchFamily="34" charset="0"/>
              </a:rPr>
              <a:t>A safe and healthful work environment</a:t>
            </a:r>
          </a:p>
          <a:p>
            <a:pPr lvl="2">
              <a:lnSpc>
                <a:spcPct val="150000"/>
              </a:lnSpc>
            </a:pPr>
            <a:r>
              <a:rPr lang="en-US" sz="2400" u="sng" dirty="0" smtClean="0">
                <a:solidFill>
                  <a:schemeClr val="bg1"/>
                </a:solidFill>
                <a:latin typeface="Arial" pitchFamily="34" charset="0"/>
                <a:cs typeface="Arial" pitchFamily="34" charset="0"/>
              </a:rPr>
              <a:t>OSHA required programs</a:t>
            </a:r>
          </a:p>
          <a:p>
            <a:pPr lvl="2">
              <a:lnSpc>
                <a:spcPct val="150000"/>
              </a:lnSpc>
            </a:pPr>
            <a:r>
              <a:rPr lang="en-US" sz="2400" u="sng" dirty="0" smtClean="0">
                <a:solidFill>
                  <a:schemeClr val="bg1"/>
                </a:solidFill>
                <a:latin typeface="Arial" pitchFamily="34" charset="0"/>
                <a:cs typeface="Arial" pitchFamily="34" charset="0"/>
              </a:rPr>
              <a:t>Training</a:t>
            </a:r>
            <a:r>
              <a:rPr lang="en-US" sz="2400" dirty="0" smtClean="0">
                <a:solidFill>
                  <a:schemeClr val="bg1"/>
                </a:solidFill>
                <a:latin typeface="Arial" pitchFamily="34" charset="0"/>
                <a:cs typeface="Arial" pitchFamily="34" charset="0"/>
              </a:rPr>
              <a:t> </a:t>
            </a:r>
            <a:r>
              <a:rPr lang="en-US" sz="2400" dirty="0">
                <a:solidFill>
                  <a:schemeClr val="bg1"/>
                </a:solidFill>
                <a:latin typeface="Arial" pitchFamily="34" charset="0"/>
                <a:cs typeface="Arial" pitchFamily="34" charset="0"/>
              </a:rPr>
              <a:t>related to </a:t>
            </a:r>
            <a:r>
              <a:rPr lang="en-US" sz="2400" dirty="0" smtClean="0">
                <a:solidFill>
                  <a:schemeClr val="bg1"/>
                </a:solidFill>
                <a:latin typeface="Arial" pitchFamily="34" charset="0"/>
                <a:cs typeface="Arial" pitchFamily="34" charset="0"/>
              </a:rPr>
              <a:t>hazards on the job</a:t>
            </a:r>
            <a:endParaRPr lang="en-US" sz="2400" dirty="0">
              <a:solidFill>
                <a:schemeClr val="bg1"/>
              </a:solidFill>
              <a:latin typeface="Arial" pitchFamily="34" charset="0"/>
              <a:cs typeface="Arial" pitchFamily="34" charset="0"/>
            </a:endParaRPr>
          </a:p>
          <a:p>
            <a:pPr lvl="2">
              <a:lnSpc>
                <a:spcPct val="150000"/>
              </a:lnSpc>
            </a:pPr>
            <a:r>
              <a:rPr lang="en-US" u="sng" dirty="0">
                <a:solidFill>
                  <a:schemeClr val="bg1"/>
                </a:solidFill>
                <a:latin typeface="Arial" pitchFamily="34" charset="0"/>
                <a:cs typeface="Arial" pitchFamily="34" charset="0"/>
              </a:rPr>
              <a:t>P</a:t>
            </a:r>
            <a:r>
              <a:rPr lang="en-US" sz="2400" u="sng" dirty="0" smtClean="0">
                <a:solidFill>
                  <a:schemeClr val="bg1"/>
                </a:solidFill>
                <a:latin typeface="Arial" pitchFamily="34" charset="0"/>
                <a:cs typeface="Arial" pitchFamily="34" charset="0"/>
              </a:rPr>
              <a:t>roper tools </a:t>
            </a:r>
            <a:r>
              <a:rPr lang="en-US" sz="2400" dirty="0" smtClean="0">
                <a:solidFill>
                  <a:schemeClr val="bg1"/>
                </a:solidFill>
                <a:latin typeface="Arial" pitchFamily="34" charset="0"/>
                <a:cs typeface="Arial" pitchFamily="34" charset="0"/>
              </a:rPr>
              <a:t>for those hazards</a:t>
            </a:r>
          </a:p>
          <a:p>
            <a:pPr lvl="2">
              <a:lnSpc>
                <a:spcPct val="150000"/>
              </a:lnSpc>
            </a:pPr>
            <a:r>
              <a:rPr lang="en-US" sz="2400" dirty="0" smtClean="0">
                <a:solidFill>
                  <a:schemeClr val="bg1"/>
                </a:solidFill>
                <a:latin typeface="Arial" pitchFamily="34" charset="0"/>
                <a:cs typeface="Arial" pitchFamily="34" charset="0"/>
              </a:rPr>
              <a:t>Employee </a:t>
            </a:r>
            <a:r>
              <a:rPr lang="en-US" sz="2400" u="sng" dirty="0" smtClean="0">
                <a:solidFill>
                  <a:schemeClr val="bg1"/>
                </a:solidFill>
                <a:latin typeface="Arial" pitchFamily="34" charset="0"/>
                <a:cs typeface="Arial" pitchFamily="34" charset="0"/>
              </a:rPr>
              <a:t>medical records</a:t>
            </a:r>
            <a:r>
              <a:rPr lang="en-US" sz="2400" dirty="0" smtClean="0">
                <a:solidFill>
                  <a:schemeClr val="bg1"/>
                </a:solidFill>
                <a:latin typeface="Arial" pitchFamily="34" charset="0"/>
                <a:cs typeface="Arial" pitchFamily="34" charset="0"/>
              </a:rPr>
              <a:t> upon request</a:t>
            </a:r>
          </a:p>
          <a:p>
            <a:pPr marL="0" indent="0">
              <a:lnSpc>
                <a:spcPct val="150000"/>
              </a:lnSpc>
              <a:buSzPct val="75000"/>
              <a:buNone/>
            </a:pPr>
            <a:endParaRPr lang="en-U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738591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74638"/>
            <a:ext cx="8610600" cy="1143000"/>
          </a:xfrm>
        </p:spPr>
        <p:txBody>
          <a:bodyPr>
            <a:noAutofit/>
          </a:bodyPr>
          <a:lstStyle/>
          <a:p>
            <a:r>
              <a:rPr lang="en-US" sz="3600" b="1" dirty="0" smtClean="0">
                <a:solidFill>
                  <a:schemeClr val="bg1"/>
                </a:solidFill>
                <a:latin typeface="Arial" pitchFamily="34" charset="0"/>
                <a:cs typeface="Arial" pitchFamily="34" charset="0"/>
              </a:rPr>
              <a:t>Responsibilities</a:t>
            </a:r>
            <a:endParaRPr lang="en-US" sz="3600" dirty="0">
              <a:solidFill>
                <a:schemeClr val="bg1"/>
              </a:solidFill>
              <a:latin typeface="Arial" pitchFamily="34" charset="0"/>
              <a:cs typeface="Arial" pitchFamily="34" charset="0"/>
            </a:endParaRPr>
          </a:p>
        </p:txBody>
      </p:sp>
      <p:sp>
        <p:nvSpPr>
          <p:cNvPr id="98307" name="Rectangle 1027"/>
          <p:cNvSpPr>
            <a:spLocks noGrp="1" noChangeArrowheads="1"/>
          </p:cNvSpPr>
          <p:nvPr>
            <p:ph idx="1"/>
          </p:nvPr>
        </p:nvSpPr>
        <p:spPr>
          <a:xfrm>
            <a:off x="838200" y="1447800"/>
            <a:ext cx="8001000" cy="5029200"/>
          </a:xfrm>
          <a:noFill/>
          <a:ln/>
          <a:effectLst>
            <a:outerShdw blurRad="50800" dist="38100" dir="8100000" algn="tr" rotWithShape="0">
              <a:prstClr val="black">
                <a:alpha val="40000"/>
              </a:prstClr>
            </a:outerShdw>
          </a:effectLst>
        </p:spPr>
        <p:txBody>
          <a:bodyPr>
            <a:normAutofit fontScale="92500"/>
          </a:bodyPr>
          <a:lstStyle/>
          <a:p>
            <a:pPr marL="0" indent="0">
              <a:lnSpc>
                <a:spcPct val="150000"/>
              </a:lnSpc>
              <a:buNone/>
            </a:pPr>
            <a:r>
              <a:rPr lang="en-US" sz="3200" dirty="0" smtClean="0">
                <a:solidFill>
                  <a:srgbClr val="FFFF00"/>
                </a:solidFill>
                <a:latin typeface="Arial" pitchFamily="34" charset="0"/>
                <a:cs typeface="Arial" pitchFamily="34" charset="0"/>
              </a:rPr>
              <a:t>The Employee</a:t>
            </a:r>
          </a:p>
          <a:p>
            <a:pPr lvl="1">
              <a:buSzPct val="75000"/>
              <a:buFont typeface="Wingdings" pitchFamily="2" charset="2"/>
              <a:buChar char="§"/>
            </a:pPr>
            <a:r>
              <a:rPr lang="en-US" dirty="0">
                <a:solidFill>
                  <a:schemeClr val="bg1"/>
                </a:solidFill>
                <a:latin typeface="Arial" pitchFamily="34" charset="0"/>
                <a:cs typeface="Arial" pitchFamily="34" charset="0"/>
              </a:rPr>
              <a:t>Attend safety training and apply training to </a:t>
            </a:r>
            <a:r>
              <a:rPr lang="en-US" dirty="0" smtClean="0">
                <a:solidFill>
                  <a:schemeClr val="bg1"/>
                </a:solidFill>
                <a:latin typeface="Arial" pitchFamily="34" charset="0"/>
                <a:cs typeface="Arial" pitchFamily="34" charset="0"/>
              </a:rPr>
              <a:t>job</a:t>
            </a:r>
          </a:p>
          <a:p>
            <a:pPr marL="457200" lvl="1" indent="0">
              <a:buSzPct val="75000"/>
              <a:buNone/>
            </a:pPr>
            <a:endParaRPr lang="en-US" sz="3600" dirty="0" smtClean="0">
              <a:solidFill>
                <a:schemeClr val="bg1"/>
              </a:solidFill>
              <a:latin typeface="Arial" pitchFamily="34" charset="0"/>
              <a:cs typeface="Arial" pitchFamily="34" charset="0"/>
            </a:endParaRPr>
          </a:p>
          <a:p>
            <a:pPr lvl="1">
              <a:buSzPct val="75000"/>
              <a:buFont typeface="Wingdings" pitchFamily="2" charset="2"/>
              <a:buChar char="§"/>
            </a:pPr>
            <a:r>
              <a:rPr lang="en-US" dirty="0" smtClean="0">
                <a:solidFill>
                  <a:schemeClr val="bg1"/>
                </a:solidFill>
                <a:latin typeface="Arial" pitchFamily="34" charset="0"/>
                <a:cs typeface="Arial" pitchFamily="34" charset="0"/>
              </a:rPr>
              <a:t>Follow  </a:t>
            </a:r>
            <a:r>
              <a:rPr lang="en-US" dirty="0">
                <a:solidFill>
                  <a:schemeClr val="bg1"/>
                </a:solidFill>
                <a:latin typeface="Arial" pitchFamily="34" charset="0"/>
                <a:cs typeface="Arial" pitchFamily="34" charset="0"/>
              </a:rPr>
              <a:t>established safety </a:t>
            </a:r>
            <a:r>
              <a:rPr lang="en-US" dirty="0" smtClean="0">
                <a:solidFill>
                  <a:schemeClr val="bg1"/>
                </a:solidFill>
                <a:latin typeface="Arial" pitchFamily="34" charset="0"/>
                <a:cs typeface="Arial" pitchFamily="34" charset="0"/>
              </a:rPr>
              <a:t>rules/procedures</a:t>
            </a:r>
          </a:p>
          <a:p>
            <a:pPr marL="457200" lvl="1" indent="0">
              <a:buSzPct val="75000"/>
              <a:buNone/>
            </a:pPr>
            <a:endParaRPr lang="en-US" dirty="0" smtClean="0">
              <a:solidFill>
                <a:schemeClr val="bg1"/>
              </a:solidFill>
              <a:latin typeface="Arial" pitchFamily="34" charset="0"/>
              <a:cs typeface="Arial" pitchFamily="34" charset="0"/>
            </a:endParaRPr>
          </a:p>
          <a:p>
            <a:pPr lvl="1">
              <a:buSzPct val="75000"/>
              <a:buFont typeface="Wingdings" pitchFamily="2" charset="2"/>
              <a:buChar char="§"/>
            </a:pPr>
            <a:r>
              <a:rPr lang="en-US" dirty="0" smtClean="0">
                <a:solidFill>
                  <a:schemeClr val="bg1"/>
                </a:solidFill>
                <a:latin typeface="Arial" pitchFamily="34" charset="0"/>
                <a:cs typeface="Arial" pitchFamily="34" charset="0"/>
              </a:rPr>
              <a:t>Request </a:t>
            </a:r>
            <a:r>
              <a:rPr lang="en-US" dirty="0">
                <a:solidFill>
                  <a:schemeClr val="bg1"/>
                </a:solidFill>
                <a:latin typeface="Arial" pitchFamily="34" charset="0"/>
                <a:cs typeface="Arial" pitchFamily="34" charset="0"/>
              </a:rPr>
              <a:t>additional safety training as </a:t>
            </a:r>
            <a:r>
              <a:rPr lang="en-US" dirty="0" smtClean="0">
                <a:solidFill>
                  <a:schemeClr val="bg1"/>
                </a:solidFill>
                <a:latin typeface="Arial" pitchFamily="34" charset="0"/>
                <a:cs typeface="Arial" pitchFamily="34" charset="0"/>
              </a:rPr>
              <a:t>needed</a:t>
            </a:r>
          </a:p>
          <a:p>
            <a:pPr marL="457200" lvl="1" indent="0">
              <a:buSzPct val="75000"/>
              <a:buNone/>
            </a:pPr>
            <a:endParaRPr lang="en-US" dirty="0" smtClean="0">
              <a:solidFill>
                <a:schemeClr val="bg1"/>
              </a:solidFill>
              <a:latin typeface="Arial" pitchFamily="34" charset="0"/>
              <a:cs typeface="Arial" pitchFamily="34" charset="0"/>
            </a:endParaRPr>
          </a:p>
          <a:p>
            <a:pPr lvl="1">
              <a:buSzPct val="75000"/>
              <a:buFont typeface="Wingdings" pitchFamily="2" charset="2"/>
              <a:buChar char="§"/>
            </a:pPr>
            <a:r>
              <a:rPr lang="en-US" dirty="0" smtClean="0">
                <a:solidFill>
                  <a:schemeClr val="bg1"/>
                </a:solidFill>
                <a:latin typeface="Arial" pitchFamily="34" charset="0"/>
                <a:cs typeface="Arial" pitchFamily="34" charset="0"/>
              </a:rPr>
              <a:t>Report </a:t>
            </a:r>
            <a:r>
              <a:rPr lang="en-US" dirty="0">
                <a:solidFill>
                  <a:schemeClr val="bg1"/>
                </a:solidFill>
                <a:latin typeface="Arial" pitchFamily="34" charset="0"/>
                <a:cs typeface="Arial" pitchFamily="34" charset="0"/>
              </a:rPr>
              <a:t>hazards in the work area</a:t>
            </a:r>
            <a:endParaRPr lang="en-US" sz="2000" dirty="0">
              <a:solidFill>
                <a:schemeClr val="bg1"/>
              </a:solidFill>
              <a:latin typeface="Arial" pitchFamily="34" charset="0"/>
              <a:cs typeface="Arial" pitchFamily="34" charset="0"/>
            </a:endParaRPr>
          </a:p>
          <a:p>
            <a:pPr marL="457200" lvl="1" indent="0">
              <a:lnSpc>
                <a:spcPct val="150000"/>
              </a:lnSpc>
              <a:buNone/>
            </a:pPr>
            <a:r>
              <a:rPr lang="en-US" sz="2800" dirty="0" smtClean="0">
                <a:solidFill>
                  <a:schemeClr val="bg1"/>
                </a:solidFill>
                <a:latin typeface="Arial" pitchFamily="34" charset="0"/>
                <a:cs typeface="Arial" pitchFamily="34" charset="0"/>
              </a:rPr>
              <a:t> </a:t>
            </a:r>
            <a:endParaRPr lang="en-US" sz="2400" dirty="0" smtClean="0">
              <a:solidFill>
                <a:schemeClr val="bg1"/>
              </a:solidFill>
              <a:latin typeface="Arial" pitchFamily="34" charset="0"/>
              <a:cs typeface="Arial" pitchFamily="34" charset="0"/>
            </a:endParaRPr>
          </a:p>
          <a:p>
            <a:pPr marL="0" indent="0">
              <a:lnSpc>
                <a:spcPct val="150000"/>
              </a:lnSpc>
              <a:buSzPct val="75000"/>
              <a:buNone/>
            </a:pPr>
            <a:endParaRPr lang="en-U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445165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305800" cy="1077218"/>
          </a:xfrm>
          <a:prstGeom prst="rect">
            <a:avLst/>
          </a:prstGeom>
        </p:spPr>
        <p:txBody>
          <a:bodyPr wrap="square">
            <a:spAutoFit/>
          </a:bodyPr>
          <a:lstStyle/>
          <a:p>
            <a:r>
              <a:rPr lang="en-US" sz="3600" dirty="0" smtClean="0">
                <a:solidFill>
                  <a:srgbClr val="FFFF00"/>
                </a:solidFill>
                <a:latin typeface="Arial" pitchFamily="34" charset="0"/>
                <a:cs typeface="Arial" pitchFamily="34" charset="0"/>
              </a:rPr>
              <a:t>Departmental </a:t>
            </a:r>
            <a:r>
              <a:rPr lang="en-US" sz="3600" dirty="0">
                <a:solidFill>
                  <a:srgbClr val="FFFF00"/>
                </a:solidFill>
                <a:latin typeface="Arial" pitchFamily="34" charset="0"/>
                <a:cs typeface="Arial" pitchFamily="34" charset="0"/>
              </a:rPr>
              <a:t>Safety </a:t>
            </a:r>
            <a:r>
              <a:rPr lang="en-US" sz="3600" dirty="0" smtClean="0">
                <a:solidFill>
                  <a:srgbClr val="FFFF00"/>
                </a:solidFill>
                <a:latin typeface="Arial" pitchFamily="34" charset="0"/>
                <a:cs typeface="Arial" pitchFamily="34" charset="0"/>
              </a:rPr>
              <a:t>Coordinators</a:t>
            </a:r>
          </a:p>
          <a:p>
            <a:r>
              <a:rPr lang="en-US" sz="1400" dirty="0">
                <a:solidFill>
                  <a:schemeClr val="bg1"/>
                </a:solidFill>
                <a:latin typeface="Arial" pitchFamily="34" charset="0"/>
                <a:cs typeface="Arial" pitchFamily="34" charset="0"/>
              </a:rPr>
              <a:t>*Appointed by and serve under department head</a:t>
            </a:r>
          </a:p>
          <a:p>
            <a:endParaRPr lang="en-US" sz="1400" dirty="0">
              <a:latin typeface="Arial" pitchFamily="34" charset="0"/>
              <a:cs typeface="Arial" pitchFamily="34" charset="0"/>
            </a:endParaRPr>
          </a:p>
        </p:txBody>
      </p:sp>
      <p:sp>
        <p:nvSpPr>
          <p:cNvPr id="4" name="Content Placeholder 2"/>
          <p:cNvSpPr txBox="1">
            <a:spLocks/>
          </p:cNvSpPr>
          <p:nvPr/>
        </p:nvSpPr>
        <p:spPr>
          <a:xfrm>
            <a:off x="457200" y="1371600"/>
            <a:ext cx="8305800" cy="4876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latin typeface="Arial" pitchFamily="34" charset="0"/>
                <a:cs typeface="Arial" pitchFamily="34" charset="0"/>
              </a:rPr>
              <a:t>Their </a:t>
            </a:r>
            <a:r>
              <a:rPr lang="en-US" sz="2400" dirty="0" smtClean="0">
                <a:solidFill>
                  <a:schemeClr val="bg1"/>
                </a:solidFill>
                <a:latin typeface="Arial" pitchFamily="34" charset="0"/>
                <a:cs typeface="Arial" pitchFamily="34" charset="0"/>
              </a:rPr>
              <a:t>role is to act as a liaison between their departments and EHS to actively promote safety at all levels.</a:t>
            </a:r>
          </a:p>
          <a:p>
            <a:pPr marL="0" indent="0">
              <a:buNone/>
            </a:pPr>
            <a:endParaRPr lang="en-US" sz="2400" dirty="0">
              <a:solidFill>
                <a:schemeClr val="bg1"/>
              </a:solidFill>
              <a:latin typeface="Arial" pitchFamily="34" charset="0"/>
              <a:cs typeface="Arial" pitchFamily="34" charset="0"/>
            </a:endParaRPr>
          </a:p>
          <a:p>
            <a:pPr marL="0" indent="0">
              <a:buNone/>
            </a:pPr>
            <a:r>
              <a:rPr lang="en-US" sz="2400" dirty="0" smtClean="0">
                <a:solidFill>
                  <a:schemeClr val="bg1"/>
                </a:solidFill>
                <a:latin typeface="Arial" pitchFamily="34" charset="0"/>
                <a:cs typeface="Arial" pitchFamily="34" charset="0"/>
              </a:rPr>
              <a:t>Some activities they will be involved in (with training) include:</a:t>
            </a:r>
          </a:p>
          <a:p>
            <a:r>
              <a:rPr lang="en-US" sz="2400" dirty="0" smtClean="0">
                <a:solidFill>
                  <a:schemeClr val="bg1"/>
                </a:solidFill>
                <a:latin typeface="Arial" pitchFamily="34" charset="0"/>
                <a:cs typeface="Arial" pitchFamily="34" charset="0"/>
              </a:rPr>
              <a:t>Distributing safety information</a:t>
            </a:r>
          </a:p>
          <a:p>
            <a:r>
              <a:rPr lang="en-US" sz="2400" dirty="0" smtClean="0">
                <a:solidFill>
                  <a:schemeClr val="bg1"/>
                </a:solidFill>
                <a:latin typeface="Arial" pitchFamily="34" charset="0"/>
                <a:cs typeface="Arial" pitchFamily="34" charset="0"/>
              </a:rPr>
              <a:t>Completing hazard reports and assisting in resolution</a:t>
            </a:r>
          </a:p>
          <a:p>
            <a:r>
              <a:rPr lang="en-US" sz="2400" dirty="0" smtClean="0">
                <a:solidFill>
                  <a:schemeClr val="bg1"/>
                </a:solidFill>
                <a:latin typeface="Arial" pitchFamily="34" charset="0"/>
                <a:cs typeface="Arial" pitchFamily="34" charset="0"/>
              </a:rPr>
              <a:t>Prevention of injuries and timely accident follow-up</a:t>
            </a:r>
          </a:p>
          <a:p>
            <a:r>
              <a:rPr lang="en-US" sz="2400" dirty="0" smtClean="0">
                <a:solidFill>
                  <a:schemeClr val="bg1"/>
                </a:solidFill>
                <a:latin typeface="Arial" pitchFamily="34" charset="0"/>
                <a:cs typeface="Arial" pitchFamily="34" charset="0"/>
              </a:rPr>
              <a:t>Attending  Safety Coordinator In-services provided by EHS for new information and tools</a:t>
            </a:r>
          </a:p>
          <a:p>
            <a:r>
              <a:rPr lang="en-US" sz="2400" dirty="0" smtClean="0">
                <a:solidFill>
                  <a:schemeClr val="bg1"/>
                </a:solidFill>
                <a:latin typeface="Arial" pitchFamily="34" charset="0"/>
                <a:cs typeface="Arial" pitchFamily="34" charset="0"/>
              </a:rPr>
              <a:t>Coordinating hazard assessments</a:t>
            </a:r>
          </a:p>
          <a:p>
            <a:endParaRPr lang="en-US" sz="2400" dirty="0" smtClean="0">
              <a:solidFill>
                <a:schemeClr val="bg1"/>
              </a:solidFill>
              <a:latin typeface="Arial" pitchFamily="34" charset="0"/>
              <a:cs typeface="Arial" pitchFamily="34" charset="0"/>
            </a:endParaRPr>
          </a:p>
          <a:p>
            <a:endParaRPr lang="en-US" sz="2400" dirty="0" smtClean="0">
              <a:solidFill>
                <a:schemeClr val="bg1"/>
              </a:solidFill>
              <a:latin typeface="Arial" pitchFamily="34" charset="0"/>
              <a:cs typeface="Arial" pitchFamily="34" charset="0"/>
            </a:endParaRPr>
          </a:p>
          <a:p>
            <a:endParaRPr lang="en-U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1441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762000"/>
            <a:ext cx="5410200" cy="3662541"/>
          </a:xfrm>
          <a:prstGeom prst="rect">
            <a:avLst/>
          </a:prstGeom>
          <a:noFill/>
        </p:spPr>
        <p:txBody>
          <a:bodyPr wrap="square" rtlCol="0">
            <a:spAutoFit/>
          </a:bodyPr>
          <a:lstStyle/>
          <a:p>
            <a:r>
              <a:rPr lang="en-US" sz="2400" b="1" dirty="0" smtClean="0">
                <a:solidFill>
                  <a:srgbClr val="FFFF00"/>
                </a:solidFill>
                <a:latin typeface="Arial" pitchFamily="34" charset="0"/>
                <a:cs typeface="Arial" pitchFamily="34" charset="0"/>
              </a:rPr>
              <a:t>University of Wyoming</a:t>
            </a:r>
          </a:p>
          <a:p>
            <a:r>
              <a:rPr lang="en-US" sz="2400" b="1" dirty="0" smtClean="0">
                <a:solidFill>
                  <a:srgbClr val="FFFF00"/>
                </a:solidFill>
                <a:latin typeface="Arial" pitchFamily="34" charset="0"/>
                <a:cs typeface="Arial" pitchFamily="34" charset="0"/>
              </a:rPr>
              <a:t>Environmental, Health and Safety Department</a:t>
            </a:r>
          </a:p>
          <a:p>
            <a:r>
              <a:rPr lang="en-US" sz="2400" b="1" dirty="0" smtClean="0">
                <a:solidFill>
                  <a:schemeClr val="bg1"/>
                </a:solidFill>
                <a:latin typeface="Arial" pitchFamily="34" charset="0"/>
                <a:cs typeface="Arial" pitchFamily="34" charset="0"/>
              </a:rPr>
              <a:t>and</a:t>
            </a:r>
            <a:endParaRPr lang="en-US" sz="2400" b="1" dirty="0">
              <a:solidFill>
                <a:schemeClr val="bg1"/>
              </a:solidFill>
              <a:latin typeface="Arial" pitchFamily="34" charset="0"/>
              <a:cs typeface="Arial" pitchFamily="34" charset="0"/>
            </a:endParaRPr>
          </a:p>
          <a:p>
            <a:r>
              <a:rPr lang="en-US" sz="2400" b="1" dirty="0" smtClean="0">
                <a:solidFill>
                  <a:srgbClr val="FFFF00"/>
                </a:solidFill>
                <a:latin typeface="Arial" pitchFamily="34" charset="0"/>
                <a:cs typeface="Arial" pitchFamily="34" charset="0"/>
              </a:rPr>
              <a:t>Departmental Safety Coordinators</a:t>
            </a:r>
          </a:p>
          <a:p>
            <a:endParaRPr lang="en-US" sz="4000" b="1" dirty="0" smtClean="0">
              <a:solidFill>
                <a:schemeClr val="bg1"/>
              </a:solidFill>
              <a:latin typeface="Arial" pitchFamily="34" charset="0"/>
              <a:cs typeface="Arial" pitchFamily="34" charset="0"/>
            </a:endParaRPr>
          </a:p>
          <a:p>
            <a:r>
              <a:rPr lang="en-US" sz="2400" b="1" dirty="0" smtClean="0">
                <a:solidFill>
                  <a:schemeClr val="bg1"/>
                </a:solidFill>
                <a:latin typeface="Arial" pitchFamily="34" charset="0"/>
                <a:cs typeface="Arial" pitchFamily="34" charset="0"/>
              </a:rPr>
              <a:t>Represent a partnership that is a valuable UW resource to help people stay healthy and safe!</a:t>
            </a:r>
            <a:endParaRPr lang="en-US" sz="2400" b="1" dirty="0">
              <a:solidFill>
                <a:schemeClr val="bg1"/>
              </a:solidFill>
              <a:latin typeface="Arial" pitchFamily="34" charset="0"/>
              <a:cs typeface="Arial" pitchFamily="34" charset="0"/>
            </a:endParaRPr>
          </a:p>
        </p:txBody>
      </p:sp>
      <p:pic>
        <p:nvPicPr>
          <p:cNvPr id="1026" name="Picture 2" descr="http://ts2.mm.bing.net/images/thumbnail.aspx?q=1532858673369&amp;id=12e89d5ddc661677712dd5fbdfdc0fb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762000"/>
            <a:ext cx="2209800" cy="1876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8100000" scaled="0"/>
          <a:tileRect/>
        </a:gra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z="4000" b="1" dirty="0" smtClean="0">
                <a:solidFill>
                  <a:srgbClr val="FFFF00"/>
                </a:solidFill>
                <a:latin typeface="Arial" pitchFamily="34" charset="0"/>
                <a:cs typeface="Arial" pitchFamily="34" charset="0"/>
              </a:rPr>
              <a:t>Introductions </a:t>
            </a:r>
            <a:br>
              <a:rPr lang="en-US" sz="4000" b="1" dirty="0" smtClean="0">
                <a:solidFill>
                  <a:srgbClr val="FFFF00"/>
                </a:solidFill>
                <a:latin typeface="Arial" pitchFamily="34" charset="0"/>
                <a:cs typeface="Arial" pitchFamily="34" charset="0"/>
              </a:rPr>
            </a:br>
            <a:r>
              <a:rPr lang="en-US" sz="4000" b="1" dirty="0" smtClean="0">
                <a:solidFill>
                  <a:srgbClr val="FFFF00"/>
                </a:solidFill>
                <a:latin typeface="Arial" pitchFamily="34" charset="0"/>
                <a:cs typeface="Arial" pitchFamily="34" charset="0"/>
              </a:rPr>
              <a:t>(Staff and Coordinators)</a:t>
            </a:r>
            <a:endParaRPr lang="en-US" sz="4000" b="1" dirty="0">
              <a:solidFill>
                <a:srgbClr val="FFFF00"/>
              </a:solidFill>
              <a:latin typeface="Arial" pitchFamily="34" charset="0"/>
              <a:cs typeface="Arial" pitchFamily="34" charset="0"/>
            </a:endParaRPr>
          </a:p>
        </p:txBody>
      </p:sp>
      <p:sp>
        <p:nvSpPr>
          <p:cNvPr id="7" name="Content Placeholder 6"/>
          <p:cNvSpPr>
            <a:spLocks noGrp="1"/>
          </p:cNvSpPr>
          <p:nvPr>
            <p:ph idx="1"/>
          </p:nvPr>
        </p:nvSpPr>
        <p:spPr>
          <a:xfrm>
            <a:off x="533400" y="1752600"/>
            <a:ext cx="8229600" cy="5105400"/>
          </a:xfrm>
        </p:spPr>
        <p:txBody>
          <a:bodyPr>
            <a:noAutofit/>
          </a:bodyPr>
          <a:lstStyle/>
          <a:p>
            <a:pPr marL="0" indent="0">
              <a:buNone/>
            </a:pPr>
            <a:endParaRPr lang="en-US" b="1" dirty="0" smtClean="0">
              <a:solidFill>
                <a:schemeClr val="bg1"/>
              </a:solidFill>
              <a:latin typeface="Arial" pitchFamily="34" charset="0"/>
              <a:cs typeface="Arial" pitchFamily="34" charset="0"/>
            </a:endParaRPr>
          </a:p>
          <a:p>
            <a:pPr marL="0" indent="0">
              <a:buNone/>
            </a:pPr>
            <a:r>
              <a:rPr lang="en-US" b="1" dirty="0" smtClean="0">
                <a:solidFill>
                  <a:schemeClr val="bg1"/>
                </a:solidFill>
                <a:latin typeface="Arial" pitchFamily="34" charset="0"/>
                <a:cs typeface="Arial" pitchFamily="34" charset="0"/>
              </a:rPr>
              <a:t>Name</a:t>
            </a:r>
          </a:p>
          <a:p>
            <a:pPr marL="0" indent="0">
              <a:buNone/>
            </a:pPr>
            <a:r>
              <a:rPr lang="en-US" b="1" dirty="0">
                <a:solidFill>
                  <a:schemeClr val="bg1"/>
                </a:solidFill>
                <a:latin typeface="Arial" pitchFamily="34" charset="0"/>
                <a:cs typeface="Arial" pitchFamily="34" charset="0"/>
              </a:rPr>
              <a:t> </a:t>
            </a:r>
            <a:r>
              <a:rPr lang="en-US" b="1" dirty="0" smtClean="0">
                <a:solidFill>
                  <a:schemeClr val="bg1"/>
                </a:solidFill>
                <a:latin typeface="Arial" pitchFamily="34" charset="0"/>
                <a:cs typeface="Arial" pitchFamily="34" charset="0"/>
              </a:rPr>
              <a:t>      Department</a:t>
            </a:r>
          </a:p>
          <a:p>
            <a:pPr marL="0" indent="0">
              <a:buNone/>
            </a:pPr>
            <a:r>
              <a:rPr lang="en-US" b="1" dirty="0" smtClean="0">
                <a:solidFill>
                  <a:schemeClr val="bg1"/>
                </a:solidFill>
                <a:latin typeface="Arial" pitchFamily="34" charset="0"/>
                <a:cs typeface="Arial" pitchFamily="34" charset="0"/>
              </a:rPr>
              <a:t>              Primary work environment  </a:t>
            </a:r>
          </a:p>
          <a:p>
            <a:pPr marL="0" indent="0" algn="ctr">
              <a:buNone/>
            </a:pPr>
            <a:r>
              <a:rPr lang="en-US" sz="1800" b="1" dirty="0" smtClean="0">
                <a:solidFill>
                  <a:schemeClr val="bg1"/>
                </a:solidFill>
                <a:latin typeface="Arial" pitchFamily="34" charset="0"/>
                <a:cs typeface="Arial" pitchFamily="34" charset="0"/>
              </a:rPr>
              <a:t>                               (Facilities, Laboratory Research, Office/administration)</a:t>
            </a:r>
          </a:p>
          <a:p>
            <a:pPr marL="0" indent="0" algn="ctr">
              <a:buNone/>
            </a:pPr>
            <a:endParaRPr lang="en-US" b="1" dirty="0" smtClean="0">
              <a:solidFill>
                <a:schemeClr val="bg1"/>
              </a:solidFill>
              <a:latin typeface="Arial" pitchFamily="34" charset="0"/>
              <a:cs typeface="Arial" pitchFamily="34" charset="0"/>
            </a:endParaRPr>
          </a:p>
          <a:p>
            <a:pPr marL="0" indent="0" algn="ctr">
              <a:buNone/>
            </a:pPr>
            <a:r>
              <a:rPr lang="en-US" b="1" dirty="0" smtClean="0">
                <a:solidFill>
                  <a:srgbClr val="FFFF00"/>
                </a:solidFill>
                <a:latin typeface="Arial" pitchFamily="34" charset="0"/>
                <a:cs typeface="Arial" pitchFamily="34" charset="0"/>
              </a:rPr>
              <a:t>What does Safety mean to you?</a:t>
            </a: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7113" y="870228"/>
            <a:ext cx="8001001" cy="5232202"/>
          </a:xfrm>
          <a:prstGeom prst="rect">
            <a:avLst/>
          </a:prstGeom>
          <a:noFill/>
        </p:spPr>
        <p:txBody>
          <a:bodyPr wrap="square" rtlCol="0">
            <a:spAutoFit/>
          </a:bodyPr>
          <a:lstStyle/>
          <a:p>
            <a:r>
              <a:rPr lang="en-US" sz="5400" i="1" dirty="0" smtClean="0">
                <a:solidFill>
                  <a:schemeClr val="bg1"/>
                </a:solidFill>
                <a:latin typeface="Arial" pitchFamily="34" charset="0"/>
                <a:cs typeface="Arial" pitchFamily="34" charset="0"/>
              </a:rPr>
              <a:t>EHS Mission</a:t>
            </a:r>
          </a:p>
          <a:p>
            <a:endParaRPr lang="en-US" sz="4000" i="1" dirty="0" smtClean="0">
              <a:solidFill>
                <a:schemeClr val="bg1"/>
              </a:solidFill>
              <a:latin typeface="Arial" pitchFamily="34" charset="0"/>
              <a:cs typeface="Arial" pitchFamily="34" charset="0"/>
            </a:endParaRPr>
          </a:p>
          <a:p>
            <a:r>
              <a:rPr lang="en-US" dirty="0" smtClean="0">
                <a:solidFill>
                  <a:srgbClr val="FFFF00"/>
                </a:solidFill>
                <a:latin typeface="Arial" pitchFamily="34" charset="0"/>
                <a:cs typeface="Arial" pitchFamily="34" charset="0"/>
              </a:rPr>
              <a:t>Promoting health, safety and environmental protection by providing exemplary programs  in support of the University mission</a:t>
            </a:r>
            <a:endParaRPr lang="en-US"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62000" y="594442"/>
            <a:ext cx="8001001" cy="4493538"/>
          </a:xfrm>
          <a:prstGeom prst="rect">
            <a:avLst/>
          </a:prstGeom>
          <a:noFill/>
        </p:spPr>
        <p:txBody>
          <a:bodyPr wrap="square" rtlCol="0">
            <a:spAutoFit/>
          </a:bodyPr>
          <a:lstStyle/>
          <a:p>
            <a:r>
              <a:rPr lang="en-US" sz="5400" i="1" dirty="0" smtClean="0">
                <a:solidFill>
                  <a:schemeClr val="bg1"/>
                </a:solidFill>
                <a:latin typeface="Arial" pitchFamily="34" charset="0"/>
                <a:cs typeface="Arial" pitchFamily="34" charset="0"/>
              </a:rPr>
              <a:t>Our Vision</a:t>
            </a:r>
          </a:p>
          <a:p>
            <a:endParaRPr lang="en-US" sz="4000" i="1" dirty="0" smtClean="0">
              <a:solidFill>
                <a:schemeClr val="bg1"/>
              </a:solidFill>
              <a:latin typeface="Arial" pitchFamily="34" charset="0"/>
              <a:cs typeface="Arial" pitchFamily="34" charset="0"/>
            </a:endParaRPr>
          </a:p>
          <a:p>
            <a:r>
              <a:rPr lang="en-US" dirty="0" smtClean="0">
                <a:solidFill>
                  <a:srgbClr val="FFFF00"/>
                </a:solidFill>
                <a:latin typeface="Arial" pitchFamily="34" charset="0"/>
                <a:cs typeface="Arial" pitchFamily="34" charset="0"/>
              </a:rPr>
              <a:t>A university culture where safety and health are core values, embraced and acted upon at all levels</a:t>
            </a:r>
            <a:endParaRPr lang="en-US"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2551458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62000" y="594442"/>
            <a:ext cx="8001001" cy="5016758"/>
          </a:xfrm>
          <a:prstGeom prst="rect">
            <a:avLst/>
          </a:prstGeom>
          <a:noFill/>
        </p:spPr>
        <p:txBody>
          <a:bodyPr wrap="square" rtlCol="0">
            <a:spAutoFit/>
          </a:bodyPr>
          <a:lstStyle/>
          <a:p>
            <a:r>
              <a:rPr lang="en-US" sz="4000" i="1" dirty="0" smtClean="0">
                <a:solidFill>
                  <a:schemeClr val="bg1"/>
                </a:solidFill>
                <a:latin typeface="Arial" pitchFamily="34" charset="0"/>
                <a:cs typeface="Arial" pitchFamily="34" charset="0"/>
              </a:rPr>
              <a:t>UW Regulation 4-2 </a:t>
            </a:r>
          </a:p>
          <a:p>
            <a:r>
              <a:rPr lang="en-US" sz="1600" i="1" dirty="0" smtClean="0">
                <a:solidFill>
                  <a:schemeClr val="bg1"/>
                </a:solidFill>
                <a:latin typeface="Arial" pitchFamily="34" charset="0"/>
                <a:cs typeface="Arial" pitchFamily="34" charset="0"/>
              </a:rPr>
              <a:t>(Office of General Counsel)</a:t>
            </a:r>
          </a:p>
          <a:p>
            <a:endParaRPr lang="en-US" sz="2400" i="1" dirty="0" smtClean="0">
              <a:solidFill>
                <a:schemeClr val="bg1"/>
              </a:solidFill>
              <a:latin typeface="Arial" pitchFamily="34" charset="0"/>
              <a:cs typeface="Arial" pitchFamily="34" charset="0"/>
            </a:endParaRPr>
          </a:p>
          <a:p>
            <a:r>
              <a:rPr lang="en-US" sz="2400" i="1" dirty="0" smtClean="0">
                <a:solidFill>
                  <a:schemeClr val="bg1"/>
                </a:solidFill>
                <a:latin typeface="Arial" pitchFamily="34" charset="0"/>
                <a:cs typeface="Arial" pitchFamily="34" charset="0"/>
              </a:rPr>
              <a:t>Employment Provisions-Applicable to All Personnel</a:t>
            </a:r>
          </a:p>
          <a:p>
            <a:endParaRPr lang="en-US" sz="2400" i="1" dirty="0">
              <a:solidFill>
                <a:schemeClr val="bg1"/>
              </a:solidFill>
              <a:latin typeface="Arial" pitchFamily="34" charset="0"/>
              <a:cs typeface="Arial" pitchFamily="34" charset="0"/>
            </a:endParaRPr>
          </a:p>
          <a:p>
            <a:pPr algn="l"/>
            <a:r>
              <a:rPr lang="en-US" sz="2400" i="1" dirty="0" smtClean="0">
                <a:solidFill>
                  <a:schemeClr val="bg1"/>
                </a:solidFill>
                <a:latin typeface="Arial" pitchFamily="34" charset="0"/>
                <a:cs typeface="Arial" pitchFamily="34" charset="0"/>
              </a:rPr>
              <a:t>Section L.  Safety</a:t>
            </a:r>
          </a:p>
          <a:p>
            <a:pPr algn="l"/>
            <a:endParaRPr lang="en-US" sz="2400" i="1" dirty="0" smtClean="0">
              <a:solidFill>
                <a:schemeClr val="bg1"/>
              </a:solidFill>
              <a:latin typeface="Arial" pitchFamily="34" charset="0"/>
              <a:cs typeface="Arial" pitchFamily="34" charset="0"/>
            </a:endParaRPr>
          </a:p>
          <a:p>
            <a:pPr algn="l"/>
            <a:r>
              <a:rPr lang="en-US" sz="1600" dirty="0">
                <a:solidFill>
                  <a:schemeClr val="bg1"/>
                </a:solidFill>
                <a:latin typeface="Arial" pitchFamily="34" charset="0"/>
                <a:cs typeface="Arial" pitchFamily="34" charset="0"/>
              </a:rPr>
              <a:t>Safety is the responsibility of </a:t>
            </a:r>
            <a:r>
              <a:rPr lang="en-US" sz="1600" dirty="0">
                <a:solidFill>
                  <a:srgbClr val="FFFF00"/>
                </a:solidFill>
                <a:latin typeface="Arial" pitchFamily="34" charset="0"/>
                <a:cs typeface="Arial" pitchFamily="34" charset="0"/>
              </a:rPr>
              <a:t>every employee</a:t>
            </a:r>
            <a:r>
              <a:rPr lang="en-US" sz="1600" dirty="0">
                <a:solidFill>
                  <a:schemeClr val="bg1"/>
                </a:solidFill>
                <a:latin typeface="Arial" pitchFamily="34" charset="0"/>
                <a:cs typeface="Arial" pitchFamily="34" charset="0"/>
              </a:rPr>
              <a:t>. Each employee shall conduct their activities in compliance with applicable governmental, university, and campus unit safety and health policies, procedures and regulations. This includes </a:t>
            </a:r>
            <a:r>
              <a:rPr lang="en-US" sz="1600" dirty="0">
                <a:solidFill>
                  <a:srgbClr val="FFFF00"/>
                </a:solidFill>
                <a:latin typeface="Arial" pitchFamily="34" charset="0"/>
                <a:cs typeface="Arial" pitchFamily="34" charset="0"/>
              </a:rPr>
              <a:t>abiding by safety rules, participating in safety training </a:t>
            </a:r>
            <a:r>
              <a:rPr lang="en-US" sz="1600" dirty="0">
                <a:solidFill>
                  <a:schemeClr val="bg1"/>
                </a:solidFill>
                <a:latin typeface="Arial" pitchFamily="34" charset="0"/>
                <a:cs typeface="Arial" pitchFamily="34" charset="0"/>
              </a:rPr>
              <a:t>as required and </a:t>
            </a:r>
            <a:r>
              <a:rPr lang="en-US" sz="1600" dirty="0">
                <a:solidFill>
                  <a:srgbClr val="FFFF00"/>
                </a:solidFill>
                <a:latin typeface="Arial" pitchFamily="34" charset="0"/>
                <a:cs typeface="Arial" pitchFamily="34" charset="0"/>
              </a:rPr>
              <a:t>reporting hazards </a:t>
            </a:r>
            <a:r>
              <a:rPr lang="en-US" sz="1600" dirty="0">
                <a:solidFill>
                  <a:schemeClr val="bg1"/>
                </a:solidFill>
                <a:latin typeface="Arial" pitchFamily="34" charset="0"/>
                <a:cs typeface="Arial" pitchFamily="34" charset="0"/>
              </a:rPr>
              <a:t>and potential violations. Any employee who believes there is a safety problem in his/her work environment or elsewhere in the University is obligated to </a:t>
            </a:r>
            <a:r>
              <a:rPr lang="en-US" sz="1600" dirty="0">
                <a:solidFill>
                  <a:srgbClr val="FFFF00"/>
                </a:solidFill>
                <a:latin typeface="Arial" pitchFamily="34" charset="0"/>
                <a:cs typeface="Arial" pitchFamily="34" charset="0"/>
              </a:rPr>
              <a:t>bring the problem to the attention of the immediate supervisor</a:t>
            </a:r>
            <a:r>
              <a:rPr lang="en-US" sz="1600" dirty="0">
                <a:solidFill>
                  <a:schemeClr val="bg1"/>
                </a:solidFill>
                <a:latin typeface="Arial" pitchFamily="34" charset="0"/>
                <a:cs typeface="Arial" pitchFamily="34" charset="0"/>
              </a:rPr>
              <a:t>, the Environmental Health and Safety Department or the Department of Risk Management and Insurance as appropriate. </a:t>
            </a:r>
            <a:r>
              <a:rPr lang="en-US" sz="1600" dirty="0" smtClean="0">
                <a:solidFill>
                  <a:schemeClr val="bg1"/>
                </a:solidFill>
                <a:latin typeface="Arial" pitchFamily="34" charset="0"/>
                <a:cs typeface="Arial" pitchFamily="34" charset="0"/>
              </a:rPr>
              <a:t> </a:t>
            </a:r>
            <a:endParaRPr lang="en-US" sz="1600" i="1" dirty="0" smtClean="0">
              <a:solidFill>
                <a:schemeClr val="bg1"/>
              </a:solidFill>
              <a:latin typeface="Arial" pitchFamily="34" charset="0"/>
              <a:cs typeface="Arial" pitchFamily="34" charset="0"/>
            </a:endParaRPr>
          </a:p>
          <a:p>
            <a:r>
              <a:rPr lang="en-US" sz="1600" dirty="0" smtClean="0">
                <a:solidFill>
                  <a:srgbClr val="FFFF00"/>
                </a:solidFill>
                <a:latin typeface="Arial" pitchFamily="34" charset="0"/>
                <a:cs typeface="Arial" pitchFamily="34" charset="0"/>
              </a:rPr>
              <a:t> </a:t>
            </a:r>
            <a:endParaRPr lang="en-US" sz="16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736186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1999" y="1075730"/>
            <a:ext cx="7772401" cy="5202428"/>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4705" y="1871839"/>
            <a:ext cx="2519695" cy="3906080"/>
          </a:xfrm>
          <a:prstGeom prst="rect">
            <a:avLst/>
          </a:prstGeom>
        </p:spPr>
      </p:pic>
      <p:sp>
        <p:nvSpPr>
          <p:cNvPr id="5" name="TextBox 4"/>
          <p:cNvSpPr txBox="1"/>
          <p:nvPr/>
        </p:nvSpPr>
        <p:spPr>
          <a:xfrm>
            <a:off x="761998" y="152400"/>
            <a:ext cx="7772402" cy="923330"/>
          </a:xfrm>
          <a:prstGeom prst="rect">
            <a:avLst/>
          </a:prstGeom>
          <a:solidFill>
            <a:schemeClr val="bg1"/>
          </a:solidFill>
        </p:spPr>
        <p:txBody>
          <a:bodyPr wrap="square" rtlCol="0">
            <a:spAutoFit/>
          </a:bodyPr>
          <a:lstStyle/>
          <a:p>
            <a:pPr algn="l"/>
            <a:r>
              <a:rPr lang="en-US" sz="1800" dirty="0" smtClean="0"/>
              <a:t>                                   2011 Accident Types</a:t>
            </a:r>
          </a:p>
          <a:p>
            <a:endParaRPr lang="en-US" sz="1800" dirty="0"/>
          </a:p>
          <a:p>
            <a:pPr algn="l"/>
            <a:r>
              <a:rPr lang="en-US" sz="1800" dirty="0" smtClean="0"/>
              <a:t>                                   % of Total Accidents</a:t>
            </a:r>
            <a:endParaRPr lang="en-US" sz="1800" dirty="0"/>
          </a:p>
        </p:txBody>
      </p:sp>
      <p:sp>
        <p:nvSpPr>
          <p:cNvPr id="4" name="Text Box 2"/>
          <p:cNvSpPr txBox="1">
            <a:spLocks noChangeArrowheads="1"/>
          </p:cNvSpPr>
          <p:nvPr/>
        </p:nvSpPr>
        <p:spPr bwMode="auto">
          <a:xfrm>
            <a:off x="8855075" y="6599238"/>
            <a:ext cx="288925" cy="258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alibri" pitchFamily="34" charset="0"/>
                <a:cs typeface="Arial" pitchFamily="34" charset="0"/>
              </a:rPr>
              <a:t>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6927555" y="2133600"/>
            <a:ext cx="685800" cy="338554"/>
          </a:xfrm>
          <a:prstGeom prst="rect">
            <a:avLst/>
          </a:prstGeom>
          <a:noFill/>
        </p:spPr>
        <p:txBody>
          <a:bodyPr wrap="square" rtlCol="0">
            <a:spAutoFit/>
          </a:bodyPr>
          <a:lstStyle/>
          <a:p>
            <a:r>
              <a:rPr lang="en-US" sz="1600" dirty="0" smtClean="0"/>
              <a:t>9%</a:t>
            </a:r>
            <a:endParaRPr lang="en-US" sz="1600" dirty="0"/>
          </a:p>
        </p:txBody>
      </p:sp>
      <p:sp>
        <p:nvSpPr>
          <p:cNvPr id="7" name="TextBox 6"/>
          <p:cNvSpPr txBox="1"/>
          <p:nvPr/>
        </p:nvSpPr>
        <p:spPr>
          <a:xfrm>
            <a:off x="7077296" y="2560297"/>
            <a:ext cx="685800" cy="338554"/>
          </a:xfrm>
          <a:prstGeom prst="rect">
            <a:avLst/>
          </a:prstGeom>
          <a:noFill/>
        </p:spPr>
        <p:txBody>
          <a:bodyPr wrap="square" rtlCol="0">
            <a:spAutoFit/>
          </a:bodyPr>
          <a:lstStyle/>
          <a:p>
            <a:r>
              <a:rPr lang="en-US" sz="1600" dirty="0" smtClean="0"/>
              <a:t>21%</a:t>
            </a:r>
            <a:endParaRPr lang="en-US" sz="1600" dirty="0"/>
          </a:p>
        </p:txBody>
      </p:sp>
      <p:sp>
        <p:nvSpPr>
          <p:cNvPr id="8" name="TextBox 7"/>
          <p:cNvSpPr txBox="1"/>
          <p:nvPr/>
        </p:nvSpPr>
        <p:spPr>
          <a:xfrm>
            <a:off x="7994355" y="2938046"/>
            <a:ext cx="616245" cy="338554"/>
          </a:xfrm>
          <a:prstGeom prst="rect">
            <a:avLst/>
          </a:prstGeom>
          <a:noFill/>
        </p:spPr>
        <p:txBody>
          <a:bodyPr wrap="square" rtlCol="0">
            <a:spAutoFit/>
          </a:bodyPr>
          <a:lstStyle/>
          <a:p>
            <a:r>
              <a:rPr lang="en-US" sz="1600" dirty="0" smtClean="0"/>
              <a:t>26%</a:t>
            </a:r>
            <a:endParaRPr lang="en-US" sz="1600" dirty="0"/>
          </a:p>
        </p:txBody>
      </p:sp>
      <p:sp>
        <p:nvSpPr>
          <p:cNvPr id="9" name="TextBox 8"/>
          <p:cNvSpPr txBox="1"/>
          <p:nvPr/>
        </p:nvSpPr>
        <p:spPr>
          <a:xfrm>
            <a:off x="7077296" y="3364468"/>
            <a:ext cx="917059" cy="338554"/>
          </a:xfrm>
          <a:prstGeom prst="rect">
            <a:avLst/>
          </a:prstGeom>
          <a:noFill/>
        </p:spPr>
        <p:txBody>
          <a:bodyPr wrap="square" rtlCol="0">
            <a:spAutoFit/>
          </a:bodyPr>
          <a:lstStyle/>
          <a:p>
            <a:r>
              <a:rPr lang="en-US" sz="1600" dirty="0" smtClean="0"/>
              <a:t>24%</a:t>
            </a:r>
            <a:endParaRPr lang="en-US" sz="1600" dirty="0"/>
          </a:p>
        </p:txBody>
      </p:sp>
      <p:sp>
        <p:nvSpPr>
          <p:cNvPr id="11" name="TextBox 10"/>
          <p:cNvSpPr txBox="1"/>
          <p:nvPr/>
        </p:nvSpPr>
        <p:spPr>
          <a:xfrm>
            <a:off x="7229696" y="3733800"/>
            <a:ext cx="767318" cy="338554"/>
          </a:xfrm>
          <a:prstGeom prst="rect">
            <a:avLst/>
          </a:prstGeom>
          <a:noFill/>
        </p:spPr>
        <p:txBody>
          <a:bodyPr wrap="square" rtlCol="0">
            <a:spAutoFit/>
          </a:bodyPr>
          <a:lstStyle/>
          <a:p>
            <a:r>
              <a:rPr lang="en-US" sz="1600" dirty="0" smtClean="0"/>
              <a:t>11%</a:t>
            </a:r>
            <a:endParaRPr lang="en-US" sz="1600" dirty="0"/>
          </a:p>
        </p:txBody>
      </p:sp>
    </p:spTree>
    <p:extLst>
      <p:ext uri="{BB962C8B-B14F-4D97-AF65-F5344CB8AC3E}">
        <p14:creationId xmlns:p14="http://schemas.microsoft.com/office/powerpoint/2010/main" val="4047327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457200"/>
            <a:ext cx="8763000" cy="990600"/>
          </a:xfrm>
          <a:noFill/>
          <a:ln/>
          <a:effectLst>
            <a:outerShdw blurRad="50800" dist="38100" dir="8100000" algn="tr" rotWithShape="0">
              <a:prstClr val="black">
                <a:alpha val="40000"/>
              </a:prstClr>
            </a:outerShdw>
          </a:effectLst>
        </p:spPr>
        <p:txBody>
          <a:bodyPr>
            <a:normAutofit/>
          </a:bodyPr>
          <a:lstStyle/>
          <a:p>
            <a:r>
              <a:rPr lang="en-US" sz="5400" dirty="0" smtClean="0">
                <a:solidFill>
                  <a:srgbClr val="FFFF00"/>
                </a:solidFill>
                <a:latin typeface="Arial" pitchFamily="34" charset="0"/>
                <a:cs typeface="Arial" pitchFamily="34" charset="0"/>
              </a:rPr>
              <a:t>UW EHS Overview</a:t>
            </a:r>
            <a:endParaRPr lang="en-US" sz="5400" dirty="0">
              <a:solidFill>
                <a:srgbClr val="FFFF00"/>
              </a:solidFill>
              <a:latin typeface="Arial" pitchFamily="34" charset="0"/>
              <a:cs typeface="Arial" pitchFamily="34" charset="0"/>
            </a:endParaRPr>
          </a:p>
        </p:txBody>
      </p:sp>
      <p:sp>
        <p:nvSpPr>
          <p:cNvPr id="6147" name="Rectangle 3"/>
          <p:cNvSpPr>
            <a:spLocks noGrp="1" noChangeArrowheads="1"/>
          </p:cNvSpPr>
          <p:nvPr>
            <p:ph idx="1"/>
          </p:nvPr>
        </p:nvSpPr>
        <p:spPr>
          <a:xfrm>
            <a:off x="533400" y="1600200"/>
            <a:ext cx="8001000" cy="4953000"/>
          </a:xfrm>
          <a:noFill/>
          <a:ln/>
          <a:effectLst>
            <a:outerShdw blurRad="50800" dist="38100" dir="8100000" algn="tr" rotWithShape="0">
              <a:prstClr val="black">
                <a:alpha val="40000"/>
              </a:prstClr>
            </a:outerShdw>
          </a:effectLst>
        </p:spPr>
        <p:txBody>
          <a:bodyPr>
            <a:normAutofit/>
          </a:bodyPr>
          <a:lstStyle/>
          <a:p>
            <a:pPr lvl="1">
              <a:lnSpc>
                <a:spcPct val="150000"/>
              </a:lnSpc>
              <a:buFont typeface="Wingdings" pitchFamily="2" charset="2"/>
              <a:buChar char="§"/>
            </a:pPr>
            <a:r>
              <a:rPr lang="en-US" sz="3200" dirty="0" smtClean="0">
                <a:solidFill>
                  <a:srgbClr val="FFFFFF"/>
                </a:solidFill>
                <a:latin typeface="Arial" pitchFamily="34" charset="0"/>
                <a:cs typeface="Arial" pitchFamily="34" charset="0"/>
              </a:rPr>
              <a:t>UW EHS Program Areas</a:t>
            </a:r>
          </a:p>
          <a:p>
            <a:pPr lvl="1">
              <a:lnSpc>
                <a:spcPct val="150000"/>
              </a:lnSpc>
              <a:buFont typeface="Wingdings" pitchFamily="2" charset="2"/>
              <a:buChar char="§"/>
            </a:pPr>
            <a:r>
              <a:rPr lang="en-US" sz="3200" dirty="0" smtClean="0">
                <a:solidFill>
                  <a:srgbClr val="FFFFFF"/>
                </a:solidFill>
                <a:latin typeface="Arial" pitchFamily="34" charset="0"/>
                <a:cs typeface="Arial" pitchFamily="34" charset="0"/>
              </a:rPr>
              <a:t>EHS services </a:t>
            </a:r>
          </a:p>
          <a:p>
            <a:pPr lvl="1">
              <a:lnSpc>
                <a:spcPct val="150000"/>
              </a:lnSpc>
              <a:buFont typeface="Wingdings" pitchFamily="2" charset="2"/>
              <a:buChar char="§"/>
            </a:pPr>
            <a:r>
              <a:rPr lang="en-US" sz="3200" dirty="0" smtClean="0">
                <a:solidFill>
                  <a:srgbClr val="FFFFFF"/>
                </a:solidFill>
                <a:latin typeface="Arial" pitchFamily="34" charset="0"/>
                <a:cs typeface="Arial" pitchFamily="34" charset="0"/>
              </a:rPr>
              <a:t>EHS Locations</a:t>
            </a:r>
          </a:p>
          <a:p>
            <a:pPr lvl="1">
              <a:lnSpc>
                <a:spcPct val="150000"/>
              </a:lnSpc>
              <a:buFont typeface="Wingdings" pitchFamily="2" charset="2"/>
              <a:buChar char="§"/>
            </a:pPr>
            <a:r>
              <a:rPr lang="en-US" sz="3200" dirty="0" smtClean="0">
                <a:solidFill>
                  <a:srgbClr val="FFFFFF"/>
                </a:solidFill>
                <a:latin typeface="Arial" pitchFamily="34" charset="0"/>
                <a:cs typeface="Arial" pitchFamily="34" charset="0"/>
              </a:rPr>
              <a:t>EHS New Initiatives</a:t>
            </a:r>
          </a:p>
          <a:p>
            <a:pPr lvl="1">
              <a:lnSpc>
                <a:spcPct val="150000"/>
              </a:lnSpc>
              <a:buFont typeface="Wingdings" pitchFamily="2" charset="2"/>
              <a:buChar char="§"/>
            </a:pPr>
            <a:r>
              <a:rPr lang="en-US" sz="3200" dirty="0" smtClean="0">
                <a:solidFill>
                  <a:srgbClr val="FFFFFF"/>
                </a:solidFill>
                <a:latin typeface="Arial" pitchFamily="34" charset="0"/>
                <a:cs typeface="Arial" pitchFamily="34" charset="0"/>
              </a:rPr>
              <a:t>Safety Roles and Responsibilities</a:t>
            </a:r>
            <a:endParaRPr lang="en-US" sz="3200" dirty="0">
              <a:solidFill>
                <a:srgbClr val="FFFFFF"/>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0"/>
          <a:tileRect/>
        </a:gradFill>
        <a:effectLst/>
      </p:bgPr>
    </p:bg>
    <p:spTree>
      <p:nvGrpSpPr>
        <p:cNvPr id="1" name=""/>
        <p:cNvGrpSpPr/>
        <p:nvPr/>
      </p:nvGrpSpPr>
      <p:grpSpPr>
        <a:xfrm>
          <a:off x="0" y="0"/>
          <a:ext cx="0" cy="0"/>
          <a:chOff x="0" y="0"/>
          <a:chExt cx="0" cy="0"/>
        </a:xfrm>
      </p:grpSpPr>
      <p:sp>
        <p:nvSpPr>
          <p:cNvPr id="178179" name="Rectangle 3075"/>
          <p:cNvSpPr>
            <a:spLocks noGrp="1" noChangeArrowheads="1"/>
          </p:cNvSpPr>
          <p:nvPr>
            <p:ph type="title"/>
          </p:nvPr>
        </p:nvSpPr>
        <p:spPr>
          <a:xfrm>
            <a:off x="5573486" y="1356416"/>
            <a:ext cx="3581400" cy="2895600"/>
          </a:xfrm>
          <a:noFill/>
          <a:ln/>
          <a:effectLst>
            <a:outerShdw blurRad="50800" dist="38100" dir="8100000" algn="tr" rotWithShape="0">
              <a:prstClr val="black">
                <a:alpha val="40000"/>
              </a:prstClr>
            </a:outerShdw>
          </a:effectLst>
        </p:spPr>
        <p:txBody>
          <a:bodyPr>
            <a:noAutofit/>
          </a:bodyPr>
          <a:lstStyle/>
          <a:p>
            <a:pPr algn="ctr"/>
            <a:r>
              <a:rPr lang="en-US" sz="3600" dirty="0" smtClean="0">
                <a:solidFill>
                  <a:schemeClr val="bg1"/>
                </a:solidFill>
                <a:effectLst/>
                <a:latin typeface="Arial" pitchFamily="34" charset="0"/>
                <a:cs typeface="Arial" pitchFamily="34" charset="0"/>
              </a:rPr>
              <a:t>EHS</a:t>
            </a:r>
            <a:r>
              <a:rPr lang="en-US" sz="3600" dirty="0">
                <a:solidFill>
                  <a:schemeClr val="bg1"/>
                </a:solidFill>
                <a:latin typeface="Arial" pitchFamily="34" charset="0"/>
                <a:cs typeface="Arial" pitchFamily="34" charset="0"/>
              </a:rPr>
              <a:t> </a:t>
            </a:r>
            <a:r>
              <a:rPr lang="en-US" sz="3600" dirty="0" smtClean="0">
                <a:solidFill>
                  <a:schemeClr val="bg1"/>
                </a:solidFill>
                <a:latin typeface="Arial" pitchFamily="34" charset="0"/>
                <a:cs typeface="Arial" pitchFamily="34" charset="0"/>
              </a:rPr>
              <a:t>Program Areas</a:t>
            </a:r>
            <a:endParaRPr lang="en-US" sz="3600" dirty="0">
              <a:solidFill>
                <a:schemeClr val="bg1"/>
              </a:solidFill>
              <a:effectLst/>
              <a:latin typeface="Arial" pitchFamily="34" charset="0"/>
              <a:cs typeface="Arial" pitchFamily="34" charset="0"/>
            </a:endParaRPr>
          </a:p>
        </p:txBody>
      </p:sp>
      <p:sp>
        <p:nvSpPr>
          <p:cNvPr id="6" name="TextBox 5">
            <a:hlinkClick r:id="rId3"/>
          </p:cNvPr>
          <p:cNvSpPr txBox="1"/>
          <p:nvPr/>
        </p:nvSpPr>
        <p:spPr>
          <a:xfrm>
            <a:off x="1783612" y="467380"/>
            <a:ext cx="2937509" cy="52322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US" sz="2800" dirty="0" smtClean="0">
                <a:solidFill>
                  <a:srgbClr val="FFFF00"/>
                </a:solidFill>
                <a:latin typeface="Arial" pitchFamily="34" charset="0"/>
                <a:cs typeface="Arial" pitchFamily="34" charset="0"/>
              </a:rPr>
              <a:t>Biological Safety</a:t>
            </a:r>
            <a:endParaRPr lang="en-US" sz="2800" dirty="0">
              <a:solidFill>
                <a:srgbClr val="FFFF00"/>
              </a:solidFill>
              <a:latin typeface="Arial" pitchFamily="34" charset="0"/>
              <a:cs typeface="Arial" pitchFamily="34" charset="0"/>
            </a:endParaRPr>
          </a:p>
        </p:txBody>
      </p:sp>
      <p:sp>
        <p:nvSpPr>
          <p:cNvPr id="19" name="TextBox 18">
            <a:hlinkClick r:id="rId4"/>
          </p:cNvPr>
          <p:cNvSpPr txBox="1"/>
          <p:nvPr/>
        </p:nvSpPr>
        <p:spPr>
          <a:xfrm>
            <a:off x="1651591" y="1250743"/>
            <a:ext cx="3276600" cy="52322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US" sz="2800" dirty="0" smtClean="0">
                <a:solidFill>
                  <a:srgbClr val="FFFF00"/>
                </a:solidFill>
                <a:latin typeface="Arial" pitchFamily="34" charset="0"/>
                <a:cs typeface="Arial" pitchFamily="34" charset="0"/>
              </a:rPr>
              <a:t>Chemical Safety</a:t>
            </a:r>
            <a:endParaRPr lang="en-US" sz="2800" dirty="0">
              <a:solidFill>
                <a:srgbClr val="FFFF00"/>
              </a:solidFill>
              <a:latin typeface="Arial" pitchFamily="34" charset="0"/>
              <a:cs typeface="Arial" pitchFamily="34" charset="0"/>
            </a:endParaRPr>
          </a:p>
        </p:txBody>
      </p:sp>
      <p:sp>
        <p:nvSpPr>
          <p:cNvPr id="22" name="TextBox 21">
            <a:hlinkClick r:id="rId5"/>
          </p:cNvPr>
          <p:cNvSpPr txBox="1"/>
          <p:nvPr/>
        </p:nvSpPr>
        <p:spPr>
          <a:xfrm>
            <a:off x="1717127" y="2064531"/>
            <a:ext cx="3824517" cy="52322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US" sz="2800" dirty="0" smtClean="0">
                <a:solidFill>
                  <a:srgbClr val="FFFF00"/>
                </a:solidFill>
                <a:latin typeface="Arial" pitchFamily="34" charset="0"/>
                <a:cs typeface="Arial" pitchFamily="34" charset="0"/>
              </a:rPr>
              <a:t>Occupational Safety</a:t>
            </a:r>
            <a:endParaRPr lang="en-US" sz="2800" dirty="0">
              <a:solidFill>
                <a:srgbClr val="FFFF00"/>
              </a:solidFill>
              <a:latin typeface="Arial" pitchFamily="34" charset="0"/>
              <a:cs typeface="Arial" pitchFamily="34" charset="0"/>
            </a:endParaRPr>
          </a:p>
        </p:txBody>
      </p:sp>
      <p:sp>
        <p:nvSpPr>
          <p:cNvPr id="25" name="TextBox 24">
            <a:hlinkClick r:id="rId6"/>
          </p:cNvPr>
          <p:cNvSpPr txBox="1"/>
          <p:nvPr/>
        </p:nvSpPr>
        <p:spPr>
          <a:xfrm>
            <a:off x="1848573" y="3635476"/>
            <a:ext cx="3561627" cy="52322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US" sz="2800" dirty="0" smtClean="0">
                <a:solidFill>
                  <a:srgbClr val="FFFF00"/>
                </a:solidFill>
                <a:latin typeface="Arial" pitchFamily="34" charset="0"/>
                <a:cs typeface="Arial" pitchFamily="34" charset="0"/>
              </a:rPr>
              <a:t>Waste Management</a:t>
            </a:r>
            <a:endParaRPr lang="en-US" sz="2800" dirty="0">
              <a:solidFill>
                <a:srgbClr val="FFFF00"/>
              </a:solidFill>
              <a:latin typeface="Arial" pitchFamily="34" charset="0"/>
              <a:cs typeface="Arial" pitchFamily="34" charset="0"/>
            </a:endParaRPr>
          </a:p>
        </p:txBody>
      </p:sp>
      <p:sp>
        <p:nvSpPr>
          <p:cNvPr id="28" name="TextBox 27">
            <a:hlinkClick r:id="rId7"/>
          </p:cNvPr>
          <p:cNvSpPr txBox="1"/>
          <p:nvPr/>
        </p:nvSpPr>
        <p:spPr>
          <a:xfrm>
            <a:off x="1939392" y="4541996"/>
            <a:ext cx="2857500" cy="52322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US" sz="2800" dirty="0" smtClean="0">
                <a:solidFill>
                  <a:srgbClr val="FFFF00"/>
                </a:solidFill>
                <a:latin typeface="Arial" pitchFamily="34" charset="0"/>
                <a:cs typeface="Arial" pitchFamily="34" charset="0"/>
              </a:rPr>
              <a:t>Chemical Orders</a:t>
            </a:r>
            <a:endParaRPr lang="en-US" sz="2800" dirty="0">
              <a:solidFill>
                <a:srgbClr val="FFFF00"/>
              </a:solidFill>
              <a:latin typeface="Arial" pitchFamily="34" charset="0"/>
              <a:cs typeface="Arial" pitchFamily="34" charset="0"/>
            </a:endParaRPr>
          </a:p>
        </p:txBody>
      </p:sp>
      <p:sp>
        <p:nvSpPr>
          <p:cNvPr id="31" name="TextBox 30">
            <a:hlinkClick r:id="rId8"/>
          </p:cNvPr>
          <p:cNvSpPr txBox="1"/>
          <p:nvPr/>
        </p:nvSpPr>
        <p:spPr>
          <a:xfrm>
            <a:off x="1939392" y="5385506"/>
            <a:ext cx="5847628" cy="52322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US" sz="2800" dirty="0" smtClean="0">
                <a:solidFill>
                  <a:srgbClr val="FFFF00"/>
                </a:solidFill>
                <a:latin typeface="Arial" pitchFamily="34" charset="0"/>
                <a:cs typeface="Arial" pitchFamily="34" charset="0"/>
              </a:rPr>
              <a:t>Hazardous Materials Transportation</a:t>
            </a:r>
            <a:endParaRPr lang="en-US" sz="2800" dirty="0">
              <a:solidFill>
                <a:srgbClr val="FFFF00"/>
              </a:solidFill>
              <a:latin typeface="Arial" pitchFamily="34" charset="0"/>
              <a:cs typeface="Arial" pitchFamily="34" charset="0"/>
            </a:endParaRPr>
          </a:p>
        </p:txBody>
      </p:sp>
      <p:sp>
        <p:nvSpPr>
          <p:cNvPr id="37" name="TextBox 36">
            <a:hlinkClick r:id="rId9"/>
          </p:cNvPr>
          <p:cNvSpPr txBox="1"/>
          <p:nvPr/>
        </p:nvSpPr>
        <p:spPr>
          <a:xfrm>
            <a:off x="1882242" y="2895600"/>
            <a:ext cx="2971800" cy="52322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US" sz="2800" dirty="0" smtClean="0">
                <a:solidFill>
                  <a:srgbClr val="FFFF00"/>
                </a:solidFill>
                <a:latin typeface="Arial" pitchFamily="34" charset="0"/>
                <a:cs typeface="Arial" pitchFamily="34" charset="0"/>
              </a:rPr>
              <a:t>Radiation Safety</a:t>
            </a:r>
            <a:endParaRPr lang="en-US" sz="2800" dirty="0">
              <a:solidFill>
                <a:srgbClr val="FFFF00"/>
              </a:solidFill>
              <a:latin typeface="Arial" pitchFamily="34" charset="0"/>
              <a:cs typeface="Arial" pitchFamily="34" charset="0"/>
            </a:endParaRPr>
          </a:p>
        </p:txBody>
      </p:sp>
      <p:pic>
        <p:nvPicPr>
          <p:cNvPr id="47" name="Picture 46" descr="Biohazard.jpg">
            <a:hlinkClick r:id="rId3"/>
          </p:cNvPr>
          <p:cNvPicPr>
            <a:picLocks noChangeAspect="1"/>
          </p:cNvPicPr>
          <p:nvPr/>
        </p:nvPicPr>
        <p:blipFill>
          <a:blip r:embed="rId10" cstate="print"/>
          <a:stretch>
            <a:fillRect/>
          </a:stretch>
        </p:blipFill>
        <p:spPr>
          <a:xfrm>
            <a:off x="949055" y="381000"/>
            <a:ext cx="636240" cy="609600"/>
          </a:xfrm>
          <a:prstGeom prst="roundRect">
            <a:avLst>
              <a:gd name="adj" fmla="val 16667"/>
            </a:avLst>
          </a:prstGeom>
          <a:ln>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p:spPr>
      </p:pic>
      <p:pic>
        <p:nvPicPr>
          <p:cNvPr id="48" name="Picture 47" descr="Chemical Safety.jpg">
            <a:hlinkClick r:id="rId4"/>
          </p:cNvPr>
          <p:cNvPicPr>
            <a:picLocks noChangeAspect="1"/>
          </p:cNvPicPr>
          <p:nvPr/>
        </p:nvPicPr>
        <p:blipFill>
          <a:blip r:embed="rId11" cstate="print"/>
          <a:stretch>
            <a:fillRect/>
          </a:stretch>
        </p:blipFill>
        <p:spPr>
          <a:xfrm>
            <a:off x="959327" y="1182744"/>
            <a:ext cx="615696" cy="591219"/>
          </a:xfrm>
          <a:prstGeom prst="roundRect">
            <a:avLst>
              <a:gd name="adj" fmla="val 16667"/>
            </a:avLst>
          </a:prstGeom>
          <a:ln>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p:spPr>
      </p:pic>
      <p:pic>
        <p:nvPicPr>
          <p:cNvPr id="50" name="Picture 49" descr="Dangerous.jpg">
            <a:hlinkClick r:id="rId8"/>
          </p:cNvPr>
          <p:cNvPicPr>
            <a:picLocks noChangeAspect="1"/>
          </p:cNvPicPr>
          <p:nvPr/>
        </p:nvPicPr>
        <p:blipFill>
          <a:blip r:embed="rId12" cstate="print"/>
          <a:stretch>
            <a:fillRect/>
          </a:stretch>
        </p:blipFill>
        <p:spPr>
          <a:xfrm>
            <a:off x="943618" y="5400020"/>
            <a:ext cx="601893" cy="606287"/>
          </a:xfrm>
          <a:prstGeom prst="roundRect">
            <a:avLst>
              <a:gd name="adj" fmla="val 16667"/>
            </a:avLst>
          </a:prstGeom>
          <a:ln>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p:spPr>
      </p:pic>
      <p:pic>
        <p:nvPicPr>
          <p:cNvPr id="51" name="Picture 50" descr="IndustrialHygiene.jpg">
            <a:hlinkClick r:id="rId5"/>
          </p:cNvPr>
          <p:cNvPicPr>
            <a:picLocks noChangeAspect="1"/>
          </p:cNvPicPr>
          <p:nvPr/>
        </p:nvPicPr>
        <p:blipFill>
          <a:blip r:embed="rId13" cstate="print"/>
          <a:stretch>
            <a:fillRect/>
          </a:stretch>
        </p:blipFill>
        <p:spPr>
          <a:xfrm>
            <a:off x="969111" y="2081777"/>
            <a:ext cx="609975" cy="617949"/>
          </a:xfrm>
          <a:prstGeom prst="roundRect">
            <a:avLst>
              <a:gd name="adj" fmla="val 16667"/>
            </a:avLst>
          </a:prstGeom>
          <a:ln>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p:spPr>
      </p:pic>
      <p:pic>
        <p:nvPicPr>
          <p:cNvPr id="52" name="Picture 51" descr="Radiation Safety.jpg">
            <a:hlinkClick r:id="rId9"/>
          </p:cNvPr>
          <p:cNvPicPr>
            <a:picLocks noChangeAspect="1"/>
          </p:cNvPicPr>
          <p:nvPr/>
        </p:nvPicPr>
        <p:blipFill>
          <a:blip r:embed="rId14" cstate="print"/>
          <a:stretch>
            <a:fillRect/>
          </a:stretch>
        </p:blipFill>
        <p:spPr>
          <a:xfrm>
            <a:off x="969486" y="2895600"/>
            <a:ext cx="609600" cy="578834"/>
          </a:xfrm>
          <a:prstGeom prst="roundRect">
            <a:avLst>
              <a:gd name="adj" fmla="val 16667"/>
            </a:avLst>
          </a:prstGeom>
          <a:ln>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p:spPr>
      </p:pic>
      <p:pic>
        <p:nvPicPr>
          <p:cNvPr id="53" name="Picture 52" descr="Surplus Chemicals.jpg">
            <a:hlinkClick r:id="rId7"/>
          </p:cNvPr>
          <p:cNvPicPr>
            <a:picLocks noChangeAspect="1"/>
          </p:cNvPicPr>
          <p:nvPr/>
        </p:nvPicPr>
        <p:blipFill>
          <a:blip r:embed="rId15" cstate="print"/>
          <a:stretch>
            <a:fillRect/>
          </a:stretch>
        </p:blipFill>
        <p:spPr>
          <a:xfrm>
            <a:off x="959327" y="4556998"/>
            <a:ext cx="586409" cy="581412"/>
          </a:xfrm>
          <a:prstGeom prst="roundRect">
            <a:avLst>
              <a:gd name="adj" fmla="val 16667"/>
            </a:avLst>
          </a:prstGeom>
          <a:ln>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p:spPr>
      </p:pic>
      <p:pic>
        <p:nvPicPr>
          <p:cNvPr id="54" name="Picture 53" descr="Waste Management.jpg">
            <a:hlinkClick r:id="rId6"/>
          </p:cNvPr>
          <p:cNvPicPr>
            <a:picLocks noChangeAspect="1"/>
          </p:cNvPicPr>
          <p:nvPr/>
        </p:nvPicPr>
        <p:blipFill>
          <a:blip r:embed="rId16" cstate="print"/>
          <a:stretch>
            <a:fillRect/>
          </a:stretch>
        </p:blipFill>
        <p:spPr>
          <a:xfrm>
            <a:off x="976889" y="3657600"/>
            <a:ext cx="602197" cy="573156"/>
          </a:xfrm>
          <a:prstGeom prst="roundRect">
            <a:avLst>
              <a:gd name="adj" fmla="val 16667"/>
            </a:avLst>
          </a:prstGeom>
          <a:ln>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latin typeface="Arial" pitchFamily="34" charset="0"/>
                <a:cs typeface="Arial" pitchFamily="34" charset="0"/>
              </a:rPr>
              <a:t>EHS Services</a:t>
            </a:r>
            <a:endParaRPr lang="en-US" dirty="0">
              <a:solidFill>
                <a:srgbClr val="FFFF00"/>
              </a:solidFill>
              <a:latin typeface="Arial" pitchFamily="34" charset="0"/>
              <a:cs typeface="Arial" pitchFamily="34" charset="0"/>
            </a:endParaRPr>
          </a:p>
        </p:txBody>
      </p:sp>
      <p:sp>
        <p:nvSpPr>
          <p:cNvPr id="4" name="Content Placeholder 3"/>
          <p:cNvSpPr txBox="1">
            <a:spLocks noGrp="1"/>
          </p:cNvSpPr>
          <p:nvPr>
            <p:ph idx="1"/>
          </p:nvPr>
        </p:nvSpPr>
        <p:spPr>
          <a:xfrm>
            <a:off x="2743200" y="1600200"/>
            <a:ext cx="5181600" cy="3539430"/>
          </a:xfrm>
          <a:prstGeom prst="rect">
            <a:avLst/>
          </a:prstGeom>
          <a:noFill/>
          <a:effectLst>
            <a:outerShdw blurRad="50800" dist="38100" dir="8100000" algn="tr" rotWithShape="0">
              <a:prstClr val="black">
                <a:alpha val="40000"/>
              </a:prstClr>
            </a:outerShdw>
          </a:effectLst>
        </p:spPr>
        <p:txBody>
          <a:bodyPr wrap="square" lIns="182880" spcCol="274320" rtlCol="0">
            <a:spAutoFit/>
          </a:bodyPr>
          <a:lstStyle/>
          <a:p>
            <a:pPr>
              <a:buClr>
                <a:schemeClr val="bg1"/>
              </a:buClr>
              <a:buSzPct val="75000"/>
              <a:buFont typeface="Wingdings" pitchFamily="2" charset="2"/>
              <a:buChar char="§"/>
            </a:pPr>
            <a:r>
              <a:rPr lang="en-US" dirty="0" smtClean="0">
                <a:solidFill>
                  <a:schemeClr val="bg1"/>
                </a:solidFill>
                <a:latin typeface="Arial" pitchFamily="34" charset="0"/>
                <a:cs typeface="Arial" pitchFamily="34" charset="0"/>
              </a:rPr>
              <a:t>Consultation</a:t>
            </a:r>
          </a:p>
          <a:p>
            <a:pPr>
              <a:buClr>
                <a:schemeClr val="bg1"/>
              </a:buClr>
              <a:buSzPct val="75000"/>
              <a:buFont typeface="Wingdings" pitchFamily="2" charset="2"/>
              <a:buChar char="§"/>
            </a:pPr>
            <a:r>
              <a:rPr lang="en-US" dirty="0" smtClean="0">
                <a:solidFill>
                  <a:schemeClr val="bg1"/>
                </a:solidFill>
                <a:latin typeface="Arial" pitchFamily="34" charset="0"/>
                <a:cs typeface="Arial" pitchFamily="34" charset="0"/>
              </a:rPr>
              <a:t>Training</a:t>
            </a:r>
          </a:p>
          <a:p>
            <a:pPr>
              <a:buClr>
                <a:schemeClr val="bg1"/>
              </a:buClr>
              <a:buSzPct val="75000"/>
              <a:buFont typeface="Wingdings" pitchFamily="2" charset="2"/>
              <a:buChar char="§"/>
            </a:pPr>
            <a:r>
              <a:rPr lang="en-US" dirty="0" smtClean="0">
                <a:solidFill>
                  <a:schemeClr val="bg1"/>
                </a:solidFill>
                <a:latin typeface="Arial" pitchFamily="34" charset="0"/>
                <a:cs typeface="Arial" pitchFamily="34" charset="0"/>
              </a:rPr>
              <a:t>Hazard Assessments</a:t>
            </a:r>
          </a:p>
          <a:p>
            <a:pPr>
              <a:buClr>
                <a:schemeClr val="bg1"/>
              </a:buClr>
              <a:buSzPct val="75000"/>
              <a:buFont typeface="Wingdings" pitchFamily="2" charset="2"/>
              <a:buChar char="§"/>
            </a:pPr>
            <a:r>
              <a:rPr lang="en-US" dirty="0" smtClean="0">
                <a:solidFill>
                  <a:schemeClr val="bg1"/>
                </a:solidFill>
                <a:latin typeface="Arial" pitchFamily="34" charset="0"/>
                <a:cs typeface="Arial" pitchFamily="34" charset="0"/>
              </a:rPr>
              <a:t>Inspections</a:t>
            </a:r>
          </a:p>
          <a:p>
            <a:pPr>
              <a:buClr>
                <a:schemeClr val="bg1"/>
              </a:buClr>
              <a:buSzPct val="75000"/>
              <a:buFont typeface="Wingdings" pitchFamily="2" charset="2"/>
              <a:buChar char="§"/>
            </a:pPr>
            <a:r>
              <a:rPr lang="en-US" dirty="0" smtClean="0">
                <a:solidFill>
                  <a:schemeClr val="bg1"/>
                </a:solidFill>
                <a:latin typeface="Arial" pitchFamily="34" charset="0"/>
                <a:cs typeface="Arial" pitchFamily="34" charset="0"/>
              </a:rPr>
              <a:t>Emergency Response</a:t>
            </a:r>
          </a:p>
          <a:p>
            <a:pPr>
              <a:buClr>
                <a:schemeClr val="bg1"/>
              </a:buClr>
              <a:buSzPct val="75000"/>
              <a:buFont typeface="Wingdings" pitchFamily="2" charset="2"/>
              <a:buChar char="§"/>
            </a:pPr>
            <a:r>
              <a:rPr lang="en-US" dirty="0" smtClean="0">
                <a:solidFill>
                  <a:schemeClr val="bg1"/>
                </a:solidFill>
                <a:latin typeface="Arial" pitchFamily="34" charset="0"/>
                <a:cs typeface="Arial" pitchFamily="34" charset="0"/>
              </a:rPr>
              <a:t>Waste Management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13567</TotalTime>
  <Words>1697</Words>
  <Application>Microsoft Office PowerPoint</Application>
  <PresentationFormat>Letter Paper (8.5x11 in)</PresentationFormat>
  <Paragraphs>184</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Introductions  (Staff and Coordinators)</vt:lpstr>
      <vt:lpstr>PowerPoint Presentation</vt:lpstr>
      <vt:lpstr>PowerPoint Presentation</vt:lpstr>
      <vt:lpstr>PowerPoint Presentation</vt:lpstr>
      <vt:lpstr>PowerPoint Presentation</vt:lpstr>
      <vt:lpstr>UW EHS Overview</vt:lpstr>
      <vt:lpstr>EHS Program Areas</vt:lpstr>
      <vt:lpstr>EHS Services</vt:lpstr>
      <vt:lpstr>EHS Locations and Contact Information</vt:lpstr>
      <vt:lpstr>PowerPoint Presentation</vt:lpstr>
      <vt:lpstr>EHS Initiatives</vt:lpstr>
      <vt:lpstr>Safety Roles  and Responsibilities</vt:lpstr>
      <vt:lpstr>Responsibilities</vt:lpstr>
      <vt:lpstr>Responsibilities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 SAFETY ORIENTATION</dc:title>
  <dc:subject>Version 2.0</dc:subject>
  <dc:creator>Safety Office</dc:creator>
  <cp:lastModifiedBy>Carol L. Petty</cp:lastModifiedBy>
  <cp:revision>688</cp:revision>
  <cp:lastPrinted>2000-01-19T21:23:11Z</cp:lastPrinted>
  <dcterms:created xsi:type="dcterms:W3CDTF">1995-06-17T23:31:02Z</dcterms:created>
  <dcterms:modified xsi:type="dcterms:W3CDTF">2012-01-24T20:11:08Z</dcterms:modified>
</cp:coreProperties>
</file>