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8"/>
  </p:notesMasterIdLst>
  <p:sldIdLst>
    <p:sldId id="534" r:id="rId3"/>
    <p:sldId id="614" r:id="rId4"/>
    <p:sldId id="603" r:id="rId5"/>
    <p:sldId id="622" r:id="rId6"/>
    <p:sldId id="584" r:id="rId7"/>
    <p:sldId id="607" r:id="rId8"/>
    <p:sldId id="608" r:id="rId9"/>
    <p:sldId id="609" r:id="rId10"/>
    <p:sldId id="587" r:id="rId11"/>
    <p:sldId id="601" r:id="rId12"/>
    <p:sldId id="613" r:id="rId13"/>
    <p:sldId id="589" r:id="rId14"/>
    <p:sldId id="593" r:id="rId15"/>
    <p:sldId id="602" r:id="rId16"/>
    <p:sldId id="590" r:id="rId17"/>
    <p:sldId id="596" r:id="rId18"/>
    <p:sldId id="604" r:id="rId19"/>
    <p:sldId id="591" r:id="rId20"/>
    <p:sldId id="605" r:id="rId21"/>
    <p:sldId id="612" r:id="rId22"/>
    <p:sldId id="623" r:id="rId23"/>
    <p:sldId id="621" r:id="rId24"/>
    <p:sldId id="619" r:id="rId25"/>
    <p:sldId id="620" r:id="rId26"/>
    <p:sldId id="594" r:id="rId27"/>
  </p:sldIdLst>
  <p:sldSz cx="9144000" cy="6858000" type="screen4x3"/>
  <p:notesSz cx="7010400" cy="92360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4E4FEB-BB8F-41F7-8CAC-5C72D2EDE1D2}">
          <p14:sldIdLst>
            <p14:sldId id="534"/>
            <p14:sldId id="614"/>
            <p14:sldId id="603"/>
            <p14:sldId id="622"/>
            <p14:sldId id="584"/>
            <p14:sldId id="607"/>
            <p14:sldId id="608"/>
            <p14:sldId id="609"/>
            <p14:sldId id="587"/>
            <p14:sldId id="601"/>
            <p14:sldId id="613"/>
            <p14:sldId id="589"/>
            <p14:sldId id="593"/>
            <p14:sldId id="602"/>
            <p14:sldId id="590"/>
            <p14:sldId id="596"/>
            <p14:sldId id="604"/>
            <p14:sldId id="591"/>
            <p14:sldId id="605"/>
            <p14:sldId id="612"/>
            <p14:sldId id="623"/>
            <p14:sldId id="621"/>
            <p14:sldId id="619"/>
            <p14:sldId id="620"/>
            <p14:sldId id="5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109"/>
    <a:srgbClr val="5985C5"/>
    <a:srgbClr val="FF5F6C"/>
    <a:srgbClr val="962527"/>
    <a:srgbClr val="FF8000"/>
    <a:srgbClr val="FFFF00"/>
    <a:srgbClr val="1C1853"/>
    <a:srgbClr val="462300"/>
    <a:srgbClr val="66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00" autoAdjust="0"/>
    <p:restoredTop sz="89076" autoAdjust="0"/>
  </p:normalViewPr>
  <p:slideViewPr>
    <p:cSldViewPr>
      <p:cViewPr varScale="1">
        <p:scale>
          <a:sx n="75" d="100"/>
          <a:sy n="75" d="100"/>
        </p:scale>
        <p:origin x="710"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atin typeface="Arial"/>
              </a:defRPr>
            </a:lvl1pPr>
          </a:lstStyle>
          <a:p>
            <a:fld id="{37F8FF30-B54A-4FAB-A8EA-29ACCE9630B9}" type="datetimeFigureOut">
              <a:rPr lang="en-US" smtClean="0"/>
              <a:pPr/>
              <a:t>6/4/2018</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atin typeface="Arial"/>
              </a:defRPr>
            </a:lvl1pPr>
          </a:lstStyle>
          <a:p>
            <a:fld id="{EC1DCEE0-D88F-48B5-B720-09C727805521}" type="slidenum">
              <a:rPr lang="en-US" smtClean="0"/>
              <a:pPr/>
              <a:t>‹#›</a:t>
            </a:fld>
            <a:endParaRPr lang="en-US" dirty="0"/>
          </a:p>
        </p:txBody>
      </p:sp>
    </p:spTree>
    <p:extLst>
      <p:ext uri="{BB962C8B-B14F-4D97-AF65-F5344CB8AC3E}">
        <p14:creationId xmlns:p14="http://schemas.microsoft.com/office/powerpoint/2010/main" val="113125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DCEE0-D88F-48B5-B720-09C727805521}" type="slidenum">
              <a:rPr lang="en-US" smtClean="0"/>
              <a:pPr/>
              <a:t>1</a:t>
            </a:fld>
            <a:endParaRPr lang="en-US" dirty="0"/>
          </a:p>
        </p:txBody>
      </p:sp>
    </p:spTree>
    <p:extLst>
      <p:ext uri="{BB962C8B-B14F-4D97-AF65-F5344CB8AC3E}">
        <p14:creationId xmlns:p14="http://schemas.microsoft.com/office/powerpoint/2010/main" val="123866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DCEE0-D88F-48B5-B720-09C727805521}" type="slidenum">
              <a:rPr lang="en-US" smtClean="0"/>
              <a:t>2</a:t>
            </a:fld>
            <a:endParaRPr lang="en-US" dirty="0"/>
          </a:p>
        </p:txBody>
      </p:sp>
    </p:spTree>
    <p:extLst>
      <p:ext uri="{BB962C8B-B14F-4D97-AF65-F5344CB8AC3E}">
        <p14:creationId xmlns:p14="http://schemas.microsoft.com/office/powerpoint/2010/main" val="286724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DCEE0-D88F-48B5-B720-09C727805521}" type="slidenum">
              <a:rPr lang="en-US" smtClean="0"/>
              <a:pPr/>
              <a:t>3</a:t>
            </a:fld>
            <a:endParaRPr lang="en-US" dirty="0"/>
          </a:p>
        </p:txBody>
      </p:sp>
    </p:spTree>
    <p:extLst>
      <p:ext uri="{BB962C8B-B14F-4D97-AF65-F5344CB8AC3E}">
        <p14:creationId xmlns:p14="http://schemas.microsoft.com/office/powerpoint/2010/main" val="390014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DCEE0-D88F-48B5-B720-09C727805521}" type="slidenum">
              <a:rPr lang="en-US" smtClean="0"/>
              <a:pPr/>
              <a:t>4</a:t>
            </a:fld>
            <a:endParaRPr lang="en-US" dirty="0"/>
          </a:p>
        </p:txBody>
      </p:sp>
    </p:spTree>
    <p:extLst>
      <p:ext uri="{BB962C8B-B14F-4D97-AF65-F5344CB8AC3E}">
        <p14:creationId xmlns:p14="http://schemas.microsoft.com/office/powerpoint/2010/main" val="3397667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DCEE0-D88F-48B5-B720-09C727805521}" type="slidenum">
              <a:rPr lang="en-US" smtClean="0"/>
              <a:pPr/>
              <a:t>8</a:t>
            </a:fld>
            <a:endParaRPr lang="en-US" dirty="0"/>
          </a:p>
        </p:txBody>
      </p:sp>
    </p:spTree>
    <p:extLst>
      <p:ext uri="{BB962C8B-B14F-4D97-AF65-F5344CB8AC3E}">
        <p14:creationId xmlns:p14="http://schemas.microsoft.com/office/powerpoint/2010/main" val="85060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DCEE0-D88F-48B5-B720-09C727805521}" type="slidenum">
              <a:rPr lang="en-US" smtClean="0"/>
              <a:pPr/>
              <a:t>9</a:t>
            </a:fld>
            <a:endParaRPr lang="en-US" dirty="0"/>
          </a:p>
        </p:txBody>
      </p:sp>
    </p:spTree>
    <p:extLst>
      <p:ext uri="{BB962C8B-B14F-4D97-AF65-F5344CB8AC3E}">
        <p14:creationId xmlns:p14="http://schemas.microsoft.com/office/powerpoint/2010/main" val="29781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DCEE0-D88F-48B5-B720-09C727805521}" type="slidenum">
              <a:rPr lang="en-US" smtClean="0"/>
              <a:pPr/>
              <a:t>11</a:t>
            </a:fld>
            <a:endParaRPr lang="en-US" dirty="0"/>
          </a:p>
        </p:txBody>
      </p:sp>
    </p:spTree>
    <p:extLst>
      <p:ext uri="{BB962C8B-B14F-4D97-AF65-F5344CB8AC3E}">
        <p14:creationId xmlns:p14="http://schemas.microsoft.com/office/powerpoint/2010/main" val="417789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DCEE0-D88F-48B5-B720-09C727805521}" type="slidenum">
              <a:rPr lang="en-US" smtClean="0"/>
              <a:pPr/>
              <a:t>17</a:t>
            </a:fld>
            <a:endParaRPr lang="en-US" dirty="0"/>
          </a:p>
        </p:txBody>
      </p:sp>
    </p:spTree>
    <p:extLst>
      <p:ext uri="{BB962C8B-B14F-4D97-AF65-F5344CB8AC3E}">
        <p14:creationId xmlns:p14="http://schemas.microsoft.com/office/powerpoint/2010/main" val="695656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0"/>
            <a:ext cx="9144000" cy="5486400"/>
          </a:xfrm>
          <a:prstGeom prst="rect">
            <a:avLst/>
          </a:prstGeom>
          <a:gradFill flip="none" rotWithShape="1">
            <a:gsLst>
              <a:gs pos="0">
                <a:srgbClr val="5985C5"/>
              </a:gs>
              <a:gs pos="100000">
                <a:schemeClr val="tx2">
                  <a:lumMod val="75000"/>
                </a:schemeClr>
              </a:gs>
            </a:gsLst>
            <a:lin ang="0" scaled="1"/>
            <a:tileRect/>
          </a:gradFill>
          <a:ln>
            <a:noFill/>
          </a:ln>
          <a:extLst/>
        </p:spPr>
        <p:txBody>
          <a:bodyPr wrap="none" anchor="ctr"/>
          <a:lstStyle/>
          <a:p>
            <a:endParaRPr lang="en-US" dirty="0">
              <a:latin typeface="Arial"/>
            </a:endParaRPr>
          </a:p>
        </p:txBody>
      </p:sp>
      <p:pic>
        <p:nvPicPr>
          <p:cNvPr id="5" name="Picture 4" descr="BrandBar_New_flag_onl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369" y="5486400"/>
            <a:ext cx="9960737" cy="1553875"/>
          </a:xfrm>
          <a:prstGeom prst="rect">
            <a:avLst/>
          </a:prstGeom>
        </p:spPr>
      </p:pic>
    </p:spTree>
    <p:extLst>
      <p:ext uri="{BB962C8B-B14F-4D97-AF65-F5344CB8AC3E}">
        <p14:creationId xmlns:p14="http://schemas.microsoft.com/office/powerpoint/2010/main" val="217462351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619A6-1AD0-6C45-9B23-CCE0986DA1DA}" type="datetimeFigureOut">
              <a:rPr lang="en-US" smtClean="0"/>
              <a:t>6/4/2018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FB0374-A2EC-B245-84D0-2DC6DF66F661}" type="slidenum">
              <a:rPr lang="en-US" smtClean="0"/>
              <a:t>‹#›</a:t>
            </a:fld>
            <a:endParaRPr lang="en-US" dirty="0"/>
          </a:p>
        </p:txBody>
      </p:sp>
    </p:spTree>
    <p:extLst>
      <p:ext uri="{BB962C8B-B14F-4D97-AF65-F5344CB8AC3E}">
        <p14:creationId xmlns:p14="http://schemas.microsoft.com/office/powerpoint/2010/main" val="161168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dirty="0"/>
          </a:p>
        </p:txBody>
      </p:sp>
    </p:spTree>
    <p:extLst>
      <p:ext uri="{BB962C8B-B14F-4D97-AF65-F5344CB8AC3E}">
        <p14:creationId xmlns:p14="http://schemas.microsoft.com/office/powerpoint/2010/main" val="30690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dirty="0"/>
          </a:p>
        </p:txBody>
      </p:sp>
    </p:spTree>
    <p:extLst>
      <p:ext uri="{BB962C8B-B14F-4D97-AF65-F5344CB8AC3E}">
        <p14:creationId xmlns:p14="http://schemas.microsoft.com/office/powerpoint/2010/main" val="79875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dirty="0"/>
          </a:p>
        </p:txBody>
      </p:sp>
    </p:spTree>
    <p:extLst>
      <p:ext uri="{BB962C8B-B14F-4D97-AF65-F5344CB8AC3E}">
        <p14:creationId xmlns:p14="http://schemas.microsoft.com/office/powerpoint/2010/main" val="174459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dirty="0"/>
          </a:p>
        </p:txBody>
      </p:sp>
    </p:spTree>
    <p:extLst>
      <p:ext uri="{BB962C8B-B14F-4D97-AF65-F5344CB8AC3E}">
        <p14:creationId xmlns:p14="http://schemas.microsoft.com/office/powerpoint/2010/main" val="291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3"/>
          <p:cNvSpPr>
            <a:spLocks noChangeArrowheads="1"/>
          </p:cNvSpPr>
          <p:nvPr userDrawn="1"/>
        </p:nvSpPr>
        <p:spPr bwMode="auto">
          <a:xfrm>
            <a:off x="0" y="0"/>
            <a:ext cx="9144000" cy="5486400"/>
          </a:xfrm>
          <a:prstGeom prst="rect">
            <a:avLst/>
          </a:prstGeom>
          <a:gradFill flip="none" rotWithShape="1">
            <a:gsLst>
              <a:gs pos="0">
                <a:srgbClr val="5985C5"/>
              </a:gs>
              <a:gs pos="100000">
                <a:schemeClr val="tx2">
                  <a:lumMod val="75000"/>
                </a:schemeClr>
              </a:gs>
            </a:gsLst>
            <a:lin ang="0" scaled="1"/>
            <a:tileRect/>
          </a:gradFill>
          <a:ln>
            <a:noFill/>
          </a:ln>
          <a:extLst/>
        </p:spPr>
        <p:txBody>
          <a:bodyPr wrap="none" anchor="ctr"/>
          <a:lstStyle/>
          <a:p>
            <a:endParaRPr lang="en-US" dirty="0">
              <a:latin typeface="Arial"/>
            </a:endParaRPr>
          </a:p>
        </p:txBody>
      </p:sp>
      <p:pic>
        <p:nvPicPr>
          <p:cNvPr id="4" name="Picture 3" descr="BrandBar_New_flag_onl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369" y="5486400"/>
            <a:ext cx="9960737" cy="1553875"/>
          </a:xfrm>
          <a:prstGeom prst="rect">
            <a:avLst/>
          </a:prstGeom>
        </p:spPr>
      </p:pic>
    </p:spTree>
    <p:extLst>
      <p:ext uri="{BB962C8B-B14F-4D97-AF65-F5344CB8AC3E}">
        <p14:creationId xmlns:p14="http://schemas.microsoft.com/office/powerpoint/2010/main" val="229357198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9525"/>
            <a:ext cx="9144000" cy="6019800"/>
          </a:xfrm>
          <a:prstGeom prst="rect">
            <a:avLst/>
          </a:prstGeom>
          <a:gradFill rotWithShape="1">
            <a:gsLst>
              <a:gs pos="0">
                <a:srgbClr val="A8A18C">
                  <a:alpha val="34998"/>
                </a:srgbClr>
              </a:gs>
              <a:gs pos="100000">
                <a:srgbClr val="FFFFF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itchFamily="34" charset="0"/>
                <a:ea typeface="Geneva" pitchFamily="125" charset="-128"/>
              </a:defRPr>
            </a:lvl1pPr>
            <a:lvl2pPr marL="742950" indent="-285750" eaLnBrk="0" hangingPunct="0">
              <a:defRPr sz="2400">
                <a:solidFill>
                  <a:schemeClr val="tx1"/>
                </a:solidFill>
                <a:latin typeface="Calibri" pitchFamily="34" charset="0"/>
                <a:ea typeface="Geneva" pitchFamily="125" charset="-128"/>
              </a:defRPr>
            </a:lvl2pPr>
            <a:lvl3pPr marL="1143000" indent="-228600" eaLnBrk="0" hangingPunct="0">
              <a:defRPr sz="2400">
                <a:solidFill>
                  <a:schemeClr val="tx1"/>
                </a:solidFill>
                <a:latin typeface="Calibri" pitchFamily="34" charset="0"/>
                <a:ea typeface="Geneva" pitchFamily="125" charset="-128"/>
              </a:defRPr>
            </a:lvl3pPr>
            <a:lvl4pPr marL="1600200" indent="-228600" eaLnBrk="0" hangingPunct="0">
              <a:defRPr sz="2400">
                <a:solidFill>
                  <a:schemeClr val="tx1"/>
                </a:solidFill>
                <a:latin typeface="Calibri" pitchFamily="34" charset="0"/>
                <a:ea typeface="Geneva" pitchFamily="125" charset="-128"/>
              </a:defRPr>
            </a:lvl4pPr>
            <a:lvl5pPr marL="2057400" indent="-228600" eaLnBrk="0" hangingPunct="0">
              <a:defRPr sz="2400">
                <a:solidFill>
                  <a:schemeClr val="tx1"/>
                </a:solidFill>
                <a:latin typeface="Calibri" pitchFamily="34" charset="0"/>
                <a:ea typeface="Geneva" pitchFamily="125" charset="-128"/>
              </a:defRPr>
            </a:lvl5pPr>
            <a:lvl6pPr marL="2514600" indent="-228600" eaLnBrk="0" fontAlgn="base" hangingPunct="0">
              <a:spcBef>
                <a:spcPct val="0"/>
              </a:spcBef>
              <a:spcAft>
                <a:spcPct val="0"/>
              </a:spcAft>
              <a:defRPr sz="2400">
                <a:solidFill>
                  <a:schemeClr val="tx1"/>
                </a:solidFill>
                <a:latin typeface="Calibri" pitchFamily="34" charset="0"/>
                <a:ea typeface="Geneva" pitchFamily="125" charset="-128"/>
              </a:defRPr>
            </a:lvl6pPr>
            <a:lvl7pPr marL="2971800" indent="-228600" eaLnBrk="0" fontAlgn="base" hangingPunct="0">
              <a:spcBef>
                <a:spcPct val="0"/>
              </a:spcBef>
              <a:spcAft>
                <a:spcPct val="0"/>
              </a:spcAft>
              <a:defRPr sz="2400">
                <a:solidFill>
                  <a:schemeClr val="tx1"/>
                </a:solidFill>
                <a:latin typeface="Calibri" pitchFamily="34" charset="0"/>
                <a:ea typeface="Geneva" pitchFamily="125" charset="-128"/>
              </a:defRPr>
            </a:lvl7pPr>
            <a:lvl8pPr marL="3429000" indent="-228600" eaLnBrk="0" fontAlgn="base" hangingPunct="0">
              <a:spcBef>
                <a:spcPct val="0"/>
              </a:spcBef>
              <a:spcAft>
                <a:spcPct val="0"/>
              </a:spcAft>
              <a:defRPr sz="2400">
                <a:solidFill>
                  <a:schemeClr val="tx1"/>
                </a:solidFill>
                <a:latin typeface="Calibri" pitchFamily="34" charset="0"/>
                <a:ea typeface="Geneva" pitchFamily="125" charset="-128"/>
              </a:defRPr>
            </a:lvl8pPr>
            <a:lvl9pPr marL="3886200" indent="-228600" eaLnBrk="0" fontAlgn="base" hangingPunct="0">
              <a:spcBef>
                <a:spcPct val="0"/>
              </a:spcBef>
              <a:spcAft>
                <a:spcPct val="0"/>
              </a:spcAft>
              <a:defRPr sz="2400">
                <a:solidFill>
                  <a:schemeClr val="tx1"/>
                </a:solidFill>
                <a:latin typeface="Calibri" pitchFamily="34" charset="0"/>
                <a:ea typeface="Geneva" pitchFamily="125" charset="-128"/>
              </a:defRPr>
            </a:lvl9pPr>
          </a:lstStyle>
          <a:p>
            <a:pPr eaLnBrk="1" hangingPunct="1">
              <a:defRPr/>
            </a:pPr>
            <a:endParaRPr lang="en-US" altLang="en-US" sz="1800" dirty="0" smtClean="0"/>
          </a:p>
        </p:txBody>
      </p:sp>
      <p:cxnSp>
        <p:nvCxnSpPr>
          <p:cNvPr id="8" name="Straight Connector 7"/>
          <p:cNvCxnSpPr/>
          <p:nvPr userDrawn="1"/>
        </p:nvCxnSpPr>
        <p:spPr>
          <a:xfrm>
            <a:off x="557213" y="323850"/>
            <a:ext cx="0" cy="742950"/>
          </a:xfrm>
          <a:prstGeom prst="line">
            <a:avLst/>
          </a:prstGeom>
          <a:ln w="1905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0"/>
          </p:nvPr>
        </p:nvSpPr>
        <p:spPr>
          <a:xfrm>
            <a:off x="533400" y="1447800"/>
            <a:ext cx="8077200" cy="4343400"/>
          </a:xfrm>
          <a:prstGeom prst="rect">
            <a:avLst/>
          </a:prstGeom>
        </p:spPr>
        <p:txBody>
          <a:bodyPr/>
          <a:lstStyle>
            <a:lvl1pPr>
              <a:defRPr sz="2800">
                <a:solidFill>
                  <a:schemeClr val="tx1">
                    <a:lumMod val="65000"/>
                    <a:lumOff val="35000"/>
                  </a:schemeClr>
                </a:solidFill>
                <a:latin typeface="Avenir 65 Medium"/>
              </a:defRPr>
            </a:lvl1pPr>
            <a:lvl2pPr>
              <a:defRPr sz="2600">
                <a:solidFill>
                  <a:schemeClr val="tx1">
                    <a:lumMod val="65000"/>
                    <a:lumOff val="35000"/>
                  </a:schemeClr>
                </a:solidFill>
                <a:latin typeface="Avenir 65 Medium"/>
              </a:defRPr>
            </a:lvl2pPr>
            <a:lvl3pPr>
              <a:defRPr sz="2200">
                <a:solidFill>
                  <a:schemeClr val="tx1">
                    <a:lumMod val="65000"/>
                    <a:lumOff val="35000"/>
                  </a:schemeClr>
                </a:solidFill>
                <a:latin typeface="Avenir 65 Medium"/>
              </a:defRPr>
            </a:lvl3pPr>
            <a:lvl4pPr>
              <a:defRPr>
                <a:solidFill>
                  <a:schemeClr val="tx1">
                    <a:lumMod val="65000"/>
                    <a:lumOff val="35000"/>
                  </a:schemeClr>
                </a:solidFill>
                <a:latin typeface="Avenir 65 Medium"/>
              </a:defRPr>
            </a:lvl4pPr>
            <a:lvl5pPr>
              <a:defRPr>
                <a:solidFill>
                  <a:schemeClr val="tx1">
                    <a:lumMod val="65000"/>
                    <a:lumOff val="35000"/>
                  </a:schemeClr>
                </a:solidFill>
                <a:latin typeface="Avenir 65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1"/>
          </p:nvPr>
        </p:nvSpPr>
        <p:spPr>
          <a:xfrm>
            <a:off x="648695" y="384412"/>
            <a:ext cx="8077200" cy="685800"/>
          </a:xfrm>
          <a:prstGeom prst="rect">
            <a:avLst/>
          </a:prstGeom>
        </p:spPr>
        <p:txBody>
          <a:bodyPr/>
          <a:lstStyle>
            <a:lvl1pPr marL="0" indent="0">
              <a:buNone/>
              <a:defRPr sz="4000" b="1">
                <a:solidFill>
                  <a:schemeClr val="tx1">
                    <a:lumMod val="65000"/>
                    <a:lumOff val="35000"/>
                  </a:schemeClr>
                </a:solidFill>
                <a:latin typeface="Avenir 65 Medium"/>
              </a:defRPr>
            </a:lvl1pPr>
            <a:lvl2pPr>
              <a:defRPr>
                <a:solidFill>
                  <a:schemeClr val="tx1">
                    <a:lumMod val="65000"/>
                    <a:lumOff val="35000"/>
                  </a:schemeClr>
                </a:solidFill>
                <a:latin typeface="Avenir 65 Medium"/>
              </a:defRPr>
            </a:lvl2pPr>
            <a:lvl3pPr>
              <a:defRPr>
                <a:solidFill>
                  <a:schemeClr val="tx1">
                    <a:lumMod val="65000"/>
                    <a:lumOff val="35000"/>
                  </a:schemeClr>
                </a:solidFill>
                <a:latin typeface="Avenir 65 Medium"/>
              </a:defRPr>
            </a:lvl3pPr>
            <a:lvl4pPr>
              <a:defRPr>
                <a:solidFill>
                  <a:schemeClr val="tx1">
                    <a:lumMod val="65000"/>
                    <a:lumOff val="35000"/>
                  </a:schemeClr>
                </a:solidFill>
                <a:latin typeface="Avenir 65 Medium"/>
              </a:defRPr>
            </a:lvl4pPr>
            <a:lvl5pPr>
              <a:defRPr>
                <a:solidFill>
                  <a:schemeClr val="tx1">
                    <a:lumMod val="65000"/>
                    <a:lumOff val="35000"/>
                  </a:schemeClr>
                </a:solidFill>
                <a:latin typeface="Avenir 65 Medium"/>
              </a:defRPr>
            </a:lvl5pPr>
          </a:lstStyle>
          <a:p>
            <a:pPr lvl="0"/>
            <a:r>
              <a:rPr lang="en-US" dirty="0" smtClean="0"/>
              <a:t>Click to edit Master text styles</a:t>
            </a:r>
          </a:p>
        </p:txBody>
      </p:sp>
      <p:pic>
        <p:nvPicPr>
          <p:cNvPr id="9" name="Picture 8" descr="BrandBar_New_flag_onl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369" y="5486400"/>
            <a:ext cx="9960737" cy="1553875"/>
          </a:xfrm>
          <a:prstGeom prst="rect">
            <a:avLst/>
          </a:prstGeom>
        </p:spPr>
      </p:pic>
    </p:spTree>
    <p:extLst>
      <p:ext uri="{BB962C8B-B14F-4D97-AF65-F5344CB8AC3E}">
        <p14:creationId xmlns:p14="http://schemas.microsoft.com/office/powerpoint/2010/main" val="14867285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dirty="0"/>
          </a:p>
        </p:txBody>
      </p:sp>
    </p:spTree>
    <p:extLst>
      <p:ext uri="{BB962C8B-B14F-4D97-AF65-F5344CB8AC3E}">
        <p14:creationId xmlns:p14="http://schemas.microsoft.com/office/powerpoint/2010/main" val="39763564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6/4/2018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dirty="0"/>
          </a:p>
        </p:txBody>
      </p:sp>
    </p:spTree>
    <p:extLst>
      <p:ext uri="{BB962C8B-B14F-4D97-AF65-F5344CB8AC3E}">
        <p14:creationId xmlns:p14="http://schemas.microsoft.com/office/powerpoint/2010/main" val="3707140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942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619A6-1AD0-6C45-9B23-CCE0986DA1DA}" type="datetimeFigureOut">
              <a:rPr lang="en-US" smtClean="0"/>
              <a:t>6/4/2018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dirty="0"/>
          </a:p>
        </p:txBody>
      </p:sp>
    </p:spTree>
    <p:extLst>
      <p:ext uri="{BB962C8B-B14F-4D97-AF65-F5344CB8AC3E}">
        <p14:creationId xmlns:p14="http://schemas.microsoft.com/office/powerpoint/2010/main" val="299420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619A6-1AD0-6C45-9B23-CCE0986DA1DA}" type="datetimeFigureOut">
              <a:rPr lang="en-US" smtClean="0"/>
              <a:t>6/4/2018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FB0374-A2EC-B245-84D0-2DC6DF66F661}" type="slidenum">
              <a:rPr lang="en-US" smtClean="0"/>
              <a:t>‹#›</a:t>
            </a:fld>
            <a:endParaRPr lang="en-US" dirty="0"/>
          </a:p>
        </p:txBody>
      </p:sp>
    </p:spTree>
    <p:extLst>
      <p:ext uri="{BB962C8B-B14F-4D97-AF65-F5344CB8AC3E}">
        <p14:creationId xmlns:p14="http://schemas.microsoft.com/office/powerpoint/2010/main" val="294558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619A6-1AD0-6C45-9B23-CCE0986DA1DA}" type="datetimeFigureOut">
              <a:rPr lang="en-US" smtClean="0"/>
              <a:t>6/4/2018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FB0374-A2EC-B245-84D0-2DC6DF66F661}" type="slidenum">
              <a:rPr lang="en-US" smtClean="0"/>
              <a:t>‹#›</a:t>
            </a:fld>
            <a:endParaRPr lang="en-US" dirty="0"/>
          </a:p>
        </p:txBody>
      </p:sp>
    </p:spTree>
    <p:extLst>
      <p:ext uri="{BB962C8B-B14F-4D97-AF65-F5344CB8AC3E}">
        <p14:creationId xmlns:p14="http://schemas.microsoft.com/office/powerpoint/2010/main" val="1731452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2820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619A6-1AD0-6C45-9B23-CCE0986DA1DA}" type="datetimeFigureOut">
              <a:rPr lang="en-US" smtClean="0"/>
              <a:t>6/4/2018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B0374-A2EC-B245-84D0-2DC6DF66F661}" type="slidenum">
              <a:rPr lang="en-US" smtClean="0"/>
              <a:t>‹#›</a:t>
            </a:fld>
            <a:endParaRPr lang="en-US" dirty="0"/>
          </a:p>
        </p:txBody>
      </p:sp>
      <p:pic>
        <p:nvPicPr>
          <p:cNvPr id="9" name="Picture 8" descr="BrandBar_New_flag_only.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3265" y="5666007"/>
            <a:ext cx="9960737" cy="1553875"/>
          </a:xfrm>
          <a:prstGeom prst="rect">
            <a:avLst/>
          </a:prstGeom>
        </p:spPr>
      </p:pic>
    </p:spTree>
    <p:extLst>
      <p:ext uri="{BB962C8B-B14F-4D97-AF65-F5344CB8AC3E}">
        <p14:creationId xmlns:p14="http://schemas.microsoft.com/office/powerpoint/2010/main" val="41342003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nfpa.org/index.asp" TargetMode="External"/><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http://www.nfpa.org/index.asp" TargetMode="Externa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workrite.com/workritefr/frcp-lab-coats/"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04800"/>
            <a:ext cx="4927908" cy="4927908"/>
          </a:xfrm>
          <a:prstGeom prst="rect">
            <a:avLst/>
          </a:prstGeom>
        </p:spPr>
      </p:pic>
      <p:sp>
        <p:nvSpPr>
          <p:cNvPr id="10" name="TextBox 9"/>
          <p:cNvSpPr txBox="1"/>
          <p:nvPr/>
        </p:nvSpPr>
        <p:spPr>
          <a:xfrm>
            <a:off x="152400" y="609600"/>
            <a:ext cx="5541427" cy="3708708"/>
          </a:xfrm>
          <a:prstGeom prst="rect">
            <a:avLst/>
          </a:prstGeom>
          <a:noFill/>
        </p:spPr>
        <p:txBody>
          <a:bodyPr wrap="square" rtlCol="0">
            <a:spAutoFit/>
          </a:bodyPr>
          <a:lstStyle/>
          <a:p>
            <a:r>
              <a:rPr lang="en-US" sz="4700" dirty="0" smtClean="0">
                <a:solidFill>
                  <a:srgbClr val="FFFFFF"/>
                </a:solidFill>
                <a:latin typeface="Arial"/>
                <a:cs typeface="Arial"/>
              </a:rPr>
              <a:t>Flame Resistant / Chemical Protective FR/CP </a:t>
            </a:r>
            <a:r>
              <a:rPr lang="en-US" sz="4700" dirty="0">
                <a:solidFill>
                  <a:srgbClr val="FFFFFF"/>
                </a:solidFill>
                <a:latin typeface="Arial"/>
                <a:cs typeface="Arial"/>
              </a:rPr>
              <a:t>and </a:t>
            </a:r>
            <a:r>
              <a:rPr lang="en-US" sz="4700" dirty="0" smtClean="0">
                <a:solidFill>
                  <a:srgbClr val="FFFFFF"/>
                </a:solidFill>
                <a:latin typeface="Arial"/>
                <a:cs typeface="Arial"/>
              </a:rPr>
              <a:t>Barrier/Fluid</a:t>
            </a:r>
          </a:p>
          <a:p>
            <a:r>
              <a:rPr lang="en-US" sz="4700" dirty="0" smtClean="0">
                <a:solidFill>
                  <a:srgbClr val="FFFFFF"/>
                </a:solidFill>
                <a:latin typeface="Arial"/>
                <a:cs typeface="Arial"/>
              </a:rPr>
              <a:t>Lab </a:t>
            </a:r>
            <a:r>
              <a:rPr lang="en-US" sz="4700" dirty="0">
                <a:solidFill>
                  <a:srgbClr val="FFFFFF"/>
                </a:solidFill>
                <a:latin typeface="Arial"/>
                <a:cs typeface="Arial"/>
              </a:rPr>
              <a:t>Coats </a:t>
            </a:r>
            <a:endParaRPr lang="en-US" sz="4700" dirty="0" smtClean="0">
              <a:solidFill>
                <a:srgbClr val="FFFFFF"/>
              </a:solidFill>
              <a:latin typeface="Arial"/>
              <a:cs typeface="Arial"/>
            </a:endParaRPr>
          </a:p>
        </p:txBody>
      </p:sp>
    </p:spTree>
    <p:extLst>
      <p:ext uri="{BB962C8B-B14F-4D97-AF65-F5344CB8AC3E}">
        <p14:creationId xmlns:p14="http://schemas.microsoft.com/office/powerpoint/2010/main" val="360641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38203"/>
            <a:ext cx="2743200" cy="2743200"/>
          </a:xfrm>
          <a:prstGeom prst="rect">
            <a:avLst/>
          </a:prstGeom>
        </p:spPr>
      </p:pic>
      <p:sp>
        <p:nvSpPr>
          <p:cNvPr id="6" name="TextBox 5"/>
          <p:cNvSpPr txBox="1"/>
          <p:nvPr/>
        </p:nvSpPr>
        <p:spPr>
          <a:xfrm>
            <a:off x="5784937" y="2733766"/>
            <a:ext cx="3359063" cy="2554545"/>
          </a:xfrm>
          <a:prstGeom prst="rect">
            <a:avLst/>
          </a:prstGeom>
          <a:noFill/>
        </p:spPr>
        <p:txBody>
          <a:bodyPr wrap="square" rtlCol="0">
            <a:spAutoFit/>
          </a:bodyPr>
          <a:lstStyle/>
          <a:p>
            <a:pPr>
              <a:lnSpc>
                <a:spcPts val="4800"/>
              </a:lnSpc>
            </a:pPr>
            <a:r>
              <a:rPr lang="en-US" sz="4700" dirty="0" smtClean="0">
                <a:solidFill>
                  <a:srgbClr val="FFFFFF"/>
                </a:solidFill>
                <a:latin typeface="Arial"/>
                <a:cs typeface="Arial"/>
              </a:rPr>
              <a:t>Alsco / VF </a:t>
            </a:r>
            <a:r>
              <a:rPr lang="en-US" sz="4800" dirty="0">
                <a:solidFill>
                  <a:srgbClr val="FFFFFF"/>
                </a:solidFill>
                <a:latin typeface="Arial"/>
                <a:cs typeface="Arial"/>
              </a:rPr>
              <a:t>Workwear </a:t>
            </a:r>
            <a:r>
              <a:rPr lang="en-US" sz="4700" dirty="0" smtClean="0">
                <a:solidFill>
                  <a:srgbClr val="FFFFFF"/>
                </a:solidFill>
                <a:latin typeface="Arial"/>
                <a:cs typeface="Arial"/>
              </a:rPr>
              <a:t>Protective</a:t>
            </a:r>
          </a:p>
          <a:p>
            <a:pPr>
              <a:lnSpc>
                <a:spcPts val="4800"/>
              </a:lnSpc>
            </a:pPr>
            <a:r>
              <a:rPr lang="en-US" sz="4700" dirty="0" smtClean="0">
                <a:solidFill>
                  <a:srgbClr val="FFFFFF"/>
                </a:solidFill>
                <a:latin typeface="Arial"/>
                <a:cs typeface="Arial"/>
              </a:rPr>
              <a:t>Lab Coats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3" y="524760"/>
            <a:ext cx="5475670" cy="4428240"/>
          </a:xfrm>
          <a:prstGeom prst="rect">
            <a:avLst/>
          </a:prstGeom>
        </p:spPr>
      </p:pic>
    </p:spTree>
    <p:extLst>
      <p:ext uri="{BB962C8B-B14F-4D97-AF65-F5344CB8AC3E}">
        <p14:creationId xmlns:p14="http://schemas.microsoft.com/office/powerpoint/2010/main" val="24354501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1101973\AppData\Local\Microsoft\Windows\Temporary Internet Files\Content.Outlook\47B205OW\Mens 4 5 oz with knit cuff.pn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402977" y="289645"/>
            <a:ext cx="4238101" cy="5208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2173" y="228600"/>
            <a:ext cx="4855627" cy="1274644"/>
          </a:xfrm>
          <a:prstGeom prst="rect">
            <a:avLst/>
          </a:prstGeom>
          <a:noFill/>
        </p:spPr>
        <p:txBody>
          <a:bodyPr wrap="square" rtlCol="0">
            <a:spAutoFit/>
          </a:bodyPr>
          <a:lstStyle/>
          <a:p>
            <a:pPr>
              <a:lnSpc>
                <a:spcPts val="4800"/>
              </a:lnSpc>
            </a:pPr>
            <a:r>
              <a:rPr lang="en-US" sz="3600" dirty="0" smtClean="0">
                <a:solidFill>
                  <a:schemeClr val="bg1"/>
                </a:solidFill>
                <a:latin typeface="Arial"/>
                <a:cs typeface="Arial"/>
              </a:rPr>
              <a:t>Flame/Chemical Resistant Lab Coat</a:t>
            </a:r>
          </a:p>
        </p:txBody>
      </p:sp>
      <p:grpSp>
        <p:nvGrpSpPr>
          <p:cNvPr id="34" name="Group 33"/>
          <p:cNvGrpSpPr/>
          <p:nvPr/>
        </p:nvGrpSpPr>
        <p:grpSpPr>
          <a:xfrm>
            <a:off x="678448" y="1597702"/>
            <a:ext cx="5493752" cy="646331"/>
            <a:chOff x="457197" y="1972733"/>
            <a:chExt cx="5112752" cy="646331"/>
          </a:xfrm>
        </p:grpSpPr>
        <p:sp>
          <p:nvSpPr>
            <p:cNvPr id="13" name="TextBox 12"/>
            <p:cNvSpPr txBox="1"/>
            <p:nvPr/>
          </p:nvSpPr>
          <p:spPr>
            <a:xfrm>
              <a:off x="457197" y="1972733"/>
              <a:ext cx="4207934" cy="646331"/>
            </a:xfrm>
            <a:prstGeom prst="rect">
              <a:avLst/>
            </a:prstGeom>
            <a:noFill/>
          </p:spPr>
          <p:txBody>
            <a:bodyPr wrap="square" rtlCol="0">
              <a:spAutoFit/>
            </a:bodyPr>
            <a:lstStyle/>
            <a:p>
              <a:pPr>
                <a:buSzPct val="85000"/>
              </a:pPr>
              <a:r>
                <a:rPr lang="en-US" dirty="0" smtClean="0">
                  <a:solidFill>
                    <a:schemeClr val="bg1"/>
                  </a:solidFill>
                  <a:latin typeface="Arial"/>
                  <a:cs typeface="Arial"/>
                </a:rPr>
                <a:t>KNEE LENGTH 4.5oz NOMEX</a:t>
              </a:r>
              <a:br>
                <a:rPr lang="en-US" dirty="0" smtClean="0">
                  <a:solidFill>
                    <a:schemeClr val="bg1"/>
                  </a:solidFill>
                  <a:latin typeface="Arial"/>
                  <a:cs typeface="Arial"/>
                </a:rPr>
              </a:br>
              <a:r>
                <a:rPr lang="en-US" dirty="0" smtClean="0">
                  <a:solidFill>
                    <a:schemeClr val="bg1"/>
                  </a:solidFill>
                  <a:latin typeface="Arial"/>
                  <a:cs typeface="Arial"/>
                </a:rPr>
                <a:t>(worn directly over street clothes)</a:t>
              </a:r>
              <a:endParaRPr lang="en-US" dirty="0">
                <a:solidFill>
                  <a:schemeClr val="bg1"/>
                </a:solidFill>
                <a:latin typeface="Arial"/>
                <a:cs typeface="Arial"/>
              </a:endParaRPr>
            </a:p>
          </p:txBody>
        </p:sp>
        <p:cxnSp>
          <p:nvCxnSpPr>
            <p:cNvPr id="8" name="Straight Connector 7"/>
            <p:cNvCxnSpPr/>
            <p:nvPr/>
          </p:nvCxnSpPr>
          <p:spPr>
            <a:xfrm>
              <a:off x="3539543" y="2167456"/>
              <a:ext cx="2030406" cy="0"/>
            </a:xfrm>
            <a:prstGeom prst="line">
              <a:avLst/>
            </a:prstGeom>
            <a:ln w="19050">
              <a:solidFill>
                <a:schemeClr val="tx2">
                  <a:lumMod val="40000"/>
                  <a:lumOff val="60000"/>
                </a:schemeClr>
              </a:solidFill>
              <a:tailEnd type="oval"/>
            </a:ln>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678448" y="2343834"/>
            <a:ext cx="4960352" cy="646331"/>
            <a:chOff x="457197" y="2667000"/>
            <a:chExt cx="4731752" cy="646331"/>
          </a:xfrm>
        </p:grpSpPr>
        <p:sp>
          <p:nvSpPr>
            <p:cNvPr id="14" name="TextBox 13"/>
            <p:cNvSpPr txBox="1"/>
            <p:nvPr/>
          </p:nvSpPr>
          <p:spPr>
            <a:xfrm>
              <a:off x="457197" y="2667000"/>
              <a:ext cx="4207934" cy="646331"/>
            </a:xfrm>
            <a:prstGeom prst="rect">
              <a:avLst/>
            </a:prstGeom>
            <a:noFill/>
          </p:spPr>
          <p:txBody>
            <a:bodyPr wrap="square" rtlCol="0">
              <a:spAutoFit/>
            </a:bodyPr>
            <a:lstStyle/>
            <a:p>
              <a:pPr>
                <a:buSzPct val="85000"/>
              </a:pPr>
              <a:r>
                <a:rPr lang="en-US" dirty="0" smtClean="0">
                  <a:solidFill>
                    <a:schemeClr val="bg1"/>
                  </a:solidFill>
                  <a:latin typeface="Arial"/>
                  <a:cs typeface="Arial"/>
                </a:rPr>
                <a:t>SIDE PASS THRU</a:t>
              </a:r>
              <a:br>
                <a:rPr lang="en-US" dirty="0" smtClean="0">
                  <a:solidFill>
                    <a:schemeClr val="bg1"/>
                  </a:solidFill>
                  <a:latin typeface="Arial"/>
                  <a:cs typeface="Arial"/>
                </a:rPr>
              </a:br>
              <a:r>
                <a:rPr lang="en-US" dirty="0" smtClean="0">
                  <a:solidFill>
                    <a:schemeClr val="bg1"/>
                  </a:solidFill>
                  <a:latin typeface="Arial"/>
                  <a:cs typeface="Arial"/>
                </a:rPr>
                <a:t>(access to inner clothing)</a:t>
              </a:r>
              <a:endParaRPr lang="en-US" dirty="0">
                <a:solidFill>
                  <a:schemeClr val="bg1"/>
                </a:solidFill>
                <a:latin typeface="Arial"/>
                <a:cs typeface="Arial"/>
              </a:endParaRPr>
            </a:p>
          </p:txBody>
        </p:sp>
        <p:cxnSp>
          <p:nvCxnSpPr>
            <p:cNvPr id="15" name="Straight Connector 14"/>
            <p:cNvCxnSpPr/>
            <p:nvPr/>
          </p:nvCxnSpPr>
          <p:spPr>
            <a:xfrm>
              <a:off x="2521949" y="2861732"/>
              <a:ext cx="2667000" cy="0"/>
            </a:xfrm>
            <a:prstGeom prst="line">
              <a:avLst/>
            </a:prstGeom>
            <a:ln w="19050">
              <a:solidFill>
                <a:schemeClr val="tx2">
                  <a:lumMod val="40000"/>
                  <a:lumOff val="60000"/>
                </a:schemeClr>
              </a:solidFill>
              <a:tailEnd type="ova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692303" y="3029634"/>
            <a:ext cx="6408152" cy="646331"/>
            <a:chOff x="457197" y="3352800"/>
            <a:chExt cx="6789152" cy="646331"/>
          </a:xfrm>
        </p:grpSpPr>
        <p:sp>
          <p:nvSpPr>
            <p:cNvPr id="18" name="TextBox 17"/>
            <p:cNvSpPr txBox="1"/>
            <p:nvPr/>
          </p:nvSpPr>
          <p:spPr>
            <a:xfrm>
              <a:off x="457197" y="3352800"/>
              <a:ext cx="4207934" cy="646331"/>
            </a:xfrm>
            <a:prstGeom prst="rect">
              <a:avLst/>
            </a:prstGeom>
            <a:noFill/>
          </p:spPr>
          <p:txBody>
            <a:bodyPr wrap="square" rtlCol="0">
              <a:spAutoFit/>
            </a:bodyPr>
            <a:lstStyle/>
            <a:p>
              <a:pPr>
                <a:buSzPct val="85000"/>
              </a:pPr>
              <a:r>
                <a:rPr lang="en-US" dirty="0" smtClean="0">
                  <a:solidFill>
                    <a:schemeClr val="bg1"/>
                  </a:solidFill>
                  <a:latin typeface="Arial"/>
                  <a:cs typeface="Arial"/>
                </a:rPr>
                <a:t>LARGE POCKETS</a:t>
              </a:r>
              <a:br>
                <a:rPr lang="en-US" dirty="0" smtClean="0">
                  <a:solidFill>
                    <a:schemeClr val="bg1"/>
                  </a:solidFill>
                  <a:latin typeface="Arial"/>
                  <a:cs typeface="Arial"/>
                </a:rPr>
              </a:br>
              <a:r>
                <a:rPr lang="en-US" dirty="0" smtClean="0">
                  <a:solidFill>
                    <a:schemeClr val="bg1"/>
                  </a:solidFill>
                  <a:latin typeface="Arial"/>
                  <a:cs typeface="Arial"/>
                </a:rPr>
                <a:t>(double-stitched)</a:t>
              </a:r>
              <a:endParaRPr lang="en-US" dirty="0">
                <a:solidFill>
                  <a:schemeClr val="bg1"/>
                </a:solidFill>
                <a:latin typeface="Arial"/>
                <a:cs typeface="Arial"/>
              </a:endParaRPr>
            </a:p>
          </p:txBody>
        </p:sp>
        <p:cxnSp>
          <p:nvCxnSpPr>
            <p:cNvPr id="19" name="Straight Connector 18"/>
            <p:cNvCxnSpPr/>
            <p:nvPr/>
          </p:nvCxnSpPr>
          <p:spPr>
            <a:xfrm>
              <a:off x="2779267" y="3555999"/>
              <a:ext cx="4467082" cy="0"/>
            </a:xfrm>
            <a:prstGeom prst="line">
              <a:avLst/>
            </a:prstGeom>
            <a:ln w="19050">
              <a:solidFill>
                <a:schemeClr val="tx2">
                  <a:lumMod val="40000"/>
                  <a:lumOff val="60000"/>
                </a:schemeClr>
              </a:solidFill>
              <a:tailEnd type="oval"/>
            </a:ln>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678448" y="3715434"/>
            <a:ext cx="4807952" cy="646331"/>
            <a:chOff x="457197" y="4038600"/>
            <a:chExt cx="5569952" cy="646331"/>
          </a:xfrm>
        </p:grpSpPr>
        <p:sp>
          <p:nvSpPr>
            <p:cNvPr id="22" name="TextBox 21"/>
            <p:cNvSpPr txBox="1"/>
            <p:nvPr/>
          </p:nvSpPr>
          <p:spPr>
            <a:xfrm>
              <a:off x="457197" y="4038600"/>
              <a:ext cx="4207934" cy="646331"/>
            </a:xfrm>
            <a:prstGeom prst="rect">
              <a:avLst/>
            </a:prstGeom>
            <a:noFill/>
          </p:spPr>
          <p:txBody>
            <a:bodyPr wrap="square" rtlCol="0">
              <a:spAutoFit/>
            </a:bodyPr>
            <a:lstStyle/>
            <a:p>
              <a:pPr>
                <a:buSzPct val="85000"/>
              </a:pPr>
              <a:r>
                <a:rPr lang="en-US" dirty="0" smtClean="0">
                  <a:solidFill>
                    <a:schemeClr val="bg1"/>
                  </a:solidFill>
                  <a:latin typeface="Arial"/>
                  <a:cs typeface="Arial"/>
                </a:rPr>
                <a:t>KNIT CUFF</a:t>
              </a:r>
              <a:br>
                <a:rPr lang="en-US" dirty="0" smtClean="0">
                  <a:solidFill>
                    <a:schemeClr val="bg1"/>
                  </a:solidFill>
                  <a:latin typeface="Arial"/>
                  <a:cs typeface="Arial"/>
                </a:rPr>
              </a:br>
              <a:r>
                <a:rPr lang="en-US" dirty="0" smtClean="0">
                  <a:solidFill>
                    <a:schemeClr val="bg1"/>
                  </a:solidFill>
                  <a:latin typeface="Arial"/>
                  <a:cs typeface="Arial"/>
                </a:rPr>
                <a:t>(for comfort and safety)</a:t>
              </a:r>
              <a:endParaRPr lang="en-US" dirty="0">
                <a:solidFill>
                  <a:schemeClr val="bg1"/>
                </a:solidFill>
                <a:latin typeface="Arial"/>
                <a:cs typeface="Arial"/>
              </a:endParaRPr>
            </a:p>
          </p:txBody>
        </p:sp>
        <p:cxnSp>
          <p:nvCxnSpPr>
            <p:cNvPr id="23" name="Straight Connector 22"/>
            <p:cNvCxnSpPr/>
            <p:nvPr/>
          </p:nvCxnSpPr>
          <p:spPr>
            <a:xfrm>
              <a:off x="2561164" y="4241799"/>
              <a:ext cx="3465985" cy="0"/>
            </a:xfrm>
            <a:prstGeom prst="line">
              <a:avLst/>
            </a:prstGeom>
            <a:ln w="19050">
              <a:solidFill>
                <a:schemeClr val="tx2">
                  <a:lumMod val="40000"/>
                  <a:lumOff val="60000"/>
                </a:schemeClr>
              </a:solidFill>
              <a:tailEnd type="ova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692303" y="4434761"/>
            <a:ext cx="5836652" cy="646331"/>
            <a:chOff x="457197" y="4038600"/>
            <a:chExt cx="5569952" cy="646331"/>
          </a:xfrm>
        </p:grpSpPr>
        <p:sp>
          <p:nvSpPr>
            <p:cNvPr id="25" name="TextBox 24"/>
            <p:cNvSpPr txBox="1"/>
            <p:nvPr/>
          </p:nvSpPr>
          <p:spPr>
            <a:xfrm>
              <a:off x="457197" y="4038600"/>
              <a:ext cx="4207934" cy="646331"/>
            </a:xfrm>
            <a:prstGeom prst="rect">
              <a:avLst/>
            </a:prstGeom>
            <a:noFill/>
          </p:spPr>
          <p:txBody>
            <a:bodyPr wrap="square" rtlCol="0">
              <a:spAutoFit/>
            </a:bodyPr>
            <a:lstStyle/>
            <a:p>
              <a:pPr>
                <a:buSzPct val="85000"/>
              </a:pPr>
              <a:r>
                <a:rPr lang="en-US" dirty="0" smtClean="0">
                  <a:solidFill>
                    <a:schemeClr val="bg1"/>
                  </a:solidFill>
                  <a:latin typeface="Arial"/>
                  <a:cs typeface="Arial"/>
                </a:rPr>
                <a:t>SNAP CLOSURE</a:t>
              </a:r>
              <a:br>
                <a:rPr lang="en-US" dirty="0" smtClean="0">
                  <a:solidFill>
                    <a:schemeClr val="bg1"/>
                  </a:solidFill>
                  <a:latin typeface="Arial"/>
                  <a:cs typeface="Arial"/>
                </a:rPr>
              </a:br>
              <a:r>
                <a:rPr lang="en-US" dirty="0" smtClean="0">
                  <a:solidFill>
                    <a:schemeClr val="bg1"/>
                  </a:solidFill>
                  <a:latin typeface="Arial"/>
                  <a:cs typeface="Arial"/>
                </a:rPr>
                <a:t>(for quick release)</a:t>
              </a:r>
              <a:endParaRPr lang="en-US" dirty="0">
                <a:solidFill>
                  <a:schemeClr val="bg1"/>
                </a:solidFill>
                <a:latin typeface="Arial"/>
                <a:cs typeface="Arial"/>
              </a:endParaRPr>
            </a:p>
          </p:txBody>
        </p:sp>
        <p:cxnSp>
          <p:nvCxnSpPr>
            <p:cNvPr id="26" name="Straight Connector 25"/>
            <p:cNvCxnSpPr/>
            <p:nvPr/>
          </p:nvCxnSpPr>
          <p:spPr>
            <a:xfrm>
              <a:off x="2369549" y="4241799"/>
              <a:ext cx="3657600" cy="0"/>
            </a:xfrm>
            <a:prstGeom prst="line">
              <a:avLst/>
            </a:prstGeom>
            <a:ln w="19050">
              <a:solidFill>
                <a:schemeClr val="tx2">
                  <a:lumMod val="40000"/>
                  <a:lumOff val="60000"/>
                </a:schemeClr>
              </a:solidFill>
              <a:tailEnd type="oval"/>
            </a:ln>
          </p:spPr>
          <p:style>
            <a:lnRef idx="2">
              <a:schemeClr val="accent1"/>
            </a:lnRef>
            <a:fillRef idx="0">
              <a:schemeClr val="accent1"/>
            </a:fillRef>
            <a:effectRef idx="1">
              <a:schemeClr val="accent1"/>
            </a:effectRef>
            <a:fontRef idx="minor">
              <a:schemeClr val="tx1"/>
            </a:fontRef>
          </p:style>
        </p:cxnSp>
      </p:grpSp>
      <p:sp>
        <p:nvSpPr>
          <p:cNvPr id="2" name="Oval 1"/>
          <p:cNvSpPr/>
          <p:nvPr/>
        </p:nvSpPr>
        <p:spPr>
          <a:xfrm>
            <a:off x="5199955" y="3352799"/>
            <a:ext cx="591245" cy="856565"/>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6624207" y="275912"/>
            <a:ext cx="2604853" cy="1016991"/>
            <a:chOff x="6624207" y="275912"/>
            <a:chExt cx="2604853" cy="1016991"/>
          </a:xfrm>
        </p:grpSpPr>
        <p:sp>
          <p:nvSpPr>
            <p:cNvPr id="32" name="Oval 31"/>
            <p:cNvSpPr/>
            <p:nvPr/>
          </p:nvSpPr>
          <p:spPr>
            <a:xfrm>
              <a:off x="6624207" y="1020525"/>
              <a:ext cx="405244" cy="272378"/>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240374" y="275912"/>
              <a:ext cx="1988686" cy="646331"/>
            </a:xfrm>
            <a:prstGeom prst="rect">
              <a:avLst/>
            </a:prstGeom>
          </p:spPr>
          <p:txBody>
            <a:bodyPr wrap="none">
              <a:spAutoFit/>
            </a:bodyPr>
            <a:lstStyle/>
            <a:p>
              <a:r>
                <a:rPr lang="en-US" dirty="0">
                  <a:solidFill>
                    <a:schemeClr val="bg1"/>
                  </a:solidFill>
                  <a:latin typeface="Arial"/>
                  <a:cs typeface="Arial"/>
                </a:rPr>
                <a:t>SNAP </a:t>
              </a:r>
              <a:r>
                <a:rPr lang="en-US" dirty="0" smtClean="0">
                  <a:solidFill>
                    <a:schemeClr val="bg1"/>
                  </a:solidFill>
                  <a:latin typeface="Arial"/>
                  <a:cs typeface="Arial"/>
                </a:rPr>
                <a:t>CLOSURE</a:t>
              </a:r>
            </a:p>
            <a:p>
              <a:pPr algn="ctr"/>
              <a:r>
                <a:rPr lang="en-US" dirty="0" smtClean="0">
                  <a:solidFill>
                    <a:schemeClr val="bg1"/>
                  </a:solidFill>
                  <a:latin typeface="Arial"/>
                  <a:cs typeface="Arial"/>
                </a:rPr>
                <a:t>TOP</a:t>
              </a:r>
              <a:endParaRPr lang="en-US" dirty="0">
                <a:solidFill>
                  <a:schemeClr val="bg1"/>
                </a:solidFill>
              </a:endParaRPr>
            </a:p>
          </p:txBody>
        </p:sp>
        <p:cxnSp>
          <p:nvCxnSpPr>
            <p:cNvPr id="38" name="Straight Connector 37"/>
            <p:cNvCxnSpPr/>
            <p:nvPr/>
          </p:nvCxnSpPr>
          <p:spPr>
            <a:xfrm flipH="1">
              <a:off x="7100456" y="599077"/>
              <a:ext cx="748144" cy="421448"/>
            </a:xfrm>
            <a:prstGeom prst="line">
              <a:avLst/>
            </a:prstGeom>
            <a:ln w="19050">
              <a:solidFill>
                <a:schemeClr val="tx2">
                  <a:lumMod val="40000"/>
                  <a:lumOff val="60000"/>
                </a:schemeClr>
              </a:solidFill>
              <a:tailEnd type="oval"/>
            </a:ln>
          </p:spPr>
          <p:style>
            <a:lnRef idx="2">
              <a:schemeClr val="accent1"/>
            </a:lnRef>
            <a:fillRef idx="0">
              <a:schemeClr val="accent1"/>
            </a:fillRef>
            <a:effectRef idx="1">
              <a:schemeClr val="accent1"/>
            </a:effectRef>
            <a:fontRef idx="minor">
              <a:schemeClr val="tx1"/>
            </a:fontRef>
          </p:style>
        </p:cxnSp>
      </p:grpSp>
      <p:pic>
        <p:nvPicPr>
          <p:cNvPr id="3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65760" y="3200065"/>
            <a:ext cx="584200" cy="65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descr="NFPA home page link">
            <a:hlinkClick r:id="rId6"/>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84762"/>
          <a:stretch/>
        </p:blipFill>
        <p:spPr bwMode="auto">
          <a:xfrm>
            <a:off x="8365761" y="2363583"/>
            <a:ext cx="569308" cy="70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53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45575" y="-152400"/>
            <a:ext cx="4017425" cy="5635138"/>
          </a:xfrm>
          <a:prstGeom prst="rect">
            <a:avLst/>
          </a:prstGeom>
        </p:spPr>
      </p:pic>
      <p:sp>
        <p:nvSpPr>
          <p:cNvPr id="6" name="TextBox 5"/>
          <p:cNvSpPr txBox="1"/>
          <p:nvPr/>
        </p:nvSpPr>
        <p:spPr>
          <a:xfrm>
            <a:off x="152400" y="165874"/>
            <a:ext cx="5562600" cy="1323439"/>
          </a:xfrm>
          <a:prstGeom prst="rect">
            <a:avLst/>
          </a:prstGeom>
          <a:noFill/>
        </p:spPr>
        <p:txBody>
          <a:bodyPr wrap="square" rtlCol="0">
            <a:spAutoFit/>
          </a:bodyPr>
          <a:lstStyle/>
          <a:p>
            <a:pPr>
              <a:lnSpc>
                <a:spcPts val="4800"/>
              </a:lnSpc>
            </a:pPr>
            <a:r>
              <a:rPr lang="en-US" sz="3600" dirty="0" smtClean="0">
                <a:solidFill>
                  <a:srgbClr val="FFFFFF"/>
                </a:solidFill>
                <a:latin typeface="Arial"/>
                <a:cs typeface="Arial"/>
              </a:rPr>
              <a:t>Standard and Barrier/Fluid Resistance Lab Coats</a:t>
            </a:r>
          </a:p>
        </p:txBody>
      </p:sp>
      <p:grpSp>
        <p:nvGrpSpPr>
          <p:cNvPr id="11" name="Group 10"/>
          <p:cNvGrpSpPr/>
          <p:nvPr/>
        </p:nvGrpSpPr>
        <p:grpSpPr>
          <a:xfrm>
            <a:off x="609597" y="3849469"/>
            <a:ext cx="5562603" cy="646331"/>
            <a:chOff x="457197" y="3849469"/>
            <a:chExt cx="5562603" cy="646331"/>
          </a:xfrm>
        </p:grpSpPr>
        <p:sp>
          <p:nvSpPr>
            <p:cNvPr id="13" name="TextBox 12"/>
            <p:cNvSpPr txBox="1"/>
            <p:nvPr/>
          </p:nvSpPr>
          <p:spPr>
            <a:xfrm>
              <a:off x="457197" y="3849469"/>
              <a:ext cx="4207934" cy="646331"/>
            </a:xfrm>
            <a:prstGeom prst="rect">
              <a:avLst/>
            </a:prstGeom>
            <a:noFill/>
          </p:spPr>
          <p:txBody>
            <a:bodyPr wrap="square" rtlCol="0">
              <a:spAutoFit/>
            </a:bodyPr>
            <a:lstStyle/>
            <a:p>
              <a:pPr>
                <a:buSzPct val="85000"/>
              </a:pPr>
              <a:r>
                <a:rPr lang="en-US" dirty="0" smtClean="0">
                  <a:solidFill>
                    <a:schemeClr val="bg1"/>
                  </a:solidFill>
                  <a:latin typeface="Arial"/>
                  <a:cs typeface="Arial"/>
                </a:rPr>
                <a:t>KNEE LENGTH</a:t>
              </a:r>
              <a:br>
                <a:rPr lang="en-US" dirty="0" smtClean="0">
                  <a:solidFill>
                    <a:schemeClr val="bg1"/>
                  </a:solidFill>
                  <a:latin typeface="Arial"/>
                  <a:cs typeface="Arial"/>
                </a:rPr>
              </a:br>
              <a:r>
                <a:rPr lang="en-US" dirty="0" smtClean="0">
                  <a:solidFill>
                    <a:schemeClr val="bg1"/>
                  </a:solidFill>
                  <a:latin typeface="Arial"/>
                  <a:cs typeface="Arial"/>
                </a:rPr>
                <a:t>(worn directly over street clothes)</a:t>
              </a:r>
              <a:endParaRPr lang="en-US" dirty="0">
                <a:solidFill>
                  <a:schemeClr val="bg1"/>
                </a:solidFill>
                <a:latin typeface="Arial"/>
                <a:cs typeface="Arial"/>
              </a:endParaRPr>
            </a:p>
          </p:txBody>
        </p:sp>
        <p:cxnSp>
          <p:nvCxnSpPr>
            <p:cNvPr id="8" name="Straight Connector 7"/>
            <p:cNvCxnSpPr/>
            <p:nvPr/>
          </p:nvCxnSpPr>
          <p:spPr>
            <a:xfrm>
              <a:off x="2235201" y="4044192"/>
              <a:ext cx="3784599" cy="0"/>
            </a:xfrm>
            <a:prstGeom prst="line">
              <a:avLst/>
            </a:prstGeom>
            <a:ln w="19050">
              <a:solidFill>
                <a:schemeClr val="tx2">
                  <a:lumMod val="40000"/>
                  <a:lumOff val="60000"/>
                </a:schemeClr>
              </a:solidFill>
              <a:tailEnd type="oval"/>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609597" y="2999985"/>
            <a:ext cx="4800603" cy="646331"/>
            <a:chOff x="457197" y="2819400"/>
            <a:chExt cx="4800603" cy="646331"/>
          </a:xfrm>
        </p:grpSpPr>
        <p:sp>
          <p:nvSpPr>
            <p:cNvPr id="14" name="TextBox 13"/>
            <p:cNvSpPr txBox="1"/>
            <p:nvPr/>
          </p:nvSpPr>
          <p:spPr>
            <a:xfrm>
              <a:off x="457197" y="2819400"/>
              <a:ext cx="4207934" cy="646331"/>
            </a:xfrm>
            <a:prstGeom prst="rect">
              <a:avLst/>
            </a:prstGeom>
            <a:noFill/>
          </p:spPr>
          <p:txBody>
            <a:bodyPr wrap="square" rtlCol="0">
              <a:spAutoFit/>
            </a:bodyPr>
            <a:lstStyle/>
            <a:p>
              <a:pPr>
                <a:buSzPct val="85000"/>
              </a:pPr>
              <a:r>
                <a:rPr lang="en-US" dirty="0" smtClean="0">
                  <a:solidFill>
                    <a:schemeClr val="bg1"/>
                  </a:solidFill>
                  <a:latin typeface="Arial"/>
                  <a:cs typeface="Arial"/>
                </a:rPr>
                <a:t>SIDE PASS THRU</a:t>
              </a:r>
              <a:br>
                <a:rPr lang="en-US" dirty="0" smtClean="0">
                  <a:solidFill>
                    <a:schemeClr val="bg1"/>
                  </a:solidFill>
                  <a:latin typeface="Arial"/>
                  <a:cs typeface="Arial"/>
                </a:rPr>
              </a:br>
              <a:r>
                <a:rPr lang="en-US" dirty="0" smtClean="0">
                  <a:solidFill>
                    <a:schemeClr val="bg1"/>
                  </a:solidFill>
                  <a:latin typeface="Arial"/>
                  <a:cs typeface="Arial"/>
                </a:rPr>
                <a:t>(access to inner clothing)</a:t>
              </a:r>
              <a:endParaRPr lang="en-US" dirty="0">
                <a:solidFill>
                  <a:schemeClr val="bg1"/>
                </a:solidFill>
                <a:latin typeface="Arial"/>
                <a:cs typeface="Arial"/>
              </a:endParaRPr>
            </a:p>
          </p:txBody>
        </p:sp>
        <p:cxnSp>
          <p:nvCxnSpPr>
            <p:cNvPr id="15" name="Straight Connector 14"/>
            <p:cNvCxnSpPr/>
            <p:nvPr/>
          </p:nvCxnSpPr>
          <p:spPr>
            <a:xfrm flipV="1">
              <a:off x="2523073" y="2994478"/>
              <a:ext cx="2734727" cy="28121"/>
            </a:xfrm>
            <a:prstGeom prst="line">
              <a:avLst/>
            </a:prstGeom>
            <a:ln w="19050">
              <a:solidFill>
                <a:schemeClr val="tx2">
                  <a:lumMod val="40000"/>
                  <a:lumOff val="60000"/>
                </a:schemeClr>
              </a:solidFill>
              <a:tailEnd type="oval"/>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609597" y="1586675"/>
            <a:ext cx="5486403" cy="646331"/>
            <a:chOff x="457197" y="1828800"/>
            <a:chExt cx="5486403" cy="646331"/>
          </a:xfrm>
        </p:grpSpPr>
        <p:sp>
          <p:nvSpPr>
            <p:cNvPr id="22" name="TextBox 21"/>
            <p:cNvSpPr txBox="1"/>
            <p:nvPr/>
          </p:nvSpPr>
          <p:spPr>
            <a:xfrm>
              <a:off x="457197" y="1828800"/>
              <a:ext cx="3048003" cy="646331"/>
            </a:xfrm>
            <a:prstGeom prst="rect">
              <a:avLst/>
            </a:prstGeom>
            <a:noFill/>
          </p:spPr>
          <p:txBody>
            <a:bodyPr wrap="square" rtlCol="0">
              <a:spAutoFit/>
            </a:bodyPr>
            <a:lstStyle/>
            <a:p>
              <a:pPr>
                <a:buSzPct val="85000"/>
              </a:pPr>
              <a:r>
                <a:rPr lang="en-US" dirty="0" smtClean="0">
                  <a:solidFill>
                    <a:schemeClr val="bg1"/>
                  </a:solidFill>
                  <a:latin typeface="Arial"/>
                  <a:cs typeface="Arial"/>
                </a:rPr>
                <a:t>FIVE-BUTTON CLOSURE</a:t>
              </a:r>
            </a:p>
            <a:p>
              <a:pPr>
                <a:buSzPct val="85000"/>
              </a:pPr>
              <a:r>
                <a:rPr lang="en-US" dirty="0" smtClean="0">
                  <a:solidFill>
                    <a:schemeClr val="bg1"/>
                  </a:solidFill>
                  <a:latin typeface="Arial"/>
                  <a:cs typeface="Arial"/>
                </a:rPr>
                <a:t>OR SNAP CLOSURE</a:t>
              </a:r>
              <a:endParaRPr lang="en-US" dirty="0">
                <a:solidFill>
                  <a:schemeClr val="bg1"/>
                </a:solidFill>
                <a:latin typeface="Arial"/>
                <a:cs typeface="Arial"/>
              </a:endParaRPr>
            </a:p>
          </p:txBody>
        </p:sp>
        <p:cxnSp>
          <p:nvCxnSpPr>
            <p:cNvPr id="23" name="Straight Connector 22"/>
            <p:cNvCxnSpPr/>
            <p:nvPr/>
          </p:nvCxnSpPr>
          <p:spPr>
            <a:xfrm flipV="1">
              <a:off x="3310471" y="2002633"/>
              <a:ext cx="2633129" cy="20900"/>
            </a:xfrm>
            <a:prstGeom prst="line">
              <a:avLst/>
            </a:prstGeom>
            <a:ln w="19050">
              <a:solidFill>
                <a:schemeClr val="tx2">
                  <a:lumMod val="40000"/>
                  <a:lumOff val="60000"/>
                </a:schemeClr>
              </a:solidFill>
              <a:tailEnd type="oval"/>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609600" y="2233006"/>
            <a:ext cx="3632266" cy="646331"/>
          </a:xfrm>
          <a:prstGeom prst="rect">
            <a:avLst/>
          </a:prstGeom>
          <a:noFill/>
        </p:spPr>
        <p:txBody>
          <a:bodyPr wrap="square" rtlCol="0">
            <a:spAutoFit/>
          </a:bodyPr>
          <a:lstStyle/>
          <a:p>
            <a:pPr>
              <a:buSzPct val="85000"/>
            </a:pPr>
            <a:r>
              <a:rPr lang="en-US" dirty="0" smtClean="0">
                <a:solidFill>
                  <a:schemeClr val="bg1"/>
                </a:solidFill>
                <a:latin typeface="Arial"/>
                <a:cs typeface="Arial"/>
              </a:rPr>
              <a:t>KNIT CUFF</a:t>
            </a:r>
            <a:br>
              <a:rPr lang="en-US" dirty="0" smtClean="0">
                <a:solidFill>
                  <a:schemeClr val="bg1"/>
                </a:solidFill>
                <a:latin typeface="Arial"/>
                <a:cs typeface="Arial"/>
              </a:rPr>
            </a:br>
            <a:r>
              <a:rPr lang="en-US" dirty="0" smtClean="0">
                <a:solidFill>
                  <a:schemeClr val="bg1"/>
                </a:solidFill>
                <a:latin typeface="Arial"/>
                <a:cs typeface="Arial"/>
              </a:rPr>
              <a:t>(for comfort and safety)</a:t>
            </a:r>
            <a:endParaRPr lang="en-US" dirty="0">
              <a:solidFill>
                <a:schemeClr val="bg1"/>
              </a:solidFill>
              <a:latin typeface="Arial"/>
              <a:cs typeface="Arial"/>
            </a:endParaRPr>
          </a:p>
        </p:txBody>
      </p:sp>
      <p:cxnSp>
        <p:nvCxnSpPr>
          <p:cNvPr id="19" name="Straight Connector 18"/>
          <p:cNvCxnSpPr/>
          <p:nvPr/>
        </p:nvCxnSpPr>
        <p:spPr>
          <a:xfrm flipV="1">
            <a:off x="2395333" y="2362200"/>
            <a:ext cx="2734727" cy="28121"/>
          </a:xfrm>
          <a:prstGeom prst="line">
            <a:avLst/>
          </a:prstGeom>
          <a:ln w="19050">
            <a:solidFill>
              <a:schemeClr val="tx2">
                <a:lumMod val="40000"/>
                <a:lumOff val="60000"/>
              </a:schemeClr>
            </a:solidFill>
            <a:tailEnd type="oval"/>
          </a:ln>
        </p:spPr>
        <p:style>
          <a:lnRef idx="2">
            <a:schemeClr val="accent1"/>
          </a:lnRef>
          <a:fillRef idx="0">
            <a:schemeClr val="accent1"/>
          </a:fillRef>
          <a:effectRef idx="1">
            <a:schemeClr val="accent1"/>
          </a:effectRef>
          <a:fontRef idx="minor">
            <a:schemeClr val="tx1"/>
          </a:fontRef>
        </p:style>
      </p:cxnSp>
      <p:pic>
        <p:nvPicPr>
          <p:cNvPr id="16" name="Picture 2" descr="NFPA home page link">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84762"/>
          <a:stretch/>
        </p:blipFill>
        <p:spPr bwMode="auto">
          <a:xfrm>
            <a:off x="8418586" y="3513399"/>
            <a:ext cx="534923" cy="6592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18586" y="4343400"/>
            <a:ext cx="584200" cy="65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902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400" y="0"/>
            <a:ext cx="2362200" cy="2362200"/>
          </a:xfrm>
          <a:prstGeom prst="rect">
            <a:avLst/>
          </a:prstGeom>
        </p:spPr>
      </p:pic>
      <p:sp>
        <p:nvSpPr>
          <p:cNvPr id="5" name="Rectangle 4"/>
          <p:cNvSpPr/>
          <p:nvPr/>
        </p:nvSpPr>
        <p:spPr>
          <a:xfrm>
            <a:off x="0" y="1752600"/>
            <a:ext cx="3505200" cy="457200"/>
          </a:xfrm>
          <a:prstGeom prst="rect">
            <a:avLst/>
          </a:prstGeom>
          <a:gradFill flip="none" rotWithShape="1">
            <a:gsLst>
              <a:gs pos="0">
                <a:schemeClr val="tx1">
                  <a:lumMod val="95000"/>
                  <a:lumOff val="5000"/>
                </a:schemeClr>
              </a:gs>
              <a:gs pos="100000">
                <a:schemeClr val="tx1">
                  <a:lumMod val="75000"/>
                  <a:lumOff val="2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6" name="TextBox 5"/>
          <p:cNvSpPr txBox="1"/>
          <p:nvPr/>
        </p:nvSpPr>
        <p:spPr>
          <a:xfrm>
            <a:off x="402173" y="164069"/>
            <a:ext cx="7065427" cy="1341393"/>
          </a:xfrm>
          <a:prstGeom prst="rect">
            <a:avLst/>
          </a:prstGeom>
          <a:noFill/>
        </p:spPr>
        <p:txBody>
          <a:bodyPr wrap="square" rtlCol="0">
            <a:spAutoFit/>
          </a:bodyPr>
          <a:lstStyle/>
          <a:p>
            <a:pPr>
              <a:lnSpc>
                <a:spcPts val="4800"/>
              </a:lnSpc>
            </a:pPr>
            <a:r>
              <a:rPr lang="en-US" sz="4700" dirty="0" smtClean="0">
                <a:solidFill>
                  <a:srgbClr val="FFFFFF"/>
                </a:solidFill>
                <a:latin typeface="Arial"/>
                <a:cs typeface="Arial"/>
              </a:rPr>
              <a:t>Care &amp; Maintenance Standards</a:t>
            </a:r>
          </a:p>
        </p:txBody>
      </p:sp>
      <p:sp>
        <p:nvSpPr>
          <p:cNvPr id="12" name="TextBox 11"/>
          <p:cNvSpPr txBox="1"/>
          <p:nvPr/>
        </p:nvSpPr>
        <p:spPr>
          <a:xfrm>
            <a:off x="440266" y="1738470"/>
            <a:ext cx="3141134" cy="461665"/>
          </a:xfrm>
          <a:prstGeom prst="rect">
            <a:avLst/>
          </a:prstGeom>
          <a:noFill/>
        </p:spPr>
        <p:txBody>
          <a:bodyPr wrap="square" rtlCol="0">
            <a:spAutoFit/>
          </a:bodyPr>
          <a:lstStyle/>
          <a:p>
            <a:pPr>
              <a:spcBef>
                <a:spcPct val="50000"/>
              </a:spcBef>
              <a:buClr>
                <a:srgbClr val="FF3300"/>
              </a:buClr>
              <a:buSzPct val="90000"/>
              <a:buFont typeface="Symbol" pitchFamily="18" charset="2"/>
              <a:buNone/>
            </a:pPr>
            <a:r>
              <a:rPr lang="en-US" sz="2400" b="1" dirty="0">
                <a:solidFill>
                  <a:schemeClr val="bg1"/>
                </a:solidFill>
                <a:latin typeface="Arial"/>
                <a:cs typeface="Arial"/>
              </a:rPr>
              <a:t>ASTM 1449 </a:t>
            </a:r>
            <a:r>
              <a:rPr lang="en-US" sz="2400" b="1" dirty="0" smtClean="0">
                <a:solidFill>
                  <a:schemeClr val="bg1"/>
                </a:solidFill>
                <a:latin typeface="Arial"/>
                <a:cs typeface="Arial"/>
              </a:rPr>
              <a:t>States </a:t>
            </a:r>
            <a:endParaRPr lang="en-US" sz="2400" b="1" dirty="0">
              <a:solidFill>
                <a:schemeClr val="bg1"/>
              </a:solidFill>
              <a:latin typeface="Arial"/>
              <a:cs typeface="Arial"/>
            </a:endParaRPr>
          </a:p>
        </p:txBody>
      </p:sp>
      <p:sp>
        <p:nvSpPr>
          <p:cNvPr id="4" name="TextBox 3"/>
          <p:cNvSpPr txBox="1"/>
          <p:nvPr/>
        </p:nvSpPr>
        <p:spPr>
          <a:xfrm>
            <a:off x="152400" y="2286000"/>
            <a:ext cx="8763000" cy="3108543"/>
          </a:xfrm>
          <a:prstGeom prst="rect">
            <a:avLst/>
          </a:prstGeom>
          <a:noFill/>
        </p:spPr>
        <p:txBody>
          <a:bodyPr wrap="square" rtlCol="0">
            <a:spAutoFit/>
          </a:bodyPr>
          <a:lstStyle/>
          <a:p>
            <a:pPr marL="169863" indent="-169863">
              <a:buFont typeface="Arial"/>
              <a:buChar char="•"/>
            </a:pPr>
            <a:r>
              <a:rPr lang="en-US" sz="2200" dirty="0">
                <a:solidFill>
                  <a:srgbClr val="FFFFFF"/>
                </a:solidFill>
                <a:latin typeface="Arial"/>
                <a:cs typeface="Arial"/>
              </a:rPr>
              <a:t>“Effective cleaning and proper maintenance of the protective characteristics of flame, </a:t>
            </a:r>
            <a:r>
              <a:rPr lang="en-US" sz="2200" dirty="0" smtClean="0">
                <a:solidFill>
                  <a:srgbClr val="FFFFFF"/>
                </a:solidFill>
                <a:latin typeface="Arial"/>
                <a:cs typeface="Arial"/>
              </a:rPr>
              <a:t>chemical and barrier/fluid resistant </a:t>
            </a:r>
            <a:r>
              <a:rPr lang="en-US" sz="2200" dirty="0">
                <a:solidFill>
                  <a:srgbClr val="FFFFFF"/>
                </a:solidFill>
                <a:latin typeface="Arial"/>
                <a:cs typeface="Arial"/>
              </a:rPr>
              <a:t>protective clothing should include consideration of the services a professional processor can supply.”</a:t>
            </a:r>
          </a:p>
          <a:p>
            <a:endParaRPr lang="en-US" sz="2000" dirty="0">
              <a:solidFill>
                <a:srgbClr val="FFFFFF"/>
              </a:solidFill>
              <a:latin typeface="Arial"/>
              <a:cs typeface="Arial"/>
            </a:endParaRPr>
          </a:p>
          <a:p>
            <a:pPr marL="169863" indent="-169863">
              <a:buFont typeface="Arial"/>
              <a:buChar char="•"/>
            </a:pPr>
            <a:r>
              <a:rPr lang="en-US" sz="2200" dirty="0">
                <a:solidFill>
                  <a:srgbClr val="FFFFFF"/>
                </a:solidFill>
                <a:latin typeface="Arial"/>
                <a:cs typeface="Arial"/>
              </a:rPr>
              <a:t>“It is important that the processes and materials used to launder </a:t>
            </a:r>
            <a:r>
              <a:rPr lang="en-US" sz="2200" dirty="0" smtClean="0">
                <a:solidFill>
                  <a:srgbClr val="FFFFFF"/>
                </a:solidFill>
                <a:latin typeface="Arial"/>
                <a:cs typeface="Arial"/>
              </a:rPr>
              <a:t>flame/chemical </a:t>
            </a:r>
            <a:r>
              <a:rPr lang="en-US" sz="2200" dirty="0">
                <a:solidFill>
                  <a:srgbClr val="FFFFFF"/>
                </a:solidFill>
                <a:latin typeface="Arial"/>
                <a:cs typeface="Arial"/>
              </a:rPr>
              <a:t>resistant garments are compatible with the </a:t>
            </a:r>
            <a:r>
              <a:rPr lang="en-US" sz="2200" dirty="0" smtClean="0">
                <a:solidFill>
                  <a:srgbClr val="FFFFFF"/>
                </a:solidFill>
                <a:latin typeface="Arial"/>
                <a:cs typeface="Arial"/>
              </a:rPr>
              <a:t>FR/CP </a:t>
            </a:r>
            <a:r>
              <a:rPr lang="en-US" sz="2200" dirty="0">
                <a:solidFill>
                  <a:srgbClr val="FFFFFF"/>
                </a:solidFill>
                <a:latin typeface="Arial"/>
                <a:cs typeface="Arial"/>
              </a:rPr>
              <a:t>materials to ensure that </a:t>
            </a:r>
            <a:r>
              <a:rPr lang="en-US" sz="2200" dirty="0" smtClean="0">
                <a:solidFill>
                  <a:srgbClr val="FFFFFF"/>
                </a:solidFill>
                <a:latin typeface="Arial"/>
                <a:cs typeface="Arial"/>
              </a:rPr>
              <a:t>the FR/CP </a:t>
            </a:r>
            <a:r>
              <a:rPr lang="en-US" sz="2200" dirty="0">
                <a:solidFill>
                  <a:srgbClr val="FFFFFF"/>
                </a:solidFill>
                <a:latin typeface="Arial"/>
                <a:cs typeface="Arial"/>
              </a:rPr>
              <a:t>protection of the garment is not compromised during the </a:t>
            </a:r>
            <a:r>
              <a:rPr lang="en-US" sz="2200" dirty="0" smtClean="0">
                <a:solidFill>
                  <a:srgbClr val="FFFFFF"/>
                </a:solidFill>
                <a:latin typeface="Arial"/>
                <a:cs typeface="Arial"/>
              </a:rPr>
              <a:t>laundering </a:t>
            </a:r>
            <a:r>
              <a:rPr lang="en-US" sz="2200" dirty="0">
                <a:solidFill>
                  <a:srgbClr val="FFFFFF"/>
                </a:solidFill>
                <a:latin typeface="Arial"/>
                <a:cs typeface="Arial"/>
              </a:rPr>
              <a:t>process.</a:t>
            </a:r>
            <a:r>
              <a:rPr lang="en-US" sz="2200" dirty="0" smtClean="0">
                <a:solidFill>
                  <a:srgbClr val="FFFFFF"/>
                </a:solidFill>
                <a:latin typeface="Arial"/>
                <a:cs typeface="Arial"/>
              </a:rPr>
              <a:t>”</a:t>
            </a:r>
            <a:endParaRPr lang="en-US" sz="2200" dirty="0">
              <a:solidFill>
                <a:srgbClr val="FFFFFF"/>
              </a:solidFill>
              <a:latin typeface="Arial"/>
              <a:cs typeface="Arial"/>
            </a:endParaRPr>
          </a:p>
        </p:txBody>
      </p:sp>
    </p:spTree>
    <p:extLst>
      <p:ext uri="{BB962C8B-B14F-4D97-AF65-F5344CB8AC3E}">
        <p14:creationId xmlns:p14="http://schemas.microsoft.com/office/powerpoint/2010/main" val="1417895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5573" y="304800"/>
            <a:ext cx="7653670" cy="707886"/>
          </a:xfrm>
          <a:prstGeom prst="rect">
            <a:avLst/>
          </a:prstGeom>
          <a:noFill/>
        </p:spPr>
        <p:txBody>
          <a:bodyPr wrap="square" rtlCol="0">
            <a:spAutoFit/>
          </a:bodyPr>
          <a:lstStyle/>
          <a:p>
            <a:pPr>
              <a:lnSpc>
                <a:spcPts val="4800"/>
              </a:lnSpc>
            </a:pPr>
            <a:r>
              <a:rPr lang="en-US" sz="4700" dirty="0" smtClean="0">
                <a:solidFill>
                  <a:schemeClr val="bg1"/>
                </a:solidFill>
                <a:latin typeface="Arial"/>
                <a:cs typeface="Arial"/>
              </a:rPr>
              <a:t>Why Alsco / VF </a:t>
            </a:r>
            <a:r>
              <a:rPr lang="en-US" sz="4800" dirty="0">
                <a:solidFill>
                  <a:srgbClr val="FFFFFF"/>
                </a:solidFill>
                <a:latin typeface="Arial"/>
                <a:cs typeface="Arial"/>
              </a:rPr>
              <a:t>Workwear</a:t>
            </a:r>
            <a:endParaRPr lang="en-US" sz="4700" dirty="0" smtClean="0">
              <a:solidFill>
                <a:schemeClr val="bg1"/>
              </a:solidFill>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74" y="1196401"/>
            <a:ext cx="7848601" cy="4197182"/>
          </a:xfrm>
          <a:prstGeom prst="rect">
            <a:avLst/>
          </a:prstGeom>
        </p:spPr>
      </p:pic>
    </p:spTree>
    <p:extLst>
      <p:ext uri="{BB962C8B-B14F-4D97-AF65-F5344CB8AC3E}">
        <p14:creationId xmlns:p14="http://schemas.microsoft.com/office/powerpoint/2010/main" val="18141306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690507" y="4555506"/>
            <a:ext cx="5418447" cy="356919"/>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1" name="Rectangle 30"/>
          <p:cNvSpPr/>
          <p:nvPr/>
        </p:nvSpPr>
        <p:spPr>
          <a:xfrm>
            <a:off x="1690507" y="3882246"/>
            <a:ext cx="5418447" cy="356919"/>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0" name="Rectangle 29"/>
          <p:cNvSpPr/>
          <p:nvPr/>
        </p:nvSpPr>
        <p:spPr>
          <a:xfrm>
            <a:off x="1690507" y="3173682"/>
            <a:ext cx="5418447" cy="356919"/>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6" name="TextBox 5"/>
          <p:cNvSpPr txBox="1"/>
          <p:nvPr/>
        </p:nvSpPr>
        <p:spPr>
          <a:xfrm>
            <a:off x="228601" y="164069"/>
            <a:ext cx="8763000" cy="1341393"/>
          </a:xfrm>
          <a:prstGeom prst="rect">
            <a:avLst/>
          </a:prstGeom>
          <a:noFill/>
        </p:spPr>
        <p:txBody>
          <a:bodyPr wrap="square" rtlCol="0">
            <a:spAutoFit/>
          </a:bodyPr>
          <a:lstStyle/>
          <a:p>
            <a:pPr algn="ctr">
              <a:lnSpc>
                <a:spcPts val="4800"/>
              </a:lnSpc>
            </a:pPr>
            <a:r>
              <a:rPr lang="en-US" sz="4700" dirty="0" smtClean="0">
                <a:solidFill>
                  <a:srgbClr val="FFFFFF"/>
                </a:solidFill>
                <a:latin typeface="Arial"/>
                <a:cs typeface="Arial"/>
              </a:rPr>
              <a:t>Tailored UW Lab Coat Program </a:t>
            </a:r>
            <a:r>
              <a:rPr lang="en-US" sz="4700" dirty="0" smtClean="0">
                <a:solidFill>
                  <a:srgbClr val="FFFFFF"/>
                </a:solidFill>
                <a:latin typeface="Arial"/>
                <a:cs typeface="Arial"/>
              </a:rPr>
              <a:t>to Meet Your Needs</a:t>
            </a:r>
          </a:p>
        </p:txBody>
      </p:sp>
      <p:sp>
        <p:nvSpPr>
          <p:cNvPr id="12" name="TextBox 11"/>
          <p:cNvSpPr txBox="1"/>
          <p:nvPr/>
        </p:nvSpPr>
        <p:spPr>
          <a:xfrm>
            <a:off x="1312818" y="1449321"/>
            <a:ext cx="6603122" cy="400110"/>
          </a:xfrm>
          <a:prstGeom prst="rect">
            <a:avLst/>
          </a:prstGeom>
          <a:noFill/>
        </p:spPr>
        <p:txBody>
          <a:bodyPr wrap="square" rtlCol="0">
            <a:spAutoFit/>
          </a:bodyPr>
          <a:lstStyle/>
          <a:p>
            <a:r>
              <a:rPr lang="en-US" sz="2000" dirty="0" smtClean="0">
                <a:solidFill>
                  <a:schemeClr val="bg1"/>
                </a:solidFill>
                <a:latin typeface="Arial"/>
                <a:cs typeface="Arial"/>
              </a:rPr>
              <a:t>Choose RENTAL</a:t>
            </a:r>
            <a:r>
              <a:rPr lang="en-US" sz="2000" dirty="0">
                <a:solidFill>
                  <a:schemeClr val="bg1"/>
                </a:solidFill>
                <a:latin typeface="Arial"/>
                <a:cs typeface="Arial"/>
              </a:rPr>
              <a:t> </a:t>
            </a:r>
            <a:r>
              <a:rPr lang="en-US" sz="2000" dirty="0" smtClean="0">
                <a:solidFill>
                  <a:schemeClr val="bg1"/>
                </a:solidFill>
                <a:latin typeface="Arial"/>
                <a:cs typeface="Arial"/>
              </a:rPr>
              <a:t>or Customer Owned Goods (COGs)</a:t>
            </a:r>
          </a:p>
        </p:txBody>
      </p:sp>
      <p:sp>
        <p:nvSpPr>
          <p:cNvPr id="2" name="Rectangle 1"/>
          <p:cNvSpPr/>
          <p:nvPr/>
        </p:nvSpPr>
        <p:spPr>
          <a:xfrm>
            <a:off x="1690507" y="2463385"/>
            <a:ext cx="5418447" cy="356919"/>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TextBox 15"/>
          <p:cNvSpPr txBox="1"/>
          <p:nvPr/>
        </p:nvSpPr>
        <p:spPr>
          <a:xfrm>
            <a:off x="1779961" y="2029865"/>
            <a:ext cx="6144839" cy="338554"/>
          </a:xfrm>
          <a:prstGeom prst="rect">
            <a:avLst/>
          </a:prstGeom>
          <a:noFill/>
        </p:spPr>
        <p:txBody>
          <a:bodyPr wrap="square" rtlCol="0">
            <a:spAutoFit/>
          </a:bodyPr>
          <a:lstStyle/>
          <a:p>
            <a:pPr>
              <a:tabLst>
                <a:tab pos="1998663" algn="l"/>
                <a:tab pos="3319463" algn="ctr"/>
                <a:tab pos="4114800" algn="l"/>
              </a:tabLst>
            </a:pPr>
            <a:r>
              <a:rPr lang="en-US" sz="1600" dirty="0" smtClean="0">
                <a:solidFill>
                  <a:srgbClr val="F7C109"/>
                </a:solidFill>
                <a:latin typeface="Arial"/>
                <a:cs typeface="Arial"/>
              </a:rPr>
              <a:t>RESPONSIBILITIES		RENT 	COGs</a:t>
            </a:r>
          </a:p>
        </p:txBody>
      </p:sp>
      <p:sp>
        <p:nvSpPr>
          <p:cNvPr id="17" name="TextBox 16"/>
          <p:cNvSpPr txBox="1"/>
          <p:nvPr/>
        </p:nvSpPr>
        <p:spPr>
          <a:xfrm>
            <a:off x="1788209" y="2455140"/>
            <a:ext cx="5320746" cy="323165"/>
          </a:xfrm>
          <a:prstGeom prst="rect">
            <a:avLst/>
          </a:prstGeom>
          <a:noFill/>
        </p:spPr>
        <p:txBody>
          <a:bodyPr wrap="square" rtlCol="0">
            <a:spAutoFit/>
          </a:bodyPr>
          <a:lstStyle/>
          <a:p>
            <a:pPr>
              <a:tabLst>
                <a:tab pos="2227263" algn="ctr"/>
                <a:tab pos="3319463" algn="ctr"/>
                <a:tab pos="4462463" algn="ctr"/>
              </a:tabLst>
            </a:pPr>
            <a:r>
              <a:rPr lang="en-US" sz="1500" dirty="0" smtClean="0">
                <a:solidFill>
                  <a:schemeClr val="bg1"/>
                </a:solidFill>
                <a:latin typeface="Arial"/>
                <a:cs typeface="Arial"/>
              </a:rPr>
              <a:t>Bi-Weekly Laundering		Alsco	Alsco</a:t>
            </a:r>
          </a:p>
        </p:txBody>
      </p:sp>
      <p:sp>
        <p:nvSpPr>
          <p:cNvPr id="19" name="TextBox 18"/>
          <p:cNvSpPr txBox="1"/>
          <p:nvPr/>
        </p:nvSpPr>
        <p:spPr>
          <a:xfrm>
            <a:off x="1779961" y="2798585"/>
            <a:ext cx="6144839" cy="323165"/>
          </a:xfrm>
          <a:prstGeom prst="rect">
            <a:avLst/>
          </a:prstGeom>
          <a:noFill/>
        </p:spPr>
        <p:txBody>
          <a:bodyPr wrap="square" rtlCol="0">
            <a:spAutoFit/>
          </a:bodyPr>
          <a:lstStyle/>
          <a:p>
            <a:pPr>
              <a:tabLst>
                <a:tab pos="2227263" algn="ctr"/>
                <a:tab pos="3319463" algn="ctr"/>
                <a:tab pos="4462463" algn="ctr"/>
              </a:tabLst>
            </a:pPr>
            <a:r>
              <a:rPr lang="en-US" sz="1500" dirty="0" smtClean="0">
                <a:solidFill>
                  <a:schemeClr val="bg1"/>
                </a:solidFill>
                <a:latin typeface="Arial"/>
                <a:cs typeface="Arial"/>
              </a:rPr>
              <a:t>Bi-Weekly Inspections		Alsco	Employee</a:t>
            </a:r>
          </a:p>
        </p:txBody>
      </p:sp>
      <p:sp>
        <p:nvSpPr>
          <p:cNvPr id="21" name="TextBox 20"/>
          <p:cNvSpPr txBox="1"/>
          <p:nvPr/>
        </p:nvSpPr>
        <p:spPr>
          <a:xfrm>
            <a:off x="1788209" y="3166771"/>
            <a:ext cx="5320746" cy="323165"/>
          </a:xfrm>
          <a:prstGeom prst="rect">
            <a:avLst/>
          </a:prstGeom>
          <a:noFill/>
        </p:spPr>
        <p:txBody>
          <a:bodyPr wrap="square" rtlCol="0">
            <a:spAutoFit/>
          </a:bodyPr>
          <a:lstStyle/>
          <a:p>
            <a:pPr>
              <a:tabLst>
                <a:tab pos="2227263" algn="ctr"/>
                <a:tab pos="3319463" algn="ctr"/>
                <a:tab pos="4402138" algn="ctr"/>
              </a:tabLst>
            </a:pPr>
            <a:r>
              <a:rPr lang="en-US" sz="1500" dirty="0" smtClean="0">
                <a:solidFill>
                  <a:schemeClr val="bg1"/>
                </a:solidFill>
                <a:latin typeface="Arial"/>
                <a:cs typeface="Arial"/>
              </a:rPr>
              <a:t>Repairs		</a:t>
            </a:r>
            <a:r>
              <a:rPr lang="en-US" sz="1500" dirty="0">
                <a:solidFill>
                  <a:schemeClr val="bg1"/>
                </a:solidFill>
                <a:latin typeface="Arial"/>
                <a:cs typeface="Arial"/>
              </a:rPr>
              <a:t> Alsco </a:t>
            </a:r>
            <a:r>
              <a:rPr lang="en-US" sz="1500" dirty="0" smtClean="0">
                <a:solidFill>
                  <a:schemeClr val="bg1"/>
                </a:solidFill>
                <a:latin typeface="Arial"/>
                <a:cs typeface="Arial"/>
              </a:rPr>
              <a:t>	Alsco</a:t>
            </a:r>
          </a:p>
        </p:txBody>
      </p:sp>
      <p:sp>
        <p:nvSpPr>
          <p:cNvPr id="24" name="TextBox 23"/>
          <p:cNvSpPr txBox="1"/>
          <p:nvPr/>
        </p:nvSpPr>
        <p:spPr>
          <a:xfrm>
            <a:off x="1779961" y="3510216"/>
            <a:ext cx="6144839" cy="323165"/>
          </a:xfrm>
          <a:prstGeom prst="rect">
            <a:avLst/>
          </a:prstGeom>
          <a:noFill/>
        </p:spPr>
        <p:txBody>
          <a:bodyPr wrap="square" rtlCol="0">
            <a:spAutoFit/>
          </a:bodyPr>
          <a:lstStyle/>
          <a:p>
            <a:pPr>
              <a:tabLst>
                <a:tab pos="2227263" algn="ctr"/>
                <a:tab pos="3319463" algn="ctr"/>
                <a:tab pos="4402138" algn="ctr"/>
              </a:tabLst>
            </a:pPr>
            <a:r>
              <a:rPr lang="en-US" sz="1500" dirty="0" smtClean="0">
                <a:solidFill>
                  <a:schemeClr val="bg1"/>
                </a:solidFill>
                <a:latin typeface="Arial"/>
                <a:cs typeface="Arial"/>
              </a:rPr>
              <a:t>Delivery		 Alsco 	Alsco</a:t>
            </a:r>
          </a:p>
        </p:txBody>
      </p:sp>
      <p:sp>
        <p:nvSpPr>
          <p:cNvPr id="26" name="TextBox 25"/>
          <p:cNvSpPr txBox="1"/>
          <p:nvPr/>
        </p:nvSpPr>
        <p:spPr>
          <a:xfrm>
            <a:off x="1788209" y="3878403"/>
            <a:ext cx="5320746" cy="323165"/>
          </a:xfrm>
          <a:prstGeom prst="rect">
            <a:avLst/>
          </a:prstGeom>
          <a:noFill/>
        </p:spPr>
        <p:txBody>
          <a:bodyPr wrap="square" rtlCol="0">
            <a:spAutoFit/>
          </a:bodyPr>
          <a:lstStyle/>
          <a:p>
            <a:pPr>
              <a:tabLst>
                <a:tab pos="2227263" algn="ctr"/>
                <a:tab pos="3319463" algn="ctr"/>
                <a:tab pos="4402138" algn="ctr"/>
              </a:tabLst>
            </a:pPr>
            <a:r>
              <a:rPr lang="en-US" sz="1500" dirty="0" smtClean="0">
                <a:solidFill>
                  <a:schemeClr val="bg1"/>
                </a:solidFill>
                <a:latin typeface="Arial"/>
                <a:cs typeface="Arial"/>
              </a:rPr>
              <a:t>Size Changes		</a:t>
            </a:r>
            <a:r>
              <a:rPr lang="en-US" sz="1500" dirty="0">
                <a:solidFill>
                  <a:schemeClr val="bg1"/>
                </a:solidFill>
                <a:latin typeface="Arial"/>
                <a:cs typeface="Arial"/>
              </a:rPr>
              <a:t> </a:t>
            </a:r>
            <a:r>
              <a:rPr lang="en-US" sz="1500" dirty="0" smtClean="0">
                <a:solidFill>
                  <a:schemeClr val="bg1"/>
                </a:solidFill>
                <a:latin typeface="Arial"/>
                <a:cs typeface="Arial"/>
              </a:rPr>
              <a:t>UW Safety 	</a:t>
            </a:r>
            <a:r>
              <a:rPr lang="en-US" sz="1500" dirty="0">
                <a:solidFill>
                  <a:schemeClr val="bg1"/>
                </a:solidFill>
                <a:latin typeface="Arial"/>
                <a:cs typeface="Arial"/>
              </a:rPr>
              <a:t> </a:t>
            </a:r>
            <a:r>
              <a:rPr lang="en-US" sz="1500" dirty="0" smtClean="0">
                <a:solidFill>
                  <a:schemeClr val="bg1"/>
                </a:solidFill>
                <a:latin typeface="Arial"/>
                <a:cs typeface="Arial"/>
              </a:rPr>
              <a:t>UW Safety</a:t>
            </a:r>
          </a:p>
        </p:txBody>
      </p:sp>
      <p:sp>
        <p:nvSpPr>
          <p:cNvPr id="27" name="TextBox 26"/>
          <p:cNvSpPr txBox="1"/>
          <p:nvPr/>
        </p:nvSpPr>
        <p:spPr>
          <a:xfrm>
            <a:off x="1779961" y="4203828"/>
            <a:ext cx="6144839" cy="323165"/>
          </a:xfrm>
          <a:prstGeom prst="rect">
            <a:avLst/>
          </a:prstGeom>
          <a:noFill/>
        </p:spPr>
        <p:txBody>
          <a:bodyPr wrap="square" rtlCol="0">
            <a:spAutoFit/>
          </a:bodyPr>
          <a:lstStyle/>
          <a:p>
            <a:pPr>
              <a:tabLst>
                <a:tab pos="2227263" algn="ctr"/>
                <a:tab pos="3319463" algn="ctr"/>
                <a:tab pos="4402138" algn="ctr"/>
              </a:tabLst>
            </a:pPr>
            <a:r>
              <a:rPr lang="en-US" sz="1500" dirty="0" smtClean="0">
                <a:solidFill>
                  <a:schemeClr val="bg1"/>
                </a:solidFill>
                <a:latin typeface="Arial"/>
                <a:cs typeface="Arial"/>
              </a:rPr>
              <a:t>New Orders/Replace		</a:t>
            </a:r>
            <a:r>
              <a:rPr lang="en-US" sz="1500" dirty="0">
                <a:solidFill>
                  <a:schemeClr val="bg1"/>
                </a:solidFill>
                <a:latin typeface="Arial"/>
                <a:cs typeface="Arial"/>
              </a:rPr>
              <a:t> UW Safety </a:t>
            </a:r>
            <a:r>
              <a:rPr lang="en-US" sz="1500" dirty="0" smtClean="0">
                <a:solidFill>
                  <a:schemeClr val="bg1"/>
                </a:solidFill>
                <a:latin typeface="Arial"/>
                <a:cs typeface="Arial"/>
              </a:rPr>
              <a:t>	</a:t>
            </a:r>
            <a:r>
              <a:rPr lang="en-US" sz="1500" dirty="0">
                <a:solidFill>
                  <a:schemeClr val="bg1"/>
                </a:solidFill>
                <a:latin typeface="Arial"/>
                <a:cs typeface="Arial"/>
              </a:rPr>
              <a:t> </a:t>
            </a:r>
            <a:r>
              <a:rPr lang="en-US" sz="1500" dirty="0" smtClean="0">
                <a:solidFill>
                  <a:schemeClr val="bg1"/>
                </a:solidFill>
                <a:latin typeface="Arial"/>
                <a:cs typeface="Arial"/>
              </a:rPr>
              <a:t>Dept</a:t>
            </a:r>
          </a:p>
        </p:txBody>
      </p:sp>
      <p:sp>
        <p:nvSpPr>
          <p:cNvPr id="29" name="TextBox 28"/>
          <p:cNvSpPr txBox="1"/>
          <p:nvPr/>
        </p:nvSpPr>
        <p:spPr>
          <a:xfrm>
            <a:off x="1788209" y="4554001"/>
            <a:ext cx="5320746" cy="323165"/>
          </a:xfrm>
          <a:prstGeom prst="rect">
            <a:avLst/>
          </a:prstGeom>
          <a:noFill/>
        </p:spPr>
        <p:txBody>
          <a:bodyPr wrap="square" rtlCol="0">
            <a:spAutoFit/>
          </a:bodyPr>
          <a:lstStyle/>
          <a:p>
            <a:pPr>
              <a:tabLst>
                <a:tab pos="2227263" algn="ctr"/>
                <a:tab pos="3319463" algn="ctr"/>
                <a:tab pos="4402138" algn="ctr"/>
              </a:tabLst>
            </a:pPr>
            <a:r>
              <a:rPr lang="en-US" sz="1500" dirty="0" smtClean="0">
                <a:solidFill>
                  <a:schemeClr val="bg1"/>
                </a:solidFill>
                <a:latin typeface="Arial"/>
                <a:cs typeface="Arial"/>
              </a:rPr>
              <a:t>Program Management		</a:t>
            </a:r>
            <a:r>
              <a:rPr lang="en-US" sz="1500" dirty="0">
                <a:solidFill>
                  <a:schemeClr val="bg1"/>
                </a:solidFill>
                <a:latin typeface="Arial"/>
                <a:cs typeface="Arial"/>
              </a:rPr>
              <a:t> UW Safety </a:t>
            </a:r>
            <a:r>
              <a:rPr lang="en-US" sz="1500" dirty="0" smtClean="0">
                <a:solidFill>
                  <a:schemeClr val="bg1"/>
                </a:solidFill>
                <a:latin typeface="Arial"/>
                <a:cs typeface="Arial"/>
              </a:rPr>
              <a:t>	</a:t>
            </a:r>
            <a:r>
              <a:rPr lang="en-US" sz="1500" dirty="0">
                <a:solidFill>
                  <a:schemeClr val="bg1"/>
                </a:solidFill>
                <a:latin typeface="Arial"/>
                <a:cs typeface="Arial"/>
              </a:rPr>
              <a:t> UW Safety </a:t>
            </a:r>
            <a:endParaRPr lang="en-US" sz="1500" dirty="0" smtClean="0">
              <a:solidFill>
                <a:schemeClr val="bg1"/>
              </a:solidFill>
              <a:latin typeface="Arial"/>
              <a:cs typeface="Arial"/>
            </a:endParaRPr>
          </a:p>
        </p:txBody>
      </p:sp>
      <p:sp>
        <p:nvSpPr>
          <p:cNvPr id="33" name="TextBox 32"/>
          <p:cNvSpPr txBox="1"/>
          <p:nvPr/>
        </p:nvSpPr>
        <p:spPr>
          <a:xfrm>
            <a:off x="1779961" y="4909788"/>
            <a:ext cx="6144839" cy="323165"/>
          </a:xfrm>
          <a:prstGeom prst="rect">
            <a:avLst/>
          </a:prstGeom>
          <a:noFill/>
        </p:spPr>
        <p:txBody>
          <a:bodyPr wrap="square" rtlCol="0">
            <a:spAutoFit/>
          </a:bodyPr>
          <a:lstStyle/>
          <a:p>
            <a:pPr>
              <a:tabLst>
                <a:tab pos="2227263" algn="ctr"/>
                <a:tab pos="3319463" algn="ctr"/>
                <a:tab pos="4402138" algn="ctr"/>
              </a:tabLst>
            </a:pPr>
            <a:r>
              <a:rPr lang="en-US" sz="1500" dirty="0" smtClean="0">
                <a:solidFill>
                  <a:schemeClr val="bg1"/>
                </a:solidFill>
                <a:latin typeface="Arial"/>
                <a:cs typeface="Arial"/>
              </a:rPr>
              <a:t>Initial Outfitting	</a:t>
            </a:r>
            <a:r>
              <a:rPr lang="en-US" sz="1500" dirty="0">
                <a:solidFill>
                  <a:schemeClr val="bg1"/>
                </a:solidFill>
                <a:latin typeface="Arial"/>
                <a:cs typeface="Arial"/>
              </a:rPr>
              <a:t>	 UW Safety 	 UW Safety </a:t>
            </a:r>
            <a:endParaRPr lang="en-US" sz="1500" dirty="0" smtClean="0">
              <a:solidFill>
                <a:schemeClr val="bg1"/>
              </a:solidFill>
              <a:latin typeface="Arial"/>
              <a:cs typeface="Arial"/>
            </a:endParaRPr>
          </a:p>
        </p:txBody>
      </p:sp>
      <p:cxnSp>
        <p:nvCxnSpPr>
          <p:cNvPr id="4" name="Straight Connector 3"/>
          <p:cNvCxnSpPr/>
          <p:nvPr/>
        </p:nvCxnSpPr>
        <p:spPr>
          <a:xfrm>
            <a:off x="1690508" y="1981200"/>
            <a:ext cx="5405343" cy="0"/>
          </a:xfrm>
          <a:prstGeom prst="line">
            <a:avLst/>
          </a:prstGeom>
          <a:ln>
            <a:solidFill>
              <a:srgbClr val="F7C109"/>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690508" y="5257800"/>
            <a:ext cx="5405343" cy="0"/>
          </a:xfrm>
          <a:prstGeom prst="line">
            <a:avLst/>
          </a:prstGeom>
          <a:ln>
            <a:solidFill>
              <a:srgbClr val="F7C10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4845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78" y="98725"/>
            <a:ext cx="9080478" cy="707886"/>
          </a:xfrm>
          <a:prstGeom prst="rect">
            <a:avLst/>
          </a:prstGeom>
          <a:noFill/>
        </p:spPr>
        <p:txBody>
          <a:bodyPr wrap="square" rtlCol="0">
            <a:spAutoFit/>
          </a:bodyPr>
          <a:lstStyle/>
          <a:p>
            <a:pPr algn="ctr">
              <a:lnSpc>
                <a:spcPts val="4800"/>
              </a:lnSpc>
            </a:pPr>
            <a:r>
              <a:rPr lang="en-US" sz="2400" dirty="0" smtClean="0">
                <a:solidFill>
                  <a:srgbClr val="FFFFFF"/>
                </a:solidFill>
                <a:latin typeface="Arial"/>
                <a:cs typeface="Arial"/>
              </a:rPr>
              <a:t>Complete Solution with UW Safety, Alsco &amp; VF </a:t>
            </a:r>
            <a:r>
              <a:rPr lang="en-US" sz="2400" dirty="0">
                <a:solidFill>
                  <a:srgbClr val="FFFFFF"/>
                </a:solidFill>
                <a:latin typeface="Arial"/>
                <a:cs typeface="Arial"/>
              </a:rPr>
              <a:t>Workwear</a:t>
            </a:r>
            <a:endParaRPr lang="en-US" sz="2400" dirty="0" smtClean="0">
              <a:solidFill>
                <a:srgbClr val="FFFFFF"/>
              </a:solidFill>
              <a:latin typeface="Arial"/>
              <a:cs typeface="Arial"/>
            </a:endParaRPr>
          </a:p>
        </p:txBody>
      </p:sp>
      <p:grpSp>
        <p:nvGrpSpPr>
          <p:cNvPr id="8" name="Group 7"/>
          <p:cNvGrpSpPr/>
          <p:nvPr/>
        </p:nvGrpSpPr>
        <p:grpSpPr>
          <a:xfrm>
            <a:off x="2209800" y="1267051"/>
            <a:ext cx="1524000" cy="1789416"/>
            <a:chOff x="2209800" y="1185329"/>
            <a:chExt cx="1524000" cy="1789416"/>
          </a:xfrm>
        </p:grpSpPr>
        <p:sp>
          <p:nvSpPr>
            <p:cNvPr id="5" name="Bent Arrow 4"/>
            <p:cNvSpPr/>
            <p:nvPr/>
          </p:nvSpPr>
          <p:spPr>
            <a:xfrm>
              <a:off x="2209800" y="1185329"/>
              <a:ext cx="1524000" cy="1789416"/>
            </a:xfrm>
            <a:prstGeom prst="ben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47" name="TextBox 46"/>
            <p:cNvSpPr txBox="1"/>
            <p:nvPr/>
          </p:nvSpPr>
          <p:spPr>
            <a:xfrm>
              <a:off x="2549160" y="1396649"/>
              <a:ext cx="1066800" cy="307777"/>
            </a:xfrm>
            <a:prstGeom prst="rect">
              <a:avLst/>
            </a:prstGeom>
            <a:noFill/>
          </p:spPr>
          <p:txBody>
            <a:bodyPr wrap="square" rtlCol="0">
              <a:spAutoFit/>
            </a:bodyPr>
            <a:lstStyle/>
            <a:p>
              <a:pPr algn="ctr"/>
              <a:endParaRPr lang="en-US" sz="1400" b="1" dirty="0" smtClean="0">
                <a:solidFill>
                  <a:schemeClr val="tx2">
                    <a:lumMod val="50000"/>
                  </a:schemeClr>
                </a:solidFill>
                <a:latin typeface="Arial"/>
                <a:cs typeface="Arial"/>
              </a:endParaRPr>
            </a:p>
          </p:txBody>
        </p:sp>
      </p:grpSp>
      <p:grpSp>
        <p:nvGrpSpPr>
          <p:cNvPr id="9" name="Group 8"/>
          <p:cNvGrpSpPr/>
          <p:nvPr/>
        </p:nvGrpSpPr>
        <p:grpSpPr>
          <a:xfrm>
            <a:off x="5486400" y="1399759"/>
            <a:ext cx="1732908" cy="1524000"/>
            <a:chOff x="5486400" y="1318037"/>
            <a:chExt cx="1732908" cy="1524000"/>
          </a:xfrm>
        </p:grpSpPr>
        <p:sp>
          <p:nvSpPr>
            <p:cNvPr id="48" name="Bent Arrow 47"/>
            <p:cNvSpPr/>
            <p:nvPr/>
          </p:nvSpPr>
          <p:spPr>
            <a:xfrm rot="5400000">
              <a:off x="5590854" y="1213583"/>
              <a:ext cx="1524000" cy="1732908"/>
            </a:xfrm>
            <a:prstGeom prst="ben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49" name="TextBox 48"/>
            <p:cNvSpPr txBox="1"/>
            <p:nvPr/>
          </p:nvSpPr>
          <p:spPr>
            <a:xfrm>
              <a:off x="5486400" y="1337729"/>
              <a:ext cx="1066800" cy="307777"/>
            </a:xfrm>
            <a:prstGeom prst="rect">
              <a:avLst/>
            </a:prstGeom>
            <a:noFill/>
          </p:spPr>
          <p:txBody>
            <a:bodyPr wrap="square" rtlCol="0">
              <a:spAutoFit/>
            </a:bodyPr>
            <a:lstStyle/>
            <a:p>
              <a:pPr algn="ctr"/>
              <a:endParaRPr lang="en-US" sz="1400" b="1" dirty="0" smtClean="0">
                <a:solidFill>
                  <a:schemeClr val="tx2">
                    <a:lumMod val="50000"/>
                  </a:schemeClr>
                </a:solidFill>
                <a:latin typeface="Arial"/>
                <a:cs typeface="Arial"/>
              </a:endParaRPr>
            </a:p>
          </p:txBody>
        </p:sp>
      </p:grpSp>
      <p:grpSp>
        <p:nvGrpSpPr>
          <p:cNvPr id="10" name="Group 9"/>
          <p:cNvGrpSpPr/>
          <p:nvPr/>
        </p:nvGrpSpPr>
        <p:grpSpPr>
          <a:xfrm>
            <a:off x="5486400" y="2937929"/>
            <a:ext cx="1524000" cy="1789416"/>
            <a:chOff x="5486400" y="2937929"/>
            <a:chExt cx="1524000" cy="1789416"/>
          </a:xfrm>
        </p:grpSpPr>
        <p:sp>
          <p:nvSpPr>
            <p:cNvPr id="50" name="Bent Arrow 49"/>
            <p:cNvSpPr/>
            <p:nvPr/>
          </p:nvSpPr>
          <p:spPr>
            <a:xfrm rot="10800000">
              <a:off x="5486400" y="2937929"/>
              <a:ext cx="1524000" cy="1789416"/>
            </a:xfrm>
            <a:prstGeom prst="ben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51" name="TextBox 50"/>
            <p:cNvSpPr txBox="1"/>
            <p:nvPr/>
          </p:nvSpPr>
          <p:spPr>
            <a:xfrm>
              <a:off x="5571240" y="4172849"/>
              <a:ext cx="1066800" cy="307777"/>
            </a:xfrm>
            <a:prstGeom prst="rect">
              <a:avLst/>
            </a:prstGeom>
            <a:noFill/>
          </p:spPr>
          <p:txBody>
            <a:bodyPr wrap="square" rtlCol="0">
              <a:spAutoFit/>
            </a:bodyPr>
            <a:lstStyle/>
            <a:p>
              <a:pPr algn="ctr"/>
              <a:endParaRPr lang="en-US" sz="1400" b="1" dirty="0" smtClean="0">
                <a:solidFill>
                  <a:schemeClr val="tx2">
                    <a:lumMod val="50000"/>
                  </a:schemeClr>
                </a:solidFill>
                <a:latin typeface="Arial"/>
                <a:cs typeface="Arial"/>
              </a:endParaRPr>
            </a:p>
          </p:txBody>
        </p:sp>
      </p:grpSp>
      <p:grpSp>
        <p:nvGrpSpPr>
          <p:cNvPr id="11" name="Group 10"/>
          <p:cNvGrpSpPr/>
          <p:nvPr/>
        </p:nvGrpSpPr>
        <p:grpSpPr>
          <a:xfrm>
            <a:off x="2057400" y="3014129"/>
            <a:ext cx="1732908" cy="1524000"/>
            <a:chOff x="2057400" y="3014129"/>
            <a:chExt cx="1732908" cy="1524000"/>
          </a:xfrm>
        </p:grpSpPr>
        <p:sp>
          <p:nvSpPr>
            <p:cNvPr id="52" name="Bent Arrow 51"/>
            <p:cNvSpPr/>
            <p:nvPr/>
          </p:nvSpPr>
          <p:spPr>
            <a:xfrm rot="16200000">
              <a:off x="2161854" y="2909675"/>
              <a:ext cx="1524000" cy="1732908"/>
            </a:xfrm>
            <a:prstGeom prst="ben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53" name="TextBox 52"/>
            <p:cNvSpPr txBox="1"/>
            <p:nvPr/>
          </p:nvSpPr>
          <p:spPr>
            <a:xfrm>
              <a:off x="2549160" y="4157129"/>
              <a:ext cx="1066800" cy="307777"/>
            </a:xfrm>
            <a:prstGeom prst="rect">
              <a:avLst/>
            </a:prstGeom>
            <a:noFill/>
          </p:spPr>
          <p:txBody>
            <a:bodyPr wrap="square" rtlCol="0">
              <a:spAutoFit/>
            </a:bodyPr>
            <a:lstStyle/>
            <a:p>
              <a:pPr algn="ctr"/>
              <a:endParaRPr lang="en-US" sz="1400" b="1" dirty="0" smtClean="0">
                <a:solidFill>
                  <a:schemeClr val="tx2">
                    <a:lumMod val="50000"/>
                  </a:schemeClr>
                </a:solidFill>
                <a:latin typeface="Arial"/>
                <a:cs typeface="Arial"/>
              </a:endParaRPr>
            </a:p>
          </p:txBody>
        </p:sp>
      </p:grpSp>
      <p:sp>
        <p:nvSpPr>
          <p:cNvPr id="46" name="TextBox 45"/>
          <p:cNvSpPr txBox="1"/>
          <p:nvPr/>
        </p:nvSpPr>
        <p:spPr>
          <a:xfrm>
            <a:off x="7038109" y="3995833"/>
            <a:ext cx="1856097" cy="877163"/>
          </a:xfrm>
          <a:prstGeom prst="rect">
            <a:avLst/>
          </a:prstGeom>
          <a:noFill/>
        </p:spPr>
        <p:txBody>
          <a:bodyPr wrap="square" rtlCol="0">
            <a:spAutoFit/>
          </a:bodyPr>
          <a:lstStyle/>
          <a:p>
            <a:pPr algn="ctr">
              <a:tabLst>
                <a:tab pos="2227263" algn="ctr"/>
                <a:tab pos="3319463" algn="ctr"/>
                <a:tab pos="4630738" algn="ctr"/>
              </a:tabLst>
            </a:pPr>
            <a:r>
              <a:rPr lang="en-US" sz="1700" b="1" dirty="0" smtClean="0">
                <a:solidFill>
                  <a:schemeClr val="bg1"/>
                </a:solidFill>
                <a:latin typeface="Arial"/>
                <a:cs typeface="Arial"/>
              </a:rPr>
              <a:t>Elimination of clutter; tracking of returns</a:t>
            </a:r>
          </a:p>
        </p:txBody>
      </p:sp>
      <p:grpSp>
        <p:nvGrpSpPr>
          <p:cNvPr id="13" name="Group 12"/>
          <p:cNvGrpSpPr/>
          <p:nvPr/>
        </p:nvGrpSpPr>
        <p:grpSpPr>
          <a:xfrm>
            <a:off x="1600200" y="1143000"/>
            <a:ext cx="6019801" cy="3767672"/>
            <a:chOff x="1600200" y="1143000"/>
            <a:chExt cx="6019801" cy="3767672"/>
          </a:xfrm>
        </p:grpSpPr>
        <p:sp>
          <p:nvSpPr>
            <p:cNvPr id="2" name="Rectangle 1"/>
            <p:cNvSpPr/>
            <p:nvPr/>
          </p:nvSpPr>
          <p:spPr>
            <a:xfrm>
              <a:off x="3810000" y="3657600"/>
              <a:ext cx="1600201" cy="125307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TextBox 11"/>
            <p:cNvSpPr txBox="1"/>
            <p:nvPr/>
          </p:nvSpPr>
          <p:spPr>
            <a:xfrm>
              <a:off x="3886200" y="3886200"/>
              <a:ext cx="1447800" cy="646331"/>
            </a:xfrm>
            <a:prstGeom prst="rect">
              <a:avLst/>
            </a:prstGeom>
            <a:noFill/>
          </p:spPr>
          <p:txBody>
            <a:bodyPr wrap="square" rtlCol="0">
              <a:spAutoFit/>
            </a:bodyPr>
            <a:lstStyle/>
            <a:p>
              <a:pPr algn="ctr"/>
              <a:r>
                <a:rPr lang="en-US" dirty="0" smtClean="0">
                  <a:solidFill>
                    <a:schemeClr val="bg1"/>
                  </a:solidFill>
                  <a:latin typeface="Arial"/>
                  <a:cs typeface="Arial"/>
                </a:rPr>
                <a:t>Wash, Dry,</a:t>
              </a:r>
            </a:p>
            <a:p>
              <a:pPr algn="ctr"/>
              <a:r>
                <a:rPr lang="en-US" dirty="0" smtClean="0">
                  <a:solidFill>
                    <a:schemeClr val="bg1"/>
                  </a:solidFill>
                  <a:latin typeface="Arial"/>
                  <a:cs typeface="Arial"/>
                </a:rPr>
                <a:t>Repair</a:t>
              </a:r>
            </a:p>
          </p:txBody>
        </p:sp>
        <p:sp>
          <p:nvSpPr>
            <p:cNvPr id="22" name="Rectangle 21"/>
            <p:cNvSpPr/>
            <p:nvPr/>
          </p:nvSpPr>
          <p:spPr>
            <a:xfrm>
              <a:off x="3810000" y="1143000"/>
              <a:ext cx="1600201" cy="1253072"/>
            </a:xfrm>
            <a:prstGeom prst="rect">
              <a:avLst/>
            </a:prstGeom>
            <a:solidFill>
              <a:srgbClr val="F7C1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3" name="TextBox 22"/>
            <p:cNvSpPr txBox="1"/>
            <p:nvPr/>
          </p:nvSpPr>
          <p:spPr>
            <a:xfrm>
              <a:off x="3886200" y="1362670"/>
              <a:ext cx="1447800" cy="923330"/>
            </a:xfrm>
            <a:prstGeom prst="rect">
              <a:avLst/>
            </a:prstGeom>
            <a:noFill/>
          </p:spPr>
          <p:txBody>
            <a:bodyPr wrap="square" rtlCol="0">
              <a:spAutoFit/>
            </a:bodyPr>
            <a:lstStyle/>
            <a:p>
              <a:pPr algn="ctr"/>
              <a:r>
                <a:rPr lang="en-US" dirty="0" smtClean="0">
                  <a:solidFill>
                    <a:schemeClr val="tx2">
                      <a:lumMod val="50000"/>
                    </a:schemeClr>
                  </a:solidFill>
                  <a:latin typeface="Arial"/>
                  <a:cs typeface="Arial"/>
                </a:rPr>
                <a:t>Sourcing of lab coat and distribution</a:t>
              </a:r>
            </a:p>
          </p:txBody>
        </p:sp>
        <p:sp>
          <p:nvSpPr>
            <p:cNvPr id="40" name="Rectangle 39"/>
            <p:cNvSpPr/>
            <p:nvPr/>
          </p:nvSpPr>
          <p:spPr>
            <a:xfrm>
              <a:off x="6019800" y="2362200"/>
              <a:ext cx="1600201" cy="125307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1" name="TextBox 40"/>
            <p:cNvSpPr txBox="1"/>
            <p:nvPr/>
          </p:nvSpPr>
          <p:spPr>
            <a:xfrm>
              <a:off x="6096000" y="2505670"/>
              <a:ext cx="1447800" cy="923330"/>
            </a:xfrm>
            <a:prstGeom prst="rect">
              <a:avLst/>
            </a:prstGeom>
            <a:noFill/>
          </p:spPr>
          <p:txBody>
            <a:bodyPr wrap="square" rtlCol="0">
              <a:spAutoFit/>
            </a:bodyPr>
            <a:lstStyle/>
            <a:p>
              <a:pPr algn="ctr"/>
              <a:r>
                <a:rPr lang="en-US" dirty="0" smtClean="0">
                  <a:solidFill>
                    <a:schemeClr val="bg1"/>
                  </a:solidFill>
                  <a:latin typeface="Arial"/>
                  <a:cs typeface="Arial"/>
                </a:rPr>
                <a:t>Soiled</a:t>
              </a:r>
            </a:p>
            <a:p>
              <a:pPr algn="ctr"/>
              <a:r>
                <a:rPr lang="en-US" dirty="0" smtClean="0">
                  <a:solidFill>
                    <a:schemeClr val="bg1"/>
                  </a:solidFill>
                  <a:latin typeface="Arial"/>
                  <a:cs typeface="Arial"/>
                </a:rPr>
                <a:t>Lab Coats</a:t>
              </a:r>
            </a:p>
            <a:p>
              <a:pPr algn="ctr"/>
              <a:r>
                <a:rPr lang="en-US" dirty="0" smtClean="0">
                  <a:solidFill>
                    <a:schemeClr val="bg1"/>
                  </a:solidFill>
                  <a:latin typeface="Arial"/>
                  <a:cs typeface="Arial"/>
                </a:rPr>
                <a:t>Collected</a:t>
              </a:r>
            </a:p>
          </p:txBody>
        </p:sp>
        <p:sp>
          <p:nvSpPr>
            <p:cNvPr id="30" name="Rectangle 29"/>
            <p:cNvSpPr/>
            <p:nvPr/>
          </p:nvSpPr>
          <p:spPr>
            <a:xfrm>
              <a:off x="1600200" y="2362200"/>
              <a:ext cx="1600201" cy="125307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1" name="TextBox 30"/>
            <p:cNvSpPr txBox="1"/>
            <p:nvPr/>
          </p:nvSpPr>
          <p:spPr>
            <a:xfrm>
              <a:off x="1684647" y="2505670"/>
              <a:ext cx="1600200" cy="923330"/>
            </a:xfrm>
            <a:prstGeom prst="rect">
              <a:avLst/>
            </a:prstGeom>
            <a:noFill/>
          </p:spPr>
          <p:txBody>
            <a:bodyPr wrap="square" rtlCol="0">
              <a:spAutoFit/>
            </a:bodyPr>
            <a:lstStyle/>
            <a:p>
              <a:pPr algn="ctr"/>
              <a:r>
                <a:rPr lang="en-US" dirty="0" smtClean="0">
                  <a:solidFill>
                    <a:schemeClr val="bg1"/>
                  </a:solidFill>
                  <a:latin typeface="Arial"/>
                  <a:cs typeface="Arial"/>
                </a:rPr>
                <a:t>Lab Coats</a:t>
              </a:r>
            </a:p>
            <a:p>
              <a:pPr algn="ctr"/>
              <a:r>
                <a:rPr lang="en-US" dirty="0" smtClean="0">
                  <a:solidFill>
                    <a:schemeClr val="bg1"/>
                  </a:solidFill>
                  <a:latin typeface="Arial"/>
                  <a:cs typeface="Arial"/>
                </a:rPr>
                <a:t>redistributed to Lab</a:t>
              </a:r>
            </a:p>
          </p:txBody>
        </p:sp>
      </p:grpSp>
      <p:sp>
        <p:nvSpPr>
          <p:cNvPr id="54" name="TextBox 53"/>
          <p:cNvSpPr txBox="1"/>
          <p:nvPr/>
        </p:nvSpPr>
        <p:spPr>
          <a:xfrm>
            <a:off x="6875318" y="850064"/>
            <a:ext cx="2019300" cy="1138773"/>
          </a:xfrm>
          <a:prstGeom prst="rect">
            <a:avLst/>
          </a:prstGeom>
          <a:noFill/>
        </p:spPr>
        <p:txBody>
          <a:bodyPr wrap="square" rtlCol="0">
            <a:spAutoFit/>
          </a:bodyPr>
          <a:lstStyle/>
          <a:p>
            <a:pPr algn="ctr">
              <a:tabLst>
                <a:tab pos="2227263" algn="ctr"/>
                <a:tab pos="3319463" algn="ctr"/>
                <a:tab pos="4630738" algn="ctr"/>
              </a:tabLst>
            </a:pPr>
            <a:r>
              <a:rPr lang="en-US" sz="1700" b="1" dirty="0" smtClean="0">
                <a:solidFill>
                  <a:schemeClr val="bg1"/>
                </a:solidFill>
                <a:latin typeface="Arial"/>
                <a:cs typeface="Arial"/>
              </a:rPr>
              <a:t>Professional Fitting Event to ensure comfort and fit</a:t>
            </a:r>
          </a:p>
        </p:txBody>
      </p:sp>
      <p:sp>
        <p:nvSpPr>
          <p:cNvPr id="55" name="TextBox 54"/>
          <p:cNvSpPr txBox="1"/>
          <p:nvPr/>
        </p:nvSpPr>
        <p:spPr>
          <a:xfrm>
            <a:off x="215901" y="990600"/>
            <a:ext cx="1811866" cy="1138773"/>
          </a:xfrm>
          <a:prstGeom prst="rect">
            <a:avLst/>
          </a:prstGeom>
          <a:noFill/>
        </p:spPr>
        <p:txBody>
          <a:bodyPr wrap="square" rtlCol="0">
            <a:spAutoFit/>
          </a:bodyPr>
          <a:lstStyle/>
          <a:p>
            <a:pPr algn="ctr">
              <a:tabLst>
                <a:tab pos="2227263" algn="ctr"/>
                <a:tab pos="3319463" algn="ctr"/>
                <a:tab pos="4630738" algn="ctr"/>
              </a:tabLst>
            </a:pPr>
            <a:r>
              <a:rPr lang="en-US" sz="1700" b="1" dirty="0" smtClean="0">
                <a:solidFill>
                  <a:schemeClr val="bg1"/>
                </a:solidFill>
                <a:latin typeface="Arial"/>
                <a:cs typeface="Arial"/>
              </a:rPr>
              <a:t>Controlled distribution and inventory by UW Safety</a:t>
            </a:r>
          </a:p>
        </p:txBody>
      </p:sp>
      <p:grpSp>
        <p:nvGrpSpPr>
          <p:cNvPr id="4" name="Group 3"/>
          <p:cNvGrpSpPr/>
          <p:nvPr/>
        </p:nvGrpSpPr>
        <p:grpSpPr>
          <a:xfrm>
            <a:off x="4343400" y="914400"/>
            <a:ext cx="457200" cy="457200"/>
            <a:chOff x="533400" y="3200400"/>
            <a:chExt cx="457200" cy="457200"/>
          </a:xfrm>
        </p:grpSpPr>
        <p:sp>
          <p:nvSpPr>
            <p:cNvPr id="3" name="Oval 2"/>
            <p:cNvSpPr/>
            <p:nvPr/>
          </p:nvSpPr>
          <p:spPr>
            <a:xfrm>
              <a:off x="533400" y="3200400"/>
              <a:ext cx="457200" cy="45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563253" y="3225141"/>
              <a:ext cx="381000" cy="400110"/>
            </a:xfrm>
            <a:prstGeom prst="rect">
              <a:avLst/>
            </a:prstGeom>
            <a:noFill/>
          </p:spPr>
          <p:txBody>
            <a:bodyPr wrap="square" rtlCol="0">
              <a:spAutoFit/>
            </a:bodyPr>
            <a:lstStyle/>
            <a:p>
              <a:pPr algn="ctr"/>
              <a:r>
                <a:rPr lang="en-US" sz="2000" b="1" dirty="0" smtClean="0">
                  <a:solidFill>
                    <a:schemeClr val="bg1"/>
                  </a:solidFill>
                  <a:latin typeface="Arial"/>
                  <a:cs typeface="Arial"/>
                </a:rPr>
                <a:t>1</a:t>
              </a:r>
            </a:p>
          </p:txBody>
        </p:sp>
      </p:grpSp>
      <p:grpSp>
        <p:nvGrpSpPr>
          <p:cNvPr id="32" name="Group 31"/>
          <p:cNvGrpSpPr/>
          <p:nvPr/>
        </p:nvGrpSpPr>
        <p:grpSpPr>
          <a:xfrm>
            <a:off x="7467600" y="2743200"/>
            <a:ext cx="457200" cy="457200"/>
            <a:chOff x="533400" y="3200400"/>
            <a:chExt cx="457200" cy="457200"/>
          </a:xfrm>
        </p:grpSpPr>
        <p:sp>
          <p:nvSpPr>
            <p:cNvPr id="33" name="Oval 32"/>
            <p:cNvSpPr/>
            <p:nvPr/>
          </p:nvSpPr>
          <p:spPr>
            <a:xfrm>
              <a:off x="533400" y="3200400"/>
              <a:ext cx="457200" cy="45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563253" y="3225141"/>
              <a:ext cx="381000" cy="400110"/>
            </a:xfrm>
            <a:prstGeom prst="rect">
              <a:avLst/>
            </a:prstGeom>
            <a:noFill/>
          </p:spPr>
          <p:txBody>
            <a:bodyPr wrap="square" rtlCol="0">
              <a:spAutoFit/>
            </a:bodyPr>
            <a:lstStyle/>
            <a:p>
              <a:pPr algn="ctr"/>
              <a:r>
                <a:rPr lang="en-US" sz="2000" b="1" dirty="0" smtClean="0">
                  <a:solidFill>
                    <a:schemeClr val="bg1"/>
                  </a:solidFill>
                  <a:latin typeface="Arial"/>
                  <a:cs typeface="Arial"/>
                </a:rPr>
                <a:t>2</a:t>
              </a:r>
            </a:p>
          </p:txBody>
        </p:sp>
      </p:grpSp>
      <p:grpSp>
        <p:nvGrpSpPr>
          <p:cNvPr id="35" name="Group 34"/>
          <p:cNvGrpSpPr/>
          <p:nvPr/>
        </p:nvGrpSpPr>
        <p:grpSpPr>
          <a:xfrm>
            <a:off x="4343400" y="4648200"/>
            <a:ext cx="457200" cy="457200"/>
            <a:chOff x="533400" y="3200400"/>
            <a:chExt cx="457200" cy="457200"/>
          </a:xfrm>
        </p:grpSpPr>
        <p:sp>
          <p:nvSpPr>
            <p:cNvPr id="36" name="Oval 35"/>
            <p:cNvSpPr/>
            <p:nvPr/>
          </p:nvSpPr>
          <p:spPr>
            <a:xfrm>
              <a:off x="533400" y="3200400"/>
              <a:ext cx="457200" cy="45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563253" y="3225141"/>
              <a:ext cx="381000" cy="400110"/>
            </a:xfrm>
            <a:prstGeom prst="rect">
              <a:avLst/>
            </a:prstGeom>
            <a:noFill/>
          </p:spPr>
          <p:txBody>
            <a:bodyPr wrap="square" rtlCol="0">
              <a:spAutoFit/>
            </a:bodyPr>
            <a:lstStyle/>
            <a:p>
              <a:pPr algn="ctr"/>
              <a:r>
                <a:rPr lang="en-US" sz="2000" b="1" dirty="0" smtClean="0">
                  <a:solidFill>
                    <a:schemeClr val="bg1"/>
                  </a:solidFill>
                  <a:latin typeface="Arial"/>
                  <a:cs typeface="Arial"/>
                </a:rPr>
                <a:t>3</a:t>
              </a:r>
            </a:p>
          </p:txBody>
        </p:sp>
      </p:grpSp>
      <p:grpSp>
        <p:nvGrpSpPr>
          <p:cNvPr id="38" name="Group 37"/>
          <p:cNvGrpSpPr/>
          <p:nvPr/>
        </p:nvGrpSpPr>
        <p:grpSpPr>
          <a:xfrm>
            <a:off x="1371600" y="2743200"/>
            <a:ext cx="457200" cy="457200"/>
            <a:chOff x="533400" y="3200400"/>
            <a:chExt cx="457200" cy="457200"/>
          </a:xfrm>
        </p:grpSpPr>
        <p:sp>
          <p:nvSpPr>
            <p:cNvPr id="42" name="Oval 41"/>
            <p:cNvSpPr/>
            <p:nvPr/>
          </p:nvSpPr>
          <p:spPr>
            <a:xfrm>
              <a:off x="533400" y="3200400"/>
              <a:ext cx="457200" cy="45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563253" y="3225141"/>
              <a:ext cx="381000" cy="400110"/>
            </a:xfrm>
            <a:prstGeom prst="rect">
              <a:avLst/>
            </a:prstGeom>
            <a:noFill/>
          </p:spPr>
          <p:txBody>
            <a:bodyPr wrap="square" rtlCol="0">
              <a:spAutoFit/>
            </a:bodyPr>
            <a:lstStyle/>
            <a:p>
              <a:pPr algn="ctr"/>
              <a:r>
                <a:rPr lang="en-US" sz="2000" b="1" dirty="0" smtClean="0">
                  <a:solidFill>
                    <a:schemeClr val="bg1"/>
                  </a:solidFill>
                  <a:latin typeface="Arial"/>
                  <a:cs typeface="Arial"/>
                </a:rPr>
                <a:t>4</a:t>
              </a:r>
            </a:p>
          </p:txBody>
        </p:sp>
      </p:grpSp>
      <p:sp>
        <p:nvSpPr>
          <p:cNvPr id="45" name="TextBox 44"/>
          <p:cNvSpPr txBox="1"/>
          <p:nvPr/>
        </p:nvSpPr>
        <p:spPr>
          <a:xfrm>
            <a:off x="152400" y="4038600"/>
            <a:ext cx="2019300" cy="877163"/>
          </a:xfrm>
          <a:prstGeom prst="rect">
            <a:avLst/>
          </a:prstGeom>
          <a:noFill/>
        </p:spPr>
        <p:txBody>
          <a:bodyPr wrap="square" rtlCol="0">
            <a:spAutoFit/>
          </a:bodyPr>
          <a:lstStyle/>
          <a:p>
            <a:pPr algn="ctr">
              <a:tabLst>
                <a:tab pos="2227263" algn="ctr"/>
                <a:tab pos="3319463" algn="ctr"/>
                <a:tab pos="4630738" algn="ctr"/>
              </a:tabLst>
            </a:pPr>
            <a:r>
              <a:rPr lang="en-US" sz="1700" b="1" dirty="0" smtClean="0">
                <a:solidFill>
                  <a:schemeClr val="bg1"/>
                </a:solidFill>
                <a:latin typeface="Arial"/>
                <a:cs typeface="Arial"/>
              </a:rPr>
              <a:t>Laundered and organized stock always available</a:t>
            </a:r>
          </a:p>
        </p:txBody>
      </p:sp>
    </p:spTree>
    <p:extLst>
      <p:ext uri="{BB962C8B-B14F-4D97-AF65-F5344CB8AC3E}">
        <p14:creationId xmlns:p14="http://schemas.microsoft.com/office/powerpoint/2010/main" val="1245455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4" grpId="0"/>
      <p:bldP spid="55"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518" y="2483874"/>
            <a:ext cx="3475953" cy="2807246"/>
          </a:xfrm>
          <a:prstGeom prst="rect">
            <a:avLst/>
          </a:prstGeom>
        </p:spPr>
      </p:pic>
      <p:sp>
        <p:nvSpPr>
          <p:cNvPr id="5" name="TextBox 4"/>
          <p:cNvSpPr txBox="1"/>
          <p:nvPr/>
        </p:nvSpPr>
        <p:spPr>
          <a:xfrm>
            <a:off x="4648199" y="-17208"/>
            <a:ext cx="4267199" cy="2554545"/>
          </a:xfrm>
          <a:prstGeom prst="rect">
            <a:avLst/>
          </a:prstGeom>
          <a:noFill/>
        </p:spPr>
        <p:txBody>
          <a:bodyPr wrap="square" rtlCol="0">
            <a:spAutoFit/>
          </a:bodyPr>
          <a:lstStyle/>
          <a:p>
            <a:pPr algn="ctr">
              <a:lnSpc>
                <a:spcPts val="4800"/>
              </a:lnSpc>
            </a:pPr>
            <a:r>
              <a:rPr lang="en-US" sz="3600" dirty="0" smtClean="0">
                <a:solidFill>
                  <a:srgbClr val="FFFFFF"/>
                </a:solidFill>
                <a:latin typeface="Arial"/>
                <a:cs typeface="Arial"/>
              </a:rPr>
              <a:t>UW Safety Managing </a:t>
            </a:r>
            <a:r>
              <a:rPr lang="en-US" sz="3600" dirty="0">
                <a:solidFill>
                  <a:srgbClr val="FFFFFF"/>
                </a:solidFill>
                <a:latin typeface="Arial"/>
                <a:cs typeface="Arial"/>
              </a:rPr>
              <a:t>Y</a:t>
            </a:r>
            <a:r>
              <a:rPr lang="en-US" sz="3600" dirty="0" smtClean="0">
                <a:solidFill>
                  <a:srgbClr val="FFFFFF"/>
                </a:solidFill>
                <a:latin typeface="Arial"/>
                <a:cs typeface="Arial"/>
              </a:rPr>
              <a:t>our New</a:t>
            </a:r>
            <a:r>
              <a:rPr lang="en-US" sz="3600" dirty="0">
                <a:solidFill>
                  <a:srgbClr val="FFFFFF"/>
                </a:solidFill>
                <a:latin typeface="Arial"/>
                <a:cs typeface="Arial"/>
              </a:rPr>
              <a:t> </a:t>
            </a:r>
            <a:r>
              <a:rPr lang="en-US" sz="3600" dirty="0" smtClean="0">
                <a:solidFill>
                  <a:srgbClr val="FFFFFF"/>
                </a:solidFill>
                <a:latin typeface="Arial"/>
                <a:cs typeface="Arial"/>
              </a:rPr>
              <a:t>Lab Coat Program</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15" y="152400"/>
            <a:ext cx="4631266" cy="54102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2590800"/>
            <a:ext cx="609599" cy="242836"/>
          </a:xfrm>
          <a:prstGeom prst="rect">
            <a:avLst/>
          </a:prstGeom>
        </p:spPr>
      </p:pic>
    </p:spTree>
    <p:extLst>
      <p:ext uri="{BB962C8B-B14F-4D97-AF65-F5344CB8AC3E}">
        <p14:creationId xmlns:p14="http://schemas.microsoft.com/office/powerpoint/2010/main" val="145186857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33" y="2438400"/>
            <a:ext cx="9160933" cy="2023533"/>
          </a:xfrm>
          <a:prstGeom prst="rect">
            <a:avLst/>
          </a:prstGeom>
          <a:gradFill flip="none" rotWithShape="1">
            <a:gsLst>
              <a:gs pos="100000">
                <a:schemeClr val="tx2">
                  <a:lumMod val="50000"/>
                </a:schemeClr>
              </a:gs>
              <a:gs pos="0">
                <a:schemeClr val="tx2">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TextBox 11"/>
          <p:cNvSpPr txBox="1"/>
          <p:nvPr/>
        </p:nvSpPr>
        <p:spPr>
          <a:xfrm>
            <a:off x="601132" y="2616201"/>
            <a:ext cx="8017934" cy="1569660"/>
          </a:xfrm>
          <a:prstGeom prst="rect">
            <a:avLst/>
          </a:prstGeom>
          <a:noFill/>
        </p:spPr>
        <p:txBody>
          <a:bodyPr wrap="square" rtlCol="0">
            <a:spAutoFit/>
          </a:bodyPr>
          <a:lstStyle/>
          <a:p>
            <a:r>
              <a:rPr lang="en-US" sz="3000" b="1" dirty="0" smtClean="0">
                <a:solidFill>
                  <a:schemeClr val="bg1"/>
                </a:solidFill>
                <a:latin typeface="Arial"/>
                <a:cs typeface="Arial"/>
              </a:rPr>
              <a:t>COMFORT</a:t>
            </a:r>
          </a:p>
          <a:p>
            <a:r>
              <a:rPr lang="en-US" sz="2200" dirty="0" smtClean="0">
                <a:solidFill>
                  <a:schemeClr val="bg1"/>
                </a:solidFill>
                <a:latin typeface="Arial"/>
                <a:cs typeface="Arial"/>
              </a:rPr>
              <a:t>Alsco &amp; VF offers </a:t>
            </a:r>
            <a:r>
              <a:rPr lang="en-US" sz="2200" dirty="0" smtClean="0">
                <a:solidFill>
                  <a:schemeClr val="bg1"/>
                </a:solidFill>
                <a:latin typeface="Arial"/>
                <a:cs typeface="Arial"/>
              </a:rPr>
              <a:t>a full line of retail inspired protective apparel from the best brands and fabrics. </a:t>
            </a:r>
            <a:r>
              <a:rPr lang="en-US" sz="2200" dirty="0" smtClean="0">
                <a:solidFill>
                  <a:schemeClr val="bg1"/>
                </a:solidFill>
                <a:latin typeface="Arial"/>
                <a:cs typeface="Arial"/>
              </a:rPr>
              <a:t>UW </a:t>
            </a:r>
            <a:r>
              <a:rPr lang="en-US" sz="2200" dirty="0" smtClean="0">
                <a:solidFill>
                  <a:schemeClr val="bg1"/>
                </a:solidFill>
                <a:latin typeface="Arial"/>
                <a:cs typeface="Arial"/>
              </a:rPr>
              <a:t>individually fit </a:t>
            </a:r>
            <a:r>
              <a:rPr lang="en-US" sz="2200" dirty="0" smtClean="0">
                <a:solidFill>
                  <a:schemeClr val="bg1"/>
                </a:solidFill>
                <a:latin typeface="Arial"/>
                <a:cs typeface="Arial"/>
              </a:rPr>
              <a:t>lab coats </a:t>
            </a:r>
            <a:r>
              <a:rPr lang="en-US" sz="2200" dirty="0" smtClean="0">
                <a:solidFill>
                  <a:schemeClr val="bg1"/>
                </a:solidFill>
                <a:latin typeface="Arial"/>
                <a:cs typeface="Arial"/>
              </a:rPr>
              <a:t>for each employee to ensure the right look and fit.</a:t>
            </a:r>
            <a:endParaRPr lang="en-US" sz="2200" dirty="0">
              <a:solidFill>
                <a:schemeClr val="bg1"/>
              </a:solidFill>
              <a:latin typeface="Arial"/>
              <a:cs typeface="Arial"/>
            </a:endParaRPr>
          </a:p>
        </p:txBody>
      </p:sp>
      <p:sp>
        <p:nvSpPr>
          <p:cNvPr id="2" name="Rectangle 1"/>
          <p:cNvSpPr/>
          <p:nvPr/>
        </p:nvSpPr>
        <p:spPr>
          <a:xfrm>
            <a:off x="190499" y="604089"/>
            <a:ext cx="8839200" cy="1508105"/>
          </a:xfrm>
          <a:prstGeom prst="rect">
            <a:avLst/>
          </a:prstGeom>
        </p:spPr>
        <p:txBody>
          <a:bodyPr wrap="square">
            <a:spAutoFit/>
          </a:bodyPr>
          <a:lstStyle/>
          <a:p>
            <a:r>
              <a:rPr lang="en-US" sz="3000" dirty="0" smtClean="0">
                <a:solidFill>
                  <a:schemeClr val="bg1"/>
                </a:solidFill>
                <a:latin typeface="Arial"/>
                <a:cs typeface="Arial"/>
              </a:rPr>
              <a:t>UW Partnering </a:t>
            </a:r>
            <a:r>
              <a:rPr lang="en-US" sz="3000" dirty="0" smtClean="0">
                <a:solidFill>
                  <a:schemeClr val="bg1"/>
                </a:solidFill>
                <a:latin typeface="Arial"/>
                <a:cs typeface="Arial"/>
              </a:rPr>
              <a:t>with Alsco &amp; VF </a:t>
            </a:r>
            <a:r>
              <a:rPr lang="en-US" sz="3200" dirty="0">
                <a:solidFill>
                  <a:srgbClr val="FFFFFF"/>
                </a:solidFill>
                <a:latin typeface="Arial"/>
                <a:cs typeface="Arial"/>
              </a:rPr>
              <a:t>Workwear</a:t>
            </a:r>
            <a:r>
              <a:rPr lang="en-US" sz="3000" dirty="0" smtClean="0">
                <a:solidFill>
                  <a:schemeClr val="bg1"/>
                </a:solidFill>
                <a:latin typeface="Arial"/>
                <a:cs typeface="Arial"/>
              </a:rPr>
              <a:t>  </a:t>
            </a:r>
            <a:r>
              <a:rPr lang="en-US" sz="3000" dirty="0">
                <a:solidFill>
                  <a:schemeClr val="bg1"/>
                </a:solidFill>
                <a:latin typeface="Arial"/>
                <a:cs typeface="Arial"/>
              </a:rPr>
              <a:t>for your </a:t>
            </a:r>
            <a:r>
              <a:rPr lang="en-US" sz="3000" dirty="0" smtClean="0">
                <a:solidFill>
                  <a:schemeClr val="bg1"/>
                </a:solidFill>
                <a:latin typeface="Arial"/>
                <a:cs typeface="Arial"/>
              </a:rPr>
              <a:t>flame/chemical </a:t>
            </a:r>
            <a:r>
              <a:rPr lang="en-US" sz="3000" dirty="0">
                <a:solidFill>
                  <a:schemeClr val="bg1"/>
                </a:solidFill>
                <a:latin typeface="Arial"/>
                <a:cs typeface="Arial"/>
              </a:rPr>
              <a:t>resistant </a:t>
            </a:r>
            <a:r>
              <a:rPr lang="en-US" sz="3000" dirty="0" smtClean="0">
                <a:solidFill>
                  <a:schemeClr val="bg1"/>
                </a:solidFill>
                <a:latin typeface="Arial"/>
                <a:cs typeface="Arial"/>
              </a:rPr>
              <a:t>clothing delivers </a:t>
            </a:r>
            <a:r>
              <a:rPr lang="en-US" sz="3000" dirty="0">
                <a:solidFill>
                  <a:schemeClr val="bg1"/>
                </a:solidFill>
                <a:latin typeface="Arial"/>
                <a:cs typeface="Arial"/>
              </a:rPr>
              <a:t>you three key benefits: comfort, care, and convenience.</a:t>
            </a:r>
          </a:p>
        </p:txBody>
      </p:sp>
    </p:spTree>
    <p:extLst>
      <p:ext uri="{BB962C8B-B14F-4D97-AF65-F5344CB8AC3E}">
        <p14:creationId xmlns:p14="http://schemas.microsoft.com/office/powerpoint/2010/main" val="1078452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933" y="304800"/>
            <a:ext cx="9160933" cy="4953000"/>
          </a:xfrm>
          <a:prstGeom prst="rect">
            <a:avLst/>
          </a:prstGeom>
          <a:gradFill flip="none" rotWithShape="1">
            <a:gsLst>
              <a:gs pos="100000">
                <a:schemeClr val="tx2">
                  <a:lumMod val="50000"/>
                </a:schemeClr>
              </a:gs>
              <a:gs pos="0">
                <a:schemeClr val="tx2">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TextBox 9"/>
          <p:cNvSpPr txBox="1"/>
          <p:nvPr/>
        </p:nvSpPr>
        <p:spPr>
          <a:xfrm>
            <a:off x="228601" y="444454"/>
            <a:ext cx="8763000" cy="4534575"/>
          </a:xfrm>
          <a:prstGeom prst="rect">
            <a:avLst/>
          </a:prstGeom>
          <a:noFill/>
        </p:spPr>
        <p:txBody>
          <a:bodyPr wrap="square" rtlCol="0">
            <a:spAutoFit/>
          </a:bodyPr>
          <a:lstStyle/>
          <a:p>
            <a:r>
              <a:rPr lang="en-US" sz="3000" b="1" dirty="0" smtClean="0">
                <a:solidFill>
                  <a:schemeClr val="bg1"/>
                </a:solidFill>
                <a:latin typeface="Arial"/>
                <a:cs typeface="Arial"/>
              </a:rPr>
              <a:t>CARE</a:t>
            </a:r>
          </a:p>
          <a:p>
            <a:r>
              <a:rPr lang="en-US" sz="2400" dirty="0" smtClean="0">
                <a:solidFill>
                  <a:schemeClr val="bg1"/>
                </a:solidFill>
                <a:latin typeface="Arial"/>
                <a:cs typeface="Arial"/>
              </a:rPr>
              <a:t>Alsco &amp; VF complies </a:t>
            </a:r>
            <a:r>
              <a:rPr lang="en-US" sz="2400" dirty="0">
                <a:solidFill>
                  <a:schemeClr val="bg1"/>
                </a:solidFill>
                <a:latin typeface="Arial"/>
                <a:cs typeface="Arial"/>
              </a:rPr>
              <a:t>with industry best practices regarding the proper laundering, repair and replacement of flame resistant clothing</a:t>
            </a:r>
            <a:r>
              <a:rPr lang="en-US" sz="2400" dirty="0" smtClean="0">
                <a:solidFill>
                  <a:schemeClr val="bg1"/>
                </a:solidFill>
                <a:latin typeface="Arial"/>
                <a:cs typeface="Arial"/>
              </a:rPr>
              <a:t>.</a:t>
            </a:r>
          </a:p>
          <a:p>
            <a:pPr>
              <a:lnSpc>
                <a:spcPts val="1400"/>
              </a:lnSpc>
            </a:pPr>
            <a:endParaRPr lang="en-US" sz="2400" dirty="0">
              <a:solidFill>
                <a:schemeClr val="bg1"/>
              </a:solidFill>
              <a:latin typeface="Arial"/>
              <a:cs typeface="Arial"/>
            </a:endParaRPr>
          </a:p>
          <a:p>
            <a:r>
              <a:rPr lang="en-US" dirty="0">
                <a:solidFill>
                  <a:schemeClr val="accent1">
                    <a:lumMod val="40000"/>
                    <a:lumOff val="60000"/>
                  </a:schemeClr>
                </a:solidFill>
                <a:latin typeface="Arial"/>
                <a:cs typeface="Arial"/>
              </a:rPr>
              <a:t>With the help of your employees, </a:t>
            </a:r>
            <a:r>
              <a:rPr lang="en-US" dirty="0" smtClean="0">
                <a:solidFill>
                  <a:schemeClr val="accent1">
                    <a:lumMod val="40000"/>
                    <a:lumOff val="60000"/>
                  </a:schemeClr>
                </a:solidFill>
                <a:latin typeface="Arial"/>
                <a:cs typeface="Arial"/>
              </a:rPr>
              <a:t>Alsco </a:t>
            </a:r>
            <a:r>
              <a:rPr lang="en-US" dirty="0" smtClean="0">
                <a:solidFill>
                  <a:schemeClr val="accent1">
                    <a:lumMod val="40000"/>
                    <a:lumOff val="60000"/>
                  </a:schemeClr>
                </a:solidFill>
                <a:latin typeface="Arial"/>
                <a:cs typeface="Arial"/>
              </a:rPr>
              <a:t>&amp; VF will </a:t>
            </a:r>
            <a:r>
              <a:rPr lang="en-US" dirty="0">
                <a:solidFill>
                  <a:schemeClr val="accent1">
                    <a:lumMod val="40000"/>
                    <a:lumOff val="60000"/>
                  </a:schemeClr>
                </a:solidFill>
                <a:latin typeface="Arial"/>
                <a:cs typeface="Arial"/>
              </a:rPr>
              <a:t>work with your </a:t>
            </a:r>
            <a:r>
              <a:rPr lang="en-US" dirty="0" smtClean="0">
                <a:solidFill>
                  <a:schemeClr val="accent1">
                    <a:lumMod val="40000"/>
                    <a:lumOff val="60000"/>
                  </a:schemeClr>
                </a:solidFill>
                <a:latin typeface="Arial"/>
                <a:cs typeface="Arial"/>
              </a:rPr>
              <a:t>university </a:t>
            </a:r>
            <a:r>
              <a:rPr lang="en-US" dirty="0">
                <a:solidFill>
                  <a:schemeClr val="accent1">
                    <a:lumMod val="40000"/>
                    <a:lumOff val="60000"/>
                  </a:schemeClr>
                </a:solidFill>
                <a:latin typeface="Arial"/>
                <a:cs typeface="Arial"/>
              </a:rPr>
              <a:t>to ensure compliance with these industry best practices to protect your employees by:</a:t>
            </a:r>
          </a:p>
          <a:p>
            <a:pPr>
              <a:lnSpc>
                <a:spcPts val="1400"/>
              </a:lnSpc>
            </a:pPr>
            <a:endParaRPr lang="en-US" dirty="0">
              <a:solidFill>
                <a:schemeClr val="accent1">
                  <a:lumMod val="40000"/>
                  <a:lumOff val="60000"/>
                </a:schemeClr>
              </a:solidFill>
              <a:latin typeface="Arial"/>
              <a:cs typeface="Arial"/>
            </a:endParaRPr>
          </a:p>
          <a:p>
            <a:pPr marL="169863" indent="-169863">
              <a:buFont typeface="Arial"/>
              <a:buChar char="•"/>
            </a:pPr>
            <a:r>
              <a:rPr lang="en-US" b="1" dirty="0">
                <a:solidFill>
                  <a:schemeClr val="accent1">
                    <a:lumMod val="40000"/>
                    <a:lumOff val="60000"/>
                  </a:schemeClr>
                </a:solidFill>
                <a:latin typeface="Arial"/>
                <a:cs typeface="Arial"/>
              </a:rPr>
              <a:t>Proper </a:t>
            </a:r>
            <a:r>
              <a:rPr lang="en-US" b="1" dirty="0" smtClean="0">
                <a:solidFill>
                  <a:schemeClr val="accent1">
                    <a:lumMod val="40000"/>
                    <a:lumOff val="60000"/>
                  </a:schemeClr>
                </a:solidFill>
                <a:latin typeface="Arial"/>
                <a:cs typeface="Arial"/>
              </a:rPr>
              <a:t>laundering - </a:t>
            </a:r>
            <a:r>
              <a:rPr lang="en-US" dirty="0" smtClean="0">
                <a:solidFill>
                  <a:schemeClr val="accent1">
                    <a:lumMod val="40000"/>
                    <a:lumOff val="60000"/>
                  </a:schemeClr>
                </a:solidFill>
                <a:latin typeface="Arial"/>
                <a:cs typeface="Arial"/>
              </a:rPr>
              <a:t>Using </a:t>
            </a:r>
            <a:r>
              <a:rPr lang="en-US" dirty="0">
                <a:solidFill>
                  <a:schemeClr val="accent1">
                    <a:lumMod val="40000"/>
                    <a:lumOff val="60000"/>
                  </a:schemeClr>
                </a:solidFill>
                <a:latin typeface="Arial"/>
                <a:cs typeface="Arial"/>
              </a:rPr>
              <a:t>appropriate water temperatures, water </a:t>
            </a:r>
            <a:r>
              <a:rPr lang="en-US" dirty="0" smtClean="0">
                <a:solidFill>
                  <a:schemeClr val="accent1">
                    <a:lumMod val="40000"/>
                    <a:lumOff val="60000"/>
                  </a:schemeClr>
                </a:solidFill>
                <a:latin typeface="Arial"/>
                <a:cs typeface="Arial"/>
              </a:rPr>
              <a:t>softness and chemical </a:t>
            </a:r>
            <a:r>
              <a:rPr lang="en-US" dirty="0">
                <a:solidFill>
                  <a:schemeClr val="accent1">
                    <a:lumMod val="40000"/>
                    <a:lumOff val="60000"/>
                  </a:schemeClr>
                </a:solidFill>
                <a:latin typeface="Arial"/>
                <a:cs typeface="Arial"/>
              </a:rPr>
              <a:t>formulas</a:t>
            </a:r>
          </a:p>
          <a:p>
            <a:pPr>
              <a:lnSpc>
                <a:spcPts val="1400"/>
              </a:lnSpc>
              <a:tabLst>
                <a:tab pos="515938" algn="l"/>
              </a:tabLst>
            </a:pPr>
            <a:endParaRPr lang="en-US" dirty="0">
              <a:solidFill>
                <a:schemeClr val="accent1">
                  <a:lumMod val="40000"/>
                  <a:lumOff val="60000"/>
                </a:schemeClr>
              </a:solidFill>
              <a:latin typeface="Arial"/>
              <a:cs typeface="Arial"/>
            </a:endParaRPr>
          </a:p>
          <a:p>
            <a:pPr marL="169863" indent="-169863">
              <a:buFont typeface="Arial"/>
              <a:buChar char="•"/>
            </a:pPr>
            <a:r>
              <a:rPr lang="en-US" b="1" dirty="0">
                <a:solidFill>
                  <a:schemeClr val="accent1">
                    <a:lumMod val="40000"/>
                    <a:lumOff val="60000"/>
                  </a:schemeClr>
                </a:solidFill>
                <a:latin typeface="Arial"/>
                <a:cs typeface="Arial"/>
              </a:rPr>
              <a:t>Weekly </a:t>
            </a:r>
            <a:r>
              <a:rPr lang="en-US" b="1" dirty="0" smtClean="0">
                <a:solidFill>
                  <a:schemeClr val="accent1">
                    <a:lumMod val="40000"/>
                    <a:lumOff val="60000"/>
                  </a:schemeClr>
                </a:solidFill>
                <a:latin typeface="Arial"/>
                <a:cs typeface="Arial"/>
              </a:rPr>
              <a:t>inspection &amp; repair - </a:t>
            </a:r>
            <a:r>
              <a:rPr lang="en-US" dirty="0" smtClean="0">
                <a:solidFill>
                  <a:schemeClr val="accent1">
                    <a:lumMod val="40000"/>
                    <a:lumOff val="60000"/>
                  </a:schemeClr>
                </a:solidFill>
                <a:latin typeface="Arial"/>
                <a:cs typeface="Arial"/>
              </a:rPr>
              <a:t>Searching </a:t>
            </a:r>
            <a:r>
              <a:rPr lang="en-US" dirty="0">
                <a:solidFill>
                  <a:schemeClr val="accent1">
                    <a:lumMod val="40000"/>
                    <a:lumOff val="60000"/>
                  </a:schemeClr>
                </a:solidFill>
                <a:latin typeface="Arial"/>
                <a:cs typeface="Arial"/>
              </a:rPr>
              <a:t>garments for holes, missing </a:t>
            </a:r>
            <a:r>
              <a:rPr lang="en-US" dirty="0" smtClean="0">
                <a:solidFill>
                  <a:schemeClr val="accent1">
                    <a:lumMod val="40000"/>
                    <a:lumOff val="60000"/>
                  </a:schemeClr>
                </a:solidFill>
                <a:latin typeface="Arial"/>
                <a:cs typeface="Arial"/>
              </a:rPr>
              <a:t>buttons, broken zippers, and repairing with FR/CP or Barrier/Fluid resistant materials</a:t>
            </a:r>
            <a:endParaRPr lang="en-US" dirty="0">
              <a:solidFill>
                <a:schemeClr val="accent1">
                  <a:lumMod val="40000"/>
                  <a:lumOff val="60000"/>
                </a:schemeClr>
              </a:solidFill>
              <a:latin typeface="Arial"/>
              <a:cs typeface="Arial"/>
            </a:endParaRPr>
          </a:p>
          <a:p>
            <a:pPr>
              <a:lnSpc>
                <a:spcPts val="1400"/>
              </a:lnSpc>
              <a:tabLst>
                <a:tab pos="515938" algn="l"/>
              </a:tabLst>
            </a:pPr>
            <a:endParaRPr lang="en-US" dirty="0">
              <a:solidFill>
                <a:schemeClr val="accent1">
                  <a:lumMod val="40000"/>
                  <a:lumOff val="60000"/>
                </a:schemeClr>
              </a:solidFill>
              <a:latin typeface="Arial"/>
              <a:cs typeface="Arial"/>
            </a:endParaRPr>
          </a:p>
          <a:p>
            <a:pPr marL="169863" indent="-169863">
              <a:buFont typeface="Arial"/>
              <a:buChar char="•"/>
            </a:pPr>
            <a:r>
              <a:rPr lang="en-US" b="1" dirty="0">
                <a:solidFill>
                  <a:schemeClr val="accent1">
                    <a:lumMod val="40000"/>
                    <a:lumOff val="60000"/>
                  </a:schemeClr>
                </a:solidFill>
                <a:latin typeface="Arial"/>
                <a:cs typeface="Arial"/>
              </a:rPr>
              <a:t>Proactive </a:t>
            </a:r>
            <a:r>
              <a:rPr lang="en-US" b="1" dirty="0" smtClean="0">
                <a:solidFill>
                  <a:schemeClr val="accent1">
                    <a:lumMod val="40000"/>
                    <a:lumOff val="60000"/>
                  </a:schemeClr>
                </a:solidFill>
                <a:latin typeface="Arial"/>
                <a:cs typeface="Arial"/>
              </a:rPr>
              <a:t>replacement – </a:t>
            </a:r>
            <a:r>
              <a:rPr lang="en-US" dirty="0" smtClean="0">
                <a:solidFill>
                  <a:schemeClr val="accent1">
                    <a:lumMod val="40000"/>
                    <a:lumOff val="60000"/>
                  </a:schemeClr>
                </a:solidFill>
                <a:latin typeface="Arial"/>
                <a:cs typeface="Arial"/>
              </a:rPr>
              <a:t>Systematically retiring the garments from service</a:t>
            </a:r>
            <a:endParaRPr lang="en-US" dirty="0">
              <a:solidFill>
                <a:schemeClr val="accent1">
                  <a:lumMod val="40000"/>
                  <a:lumOff val="60000"/>
                </a:schemeClr>
              </a:solidFill>
              <a:latin typeface="Arial"/>
              <a:cs typeface="Arial"/>
            </a:endParaRPr>
          </a:p>
          <a:p>
            <a:endParaRPr lang="en-US" sz="1400" dirty="0">
              <a:solidFill>
                <a:schemeClr val="accent1">
                  <a:lumMod val="40000"/>
                  <a:lumOff val="60000"/>
                </a:schemeClr>
              </a:solidFill>
              <a:latin typeface="Arial"/>
              <a:cs typeface="Arial"/>
            </a:endParaRPr>
          </a:p>
        </p:txBody>
      </p:sp>
    </p:spTree>
    <p:extLst>
      <p:ext uri="{BB962C8B-B14F-4D97-AF65-F5344CB8AC3E}">
        <p14:creationId xmlns:p14="http://schemas.microsoft.com/office/powerpoint/2010/main" val="2939788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2173" y="228600"/>
            <a:ext cx="6108695" cy="815608"/>
          </a:xfrm>
          <a:prstGeom prst="rect">
            <a:avLst/>
          </a:prstGeom>
          <a:noFill/>
        </p:spPr>
        <p:txBody>
          <a:bodyPr wrap="square" rtlCol="0">
            <a:spAutoFit/>
          </a:bodyPr>
          <a:lstStyle/>
          <a:p>
            <a:r>
              <a:rPr lang="en-US" sz="4700" dirty="0" smtClean="0">
                <a:solidFill>
                  <a:srgbClr val="FFFFFF"/>
                </a:solidFill>
                <a:latin typeface="Arial"/>
                <a:cs typeface="Arial"/>
              </a:rPr>
              <a:t>Overview</a:t>
            </a:r>
          </a:p>
        </p:txBody>
      </p:sp>
      <p:sp>
        <p:nvSpPr>
          <p:cNvPr id="11" name="TextBox 10"/>
          <p:cNvSpPr txBox="1"/>
          <p:nvPr/>
        </p:nvSpPr>
        <p:spPr>
          <a:xfrm>
            <a:off x="2133600" y="1413932"/>
            <a:ext cx="6781800" cy="2631490"/>
          </a:xfrm>
          <a:prstGeom prst="rect">
            <a:avLst/>
          </a:prstGeom>
          <a:noFill/>
        </p:spPr>
        <p:txBody>
          <a:bodyPr wrap="square" rtlCol="0">
            <a:spAutoFit/>
          </a:bodyPr>
          <a:lstStyle/>
          <a:p>
            <a:r>
              <a:rPr lang="en-US" sz="4000" dirty="0" smtClean="0">
                <a:solidFill>
                  <a:srgbClr val="FFFFFF"/>
                </a:solidFill>
                <a:latin typeface="Arial"/>
                <a:cs typeface="Arial"/>
              </a:rPr>
              <a:t>Industry Requirements</a:t>
            </a:r>
          </a:p>
          <a:p>
            <a:pPr>
              <a:lnSpc>
                <a:spcPts val="2700"/>
              </a:lnSpc>
            </a:pPr>
            <a:endParaRPr lang="en-US" sz="4000" dirty="0">
              <a:solidFill>
                <a:srgbClr val="FFFFFF"/>
              </a:solidFill>
              <a:latin typeface="Arial"/>
              <a:cs typeface="Arial"/>
            </a:endParaRPr>
          </a:p>
          <a:p>
            <a:r>
              <a:rPr lang="en-US" sz="4000" dirty="0" smtClean="0">
                <a:solidFill>
                  <a:srgbClr val="FFFFFF"/>
                </a:solidFill>
                <a:latin typeface="Arial"/>
                <a:cs typeface="Arial"/>
              </a:rPr>
              <a:t>Protective Lab Coats</a:t>
            </a:r>
          </a:p>
          <a:p>
            <a:pPr>
              <a:lnSpc>
                <a:spcPts val="2700"/>
              </a:lnSpc>
            </a:pPr>
            <a:endParaRPr lang="en-US" sz="4000" dirty="0">
              <a:solidFill>
                <a:srgbClr val="FFFFFF"/>
              </a:solidFill>
              <a:latin typeface="Arial"/>
              <a:cs typeface="Arial"/>
            </a:endParaRPr>
          </a:p>
          <a:p>
            <a:r>
              <a:rPr lang="en-US" sz="4000" dirty="0" smtClean="0">
                <a:solidFill>
                  <a:srgbClr val="FFFFFF"/>
                </a:solidFill>
                <a:latin typeface="Arial"/>
                <a:cs typeface="Arial"/>
              </a:rPr>
              <a:t>Why Alsco / VF Workwear ?</a:t>
            </a:r>
          </a:p>
        </p:txBody>
      </p:sp>
      <p:pic>
        <p:nvPicPr>
          <p:cNvPr id="2" name="Picture 1" descr="chkbox.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1295400"/>
            <a:ext cx="914400" cy="914400"/>
          </a:xfrm>
          <a:prstGeom prst="rect">
            <a:avLst/>
          </a:prstGeom>
        </p:spPr>
      </p:pic>
      <p:pic>
        <p:nvPicPr>
          <p:cNvPr id="3" name="Picture 2" descr="chkmark.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400" y="1295400"/>
            <a:ext cx="914400" cy="914400"/>
          </a:xfrm>
          <a:prstGeom prst="rect">
            <a:avLst/>
          </a:prstGeom>
        </p:spPr>
      </p:pic>
      <p:pic>
        <p:nvPicPr>
          <p:cNvPr id="16" name="Picture 15" descr="chkbox.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2252132"/>
            <a:ext cx="914400" cy="914400"/>
          </a:xfrm>
          <a:prstGeom prst="rect">
            <a:avLst/>
          </a:prstGeom>
        </p:spPr>
      </p:pic>
      <p:pic>
        <p:nvPicPr>
          <p:cNvPr id="17" name="Picture 16" descr="chkmark.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400" y="2252132"/>
            <a:ext cx="914400" cy="914400"/>
          </a:xfrm>
          <a:prstGeom prst="rect">
            <a:avLst/>
          </a:prstGeom>
        </p:spPr>
      </p:pic>
      <p:pic>
        <p:nvPicPr>
          <p:cNvPr id="19" name="Picture 18" descr="chkbox.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3242732"/>
            <a:ext cx="914400" cy="914400"/>
          </a:xfrm>
          <a:prstGeom prst="rect">
            <a:avLst/>
          </a:prstGeom>
        </p:spPr>
      </p:pic>
      <p:pic>
        <p:nvPicPr>
          <p:cNvPr id="20" name="Picture 19" descr="chkmark.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400" y="3242732"/>
            <a:ext cx="914400" cy="914400"/>
          </a:xfrm>
          <a:prstGeom prst="rect">
            <a:avLst/>
          </a:prstGeom>
        </p:spPr>
      </p:pic>
    </p:spTree>
    <p:extLst>
      <p:ext uri="{BB962C8B-B14F-4D97-AF65-F5344CB8AC3E}">
        <p14:creationId xmlns:p14="http://schemas.microsoft.com/office/powerpoint/2010/main" val="1658576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304800"/>
            <a:ext cx="8763000" cy="707886"/>
          </a:xfrm>
          <a:prstGeom prst="rect">
            <a:avLst/>
          </a:prstGeom>
          <a:noFill/>
        </p:spPr>
        <p:txBody>
          <a:bodyPr wrap="square" rtlCol="0">
            <a:spAutoFit/>
          </a:bodyPr>
          <a:lstStyle/>
          <a:p>
            <a:pPr>
              <a:lnSpc>
                <a:spcPts val="4800"/>
              </a:lnSpc>
            </a:pPr>
            <a:r>
              <a:rPr lang="en-US" sz="4400" dirty="0" smtClean="0">
                <a:solidFill>
                  <a:srgbClr val="FFFFFF"/>
                </a:solidFill>
                <a:latin typeface="Arial"/>
                <a:cs typeface="Arial"/>
              </a:rPr>
              <a:t>Clean, Safe, and Readily Available</a:t>
            </a:r>
          </a:p>
        </p:txBody>
      </p:sp>
      <p:pic>
        <p:nvPicPr>
          <p:cNvPr id="9" name="Picture 2" descr="C:\Users\c1101973\AppData\Local\Microsoft\Windows\Temporary Internet Files\Content.Outlook\AN1NQ3N7\photo 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128467" y="1543326"/>
            <a:ext cx="4245117" cy="3183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c1101973\Desktop\Education\Lab Safety\Templates\Products and Specs\Lab Coat Lock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796784" y="1543327"/>
            <a:ext cx="4245115" cy="3183836"/>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bwMode="auto">
          <a:xfrm>
            <a:off x="3962400" y="2768413"/>
            <a:ext cx="978408" cy="733663"/>
          </a:xfrm>
          <a:prstGeom prst="rightArrow">
            <a:avLst/>
          </a:prstGeom>
          <a:solidFill>
            <a:schemeClr val="accent2"/>
          </a:solidFill>
          <a:ln w="6350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332509258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200" y="990600"/>
            <a:ext cx="89154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solidFill>
                  <a:schemeClr val="bg1"/>
                </a:solidFill>
              </a:rPr>
              <a:t>Alsco </a:t>
            </a:r>
            <a:r>
              <a:rPr lang="en-US" sz="3000" dirty="0">
                <a:solidFill>
                  <a:schemeClr val="bg1"/>
                </a:solidFill>
              </a:rPr>
              <a:t>has over 128 years of experience with Linens and </a:t>
            </a:r>
            <a:r>
              <a:rPr lang="en-US" sz="3000" dirty="0" smtClean="0">
                <a:solidFill>
                  <a:schemeClr val="bg1"/>
                </a:solidFill>
              </a:rPr>
              <a:t>Uniforms</a:t>
            </a:r>
            <a:endParaRPr lang="en-US" sz="3000" dirty="0">
              <a:solidFill>
                <a:schemeClr val="bg1"/>
              </a:solidFill>
            </a:endParaRPr>
          </a:p>
          <a:p>
            <a:r>
              <a:rPr lang="en-US" sz="3000" dirty="0" smtClean="0">
                <a:solidFill>
                  <a:schemeClr val="bg1"/>
                </a:solidFill>
              </a:rPr>
              <a:t>Over </a:t>
            </a:r>
            <a:r>
              <a:rPr lang="en-US" sz="3000" dirty="0">
                <a:solidFill>
                  <a:schemeClr val="bg1"/>
                </a:solidFill>
              </a:rPr>
              <a:t>350,000 customers and 170 locations </a:t>
            </a:r>
            <a:r>
              <a:rPr lang="en-US" sz="3000" dirty="0" smtClean="0">
                <a:solidFill>
                  <a:schemeClr val="bg1"/>
                </a:solidFill>
              </a:rPr>
              <a:t>worldwide</a:t>
            </a:r>
            <a:endParaRPr lang="en-US" sz="3000" dirty="0">
              <a:solidFill>
                <a:schemeClr val="bg1"/>
              </a:solidFill>
            </a:endParaRPr>
          </a:p>
          <a:p>
            <a:r>
              <a:rPr lang="en-US" sz="3000" dirty="0" smtClean="0">
                <a:solidFill>
                  <a:schemeClr val="bg1"/>
                </a:solidFill>
              </a:rPr>
              <a:t>State </a:t>
            </a:r>
            <a:r>
              <a:rPr lang="en-US" sz="3000" dirty="0">
                <a:solidFill>
                  <a:schemeClr val="bg1"/>
                </a:solidFill>
              </a:rPr>
              <a:t>of the art testing </a:t>
            </a:r>
            <a:r>
              <a:rPr lang="en-US" sz="3000" dirty="0" smtClean="0">
                <a:solidFill>
                  <a:schemeClr val="bg1"/>
                </a:solidFill>
              </a:rPr>
              <a:t>facility</a:t>
            </a:r>
            <a:endParaRPr lang="en-US" sz="3000" dirty="0">
              <a:solidFill>
                <a:schemeClr val="bg1"/>
              </a:solidFill>
            </a:endParaRPr>
          </a:p>
          <a:p>
            <a:r>
              <a:rPr lang="en-US" sz="3000" dirty="0" smtClean="0">
                <a:solidFill>
                  <a:schemeClr val="bg1"/>
                </a:solidFill>
              </a:rPr>
              <a:t>Partner </a:t>
            </a:r>
            <a:r>
              <a:rPr lang="en-US" sz="3000" dirty="0">
                <a:solidFill>
                  <a:schemeClr val="bg1"/>
                </a:solidFill>
              </a:rPr>
              <a:t>with industries largest manufacturer of FR </a:t>
            </a:r>
            <a:r>
              <a:rPr lang="en-US" sz="3000" dirty="0" smtClean="0">
                <a:solidFill>
                  <a:schemeClr val="bg1"/>
                </a:solidFill>
              </a:rPr>
              <a:t>garments</a:t>
            </a:r>
            <a:endParaRPr lang="en-US" sz="3000" dirty="0">
              <a:solidFill>
                <a:schemeClr val="bg1"/>
              </a:solidFill>
            </a:endParaRPr>
          </a:p>
          <a:p>
            <a:r>
              <a:rPr lang="en-US" sz="3000" dirty="0" smtClean="0">
                <a:solidFill>
                  <a:schemeClr val="bg1"/>
                </a:solidFill>
              </a:rPr>
              <a:t>Locals </a:t>
            </a:r>
            <a:r>
              <a:rPr lang="en-US" sz="3000" dirty="0">
                <a:solidFill>
                  <a:schemeClr val="bg1"/>
                </a:solidFill>
              </a:rPr>
              <a:t>representatives dedicated to training and </a:t>
            </a:r>
            <a:r>
              <a:rPr lang="en-US" sz="3000" dirty="0" smtClean="0">
                <a:solidFill>
                  <a:schemeClr val="bg1"/>
                </a:solidFill>
              </a:rPr>
              <a:t>service</a:t>
            </a:r>
            <a:endParaRPr lang="en-US" sz="3000" dirty="0">
              <a:solidFill>
                <a:schemeClr val="bg1"/>
              </a:solidFill>
            </a:endParaRPr>
          </a:p>
        </p:txBody>
      </p:sp>
      <p:sp>
        <p:nvSpPr>
          <p:cNvPr id="8" name="Text Placeholder 2"/>
          <p:cNvSpPr txBox="1">
            <a:spLocks/>
          </p:cNvSpPr>
          <p:nvPr/>
        </p:nvSpPr>
        <p:spPr>
          <a:xfrm>
            <a:off x="381000" y="152400"/>
            <a:ext cx="830580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3600" dirty="0" smtClean="0">
                <a:solidFill>
                  <a:schemeClr val="bg1"/>
                </a:solidFill>
                <a:cs typeface="Arial" charset="0"/>
              </a:rPr>
              <a:t>Alsco Background &amp; Capabilities </a:t>
            </a:r>
            <a:endParaRPr lang="en-US" dirty="0">
              <a:solidFill>
                <a:schemeClr val="bg1"/>
              </a:solidFill>
            </a:endParaRPr>
          </a:p>
        </p:txBody>
      </p:sp>
    </p:spTree>
    <p:extLst>
      <p:ext uri="{BB962C8B-B14F-4D97-AF65-F5344CB8AC3E}">
        <p14:creationId xmlns:p14="http://schemas.microsoft.com/office/powerpoint/2010/main" val="29628717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66800"/>
            <a:ext cx="90678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400" b="1" i="1" dirty="0">
                <a:solidFill>
                  <a:schemeClr val="bg1"/>
                </a:solidFill>
              </a:rPr>
              <a:t>VF Workwear is the largest manufacturer of FR apparel worldwide, including brands such as Bulwark FR, Wrangler FR, and Workrite FR</a:t>
            </a:r>
            <a:endParaRPr lang="en-US" sz="2400" dirty="0">
              <a:solidFill>
                <a:schemeClr val="bg1"/>
              </a:solidFill>
            </a:endParaRPr>
          </a:p>
          <a:p>
            <a:pPr lvl="0"/>
            <a:r>
              <a:rPr lang="en-US" sz="2400" b="1" i="1" dirty="0">
                <a:solidFill>
                  <a:schemeClr val="bg1"/>
                </a:solidFill>
              </a:rPr>
              <a:t>Complete safety control and tracking, from fiber-to-fabric-to finished garment for the highest level of compliance</a:t>
            </a:r>
            <a:endParaRPr lang="en-US" sz="2400" dirty="0">
              <a:solidFill>
                <a:schemeClr val="bg1"/>
              </a:solidFill>
            </a:endParaRPr>
          </a:p>
          <a:p>
            <a:pPr lvl="0"/>
            <a:r>
              <a:rPr lang="en-US" sz="2400" b="1" i="1" dirty="0">
                <a:solidFill>
                  <a:schemeClr val="bg1"/>
                </a:solidFill>
              </a:rPr>
              <a:t>Hazard training &amp; FRCP garment wash/care/maintenance training available upon request; conducted by VF Workwear local representative</a:t>
            </a:r>
            <a:endParaRPr lang="en-US" sz="2400" dirty="0">
              <a:solidFill>
                <a:schemeClr val="bg1"/>
              </a:solidFill>
            </a:endParaRPr>
          </a:p>
          <a:p>
            <a:pPr lvl="0"/>
            <a:r>
              <a:rPr lang="en-US" sz="2400" b="1" i="1" dirty="0">
                <a:solidFill>
                  <a:schemeClr val="bg1"/>
                </a:solidFill>
              </a:rPr>
              <a:t>VF Workwear local representative dedicated to the success of this new PPE program at UW</a:t>
            </a:r>
            <a:endParaRPr lang="en-US" sz="2400" dirty="0">
              <a:solidFill>
                <a:schemeClr val="bg1"/>
              </a:solidFill>
            </a:endParaRPr>
          </a:p>
          <a:p>
            <a:pPr lvl="0"/>
            <a:r>
              <a:rPr lang="en-US" sz="2400" b="1" i="1" dirty="0">
                <a:solidFill>
                  <a:schemeClr val="bg1"/>
                </a:solidFill>
              </a:rPr>
              <a:t>Learn more: </a:t>
            </a:r>
            <a:r>
              <a:rPr lang="en-US" sz="2400" b="1" i="1" dirty="0"/>
              <a:t> </a:t>
            </a:r>
            <a:r>
              <a:rPr lang="en-US" sz="2400" b="1" i="1" u="sng" dirty="0">
                <a:hlinkClick r:id="rId2"/>
              </a:rPr>
              <a:t>http://www.workrite.com/workritefr/frcp-lab-coats/</a:t>
            </a:r>
            <a:endParaRPr lang="en-US" sz="2400" dirty="0"/>
          </a:p>
        </p:txBody>
      </p:sp>
      <p:sp>
        <p:nvSpPr>
          <p:cNvPr id="8" name="Text Placeholder 2"/>
          <p:cNvSpPr txBox="1">
            <a:spLocks/>
          </p:cNvSpPr>
          <p:nvPr/>
        </p:nvSpPr>
        <p:spPr>
          <a:xfrm>
            <a:off x="381000" y="228600"/>
            <a:ext cx="8305800"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3600" dirty="0" smtClean="0">
                <a:solidFill>
                  <a:schemeClr val="bg1"/>
                </a:solidFill>
                <a:cs typeface="Arial" charset="0"/>
              </a:rPr>
              <a:t>VF Workwear/Workrite FRCP Background</a:t>
            </a:r>
            <a:endParaRPr lang="en-US" dirty="0">
              <a:solidFill>
                <a:schemeClr val="bg1"/>
              </a:solidFill>
            </a:endParaRPr>
          </a:p>
        </p:txBody>
      </p:sp>
    </p:spTree>
    <p:extLst>
      <p:ext uri="{BB962C8B-B14F-4D97-AF65-F5344CB8AC3E}">
        <p14:creationId xmlns:p14="http://schemas.microsoft.com/office/powerpoint/2010/main" val="993827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81000" y="1216324"/>
            <a:ext cx="80248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Geneva" pitchFamily="123" charset="-128"/>
              </a:defRPr>
            </a:lvl1pPr>
            <a:lvl2pPr marL="911225" indent="-342900" eaLnBrk="0" hangingPunct="0">
              <a:defRPr>
                <a:solidFill>
                  <a:schemeClr val="tx1"/>
                </a:solidFill>
                <a:latin typeface="Calibri" pitchFamily="34" charset="0"/>
                <a:ea typeface="Geneva" pitchFamily="123" charset="-128"/>
              </a:defRPr>
            </a:lvl2pPr>
            <a:lvl3pPr marL="1143000" indent="-228600" eaLnBrk="0" hangingPunct="0">
              <a:defRPr>
                <a:solidFill>
                  <a:schemeClr val="tx1"/>
                </a:solidFill>
                <a:latin typeface="Calibri" pitchFamily="34" charset="0"/>
                <a:ea typeface="Geneva" pitchFamily="123" charset="-128"/>
              </a:defRPr>
            </a:lvl3pPr>
            <a:lvl4pPr marL="1600200" indent="-228600" eaLnBrk="0" hangingPunct="0">
              <a:defRPr>
                <a:solidFill>
                  <a:schemeClr val="tx1"/>
                </a:solidFill>
                <a:latin typeface="Calibri" pitchFamily="34" charset="0"/>
                <a:ea typeface="Geneva" pitchFamily="123" charset="-128"/>
              </a:defRPr>
            </a:lvl4pPr>
            <a:lvl5pPr marL="2057400" indent="-228600" eaLnBrk="0" hangingPunct="0">
              <a:defRPr>
                <a:solidFill>
                  <a:schemeClr val="tx1"/>
                </a:solidFill>
                <a:latin typeface="Calibri" pitchFamily="34" charset="0"/>
                <a:ea typeface="Geneva" pitchFamily="123" charset="-128"/>
              </a:defRPr>
            </a:lvl5pPr>
            <a:lvl6pPr marL="2514600" indent="-228600" eaLnBrk="0" fontAlgn="base" hangingPunct="0">
              <a:spcBef>
                <a:spcPct val="0"/>
              </a:spcBef>
              <a:spcAft>
                <a:spcPct val="0"/>
              </a:spcAft>
              <a:defRPr>
                <a:solidFill>
                  <a:schemeClr val="tx1"/>
                </a:solidFill>
                <a:latin typeface="Calibri" pitchFamily="34" charset="0"/>
                <a:ea typeface="Geneva" pitchFamily="123" charset="-128"/>
              </a:defRPr>
            </a:lvl6pPr>
            <a:lvl7pPr marL="2971800" indent="-228600" eaLnBrk="0" fontAlgn="base" hangingPunct="0">
              <a:spcBef>
                <a:spcPct val="0"/>
              </a:spcBef>
              <a:spcAft>
                <a:spcPct val="0"/>
              </a:spcAft>
              <a:defRPr>
                <a:solidFill>
                  <a:schemeClr val="tx1"/>
                </a:solidFill>
                <a:latin typeface="Calibri" pitchFamily="34" charset="0"/>
                <a:ea typeface="Geneva" pitchFamily="123" charset="-128"/>
              </a:defRPr>
            </a:lvl7pPr>
            <a:lvl8pPr marL="3429000" indent="-228600" eaLnBrk="0" fontAlgn="base" hangingPunct="0">
              <a:spcBef>
                <a:spcPct val="0"/>
              </a:spcBef>
              <a:spcAft>
                <a:spcPct val="0"/>
              </a:spcAft>
              <a:defRPr>
                <a:solidFill>
                  <a:schemeClr val="tx1"/>
                </a:solidFill>
                <a:latin typeface="Calibri" pitchFamily="34" charset="0"/>
                <a:ea typeface="Geneva" pitchFamily="123" charset="-128"/>
              </a:defRPr>
            </a:lvl8pPr>
            <a:lvl9pPr marL="3886200" indent="-228600" eaLnBrk="0" fontAlgn="base" hangingPunct="0">
              <a:spcBef>
                <a:spcPct val="0"/>
              </a:spcBef>
              <a:spcAft>
                <a:spcPct val="0"/>
              </a:spcAft>
              <a:defRPr>
                <a:solidFill>
                  <a:schemeClr val="tx1"/>
                </a:solidFill>
                <a:latin typeface="Calibri" pitchFamily="34" charset="0"/>
                <a:ea typeface="Geneva" pitchFamily="123" charset="-128"/>
              </a:defRPr>
            </a:lvl9pPr>
          </a:lstStyle>
          <a:p>
            <a:pPr>
              <a:buFont typeface="Arial" pitchFamily="34" charset="0"/>
              <a:buChar char="•"/>
            </a:pPr>
            <a:r>
              <a:rPr lang="en-US" altLang="en-US" sz="2400" b="1" dirty="0">
                <a:solidFill>
                  <a:schemeClr val="bg1"/>
                </a:solidFill>
                <a:latin typeface="Arial" panose="020B0604020202020204" pitchFamily="34" charset="0"/>
                <a:cs typeface="Arial" panose="020B0604020202020204" pitchFamily="34" charset="0"/>
              </a:rPr>
              <a:t>Federal Register </a:t>
            </a:r>
            <a:r>
              <a:rPr lang="en-US" altLang="en-US" sz="2400" dirty="0">
                <a:solidFill>
                  <a:schemeClr val="bg1"/>
                </a:solidFill>
                <a:latin typeface="Arial" panose="020B0604020202020204" pitchFamily="34" charset="0"/>
                <a:cs typeface="Arial" panose="020B0604020202020204" pitchFamily="34" charset="0"/>
              </a:rPr>
              <a:t>/ Vol. 79, No. 70 / Friday, April 11, 2014 / Rules and Regulations (Page 184 - 187</a:t>
            </a:r>
            <a:r>
              <a:rPr lang="en-US" altLang="en-US" sz="2400" dirty="0" smtClean="0">
                <a:solidFill>
                  <a:schemeClr val="bg1"/>
                </a:solidFill>
                <a:latin typeface="Arial" panose="020B0604020202020204" pitchFamily="34" charset="0"/>
                <a:cs typeface="Arial" panose="020B0604020202020204" pitchFamily="34" charset="0"/>
              </a:rPr>
              <a:t>)</a:t>
            </a:r>
          </a:p>
          <a:p>
            <a:pPr>
              <a:buFont typeface="Arial"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altLang="en-US" sz="2000" dirty="0">
                <a:solidFill>
                  <a:schemeClr val="bg1"/>
                </a:solidFill>
              </a:rPr>
              <a:t>The OSH Act and the PPE standards at 1910.132 and 1926.95 make the </a:t>
            </a:r>
            <a:r>
              <a:rPr lang="en-US" altLang="en-US" sz="2000" b="1" u="sng" dirty="0">
                <a:solidFill>
                  <a:schemeClr val="bg1"/>
                </a:solidFill>
              </a:rPr>
              <a:t>employer</a:t>
            </a:r>
            <a:r>
              <a:rPr lang="en-US" altLang="en-US" sz="2000" dirty="0">
                <a:solidFill>
                  <a:schemeClr val="bg1"/>
                </a:solidFill>
              </a:rPr>
              <a:t>, not the employee, responsible for the care and maintenance of PPE.</a:t>
            </a:r>
          </a:p>
          <a:p>
            <a:pPr lvl="1">
              <a:buFont typeface="Arial" panose="020B0604020202020204" pitchFamily="34" charset="0"/>
              <a:buChar char="•"/>
            </a:pPr>
            <a:r>
              <a:rPr lang="en-US" altLang="en-US" sz="2000" dirty="0" smtClean="0">
                <a:solidFill>
                  <a:schemeClr val="bg1"/>
                </a:solidFill>
              </a:rPr>
              <a:t>Wyoming OSHA </a:t>
            </a:r>
            <a:r>
              <a:rPr lang="en-US" altLang="en-US" sz="2000" dirty="0">
                <a:solidFill>
                  <a:schemeClr val="bg1"/>
                </a:solidFill>
              </a:rPr>
              <a:t>stresses that 1910.132(a) and (b) and 1926.95(a) and (b) require </a:t>
            </a:r>
            <a:r>
              <a:rPr lang="en-US" altLang="en-US" sz="2000" b="1" u="sng" dirty="0">
                <a:solidFill>
                  <a:schemeClr val="bg1"/>
                </a:solidFill>
              </a:rPr>
              <a:t>employers</a:t>
            </a:r>
            <a:r>
              <a:rPr lang="en-US" altLang="en-US" sz="2000" dirty="0">
                <a:solidFill>
                  <a:schemeClr val="bg1"/>
                </a:solidFill>
              </a:rPr>
              <a:t> to properly maintain FR and arc-rated clothing required by this final rule. </a:t>
            </a:r>
          </a:p>
          <a:p>
            <a:pPr lvl="1">
              <a:buFont typeface="Arial" panose="020B0604020202020204" pitchFamily="34" charset="0"/>
              <a:buChar char="•"/>
            </a:pPr>
            <a:r>
              <a:rPr lang="en-US" altLang="en-US" sz="2000" dirty="0">
                <a:solidFill>
                  <a:schemeClr val="bg1"/>
                </a:solidFill>
              </a:rPr>
              <a:t>These provisions make PPE maintenance the responsibility of </a:t>
            </a:r>
            <a:r>
              <a:rPr lang="en-US" altLang="en-US" sz="2000" b="1" u="sng" dirty="0">
                <a:solidFill>
                  <a:schemeClr val="bg1"/>
                </a:solidFill>
              </a:rPr>
              <a:t>employers</a:t>
            </a:r>
            <a:r>
              <a:rPr lang="en-US" altLang="en-US" sz="2000" dirty="0">
                <a:solidFill>
                  <a:schemeClr val="bg1"/>
                </a:solidFill>
              </a:rPr>
              <a:t>, not employees. </a:t>
            </a:r>
            <a:r>
              <a:rPr lang="en-US" altLang="en-US" sz="2000" dirty="0" smtClean="0">
                <a:solidFill>
                  <a:schemeClr val="bg1"/>
                </a:solidFill>
              </a:rPr>
              <a:t>WY-OSHA </a:t>
            </a:r>
            <a:r>
              <a:rPr lang="en-US" altLang="en-US" sz="2000" dirty="0">
                <a:solidFill>
                  <a:schemeClr val="bg1"/>
                </a:solidFill>
              </a:rPr>
              <a:t>believes that it is the </a:t>
            </a:r>
            <a:r>
              <a:rPr lang="en-US" altLang="en-US" sz="2000" b="1" u="sng" dirty="0">
                <a:solidFill>
                  <a:schemeClr val="bg1"/>
                </a:solidFill>
              </a:rPr>
              <a:t>employer’s</a:t>
            </a:r>
            <a:r>
              <a:rPr lang="en-US" altLang="en-US" sz="2000" dirty="0">
                <a:solidFill>
                  <a:schemeClr val="bg1"/>
                </a:solidFill>
              </a:rPr>
              <a:t> responsibility to ensure proper maintenance of PPE.</a:t>
            </a:r>
          </a:p>
          <a:p>
            <a:pPr lvl="1">
              <a:buFont typeface="Calibri" pitchFamily="34" charset="0"/>
              <a:buChar char="₋"/>
            </a:pPr>
            <a:endParaRPr lang="en-US" altLang="en-US" dirty="0">
              <a:solidFill>
                <a:schemeClr val="bg1"/>
              </a:solidFill>
            </a:endParaRPr>
          </a:p>
        </p:txBody>
      </p:sp>
      <p:sp>
        <p:nvSpPr>
          <p:cNvPr id="22531" name="TextBox 2"/>
          <p:cNvSpPr txBox="1">
            <a:spLocks noChangeArrowheads="1"/>
          </p:cNvSpPr>
          <p:nvPr/>
        </p:nvSpPr>
        <p:spPr bwMode="auto">
          <a:xfrm>
            <a:off x="228600" y="249382"/>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Geneva" pitchFamily="123" charset="-128"/>
              </a:defRPr>
            </a:lvl1pPr>
            <a:lvl2pPr marL="742950" indent="-285750" eaLnBrk="0" hangingPunct="0">
              <a:defRPr>
                <a:solidFill>
                  <a:schemeClr val="tx1"/>
                </a:solidFill>
                <a:latin typeface="Calibri" pitchFamily="34" charset="0"/>
                <a:ea typeface="Geneva" pitchFamily="123" charset="-128"/>
              </a:defRPr>
            </a:lvl2pPr>
            <a:lvl3pPr marL="1143000" indent="-228600" eaLnBrk="0" hangingPunct="0">
              <a:defRPr>
                <a:solidFill>
                  <a:schemeClr val="tx1"/>
                </a:solidFill>
                <a:latin typeface="Calibri" pitchFamily="34" charset="0"/>
                <a:ea typeface="Geneva" pitchFamily="123" charset="-128"/>
              </a:defRPr>
            </a:lvl3pPr>
            <a:lvl4pPr marL="1600200" indent="-228600" eaLnBrk="0" hangingPunct="0">
              <a:defRPr>
                <a:solidFill>
                  <a:schemeClr val="tx1"/>
                </a:solidFill>
                <a:latin typeface="Calibri" pitchFamily="34" charset="0"/>
                <a:ea typeface="Geneva" pitchFamily="123" charset="-128"/>
              </a:defRPr>
            </a:lvl4pPr>
            <a:lvl5pPr marL="2057400" indent="-228600" eaLnBrk="0" hangingPunct="0">
              <a:defRPr>
                <a:solidFill>
                  <a:schemeClr val="tx1"/>
                </a:solidFill>
                <a:latin typeface="Calibri" pitchFamily="34" charset="0"/>
                <a:ea typeface="Geneva" pitchFamily="123" charset="-128"/>
              </a:defRPr>
            </a:lvl5pPr>
            <a:lvl6pPr marL="2514600" indent="-228600" eaLnBrk="0" fontAlgn="base" hangingPunct="0">
              <a:spcBef>
                <a:spcPct val="0"/>
              </a:spcBef>
              <a:spcAft>
                <a:spcPct val="0"/>
              </a:spcAft>
              <a:defRPr>
                <a:solidFill>
                  <a:schemeClr val="tx1"/>
                </a:solidFill>
                <a:latin typeface="Calibri" pitchFamily="34" charset="0"/>
                <a:ea typeface="Geneva" pitchFamily="123" charset="-128"/>
              </a:defRPr>
            </a:lvl6pPr>
            <a:lvl7pPr marL="2971800" indent="-228600" eaLnBrk="0" fontAlgn="base" hangingPunct="0">
              <a:spcBef>
                <a:spcPct val="0"/>
              </a:spcBef>
              <a:spcAft>
                <a:spcPct val="0"/>
              </a:spcAft>
              <a:defRPr>
                <a:solidFill>
                  <a:schemeClr val="tx1"/>
                </a:solidFill>
                <a:latin typeface="Calibri" pitchFamily="34" charset="0"/>
                <a:ea typeface="Geneva" pitchFamily="123" charset="-128"/>
              </a:defRPr>
            </a:lvl7pPr>
            <a:lvl8pPr marL="3429000" indent="-228600" eaLnBrk="0" fontAlgn="base" hangingPunct="0">
              <a:spcBef>
                <a:spcPct val="0"/>
              </a:spcBef>
              <a:spcAft>
                <a:spcPct val="0"/>
              </a:spcAft>
              <a:defRPr>
                <a:solidFill>
                  <a:schemeClr val="tx1"/>
                </a:solidFill>
                <a:latin typeface="Calibri" pitchFamily="34" charset="0"/>
                <a:ea typeface="Geneva" pitchFamily="123" charset="-128"/>
              </a:defRPr>
            </a:lvl8pPr>
            <a:lvl9pPr marL="3886200" indent="-228600" eaLnBrk="0" fontAlgn="base" hangingPunct="0">
              <a:spcBef>
                <a:spcPct val="0"/>
              </a:spcBef>
              <a:spcAft>
                <a:spcPct val="0"/>
              </a:spcAft>
              <a:defRPr>
                <a:solidFill>
                  <a:schemeClr val="tx1"/>
                </a:solidFill>
                <a:latin typeface="Calibri" pitchFamily="34" charset="0"/>
                <a:ea typeface="Geneva" pitchFamily="123" charset="-128"/>
              </a:defRPr>
            </a:lvl9pPr>
          </a:lstStyle>
          <a:p>
            <a:pPr algn="ctr" eaLnBrk="1" hangingPunct="1"/>
            <a:r>
              <a:rPr lang="en-US" altLang="en-US" sz="4000" b="1" dirty="0">
                <a:solidFill>
                  <a:schemeClr val="bg1"/>
                </a:solidFill>
                <a:latin typeface="Avenir 65 Medium" pitchFamily="123" charset="0"/>
              </a:rPr>
              <a:t>Care and Maintenance of </a:t>
            </a:r>
            <a:r>
              <a:rPr lang="en-US" altLang="en-US" sz="4000" b="1" dirty="0" smtClean="0">
                <a:solidFill>
                  <a:schemeClr val="bg1"/>
                </a:solidFill>
                <a:latin typeface="Avenir 65 Medium" pitchFamily="123" charset="0"/>
              </a:rPr>
              <a:t>UW PPE</a:t>
            </a:r>
            <a:endParaRPr lang="en-US" altLang="en-US" sz="4000" b="1" dirty="0">
              <a:solidFill>
                <a:schemeClr val="bg1"/>
              </a:solidFill>
              <a:latin typeface="Avenir 65 Medium" pitchFamily="123" charset="0"/>
            </a:endParaRPr>
          </a:p>
        </p:txBody>
      </p:sp>
      <p:sp>
        <p:nvSpPr>
          <p:cNvPr id="22532" name="Rectangle 3"/>
          <p:cNvSpPr>
            <a:spLocks noChangeArrowheads="1"/>
          </p:cNvSpPr>
          <p:nvPr/>
        </p:nvSpPr>
        <p:spPr bwMode="auto">
          <a:xfrm>
            <a:off x="2286000" y="5079090"/>
            <a:ext cx="563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Calibri" pitchFamily="34" charset="0"/>
                <a:ea typeface="Geneva" pitchFamily="123" charset="-128"/>
              </a:defRPr>
            </a:lvl1pPr>
            <a:lvl2pPr marL="742950" indent="-285750" eaLnBrk="0" hangingPunct="0">
              <a:defRPr>
                <a:solidFill>
                  <a:schemeClr val="tx1"/>
                </a:solidFill>
                <a:latin typeface="Calibri" pitchFamily="34" charset="0"/>
                <a:ea typeface="Geneva" pitchFamily="123" charset="-128"/>
              </a:defRPr>
            </a:lvl2pPr>
            <a:lvl3pPr marL="1143000" indent="-228600" eaLnBrk="0" hangingPunct="0">
              <a:defRPr>
                <a:solidFill>
                  <a:schemeClr val="tx1"/>
                </a:solidFill>
                <a:latin typeface="Calibri" pitchFamily="34" charset="0"/>
                <a:ea typeface="Geneva" pitchFamily="123" charset="-128"/>
              </a:defRPr>
            </a:lvl3pPr>
            <a:lvl4pPr marL="1600200" indent="-228600" eaLnBrk="0" hangingPunct="0">
              <a:defRPr>
                <a:solidFill>
                  <a:schemeClr val="tx1"/>
                </a:solidFill>
                <a:latin typeface="Calibri" pitchFamily="34" charset="0"/>
                <a:ea typeface="Geneva" pitchFamily="123" charset="-128"/>
              </a:defRPr>
            </a:lvl4pPr>
            <a:lvl5pPr marL="2057400" indent="-228600" eaLnBrk="0" hangingPunct="0">
              <a:defRPr>
                <a:solidFill>
                  <a:schemeClr val="tx1"/>
                </a:solidFill>
                <a:latin typeface="Calibri" pitchFamily="34" charset="0"/>
                <a:ea typeface="Geneva" pitchFamily="123" charset="-128"/>
              </a:defRPr>
            </a:lvl5pPr>
            <a:lvl6pPr marL="2514600" indent="-228600" eaLnBrk="0" fontAlgn="base" hangingPunct="0">
              <a:spcBef>
                <a:spcPct val="0"/>
              </a:spcBef>
              <a:spcAft>
                <a:spcPct val="0"/>
              </a:spcAft>
              <a:defRPr>
                <a:solidFill>
                  <a:schemeClr val="tx1"/>
                </a:solidFill>
                <a:latin typeface="Calibri" pitchFamily="34" charset="0"/>
                <a:ea typeface="Geneva" pitchFamily="123" charset="-128"/>
              </a:defRPr>
            </a:lvl6pPr>
            <a:lvl7pPr marL="2971800" indent="-228600" eaLnBrk="0" fontAlgn="base" hangingPunct="0">
              <a:spcBef>
                <a:spcPct val="0"/>
              </a:spcBef>
              <a:spcAft>
                <a:spcPct val="0"/>
              </a:spcAft>
              <a:defRPr>
                <a:solidFill>
                  <a:schemeClr val="tx1"/>
                </a:solidFill>
                <a:latin typeface="Calibri" pitchFamily="34" charset="0"/>
                <a:ea typeface="Geneva" pitchFamily="123" charset="-128"/>
              </a:defRPr>
            </a:lvl7pPr>
            <a:lvl8pPr marL="3429000" indent="-228600" eaLnBrk="0" fontAlgn="base" hangingPunct="0">
              <a:spcBef>
                <a:spcPct val="0"/>
              </a:spcBef>
              <a:spcAft>
                <a:spcPct val="0"/>
              </a:spcAft>
              <a:defRPr>
                <a:solidFill>
                  <a:schemeClr val="tx1"/>
                </a:solidFill>
                <a:latin typeface="Calibri" pitchFamily="34" charset="0"/>
                <a:ea typeface="Geneva" pitchFamily="123" charset="-128"/>
              </a:defRPr>
            </a:lvl8pPr>
            <a:lvl9pPr marL="3886200" indent="-228600" eaLnBrk="0" fontAlgn="base" hangingPunct="0">
              <a:spcBef>
                <a:spcPct val="0"/>
              </a:spcBef>
              <a:spcAft>
                <a:spcPct val="0"/>
              </a:spcAft>
              <a:defRPr>
                <a:solidFill>
                  <a:schemeClr val="tx1"/>
                </a:solidFill>
                <a:latin typeface="Calibri" pitchFamily="34" charset="0"/>
                <a:ea typeface="Geneva" pitchFamily="123" charset="-128"/>
              </a:defRPr>
            </a:lvl9pPr>
          </a:lstStyle>
          <a:p>
            <a:pPr eaLnBrk="1" hangingPunct="1"/>
            <a:r>
              <a:rPr lang="en-US" altLang="en-US" sz="1400" dirty="0">
                <a:solidFill>
                  <a:schemeClr val="bg1"/>
                </a:solidFill>
                <a:latin typeface="Avenir 65 Medium" pitchFamily="123" charset="0"/>
              </a:rPr>
              <a:t>*Standards recommend the use of a professional laundry service</a:t>
            </a:r>
          </a:p>
        </p:txBody>
      </p:sp>
    </p:spTree>
    <p:extLst>
      <p:ext uri="{BB962C8B-B14F-4D97-AF65-F5344CB8AC3E}">
        <p14:creationId xmlns:p14="http://schemas.microsoft.com/office/powerpoint/2010/main" val="34420948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52400" y="894556"/>
            <a:ext cx="876299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ea typeface="Geneva" pitchFamily="123" charset="-128"/>
              </a:defRPr>
            </a:lvl1pPr>
            <a:lvl2pPr marL="911225" indent="-342900" eaLnBrk="0" hangingPunct="0">
              <a:defRPr>
                <a:solidFill>
                  <a:schemeClr val="tx1"/>
                </a:solidFill>
                <a:latin typeface="Calibri" pitchFamily="34" charset="0"/>
                <a:ea typeface="Geneva" pitchFamily="123" charset="-128"/>
              </a:defRPr>
            </a:lvl2pPr>
            <a:lvl3pPr marL="1143000" indent="-228600" eaLnBrk="0" hangingPunct="0">
              <a:defRPr>
                <a:solidFill>
                  <a:schemeClr val="tx1"/>
                </a:solidFill>
                <a:latin typeface="Calibri" pitchFamily="34" charset="0"/>
                <a:ea typeface="Geneva" pitchFamily="123" charset="-128"/>
              </a:defRPr>
            </a:lvl3pPr>
            <a:lvl4pPr marL="1600200" indent="-228600" eaLnBrk="0" hangingPunct="0">
              <a:defRPr>
                <a:solidFill>
                  <a:schemeClr val="tx1"/>
                </a:solidFill>
                <a:latin typeface="Calibri" pitchFamily="34" charset="0"/>
                <a:ea typeface="Geneva" pitchFamily="123" charset="-128"/>
              </a:defRPr>
            </a:lvl4pPr>
            <a:lvl5pPr marL="2057400" indent="-228600" eaLnBrk="0" hangingPunct="0">
              <a:defRPr>
                <a:solidFill>
                  <a:schemeClr val="tx1"/>
                </a:solidFill>
                <a:latin typeface="Calibri" pitchFamily="34" charset="0"/>
                <a:ea typeface="Geneva" pitchFamily="123" charset="-128"/>
              </a:defRPr>
            </a:lvl5pPr>
            <a:lvl6pPr marL="2514600" indent="-228600" eaLnBrk="0" fontAlgn="base" hangingPunct="0">
              <a:spcBef>
                <a:spcPct val="0"/>
              </a:spcBef>
              <a:spcAft>
                <a:spcPct val="0"/>
              </a:spcAft>
              <a:defRPr>
                <a:solidFill>
                  <a:schemeClr val="tx1"/>
                </a:solidFill>
                <a:latin typeface="Calibri" pitchFamily="34" charset="0"/>
                <a:ea typeface="Geneva" pitchFamily="123" charset="-128"/>
              </a:defRPr>
            </a:lvl6pPr>
            <a:lvl7pPr marL="2971800" indent="-228600" eaLnBrk="0" fontAlgn="base" hangingPunct="0">
              <a:spcBef>
                <a:spcPct val="0"/>
              </a:spcBef>
              <a:spcAft>
                <a:spcPct val="0"/>
              </a:spcAft>
              <a:defRPr>
                <a:solidFill>
                  <a:schemeClr val="tx1"/>
                </a:solidFill>
                <a:latin typeface="Calibri" pitchFamily="34" charset="0"/>
                <a:ea typeface="Geneva" pitchFamily="123" charset="-128"/>
              </a:defRPr>
            </a:lvl7pPr>
            <a:lvl8pPr marL="3429000" indent="-228600" eaLnBrk="0" fontAlgn="base" hangingPunct="0">
              <a:spcBef>
                <a:spcPct val="0"/>
              </a:spcBef>
              <a:spcAft>
                <a:spcPct val="0"/>
              </a:spcAft>
              <a:defRPr>
                <a:solidFill>
                  <a:schemeClr val="tx1"/>
                </a:solidFill>
                <a:latin typeface="Calibri" pitchFamily="34" charset="0"/>
                <a:ea typeface="Geneva" pitchFamily="123" charset="-128"/>
              </a:defRPr>
            </a:lvl8pPr>
            <a:lvl9pPr marL="3886200" indent="-228600" eaLnBrk="0" fontAlgn="base" hangingPunct="0">
              <a:spcBef>
                <a:spcPct val="0"/>
              </a:spcBef>
              <a:spcAft>
                <a:spcPct val="0"/>
              </a:spcAft>
              <a:defRPr>
                <a:solidFill>
                  <a:schemeClr val="tx1"/>
                </a:solidFill>
                <a:latin typeface="Calibri" pitchFamily="34" charset="0"/>
                <a:ea typeface="Geneva" pitchFamily="123" charset="-128"/>
              </a:defRPr>
            </a:lvl9pPr>
          </a:lstStyle>
          <a:p>
            <a:pPr>
              <a:buFont typeface="Arial" pitchFamily="34" charset="0"/>
              <a:buChar char="•"/>
            </a:pPr>
            <a:r>
              <a:rPr lang="en-US" altLang="en-US" sz="2400" b="1" dirty="0">
                <a:solidFill>
                  <a:schemeClr val="bg1"/>
                </a:solidFill>
                <a:latin typeface="Arial" panose="020B0604020202020204" pitchFamily="34" charset="0"/>
                <a:cs typeface="Arial" panose="020B0604020202020204" pitchFamily="34" charset="0"/>
              </a:rPr>
              <a:t>Federal Register </a:t>
            </a:r>
            <a:r>
              <a:rPr lang="en-US" altLang="en-US" sz="2400" dirty="0">
                <a:solidFill>
                  <a:schemeClr val="bg1"/>
                </a:solidFill>
                <a:latin typeface="Arial" panose="020B0604020202020204" pitchFamily="34" charset="0"/>
                <a:cs typeface="Arial" panose="020B0604020202020204" pitchFamily="34" charset="0"/>
              </a:rPr>
              <a:t>/ Vol. 79, No. 70 / Friday, April 11, 2014 / Rules and Regulations (Page 184 - 187</a:t>
            </a:r>
            <a:r>
              <a:rPr lang="en-US" altLang="en-US" sz="2400" dirty="0" smtClean="0">
                <a:solidFill>
                  <a:schemeClr val="bg1"/>
                </a:solidFill>
                <a:latin typeface="Arial" panose="020B0604020202020204" pitchFamily="34" charset="0"/>
                <a:cs typeface="Arial" panose="020B0604020202020204" pitchFamily="34" charset="0"/>
              </a:rPr>
              <a:t>)</a:t>
            </a:r>
          </a:p>
          <a:p>
            <a:pPr>
              <a:buFont typeface="Arial"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altLang="en-US" i="1" dirty="0">
                <a:solidFill>
                  <a:schemeClr val="bg1"/>
                </a:solidFill>
                <a:latin typeface="Arial" panose="020B0604020202020204" pitchFamily="34" charset="0"/>
                <a:cs typeface="Arial" panose="020B0604020202020204" pitchFamily="34" charset="0"/>
              </a:rPr>
              <a:t>For example, </a:t>
            </a:r>
            <a:r>
              <a:rPr lang="en-US" altLang="en-US" b="1" i="1" u="sng" dirty="0">
                <a:solidFill>
                  <a:schemeClr val="bg1"/>
                </a:solidFill>
                <a:latin typeface="Arial" panose="020B0604020202020204" pitchFamily="34" charset="0"/>
                <a:cs typeface="Arial" panose="020B0604020202020204" pitchFamily="34" charset="0"/>
              </a:rPr>
              <a:t>employers</a:t>
            </a:r>
            <a:r>
              <a:rPr lang="en-US" altLang="en-US" i="1" dirty="0">
                <a:solidFill>
                  <a:schemeClr val="bg1"/>
                </a:solidFill>
                <a:latin typeface="Arial" panose="020B0604020202020204" pitchFamily="34" charset="0"/>
                <a:cs typeface="Arial" panose="020B0604020202020204" pitchFamily="34" charset="0"/>
              </a:rPr>
              <a:t> </a:t>
            </a:r>
            <a:r>
              <a:rPr lang="en-US" altLang="en-US" i="1" dirty="0" smtClean="0">
                <a:solidFill>
                  <a:schemeClr val="bg1"/>
                </a:solidFill>
                <a:latin typeface="Arial" panose="020B0604020202020204" pitchFamily="34" charset="0"/>
                <a:cs typeface="Arial" panose="020B0604020202020204" pitchFamily="34" charset="0"/>
              </a:rPr>
              <a:t>should </a:t>
            </a:r>
            <a:r>
              <a:rPr lang="en-US" altLang="en-US" b="1" i="1" u="sng" dirty="0" smtClean="0">
                <a:solidFill>
                  <a:schemeClr val="bg1"/>
                </a:solidFill>
                <a:latin typeface="Arial" panose="020B0604020202020204" pitchFamily="34" charset="0"/>
                <a:cs typeface="Arial" panose="020B0604020202020204" pitchFamily="34" charset="0"/>
              </a:rPr>
              <a:t>inspect</a:t>
            </a:r>
            <a:r>
              <a:rPr lang="en-US" altLang="en-US" i="1" dirty="0" smtClean="0">
                <a:solidFill>
                  <a:schemeClr val="bg1"/>
                </a:solidFill>
                <a:latin typeface="Arial" panose="020B0604020202020204" pitchFamily="34" charset="0"/>
                <a:cs typeface="Arial" panose="020B0604020202020204" pitchFamily="34" charset="0"/>
              </a:rPr>
              <a:t> </a:t>
            </a:r>
            <a:r>
              <a:rPr lang="en-US" altLang="en-US" i="1" dirty="0">
                <a:solidFill>
                  <a:schemeClr val="bg1"/>
                </a:solidFill>
                <a:latin typeface="Arial" panose="020B0604020202020204" pitchFamily="34" charset="0"/>
                <a:cs typeface="Arial" panose="020B0604020202020204" pitchFamily="34" charset="0"/>
              </a:rPr>
              <a:t>this clothing before accepting it, and they can return it to the supplier if they find defects or contaminants on the clothing.  </a:t>
            </a:r>
            <a:r>
              <a:rPr lang="en-US" altLang="en-US" dirty="0">
                <a:solidFill>
                  <a:schemeClr val="bg1"/>
                </a:solidFill>
                <a:latin typeface="Arial" panose="020B0604020202020204" pitchFamily="34" charset="0"/>
                <a:cs typeface="Arial" panose="020B0604020202020204" pitchFamily="34" charset="0"/>
              </a:rPr>
              <a:t>In any event, the responsibility for maintaining PPE rests squarely with the </a:t>
            </a:r>
            <a:r>
              <a:rPr lang="en-US" altLang="en-US" b="1" u="sng" dirty="0">
                <a:solidFill>
                  <a:schemeClr val="bg1"/>
                </a:solidFill>
                <a:latin typeface="Arial" panose="020B0604020202020204" pitchFamily="34" charset="0"/>
                <a:cs typeface="Arial" panose="020B0604020202020204" pitchFamily="34" charset="0"/>
              </a:rPr>
              <a:t>employer</a:t>
            </a:r>
            <a:r>
              <a:rPr lang="en-US" altLang="en-US" dirty="0">
                <a:solidFill>
                  <a:schemeClr val="bg1"/>
                </a:solidFill>
                <a:latin typeface="Arial" panose="020B0604020202020204" pitchFamily="34" charset="0"/>
                <a:cs typeface="Arial" panose="020B0604020202020204" pitchFamily="34" charset="0"/>
              </a:rPr>
              <a:t> under existing OSHA standards. </a:t>
            </a:r>
          </a:p>
          <a:p>
            <a:pPr lvl="1">
              <a:buFont typeface="Arial" panose="020B0604020202020204" pitchFamily="34" charset="0"/>
              <a:buChar char="•"/>
            </a:pPr>
            <a:r>
              <a:rPr lang="en-US" altLang="en-US" dirty="0">
                <a:solidFill>
                  <a:schemeClr val="bg1"/>
                </a:solidFill>
                <a:latin typeface="Arial" panose="020B0604020202020204" pitchFamily="34" charset="0"/>
                <a:cs typeface="Arial" panose="020B0604020202020204" pitchFamily="34" charset="0"/>
              </a:rPr>
              <a:t>The Agency is not prohibiting home laundering of FR and arc-rated clothing.  However, to comply with 1910.132 or 1926.95, </a:t>
            </a:r>
            <a:r>
              <a:rPr lang="en-US" altLang="en-US" b="1" u="sng" dirty="0">
                <a:solidFill>
                  <a:schemeClr val="bg1"/>
                </a:solidFill>
                <a:latin typeface="Arial" panose="020B0604020202020204" pitchFamily="34" charset="0"/>
                <a:cs typeface="Arial" panose="020B0604020202020204" pitchFamily="34" charset="0"/>
              </a:rPr>
              <a:t>employers</a:t>
            </a:r>
            <a:r>
              <a:rPr lang="en-US" altLang="en-US" dirty="0">
                <a:solidFill>
                  <a:schemeClr val="bg1"/>
                </a:solidFill>
                <a:latin typeface="Arial" panose="020B0604020202020204" pitchFamily="34" charset="0"/>
                <a:cs typeface="Arial" panose="020B0604020202020204" pitchFamily="34" charset="0"/>
              </a:rPr>
              <a:t> cannot simply instruct employees to follow manufacturers’ instructions.</a:t>
            </a:r>
          </a:p>
          <a:p>
            <a:pPr lvl="1">
              <a:buFont typeface="Arial" panose="020B0604020202020204" pitchFamily="34" charset="0"/>
              <a:buChar char="•"/>
            </a:pPr>
            <a:r>
              <a:rPr lang="en-US" altLang="en-US" dirty="0">
                <a:solidFill>
                  <a:schemeClr val="bg1"/>
                </a:solidFill>
                <a:latin typeface="Arial" panose="020B0604020202020204" pitchFamily="34" charset="0"/>
                <a:cs typeface="Arial" panose="020B0604020202020204" pitchFamily="34" charset="0"/>
              </a:rPr>
              <a:t>If </a:t>
            </a:r>
            <a:r>
              <a:rPr lang="en-US" altLang="en-US" b="1" u="sng" dirty="0">
                <a:solidFill>
                  <a:schemeClr val="bg1"/>
                </a:solidFill>
                <a:latin typeface="Arial" panose="020B0604020202020204" pitchFamily="34" charset="0"/>
                <a:cs typeface="Arial" panose="020B0604020202020204" pitchFamily="34" charset="0"/>
              </a:rPr>
              <a:t>employers</a:t>
            </a:r>
            <a:r>
              <a:rPr lang="en-US" altLang="en-US" dirty="0">
                <a:solidFill>
                  <a:schemeClr val="bg1"/>
                </a:solidFill>
                <a:latin typeface="Arial" panose="020B0604020202020204" pitchFamily="34" charset="0"/>
                <a:cs typeface="Arial" panose="020B0604020202020204" pitchFamily="34" charset="0"/>
              </a:rPr>
              <a:t> rely on home laundering of the clothing, they must train their employees in proper laundering procedures and techniques, and </a:t>
            </a:r>
            <a:r>
              <a:rPr lang="en-US" altLang="en-US" b="1" u="sng" dirty="0">
                <a:solidFill>
                  <a:schemeClr val="bg1"/>
                </a:solidFill>
                <a:latin typeface="Arial" panose="020B0604020202020204" pitchFamily="34" charset="0"/>
                <a:cs typeface="Arial" panose="020B0604020202020204" pitchFamily="34" charset="0"/>
              </a:rPr>
              <a:t>employers </a:t>
            </a:r>
            <a:r>
              <a:rPr lang="en-US" altLang="en-US" dirty="0">
                <a:solidFill>
                  <a:schemeClr val="bg1"/>
                </a:solidFill>
                <a:latin typeface="Arial" panose="020B0604020202020204" pitchFamily="34" charset="0"/>
                <a:cs typeface="Arial" panose="020B0604020202020204" pitchFamily="34" charset="0"/>
              </a:rPr>
              <a:t>must inspect the clothing on a regular basis to ensure that it is not in need of repair or replacement.   </a:t>
            </a:r>
            <a:endParaRPr lang="en-US" altLang="en-US" b="1" dirty="0">
              <a:solidFill>
                <a:schemeClr val="bg1"/>
              </a:solidFill>
              <a:latin typeface="Arial" panose="020B0604020202020204" pitchFamily="34" charset="0"/>
              <a:cs typeface="Arial" panose="020B0604020202020204" pitchFamily="34" charset="0"/>
            </a:endParaRPr>
          </a:p>
        </p:txBody>
      </p:sp>
      <p:sp>
        <p:nvSpPr>
          <p:cNvPr id="23555" name="TextBox 2"/>
          <p:cNvSpPr txBox="1">
            <a:spLocks noChangeArrowheads="1"/>
          </p:cNvSpPr>
          <p:nvPr/>
        </p:nvSpPr>
        <p:spPr bwMode="auto">
          <a:xfrm>
            <a:off x="381000" y="18667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Geneva" pitchFamily="123" charset="-128"/>
              </a:defRPr>
            </a:lvl1pPr>
            <a:lvl2pPr marL="742950" indent="-285750" eaLnBrk="0" hangingPunct="0">
              <a:defRPr>
                <a:solidFill>
                  <a:schemeClr val="tx1"/>
                </a:solidFill>
                <a:latin typeface="Calibri" pitchFamily="34" charset="0"/>
                <a:ea typeface="Geneva" pitchFamily="123" charset="-128"/>
              </a:defRPr>
            </a:lvl2pPr>
            <a:lvl3pPr marL="1143000" indent="-228600" eaLnBrk="0" hangingPunct="0">
              <a:defRPr>
                <a:solidFill>
                  <a:schemeClr val="tx1"/>
                </a:solidFill>
                <a:latin typeface="Calibri" pitchFamily="34" charset="0"/>
                <a:ea typeface="Geneva" pitchFamily="123" charset="-128"/>
              </a:defRPr>
            </a:lvl3pPr>
            <a:lvl4pPr marL="1600200" indent="-228600" eaLnBrk="0" hangingPunct="0">
              <a:defRPr>
                <a:solidFill>
                  <a:schemeClr val="tx1"/>
                </a:solidFill>
                <a:latin typeface="Calibri" pitchFamily="34" charset="0"/>
                <a:ea typeface="Geneva" pitchFamily="123" charset="-128"/>
              </a:defRPr>
            </a:lvl4pPr>
            <a:lvl5pPr marL="2057400" indent="-228600" eaLnBrk="0" hangingPunct="0">
              <a:defRPr>
                <a:solidFill>
                  <a:schemeClr val="tx1"/>
                </a:solidFill>
                <a:latin typeface="Calibri" pitchFamily="34" charset="0"/>
                <a:ea typeface="Geneva" pitchFamily="123" charset="-128"/>
              </a:defRPr>
            </a:lvl5pPr>
            <a:lvl6pPr marL="2514600" indent="-228600" eaLnBrk="0" fontAlgn="base" hangingPunct="0">
              <a:spcBef>
                <a:spcPct val="0"/>
              </a:spcBef>
              <a:spcAft>
                <a:spcPct val="0"/>
              </a:spcAft>
              <a:defRPr>
                <a:solidFill>
                  <a:schemeClr val="tx1"/>
                </a:solidFill>
                <a:latin typeface="Calibri" pitchFamily="34" charset="0"/>
                <a:ea typeface="Geneva" pitchFamily="123" charset="-128"/>
              </a:defRPr>
            </a:lvl6pPr>
            <a:lvl7pPr marL="2971800" indent="-228600" eaLnBrk="0" fontAlgn="base" hangingPunct="0">
              <a:spcBef>
                <a:spcPct val="0"/>
              </a:spcBef>
              <a:spcAft>
                <a:spcPct val="0"/>
              </a:spcAft>
              <a:defRPr>
                <a:solidFill>
                  <a:schemeClr val="tx1"/>
                </a:solidFill>
                <a:latin typeface="Calibri" pitchFamily="34" charset="0"/>
                <a:ea typeface="Geneva" pitchFamily="123" charset="-128"/>
              </a:defRPr>
            </a:lvl7pPr>
            <a:lvl8pPr marL="3429000" indent="-228600" eaLnBrk="0" fontAlgn="base" hangingPunct="0">
              <a:spcBef>
                <a:spcPct val="0"/>
              </a:spcBef>
              <a:spcAft>
                <a:spcPct val="0"/>
              </a:spcAft>
              <a:defRPr>
                <a:solidFill>
                  <a:schemeClr val="tx1"/>
                </a:solidFill>
                <a:latin typeface="Calibri" pitchFamily="34" charset="0"/>
                <a:ea typeface="Geneva" pitchFamily="123" charset="-128"/>
              </a:defRPr>
            </a:lvl8pPr>
            <a:lvl9pPr marL="3886200" indent="-228600" eaLnBrk="0" fontAlgn="base" hangingPunct="0">
              <a:spcBef>
                <a:spcPct val="0"/>
              </a:spcBef>
              <a:spcAft>
                <a:spcPct val="0"/>
              </a:spcAft>
              <a:defRPr>
                <a:solidFill>
                  <a:schemeClr val="tx1"/>
                </a:solidFill>
                <a:latin typeface="Calibri" pitchFamily="34" charset="0"/>
                <a:ea typeface="Geneva" pitchFamily="123" charset="-128"/>
              </a:defRPr>
            </a:lvl9pPr>
          </a:lstStyle>
          <a:p>
            <a:pPr eaLnBrk="1" hangingPunct="1"/>
            <a:r>
              <a:rPr lang="en-US" altLang="en-US" sz="4000" b="1" dirty="0">
                <a:solidFill>
                  <a:schemeClr val="bg1"/>
                </a:solidFill>
                <a:latin typeface="Avenir 65 Medium" pitchFamily="123" charset="0"/>
              </a:rPr>
              <a:t>Care and Maintenance of </a:t>
            </a:r>
            <a:r>
              <a:rPr lang="en-US" altLang="en-US" sz="4000" b="1" dirty="0" smtClean="0">
                <a:solidFill>
                  <a:schemeClr val="bg1"/>
                </a:solidFill>
                <a:latin typeface="Avenir 65 Medium" pitchFamily="123" charset="0"/>
              </a:rPr>
              <a:t>UW PPE</a:t>
            </a:r>
            <a:endParaRPr lang="en-US" altLang="en-US" sz="4000" b="1" dirty="0">
              <a:solidFill>
                <a:schemeClr val="bg1"/>
              </a:solidFill>
              <a:latin typeface="Avenir 65 Medium" pitchFamily="123" charset="0"/>
            </a:endParaRPr>
          </a:p>
        </p:txBody>
      </p:sp>
      <p:sp>
        <p:nvSpPr>
          <p:cNvPr id="23556" name="Rectangle 3"/>
          <p:cNvSpPr>
            <a:spLocks noChangeArrowheads="1"/>
          </p:cNvSpPr>
          <p:nvPr/>
        </p:nvSpPr>
        <p:spPr bwMode="auto">
          <a:xfrm>
            <a:off x="2362200" y="5123656"/>
            <a:ext cx="563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Calibri" pitchFamily="34" charset="0"/>
                <a:ea typeface="Geneva" pitchFamily="123" charset="-128"/>
              </a:defRPr>
            </a:lvl1pPr>
            <a:lvl2pPr marL="742950" indent="-285750" eaLnBrk="0" hangingPunct="0">
              <a:defRPr>
                <a:solidFill>
                  <a:schemeClr val="tx1"/>
                </a:solidFill>
                <a:latin typeface="Calibri" pitchFamily="34" charset="0"/>
                <a:ea typeface="Geneva" pitchFamily="123" charset="-128"/>
              </a:defRPr>
            </a:lvl2pPr>
            <a:lvl3pPr marL="1143000" indent="-228600" eaLnBrk="0" hangingPunct="0">
              <a:defRPr>
                <a:solidFill>
                  <a:schemeClr val="tx1"/>
                </a:solidFill>
                <a:latin typeface="Calibri" pitchFamily="34" charset="0"/>
                <a:ea typeface="Geneva" pitchFamily="123" charset="-128"/>
              </a:defRPr>
            </a:lvl3pPr>
            <a:lvl4pPr marL="1600200" indent="-228600" eaLnBrk="0" hangingPunct="0">
              <a:defRPr>
                <a:solidFill>
                  <a:schemeClr val="tx1"/>
                </a:solidFill>
                <a:latin typeface="Calibri" pitchFamily="34" charset="0"/>
                <a:ea typeface="Geneva" pitchFamily="123" charset="-128"/>
              </a:defRPr>
            </a:lvl4pPr>
            <a:lvl5pPr marL="2057400" indent="-228600" eaLnBrk="0" hangingPunct="0">
              <a:defRPr>
                <a:solidFill>
                  <a:schemeClr val="tx1"/>
                </a:solidFill>
                <a:latin typeface="Calibri" pitchFamily="34" charset="0"/>
                <a:ea typeface="Geneva" pitchFamily="123" charset="-128"/>
              </a:defRPr>
            </a:lvl5pPr>
            <a:lvl6pPr marL="2514600" indent="-228600" eaLnBrk="0" fontAlgn="base" hangingPunct="0">
              <a:spcBef>
                <a:spcPct val="0"/>
              </a:spcBef>
              <a:spcAft>
                <a:spcPct val="0"/>
              </a:spcAft>
              <a:defRPr>
                <a:solidFill>
                  <a:schemeClr val="tx1"/>
                </a:solidFill>
                <a:latin typeface="Calibri" pitchFamily="34" charset="0"/>
                <a:ea typeface="Geneva" pitchFamily="123" charset="-128"/>
              </a:defRPr>
            </a:lvl6pPr>
            <a:lvl7pPr marL="2971800" indent="-228600" eaLnBrk="0" fontAlgn="base" hangingPunct="0">
              <a:spcBef>
                <a:spcPct val="0"/>
              </a:spcBef>
              <a:spcAft>
                <a:spcPct val="0"/>
              </a:spcAft>
              <a:defRPr>
                <a:solidFill>
                  <a:schemeClr val="tx1"/>
                </a:solidFill>
                <a:latin typeface="Calibri" pitchFamily="34" charset="0"/>
                <a:ea typeface="Geneva" pitchFamily="123" charset="-128"/>
              </a:defRPr>
            </a:lvl7pPr>
            <a:lvl8pPr marL="3429000" indent="-228600" eaLnBrk="0" fontAlgn="base" hangingPunct="0">
              <a:spcBef>
                <a:spcPct val="0"/>
              </a:spcBef>
              <a:spcAft>
                <a:spcPct val="0"/>
              </a:spcAft>
              <a:defRPr>
                <a:solidFill>
                  <a:schemeClr val="tx1"/>
                </a:solidFill>
                <a:latin typeface="Calibri" pitchFamily="34" charset="0"/>
                <a:ea typeface="Geneva" pitchFamily="123" charset="-128"/>
              </a:defRPr>
            </a:lvl8pPr>
            <a:lvl9pPr marL="3886200" indent="-228600" eaLnBrk="0" fontAlgn="base" hangingPunct="0">
              <a:spcBef>
                <a:spcPct val="0"/>
              </a:spcBef>
              <a:spcAft>
                <a:spcPct val="0"/>
              </a:spcAft>
              <a:defRPr>
                <a:solidFill>
                  <a:schemeClr val="tx1"/>
                </a:solidFill>
                <a:latin typeface="Calibri" pitchFamily="34" charset="0"/>
                <a:ea typeface="Geneva" pitchFamily="123" charset="-128"/>
              </a:defRPr>
            </a:lvl9pPr>
          </a:lstStyle>
          <a:p>
            <a:pPr eaLnBrk="1" hangingPunct="1"/>
            <a:r>
              <a:rPr lang="en-US" altLang="en-US" sz="1400" dirty="0">
                <a:solidFill>
                  <a:schemeClr val="bg1"/>
                </a:solidFill>
                <a:latin typeface="Avenir 65 Medium" pitchFamily="123" charset="0"/>
              </a:rPr>
              <a:t>*Standards recommend the use of a professional laundry service</a:t>
            </a:r>
          </a:p>
        </p:txBody>
      </p:sp>
    </p:spTree>
    <p:extLst>
      <p:ext uri="{BB962C8B-B14F-4D97-AF65-F5344CB8AC3E}">
        <p14:creationId xmlns:p14="http://schemas.microsoft.com/office/powerpoint/2010/main" val="423250585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655" y="304800"/>
            <a:ext cx="4927908" cy="4927908"/>
          </a:xfrm>
          <a:prstGeom prst="rect">
            <a:avLst/>
          </a:prstGeom>
        </p:spPr>
      </p:pic>
      <p:sp>
        <p:nvSpPr>
          <p:cNvPr id="10" name="TextBox 9"/>
          <p:cNvSpPr txBox="1"/>
          <p:nvPr/>
        </p:nvSpPr>
        <p:spPr>
          <a:xfrm>
            <a:off x="1" y="762000"/>
            <a:ext cx="5105399" cy="2985433"/>
          </a:xfrm>
          <a:prstGeom prst="rect">
            <a:avLst/>
          </a:prstGeom>
          <a:noFill/>
        </p:spPr>
        <p:txBody>
          <a:bodyPr wrap="square" rtlCol="0">
            <a:spAutoFit/>
          </a:bodyPr>
          <a:lstStyle/>
          <a:p>
            <a:pPr algn="ctr"/>
            <a:r>
              <a:rPr lang="en-US" sz="4700" dirty="0" smtClean="0">
                <a:solidFill>
                  <a:srgbClr val="FFFFFF"/>
                </a:solidFill>
                <a:latin typeface="Arial"/>
                <a:cs typeface="Arial"/>
              </a:rPr>
              <a:t>UW Safety, Alsco &amp; VF Workwear are </a:t>
            </a:r>
            <a:r>
              <a:rPr lang="en-US" sz="4700" dirty="0" smtClean="0">
                <a:solidFill>
                  <a:srgbClr val="FFFFFF"/>
                </a:solidFill>
                <a:latin typeface="Arial"/>
                <a:cs typeface="Arial"/>
              </a:rPr>
              <a:t>here to support you</a:t>
            </a:r>
          </a:p>
        </p:txBody>
      </p:sp>
    </p:spTree>
    <p:extLst>
      <p:ext uri="{BB962C8B-B14F-4D97-AF65-F5344CB8AC3E}">
        <p14:creationId xmlns:p14="http://schemas.microsoft.com/office/powerpoint/2010/main" val="3519577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055" y="838200"/>
            <a:ext cx="4394508" cy="4394508"/>
          </a:xfrm>
          <a:prstGeom prst="rect">
            <a:avLst/>
          </a:prstGeom>
        </p:spPr>
      </p:pic>
      <p:sp>
        <p:nvSpPr>
          <p:cNvPr id="6" name="TextBox 5"/>
          <p:cNvSpPr txBox="1"/>
          <p:nvPr/>
        </p:nvSpPr>
        <p:spPr>
          <a:xfrm>
            <a:off x="5062563" y="256938"/>
            <a:ext cx="3810000" cy="1323439"/>
          </a:xfrm>
          <a:prstGeom prst="rect">
            <a:avLst/>
          </a:prstGeom>
          <a:noFill/>
        </p:spPr>
        <p:txBody>
          <a:bodyPr wrap="square" rtlCol="0">
            <a:spAutoFit/>
          </a:bodyPr>
          <a:lstStyle/>
          <a:p>
            <a:pPr>
              <a:lnSpc>
                <a:spcPts val="4800"/>
              </a:lnSpc>
            </a:pPr>
            <a:r>
              <a:rPr lang="en-US" sz="4700" dirty="0" smtClean="0">
                <a:solidFill>
                  <a:srgbClr val="FFFFFF"/>
                </a:solidFill>
                <a:latin typeface="Arial"/>
                <a:cs typeface="Arial"/>
              </a:rPr>
              <a:t>Safety</a:t>
            </a:r>
          </a:p>
          <a:p>
            <a:pPr>
              <a:lnSpc>
                <a:spcPts val="4800"/>
              </a:lnSpc>
            </a:pPr>
            <a:r>
              <a:rPr lang="en-US" sz="4700" dirty="0" smtClean="0">
                <a:solidFill>
                  <a:srgbClr val="FFFFFF"/>
                </a:solidFill>
                <a:latin typeface="Arial"/>
                <a:cs typeface="Arial"/>
              </a:rPr>
              <a:t>Expectations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400"/>
            <a:ext cx="4792269" cy="5410200"/>
          </a:xfrm>
          <a:prstGeom prst="rect">
            <a:avLst/>
          </a:prstGeom>
        </p:spPr>
      </p:pic>
    </p:spTree>
    <p:extLst>
      <p:ext uri="{BB962C8B-B14F-4D97-AF65-F5344CB8AC3E}">
        <p14:creationId xmlns:p14="http://schemas.microsoft.com/office/powerpoint/2010/main" val="24344072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34586" y="76200"/>
            <a:ext cx="6074827" cy="646331"/>
          </a:xfrm>
          <a:prstGeom prst="rect">
            <a:avLst/>
          </a:prstGeom>
          <a:noFill/>
        </p:spPr>
        <p:txBody>
          <a:bodyPr wrap="square" rtlCol="0">
            <a:spAutoFit/>
          </a:bodyPr>
          <a:lstStyle/>
          <a:p>
            <a:r>
              <a:rPr lang="en-US" sz="3600" dirty="0" smtClean="0">
                <a:solidFill>
                  <a:srgbClr val="FFFFFF"/>
                </a:solidFill>
                <a:latin typeface="Arial"/>
                <a:cs typeface="Arial"/>
              </a:rPr>
              <a:t>Laboratory Safety Guidance</a:t>
            </a:r>
          </a:p>
        </p:txBody>
      </p:sp>
      <p:sp>
        <p:nvSpPr>
          <p:cNvPr id="7" name="TextBox 6"/>
          <p:cNvSpPr txBox="1"/>
          <p:nvPr/>
        </p:nvSpPr>
        <p:spPr>
          <a:xfrm>
            <a:off x="76199" y="765221"/>
            <a:ext cx="8991600" cy="4605107"/>
          </a:xfrm>
          <a:prstGeom prst="rect">
            <a:avLst/>
          </a:prstGeom>
          <a:noFill/>
        </p:spPr>
        <p:txBody>
          <a:bodyPr wrap="square" rtlCol="0">
            <a:spAutoFit/>
          </a:bodyPr>
          <a:lstStyle/>
          <a:p>
            <a:pPr>
              <a:lnSpc>
                <a:spcPct val="115000"/>
              </a:lnSpc>
            </a:pPr>
            <a:r>
              <a:rPr lang="en-US" sz="1700" dirty="0">
                <a:solidFill>
                  <a:schemeClr val="bg1"/>
                </a:solidFill>
                <a:latin typeface="Arial"/>
                <a:ea typeface="Arial"/>
                <a:cs typeface="Arial"/>
              </a:rPr>
              <a:t>The Personal Protective Equipment (PPE) </a:t>
            </a:r>
            <a:r>
              <a:rPr lang="en-US" sz="1700" dirty="0" smtClean="0">
                <a:solidFill>
                  <a:schemeClr val="bg1"/>
                </a:solidFill>
                <a:latin typeface="Arial"/>
                <a:ea typeface="Arial"/>
                <a:cs typeface="Arial"/>
              </a:rPr>
              <a:t>standard (</a:t>
            </a:r>
            <a:r>
              <a:rPr lang="en-US" sz="1700" dirty="0">
                <a:solidFill>
                  <a:schemeClr val="bg1"/>
                </a:solidFill>
                <a:latin typeface="Arial"/>
                <a:ea typeface="Arial"/>
                <a:cs typeface="Arial"/>
              </a:rPr>
              <a:t>29 CFR 1910.132) requires that employers </a:t>
            </a:r>
            <a:r>
              <a:rPr lang="en-US" sz="1700" dirty="0" smtClean="0">
                <a:solidFill>
                  <a:schemeClr val="bg1"/>
                </a:solidFill>
                <a:latin typeface="Arial"/>
                <a:ea typeface="Arial"/>
                <a:cs typeface="Arial"/>
              </a:rPr>
              <a:t>provide and </a:t>
            </a:r>
            <a:r>
              <a:rPr lang="en-US" sz="1700" dirty="0">
                <a:solidFill>
                  <a:schemeClr val="bg1"/>
                </a:solidFill>
                <a:latin typeface="Arial"/>
                <a:ea typeface="Arial"/>
                <a:cs typeface="Arial"/>
              </a:rPr>
              <a:t>pay for PPE and ensure that it is used </a:t>
            </a:r>
            <a:r>
              <a:rPr lang="en-US" sz="1700" dirty="0" smtClean="0">
                <a:solidFill>
                  <a:schemeClr val="bg1"/>
                </a:solidFill>
                <a:latin typeface="Arial"/>
                <a:ea typeface="Arial"/>
                <a:cs typeface="Arial"/>
              </a:rPr>
              <a:t>wherever “</a:t>
            </a:r>
            <a:r>
              <a:rPr lang="en-US" sz="1700" dirty="0">
                <a:solidFill>
                  <a:schemeClr val="bg1"/>
                </a:solidFill>
                <a:latin typeface="Arial"/>
                <a:ea typeface="Arial"/>
                <a:cs typeface="Arial"/>
              </a:rPr>
              <a:t>hazards of processes or environment, </a:t>
            </a:r>
            <a:r>
              <a:rPr lang="en-US" sz="1700" dirty="0" smtClean="0">
                <a:solidFill>
                  <a:schemeClr val="bg1"/>
                </a:solidFill>
                <a:latin typeface="Arial"/>
                <a:ea typeface="Arial"/>
                <a:cs typeface="Arial"/>
              </a:rPr>
              <a:t>chemical hazards</a:t>
            </a:r>
            <a:r>
              <a:rPr lang="en-US" sz="1700" dirty="0">
                <a:solidFill>
                  <a:schemeClr val="bg1"/>
                </a:solidFill>
                <a:latin typeface="Arial"/>
                <a:ea typeface="Arial"/>
                <a:cs typeface="Arial"/>
              </a:rPr>
              <a:t>, radiological hazards, or mechanical </a:t>
            </a:r>
            <a:r>
              <a:rPr lang="en-US" sz="1700" dirty="0" smtClean="0">
                <a:solidFill>
                  <a:schemeClr val="bg1"/>
                </a:solidFill>
                <a:latin typeface="Arial"/>
                <a:ea typeface="Arial"/>
                <a:cs typeface="Arial"/>
              </a:rPr>
              <a:t>irritants are </a:t>
            </a:r>
            <a:r>
              <a:rPr lang="en-US" sz="1700" dirty="0">
                <a:solidFill>
                  <a:schemeClr val="bg1"/>
                </a:solidFill>
                <a:latin typeface="Arial"/>
                <a:ea typeface="Arial"/>
                <a:cs typeface="Arial"/>
              </a:rPr>
              <a:t>encountered in a manner capable of </a:t>
            </a:r>
            <a:r>
              <a:rPr lang="en-US" sz="1700" dirty="0" smtClean="0">
                <a:solidFill>
                  <a:schemeClr val="bg1"/>
                </a:solidFill>
                <a:latin typeface="Arial"/>
                <a:ea typeface="Arial"/>
                <a:cs typeface="Arial"/>
              </a:rPr>
              <a:t>causing injury </a:t>
            </a:r>
            <a:r>
              <a:rPr lang="en-US" sz="1700" dirty="0">
                <a:solidFill>
                  <a:schemeClr val="bg1"/>
                </a:solidFill>
                <a:latin typeface="Arial"/>
                <a:ea typeface="Arial"/>
                <a:cs typeface="Arial"/>
              </a:rPr>
              <a:t>or impairment in the function of any </a:t>
            </a:r>
            <a:r>
              <a:rPr lang="en-US" sz="1700" dirty="0" smtClean="0">
                <a:solidFill>
                  <a:schemeClr val="bg1"/>
                </a:solidFill>
                <a:latin typeface="Arial"/>
                <a:ea typeface="Arial"/>
                <a:cs typeface="Arial"/>
              </a:rPr>
              <a:t>part of </a:t>
            </a:r>
            <a:r>
              <a:rPr lang="en-US" sz="1700" dirty="0">
                <a:solidFill>
                  <a:schemeClr val="bg1"/>
                </a:solidFill>
                <a:latin typeface="Arial"/>
                <a:ea typeface="Arial"/>
                <a:cs typeface="Arial"/>
              </a:rPr>
              <a:t>the body through absorption, inhalation or </a:t>
            </a:r>
            <a:r>
              <a:rPr lang="en-US" sz="1700" dirty="0" smtClean="0">
                <a:solidFill>
                  <a:schemeClr val="bg1"/>
                </a:solidFill>
                <a:latin typeface="Arial"/>
                <a:ea typeface="Arial"/>
                <a:cs typeface="Arial"/>
              </a:rPr>
              <a:t>physical contact</a:t>
            </a:r>
            <a:r>
              <a:rPr lang="en-US" sz="1700" dirty="0">
                <a:solidFill>
                  <a:schemeClr val="bg1"/>
                </a:solidFill>
                <a:latin typeface="Arial"/>
                <a:ea typeface="Arial"/>
                <a:cs typeface="Arial"/>
              </a:rPr>
              <a:t>.” [29 CFR 1910.132(a) and 1910.132(h)]</a:t>
            </a:r>
            <a:r>
              <a:rPr lang="en-US" sz="1700" dirty="0" smtClean="0">
                <a:solidFill>
                  <a:schemeClr val="bg1"/>
                </a:solidFill>
                <a:latin typeface="Arial"/>
                <a:ea typeface="Arial"/>
                <a:cs typeface="Arial"/>
              </a:rPr>
              <a:t>. In </a:t>
            </a:r>
            <a:r>
              <a:rPr lang="en-US" sz="1700" dirty="0">
                <a:solidFill>
                  <a:schemeClr val="bg1"/>
                </a:solidFill>
                <a:latin typeface="Arial"/>
                <a:ea typeface="Arial"/>
                <a:cs typeface="Arial"/>
              </a:rPr>
              <a:t>order to determine whether and what PPE </a:t>
            </a:r>
            <a:r>
              <a:rPr lang="en-US" sz="1700" dirty="0" smtClean="0">
                <a:solidFill>
                  <a:schemeClr val="bg1"/>
                </a:solidFill>
                <a:latin typeface="Arial"/>
                <a:ea typeface="Arial"/>
                <a:cs typeface="Arial"/>
              </a:rPr>
              <a:t>is needed</a:t>
            </a:r>
            <a:r>
              <a:rPr lang="en-US" sz="1700" dirty="0">
                <a:solidFill>
                  <a:schemeClr val="bg1"/>
                </a:solidFill>
                <a:latin typeface="Arial"/>
                <a:ea typeface="Arial"/>
                <a:cs typeface="Arial"/>
              </a:rPr>
              <a:t>, the employer </a:t>
            </a:r>
            <a:r>
              <a:rPr lang="en-US" sz="1700" dirty="0" smtClean="0">
                <a:solidFill>
                  <a:schemeClr val="bg1"/>
                </a:solidFill>
                <a:latin typeface="Arial"/>
                <a:ea typeface="Arial"/>
                <a:cs typeface="Arial"/>
              </a:rPr>
              <a:t>must “</a:t>
            </a:r>
            <a:r>
              <a:rPr lang="en-US" sz="1700" dirty="0">
                <a:solidFill>
                  <a:schemeClr val="bg1"/>
                </a:solidFill>
                <a:latin typeface="Arial"/>
                <a:ea typeface="Arial"/>
                <a:cs typeface="Arial"/>
              </a:rPr>
              <a:t>assess the </a:t>
            </a:r>
            <a:r>
              <a:rPr lang="en-US" sz="1700" dirty="0" smtClean="0">
                <a:solidFill>
                  <a:schemeClr val="bg1"/>
                </a:solidFill>
                <a:latin typeface="Arial"/>
                <a:ea typeface="Arial"/>
                <a:cs typeface="Arial"/>
              </a:rPr>
              <a:t>workplace to </a:t>
            </a:r>
            <a:r>
              <a:rPr lang="en-US" sz="1700" dirty="0">
                <a:solidFill>
                  <a:schemeClr val="bg1"/>
                </a:solidFill>
                <a:latin typeface="Arial"/>
                <a:ea typeface="Arial"/>
                <a:cs typeface="Arial"/>
              </a:rPr>
              <a:t>determine if hazards are present, or are likely </a:t>
            </a:r>
            <a:r>
              <a:rPr lang="en-US" sz="1700" dirty="0" smtClean="0">
                <a:solidFill>
                  <a:schemeClr val="bg1"/>
                </a:solidFill>
                <a:latin typeface="Arial"/>
                <a:ea typeface="Arial"/>
                <a:cs typeface="Arial"/>
              </a:rPr>
              <a:t>to be </a:t>
            </a:r>
            <a:r>
              <a:rPr lang="en-US" sz="1700" dirty="0">
                <a:solidFill>
                  <a:schemeClr val="bg1"/>
                </a:solidFill>
                <a:latin typeface="Arial"/>
                <a:ea typeface="Arial"/>
                <a:cs typeface="Arial"/>
              </a:rPr>
              <a:t>present, which necessitate the use of [PPE],</a:t>
            </a:r>
            <a:r>
              <a:rPr lang="en-US" sz="1700" dirty="0" smtClean="0">
                <a:solidFill>
                  <a:schemeClr val="bg1"/>
                </a:solidFill>
                <a:latin typeface="Arial"/>
                <a:ea typeface="Arial"/>
                <a:cs typeface="Arial"/>
              </a:rPr>
              <a:t>” 29 </a:t>
            </a:r>
            <a:r>
              <a:rPr lang="en-US" sz="1700" dirty="0">
                <a:solidFill>
                  <a:schemeClr val="bg1"/>
                </a:solidFill>
                <a:latin typeface="Arial"/>
                <a:ea typeface="Arial"/>
                <a:cs typeface="Arial"/>
              </a:rPr>
              <a:t>CFR 1910.132(d)(1). Based on that assessment</a:t>
            </a:r>
            <a:r>
              <a:rPr lang="en-US" sz="1700" dirty="0" smtClean="0">
                <a:solidFill>
                  <a:schemeClr val="bg1"/>
                </a:solidFill>
                <a:latin typeface="Arial"/>
                <a:ea typeface="Arial"/>
                <a:cs typeface="Arial"/>
              </a:rPr>
              <a:t>, the </a:t>
            </a:r>
            <a:r>
              <a:rPr lang="en-US" sz="1700" dirty="0">
                <a:solidFill>
                  <a:schemeClr val="bg1"/>
                </a:solidFill>
                <a:latin typeface="Arial"/>
                <a:ea typeface="Arial"/>
                <a:cs typeface="Arial"/>
              </a:rPr>
              <a:t>employer must select appropriate PPE (e.g., </a:t>
            </a:r>
            <a:r>
              <a:rPr lang="en-US" sz="1700" dirty="0" smtClean="0">
                <a:solidFill>
                  <a:schemeClr val="bg1"/>
                </a:solidFill>
                <a:latin typeface="Arial"/>
                <a:ea typeface="Arial"/>
                <a:cs typeface="Arial"/>
              </a:rPr>
              <a:t>protection for </a:t>
            </a:r>
            <a:r>
              <a:rPr lang="en-US" sz="1700" dirty="0">
                <a:solidFill>
                  <a:schemeClr val="bg1"/>
                </a:solidFill>
                <a:latin typeface="Arial"/>
                <a:ea typeface="Arial"/>
                <a:cs typeface="Arial"/>
              </a:rPr>
              <a:t>eyes, face, head, extremities; </a:t>
            </a:r>
            <a:r>
              <a:rPr lang="en-US" sz="1700" dirty="0" smtClean="0">
                <a:solidFill>
                  <a:schemeClr val="bg1"/>
                </a:solidFill>
                <a:latin typeface="Arial"/>
                <a:ea typeface="Arial"/>
                <a:cs typeface="Arial"/>
              </a:rPr>
              <a:t>protective clothing</a:t>
            </a:r>
            <a:r>
              <a:rPr lang="en-US" sz="1700" dirty="0">
                <a:solidFill>
                  <a:schemeClr val="bg1"/>
                </a:solidFill>
                <a:latin typeface="Arial"/>
                <a:ea typeface="Arial"/>
                <a:cs typeface="Arial"/>
              </a:rPr>
              <a:t>; respiratory protection; shields and barriers</a:t>
            </a:r>
            <a:r>
              <a:rPr lang="en-US" sz="1700" dirty="0" smtClean="0">
                <a:solidFill>
                  <a:schemeClr val="bg1"/>
                </a:solidFill>
                <a:latin typeface="Arial"/>
                <a:ea typeface="Arial"/>
                <a:cs typeface="Arial"/>
              </a:rPr>
              <a:t>) that </a:t>
            </a:r>
            <a:r>
              <a:rPr lang="en-US" sz="1700" dirty="0">
                <a:solidFill>
                  <a:schemeClr val="bg1"/>
                </a:solidFill>
                <a:latin typeface="Arial"/>
                <a:ea typeface="Arial"/>
                <a:cs typeface="Arial"/>
              </a:rPr>
              <a:t>will protect the affected worker from the hazard</a:t>
            </a:r>
            <a:r>
              <a:rPr lang="en-US" sz="1700" dirty="0" smtClean="0">
                <a:solidFill>
                  <a:schemeClr val="bg1"/>
                </a:solidFill>
                <a:latin typeface="Arial"/>
                <a:ea typeface="Arial"/>
                <a:cs typeface="Arial"/>
              </a:rPr>
              <a:t>, 29 </a:t>
            </a:r>
            <a:r>
              <a:rPr lang="en-US" sz="1700" dirty="0">
                <a:solidFill>
                  <a:schemeClr val="bg1"/>
                </a:solidFill>
                <a:latin typeface="Arial"/>
                <a:ea typeface="Arial"/>
                <a:cs typeface="Arial"/>
              </a:rPr>
              <a:t>CFR 1910.132 (d)(1)(i), communicate </a:t>
            </a:r>
            <a:r>
              <a:rPr lang="en-US" sz="1700" dirty="0" smtClean="0">
                <a:solidFill>
                  <a:schemeClr val="bg1"/>
                </a:solidFill>
                <a:latin typeface="Arial"/>
                <a:ea typeface="Arial"/>
                <a:cs typeface="Arial"/>
              </a:rPr>
              <a:t>selection decisions </a:t>
            </a:r>
            <a:r>
              <a:rPr lang="en-US" sz="1700" dirty="0">
                <a:solidFill>
                  <a:schemeClr val="bg1"/>
                </a:solidFill>
                <a:latin typeface="Arial"/>
                <a:ea typeface="Arial"/>
                <a:cs typeface="Arial"/>
              </a:rPr>
              <a:t>to each affected worker, 29 </a:t>
            </a:r>
            <a:r>
              <a:rPr lang="en-US" sz="1700" dirty="0" smtClean="0">
                <a:solidFill>
                  <a:schemeClr val="bg1"/>
                </a:solidFill>
                <a:latin typeface="Arial"/>
                <a:ea typeface="Arial"/>
                <a:cs typeface="Arial"/>
              </a:rPr>
              <a:t>CFR 1910.132 </a:t>
            </a:r>
            <a:r>
              <a:rPr lang="en-US" sz="1700" dirty="0">
                <a:solidFill>
                  <a:schemeClr val="bg1"/>
                </a:solidFill>
                <a:latin typeface="Arial"/>
                <a:ea typeface="Arial"/>
                <a:cs typeface="Arial"/>
              </a:rPr>
              <a:t>(d)(1)(ii), and select PPE that properly </a:t>
            </a:r>
            <a:r>
              <a:rPr lang="en-US" sz="1700" dirty="0" smtClean="0">
                <a:solidFill>
                  <a:schemeClr val="bg1"/>
                </a:solidFill>
                <a:latin typeface="Arial"/>
                <a:ea typeface="Arial"/>
                <a:cs typeface="Arial"/>
              </a:rPr>
              <a:t>fits each </a:t>
            </a:r>
            <a:r>
              <a:rPr lang="en-US" sz="1700" dirty="0">
                <a:solidFill>
                  <a:schemeClr val="bg1"/>
                </a:solidFill>
                <a:latin typeface="Arial"/>
                <a:ea typeface="Arial"/>
                <a:cs typeface="Arial"/>
              </a:rPr>
              <a:t>affected employee, 29 CFR 1910.132(d)(1)(iii)</a:t>
            </a:r>
            <a:r>
              <a:rPr lang="en-US" sz="1700" dirty="0" smtClean="0">
                <a:solidFill>
                  <a:schemeClr val="bg1"/>
                </a:solidFill>
                <a:latin typeface="Arial"/>
                <a:ea typeface="Arial"/>
                <a:cs typeface="Arial"/>
              </a:rPr>
              <a:t>. Employers </a:t>
            </a:r>
            <a:r>
              <a:rPr lang="en-US" sz="1700" dirty="0">
                <a:solidFill>
                  <a:schemeClr val="bg1"/>
                </a:solidFill>
                <a:latin typeface="Arial"/>
                <a:ea typeface="Arial"/>
                <a:cs typeface="Arial"/>
              </a:rPr>
              <a:t>must provide training for workers </a:t>
            </a:r>
            <a:r>
              <a:rPr lang="en-US" sz="1700" dirty="0" smtClean="0">
                <a:solidFill>
                  <a:schemeClr val="bg1"/>
                </a:solidFill>
                <a:latin typeface="Arial"/>
                <a:ea typeface="Arial"/>
                <a:cs typeface="Arial"/>
              </a:rPr>
              <a:t>who are </a:t>
            </a:r>
            <a:r>
              <a:rPr lang="en-US" sz="1700" dirty="0">
                <a:solidFill>
                  <a:schemeClr val="bg1"/>
                </a:solidFill>
                <a:latin typeface="Arial"/>
                <a:ea typeface="Arial"/>
                <a:cs typeface="Arial"/>
              </a:rPr>
              <a:t>required to use PPE that addresses when </a:t>
            </a:r>
            <a:r>
              <a:rPr lang="en-US" sz="1700" dirty="0" smtClean="0">
                <a:solidFill>
                  <a:schemeClr val="bg1"/>
                </a:solidFill>
                <a:latin typeface="Arial"/>
                <a:ea typeface="Arial"/>
                <a:cs typeface="Arial"/>
              </a:rPr>
              <a:t>and what </a:t>
            </a:r>
            <a:r>
              <a:rPr lang="en-US" sz="1700" dirty="0">
                <a:solidFill>
                  <a:schemeClr val="bg1"/>
                </a:solidFill>
                <a:latin typeface="Arial"/>
                <a:ea typeface="Arial"/>
                <a:cs typeface="Arial"/>
              </a:rPr>
              <a:t>PPE is necessary, how to wear and care </a:t>
            </a:r>
            <a:r>
              <a:rPr lang="en-US" sz="1700" dirty="0" smtClean="0">
                <a:solidFill>
                  <a:schemeClr val="bg1"/>
                </a:solidFill>
                <a:latin typeface="Arial"/>
                <a:ea typeface="Arial"/>
                <a:cs typeface="Arial"/>
              </a:rPr>
              <a:t>for PPE </a:t>
            </a:r>
            <a:r>
              <a:rPr lang="en-US" sz="1700" dirty="0">
                <a:solidFill>
                  <a:schemeClr val="bg1"/>
                </a:solidFill>
                <a:latin typeface="Arial"/>
                <a:ea typeface="Arial"/>
                <a:cs typeface="Arial"/>
              </a:rPr>
              <a:t>properly, and the limitations of PPE, 29 </a:t>
            </a:r>
            <a:r>
              <a:rPr lang="en-US" sz="1700" dirty="0" smtClean="0">
                <a:solidFill>
                  <a:schemeClr val="bg1"/>
                </a:solidFill>
                <a:latin typeface="Arial"/>
                <a:ea typeface="Arial"/>
                <a:cs typeface="Arial"/>
              </a:rPr>
              <a:t>CFR 1910.132</a:t>
            </a:r>
            <a:r>
              <a:rPr lang="en-US" sz="1700" dirty="0">
                <a:solidFill>
                  <a:schemeClr val="bg1"/>
                </a:solidFill>
                <a:latin typeface="Arial"/>
                <a:ea typeface="Arial"/>
                <a:cs typeface="Arial"/>
              </a:rPr>
              <a:t>(f).</a:t>
            </a:r>
          </a:p>
        </p:txBody>
      </p:sp>
      <p:grpSp>
        <p:nvGrpSpPr>
          <p:cNvPr id="3" name="Group 2"/>
          <p:cNvGrpSpPr/>
          <p:nvPr/>
        </p:nvGrpSpPr>
        <p:grpSpPr>
          <a:xfrm>
            <a:off x="0" y="873572"/>
            <a:ext cx="9144000" cy="4612827"/>
            <a:chOff x="0" y="653436"/>
            <a:chExt cx="9144000" cy="4612827"/>
          </a:xfrm>
        </p:grpSpPr>
        <p:sp>
          <p:nvSpPr>
            <p:cNvPr id="5" name="Rectangle 4"/>
            <p:cNvSpPr/>
            <p:nvPr/>
          </p:nvSpPr>
          <p:spPr>
            <a:xfrm>
              <a:off x="0" y="653436"/>
              <a:ext cx="9144000" cy="4612827"/>
            </a:xfrm>
            <a:prstGeom prst="rect">
              <a:avLst/>
            </a:prstGeom>
            <a:gradFill flip="none" rotWithShape="1">
              <a:gsLst>
                <a:gs pos="0">
                  <a:schemeClr val="tx1">
                    <a:lumMod val="95000"/>
                    <a:lumOff val="5000"/>
                  </a:schemeClr>
                </a:gs>
                <a:gs pos="100000">
                  <a:schemeClr val="tx1">
                    <a:lumMod val="75000"/>
                    <a:lumOff val="2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TextBox 7"/>
            <p:cNvSpPr txBox="1"/>
            <p:nvPr/>
          </p:nvSpPr>
          <p:spPr>
            <a:xfrm>
              <a:off x="762000" y="1202957"/>
              <a:ext cx="8017934" cy="3513783"/>
            </a:xfrm>
            <a:prstGeom prst="rect">
              <a:avLst/>
            </a:prstGeom>
            <a:noFill/>
          </p:spPr>
          <p:txBody>
            <a:bodyPr wrap="square" rtlCol="0">
              <a:spAutoFit/>
            </a:bodyPr>
            <a:lstStyle/>
            <a:p>
              <a:pPr>
                <a:buSzPct val="85000"/>
              </a:pPr>
              <a:r>
                <a:rPr lang="en-US" sz="2400" dirty="0" smtClean="0">
                  <a:solidFill>
                    <a:schemeClr val="bg1"/>
                  </a:solidFill>
                  <a:latin typeface="Arial"/>
                  <a:cs typeface="Arial"/>
                </a:rPr>
                <a:t>It is important that </a:t>
              </a:r>
              <a:r>
                <a:rPr lang="en-US" sz="2400" dirty="0" smtClean="0">
                  <a:solidFill>
                    <a:schemeClr val="bg1"/>
                  </a:solidFill>
                  <a:latin typeface="Arial"/>
                  <a:cs typeface="Arial"/>
                </a:rPr>
                <a:t>Personal Protective Equipment, PPE </a:t>
              </a:r>
              <a:r>
                <a:rPr lang="en-US" sz="2400" dirty="0" smtClean="0">
                  <a:solidFill>
                    <a:schemeClr val="bg1"/>
                  </a:solidFill>
                  <a:latin typeface="Arial"/>
                  <a:cs typeface="Arial"/>
                </a:rPr>
                <a:t>be selected based upon the hazard to the researcher;</a:t>
              </a:r>
            </a:p>
            <a:p>
              <a:pPr>
                <a:lnSpc>
                  <a:spcPts val="1400"/>
                </a:lnSpc>
                <a:buSzPct val="85000"/>
              </a:pPr>
              <a:endParaRPr lang="en-US" sz="2400" dirty="0" smtClean="0">
                <a:solidFill>
                  <a:schemeClr val="bg1"/>
                </a:solidFill>
                <a:latin typeface="Arial"/>
                <a:cs typeface="Arial"/>
              </a:endParaRPr>
            </a:p>
            <a:p>
              <a:pPr>
                <a:lnSpc>
                  <a:spcPts val="800"/>
                </a:lnSpc>
              </a:pPr>
              <a:endParaRPr lang="en-US" dirty="0">
                <a:solidFill>
                  <a:srgbClr val="FFFFFF"/>
                </a:solidFill>
                <a:latin typeface="Arial"/>
                <a:cs typeface="Arial"/>
              </a:endParaRPr>
            </a:p>
            <a:p>
              <a:r>
                <a:rPr lang="en-US" dirty="0">
                  <a:solidFill>
                    <a:srgbClr val="FFFFFF"/>
                  </a:solidFill>
                  <a:latin typeface="Arial"/>
                  <a:cs typeface="Arial"/>
                </a:rPr>
                <a:t>• Properly fitted and in some cases </a:t>
              </a:r>
              <a:r>
                <a:rPr lang="en-US" dirty="0" smtClean="0">
                  <a:solidFill>
                    <a:srgbClr val="FFFFFF"/>
                  </a:solidFill>
                  <a:latin typeface="Arial"/>
                  <a:cs typeface="Arial"/>
                </a:rPr>
                <a:t>periodically refitted </a:t>
              </a:r>
              <a:r>
                <a:rPr lang="en-US" dirty="0">
                  <a:solidFill>
                    <a:srgbClr val="FFFFFF"/>
                  </a:solidFill>
                  <a:latin typeface="Arial"/>
                  <a:cs typeface="Arial"/>
                </a:rPr>
                <a:t>(e.g., respirators)</a:t>
              </a:r>
              <a:r>
                <a:rPr lang="en-US" dirty="0" smtClean="0">
                  <a:solidFill>
                    <a:srgbClr val="FFFFFF"/>
                  </a:solidFill>
                  <a:latin typeface="Arial"/>
                  <a:cs typeface="Arial"/>
                </a:rPr>
                <a:t>;</a:t>
              </a:r>
            </a:p>
            <a:p>
              <a:pPr>
                <a:lnSpc>
                  <a:spcPts val="800"/>
                </a:lnSpc>
              </a:pPr>
              <a:endParaRPr lang="en-US" dirty="0">
                <a:solidFill>
                  <a:srgbClr val="FFFFFF"/>
                </a:solidFill>
                <a:latin typeface="Arial"/>
                <a:cs typeface="Arial"/>
              </a:endParaRPr>
            </a:p>
            <a:p>
              <a:r>
                <a:rPr lang="en-US" dirty="0">
                  <a:solidFill>
                    <a:srgbClr val="FFFFFF"/>
                  </a:solidFill>
                  <a:latin typeface="Arial"/>
                  <a:cs typeface="Arial"/>
                </a:rPr>
                <a:t>• </a:t>
              </a:r>
              <a:r>
                <a:rPr lang="en-US" dirty="0" smtClean="0">
                  <a:solidFill>
                    <a:srgbClr val="FFFFFF"/>
                  </a:solidFill>
                  <a:latin typeface="Arial"/>
                  <a:cs typeface="Arial"/>
                </a:rPr>
                <a:t>Properly </a:t>
              </a:r>
              <a:r>
                <a:rPr lang="en-US" dirty="0">
                  <a:solidFill>
                    <a:srgbClr val="FFFFFF"/>
                  </a:solidFill>
                  <a:latin typeface="Arial"/>
                  <a:cs typeface="Arial"/>
                </a:rPr>
                <a:t>worn</a:t>
              </a:r>
              <a:r>
                <a:rPr lang="en-US" dirty="0" smtClean="0">
                  <a:solidFill>
                    <a:srgbClr val="FFFFFF"/>
                  </a:solidFill>
                  <a:latin typeface="Arial"/>
                  <a:cs typeface="Arial"/>
                </a:rPr>
                <a:t>;</a:t>
              </a:r>
            </a:p>
            <a:p>
              <a:pPr>
                <a:lnSpc>
                  <a:spcPts val="800"/>
                </a:lnSpc>
              </a:pPr>
              <a:endParaRPr lang="en-US" dirty="0">
                <a:solidFill>
                  <a:srgbClr val="FFFFFF"/>
                </a:solidFill>
                <a:latin typeface="Arial"/>
                <a:cs typeface="Arial"/>
              </a:endParaRPr>
            </a:p>
            <a:p>
              <a:pPr marL="169863" indent="-169863"/>
              <a:r>
                <a:rPr lang="en-US" dirty="0">
                  <a:solidFill>
                    <a:srgbClr val="FFFFFF"/>
                  </a:solidFill>
                  <a:latin typeface="Arial"/>
                  <a:cs typeface="Arial"/>
                </a:rPr>
                <a:t>• Regularly maintained and replaced in </a:t>
              </a:r>
              <a:r>
                <a:rPr lang="en-US" dirty="0" smtClean="0">
                  <a:solidFill>
                    <a:srgbClr val="FFFFFF"/>
                  </a:solidFill>
                  <a:latin typeface="Arial"/>
                  <a:cs typeface="Arial"/>
                </a:rPr>
                <a:t>accordance </a:t>
              </a:r>
              <a:r>
                <a:rPr lang="en-US" dirty="0" smtClean="0">
                  <a:solidFill>
                    <a:srgbClr val="FFFFFF"/>
                  </a:solidFill>
                  <a:latin typeface="Arial"/>
                  <a:cs typeface="Arial"/>
                </a:rPr>
                <a:t>with </a:t>
              </a:r>
              <a:r>
                <a:rPr lang="en-US" dirty="0">
                  <a:solidFill>
                    <a:srgbClr val="FFFFFF"/>
                  </a:solidFill>
                  <a:latin typeface="Arial"/>
                  <a:cs typeface="Arial"/>
                </a:rPr>
                <a:t>the manufacturer’s specifications</a:t>
              </a:r>
              <a:r>
                <a:rPr lang="en-US" dirty="0" smtClean="0">
                  <a:solidFill>
                    <a:srgbClr val="FFFFFF"/>
                  </a:solidFill>
                  <a:latin typeface="Arial"/>
                  <a:cs typeface="Arial"/>
                </a:rPr>
                <a:t>;</a:t>
              </a:r>
            </a:p>
            <a:p>
              <a:pPr marL="169863" indent="-169863">
                <a:lnSpc>
                  <a:spcPts val="800"/>
                </a:lnSpc>
              </a:pPr>
              <a:endParaRPr lang="en-US" dirty="0">
                <a:solidFill>
                  <a:srgbClr val="FFFFFF"/>
                </a:solidFill>
                <a:latin typeface="Arial"/>
                <a:cs typeface="Arial"/>
              </a:endParaRPr>
            </a:p>
            <a:p>
              <a:pPr marL="169863" indent="-169863"/>
              <a:r>
                <a:rPr lang="en-US" dirty="0">
                  <a:solidFill>
                    <a:srgbClr val="FFFFFF"/>
                  </a:solidFill>
                  <a:latin typeface="Arial"/>
                  <a:cs typeface="Arial"/>
                </a:rPr>
                <a:t>• Properly removed and disposed of to avoid </a:t>
              </a:r>
              <a:r>
                <a:rPr lang="en-US" dirty="0" smtClean="0">
                  <a:solidFill>
                    <a:srgbClr val="FFFFFF"/>
                  </a:solidFill>
                  <a:latin typeface="Arial"/>
                  <a:cs typeface="Arial"/>
                </a:rPr>
                <a:t>contamination of </a:t>
              </a:r>
              <a:r>
                <a:rPr lang="en-US" dirty="0">
                  <a:solidFill>
                    <a:srgbClr val="FFFFFF"/>
                  </a:solidFill>
                  <a:latin typeface="Arial"/>
                  <a:cs typeface="Arial"/>
                </a:rPr>
                <a:t>self, others or the environment</a:t>
              </a:r>
              <a:r>
                <a:rPr lang="en-US" dirty="0" smtClean="0">
                  <a:solidFill>
                    <a:srgbClr val="FFFFFF"/>
                  </a:solidFill>
                  <a:latin typeface="Arial"/>
                  <a:cs typeface="Arial"/>
                </a:rPr>
                <a:t>; and</a:t>
              </a:r>
            </a:p>
            <a:p>
              <a:pPr marL="169863" indent="-169863">
                <a:lnSpc>
                  <a:spcPts val="1200"/>
                </a:lnSpc>
              </a:pPr>
              <a:endParaRPr lang="en-US" dirty="0">
                <a:solidFill>
                  <a:srgbClr val="FFFFFF"/>
                </a:solidFill>
                <a:latin typeface="Arial"/>
                <a:cs typeface="Arial"/>
              </a:endParaRPr>
            </a:p>
            <a:p>
              <a:r>
                <a:rPr lang="en-US" dirty="0">
                  <a:solidFill>
                    <a:srgbClr val="FFFFFF"/>
                  </a:solidFill>
                  <a:latin typeface="Arial"/>
                  <a:cs typeface="Arial"/>
                </a:rPr>
                <a:t>• If reusable, properly removed, cleaned, </a:t>
              </a:r>
              <a:r>
                <a:rPr lang="en-US" dirty="0" smtClean="0">
                  <a:solidFill>
                    <a:srgbClr val="FFFFFF"/>
                  </a:solidFill>
                  <a:latin typeface="Arial"/>
                  <a:cs typeface="Arial"/>
                </a:rPr>
                <a:t>disinfected and </a:t>
              </a:r>
              <a:r>
                <a:rPr lang="en-US" dirty="0">
                  <a:solidFill>
                    <a:srgbClr val="FFFFFF"/>
                  </a:solidFill>
                  <a:latin typeface="Arial"/>
                  <a:cs typeface="Arial"/>
                </a:rPr>
                <a:t>stored</a:t>
              </a:r>
              <a:r>
                <a:rPr lang="en-US" dirty="0" smtClean="0">
                  <a:solidFill>
                    <a:srgbClr val="FFFFFF"/>
                  </a:solidFill>
                  <a:latin typeface="Arial"/>
                  <a:cs typeface="Arial"/>
                </a:rPr>
                <a:t>.</a:t>
              </a:r>
              <a:endParaRPr lang="en-US" dirty="0">
                <a:solidFill>
                  <a:srgbClr val="FFFFFF"/>
                </a:solidFill>
                <a:latin typeface="Arial"/>
                <a:cs typeface="Arial"/>
              </a:endParaRPr>
            </a:p>
          </p:txBody>
        </p:sp>
      </p:grpSp>
    </p:spTree>
    <p:extLst>
      <p:ext uri="{BB962C8B-B14F-4D97-AF65-F5344CB8AC3E}">
        <p14:creationId xmlns:p14="http://schemas.microsoft.com/office/powerpoint/2010/main" val="644553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22" presetClass="entr" presetSubtype="4" fill="hold" nodeType="afterEffect">
                                  <p:stCondLst>
                                    <p:cond delay="30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2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0" y="-304800"/>
            <a:ext cx="8191500" cy="6553200"/>
            <a:chOff x="304800" y="-304800"/>
            <a:chExt cx="8191500" cy="6553200"/>
          </a:xfrm>
        </p:grpSpPr>
        <p:pic>
          <p:nvPicPr>
            <p:cNvPr id="5" name="Picture 4" descr="ipa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304800"/>
              <a:ext cx="8191500" cy="6553200"/>
            </a:xfrm>
            <a:prstGeom prst="rect">
              <a:avLst/>
            </a:prstGeom>
          </p:spPr>
        </p:pic>
        <p:sp>
          <p:nvSpPr>
            <p:cNvPr id="7" name="TextBox 6"/>
            <p:cNvSpPr txBox="1"/>
            <p:nvPr/>
          </p:nvSpPr>
          <p:spPr>
            <a:xfrm rot="21334474">
              <a:off x="1917988" y="1692725"/>
              <a:ext cx="5477320" cy="584776"/>
            </a:xfrm>
            <a:prstGeom prst="rect">
              <a:avLst/>
            </a:prstGeom>
            <a:noFill/>
          </p:spPr>
          <p:txBody>
            <a:bodyPr wrap="square" rtlCol="0">
              <a:spAutoFit/>
            </a:bodyPr>
            <a:lstStyle/>
            <a:p>
              <a:pPr>
                <a:buSzPct val="85000"/>
              </a:pPr>
              <a:r>
                <a:rPr lang="en-US" sz="3200" b="1" dirty="0" smtClean="0">
                  <a:solidFill>
                    <a:schemeClr val="tx1">
                      <a:lumMod val="75000"/>
                      <a:lumOff val="25000"/>
                    </a:schemeClr>
                  </a:solidFill>
                  <a:latin typeface="Arial"/>
                  <a:cs typeface="Arial"/>
                </a:rPr>
                <a:t>FELONY CHARGES FILED</a:t>
              </a:r>
              <a:endParaRPr lang="en-US" sz="3200" b="1" dirty="0">
                <a:solidFill>
                  <a:schemeClr val="tx1">
                    <a:lumMod val="75000"/>
                    <a:lumOff val="25000"/>
                  </a:schemeClr>
                </a:solidFill>
                <a:latin typeface="Arial"/>
                <a:cs typeface="Arial"/>
              </a:endParaRPr>
            </a:p>
          </p:txBody>
        </p:sp>
        <p:sp>
          <p:nvSpPr>
            <p:cNvPr id="8" name="TextBox 7"/>
            <p:cNvSpPr txBox="1"/>
            <p:nvPr/>
          </p:nvSpPr>
          <p:spPr>
            <a:xfrm rot="21334474">
              <a:off x="2017994" y="2139535"/>
              <a:ext cx="5205495" cy="292388"/>
            </a:xfrm>
            <a:prstGeom prst="rect">
              <a:avLst/>
            </a:prstGeom>
            <a:noFill/>
          </p:spPr>
          <p:txBody>
            <a:bodyPr wrap="square" rtlCol="0">
              <a:spAutoFit/>
            </a:bodyPr>
            <a:lstStyle/>
            <a:p>
              <a:pPr>
                <a:buSzPct val="85000"/>
              </a:pPr>
              <a:r>
                <a:rPr lang="en-US" sz="1300" b="1" dirty="0" smtClean="0">
                  <a:solidFill>
                    <a:schemeClr val="tx1">
                      <a:lumMod val="75000"/>
                      <a:lumOff val="25000"/>
                    </a:schemeClr>
                  </a:solidFill>
                  <a:latin typeface="Arial"/>
                  <a:cs typeface="Arial"/>
                </a:rPr>
                <a:t>Against UC and a UCLA chemistry professor after fatal lab fire!</a:t>
              </a:r>
              <a:endParaRPr lang="en-US" sz="1300" b="1" dirty="0">
                <a:solidFill>
                  <a:schemeClr val="tx1">
                    <a:lumMod val="75000"/>
                    <a:lumOff val="25000"/>
                  </a:schemeClr>
                </a:solidFill>
                <a:latin typeface="Arial"/>
                <a:cs typeface="Arial"/>
              </a:endParaRPr>
            </a:p>
          </p:txBody>
        </p:sp>
        <p:sp>
          <p:nvSpPr>
            <p:cNvPr id="9" name="TextBox 8"/>
            <p:cNvSpPr txBox="1"/>
            <p:nvPr/>
          </p:nvSpPr>
          <p:spPr>
            <a:xfrm rot="21310998">
              <a:off x="2131753" y="2544221"/>
              <a:ext cx="4877952" cy="2292935"/>
            </a:xfrm>
            <a:prstGeom prst="rect">
              <a:avLst/>
            </a:prstGeom>
            <a:noFill/>
          </p:spPr>
          <p:txBody>
            <a:bodyPr wrap="square" rtlCol="0">
              <a:spAutoFit/>
            </a:bodyPr>
            <a:lstStyle/>
            <a:p>
              <a:pPr>
                <a:buSzPct val="85000"/>
              </a:pPr>
              <a:r>
                <a:rPr lang="en-US" sz="1300" dirty="0">
                  <a:latin typeface="Arial"/>
                </a:rPr>
                <a:t>“</a:t>
              </a:r>
              <a:r>
                <a:rPr lang="en-US" sz="1300" dirty="0">
                  <a:latin typeface="Times New Roman" pitchFamily="18" charset="0"/>
                </a:rPr>
                <a:t>Felony charges have been filed against the University of California and a UCLA chemistry professor in connection with a laboratory fire that killed a staff research assistant three years ago. On Tuesday, the Los Angeles County district attorney's office charged Harran and the UC regents with three counts each of willfully violating occupational health and safety standards, resulting in Sangji's death. Harran and UCLA are accused of failing to correct unsafe work conditions in a timely manner, to require clothing appropriate for the work being done and to provide proper chemical safety training. An arrest warrant was issued for Harran, 42, who faces up to 4 1/2 years in state prison, according to a district attorney's spokeswoman. </a:t>
              </a:r>
              <a:endParaRPr lang="en-US" sz="1300" dirty="0">
                <a:solidFill>
                  <a:schemeClr val="tx1">
                    <a:lumMod val="75000"/>
                    <a:lumOff val="25000"/>
                  </a:schemeClr>
                </a:solidFill>
                <a:latin typeface="Arial"/>
                <a:cs typeface="Arial"/>
              </a:endParaRPr>
            </a:p>
          </p:txBody>
        </p:sp>
      </p:grpSp>
      <p:grpSp>
        <p:nvGrpSpPr>
          <p:cNvPr id="16" name="Group 15"/>
          <p:cNvGrpSpPr/>
          <p:nvPr/>
        </p:nvGrpSpPr>
        <p:grpSpPr>
          <a:xfrm>
            <a:off x="2136200" y="3338574"/>
            <a:ext cx="4878609" cy="927956"/>
            <a:chOff x="2136200" y="3338574"/>
            <a:chExt cx="4878609" cy="927956"/>
          </a:xfrm>
        </p:grpSpPr>
        <p:sp>
          <p:nvSpPr>
            <p:cNvPr id="10" name="Rectangle 9"/>
            <p:cNvSpPr/>
            <p:nvPr/>
          </p:nvSpPr>
          <p:spPr>
            <a:xfrm rot="21312722">
              <a:off x="2144667" y="3363249"/>
              <a:ext cx="4724400" cy="259813"/>
            </a:xfrm>
            <a:prstGeom prst="rect">
              <a:avLst/>
            </a:prstGeom>
            <a:solidFill>
              <a:srgbClr val="FFFF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p:nvSpPr>
          <p:spPr>
            <a:xfrm rot="21312722">
              <a:off x="2212401" y="3549516"/>
              <a:ext cx="4724400" cy="259813"/>
            </a:xfrm>
            <a:prstGeom prst="rect">
              <a:avLst/>
            </a:prstGeom>
            <a:solidFill>
              <a:srgbClr val="FFFF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p:nvSpPr>
          <p:spPr>
            <a:xfrm rot="21312722">
              <a:off x="2136200" y="3778116"/>
              <a:ext cx="4724400" cy="259813"/>
            </a:xfrm>
            <a:prstGeom prst="rect">
              <a:avLst/>
            </a:prstGeom>
            <a:solidFill>
              <a:srgbClr val="FFFF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3" name="Rectangle 12"/>
            <p:cNvSpPr/>
            <p:nvPr/>
          </p:nvSpPr>
          <p:spPr>
            <a:xfrm rot="21312722">
              <a:off x="2136201" y="4006717"/>
              <a:ext cx="4724400" cy="259813"/>
            </a:xfrm>
            <a:prstGeom prst="rect">
              <a:avLst/>
            </a:prstGeom>
            <a:solidFill>
              <a:srgbClr val="FFFF00">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4" name="TextBox 13"/>
            <p:cNvSpPr txBox="1"/>
            <p:nvPr/>
          </p:nvSpPr>
          <p:spPr>
            <a:xfrm rot="21310998">
              <a:off x="2136857" y="3338574"/>
              <a:ext cx="4877952" cy="892552"/>
            </a:xfrm>
            <a:prstGeom prst="rect">
              <a:avLst/>
            </a:prstGeom>
            <a:noFill/>
          </p:spPr>
          <p:txBody>
            <a:bodyPr wrap="square" rtlCol="0">
              <a:spAutoFit/>
            </a:bodyPr>
            <a:lstStyle/>
            <a:p>
              <a:pPr>
                <a:buSzPct val="85000"/>
              </a:pPr>
              <a:r>
                <a:rPr lang="en-US" sz="1300" dirty="0" smtClean="0">
                  <a:latin typeface="Times New Roman" pitchFamily="18" charset="0"/>
                </a:rPr>
                <a:t>UC </a:t>
              </a:r>
              <a:r>
                <a:rPr lang="en-US" sz="1300" dirty="0">
                  <a:latin typeface="Times New Roman" pitchFamily="18" charset="0"/>
                </a:rPr>
                <a:t>regents with three counts each of willfully violating occupational health and safety standards, resulting in Sangji's death. Harran and UCLA are accused of failing to correct unsafe work conditions in a timely manner, to require clothing appropriate for the work being </a:t>
              </a:r>
              <a:r>
                <a:rPr lang="en-US" sz="1300" dirty="0" smtClean="0">
                  <a:latin typeface="Times New Roman" pitchFamily="18" charset="0"/>
                </a:rPr>
                <a:t>done</a:t>
              </a:r>
              <a:endParaRPr lang="en-US" sz="1300" dirty="0">
                <a:solidFill>
                  <a:schemeClr val="tx1">
                    <a:lumMod val="75000"/>
                    <a:lumOff val="25000"/>
                  </a:schemeClr>
                </a:solidFill>
                <a:latin typeface="Arial"/>
                <a:cs typeface="Arial"/>
              </a:endParaRPr>
            </a:p>
          </p:txBody>
        </p:sp>
      </p:grpSp>
    </p:spTree>
    <p:extLst>
      <p:ext uri="{BB962C8B-B14F-4D97-AF65-F5344CB8AC3E}">
        <p14:creationId xmlns:p14="http://schemas.microsoft.com/office/powerpoint/2010/main" val="3510059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6933" y="1905000"/>
            <a:ext cx="9160933" cy="3352800"/>
          </a:xfrm>
          <a:prstGeom prst="rect">
            <a:avLst/>
          </a:prstGeom>
          <a:gradFill flip="none" rotWithShape="1">
            <a:gsLst>
              <a:gs pos="100000">
                <a:schemeClr val="tx2">
                  <a:lumMod val="50000"/>
                </a:schemeClr>
              </a:gs>
              <a:gs pos="0">
                <a:schemeClr val="tx2">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6" name="TextBox 5"/>
          <p:cNvSpPr txBox="1"/>
          <p:nvPr/>
        </p:nvSpPr>
        <p:spPr>
          <a:xfrm>
            <a:off x="402173" y="228600"/>
            <a:ext cx="7522627" cy="1341393"/>
          </a:xfrm>
          <a:prstGeom prst="rect">
            <a:avLst/>
          </a:prstGeom>
          <a:noFill/>
        </p:spPr>
        <p:txBody>
          <a:bodyPr wrap="square" rtlCol="0">
            <a:spAutoFit/>
          </a:bodyPr>
          <a:lstStyle/>
          <a:p>
            <a:pPr>
              <a:lnSpc>
                <a:spcPts val="4800"/>
              </a:lnSpc>
            </a:pPr>
            <a:r>
              <a:rPr lang="en-US" sz="4700" dirty="0" smtClean="0">
                <a:solidFill>
                  <a:srgbClr val="FFFFFF"/>
                </a:solidFill>
                <a:latin typeface="Arial"/>
                <a:cs typeface="Arial"/>
              </a:rPr>
              <a:t>UCLA </a:t>
            </a:r>
            <a:r>
              <a:rPr lang="en-US" sz="4700" dirty="0">
                <a:solidFill>
                  <a:srgbClr val="FFFFFF"/>
                </a:solidFill>
                <a:latin typeface="Arial"/>
                <a:cs typeface="Arial"/>
              </a:rPr>
              <a:t>L</a:t>
            </a:r>
            <a:r>
              <a:rPr lang="en-US" sz="4700" dirty="0" smtClean="0">
                <a:solidFill>
                  <a:srgbClr val="FFFFFF"/>
                </a:solidFill>
                <a:latin typeface="Arial"/>
                <a:cs typeface="Arial"/>
              </a:rPr>
              <a:t>ab Prosecution Enforcement Agreement</a:t>
            </a:r>
          </a:p>
        </p:txBody>
      </p:sp>
      <p:sp>
        <p:nvSpPr>
          <p:cNvPr id="7" name="TextBox 6"/>
          <p:cNvSpPr txBox="1"/>
          <p:nvPr/>
        </p:nvSpPr>
        <p:spPr>
          <a:xfrm>
            <a:off x="228600" y="2101159"/>
            <a:ext cx="8534400" cy="1200329"/>
          </a:xfrm>
          <a:prstGeom prst="rect">
            <a:avLst/>
          </a:prstGeom>
          <a:noFill/>
        </p:spPr>
        <p:txBody>
          <a:bodyPr wrap="square" rtlCol="0">
            <a:spAutoFit/>
          </a:bodyPr>
          <a:lstStyle/>
          <a:p>
            <a:r>
              <a:rPr lang="en-US" sz="2400" dirty="0" smtClean="0">
                <a:solidFill>
                  <a:srgbClr val="FFFFFF"/>
                </a:solidFill>
                <a:latin typeface="Arial"/>
                <a:cs typeface="Arial"/>
              </a:rPr>
              <a:t>The </a:t>
            </a:r>
            <a:r>
              <a:rPr lang="en-US" sz="2400" dirty="0">
                <a:solidFill>
                  <a:srgbClr val="FFFFFF"/>
                </a:solidFill>
                <a:latin typeface="Arial"/>
                <a:cs typeface="Arial"/>
              </a:rPr>
              <a:t>following Personal Protective Equipment (PPE) policy </a:t>
            </a:r>
            <a:r>
              <a:rPr lang="en-US" sz="2400" dirty="0" smtClean="0">
                <a:solidFill>
                  <a:srgbClr val="FFFFFF"/>
                </a:solidFill>
                <a:latin typeface="Arial"/>
                <a:cs typeface="Arial"/>
              </a:rPr>
              <a:t>shall be considered </a:t>
            </a:r>
            <a:r>
              <a:rPr lang="en-US" sz="2400" dirty="0">
                <a:solidFill>
                  <a:srgbClr val="FFFFFF"/>
                </a:solidFill>
                <a:latin typeface="Arial"/>
                <a:cs typeface="Arial"/>
              </a:rPr>
              <a:t>the minimum standard to apply at all times while </a:t>
            </a:r>
            <a:r>
              <a:rPr lang="en-US" sz="2400" dirty="0" smtClean="0">
                <a:solidFill>
                  <a:srgbClr val="FFFFFF"/>
                </a:solidFill>
                <a:latin typeface="Arial"/>
                <a:cs typeface="Arial"/>
              </a:rPr>
              <a:t>working or occupying any </a:t>
            </a:r>
            <a:r>
              <a:rPr lang="en-US" sz="2400" dirty="0">
                <a:solidFill>
                  <a:srgbClr val="FFFFFF"/>
                </a:solidFill>
                <a:latin typeface="Arial"/>
                <a:cs typeface="Arial"/>
              </a:rPr>
              <a:t>laboratory area: </a:t>
            </a:r>
          </a:p>
        </p:txBody>
      </p:sp>
      <p:sp>
        <p:nvSpPr>
          <p:cNvPr id="8" name="Rectangle 7"/>
          <p:cNvSpPr/>
          <p:nvPr/>
        </p:nvSpPr>
        <p:spPr>
          <a:xfrm>
            <a:off x="220133" y="3451431"/>
            <a:ext cx="8686799" cy="1785104"/>
          </a:xfrm>
          <a:prstGeom prst="rect">
            <a:avLst/>
          </a:prstGeom>
        </p:spPr>
        <p:txBody>
          <a:bodyPr wrap="square">
            <a:spAutoFit/>
          </a:bodyPr>
          <a:lstStyle/>
          <a:p>
            <a:r>
              <a:rPr lang="en-US" sz="2200" u="sng" dirty="0">
                <a:solidFill>
                  <a:srgbClr val="FFFFFF"/>
                </a:solidFill>
                <a:latin typeface="Arial"/>
                <a:cs typeface="Arial"/>
              </a:rPr>
              <a:t>Laboratory coats, or equivalent, are required to be worn while working on, or adjacent to, all hazardous chemicals, biological or unsealed radiological materials</a:t>
            </a:r>
            <a:r>
              <a:rPr lang="en-US" sz="2200" dirty="0">
                <a:solidFill>
                  <a:srgbClr val="FFFFFF"/>
                </a:solidFill>
                <a:latin typeface="Arial"/>
                <a:cs typeface="Arial"/>
              </a:rPr>
              <a:t>. These laboratory coats must be appropriately sized for the individual and be buttoned to </a:t>
            </a:r>
            <a:r>
              <a:rPr lang="en-US" sz="2200" dirty="0" smtClean="0">
                <a:solidFill>
                  <a:srgbClr val="FFFFFF"/>
                </a:solidFill>
                <a:latin typeface="Arial"/>
                <a:cs typeface="Arial"/>
              </a:rPr>
              <a:t>their </a:t>
            </a:r>
            <a:r>
              <a:rPr lang="en-US" sz="2200" dirty="0">
                <a:solidFill>
                  <a:srgbClr val="FFFFFF"/>
                </a:solidFill>
                <a:latin typeface="Arial"/>
                <a:cs typeface="Arial"/>
              </a:rPr>
              <a:t>full length. </a:t>
            </a:r>
          </a:p>
        </p:txBody>
      </p:sp>
      <p:sp>
        <p:nvSpPr>
          <p:cNvPr id="10" name="Rectangle 9"/>
          <p:cNvSpPr/>
          <p:nvPr/>
        </p:nvSpPr>
        <p:spPr>
          <a:xfrm>
            <a:off x="6858000" y="0"/>
            <a:ext cx="2057400" cy="457200"/>
          </a:xfrm>
          <a:prstGeom prst="rect">
            <a:avLst/>
          </a:prstGeom>
          <a:gradFill flip="none" rotWithShape="1">
            <a:gsLst>
              <a:gs pos="0">
                <a:schemeClr val="tx1">
                  <a:lumMod val="95000"/>
                  <a:lumOff val="5000"/>
                </a:schemeClr>
              </a:gs>
              <a:gs pos="100000">
                <a:schemeClr val="tx1">
                  <a:lumMod val="75000"/>
                  <a:lumOff val="2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TextBox 10"/>
          <p:cNvSpPr txBox="1"/>
          <p:nvPr/>
        </p:nvSpPr>
        <p:spPr>
          <a:xfrm>
            <a:off x="7078133" y="42335"/>
            <a:ext cx="1617134" cy="369332"/>
          </a:xfrm>
          <a:prstGeom prst="rect">
            <a:avLst/>
          </a:prstGeom>
          <a:noFill/>
        </p:spPr>
        <p:txBody>
          <a:bodyPr wrap="square" rtlCol="0">
            <a:spAutoFit/>
          </a:bodyPr>
          <a:lstStyle/>
          <a:p>
            <a:pPr>
              <a:buSzPct val="85000"/>
            </a:pPr>
            <a:r>
              <a:rPr lang="en-US" dirty="0" smtClean="0">
                <a:solidFill>
                  <a:schemeClr val="bg1"/>
                </a:solidFill>
                <a:latin typeface="Arial"/>
                <a:cs typeface="Arial"/>
              </a:rPr>
              <a:t>July 28, 2012</a:t>
            </a:r>
            <a:endParaRPr lang="en-US" dirty="0">
              <a:solidFill>
                <a:schemeClr val="bg1"/>
              </a:solidFill>
              <a:latin typeface="Arial"/>
              <a:cs typeface="Arial"/>
            </a:endParaRPr>
          </a:p>
        </p:txBody>
      </p:sp>
    </p:spTree>
    <p:extLst>
      <p:ext uri="{BB962C8B-B14F-4D97-AF65-F5344CB8AC3E}">
        <p14:creationId xmlns:p14="http://schemas.microsoft.com/office/powerpoint/2010/main" val="3529036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6933" y="1905000"/>
            <a:ext cx="9160933" cy="3090964"/>
          </a:xfrm>
          <a:prstGeom prst="rect">
            <a:avLst/>
          </a:prstGeom>
          <a:gradFill flip="none" rotWithShape="1">
            <a:gsLst>
              <a:gs pos="100000">
                <a:schemeClr val="tx2">
                  <a:lumMod val="50000"/>
                </a:schemeClr>
              </a:gs>
              <a:gs pos="0">
                <a:schemeClr val="tx2">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6472" y="2216509"/>
            <a:ext cx="2488790" cy="2468880"/>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6" name="TextBox 5"/>
          <p:cNvSpPr txBox="1"/>
          <p:nvPr/>
        </p:nvSpPr>
        <p:spPr>
          <a:xfrm>
            <a:off x="402173" y="228600"/>
            <a:ext cx="7522627" cy="1341393"/>
          </a:xfrm>
          <a:prstGeom prst="rect">
            <a:avLst/>
          </a:prstGeom>
          <a:noFill/>
        </p:spPr>
        <p:txBody>
          <a:bodyPr wrap="square" rtlCol="0">
            <a:spAutoFit/>
          </a:bodyPr>
          <a:lstStyle/>
          <a:p>
            <a:pPr>
              <a:lnSpc>
                <a:spcPts val="4800"/>
              </a:lnSpc>
            </a:pPr>
            <a:r>
              <a:rPr lang="en-US" sz="4700" dirty="0" smtClean="0">
                <a:solidFill>
                  <a:srgbClr val="FFFFFF"/>
                </a:solidFill>
                <a:latin typeface="Arial"/>
                <a:cs typeface="Arial"/>
              </a:rPr>
              <a:t>UCLA </a:t>
            </a:r>
            <a:r>
              <a:rPr lang="en-US" sz="4700" dirty="0">
                <a:solidFill>
                  <a:srgbClr val="FFFFFF"/>
                </a:solidFill>
                <a:latin typeface="Arial"/>
                <a:cs typeface="Arial"/>
              </a:rPr>
              <a:t>L</a:t>
            </a:r>
            <a:r>
              <a:rPr lang="en-US" sz="4700" dirty="0" smtClean="0">
                <a:solidFill>
                  <a:srgbClr val="FFFFFF"/>
                </a:solidFill>
                <a:latin typeface="Arial"/>
                <a:cs typeface="Arial"/>
              </a:rPr>
              <a:t>ab Prosecution Enforcement Agreement</a:t>
            </a:r>
          </a:p>
        </p:txBody>
      </p:sp>
      <p:sp>
        <p:nvSpPr>
          <p:cNvPr id="10" name="Rectangle 9"/>
          <p:cNvSpPr/>
          <p:nvPr/>
        </p:nvSpPr>
        <p:spPr>
          <a:xfrm>
            <a:off x="6858000" y="0"/>
            <a:ext cx="2057400" cy="457200"/>
          </a:xfrm>
          <a:prstGeom prst="rect">
            <a:avLst/>
          </a:prstGeom>
          <a:gradFill flip="none" rotWithShape="1">
            <a:gsLst>
              <a:gs pos="0">
                <a:schemeClr val="tx1">
                  <a:lumMod val="95000"/>
                  <a:lumOff val="5000"/>
                </a:schemeClr>
              </a:gs>
              <a:gs pos="100000">
                <a:schemeClr val="tx1">
                  <a:lumMod val="75000"/>
                  <a:lumOff val="2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TextBox 10"/>
          <p:cNvSpPr txBox="1"/>
          <p:nvPr/>
        </p:nvSpPr>
        <p:spPr>
          <a:xfrm>
            <a:off x="7078133" y="42335"/>
            <a:ext cx="1617134" cy="369332"/>
          </a:xfrm>
          <a:prstGeom prst="rect">
            <a:avLst/>
          </a:prstGeom>
          <a:noFill/>
        </p:spPr>
        <p:txBody>
          <a:bodyPr wrap="square" rtlCol="0">
            <a:spAutoFit/>
          </a:bodyPr>
          <a:lstStyle/>
          <a:p>
            <a:pPr>
              <a:buSzPct val="85000"/>
            </a:pPr>
            <a:r>
              <a:rPr lang="en-US" dirty="0" smtClean="0">
                <a:solidFill>
                  <a:schemeClr val="bg1"/>
                </a:solidFill>
                <a:latin typeface="Arial"/>
                <a:cs typeface="Arial"/>
              </a:rPr>
              <a:t>July 28, 2012</a:t>
            </a:r>
            <a:endParaRPr lang="en-US" dirty="0">
              <a:solidFill>
                <a:schemeClr val="bg1"/>
              </a:solidFill>
              <a:latin typeface="Arial"/>
              <a:cs typeface="Arial"/>
            </a:endParaRPr>
          </a:p>
        </p:txBody>
      </p:sp>
      <p:sp>
        <p:nvSpPr>
          <p:cNvPr id="9" name="TextBox 8"/>
          <p:cNvSpPr txBox="1"/>
          <p:nvPr/>
        </p:nvSpPr>
        <p:spPr>
          <a:xfrm>
            <a:off x="152400" y="2286000"/>
            <a:ext cx="5715000" cy="2462213"/>
          </a:xfrm>
          <a:prstGeom prst="rect">
            <a:avLst/>
          </a:prstGeom>
          <a:noFill/>
        </p:spPr>
        <p:txBody>
          <a:bodyPr wrap="square" rtlCol="0">
            <a:spAutoFit/>
          </a:bodyPr>
          <a:lstStyle/>
          <a:p>
            <a:r>
              <a:rPr lang="en-US" sz="2200" u="sng" dirty="0" smtClean="0">
                <a:solidFill>
                  <a:srgbClr val="FFFFFF"/>
                </a:solidFill>
                <a:latin typeface="Arial"/>
                <a:cs typeface="Arial"/>
              </a:rPr>
              <a:t>Flame </a:t>
            </a:r>
            <a:r>
              <a:rPr lang="en-US" sz="2200" u="sng" dirty="0">
                <a:solidFill>
                  <a:srgbClr val="FFFFFF"/>
                </a:solidFill>
                <a:latin typeface="Arial"/>
                <a:cs typeface="Arial"/>
              </a:rPr>
              <a:t>resistant laboratory coats shall be worn when working with pyrophoric materials OR flammable liquids</a:t>
            </a:r>
            <a:r>
              <a:rPr lang="en-US" sz="2200" dirty="0">
                <a:solidFill>
                  <a:srgbClr val="FFFFFF"/>
                </a:solidFill>
                <a:latin typeface="Arial"/>
                <a:cs typeface="Arial"/>
              </a:rPr>
              <a:t>. Cotton (or other non-synthetic material) clothing must also be worn during these procedures to minimize injury in the case of a fire </a:t>
            </a:r>
            <a:r>
              <a:rPr lang="en-US" sz="2200" dirty="0" smtClean="0">
                <a:solidFill>
                  <a:srgbClr val="FFFFFF"/>
                </a:solidFill>
                <a:latin typeface="Arial"/>
                <a:cs typeface="Arial"/>
              </a:rPr>
              <a:t>emergency.</a:t>
            </a:r>
          </a:p>
        </p:txBody>
      </p:sp>
    </p:spTree>
    <p:extLst>
      <p:ext uri="{BB962C8B-B14F-4D97-AF65-F5344CB8AC3E}">
        <p14:creationId xmlns:p14="http://schemas.microsoft.com/office/powerpoint/2010/main" val="3394260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6933" y="1715273"/>
            <a:ext cx="9160933" cy="3591402"/>
          </a:xfrm>
          <a:prstGeom prst="rect">
            <a:avLst/>
          </a:prstGeom>
          <a:gradFill flip="none" rotWithShape="1">
            <a:gsLst>
              <a:gs pos="100000">
                <a:schemeClr val="tx2">
                  <a:lumMod val="50000"/>
                </a:schemeClr>
              </a:gs>
              <a:gs pos="0">
                <a:schemeClr val="tx2">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6472" y="2216842"/>
            <a:ext cx="2488790" cy="2372646"/>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6" name="TextBox 5"/>
          <p:cNvSpPr txBox="1"/>
          <p:nvPr/>
        </p:nvSpPr>
        <p:spPr>
          <a:xfrm>
            <a:off x="402173" y="228600"/>
            <a:ext cx="7522627" cy="1341393"/>
          </a:xfrm>
          <a:prstGeom prst="rect">
            <a:avLst/>
          </a:prstGeom>
          <a:noFill/>
        </p:spPr>
        <p:txBody>
          <a:bodyPr wrap="square" rtlCol="0">
            <a:spAutoFit/>
          </a:bodyPr>
          <a:lstStyle/>
          <a:p>
            <a:pPr>
              <a:lnSpc>
                <a:spcPts val="4800"/>
              </a:lnSpc>
            </a:pPr>
            <a:r>
              <a:rPr lang="en-US" sz="4700" dirty="0" smtClean="0">
                <a:solidFill>
                  <a:srgbClr val="FFFFFF"/>
                </a:solidFill>
                <a:latin typeface="Arial"/>
                <a:cs typeface="Arial"/>
              </a:rPr>
              <a:t>UCLA </a:t>
            </a:r>
            <a:r>
              <a:rPr lang="en-US" sz="4700" dirty="0">
                <a:solidFill>
                  <a:srgbClr val="FFFFFF"/>
                </a:solidFill>
                <a:latin typeface="Arial"/>
                <a:cs typeface="Arial"/>
              </a:rPr>
              <a:t>L</a:t>
            </a:r>
            <a:r>
              <a:rPr lang="en-US" sz="4700" dirty="0" smtClean="0">
                <a:solidFill>
                  <a:srgbClr val="FFFFFF"/>
                </a:solidFill>
                <a:latin typeface="Arial"/>
                <a:cs typeface="Arial"/>
              </a:rPr>
              <a:t>ab Prosecution Enforcement Agreement</a:t>
            </a:r>
          </a:p>
        </p:txBody>
      </p:sp>
      <p:sp>
        <p:nvSpPr>
          <p:cNvPr id="10" name="Rectangle 9"/>
          <p:cNvSpPr/>
          <p:nvPr/>
        </p:nvSpPr>
        <p:spPr>
          <a:xfrm>
            <a:off x="6858000" y="0"/>
            <a:ext cx="2057400" cy="457200"/>
          </a:xfrm>
          <a:prstGeom prst="rect">
            <a:avLst/>
          </a:prstGeom>
          <a:gradFill flip="none" rotWithShape="1">
            <a:gsLst>
              <a:gs pos="0">
                <a:schemeClr val="tx1">
                  <a:lumMod val="95000"/>
                  <a:lumOff val="5000"/>
                </a:schemeClr>
              </a:gs>
              <a:gs pos="100000">
                <a:schemeClr val="tx1">
                  <a:lumMod val="75000"/>
                  <a:lumOff val="2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TextBox 10"/>
          <p:cNvSpPr txBox="1"/>
          <p:nvPr/>
        </p:nvSpPr>
        <p:spPr>
          <a:xfrm>
            <a:off x="7078133" y="42335"/>
            <a:ext cx="1617134" cy="369332"/>
          </a:xfrm>
          <a:prstGeom prst="rect">
            <a:avLst/>
          </a:prstGeom>
          <a:noFill/>
        </p:spPr>
        <p:txBody>
          <a:bodyPr wrap="square" rtlCol="0">
            <a:spAutoFit/>
          </a:bodyPr>
          <a:lstStyle/>
          <a:p>
            <a:pPr>
              <a:buSzPct val="85000"/>
            </a:pPr>
            <a:r>
              <a:rPr lang="en-US" dirty="0" smtClean="0">
                <a:solidFill>
                  <a:schemeClr val="bg1"/>
                </a:solidFill>
                <a:latin typeface="Arial"/>
                <a:cs typeface="Arial"/>
              </a:rPr>
              <a:t>July 28, 2012</a:t>
            </a:r>
            <a:endParaRPr lang="en-US" dirty="0">
              <a:solidFill>
                <a:schemeClr val="bg1"/>
              </a:solidFill>
              <a:latin typeface="Arial"/>
              <a:cs typeface="Arial"/>
            </a:endParaRPr>
          </a:p>
        </p:txBody>
      </p:sp>
      <p:sp>
        <p:nvSpPr>
          <p:cNvPr id="8" name="TextBox 7"/>
          <p:cNvSpPr txBox="1"/>
          <p:nvPr/>
        </p:nvSpPr>
        <p:spPr>
          <a:xfrm>
            <a:off x="152400" y="1828800"/>
            <a:ext cx="5842659" cy="3477875"/>
          </a:xfrm>
          <a:prstGeom prst="rect">
            <a:avLst/>
          </a:prstGeom>
          <a:noFill/>
        </p:spPr>
        <p:txBody>
          <a:bodyPr wrap="square" rtlCol="0">
            <a:spAutoFit/>
          </a:bodyPr>
          <a:lstStyle/>
          <a:p>
            <a:r>
              <a:rPr lang="en-US" sz="2200" u="sng" dirty="0" smtClean="0">
                <a:solidFill>
                  <a:srgbClr val="FFFFFF"/>
                </a:solidFill>
                <a:latin typeface="Arial"/>
                <a:cs typeface="Arial"/>
              </a:rPr>
              <a:t>Each </a:t>
            </a:r>
            <a:r>
              <a:rPr lang="en-US" sz="2200" u="sng" dirty="0">
                <a:solidFill>
                  <a:srgbClr val="FFFFFF"/>
                </a:solidFill>
                <a:latin typeface="Arial"/>
                <a:cs typeface="Arial"/>
              </a:rPr>
              <a:t>department or research unit shall be responsible for providing professional laundry services</a:t>
            </a:r>
            <a:r>
              <a:rPr lang="en-US" sz="2200" dirty="0">
                <a:solidFill>
                  <a:srgbClr val="FFFFFF"/>
                </a:solidFill>
                <a:latin typeface="Arial"/>
                <a:cs typeface="Arial"/>
              </a:rPr>
              <a:t> as needed to </a:t>
            </a:r>
            <a:r>
              <a:rPr lang="en-US" sz="2200" dirty="0" smtClean="0">
                <a:solidFill>
                  <a:srgbClr val="FFFFFF"/>
                </a:solidFill>
                <a:latin typeface="Arial"/>
                <a:cs typeface="Arial"/>
              </a:rPr>
              <a:t>maintain the </a:t>
            </a:r>
            <a:r>
              <a:rPr lang="en-US" sz="2200" dirty="0">
                <a:solidFill>
                  <a:srgbClr val="FFFFFF"/>
                </a:solidFill>
                <a:latin typeface="Arial"/>
                <a:cs typeface="Arial"/>
              </a:rPr>
              <a:t>hygiene of laboratory coats. They </a:t>
            </a:r>
            <a:r>
              <a:rPr lang="en-US" sz="2200" u="sng" dirty="0">
                <a:solidFill>
                  <a:srgbClr val="FFFFFF"/>
                </a:solidFill>
                <a:latin typeface="Arial"/>
                <a:cs typeface="Arial"/>
              </a:rPr>
              <a:t>may not be cleaned by staff members at private residences or public laundry facilities</a:t>
            </a:r>
            <a:r>
              <a:rPr lang="en-US" sz="2200" dirty="0">
                <a:solidFill>
                  <a:srgbClr val="FFFFFF"/>
                </a:solidFill>
                <a:latin typeface="Arial"/>
                <a:cs typeface="Arial"/>
              </a:rPr>
              <a:t>. Any clothing that becomes contaminated with hazardous materials must be decontaminated before it leaves the laboratory. </a:t>
            </a:r>
            <a:r>
              <a:rPr lang="en-US" sz="2200" u="sng" dirty="0" smtClean="0">
                <a:solidFill>
                  <a:srgbClr val="FFFFFF"/>
                </a:solidFill>
                <a:latin typeface="Arial"/>
                <a:cs typeface="Arial"/>
              </a:rPr>
              <a:t>Employees shall </a:t>
            </a:r>
            <a:r>
              <a:rPr lang="en-US" sz="2200" u="sng" dirty="0">
                <a:solidFill>
                  <a:srgbClr val="FFFFFF"/>
                </a:solidFill>
                <a:latin typeface="Arial"/>
                <a:cs typeface="Arial"/>
              </a:rPr>
              <a:t>not bear the cost of </a:t>
            </a:r>
            <a:r>
              <a:rPr lang="en-US" sz="2200" u="sng" dirty="0" smtClean="0">
                <a:solidFill>
                  <a:srgbClr val="FFFFFF"/>
                </a:solidFill>
                <a:latin typeface="Arial"/>
                <a:cs typeface="Arial"/>
              </a:rPr>
              <a:t>any required </a:t>
            </a:r>
            <a:r>
              <a:rPr lang="en-US" sz="2200" u="sng" dirty="0">
                <a:solidFill>
                  <a:srgbClr val="FFFFFF"/>
                </a:solidFill>
                <a:latin typeface="Arial"/>
                <a:cs typeface="Arial"/>
              </a:rPr>
              <a:t>PPE.  </a:t>
            </a:r>
          </a:p>
        </p:txBody>
      </p:sp>
    </p:spTree>
    <p:extLst>
      <p:ext uri="{BB962C8B-B14F-4D97-AF65-F5344CB8AC3E}">
        <p14:creationId xmlns:p14="http://schemas.microsoft.com/office/powerpoint/2010/main" val="195864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2173" y="228600"/>
            <a:ext cx="8589427" cy="1341393"/>
          </a:xfrm>
          <a:prstGeom prst="rect">
            <a:avLst/>
          </a:prstGeom>
          <a:noFill/>
        </p:spPr>
        <p:txBody>
          <a:bodyPr wrap="square" rtlCol="0">
            <a:spAutoFit/>
          </a:bodyPr>
          <a:lstStyle/>
          <a:p>
            <a:pPr algn="ctr">
              <a:lnSpc>
                <a:spcPts val="4800"/>
              </a:lnSpc>
            </a:pPr>
            <a:r>
              <a:rPr lang="en-US" sz="4700" dirty="0" smtClean="0">
                <a:solidFill>
                  <a:srgbClr val="FFFFFF"/>
                </a:solidFill>
                <a:latin typeface="Arial"/>
                <a:cs typeface="Arial"/>
              </a:rPr>
              <a:t>Flame Resistant Apparel in a Flash Fire</a:t>
            </a:r>
          </a:p>
        </p:txBody>
      </p:sp>
      <p:sp>
        <p:nvSpPr>
          <p:cNvPr id="7" name="TextBox 6"/>
          <p:cNvSpPr txBox="1"/>
          <p:nvPr/>
        </p:nvSpPr>
        <p:spPr>
          <a:xfrm>
            <a:off x="1348964" y="4357372"/>
            <a:ext cx="1159934" cy="323165"/>
          </a:xfrm>
          <a:prstGeom prst="rect">
            <a:avLst/>
          </a:prstGeom>
          <a:noFill/>
        </p:spPr>
        <p:txBody>
          <a:bodyPr wrap="square" rtlCol="0">
            <a:spAutoFit/>
          </a:bodyPr>
          <a:lstStyle/>
          <a:p>
            <a:pPr algn="ctr">
              <a:lnSpc>
                <a:spcPct val="80000"/>
              </a:lnSpc>
            </a:pPr>
            <a:r>
              <a:rPr lang="en-US" dirty="0" smtClean="0">
                <a:solidFill>
                  <a:schemeClr val="bg1"/>
                </a:solidFill>
                <a:latin typeface="Arial"/>
                <a:cs typeface="Arial"/>
              </a:rPr>
              <a:t>BEFORE</a:t>
            </a:r>
          </a:p>
        </p:txBody>
      </p:sp>
      <p:pic>
        <p:nvPicPr>
          <p:cNvPr id="2" name="Picture 1" descr="flashfire_befo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1806076"/>
            <a:ext cx="2029063" cy="2377440"/>
          </a:xfrm>
          <a:prstGeom prst="round2DiagRect">
            <a:avLst>
              <a:gd name="adj1" fmla="val 16667"/>
              <a:gd name="adj2" fmla="val 0"/>
            </a:avLst>
          </a:prstGeom>
          <a:ln w="38100" cap="sq">
            <a:solidFill>
              <a:schemeClr val="tx2">
                <a:lumMod val="20000"/>
                <a:lumOff val="80000"/>
              </a:schemeClr>
            </a:solidFill>
            <a:miter lim="800000"/>
          </a:ln>
          <a:effectLst>
            <a:outerShdw blurRad="254000" algn="tl" rotWithShape="0">
              <a:srgbClr val="000000">
                <a:alpha val="43000"/>
              </a:srgbClr>
            </a:outerShdw>
          </a:effectLst>
        </p:spPr>
      </p:pic>
      <p:sp>
        <p:nvSpPr>
          <p:cNvPr id="9" name="TextBox 8"/>
          <p:cNvSpPr txBox="1"/>
          <p:nvPr/>
        </p:nvSpPr>
        <p:spPr>
          <a:xfrm>
            <a:off x="3939764" y="4343127"/>
            <a:ext cx="1159934" cy="323165"/>
          </a:xfrm>
          <a:prstGeom prst="rect">
            <a:avLst/>
          </a:prstGeom>
          <a:noFill/>
        </p:spPr>
        <p:txBody>
          <a:bodyPr wrap="square" rtlCol="0">
            <a:spAutoFit/>
          </a:bodyPr>
          <a:lstStyle/>
          <a:p>
            <a:pPr algn="ctr">
              <a:lnSpc>
                <a:spcPct val="80000"/>
              </a:lnSpc>
            </a:pPr>
            <a:r>
              <a:rPr lang="en-US" dirty="0" smtClean="0">
                <a:solidFill>
                  <a:schemeClr val="bg1"/>
                </a:solidFill>
                <a:latin typeface="Arial"/>
                <a:cs typeface="Arial"/>
              </a:rPr>
              <a:t>DURING</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5200" y="1767840"/>
            <a:ext cx="2029062" cy="2377440"/>
          </a:xfrm>
          <a:prstGeom prst="round2DiagRect">
            <a:avLst>
              <a:gd name="adj1" fmla="val 16667"/>
              <a:gd name="adj2" fmla="val 0"/>
            </a:avLst>
          </a:prstGeom>
          <a:ln w="38100" cap="sq">
            <a:solidFill>
              <a:schemeClr val="tx2">
                <a:lumMod val="20000"/>
                <a:lumOff val="80000"/>
              </a:schemeClr>
            </a:solidFill>
            <a:miter lim="800000"/>
          </a:ln>
          <a:effectLst>
            <a:outerShdw blurRad="254000" algn="tl" rotWithShape="0">
              <a:srgbClr val="000000">
                <a:alpha val="43000"/>
              </a:srgbClr>
            </a:outerShdw>
          </a:effectLst>
        </p:spPr>
      </p:pic>
      <p:sp>
        <p:nvSpPr>
          <p:cNvPr id="11" name="TextBox 10"/>
          <p:cNvSpPr txBox="1"/>
          <p:nvPr/>
        </p:nvSpPr>
        <p:spPr>
          <a:xfrm>
            <a:off x="6682964" y="4294282"/>
            <a:ext cx="1159934" cy="323165"/>
          </a:xfrm>
          <a:prstGeom prst="rect">
            <a:avLst/>
          </a:prstGeom>
          <a:noFill/>
        </p:spPr>
        <p:txBody>
          <a:bodyPr wrap="square" rtlCol="0">
            <a:spAutoFit/>
          </a:bodyPr>
          <a:lstStyle/>
          <a:p>
            <a:pPr algn="ctr">
              <a:lnSpc>
                <a:spcPct val="80000"/>
              </a:lnSpc>
            </a:pPr>
            <a:r>
              <a:rPr lang="en-US" dirty="0" smtClean="0">
                <a:solidFill>
                  <a:schemeClr val="bg1"/>
                </a:solidFill>
                <a:latin typeface="Arial"/>
                <a:cs typeface="Arial"/>
              </a:rPr>
              <a:t>AFTER</a:t>
            </a: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8400" y="1707153"/>
            <a:ext cx="2029062" cy="2377440"/>
          </a:xfrm>
          <a:prstGeom prst="round2DiagRect">
            <a:avLst>
              <a:gd name="adj1" fmla="val 16667"/>
              <a:gd name="adj2" fmla="val 0"/>
            </a:avLst>
          </a:prstGeom>
          <a:ln w="38100" cap="sq">
            <a:solidFill>
              <a:schemeClr val="tx2">
                <a:lumMod val="20000"/>
                <a:lumOff val="80000"/>
              </a:schemeClr>
            </a:solidFill>
            <a:miter lim="800000"/>
          </a:ln>
          <a:effectLst>
            <a:outerShdw blurRad="254000" algn="tl" rotWithShape="0">
              <a:srgbClr val="000000">
                <a:alpha val="43000"/>
              </a:srgbClr>
            </a:outerShdw>
          </a:effectLst>
        </p:spPr>
      </p:pic>
      <p:sp>
        <p:nvSpPr>
          <p:cNvPr id="4" name="Rectangle 3"/>
          <p:cNvSpPr/>
          <p:nvPr/>
        </p:nvSpPr>
        <p:spPr>
          <a:xfrm>
            <a:off x="0" y="4617447"/>
            <a:ext cx="9220200" cy="830997"/>
          </a:xfrm>
          <a:prstGeom prst="rect">
            <a:avLst/>
          </a:prstGeom>
        </p:spPr>
        <p:txBody>
          <a:bodyPr wrap="square">
            <a:spAutoFit/>
          </a:bodyPr>
          <a:lstStyle/>
          <a:p>
            <a:r>
              <a:rPr lang="en-US" sz="1600" b="1" dirty="0">
                <a:latin typeface="Arial"/>
                <a:cs typeface="Arial"/>
              </a:rPr>
              <a:t>Disclaimer: </a:t>
            </a:r>
            <a:r>
              <a:rPr lang="en-US" sz="1600" b="1" dirty="0" smtClean="0">
                <a:latin typeface="Arial"/>
                <a:cs typeface="Arial"/>
              </a:rPr>
              <a:t>Garments </a:t>
            </a:r>
            <a:r>
              <a:rPr lang="en-US" sz="1600" b="1" dirty="0">
                <a:latin typeface="Arial"/>
                <a:cs typeface="Arial"/>
              </a:rPr>
              <a:t>are not designed for long term high heat exposure or for use around open flames and that no representation is made as to the garment’s ability to protect users from such injury or death.</a:t>
            </a:r>
          </a:p>
        </p:txBody>
      </p:sp>
    </p:spTree>
    <p:extLst>
      <p:ext uri="{BB962C8B-B14F-4D97-AF65-F5344CB8AC3E}">
        <p14:creationId xmlns:p14="http://schemas.microsoft.com/office/powerpoint/2010/main" val="2959595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e0385bf511967c85cc1b80b6b0d04e3c3fbe9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C0504D"/>
            </a:gs>
            <a:gs pos="100000">
              <a:srgbClr val="982627"/>
            </a:gs>
          </a:gsLst>
          <a:lin ang="5400000" scaled="0"/>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16262</TotalTime>
  <Words>1648</Words>
  <Application>Microsoft Office PowerPoint</Application>
  <PresentationFormat>On-screen Show (4:3)</PresentationFormat>
  <Paragraphs>143</Paragraphs>
  <Slides>25</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Avenir 65 Medium</vt:lpstr>
      <vt:lpstr>Calibri</vt:lpstr>
      <vt:lpstr>Geneva</vt:lpstr>
      <vt:lpstr>Symbol</vt:lpstr>
      <vt:lpstr>Times New Roman</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Cintas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Cintas Partner</dc:creator>
  <cp:lastModifiedBy>John Benedik</cp:lastModifiedBy>
  <cp:revision>460</cp:revision>
  <cp:lastPrinted>2014-02-03T20:30:24Z</cp:lastPrinted>
  <dcterms:created xsi:type="dcterms:W3CDTF">2013-06-21T18:33:18Z</dcterms:created>
  <dcterms:modified xsi:type="dcterms:W3CDTF">2018-06-04T17:34:36Z</dcterms:modified>
</cp:coreProperties>
</file>