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8" r:id="rId6"/>
    <p:sldId id="261" r:id="rId7"/>
    <p:sldId id="262" r:id="rId8"/>
    <p:sldId id="263" r:id="rId9"/>
    <p:sldId id="264" r:id="rId10"/>
    <p:sldId id="265" r:id="rId11"/>
    <p:sldId id="266" r:id="rId12"/>
    <p:sldId id="267"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n Ann Stoesz" initials="EAS" lastIdx="8" clrIdx="0"/>
  <p:cmAuthor id="1" name="emmagriffin91@gmail.com" initials="e" lastIdx="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p:restoredTop sz="68256" autoAdjust="0"/>
  </p:normalViewPr>
  <p:slideViewPr>
    <p:cSldViewPr snapToGrid="0" snapToObjects="1">
      <p:cViewPr>
        <p:scale>
          <a:sx n="90" d="100"/>
          <a:sy n="90" d="100"/>
        </p:scale>
        <p:origin x="-7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4966A-140E-A848-9F79-A2CEA739F916}" type="datetimeFigureOut">
              <a:rPr lang="en-US" smtClean="0"/>
              <a:t>12/2/2016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B972D-3046-114B-8911-0ED5B816BC46}" type="slidenum">
              <a:rPr lang="en-US" smtClean="0"/>
              <a:t>‹#›</a:t>
            </a:fld>
            <a:endParaRPr lang="en-US" dirty="0"/>
          </a:p>
        </p:txBody>
      </p:sp>
    </p:spTree>
    <p:extLst>
      <p:ext uri="{BB962C8B-B14F-4D97-AF65-F5344CB8AC3E}">
        <p14:creationId xmlns:p14="http://schemas.microsoft.com/office/powerpoint/2010/main" val="53697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Hello my name is Emma Griffin, I am the Graduate Assistant for the WSSF this year. </a:t>
            </a:r>
            <a:r>
              <a:rPr lang="en-US" baseline="0" dirty="0" smtClean="0"/>
              <a:t>I welcome </a:t>
            </a:r>
            <a:r>
              <a:rPr lang="en-US" baseline="0" dirty="0" smtClean="0"/>
              <a:t>you to the presentation on the Wyoming State Science Fair’s Display and Safety Regulations for 2017. The following regulations meet the current Intel ISFE Regulations and are used on the </a:t>
            </a:r>
            <a:r>
              <a:rPr lang="en-US" b="1" baseline="0" dirty="0" smtClean="0"/>
              <a:t>local, state, </a:t>
            </a:r>
            <a:r>
              <a:rPr lang="en-US" baseline="0" dirty="0" smtClean="0"/>
              <a:t>and international levels. This presentation can be used as a tool for participants to review the regulations prior to the Fair, as well as a training tool for </a:t>
            </a:r>
            <a:r>
              <a:rPr lang="en-US" b="1" baseline="0" dirty="0" smtClean="0"/>
              <a:t>volunteers, teachers, </a:t>
            </a:r>
            <a:r>
              <a:rPr lang="en-US" baseline="0" dirty="0" smtClean="0"/>
              <a:t>and parents. </a:t>
            </a:r>
          </a:p>
          <a:p>
            <a:endParaRPr lang="en-US" baseline="0" dirty="0" smtClean="0"/>
          </a:p>
          <a:p>
            <a:r>
              <a:rPr lang="en-US" baseline="0" dirty="0" smtClean="0"/>
              <a:t>On the day of the Science Fair, there will be volunteers checking to make sure that these regulations are met. Participants will have time and resources to fix any possible concerns, but to relieve any additional stress it is recommended to be familiar with these regulations and address those possible issues prior to the day of the Fair.  </a:t>
            </a:r>
          </a:p>
          <a:p>
            <a:endParaRPr lang="en-US" baseline="0" dirty="0" smtClean="0"/>
          </a:p>
          <a:p>
            <a:r>
              <a:rPr lang="en-US" baseline="0" dirty="0" smtClean="0"/>
              <a:t>The regulations are spilt between Display and Safety. I will address the display regulations first. </a:t>
            </a:r>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1</a:t>
            </a:fld>
            <a:endParaRPr lang="en-US" dirty="0"/>
          </a:p>
        </p:txBody>
      </p:sp>
    </p:spTree>
    <p:extLst>
      <p:ext uri="{BB962C8B-B14F-4D97-AF65-F5344CB8AC3E}">
        <p14:creationId xmlns:p14="http://schemas.microsoft.com/office/powerpoint/2010/main" val="123736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electrons</a:t>
            </a:r>
            <a:r>
              <a:rPr lang="en-US" baseline="0" dirty="0" smtClean="0"/>
              <a:t> regulations are to keep you, fellow participants and visitors safe. If your display involves electronics of any kind, please read through the regulations. We do not want electronics or the </a:t>
            </a:r>
            <a:r>
              <a:rPr lang="en-US" baseline="0" dirty="0" smtClean="0"/>
              <a:t>accessories </a:t>
            </a:r>
            <a:r>
              <a:rPr lang="en-US" baseline="0" dirty="0" smtClean="0"/>
              <a:t>to create heat, become tripping hazards, or to injury anyone at the WSSF. </a:t>
            </a:r>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10</a:t>
            </a:fld>
            <a:endParaRPr lang="en-US" dirty="0"/>
          </a:p>
        </p:txBody>
      </p:sp>
    </p:spTree>
    <p:extLst>
      <p:ext uri="{BB962C8B-B14F-4D97-AF65-F5344CB8AC3E}">
        <p14:creationId xmlns:p14="http://schemas.microsoft.com/office/powerpoint/2010/main" val="82033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your display involved lasers, please become familiar with</a:t>
            </a:r>
            <a:r>
              <a:rPr lang="en-US" baseline="0" dirty="0" smtClean="0"/>
              <a:t> the following regulations. Lasers that aren’t used in a safe and appropriate will be confiscated.  </a:t>
            </a:r>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11</a:t>
            </a:fld>
            <a:endParaRPr lang="en-US" dirty="0"/>
          </a:p>
        </p:txBody>
      </p:sp>
    </p:spTree>
    <p:extLst>
      <p:ext uri="{BB962C8B-B14F-4D97-AF65-F5344CB8AC3E}">
        <p14:creationId xmlns:p14="http://schemas.microsoft.com/office/powerpoint/2010/main" val="1460919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regulations include the following.</a:t>
            </a:r>
            <a:r>
              <a:rPr lang="en-US" baseline="0" dirty="0" smtClean="0"/>
              <a:t> Please make sure you have no objects that generate heat, have moving parts, or could be become unsafe and/or distracting to you or other participants. Remember these regulations are to keep the WSSF safe and fun.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12</a:t>
            </a:fld>
            <a:endParaRPr lang="en-US" dirty="0"/>
          </a:p>
        </p:txBody>
      </p:sp>
    </p:spTree>
    <p:extLst>
      <p:ext uri="{BB962C8B-B14F-4D97-AF65-F5344CB8AC3E}">
        <p14:creationId xmlns:p14="http://schemas.microsoft.com/office/powerpoint/2010/main" val="42911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hope that you found this presentation to be informative and helpful in becoming familiar with the regulations. We look forward to see you at </a:t>
            </a:r>
            <a:r>
              <a:rPr lang="en-US" baseline="0" smtClean="0"/>
              <a:t>the WSSF!  </a:t>
            </a:r>
            <a:r>
              <a:rPr lang="en-US" baseline="0" dirty="0" smtClean="0"/>
              <a:t>If you have any questions or concerns, please feel free to contact us. </a:t>
            </a:r>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13</a:t>
            </a:fld>
            <a:endParaRPr lang="en-US" dirty="0"/>
          </a:p>
        </p:txBody>
      </p:sp>
    </p:spTree>
    <p:extLst>
      <p:ext uri="{BB962C8B-B14F-4D97-AF65-F5344CB8AC3E}">
        <p14:creationId xmlns:p14="http://schemas.microsoft.com/office/powerpoint/2010/main" val="81433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biggest display regulations is the size of your project s</a:t>
            </a:r>
            <a:r>
              <a:rPr lang="en-US" dirty="0" smtClean="0"/>
              <a:t>ince</a:t>
            </a:r>
            <a:r>
              <a:rPr lang="en-US" baseline="0" dirty="0" smtClean="0"/>
              <a:t> there is limited space and we need to make sure that all students have the opportunity to show case their work. </a:t>
            </a:r>
            <a:r>
              <a:rPr lang="en-US" dirty="0" smtClean="0"/>
              <a:t>The</a:t>
            </a:r>
            <a:r>
              <a:rPr lang="en-US" baseline="0" dirty="0" smtClean="0"/>
              <a:t> maximum size of the projects are listed above. It is important that all project materials and support mechanisms fit </a:t>
            </a:r>
            <a:r>
              <a:rPr lang="en-US" b="1" baseline="0" dirty="0" smtClean="0"/>
              <a:t>within</a:t>
            </a:r>
            <a:r>
              <a:rPr lang="en-US" baseline="0" dirty="0" smtClean="0"/>
              <a:t> these project dimensions. This includes the fair provided table. Since space is limited, it is important to make sure that you only put the appropriate and </a:t>
            </a:r>
            <a:r>
              <a:rPr lang="en-US" baseline="0" dirty="0" smtClean="0"/>
              <a:t>relevant </a:t>
            </a:r>
            <a:r>
              <a:rPr lang="en-US" baseline="0" dirty="0" smtClean="0"/>
              <a:t>information on your displays. A good rule of thumb is that </a:t>
            </a:r>
            <a:r>
              <a:rPr lang="en-US" b="1" baseline="0" dirty="0" smtClean="0"/>
              <a:t>Text on display boards should be readable by an older adult from a distance of ~4 </a:t>
            </a:r>
            <a:r>
              <a:rPr lang="en-US" b="1" baseline="0" dirty="0" err="1" smtClean="0"/>
              <a:t>ft</a:t>
            </a:r>
            <a:r>
              <a:rPr lang="en-US" b="1" baseline="0" dirty="0" smtClean="0"/>
              <a:t> away.</a:t>
            </a:r>
            <a:endParaRPr lang="en-US" b="1" dirty="0"/>
          </a:p>
        </p:txBody>
      </p:sp>
      <p:sp>
        <p:nvSpPr>
          <p:cNvPr id="4" name="Slide Number Placeholder 3"/>
          <p:cNvSpPr>
            <a:spLocks noGrp="1"/>
          </p:cNvSpPr>
          <p:nvPr>
            <p:ph type="sldNum" sz="quarter" idx="10"/>
          </p:nvPr>
        </p:nvSpPr>
        <p:spPr/>
        <p:txBody>
          <a:bodyPr/>
          <a:lstStyle/>
          <a:p>
            <a:fld id="{2CCB972D-3046-114B-8911-0ED5B816BC46}" type="slidenum">
              <a:rPr lang="en-US" smtClean="0"/>
              <a:t>2</a:t>
            </a:fld>
            <a:endParaRPr lang="en-US" dirty="0"/>
          </a:p>
        </p:txBody>
      </p:sp>
    </p:spTree>
    <p:extLst>
      <p:ext uri="{BB962C8B-B14F-4D97-AF65-F5344CB8AC3E}">
        <p14:creationId xmlns:p14="http://schemas.microsoft.com/office/powerpoint/2010/main" val="101300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a:t>
            </a:r>
            <a:r>
              <a:rPr lang="en-US" baseline="0" dirty="0" smtClean="0"/>
              <a:t> your project is a regulated research institution project or a continuation project, there are regulations on the content of your project. For either type, Please make sure that you display YOUR work and not that of others. If your project has spanned over several years, it is important that you are summarize the current year’s work with minimal references to previous years research and conclusion. </a:t>
            </a:r>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3</a:t>
            </a:fld>
            <a:endParaRPr lang="en-US" dirty="0"/>
          </a:p>
        </p:txBody>
      </p:sp>
    </p:spTree>
    <p:extLst>
      <p:ext uri="{BB962C8B-B14F-4D97-AF65-F5344CB8AC3E}">
        <p14:creationId xmlns:p14="http://schemas.microsoft.com/office/powerpoint/2010/main" val="130118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baseline="0" dirty="0" smtClean="0">
                <a:solidFill>
                  <a:srgbClr val="FF0000"/>
                </a:solidFill>
              </a:rPr>
              <a:t>No forms should be displayed at the Wyoming State Science Fair; we will have them all on file instead so no need to worry about those. </a:t>
            </a:r>
            <a:endParaRPr lang="en-US" sz="2000" baseline="0" dirty="0" smtClean="0">
              <a:solidFill>
                <a:srgbClr val="FF0000"/>
              </a:solidFill>
            </a:endParaRPr>
          </a:p>
          <a:p>
            <a:endParaRPr lang="en-US" sz="2000" baseline="0" dirty="0" smtClean="0">
              <a:solidFill>
                <a:srgbClr val="FF0000"/>
              </a:solidFill>
            </a:endParaRPr>
          </a:p>
          <a:p>
            <a:r>
              <a:rPr lang="en-US" sz="2000" b="1" baseline="0" dirty="0" smtClean="0">
                <a:solidFill>
                  <a:srgbClr val="FF0000"/>
                </a:solidFill>
              </a:rPr>
              <a:t>Students may have an abstract to hand-out, but it cannot be displayed on the board.  It can be set on the table  or vertically displayed in a picture frame that sits on the table. This can be a nice touch for those visitors who want a quick overview of your project. </a:t>
            </a:r>
            <a:endParaRPr lang="en-US" sz="2000" dirty="0">
              <a:solidFill>
                <a:srgbClr val="FF0000"/>
              </a:solidFill>
            </a:endParaRPr>
          </a:p>
        </p:txBody>
      </p:sp>
      <p:sp>
        <p:nvSpPr>
          <p:cNvPr id="4" name="Slide Number Placeholder 3"/>
          <p:cNvSpPr>
            <a:spLocks noGrp="1"/>
          </p:cNvSpPr>
          <p:nvPr>
            <p:ph type="sldNum" sz="quarter" idx="10"/>
          </p:nvPr>
        </p:nvSpPr>
        <p:spPr/>
        <p:txBody>
          <a:bodyPr/>
          <a:lstStyle/>
          <a:p>
            <a:fld id="{2CCB972D-3046-114B-8911-0ED5B816BC46}" type="slidenum">
              <a:rPr lang="en-US" smtClean="0"/>
              <a:t>4</a:t>
            </a:fld>
            <a:endParaRPr lang="en-US" dirty="0"/>
          </a:p>
        </p:txBody>
      </p:sp>
    </p:spTree>
    <p:extLst>
      <p:ext uri="{BB962C8B-B14F-4D97-AF65-F5344CB8AC3E}">
        <p14:creationId xmlns:p14="http://schemas.microsoft.com/office/powerpoint/2010/main" val="118458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can not be displayed on your</a:t>
            </a:r>
            <a:r>
              <a:rPr lang="en-US" baseline="0" dirty="0" smtClean="0"/>
              <a:t> board, but they are still important to have completed. If these forms are not already on file, you might be asked to show them to the judges so it is always a good idea to have a copy of them with you. </a:t>
            </a:r>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5</a:t>
            </a:fld>
            <a:endParaRPr lang="en-US" dirty="0"/>
          </a:p>
        </p:txBody>
      </p:sp>
    </p:spTree>
    <p:extLst>
      <p:ext uri="{BB962C8B-B14F-4D97-AF65-F5344CB8AC3E}">
        <p14:creationId xmlns:p14="http://schemas.microsoft.com/office/powerpoint/2010/main" val="139066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All photos and video of someone other than the participant should have a signed consent form.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All</a:t>
            </a:r>
            <a:r>
              <a:rPr lang="en-US" b="1" baseline="0" dirty="0" smtClean="0"/>
              <a:t> photos should be labeled and credited to the appropriate author or organization. If the photos are </a:t>
            </a:r>
            <a:r>
              <a:rPr lang="en-US" baseline="0" dirty="0" smtClean="0"/>
              <a:t>either from personal accounts or from the internet and from the same source is it sufficient to have one credit prominently and vertically displayed. </a:t>
            </a:r>
          </a:p>
          <a:p>
            <a:endParaRPr lang="en-US" baseline="0" dirty="0" smtClean="0"/>
          </a:p>
          <a:p>
            <a:r>
              <a:rPr lang="en-US" baseline="0" dirty="0" smtClean="0"/>
              <a:t>It is also important to make sure that the photos you use are appropriate. Inappropriate photos include… and you will be asked to cover or remove them from your display. </a:t>
            </a:r>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6</a:t>
            </a:fld>
            <a:endParaRPr lang="en-US" dirty="0"/>
          </a:p>
        </p:txBody>
      </p:sp>
    </p:spTree>
    <p:extLst>
      <p:ext uri="{BB962C8B-B14F-4D97-AF65-F5344CB8AC3E}">
        <p14:creationId xmlns:p14="http://schemas.microsoft.com/office/powerpoint/2010/main" val="94043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items should not be displayed.</a:t>
            </a:r>
            <a:r>
              <a:rPr lang="en-US" baseline="0" dirty="0" smtClean="0"/>
              <a:t> In this case, </a:t>
            </a:r>
            <a:r>
              <a:rPr lang="en-US" dirty="0" smtClean="0"/>
              <a:t>Self-promotions</a:t>
            </a:r>
            <a:r>
              <a:rPr lang="en-US" baseline="0" dirty="0" smtClean="0"/>
              <a:t> includes: </a:t>
            </a:r>
            <a:r>
              <a:rPr lang="en-US" sz="1200" kern="1200" dirty="0" smtClean="0">
                <a:solidFill>
                  <a:schemeClr val="tx1"/>
                </a:solidFill>
                <a:effectLst/>
                <a:latin typeface="+mn-lt"/>
                <a:ea typeface="+mn-ea"/>
                <a:cs typeface="+mn-cs"/>
              </a:rPr>
              <a:t>any </a:t>
            </a:r>
            <a:r>
              <a:rPr lang="en-US" sz="1200" kern="1200" dirty="0" smtClean="0">
                <a:solidFill>
                  <a:schemeClr val="tx1"/>
                </a:solidFill>
                <a:effectLst/>
                <a:latin typeface="+mn-lt"/>
                <a:ea typeface="+mn-ea"/>
                <a:cs typeface="+mn-cs"/>
              </a:rPr>
              <a:t>disks, CDs, business cards, printed materials</a:t>
            </a:r>
            <a:r>
              <a:rPr lang="en-US" sz="1200" kern="1200" baseline="0" dirty="0" smtClean="0">
                <a:solidFill>
                  <a:schemeClr val="tx1"/>
                </a:solidFill>
                <a:effectLst/>
                <a:latin typeface="+mn-lt"/>
                <a:ea typeface="+mn-ea"/>
                <a:cs typeface="+mn-cs"/>
              </a:rPr>
              <a:t> (other than you abstract that is displayed on the table, not the board) </a:t>
            </a:r>
            <a:r>
              <a:rPr lang="en-US" sz="1200" kern="1200" dirty="0" smtClean="0">
                <a:solidFill>
                  <a:schemeClr val="tx1"/>
                </a:solidFill>
                <a:effectLst/>
                <a:latin typeface="+mn-lt"/>
                <a:ea typeface="+mn-ea"/>
                <a:cs typeface="+mn-cs"/>
              </a:rPr>
              <a:t>flash </a:t>
            </a:r>
            <a:r>
              <a:rPr lang="en-US" sz="1200" kern="1200" dirty="0" smtClean="0">
                <a:solidFill>
                  <a:schemeClr val="tx1"/>
                </a:solidFill>
                <a:effectLst/>
                <a:latin typeface="+mn-lt"/>
                <a:ea typeface="+mn-ea"/>
                <a:cs typeface="+mn-cs"/>
              </a:rPr>
              <a:t>drives, brochures, booklets, endorsements, and additional give-away items including, but not limited to, pins, key chains, food etc.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7</a:t>
            </a:fld>
            <a:endParaRPr lang="en-US" dirty="0"/>
          </a:p>
        </p:txBody>
      </p:sp>
    </p:spTree>
    <p:extLst>
      <p:ext uri="{BB962C8B-B14F-4D97-AF65-F5344CB8AC3E}">
        <p14:creationId xmlns:p14="http://schemas.microsoft.com/office/powerpoint/2010/main" val="81510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you have set up, you can have one of the safety and display committee volunteers come check your display before the final approval is made. During that time, you will have time and resources to fix any minor issues that might arise. </a:t>
            </a:r>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8</a:t>
            </a:fld>
            <a:endParaRPr lang="en-US" dirty="0"/>
          </a:p>
        </p:txBody>
      </p:sp>
    </p:spTree>
    <p:extLst>
      <p:ext uri="{BB962C8B-B14F-4D97-AF65-F5344CB8AC3E}">
        <p14:creationId xmlns:p14="http://schemas.microsoft.com/office/powerpoint/2010/main" val="168311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list of items</a:t>
            </a:r>
            <a:r>
              <a:rPr lang="en-US" baseline="0" dirty="0" smtClean="0"/>
              <a:t> not allowed is long, but remember that this is to insure that all participants and spectators are safe and comfortable while attending the Fair. Please make sure to read through this list and remove any of the above objects or materials from your display.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CB972D-3046-114B-8911-0ED5B816BC46}" type="slidenum">
              <a:rPr lang="en-US" smtClean="0"/>
              <a:t>9</a:t>
            </a:fld>
            <a:endParaRPr lang="en-US" dirty="0"/>
          </a:p>
        </p:txBody>
      </p:sp>
    </p:spTree>
    <p:extLst>
      <p:ext uri="{BB962C8B-B14F-4D97-AF65-F5344CB8AC3E}">
        <p14:creationId xmlns:p14="http://schemas.microsoft.com/office/powerpoint/2010/main" val="96555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12/2/2016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12/2/2016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12/2/2016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12/2/2016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12/2/2016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mailto:wyostatefair@gmail.com"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Wyoming State Science Fair </a:t>
            </a:r>
            <a:endParaRPr lang="en-US" dirty="0"/>
          </a:p>
        </p:txBody>
      </p:sp>
      <p:sp>
        <p:nvSpPr>
          <p:cNvPr id="3" name="Subtitle 2"/>
          <p:cNvSpPr>
            <a:spLocks noGrp="1"/>
          </p:cNvSpPr>
          <p:nvPr>
            <p:ph type="subTitle" idx="1"/>
          </p:nvPr>
        </p:nvSpPr>
        <p:spPr/>
        <p:txBody>
          <a:bodyPr/>
          <a:lstStyle/>
          <a:p>
            <a:r>
              <a:rPr lang="en-US" dirty="0" smtClean="0"/>
              <a:t>Display and Safety Regulations 2017 </a:t>
            </a:r>
            <a:endParaRPr lang="en-US" dirty="0"/>
          </a:p>
        </p:txBody>
      </p:sp>
      <p:pic>
        <p:nvPicPr>
          <p:cNvPr id="4" name="title and welc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8675" y="4751388"/>
            <a:ext cx="812800" cy="812800"/>
          </a:xfrm>
          <a:prstGeom prst="rect">
            <a:avLst/>
          </a:prstGeom>
        </p:spPr>
      </p:pic>
    </p:spTree>
    <p:extLst>
      <p:ext uri="{BB962C8B-B14F-4D97-AF65-F5344CB8AC3E}">
        <p14:creationId xmlns:p14="http://schemas.microsoft.com/office/powerpoint/2010/main" val="1850032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63118"/>
          </a:xfrm>
        </p:spPr>
        <p:txBody>
          <a:bodyPr/>
          <a:lstStyle/>
          <a:p>
            <a:r>
              <a:rPr lang="en-US" dirty="0" smtClean="0"/>
              <a:t>Safety Regulations: Electronics </a:t>
            </a:r>
            <a:endParaRPr lang="en-US" dirty="0"/>
          </a:p>
        </p:txBody>
      </p:sp>
      <p:sp>
        <p:nvSpPr>
          <p:cNvPr id="3" name="Content Placeholder 2"/>
          <p:cNvSpPr>
            <a:spLocks noGrp="1"/>
          </p:cNvSpPr>
          <p:nvPr>
            <p:ph idx="1"/>
          </p:nvPr>
        </p:nvSpPr>
        <p:spPr>
          <a:xfrm>
            <a:off x="1371599" y="1349115"/>
            <a:ext cx="9856033" cy="4871803"/>
          </a:xfrm>
        </p:spPr>
        <p:txBody>
          <a:bodyPr>
            <a:normAutofit fontScale="85000" lnSpcReduction="10000"/>
          </a:bodyPr>
          <a:lstStyle/>
          <a:p>
            <a:r>
              <a:rPr lang="en-US" dirty="0"/>
              <a:t>Electrical power supplied to the project is 120 or 220 </a:t>
            </a:r>
            <a:r>
              <a:rPr lang="en-US" dirty="0" smtClean="0"/>
              <a:t>Volt, AC</a:t>
            </a:r>
            <a:r>
              <a:rPr lang="en-US" dirty="0"/>
              <a:t>, single phase, 60 cycle. No multi-phase will be available or shall be used. </a:t>
            </a:r>
            <a:endParaRPr lang="en-US" dirty="0" smtClean="0"/>
          </a:p>
          <a:p>
            <a:r>
              <a:rPr lang="en-US" dirty="0" smtClean="0"/>
              <a:t>Electrical </a:t>
            </a:r>
            <a:r>
              <a:rPr lang="en-US" dirty="0"/>
              <a:t>devices must be protectively enclosed. Any enclosure must be non-combustible. All external non-current carrying metal parts must be grounded. </a:t>
            </a:r>
          </a:p>
          <a:p>
            <a:r>
              <a:rPr lang="en-US" dirty="0"/>
              <a:t>Energized wiring, switches, and metal parts must have adequate insulation and over-current safety devices (such as fuses) and must be inaccessible to anyone other than the finalist. Exposed electrical equipment or metal that possibly may be energized must be shielded with a non-conducting </a:t>
            </a:r>
            <a:r>
              <a:rPr lang="en-US" dirty="0" smtClean="0"/>
              <a:t>material </a:t>
            </a:r>
            <a:r>
              <a:rPr lang="en-US" dirty="0"/>
              <a:t>or with a grounded metal box to prevent accidental </a:t>
            </a:r>
            <a:r>
              <a:rPr lang="en-US" dirty="0" smtClean="0"/>
              <a:t>contact.</a:t>
            </a:r>
            <a:endParaRPr lang="en-US" dirty="0"/>
          </a:p>
          <a:p>
            <a:r>
              <a:rPr lang="en-US" dirty="0" smtClean="0"/>
              <a:t>Decorative </a:t>
            </a:r>
            <a:r>
              <a:rPr lang="en-US" dirty="0"/>
              <a:t>lighting or illumination is discouraged. If used, </a:t>
            </a:r>
            <a:r>
              <a:rPr lang="en-US" dirty="0" smtClean="0"/>
              <a:t>lighting </a:t>
            </a:r>
            <a:r>
              <a:rPr lang="en-US" dirty="0"/>
              <a:t>must be as low a voltage as possible and must </a:t>
            </a:r>
            <a:r>
              <a:rPr lang="en-US" dirty="0" smtClean="0"/>
              <a:t>be LED </a:t>
            </a:r>
            <a:r>
              <a:rPr lang="en-US" dirty="0"/>
              <a:t>lighting that does not generate heat. Light bulbs are prohibited. When student is not at the exhibit, all electrical power must be disconnected, or power bars must be switched off (Exception: during pre-judging audio visual displays may be available). </a:t>
            </a:r>
          </a:p>
          <a:p>
            <a:r>
              <a:rPr lang="en-US" dirty="0" smtClean="0"/>
              <a:t>An </a:t>
            </a:r>
            <a:r>
              <a:rPr lang="en-US" dirty="0"/>
              <a:t>insulating grommet is required at the point where any wire or cable enters any enclosure. </a:t>
            </a:r>
          </a:p>
          <a:p>
            <a:r>
              <a:rPr lang="en-US" dirty="0" smtClean="0"/>
              <a:t>No </a:t>
            </a:r>
            <a:r>
              <a:rPr lang="en-US" dirty="0"/>
              <a:t>exposed live circuits over 36 volts are </a:t>
            </a:r>
            <a:r>
              <a:rPr lang="en-US" dirty="0" smtClean="0"/>
              <a:t>allowed.</a:t>
            </a:r>
            <a:endParaRPr lang="en-US" dirty="0"/>
          </a:p>
          <a:p>
            <a:r>
              <a:rPr lang="en-US" dirty="0" smtClean="0"/>
              <a:t>There </a:t>
            </a:r>
            <a:r>
              <a:rPr lang="en-US" dirty="0"/>
              <a:t>must be an accessible, clearly visible on/off switch or </a:t>
            </a:r>
            <a:r>
              <a:rPr lang="en-US" dirty="0" smtClean="0"/>
              <a:t>other </a:t>
            </a:r>
            <a:r>
              <a:rPr lang="en-US" dirty="0"/>
              <a:t>means of quickly disconnecting from the 120 or 220 Volt power source. </a:t>
            </a:r>
          </a:p>
          <a:p>
            <a:endParaRPr lang="en-US" dirty="0"/>
          </a:p>
          <a:p>
            <a:endParaRPr lang="en-US" dirty="0"/>
          </a:p>
        </p:txBody>
      </p:sp>
      <p:pic>
        <p:nvPicPr>
          <p:cNvPr id="4" name="safety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4562" y="5814518"/>
            <a:ext cx="812800" cy="812800"/>
          </a:xfrm>
          <a:prstGeom prst="rect">
            <a:avLst/>
          </a:prstGeom>
        </p:spPr>
      </p:pic>
    </p:spTree>
    <p:extLst>
      <p:ext uri="{BB962C8B-B14F-4D97-AF65-F5344CB8AC3E}">
        <p14:creationId xmlns:p14="http://schemas.microsoft.com/office/powerpoint/2010/main" val="769989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33138"/>
          </a:xfrm>
        </p:spPr>
        <p:txBody>
          <a:bodyPr/>
          <a:lstStyle/>
          <a:p>
            <a:r>
              <a:rPr lang="en-US" dirty="0" smtClean="0"/>
              <a:t>Safety Regulations: Lasers </a:t>
            </a:r>
            <a:endParaRPr lang="en-US" dirty="0"/>
          </a:p>
        </p:txBody>
      </p:sp>
      <p:sp>
        <p:nvSpPr>
          <p:cNvPr id="3" name="Content Placeholder 2"/>
          <p:cNvSpPr>
            <a:spLocks noGrp="1"/>
          </p:cNvSpPr>
          <p:nvPr>
            <p:ph idx="1"/>
          </p:nvPr>
        </p:nvSpPr>
        <p:spPr>
          <a:xfrm>
            <a:off x="1371600" y="1723869"/>
            <a:ext cx="9601200" cy="4143531"/>
          </a:xfrm>
        </p:spPr>
        <p:txBody>
          <a:bodyPr>
            <a:normAutofit/>
          </a:bodyPr>
          <a:lstStyle/>
          <a:p>
            <a:r>
              <a:rPr lang="en-US" dirty="0"/>
              <a:t>Class 1 or Class 2 lasers, along with only Class 3A or 3R lasers, are allowed to be used in a safe and appropriate manner </a:t>
            </a:r>
            <a:endParaRPr lang="en-US" dirty="0" smtClean="0"/>
          </a:p>
          <a:p>
            <a:r>
              <a:rPr lang="en-US" dirty="0" smtClean="0"/>
              <a:t>Any </a:t>
            </a:r>
            <a:r>
              <a:rPr lang="en-US" dirty="0"/>
              <a:t>laser must be labeled by the manufacturer so that power output can be inspected. Lasers without labels will NOT be </a:t>
            </a:r>
            <a:r>
              <a:rPr lang="en-US" dirty="0" smtClean="0"/>
              <a:t>“allowed.” </a:t>
            </a:r>
            <a:endParaRPr lang="en-US" dirty="0"/>
          </a:p>
          <a:p>
            <a:r>
              <a:rPr lang="en-US" dirty="0" smtClean="0"/>
              <a:t>LED’s </a:t>
            </a:r>
            <a:r>
              <a:rPr lang="en-US" dirty="0"/>
              <a:t>that consume over 1 watt, unless they are in a commercial light bulb/ fixture or otherwise shielded, will not be allowed. </a:t>
            </a:r>
          </a:p>
          <a:p>
            <a:r>
              <a:rPr lang="en-US" dirty="0" smtClean="0"/>
              <a:t>Lasers </a:t>
            </a:r>
            <a:r>
              <a:rPr lang="en-US" dirty="0"/>
              <a:t>will be confiscated </a:t>
            </a:r>
            <a:r>
              <a:rPr lang="en-US" dirty="0" smtClean="0"/>
              <a:t>if </a:t>
            </a:r>
            <a:r>
              <a:rPr lang="en-US" dirty="0"/>
              <a:t>not used in a safe manner. </a:t>
            </a:r>
          </a:p>
        </p:txBody>
      </p:sp>
      <p:pic>
        <p:nvPicPr>
          <p:cNvPr id="4" name="safety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3138" y="5867400"/>
            <a:ext cx="812800" cy="812800"/>
          </a:xfrm>
          <a:prstGeom prst="rect">
            <a:avLst/>
          </a:prstGeom>
        </p:spPr>
      </p:pic>
    </p:spTree>
    <p:extLst>
      <p:ext uri="{BB962C8B-B14F-4D97-AF65-F5344CB8AC3E}">
        <p14:creationId xmlns:p14="http://schemas.microsoft.com/office/powerpoint/2010/main" val="490692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33138"/>
          </a:xfrm>
        </p:spPr>
        <p:txBody>
          <a:bodyPr/>
          <a:lstStyle/>
          <a:p>
            <a:r>
              <a:rPr lang="en-US" dirty="0" smtClean="0"/>
              <a:t>Final Safety Regulations </a:t>
            </a:r>
            <a:endParaRPr lang="en-US" dirty="0"/>
          </a:p>
        </p:txBody>
      </p:sp>
      <p:sp>
        <p:nvSpPr>
          <p:cNvPr id="3" name="Content Placeholder 2"/>
          <p:cNvSpPr>
            <a:spLocks noGrp="1"/>
          </p:cNvSpPr>
          <p:nvPr>
            <p:ph idx="1"/>
          </p:nvPr>
        </p:nvSpPr>
        <p:spPr>
          <a:xfrm>
            <a:off x="1371600" y="1618938"/>
            <a:ext cx="9601200" cy="4248462"/>
          </a:xfrm>
        </p:spPr>
        <p:txBody>
          <a:bodyPr>
            <a:normAutofit/>
          </a:bodyPr>
          <a:lstStyle/>
          <a:p>
            <a:r>
              <a:rPr lang="en-US" dirty="0"/>
              <a:t>Any inadequately insulated apparatus producing extreme temperatures that may cause physical burns is not allowed. </a:t>
            </a:r>
          </a:p>
          <a:p>
            <a:r>
              <a:rPr lang="en-US" dirty="0"/>
              <a:t>Any apparatus with unshielded belts, pulleys, chains, or moving parts with tension or pinch points must be for display only. </a:t>
            </a:r>
          </a:p>
          <a:p>
            <a:r>
              <a:rPr lang="en-US" dirty="0" smtClean="0"/>
              <a:t>Project </a:t>
            </a:r>
            <a:r>
              <a:rPr lang="en-US" dirty="0"/>
              <a:t>sounds, lights, odors, or any other display items must not be distracting. Exceptions to this rule may be permitted for judging demonstrations. Approval must be given prior to judging. </a:t>
            </a:r>
          </a:p>
          <a:p>
            <a:r>
              <a:rPr lang="en-US" dirty="0" smtClean="0"/>
              <a:t>The </a:t>
            </a:r>
            <a:r>
              <a:rPr lang="en-US" dirty="0"/>
              <a:t>Display and Safety Committee reserve the right to remove any project for safety reasons or to protect the integrity of the WSSF and its rules and </a:t>
            </a:r>
            <a:r>
              <a:rPr lang="en-US" dirty="0" smtClean="0"/>
              <a:t>regulations.</a:t>
            </a:r>
          </a:p>
          <a:p>
            <a:r>
              <a:rPr lang="en-US" dirty="0" smtClean="0"/>
              <a:t>Failure </a:t>
            </a:r>
            <a:r>
              <a:rPr lang="en-US" dirty="0"/>
              <a:t>to abide by these regulations could result in confiscation of objects and/or </a:t>
            </a:r>
            <a:r>
              <a:rPr lang="en-US" dirty="0" smtClean="0"/>
              <a:t>disqualification.</a:t>
            </a:r>
            <a:endParaRPr lang="en-US" dirty="0"/>
          </a:p>
          <a:p>
            <a:pPr>
              <a:buFont typeface="Wingdings" panose="05000000000000000000" pitchFamily="2" charset="2"/>
              <a:buChar char="v"/>
            </a:pPr>
            <a:endParaRPr lang="en-US" dirty="0"/>
          </a:p>
          <a:p>
            <a:pPr marL="0" indent="0">
              <a:buNone/>
            </a:pPr>
            <a:endParaRPr lang="en-US" dirty="0"/>
          </a:p>
          <a:p>
            <a:endParaRPr lang="en-US" dirty="0"/>
          </a:p>
        </p:txBody>
      </p:sp>
      <p:pic>
        <p:nvPicPr>
          <p:cNvPr id="4" name="safety 4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2800" y="5867400"/>
            <a:ext cx="812800" cy="812800"/>
          </a:xfrm>
          <a:prstGeom prst="rect">
            <a:avLst/>
          </a:prstGeom>
        </p:spPr>
      </p:pic>
    </p:spTree>
    <p:extLst>
      <p:ext uri="{BB962C8B-B14F-4D97-AF65-F5344CB8AC3E}">
        <p14:creationId xmlns:p14="http://schemas.microsoft.com/office/powerpoint/2010/main" val="78222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WSSF Contact Information </a:t>
            </a:r>
            <a:endParaRPr lang="en-US" dirty="0"/>
          </a:p>
        </p:txBody>
      </p:sp>
      <p:sp>
        <p:nvSpPr>
          <p:cNvPr id="3" name="Content Placeholder 2"/>
          <p:cNvSpPr>
            <a:spLocks noGrp="1"/>
          </p:cNvSpPr>
          <p:nvPr>
            <p:ph idx="1"/>
          </p:nvPr>
        </p:nvSpPr>
        <p:spPr/>
        <p:txBody>
          <a:bodyPr/>
          <a:lstStyle/>
          <a:p>
            <a:pPr marL="0" indent="0">
              <a:buNone/>
            </a:pPr>
            <a:r>
              <a:rPr lang="en-US" dirty="0"/>
              <a:t>Wyoming State Science Fair</a:t>
            </a:r>
          </a:p>
          <a:p>
            <a:pPr marL="0" indent="0">
              <a:buNone/>
            </a:pPr>
            <a:r>
              <a:rPr lang="en-US" dirty="0"/>
              <a:t>1000 E University Ave</a:t>
            </a:r>
          </a:p>
          <a:p>
            <a:pPr marL="0" indent="0">
              <a:buNone/>
            </a:pPr>
            <a:r>
              <a:rPr lang="en-US" dirty="0" err="1"/>
              <a:t>Dept</a:t>
            </a:r>
            <a:r>
              <a:rPr lang="en-US" dirty="0"/>
              <a:t> 3992</a:t>
            </a:r>
          </a:p>
          <a:p>
            <a:pPr marL="0" indent="0">
              <a:buNone/>
            </a:pPr>
            <a:r>
              <a:rPr lang="en-US" dirty="0"/>
              <a:t>Laramie, WY 82071-2000</a:t>
            </a:r>
          </a:p>
          <a:p>
            <a:pPr marL="0" indent="0">
              <a:buNone/>
            </a:pPr>
            <a:r>
              <a:rPr lang="en-US" dirty="0"/>
              <a:t>Phone: 307.766.9863</a:t>
            </a:r>
          </a:p>
          <a:p>
            <a:pPr marL="0" indent="0">
              <a:buNone/>
            </a:pPr>
            <a:r>
              <a:rPr lang="en-US" dirty="0"/>
              <a:t>Fax: 307.766.3792</a:t>
            </a:r>
          </a:p>
          <a:p>
            <a:pPr marL="0" indent="0">
              <a:buNone/>
            </a:pPr>
            <a:r>
              <a:rPr lang="en-US" dirty="0"/>
              <a:t>Email: </a:t>
            </a:r>
            <a:r>
              <a:rPr lang="en-US" dirty="0">
                <a:hlinkClick r:id="rId5"/>
              </a:rPr>
              <a:t>wyostatefair@gmail.com</a:t>
            </a:r>
            <a:endParaRPr lang="en-US" dirty="0"/>
          </a:p>
          <a:p>
            <a:endParaRPr lang="en-US" dirty="0"/>
          </a:p>
        </p:txBody>
      </p:sp>
      <p:pic>
        <p:nvPicPr>
          <p:cNvPr id="5" name="final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5867400"/>
            <a:ext cx="812800" cy="812800"/>
          </a:xfrm>
          <a:prstGeom prst="rect">
            <a:avLst/>
          </a:prstGeom>
        </p:spPr>
      </p:pic>
    </p:spTree>
    <p:extLst>
      <p:ext uri="{BB962C8B-B14F-4D97-AF65-F5344CB8AC3E}">
        <p14:creationId xmlns:p14="http://schemas.microsoft.com/office/powerpoint/2010/main" val="1390348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Regulations: Project Size </a:t>
            </a:r>
            <a:endParaRPr lang="en-US" dirty="0"/>
          </a:p>
        </p:txBody>
      </p:sp>
      <p:sp>
        <p:nvSpPr>
          <p:cNvPr id="3" name="Content Placeholder 2"/>
          <p:cNvSpPr>
            <a:spLocks noGrp="1"/>
          </p:cNvSpPr>
          <p:nvPr>
            <p:ph idx="1"/>
          </p:nvPr>
        </p:nvSpPr>
        <p:spPr>
          <a:xfrm>
            <a:off x="1371600" y="1573967"/>
            <a:ext cx="4807795" cy="4953000"/>
          </a:xfrm>
        </p:spPr>
        <p:txBody>
          <a:bodyPr>
            <a:normAutofit/>
          </a:bodyPr>
          <a:lstStyle/>
          <a:p>
            <a:r>
              <a:rPr lang="en-US" b="1" dirty="0"/>
              <a:t>Maximum Size of </a:t>
            </a:r>
            <a:r>
              <a:rPr lang="en-US" b="1" dirty="0" smtClean="0"/>
              <a:t>Project</a:t>
            </a:r>
          </a:p>
          <a:p>
            <a:pPr lvl="1"/>
            <a:r>
              <a:rPr lang="en-US" b="1" dirty="0" smtClean="0"/>
              <a:t>Depth </a:t>
            </a:r>
            <a:r>
              <a:rPr lang="en-US" dirty="0"/>
              <a:t>(front to back): 30 inches or 76 centimeters </a:t>
            </a:r>
            <a:endParaRPr lang="en-US" dirty="0" smtClean="0"/>
          </a:p>
          <a:p>
            <a:pPr lvl="1"/>
            <a:r>
              <a:rPr lang="en-US" b="1" dirty="0" smtClean="0"/>
              <a:t>Width </a:t>
            </a:r>
            <a:r>
              <a:rPr lang="en-US" dirty="0"/>
              <a:t>(side to side): 48 inches or 122 centimeters </a:t>
            </a:r>
            <a:endParaRPr lang="en-US" dirty="0" smtClean="0"/>
          </a:p>
          <a:p>
            <a:pPr lvl="1"/>
            <a:r>
              <a:rPr lang="en-US" b="1" dirty="0" smtClean="0"/>
              <a:t>Height </a:t>
            </a:r>
            <a:r>
              <a:rPr lang="en-US" dirty="0"/>
              <a:t>(floor to top): 108 inches or 274 centimeters </a:t>
            </a:r>
          </a:p>
          <a:p>
            <a:r>
              <a:rPr lang="en-US" dirty="0" smtClean="0"/>
              <a:t>Fair </a:t>
            </a:r>
            <a:r>
              <a:rPr lang="en-US" dirty="0"/>
              <a:t>provided tables will not exceed a height of 36 inches (91 centimeters). </a:t>
            </a:r>
          </a:p>
        </p:txBody>
      </p:sp>
      <p:pic>
        <p:nvPicPr>
          <p:cNvPr id="1026" name="Picture 2" descr="C:\Users\estoesz\Desktop\WSSF 2016 Student Photos\Sierra Spears LFL.JPG"/>
          <p:cNvPicPr>
            <a:picLocks noChangeAspect="1" noChangeArrowheads="1"/>
          </p:cNvPicPr>
          <p:nvPr/>
        </p:nvPicPr>
        <p:blipFill rotWithShape="1">
          <a:blip r:embed="rId5">
            <a:extLst>
              <a:ext uri="{28A0092B-C50C-407E-A947-70E740481C1C}">
                <a14:useLocalDpi xmlns:a14="http://schemas.microsoft.com/office/drawing/2010/main" val="0"/>
              </a:ext>
            </a:extLst>
          </a:blip>
          <a:srcRect l="37349" r="208" b="3736"/>
          <a:stretch/>
        </p:blipFill>
        <p:spPr bwMode="auto">
          <a:xfrm>
            <a:off x="6429375" y="1528246"/>
            <a:ext cx="4876800" cy="4998721"/>
          </a:xfrm>
          <a:prstGeom prst="rect">
            <a:avLst/>
          </a:prstGeom>
          <a:noFill/>
          <a:extLst>
            <a:ext uri="{909E8E84-426E-40DD-AFC4-6F175D3DCCD1}">
              <a14:hiddenFill xmlns:a14="http://schemas.microsoft.com/office/drawing/2010/main">
                <a:solidFill>
                  <a:srgbClr val="FFFFFF"/>
                </a:solidFill>
              </a14:hiddenFill>
            </a:ext>
          </a:extLst>
        </p:spPr>
      </p:pic>
      <p:pic>
        <p:nvPicPr>
          <p:cNvPr id="4" name="display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210" y="5714167"/>
            <a:ext cx="812800" cy="812800"/>
          </a:xfrm>
          <a:prstGeom prst="rect">
            <a:avLst/>
          </a:prstGeom>
        </p:spPr>
      </p:pic>
    </p:spTree>
    <p:extLst>
      <p:ext uri="{BB962C8B-B14F-4D97-AF65-F5344CB8AC3E}">
        <p14:creationId xmlns:p14="http://schemas.microsoft.com/office/powerpoint/2010/main" val="683135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48128"/>
          </a:xfrm>
        </p:spPr>
        <p:txBody>
          <a:bodyPr/>
          <a:lstStyle/>
          <a:p>
            <a:r>
              <a:rPr lang="en-US" dirty="0" smtClean="0"/>
              <a:t>Display Regulations: Content </a:t>
            </a:r>
            <a:endParaRPr lang="en-US" dirty="0"/>
          </a:p>
        </p:txBody>
      </p:sp>
      <p:sp>
        <p:nvSpPr>
          <p:cNvPr id="3" name="Content Placeholder 2"/>
          <p:cNvSpPr>
            <a:spLocks noGrp="1"/>
          </p:cNvSpPr>
          <p:nvPr>
            <p:ph idx="1"/>
          </p:nvPr>
        </p:nvSpPr>
        <p:spPr>
          <a:xfrm>
            <a:off x="1371600" y="1633928"/>
            <a:ext cx="9601200" cy="4233472"/>
          </a:xfrm>
        </p:spPr>
        <p:txBody>
          <a:bodyPr/>
          <a:lstStyle/>
          <a:p>
            <a:r>
              <a:rPr lang="en-US" dirty="0"/>
              <a:t>Regulated Research Institution Projects</a:t>
            </a:r>
            <a:br>
              <a:rPr lang="en-US" dirty="0"/>
            </a:br>
            <a:r>
              <a:rPr lang="en-US" dirty="0"/>
              <a:t>The display must reflect on the work conducted by the finalist. </a:t>
            </a:r>
          </a:p>
          <a:p>
            <a:pPr lvl="1"/>
            <a:r>
              <a:rPr lang="en-US" dirty="0"/>
              <a:t>Minimal reference to mentor’s or other researcher’s work must only reflect background information or be used to clarify differences between finalist’s and others’ work. </a:t>
            </a:r>
          </a:p>
          <a:p>
            <a:r>
              <a:rPr lang="en-US" dirty="0"/>
              <a:t>Continuation Projects</a:t>
            </a:r>
            <a:br>
              <a:rPr lang="en-US" dirty="0"/>
            </a:br>
            <a:r>
              <a:rPr lang="en-US" dirty="0"/>
              <a:t>The display board should summarize ONLY the CURRENT year’s work. </a:t>
            </a:r>
          </a:p>
          <a:p>
            <a:pPr lvl="1"/>
            <a:r>
              <a:rPr lang="en-US" dirty="0"/>
              <a:t>The Title may include the duration of the project (for example, “Year Two of an Ongoing Study”). </a:t>
            </a:r>
          </a:p>
          <a:p>
            <a:pPr lvl="1"/>
            <a:r>
              <a:rPr lang="en-US" dirty="0"/>
              <a:t>Minimum reference to conclusions of previous </a:t>
            </a:r>
            <a:r>
              <a:rPr lang="en-US" dirty="0" smtClean="0"/>
              <a:t>years</a:t>
            </a:r>
            <a:r>
              <a:rPr lang="en-US" dirty="0"/>
              <a:t>’ work may be shown without any specific data </a:t>
            </a:r>
            <a:r>
              <a:rPr lang="en-US" dirty="0" smtClean="0"/>
              <a:t>being </a:t>
            </a:r>
            <a:r>
              <a:rPr lang="en-US" dirty="0"/>
              <a:t>displayed. </a:t>
            </a:r>
          </a:p>
          <a:p>
            <a:endParaRPr lang="en-US" dirty="0"/>
          </a:p>
        </p:txBody>
      </p:sp>
      <p:pic>
        <p:nvPicPr>
          <p:cNvPr id="4" name="display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2800" y="5867400"/>
            <a:ext cx="812800" cy="812800"/>
          </a:xfrm>
          <a:prstGeom prst="rect">
            <a:avLst/>
          </a:prstGeom>
        </p:spPr>
      </p:pic>
    </p:spTree>
    <p:extLst>
      <p:ext uri="{BB962C8B-B14F-4D97-AF65-F5344CB8AC3E}">
        <p14:creationId xmlns:p14="http://schemas.microsoft.com/office/powerpoint/2010/main" val="383996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Regulations: Forms to be displayed</a:t>
            </a:r>
            <a:endParaRPr lang="en-US" dirty="0"/>
          </a:p>
        </p:txBody>
      </p:sp>
      <p:sp>
        <p:nvSpPr>
          <p:cNvPr id="3" name="Content Placeholder 2"/>
          <p:cNvSpPr>
            <a:spLocks noGrp="1"/>
          </p:cNvSpPr>
          <p:nvPr>
            <p:ph idx="1"/>
          </p:nvPr>
        </p:nvSpPr>
        <p:spPr>
          <a:xfrm>
            <a:off x="1371601" y="2056561"/>
            <a:ext cx="6794204" cy="1300788"/>
          </a:xfrm>
        </p:spPr>
        <p:txBody>
          <a:bodyPr>
            <a:normAutofit/>
          </a:bodyPr>
          <a:lstStyle/>
          <a:p>
            <a:r>
              <a:rPr lang="en-US" dirty="0" smtClean="0"/>
              <a:t>An Abstract may be used as a handout</a:t>
            </a:r>
          </a:p>
          <a:p>
            <a:pPr lvl="1"/>
            <a:r>
              <a:rPr lang="en-US" dirty="0" smtClean="0"/>
              <a:t>Abstracts should NOT be on the display board</a:t>
            </a:r>
          </a:p>
          <a:p>
            <a:pPr marL="0" indent="0">
              <a:buNone/>
            </a:pPr>
            <a:endParaRPr lang="en-US" dirty="0"/>
          </a:p>
        </p:txBody>
      </p:sp>
      <p:pic>
        <p:nvPicPr>
          <p:cNvPr id="3074" name="Picture 2" descr="C:\Users\estoesz\Desktop\14468682_1780125325536220_873069912286794894_o.jpg"/>
          <p:cNvPicPr>
            <a:picLocks noChangeAspect="1" noChangeArrowheads="1"/>
          </p:cNvPicPr>
          <p:nvPr/>
        </p:nvPicPr>
        <p:blipFill rotWithShape="1">
          <a:blip r:embed="rId5">
            <a:extLst>
              <a:ext uri="{28A0092B-C50C-407E-A947-70E740481C1C}">
                <a14:useLocalDpi xmlns:a14="http://schemas.microsoft.com/office/drawing/2010/main" val="0"/>
              </a:ext>
            </a:extLst>
          </a:blip>
          <a:srcRect t="20481" r="50000" b="19208"/>
          <a:stretch/>
        </p:blipFill>
        <p:spPr bwMode="auto">
          <a:xfrm>
            <a:off x="8693623" y="1712667"/>
            <a:ext cx="2988860" cy="4827124"/>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8679976" y="1821170"/>
            <a:ext cx="1583139" cy="1223088"/>
          </a:xfrm>
          <a:prstGeom prst="mathMultiply">
            <a:avLst>
              <a:gd name="adj1" fmla="val 11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C:\Users\estoesz\Desktop\Coleter Mount.jpg"/>
          <p:cNvPicPr>
            <a:picLocks noChangeAspect="1" noChangeArrowheads="1"/>
          </p:cNvPicPr>
          <p:nvPr/>
        </p:nvPicPr>
        <p:blipFill rotWithShape="1">
          <a:blip r:embed="rId6">
            <a:extLst>
              <a:ext uri="{28A0092B-C50C-407E-A947-70E740481C1C}">
                <a14:useLocalDpi xmlns:a14="http://schemas.microsoft.com/office/drawing/2010/main" val="0"/>
              </a:ext>
            </a:extLst>
          </a:blip>
          <a:srcRect l="10679" t="64235" r="-915" b="-183"/>
          <a:stretch/>
        </p:blipFill>
        <p:spPr bwMode="auto">
          <a:xfrm>
            <a:off x="1371601" y="3261815"/>
            <a:ext cx="6402039" cy="3404595"/>
          </a:xfrm>
          <a:prstGeom prst="rect">
            <a:avLst/>
          </a:prstGeom>
          <a:noFill/>
          <a:extLst>
            <a:ext uri="{909E8E84-426E-40DD-AFC4-6F175D3DCCD1}">
              <a14:hiddenFill xmlns:a14="http://schemas.microsoft.com/office/drawing/2010/main">
                <a:solidFill>
                  <a:srgbClr val="FFFFFF"/>
                </a:solidFill>
              </a14:hiddenFill>
            </a:ext>
          </a:extLst>
        </p:spPr>
      </p:pic>
      <p:sp>
        <p:nvSpPr>
          <p:cNvPr id="7" name="Donut 6"/>
          <p:cNvSpPr/>
          <p:nvPr/>
        </p:nvSpPr>
        <p:spPr>
          <a:xfrm>
            <a:off x="2074460" y="4544704"/>
            <a:ext cx="2333767" cy="1995087"/>
          </a:xfrm>
          <a:prstGeom prst="donut">
            <a:avLst>
              <a:gd name="adj" fmla="val 743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838734" y="5854890"/>
            <a:ext cx="537327" cy="369332"/>
          </a:xfrm>
          <a:prstGeom prst="rect">
            <a:avLst/>
          </a:prstGeom>
          <a:noFill/>
        </p:spPr>
        <p:txBody>
          <a:bodyPr wrap="none" rtlCol="0">
            <a:spAutoFit/>
          </a:bodyPr>
          <a:lstStyle/>
          <a:p>
            <a:r>
              <a:rPr lang="en-US" b="1" dirty="0" smtClean="0">
                <a:solidFill>
                  <a:srgbClr val="FF0000"/>
                </a:solidFill>
              </a:rPr>
              <a:t>OK!</a:t>
            </a:r>
            <a:endParaRPr lang="en-US" b="1" dirty="0">
              <a:solidFill>
                <a:srgbClr val="FF0000"/>
              </a:solidFill>
            </a:endParaRPr>
          </a:p>
        </p:txBody>
      </p:sp>
      <p:pic>
        <p:nvPicPr>
          <p:cNvPr id="4" name="display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3850" y="6039556"/>
            <a:ext cx="812800" cy="812800"/>
          </a:xfrm>
          <a:prstGeom prst="rect">
            <a:avLst/>
          </a:prstGeom>
        </p:spPr>
      </p:pic>
    </p:spTree>
    <p:extLst>
      <p:ext uri="{BB962C8B-B14F-4D97-AF65-F5344CB8AC3E}">
        <p14:creationId xmlns:p14="http://schemas.microsoft.com/office/powerpoint/2010/main" val="1180296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Regulations: Forms to NOT be displayed </a:t>
            </a:r>
            <a:endParaRPr lang="en-US" dirty="0"/>
          </a:p>
        </p:txBody>
      </p:sp>
      <p:sp>
        <p:nvSpPr>
          <p:cNvPr id="3" name="Content Placeholder 2"/>
          <p:cNvSpPr>
            <a:spLocks noGrp="1"/>
          </p:cNvSpPr>
          <p:nvPr>
            <p:ph idx="1"/>
          </p:nvPr>
        </p:nvSpPr>
        <p:spPr>
          <a:xfrm>
            <a:off x="1371600" y="2286000"/>
            <a:ext cx="5384042" cy="3581400"/>
          </a:xfrm>
        </p:spPr>
        <p:txBody>
          <a:bodyPr/>
          <a:lstStyle/>
          <a:p>
            <a:r>
              <a:rPr lang="en-US" dirty="0" smtClean="0"/>
              <a:t>Informed Consent Forms</a:t>
            </a:r>
          </a:p>
          <a:p>
            <a:r>
              <a:rPr lang="en-US" dirty="0" smtClean="0"/>
              <a:t>Photo/video release forms </a:t>
            </a:r>
          </a:p>
          <a:p>
            <a:r>
              <a:rPr lang="en-US" b="1" dirty="0" smtClean="0"/>
              <a:t>All of above forms do not have to be displayed, but should be available if requested.</a:t>
            </a:r>
          </a:p>
          <a:p>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5075" y="1378258"/>
            <a:ext cx="4189862" cy="5235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isplay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575" y="5867400"/>
            <a:ext cx="812800" cy="812800"/>
          </a:xfrm>
          <a:prstGeom prst="rect">
            <a:avLst/>
          </a:prstGeom>
        </p:spPr>
      </p:pic>
    </p:spTree>
    <p:extLst>
      <p:ext uri="{BB962C8B-B14F-4D97-AF65-F5344CB8AC3E}">
        <p14:creationId xmlns:p14="http://schemas.microsoft.com/office/powerpoint/2010/main" val="3028011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Regulations: Photos </a:t>
            </a:r>
            <a:endParaRPr lang="en-US" dirty="0"/>
          </a:p>
        </p:txBody>
      </p:sp>
      <p:sp>
        <p:nvSpPr>
          <p:cNvPr id="3" name="Content Placeholder 2"/>
          <p:cNvSpPr>
            <a:spLocks noGrp="1"/>
          </p:cNvSpPr>
          <p:nvPr>
            <p:ph idx="1"/>
          </p:nvPr>
        </p:nvSpPr>
        <p:spPr>
          <a:xfrm>
            <a:off x="1030406" y="1376185"/>
            <a:ext cx="7281081" cy="5147445"/>
          </a:xfrm>
        </p:spPr>
        <p:txBody>
          <a:bodyPr>
            <a:normAutofit lnSpcReduction="10000"/>
          </a:bodyPr>
          <a:lstStyle/>
          <a:p>
            <a:r>
              <a:rPr lang="en-US" b="1" dirty="0" smtClean="0"/>
              <a:t>All photos and video of someone other than the participant should have a signed consent form.</a:t>
            </a:r>
          </a:p>
          <a:p>
            <a:r>
              <a:rPr lang="en-US" dirty="0"/>
              <a:t>Any photograph/visual image/chart/table and/or graph is allowed if: </a:t>
            </a:r>
            <a:endParaRPr lang="en-US" dirty="0" smtClean="0"/>
          </a:p>
          <a:p>
            <a:pPr lvl="1"/>
            <a:r>
              <a:rPr lang="en-US" dirty="0" smtClean="0"/>
              <a:t>It </a:t>
            </a:r>
            <a:r>
              <a:rPr lang="en-US" dirty="0"/>
              <a:t>is not deemed offensive or inappropriate (which includes </a:t>
            </a:r>
            <a:r>
              <a:rPr lang="en-US" dirty="0" smtClean="0"/>
              <a:t>images/photographs </a:t>
            </a:r>
            <a:r>
              <a:rPr lang="en-US" dirty="0"/>
              <a:t>showing invertebrate or vertebrate animals/humans in surgical, necrotizing or dissection situations</a:t>
            </a:r>
            <a:r>
              <a:rPr lang="en-US" dirty="0" smtClean="0"/>
              <a:t>)</a:t>
            </a:r>
          </a:p>
          <a:p>
            <a:pPr lvl="1"/>
            <a:r>
              <a:rPr lang="en-US" dirty="0" smtClean="0"/>
              <a:t>It </a:t>
            </a:r>
            <a:r>
              <a:rPr lang="en-US" dirty="0"/>
              <a:t>has a credit line of origin (“Photograph taken by...”or “Image taken from...” or “Graph/Chart/Table taken from...”). </a:t>
            </a:r>
            <a:endParaRPr lang="en-US" dirty="0" smtClean="0"/>
          </a:p>
          <a:p>
            <a:pPr lvl="1"/>
            <a:r>
              <a:rPr lang="en-US" dirty="0" smtClean="0"/>
              <a:t>It </a:t>
            </a:r>
            <a:r>
              <a:rPr lang="en-US" dirty="0"/>
              <a:t>is from the Internet, magazine, newspaper, journal, etc., and a credit line is attached. </a:t>
            </a:r>
            <a:endParaRPr lang="en-US" dirty="0" smtClean="0"/>
          </a:p>
          <a:p>
            <a:pPr lvl="1"/>
            <a:r>
              <a:rPr lang="en-US" dirty="0" smtClean="0"/>
              <a:t>It </a:t>
            </a:r>
            <a:r>
              <a:rPr lang="en-US" dirty="0"/>
              <a:t>is a photograph or visual depiction of </a:t>
            </a:r>
            <a:r>
              <a:rPr lang="en-US" dirty="0" smtClean="0"/>
              <a:t>the researcher. </a:t>
            </a:r>
          </a:p>
          <a:p>
            <a:pPr lvl="1"/>
            <a:r>
              <a:rPr lang="en-US" dirty="0" smtClean="0"/>
              <a:t>It </a:t>
            </a:r>
            <a:r>
              <a:rPr lang="en-US" dirty="0"/>
              <a:t>is a photograph or visual depiction for which a signed </a:t>
            </a:r>
            <a:r>
              <a:rPr lang="en-US" dirty="0" smtClean="0"/>
              <a:t>consent </a:t>
            </a:r>
            <a:r>
              <a:rPr lang="en-US" dirty="0"/>
              <a:t>form is at the project or in the booth. </a:t>
            </a:r>
          </a:p>
          <a:p>
            <a:endParaRPr lang="en-US" dirty="0"/>
          </a:p>
        </p:txBody>
      </p:sp>
      <p:pic>
        <p:nvPicPr>
          <p:cNvPr id="4098" name="Picture 2" descr="C:\Users\estoesz\Desktop\P1040848.JPG"/>
          <p:cNvPicPr>
            <a:picLocks noChangeAspect="1" noChangeArrowheads="1"/>
          </p:cNvPicPr>
          <p:nvPr/>
        </p:nvPicPr>
        <p:blipFill rotWithShape="1">
          <a:blip r:embed="rId5">
            <a:extLst>
              <a:ext uri="{28A0092B-C50C-407E-A947-70E740481C1C}">
                <a14:useLocalDpi xmlns:a14="http://schemas.microsoft.com/office/drawing/2010/main" val="0"/>
              </a:ext>
            </a:extLst>
          </a:blip>
          <a:srcRect l="8631" t="14362" r="10456" b="12946"/>
          <a:stretch/>
        </p:blipFill>
        <p:spPr bwMode="auto">
          <a:xfrm rot="5400000">
            <a:off x="7475858" y="2048040"/>
            <a:ext cx="5124142" cy="345288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8024884" y="4858603"/>
            <a:ext cx="1037229" cy="518615"/>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pic>
        <p:nvPicPr>
          <p:cNvPr id="6" name="display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3138" y="5930153"/>
            <a:ext cx="812800" cy="812800"/>
          </a:xfrm>
          <a:prstGeom prst="rect">
            <a:avLst/>
          </a:prstGeom>
        </p:spPr>
      </p:pic>
    </p:spTree>
    <p:extLst>
      <p:ext uri="{BB962C8B-B14F-4D97-AF65-F5344CB8AC3E}">
        <p14:creationId xmlns:p14="http://schemas.microsoft.com/office/powerpoint/2010/main" val="1803888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18148"/>
          </a:xfrm>
        </p:spPr>
        <p:txBody>
          <a:bodyPr/>
          <a:lstStyle/>
          <a:p>
            <a:r>
              <a:rPr lang="en-US" dirty="0" smtClean="0"/>
              <a:t>Display Regulations:</a:t>
            </a:r>
            <a:endParaRPr lang="en-US" dirty="0"/>
          </a:p>
        </p:txBody>
      </p:sp>
      <p:sp>
        <p:nvSpPr>
          <p:cNvPr id="3" name="Content Placeholder 2"/>
          <p:cNvSpPr>
            <a:spLocks noGrp="1"/>
          </p:cNvSpPr>
          <p:nvPr>
            <p:ph idx="1"/>
          </p:nvPr>
        </p:nvSpPr>
        <p:spPr>
          <a:xfrm>
            <a:off x="962526" y="1603947"/>
            <a:ext cx="7868652" cy="4661941"/>
          </a:xfrm>
        </p:spPr>
        <p:txBody>
          <a:bodyPr>
            <a:normAutofit/>
          </a:bodyPr>
          <a:lstStyle/>
          <a:p>
            <a:r>
              <a:rPr lang="en-US" b="1" dirty="0" smtClean="0"/>
              <a:t>The following are NOT allowed on displays: </a:t>
            </a:r>
          </a:p>
          <a:p>
            <a:pPr lvl="1"/>
            <a:r>
              <a:rPr lang="en-US" dirty="0" smtClean="0"/>
              <a:t>Any </a:t>
            </a:r>
            <a:r>
              <a:rPr lang="en-US" dirty="0"/>
              <a:t>items that are acknowledgments, self-promotions</a:t>
            </a:r>
            <a:br>
              <a:rPr lang="en-US" dirty="0"/>
            </a:br>
            <a:r>
              <a:rPr lang="en-US" dirty="0"/>
              <a:t>or external endorsements (such as naming the research institution, mentor or patent pending statements) and/or are intended for distribution </a:t>
            </a:r>
          </a:p>
          <a:p>
            <a:pPr lvl="1"/>
            <a:r>
              <a:rPr lang="en-US" dirty="0" smtClean="0"/>
              <a:t>Postal </a:t>
            </a:r>
            <a:r>
              <a:rPr lang="en-US" dirty="0"/>
              <a:t>addresses, World Wide Web, email and/or social media addresses, QR codes, telephone and/or fax numbers of a project or finalist. </a:t>
            </a:r>
          </a:p>
          <a:p>
            <a:pPr lvl="1"/>
            <a:r>
              <a:rPr lang="en-US" dirty="0" smtClean="0"/>
              <a:t>Active </a:t>
            </a:r>
            <a:r>
              <a:rPr lang="en-US" dirty="0"/>
              <a:t>Internet or email connections as part of displaying or operating the </a:t>
            </a:r>
            <a:r>
              <a:rPr lang="en-US" dirty="0" smtClean="0"/>
              <a:t>project. </a:t>
            </a:r>
          </a:p>
          <a:p>
            <a:pPr lvl="1"/>
            <a:r>
              <a:rPr lang="en-US" dirty="0" smtClean="0"/>
              <a:t>Prior </a:t>
            </a:r>
            <a:r>
              <a:rPr lang="en-US" dirty="0"/>
              <a:t>year’s written material or visual depictions on the vertical display board (Exception: The project title displayed in the finalist’s booth may mention duration of </a:t>
            </a:r>
            <a:r>
              <a:rPr lang="en-US" dirty="0" smtClean="0"/>
              <a:t>the project</a:t>
            </a:r>
            <a:r>
              <a:rPr lang="en-US" dirty="0"/>
              <a:t>). </a:t>
            </a:r>
          </a:p>
        </p:txBody>
      </p:sp>
      <p:pic>
        <p:nvPicPr>
          <p:cNvPr id="7170" name="Picture 2" descr="C:\Users\estoesz\Desktop\1st SE Biology-Computational Bio.JPG"/>
          <p:cNvPicPr>
            <a:picLocks noChangeAspect="1" noChangeArrowheads="1"/>
          </p:cNvPicPr>
          <p:nvPr/>
        </p:nvPicPr>
        <p:blipFill rotWithShape="1">
          <a:blip r:embed="rId5">
            <a:extLst>
              <a:ext uri="{28A0092B-C50C-407E-A947-70E740481C1C}">
                <a14:useLocalDpi xmlns:a14="http://schemas.microsoft.com/office/drawing/2010/main" val="0"/>
              </a:ext>
            </a:extLst>
          </a:blip>
          <a:srcRect l="47839" t="58173" r="34295" b="8326"/>
          <a:stretch/>
        </p:blipFill>
        <p:spPr bwMode="auto">
          <a:xfrm>
            <a:off x="8995144" y="1714501"/>
            <a:ext cx="2966484" cy="3708104"/>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y 3"/>
          <p:cNvSpPr/>
          <p:nvPr/>
        </p:nvSpPr>
        <p:spPr>
          <a:xfrm rot="20841721">
            <a:off x="9472669" y="3205720"/>
            <a:ext cx="2488019" cy="478465"/>
          </a:xfrm>
          <a:prstGeom prst="mathMultiply">
            <a:avLst>
              <a:gd name="adj1" fmla="val 1018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isplay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5834643"/>
            <a:ext cx="812800" cy="812800"/>
          </a:xfrm>
          <a:prstGeom prst="rect">
            <a:avLst/>
          </a:prstGeom>
        </p:spPr>
      </p:pic>
    </p:spTree>
    <p:extLst>
      <p:ext uri="{BB962C8B-B14F-4D97-AF65-F5344CB8AC3E}">
        <p14:creationId xmlns:p14="http://schemas.microsoft.com/office/powerpoint/2010/main" val="421296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88167"/>
          </a:xfrm>
        </p:spPr>
        <p:txBody>
          <a:bodyPr/>
          <a:lstStyle/>
          <a:p>
            <a:r>
              <a:rPr lang="en-US" dirty="0" smtClean="0"/>
              <a:t>Final Display Regulations </a:t>
            </a:r>
            <a:endParaRPr lang="en-US" dirty="0"/>
          </a:p>
        </p:txBody>
      </p:sp>
      <p:sp>
        <p:nvSpPr>
          <p:cNvPr id="3" name="Content Placeholder 2"/>
          <p:cNvSpPr>
            <a:spLocks noGrp="1"/>
          </p:cNvSpPr>
          <p:nvPr>
            <p:ph idx="1"/>
          </p:nvPr>
        </p:nvSpPr>
        <p:spPr>
          <a:xfrm>
            <a:off x="1371600" y="1573967"/>
            <a:ext cx="6107373" cy="5083629"/>
          </a:xfrm>
        </p:spPr>
        <p:txBody>
          <a:bodyPr>
            <a:normAutofit/>
          </a:bodyPr>
          <a:lstStyle/>
          <a:p>
            <a:r>
              <a:rPr lang="en-US" dirty="0" smtClean="0"/>
              <a:t>No </a:t>
            </a:r>
            <a:r>
              <a:rPr lang="en-US" dirty="0"/>
              <a:t>changes, modifications, or additions to projects may be made after approval by the Display and Safety </a:t>
            </a:r>
            <a:r>
              <a:rPr lang="en-US" dirty="0" smtClean="0"/>
              <a:t>Committee.</a:t>
            </a:r>
          </a:p>
          <a:p>
            <a:r>
              <a:rPr lang="en-US" dirty="0" smtClean="0"/>
              <a:t>A </a:t>
            </a:r>
            <a:r>
              <a:rPr lang="en-US" dirty="0"/>
              <a:t>project data book and research paper are not required but are highly recommended. </a:t>
            </a:r>
          </a:p>
        </p:txBody>
      </p:sp>
      <p:pic>
        <p:nvPicPr>
          <p:cNvPr id="5122" name="Picture 2" descr="C:\Users\estoesz\Desktop\WSSF 2016 Student Photos\HaleyRutsch.jpg"/>
          <p:cNvPicPr>
            <a:picLocks noChangeAspect="1" noChangeArrowheads="1"/>
          </p:cNvPicPr>
          <p:nvPr/>
        </p:nvPicPr>
        <p:blipFill rotWithShape="1">
          <a:blip r:embed="rId5">
            <a:extLst>
              <a:ext uri="{28A0092B-C50C-407E-A947-70E740481C1C}">
                <a14:useLocalDpi xmlns:a14="http://schemas.microsoft.com/office/drawing/2010/main" val="0"/>
              </a:ext>
            </a:extLst>
          </a:blip>
          <a:srcRect l="4021" t="55209" r="33606"/>
          <a:stretch/>
        </p:blipFill>
        <p:spPr bwMode="auto">
          <a:xfrm>
            <a:off x="6172200" y="2985791"/>
            <a:ext cx="4244453" cy="37802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5729288" y="3471863"/>
            <a:ext cx="1377783" cy="1922652"/>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pic>
        <p:nvPicPr>
          <p:cNvPr id="4" name="display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5662" y="5844796"/>
            <a:ext cx="812800" cy="812800"/>
          </a:xfrm>
          <a:prstGeom prst="rect">
            <a:avLst/>
          </a:prstGeom>
        </p:spPr>
      </p:pic>
    </p:spTree>
    <p:extLst>
      <p:ext uri="{BB962C8B-B14F-4D97-AF65-F5344CB8AC3E}">
        <p14:creationId xmlns:p14="http://schemas.microsoft.com/office/powerpoint/2010/main" val="1880186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18148"/>
          </a:xfrm>
        </p:spPr>
        <p:txBody>
          <a:bodyPr/>
          <a:lstStyle/>
          <a:p>
            <a:r>
              <a:rPr lang="en-US" dirty="0" smtClean="0"/>
              <a:t>Safety Regulations: Items NOT allowed  </a:t>
            </a:r>
            <a:endParaRPr lang="en-US" dirty="0"/>
          </a:p>
        </p:txBody>
      </p:sp>
      <p:sp>
        <p:nvSpPr>
          <p:cNvPr id="3" name="Content Placeholder 2"/>
          <p:cNvSpPr>
            <a:spLocks noGrp="1"/>
          </p:cNvSpPr>
          <p:nvPr>
            <p:ph idx="1"/>
          </p:nvPr>
        </p:nvSpPr>
        <p:spPr>
          <a:xfrm>
            <a:off x="771992" y="1365910"/>
            <a:ext cx="11281463" cy="5391150"/>
          </a:xfrm>
        </p:spPr>
        <p:txBody>
          <a:bodyPr numCol="2">
            <a:normAutofit fontScale="70000" lnSpcReduction="20000"/>
          </a:bodyPr>
          <a:lstStyle/>
          <a:p>
            <a:pPr marL="457200" indent="-457200">
              <a:buFont typeface="+mj-lt"/>
              <a:buAutoNum type="arabicPeriod"/>
            </a:pPr>
            <a:r>
              <a:rPr lang="en-US" dirty="0" smtClean="0">
                <a:latin typeface="IntelClear" charset="0"/>
              </a:rPr>
              <a:t>Living </a:t>
            </a:r>
            <a:r>
              <a:rPr lang="en-US" dirty="0">
                <a:latin typeface="IntelClear" charset="0"/>
              </a:rPr>
              <a:t>organisms, including </a:t>
            </a:r>
            <a:r>
              <a:rPr lang="en-US" dirty="0" smtClean="0">
                <a:latin typeface="IntelClear" charset="0"/>
              </a:rPr>
              <a:t>plants</a:t>
            </a:r>
          </a:p>
          <a:p>
            <a:pPr marL="457200" indent="-457200">
              <a:buFont typeface="+mj-lt"/>
              <a:buAutoNum type="arabicPeriod"/>
            </a:pPr>
            <a:r>
              <a:rPr lang="en-US" dirty="0" smtClean="0">
                <a:latin typeface="IntelClear" charset="0"/>
              </a:rPr>
              <a:t>Soil</a:t>
            </a:r>
            <a:r>
              <a:rPr lang="en-US" dirty="0">
                <a:latin typeface="IntelClear" charset="0"/>
              </a:rPr>
              <a:t>, sand, rock, cement and/or waste samples, even </a:t>
            </a:r>
            <a:r>
              <a:rPr lang="en-US" dirty="0" smtClean="0">
                <a:latin typeface="IntelClear" charset="0"/>
              </a:rPr>
              <a:t>if permanently </a:t>
            </a:r>
            <a:r>
              <a:rPr lang="en-US" dirty="0">
                <a:latin typeface="IntelClear" charset="0"/>
              </a:rPr>
              <a:t>encased in a slab of </a:t>
            </a:r>
            <a:r>
              <a:rPr lang="en-US" dirty="0" smtClean="0">
                <a:latin typeface="IntelClear" charset="0"/>
              </a:rPr>
              <a:t>acrylic</a:t>
            </a:r>
          </a:p>
          <a:p>
            <a:pPr marL="457200" indent="-457200">
              <a:buFont typeface="+mj-lt"/>
              <a:buAutoNum type="arabicPeriod"/>
            </a:pPr>
            <a:r>
              <a:rPr lang="en-US" dirty="0" smtClean="0">
                <a:latin typeface="IntelClear" charset="0"/>
              </a:rPr>
              <a:t>Taxidermy </a:t>
            </a:r>
            <a:r>
              <a:rPr lang="en-US" dirty="0">
                <a:latin typeface="IntelClear" charset="0"/>
              </a:rPr>
              <a:t>specimens or </a:t>
            </a:r>
            <a:r>
              <a:rPr lang="en-US" dirty="0" smtClean="0">
                <a:latin typeface="IntelClear" charset="0"/>
              </a:rPr>
              <a:t>parts</a:t>
            </a:r>
          </a:p>
          <a:p>
            <a:pPr marL="457200" indent="-457200">
              <a:buFont typeface="+mj-lt"/>
              <a:buAutoNum type="arabicPeriod"/>
            </a:pPr>
            <a:r>
              <a:rPr lang="en-US" dirty="0" smtClean="0">
                <a:latin typeface="IntelClear" charset="0"/>
              </a:rPr>
              <a:t>Preserved </a:t>
            </a:r>
            <a:r>
              <a:rPr lang="en-US" dirty="0">
                <a:latin typeface="IntelClear" charset="0"/>
              </a:rPr>
              <a:t>vertebrate or invertebrate </a:t>
            </a:r>
            <a:r>
              <a:rPr lang="en-US" dirty="0" smtClean="0">
                <a:latin typeface="IntelClear" charset="0"/>
              </a:rPr>
              <a:t>animals</a:t>
            </a:r>
          </a:p>
          <a:p>
            <a:pPr marL="457200" indent="-457200">
              <a:buFont typeface="+mj-lt"/>
              <a:buAutoNum type="arabicPeriod"/>
            </a:pPr>
            <a:r>
              <a:rPr lang="en-US" dirty="0" smtClean="0">
                <a:latin typeface="IntelClear" charset="0"/>
              </a:rPr>
              <a:t>Human </a:t>
            </a:r>
            <a:r>
              <a:rPr lang="en-US" dirty="0">
                <a:latin typeface="IntelClear" charset="0"/>
              </a:rPr>
              <a:t>or animal food as part of the exhibitor demonstration </a:t>
            </a:r>
            <a:r>
              <a:rPr lang="en-US" dirty="0" smtClean="0">
                <a:latin typeface="IntelClear" charset="0"/>
              </a:rPr>
              <a:t>of </a:t>
            </a:r>
            <a:r>
              <a:rPr lang="en-US" dirty="0">
                <a:latin typeface="IntelClear" charset="0"/>
              </a:rPr>
              <a:t>the </a:t>
            </a:r>
            <a:r>
              <a:rPr lang="en-US" dirty="0" smtClean="0">
                <a:latin typeface="IntelClear" charset="0"/>
              </a:rPr>
              <a:t>project.</a:t>
            </a:r>
          </a:p>
          <a:p>
            <a:pPr marL="457200" indent="-457200">
              <a:buFont typeface="+mj-lt"/>
              <a:buAutoNum type="arabicPeriod"/>
            </a:pPr>
            <a:r>
              <a:rPr lang="en-US" dirty="0" smtClean="0">
                <a:latin typeface="IntelClear" charset="0"/>
              </a:rPr>
              <a:t>Human/animal </a:t>
            </a:r>
            <a:r>
              <a:rPr lang="en-US" dirty="0">
                <a:latin typeface="IntelClear" charset="0"/>
              </a:rPr>
              <a:t>parts or body fluids (for example, blood, </a:t>
            </a:r>
            <a:r>
              <a:rPr lang="en-US" dirty="0" smtClean="0">
                <a:latin typeface="IntelClear" charset="0"/>
              </a:rPr>
              <a:t>urine)</a:t>
            </a:r>
          </a:p>
          <a:p>
            <a:pPr marL="457200" indent="-457200">
              <a:buFont typeface="+mj-lt"/>
              <a:buAutoNum type="arabicPeriod"/>
            </a:pPr>
            <a:r>
              <a:rPr lang="en-US" dirty="0" smtClean="0">
                <a:latin typeface="IntelClear" charset="0"/>
              </a:rPr>
              <a:t>Plant </a:t>
            </a:r>
            <a:r>
              <a:rPr lang="en-US" dirty="0">
                <a:latin typeface="IntelClear" charset="0"/>
              </a:rPr>
              <a:t>materials (living, dead, or preserved) that are in their </a:t>
            </a:r>
            <a:r>
              <a:rPr lang="en-US" dirty="0" smtClean="0">
                <a:latin typeface="IntelClear" charset="0"/>
              </a:rPr>
              <a:t>raw</a:t>
            </a:r>
            <a:r>
              <a:rPr lang="en-US" dirty="0">
                <a:latin typeface="IntelClear" charset="0"/>
              </a:rPr>
              <a:t>, unprocessed, or non-manufactured state (Exception: manufactured construction materials used in building the project or display) </a:t>
            </a:r>
            <a:endParaRPr lang="en-US" dirty="0" smtClean="0"/>
          </a:p>
          <a:p>
            <a:pPr marL="457200" indent="-457200">
              <a:buFont typeface="+mj-lt"/>
              <a:buAutoNum type="arabicPeriod"/>
            </a:pPr>
            <a:r>
              <a:rPr lang="en-US" dirty="0" smtClean="0">
                <a:latin typeface="IntelClear" charset="0"/>
              </a:rPr>
              <a:t>All </a:t>
            </a:r>
            <a:r>
              <a:rPr lang="en-US" dirty="0">
                <a:latin typeface="IntelClear" charset="0"/>
              </a:rPr>
              <a:t>chemicals including water (projects may not use water in any form in a demonstration) </a:t>
            </a:r>
            <a:endParaRPr lang="en-US" dirty="0" smtClean="0"/>
          </a:p>
          <a:p>
            <a:pPr marL="457200" indent="-457200">
              <a:buFont typeface="+mj-lt"/>
              <a:buAutoNum type="arabicPeriod"/>
            </a:pPr>
            <a:r>
              <a:rPr lang="en-US" dirty="0" smtClean="0">
                <a:latin typeface="IntelClear" charset="0"/>
              </a:rPr>
              <a:t>All </a:t>
            </a:r>
            <a:r>
              <a:rPr lang="en-US" dirty="0">
                <a:latin typeface="IntelClear" charset="0"/>
              </a:rPr>
              <a:t>hazardous substances or devices (Example: poisons, drugs, firearms, weapons, ammunition, reloading devices, and lasers) </a:t>
            </a:r>
            <a:endParaRPr lang="en-US" dirty="0" smtClean="0"/>
          </a:p>
          <a:p>
            <a:pPr marL="457200" indent="-457200">
              <a:buFont typeface="+mj-lt"/>
              <a:buAutoNum type="arabicPeriod"/>
            </a:pPr>
            <a:r>
              <a:rPr lang="en-US" dirty="0" smtClean="0">
                <a:latin typeface="IntelClear" charset="0"/>
              </a:rPr>
              <a:t>Items </a:t>
            </a:r>
            <a:r>
              <a:rPr lang="en-US" dirty="0">
                <a:latin typeface="IntelClear" charset="0"/>
              </a:rPr>
              <a:t>that may have contained or been in contact with hazardous chemicals (Exception: Item may be permitted if professionally cleaned and document for such cleaning is available) </a:t>
            </a:r>
            <a:endParaRPr lang="en-US" dirty="0" smtClean="0"/>
          </a:p>
          <a:p>
            <a:pPr marL="457200" indent="-457200">
              <a:buFont typeface="+mj-lt"/>
              <a:buAutoNum type="arabicPeriod"/>
            </a:pPr>
            <a:r>
              <a:rPr lang="en-US" dirty="0" smtClean="0">
                <a:latin typeface="IntelClear" charset="0"/>
              </a:rPr>
              <a:t>3-D Printers</a:t>
            </a:r>
          </a:p>
          <a:p>
            <a:pPr marL="457200" indent="-457200">
              <a:buFont typeface="+mj-lt"/>
              <a:buAutoNum type="arabicPeriod"/>
            </a:pPr>
            <a:r>
              <a:rPr lang="en-US" dirty="0" smtClean="0">
                <a:latin typeface="IntelClear" charset="0"/>
              </a:rPr>
              <a:t>Dry </a:t>
            </a:r>
            <a:r>
              <a:rPr lang="en-US" dirty="0">
                <a:latin typeface="IntelClear" charset="0"/>
              </a:rPr>
              <a:t>ice or other sublimating </a:t>
            </a:r>
            <a:r>
              <a:rPr lang="en-US" dirty="0" smtClean="0">
                <a:latin typeface="IntelClear" charset="0"/>
              </a:rPr>
              <a:t>solids</a:t>
            </a:r>
          </a:p>
          <a:p>
            <a:pPr marL="457200" indent="-457200">
              <a:buFont typeface="+mj-lt"/>
              <a:buAutoNum type="arabicPeriod"/>
            </a:pPr>
            <a:r>
              <a:rPr lang="en-US" dirty="0" smtClean="0">
                <a:latin typeface="IntelClear" charset="0"/>
              </a:rPr>
              <a:t>Sharp </a:t>
            </a:r>
            <a:r>
              <a:rPr lang="en-US" dirty="0">
                <a:latin typeface="IntelClear" charset="0"/>
              </a:rPr>
              <a:t>items (for example, syringes, needles, pipettes, </a:t>
            </a:r>
            <a:r>
              <a:rPr lang="en-US" dirty="0" smtClean="0">
                <a:latin typeface="IntelClear" charset="0"/>
              </a:rPr>
              <a:t>knives)</a:t>
            </a:r>
          </a:p>
          <a:p>
            <a:pPr marL="457200" indent="-457200">
              <a:buFont typeface="+mj-lt"/>
              <a:buAutoNum type="arabicPeriod"/>
            </a:pPr>
            <a:r>
              <a:rPr lang="en-US" dirty="0" smtClean="0">
                <a:latin typeface="IntelClear" charset="0"/>
              </a:rPr>
              <a:t>Flames </a:t>
            </a:r>
            <a:r>
              <a:rPr lang="en-US" dirty="0">
                <a:latin typeface="IntelClear" charset="0"/>
              </a:rPr>
              <a:t>or highly flammable materials (including </a:t>
            </a:r>
            <a:r>
              <a:rPr lang="en-US" dirty="0" smtClean="0">
                <a:latin typeface="IntelClear" charset="0"/>
              </a:rPr>
              <a:t>magnified light </a:t>
            </a:r>
            <a:r>
              <a:rPr lang="en-US" dirty="0">
                <a:latin typeface="IntelClear" charset="0"/>
              </a:rPr>
              <a:t>sources)</a:t>
            </a:r>
            <a:br>
              <a:rPr lang="en-US" dirty="0">
                <a:latin typeface="IntelClear" charset="0"/>
              </a:rPr>
            </a:br>
            <a:r>
              <a:rPr lang="en-US" dirty="0">
                <a:latin typeface="IntelClear" charset="0"/>
              </a:rPr>
              <a:t>a. A Fresnel Lens cannot be used in conjunction with a light </a:t>
            </a:r>
            <a:r>
              <a:rPr lang="en-US" dirty="0" smtClean="0">
                <a:latin typeface="IntelClear" charset="0"/>
              </a:rPr>
              <a:t>source </a:t>
            </a:r>
            <a:r>
              <a:rPr lang="en-US" dirty="0">
                <a:latin typeface="IntelClear" charset="0"/>
              </a:rPr>
              <a:t>– it becomes an open </a:t>
            </a:r>
            <a:r>
              <a:rPr lang="en-US" dirty="0" smtClean="0">
                <a:latin typeface="IntelClear" charset="0"/>
              </a:rPr>
              <a:t>flame.</a:t>
            </a:r>
          </a:p>
          <a:p>
            <a:pPr marL="457200" indent="-457200">
              <a:buFont typeface="+mj-lt"/>
              <a:buAutoNum type="arabicPeriod"/>
            </a:pPr>
            <a:r>
              <a:rPr lang="en-US" dirty="0" smtClean="0">
                <a:latin typeface="IntelClear" charset="0"/>
              </a:rPr>
              <a:t>Batteries </a:t>
            </a:r>
            <a:r>
              <a:rPr lang="en-US" dirty="0">
                <a:latin typeface="IntelClear" charset="0"/>
              </a:rPr>
              <a:t>with open-top cells or wet </a:t>
            </a:r>
            <a:r>
              <a:rPr lang="en-US" dirty="0" smtClean="0">
                <a:latin typeface="IntelClear" charset="0"/>
              </a:rPr>
              <a:t>cells</a:t>
            </a:r>
          </a:p>
          <a:p>
            <a:pPr marL="457200" indent="-457200">
              <a:buFont typeface="+mj-lt"/>
              <a:buAutoNum type="arabicPeriod"/>
            </a:pPr>
            <a:r>
              <a:rPr lang="en-US" dirty="0" smtClean="0">
                <a:latin typeface="IntelClear" charset="0"/>
              </a:rPr>
              <a:t>Glass </a:t>
            </a:r>
            <a:r>
              <a:rPr lang="en-US" dirty="0">
                <a:latin typeface="IntelClear" charset="0"/>
              </a:rPr>
              <a:t>or glass objects unless deemed by the Display and </a:t>
            </a:r>
            <a:r>
              <a:rPr lang="en-US" dirty="0" smtClean="0">
                <a:latin typeface="IntelClear" charset="0"/>
              </a:rPr>
              <a:t>Safety </a:t>
            </a:r>
            <a:r>
              <a:rPr lang="en-US" dirty="0">
                <a:latin typeface="IntelClear" charset="0"/>
              </a:rPr>
              <a:t>Committee to be an integral and necessary part of the project </a:t>
            </a:r>
            <a:endParaRPr lang="en-US" dirty="0" smtClean="0">
              <a:latin typeface="IntelClear" charset="0"/>
            </a:endParaRPr>
          </a:p>
          <a:p>
            <a:pPr marL="530352" lvl="1" indent="0">
              <a:buNone/>
            </a:pPr>
            <a:r>
              <a:rPr lang="en-US" dirty="0" smtClean="0">
                <a:latin typeface="IntelClear" charset="0"/>
              </a:rPr>
              <a:t>(</a:t>
            </a:r>
            <a:r>
              <a:rPr lang="en-US" dirty="0">
                <a:latin typeface="IntelClear" charset="0"/>
              </a:rPr>
              <a:t>for example, glass that is an integral </a:t>
            </a:r>
            <a:endParaRPr lang="en-US" dirty="0" smtClean="0">
              <a:latin typeface="IntelClear" charset="0"/>
            </a:endParaRPr>
          </a:p>
          <a:p>
            <a:pPr marL="530352" lvl="1" indent="0">
              <a:buNone/>
            </a:pPr>
            <a:r>
              <a:rPr lang="en-US" dirty="0" smtClean="0">
                <a:latin typeface="IntelClear" charset="0"/>
              </a:rPr>
              <a:t>part </a:t>
            </a:r>
            <a:r>
              <a:rPr lang="en-US" dirty="0">
                <a:latin typeface="IntelClear" charset="0"/>
              </a:rPr>
              <a:t>of a commercial product such </a:t>
            </a:r>
            <a:endParaRPr lang="en-US" dirty="0" smtClean="0">
              <a:latin typeface="IntelClear" charset="0"/>
            </a:endParaRPr>
          </a:p>
          <a:p>
            <a:pPr marL="530352" lvl="1" indent="0">
              <a:buNone/>
            </a:pPr>
            <a:r>
              <a:rPr lang="en-US" dirty="0" smtClean="0">
                <a:latin typeface="IntelClear" charset="0"/>
              </a:rPr>
              <a:t>as </a:t>
            </a:r>
            <a:r>
              <a:rPr lang="en-US" dirty="0">
                <a:latin typeface="IntelClear" charset="0"/>
              </a:rPr>
              <a:t>a computer </a:t>
            </a:r>
            <a:r>
              <a:rPr lang="en-US" dirty="0" smtClean="0">
                <a:latin typeface="IntelClear" charset="0"/>
              </a:rPr>
              <a:t>screen is okay) </a:t>
            </a:r>
          </a:p>
          <a:p>
            <a:pPr marL="457200" indent="-457200">
              <a:buFont typeface="+mj-lt"/>
              <a:buAutoNum type="arabicPeriod"/>
            </a:pPr>
            <a:endParaRPr lang="en-US" dirty="0">
              <a:latin typeface="IntelClear" charset="0"/>
            </a:endParaRPr>
          </a:p>
          <a:p>
            <a:pPr marL="457200" indent="-457200">
              <a:buFont typeface="+mj-lt"/>
              <a:buAutoNum type="arabicPeriod"/>
            </a:pPr>
            <a:endParaRPr lang="en-US" dirty="0" smtClean="0">
              <a:latin typeface="IntelClear" charset="0"/>
            </a:endParaRPr>
          </a:p>
          <a:p>
            <a:pPr marL="457200" indent="-457200">
              <a:buFont typeface="+mj-lt"/>
              <a:buAutoNum type="arabicPeriod"/>
            </a:pPr>
            <a:endParaRPr lang="en-US" dirty="0" smtClean="0"/>
          </a:p>
          <a:p>
            <a:pPr marL="457200" indent="-457200">
              <a:buFont typeface="+mj-lt"/>
              <a:buAutoNum type="arabicPeriod"/>
            </a:pPr>
            <a:endParaRPr lang="en-US" dirty="0"/>
          </a:p>
          <a:p>
            <a:pPr marL="457200" indent="-457200">
              <a:buFont typeface="+mj-lt"/>
              <a:buAutoNum type="arabicPeriod"/>
            </a:pPr>
            <a:endParaRPr lang="en-US" dirty="0" smtClean="0"/>
          </a:p>
          <a:p>
            <a:pPr marL="457200" indent="-457200">
              <a:buFont typeface="+mj-lt"/>
              <a:buAutoNum type="arabicPeriod"/>
            </a:pPr>
            <a:endParaRPr lang="en-US" dirty="0"/>
          </a:p>
          <a:p>
            <a:pPr marL="457200" indent="-457200">
              <a:buFont typeface="+mj-lt"/>
              <a:buAutoNum type="arabicPeriod"/>
            </a:pPr>
            <a:r>
              <a:rPr lang="en-US" dirty="0" smtClean="0">
                <a:latin typeface="IntelClear" charset="0"/>
              </a:rPr>
              <a:t>Any </a:t>
            </a:r>
            <a:r>
              <a:rPr lang="en-US" dirty="0">
                <a:latin typeface="IntelClear" charset="0"/>
              </a:rPr>
              <a:t>apparatus deemed unsafe by the </a:t>
            </a:r>
            <a:r>
              <a:rPr lang="en-US" dirty="0" smtClean="0">
                <a:latin typeface="IntelClear" charset="0"/>
              </a:rPr>
              <a:t>Display </a:t>
            </a:r>
            <a:r>
              <a:rPr lang="en-US" dirty="0">
                <a:latin typeface="IntelClear" charset="0"/>
              </a:rPr>
              <a:t>and Safety </a:t>
            </a:r>
            <a:r>
              <a:rPr lang="en-US" dirty="0" smtClean="0">
                <a:latin typeface="IntelClear" charset="0"/>
              </a:rPr>
              <a:t>Committee</a:t>
            </a:r>
            <a:r>
              <a:rPr lang="en-US" dirty="0">
                <a:latin typeface="IntelClear" charset="0"/>
              </a:rPr>
              <a:t> </a:t>
            </a:r>
            <a:r>
              <a:rPr lang="en-US" dirty="0" smtClean="0">
                <a:latin typeface="IntelClear" charset="0"/>
              </a:rPr>
              <a:t>(Example</a:t>
            </a:r>
            <a:r>
              <a:rPr lang="en-US" dirty="0">
                <a:latin typeface="IntelClear" charset="0"/>
              </a:rPr>
              <a:t>: large vacuum tubes</a:t>
            </a:r>
            <a:br>
              <a:rPr lang="en-US" dirty="0">
                <a:latin typeface="IntelClear" charset="0"/>
              </a:rPr>
            </a:br>
            <a:r>
              <a:rPr lang="en-US" dirty="0">
                <a:latin typeface="IntelClear" charset="0"/>
              </a:rPr>
              <a:t>or dangerous ray-generating devices, empty tanks that previously contained combustible liquids or gases, pressurized tanks, 3D printers etc.) </a:t>
            </a:r>
            <a:endParaRPr lang="en-US" dirty="0"/>
          </a:p>
        </p:txBody>
      </p:sp>
      <p:pic>
        <p:nvPicPr>
          <p:cNvPr id="6146" name="Picture 2" descr="C:\Users\estoesz\Desktop\qingfeng-li.jpg"/>
          <p:cNvPicPr>
            <a:picLocks noChangeAspect="1" noChangeArrowheads="1"/>
          </p:cNvPicPr>
          <p:nvPr/>
        </p:nvPicPr>
        <p:blipFill rotWithShape="1">
          <a:blip r:embed="rId5">
            <a:extLst>
              <a:ext uri="{28A0092B-C50C-407E-A947-70E740481C1C}">
                <a14:useLocalDpi xmlns:a14="http://schemas.microsoft.com/office/drawing/2010/main" val="0"/>
              </a:ext>
            </a:extLst>
          </a:blip>
          <a:srcRect l="40587" t="34391"/>
          <a:stretch/>
        </p:blipFill>
        <p:spPr bwMode="auto">
          <a:xfrm>
            <a:off x="9971902" y="3347092"/>
            <a:ext cx="1808419" cy="199701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9452344" y="3689498"/>
            <a:ext cx="1104820" cy="823125"/>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10019837" y="4501103"/>
            <a:ext cx="537327" cy="369332"/>
          </a:xfrm>
          <a:prstGeom prst="rect">
            <a:avLst/>
          </a:prstGeom>
          <a:noFill/>
        </p:spPr>
        <p:txBody>
          <a:bodyPr wrap="none" rtlCol="0">
            <a:spAutoFit/>
          </a:bodyPr>
          <a:lstStyle/>
          <a:p>
            <a:r>
              <a:rPr lang="en-US" b="1" dirty="0" smtClean="0">
                <a:solidFill>
                  <a:srgbClr val="FF0000"/>
                </a:solidFill>
              </a:rPr>
              <a:t>OK!</a:t>
            </a:r>
            <a:endParaRPr lang="en-US" b="1" dirty="0">
              <a:solidFill>
                <a:srgbClr val="FF0000"/>
              </a:solidFill>
            </a:endParaRPr>
          </a:p>
        </p:txBody>
      </p:sp>
      <p:pic>
        <p:nvPicPr>
          <p:cNvPr id="4" name="safety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0655" y="6162430"/>
            <a:ext cx="812800" cy="812800"/>
          </a:xfrm>
          <a:prstGeom prst="rect">
            <a:avLst/>
          </a:prstGeom>
        </p:spPr>
      </p:pic>
    </p:spTree>
    <p:extLst>
      <p:ext uri="{BB962C8B-B14F-4D97-AF65-F5344CB8AC3E}">
        <p14:creationId xmlns:p14="http://schemas.microsoft.com/office/powerpoint/2010/main" val="1448702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340</TotalTime>
  <Words>1953</Words>
  <Application>Microsoft Office PowerPoint</Application>
  <PresentationFormat>Custom</PresentationFormat>
  <Paragraphs>133</Paragraphs>
  <Slides>13</Slides>
  <Notes>13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Crop</vt:lpstr>
      <vt:lpstr>Wyoming State Science Fair </vt:lpstr>
      <vt:lpstr>Display Regulations: Project Size </vt:lpstr>
      <vt:lpstr>Display Regulations: Content </vt:lpstr>
      <vt:lpstr>Display Regulations: Forms to be displayed</vt:lpstr>
      <vt:lpstr>Display Regulations: Forms to NOT be displayed </vt:lpstr>
      <vt:lpstr>Display Regulations: Photos </vt:lpstr>
      <vt:lpstr>Display Regulations:</vt:lpstr>
      <vt:lpstr>Final Display Regulations </vt:lpstr>
      <vt:lpstr>Safety Regulations: Items NOT allowed  </vt:lpstr>
      <vt:lpstr>Safety Regulations: Electronics </vt:lpstr>
      <vt:lpstr>Safety Regulations: Lasers </vt:lpstr>
      <vt:lpstr>Final Safety Regulations </vt:lpstr>
      <vt:lpstr>WSSF Contact Information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Wyoming State Science Fair</dc:title>
  <dc:creator>emmagriffin91@gmail.com</dc:creator>
  <cp:lastModifiedBy>Erin Ann Stoesz</cp:lastModifiedBy>
  <cp:revision>34</cp:revision>
  <dcterms:created xsi:type="dcterms:W3CDTF">2016-11-21T18:06:48Z</dcterms:created>
  <dcterms:modified xsi:type="dcterms:W3CDTF">2016-12-02T21:59:54Z</dcterms:modified>
</cp:coreProperties>
</file>