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39319200" cy="1828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W. Nye" initials="CWN" lastIdx="2" clrIdx="0">
    <p:extLst>
      <p:ext uri="{19B8F6BF-5375-455C-9EA6-DF929625EA0E}">
        <p15:presenceInfo xmlns:p15="http://schemas.microsoft.com/office/powerpoint/2012/main" userId="S-1-5-21-358987-74476631-505227178-2269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277" autoAdjust="0"/>
    <p:restoredTop sz="94660"/>
  </p:normalViewPr>
  <p:slideViewPr>
    <p:cSldViewPr snapToGrid="0">
      <p:cViewPr varScale="1">
        <p:scale>
          <a:sx n="37" d="100"/>
          <a:sy n="37" d="100"/>
        </p:scale>
        <p:origin x="5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4900" y="2992968"/>
            <a:ext cx="29489400" cy="6366933"/>
          </a:xfrm>
        </p:spPr>
        <p:txBody>
          <a:bodyPr anchor="b"/>
          <a:lstStyle>
            <a:lvl1pPr algn="ctr">
              <a:defRPr sz="1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4900" y="9605435"/>
            <a:ext cx="29489400" cy="4415365"/>
          </a:xfrm>
        </p:spPr>
        <p:txBody>
          <a:bodyPr/>
          <a:lstStyle>
            <a:lvl1pPr marL="0" indent="0" algn="ctr">
              <a:buNone/>
              <a:defRPr sz="6400"/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7063-4F57-4340-98F2-6E193E899F6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542-66A8-48E4-BDCD-5D49714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3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7063-4F57-4340-98F2-6E193E899F6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542-66A8-48E4-BDCD-5D49714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2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137802" y="973667"/>
            <a:ext cx="8478203" cy="154982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03195" y="973667"/>
            <a:ext cx="24943118" cy="1549823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7063-4F57-4340-98F2-6E193E899F6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542-66A8-48E4-BDCD-5D49714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3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7063-4F57-4340-98F2-6E193E899F6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542-66A8-48E4-BDCD-5D49714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716" y="4559303"/>
            <a:ext cx="33912810" cy="7607299"/>
          </a:xfrm>
        </p:spPr>
        <p:txBody>
          <a:bodyPr anchor="b"/>
          <a:lstStyle>
            <a:lvl1pPr>
              <a:defRPr sz="1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716" y="12238569"/>
            <a:ext cx="33912810" cy="4000499"/>
          </a:xfrm>
        </p:spPr>
        <p:txBody>
          <a:bodyPr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219215" indent="0">
              <a:buNone/>
              <a:defRPr sz="5333">
                <a:solidFill>
                  <a:schemeClr val="tx1">
                    <a:tint val="75000"/>
                  </a:schemeClr>
                </a:solidFill>
              </a:defRPr>
            </a:lvl2pPr>
            <a:lvl3pPr marL="243843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3657646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4pPr>
            <a:lvl5pPr marL="4876861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5pPr>
            <a:lvl6pPr marL="6096076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6pPr>
            <a:lvl7pPr marL="7315291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7pPr>
            <a:lvl8pPr marL="8534507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8pPr>
            <a:lvl9pPr marL="975372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7063-4F57-4340-98F2-6E193E899F6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542-66A8-48E4-BDCD-5D49714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3195" y="4868333"/>
            <a:ext cx="16710660" cy="116035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05345" y="4868333"/>
            <a:ext cx="16710660" cy="116035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7063-4F57-4340-98F2-6E193E899F6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542-66A8-48E4-BDCD-5D49714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16" y="973668"/>
            <a:ext cx="33912810" cy="35348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8318" y="4483101"/>
            <a:ext cx="16633863" cy="2197099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215" indent="0">
              <a:buNone/>
              <a:defRPr sz="5333" b="1"/>
            </a:lvl2pPr>
            <a:lvl3pPr marL="2438430" indent="0">
              <a:buNone/>
              <a:defRPr sz="4800" b="1"/>
            </a:lvl3pPr>
            <a:lvl4pPr marL="3657646" indent="0">
              <a:buNone/>
              <a:defRPr sz="4267" b="1"/>
            </a:lvl4pPr>
            <a:lvl5pPr marL="4876861" indent="0">
              <a:buNone/>
              <a:defRPr sz="4267" b="1"/>
            </a:lvl5pPr>
            <a:lvl6pPr marL="6096076" indent="0">
              <a:buNone/>
              <a:defRPr sz="4267" b="1"/>
            </a:lvl6pPr>
            <a:lvl7pPr marL="7315291" indent="0">
              <a:buNone/>
              <a:defRPr sz="4267" b="1"/>
            </a:lvl7pPr>
            <a:lvl8pPr marL="8534507" indent="0">
              <a:buNone/>
              <a:defRPr sz="4267" b="1"/>
            </a:lvl8pPr>
            <a:lvl9pPr marL="9753722" indent="0">
              <a:buNone/>
              <a:defRPr sz="426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8318" y="6680200"/>
            <a:ext cx="16633863" cy="98255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905345" y="4483101"/>
            <a:ext cx="16715781" cy="2197099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215" indent="0">
              <a:buNone/>
              <a:defRPr sz="5333" b="1"/>
            </a:lvl2pPr>
            <a:lvl3pPr marL="2438430" indent="0">
              <a:buNone/>
              <a:defRPr sz="4800" b="1"/>
            </a:lvl3pPr>
            <a:lvl4pPr marL="3657646" indent="0">
              <a:buNone/>
              <a:defRPr sz="4267" b="1"/>
            </a:lvl4pPr>
            <a:lvl5pPr marL="4876861" indent="0">
              <a:buNone/>
              <a:defRPr sz="4267" b="1"/>
            </a:lvl5pPr>
            <a:lvl6pPr marL="6096076" indent="0">
              <a:buNone/>
              <a:defRPr sz="4267" b="1"/>
            </a:lvl6pPr>
            <a:lvl7pPr marL="7315291" indent="0">
              <a:buNone/>
              <a:defRPr sz="4267" b="1"/>
            </a:lvl7pPr>
            <a:lvl8pPr marL="8534507" indent="0">
              <a:buNone/>
              <a:defRPr sz="4267" b="1"/>
            </a:lvl8pPr>
            <a:lvl9pPr marL="9753722" indent="0">
              <a:buNone/>
              <a:defRPr sz="426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905345" y="6680200"/>
            <a:ext cx="16715781" cy="98255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7063-4F57-4340-98F2-6E193E899F6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542-66A8-48E4-BDCD-5D49714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7063-4F57-4340-98F2-6E193E899F6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542-66A8-48E4-BDCD-5D49714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5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7063-4F57-4340-98F2-6E193E899F6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542-66A8-48E4-BDCD-5D49714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18" y="1219200"/>
            <a:ext cx="12681464" cy="4267200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5781" y="2633135"/>
            <a:ext cx="19905345" cy="12996333"/>
          </a:xfrm>
        </p:spPr>
        <p:txBody>
          <a:bodyPr/>
          <a:lstStyle>
            <a:lvl1pPr>
              <a:defRPr sz="8533"/>
            </a:lvl1pPr>
            <a:lvl2pPr>
              <a:defRPr sz="7467"/>
            </a:lvl2pPr>
            <a:lvl3pPr>
              <a:defRPr sz="6400"/>
            </a:lvl3pPr>
            <a:lvl4pPr>
              <a:defRPr sz="5333"/>
            </a:lvl4pPr>
            <a:lvl5pPr>
              <a:defRPr sz="5333"/>
            </a:lvl5pPr>
            <a:lvl6pPr>
              <a:defRPr sz="5333"/>
            </a:lvl6pPr>
            <a:lvl7pPr>
              <a:defRPr sz="5333"/>
            </a:lvl7pPr>
            <a:lvl8pPr>
              <a:defRPr sz="5333"/>
            </a:lvl8pPr>
            <a:lvl9pPr>
              <a:defRPr sz="53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318" y="5486400"/>
            <a:ext cx="12681464" cy="10164235"/>
          </a:xfrm>
        </p:spPr>
        <p:txBody>
          <a:bodyPr/>
          <a:lstStyle>
            <a:lvl1pPr marL="0" indent="0">
              <a:buNone/>
              <a:defRPr sz="4267"/>
            </a:lvl1pPr>
            <a:lvl2pPr marL="1219215" indent="0">
              <a:buNone/>
              <a:defRPr sz="3733"/>
            </a:lvl2pPr>
            <a:lvl3pPr marL="2438430" indent="0">
              <a:buNone/>
              <a:defRPr sz="3200"/>
            </a:lvl3pPr>
            <a:lvl4pPr marL="3657646" indent="0">
              <a:buNone/>
              <a:defRPr sz="2667"/>
            </a:lvl4pPr>
            <a:lvl5pPr marL="4876861" indent="0">
              <a:buNone/>
              <a:defRPr sz="2667"/>
            </a:lvl5pPr>
            <a:lvl6pPr marL="6096076" indent="0">
              <a:buNone/>
              <a:defRPr sz="2667"/>
            </a:lvl6pPr>
            <a:lvl7pPr marL="7315291" indent="0">
              <a:buNone/>
              <a:defRPr sz="2667"/>
            </a:lvl7pPr>
            <a:lvl8pPr marL="8534507" indent="0">
              <a:buNone/>
              <a:defRPr sz="2667"/>
            </a:lvl8pPr>
            <a:lvl9pPr marL="9753722" indent="0">
              <a:buNone/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7063-4F57-4340-98F2-6E193E899F6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542-66A8-48E4-BDCD-5D49714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3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18" y="1219200"/>
            <a:ext cx="12681464" cy="4267200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715781" y="2633135"/>
            <a:ext cx="19905345" cy="12996333"/>
          </a:xfrm>
        </p:spPr>
        <p:txBody>
          <a:bodyPr anchor="t"/>
          <a:lstStyle>
            <a:lvl1pPr marL="0" indent="0">
              <a:buNone/>
              <a:defRPr sz="8533"/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318" y="5486400"/>
            <a:ext cx="12681464" cy="10164235"/>
          </a:xfrm>
        </p:spPr>
        <p:txBody>
          <a:bodyPr/>
          <a:lstStyle>
            <a:lvl1pPr marL="0" indent="0">
              <a:buNone/>
              <a:defRPr sz="4267"/>
            </a:lvl1pPr>
            <a:lvl2pPr marL="1219215" indent="0">
              <a:buNone/>
              <a:defRPr sz="3733"/>
            </a:lvl2pPr>
            <a:lvl3pPr marL="2438430" indent="0">
              <a:buNone/>
              <a:defRPr sz="3200"/>
            </a:lvl3pPr>
            <a:lvl4pPr marL="3657646" indent="0">
              <a:buNone/>
              <a:defRPr sz="2667"/>
            </a:lvl4pPr>
            <a:lvl5pPr marL="4876861" indent="0">
              <a:buNone/>
              <a:defRPr sz="2667"/>
            </a:lvl5pPr>
            <a:lvl6pPr marL="6096076" indent="0">
              <a:buNone/>
              <a:defRPr sz="2667"/>
            </a:lvl6pPr>
            <a:lvl7pPr marL="7315291" indent="0">
              <a:buNone/>
              <a:defRPr sz="2667"/>
            </a:lvl7pPr>
            <a:lvl8pPr marL="8534507" indent="0">
              <a:buNone/>
              <a:defRPr sz="2667"/>
            </a:lvl8pPr>
            <a:lvl9pPr marL="9753722" indent="0">
              <a:buNone/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7063-4F57-4340-98F2-6E193E899F6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542-66A8-48E4-BDCD-5D49714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4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3195" y="973668"/>
            <a:ext cx="33912810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3195" y="4868333"/>
            <a:ext cx="3391281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03195" y="16950268"/>
            <a:ext cx="884682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7063-4F57-4340-98F2-6E193E899F6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24485" y="16950268"/>
            <a:ext cx="1327023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769185" y="16950268"/>
            <a:ext cx="884682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14542-66A8-48E4-BDCD-5D49714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3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kern="1200">
          <a:solidFill>
            <a:schemeClr val="tx1"/>
          </a:solidFill>
          <a:latin typeface="+mn-lt"/>
          <a:ea typeface="+mn-ea"/>
          <a:cs typeface="+mn-cs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336" y="2119251"/>
            <a:ext cx="6470199" cy="16168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-25664" y="1894623"/>
            <a:ext cx="6450527" cy="677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/>
          <p:cNvSpPr/>
          <p:nvPr/>
        </p:nvSpPr>
        <p:spPr>
          <a:xfrm>
            <a:off x="6560182" y="-24047"/>
            <a:ext cx="26173624" cy="1942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-50461" y="9909340"/>
            <a:ext cx="6475324" cy="7199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-45754" y="6581239"/>
            <a:ext cx="6470617" cy="6821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93246" y="20227"/>
            <a:ext cx="244410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Nano-Filtration for Treatment of Produced Water and Rare Earth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Elements Pre-Concentration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Mahdi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Shahabadi</a:t>
            </a:r>
            <a:r>
              <a:rPr lang="en-US" sz="2800" baseline="30000" dirty="0" err="1"/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Charles W.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Nye</a:t>
            </a:r>
            <a:r>
              <a:rPr lang="en-US" sz="2800" baseline="30000" dirty="0" err="1" smtClean="0"/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Jonathan A.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Brant</a:t>
            </a:r>
            <a:r>
              <a:rPr lang="en-US" sz="2800" baseline="30000" dirty="0" err="1" smtClean="0"/>
              <a:t>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aseline="30000" dirty="0"/>
              <a:t>a</a:t>
            </a:r>
            <a:r>
              <a:rPr lang="en-US" sz="2200" baseline="30000" dirty="0" smtClean="0"/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Department of Civil and Architectural Engineering, University of Wyoming</a:t>
            </a:r>
          </a:p>
          <a:p>
            <a:pPr algn="ctr"/>
            <a:r>
              <a:rPr lang="en-US" sz="2200" baseline="30000" dirty="0"/>
              <a:t>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Center for Economic Geology Research,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Wyoming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73179"/>
            <a:ext cx="642486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Rare Earth Elements?</a:t>
            </a:r>
          </a:p>
          <a:p>
            <a:pPr algn="ctr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earth elements (REEs)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15 lanthanides and in some definitions,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yttrium, and scandium.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radius of the REEs is based on their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atomic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and suggests they be divided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into light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REEs and heavy REEs.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LREEs include lanthanum (La), cerium (Ce), praseodymium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), neodymium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), promethium (Pm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samarium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(Sm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europium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gadolinium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HREEs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terbium (Tb), dysprosium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), holmium (Ho), erbium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), thulium (Tm) Ytterbium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), lutetium (Lu), scandium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and yttrium (Y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2608964" y="5930272"/>
            <a:ext cx="594809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6"/>
          <p:cNvSpPr>
            <a:spLocks noChangeArrowheads="1"/>
          </p:cNvSpPr>
          <p:nvPr/>
        </p:nvSpPr>
        <p:spPr bwMode="auto">
          <a:xfrm>
            <a:off x="72189" y="-40466"/>
            <a:ext cx="39319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392262"/>
            <a:ext cx="64248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US Department of Energy calls them “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metals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”. Due to their unique magnetic, phosphorescent, and catalytic properties, REEs find application in computers, cell phones, lasers, rechargeable batteries, catalytic converters, magnets, fluorescent lighting and many modern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4832" y="6686041"/>
            <a:ext cx="64496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Uses of Rare Earth Elements </a:t>
            </a:r>
            <a:endParaRPr lang="en-US" sz="26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10007864"/>
            <a:ext cx="64248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 Challenges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4832" y="10761083"/>
            <a:ext cx="64496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REEs are present in almost all geothermal and produced waters. However, their concentration is very low, typically in the range of a few parts per trillion (ng/L). Such a low concentration not only hinders commercial production of REEs, it also makes measuring their concentration challenging.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-50460" y="12977910"/>
            <a:ext cx="6475324" cy="7476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25664" y="13096598"/>
            <a:ext cx="64505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Measuring REE Concentration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-25664" y="13839069"/>
            <a:ext cx="7496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-50461" y="13883991"/>
            <a:ext cx="64753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Detecting the REEs in produced water is very difficult due to the low concentration of REEs along with the interferences by non-REE ions and hydrocarbons. In this study, the REE’s concentration was measure with a method developed by team members at Idaho National Lab (INL). Measurement was conducted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triplicate using an Agilent 7500a Inductively Coupled Plasma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Mass Spectrometer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(IPC-MS), with a Babington nebulizer, and an electron multiplier detector.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575150" y="1912244"/>
            <a:ext cx="17388072" cy="695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560182" y="1989272"/>
            <a:ext cx="174030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Areas and Rare Earth Elements Concentrations</a:t>
            </a:r>
            <a:endParaRPr lang="en-US" sz="2600" b="1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9126" y="-19865"/>
            <a:ext cx="6450074" cy="193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82" y="13158568"/>
            <a:ext cx="8647734" cy="51233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92" y="2669893"/>
            <a:ext cx="8649930" cy="5280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92" y="13158568"/>
            <a:ext cx="8649930" cy="5129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91" y="8024620"/>
            <a:ext cx="8649930" cy="5071978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32839183" y="2119251"/>
            <a:ext cx="6480017" cy="16168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2839183" y="1935104"/>
            <a:ext cx="6496937" cy="6368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4070791" y="1916488"/>
            <a:ext cx="8663016" cy="655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24068598" y="1982542"/>
            <a:ext cx="86652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Produced Water Pre-Treatment</a:t>
            </a:r>
            <a:endParaRPr lang="en-US" sz="2600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96345" y="9236370"/>
            <a:ext cx="8622802" cy="52161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82" y="8024620"/>
            <a:ext cx="8647735" cy="5071977"/>
          </a:xfrm>
          <a:prstGeom prst="rect">
            <a:avLst/>
          </a:prstGeom>
        </p:spPr>
      </p:pic>
      <p:sp>
        <p:nvSpPr>
          <p:cNvPr id="58" name="Right Arrow 57"/>
          <p:cNvSpPr/>
          <p:nvPr/>
        </p:nvSpPr>
        <p:spPr>
          <a:xfrm rot="19563023">
            <a:off x="14166969" y="8326784"/>
            <a:ext cx="740623" cy="353673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7" name="Right Arrow 116"/>
          <p:cNvSpPr/>
          <p:nvPr/>
        </p:nvSpPr>
        <p:spPr>
          <a:xfrm rot="262705">
            <a:off x="11340317" y="10447519"/>
            <a:ext cx="1115795" cy="416349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8" name="Right Arrow 117"/>
          <p:cNvSpPr/>
          <p:nvPr/>
        </p:nvSpPr>
        <p:spPr>
          <a:xfrm rot="5400000">
            <a:off x="7622383" y="12916541"/>
            <a:ext cx="942833" cy="40217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" name="Right Arrow 118"/>
          <p:cNvSpPr/>
          <p:nvPr/>
        </p:nvSpPr>
        <p:spPr>
          <a:xfrm rot="764129">
            <a:off x="11127128" y="12135075"/>
            <a:ext cx="832313" cy="424615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4056131" y="8389287"/>
            <a:ext cx="8663016" cy="677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4068596" y="8443506"/>
            <a:ext cx="86599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smtClean="0">
                <a:latin typeface="Arial" panose="020B0604020202020204" pitchFamily="34" charset="0"/>
                <a:cs typeface="Arial" panose="020B0604020202020204" pitchFamily="34" charset="0"/>
              </a:rPr>
              <a:t>Cross-Flow Nano-Filtration</a:t>
            </a:r>
            <a:endParaRPr lang="en-US" sz="2600" b="1" dirty="0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779" y="2752405"/>
            <a:ext cx="4221368" cy="5606219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24076887" y="3326075"/>
            <a:ext cx="4455066" cy="381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Membrane: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Mixed-Cellulose-Ether Micro-Filter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 Pore Size: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0.45 micron</a:t>
            </a:r>
          </a:p>
          <a:p>
            <a:endParaRPr lang="en-US" sz="2200" dirty="0" smtClean="0"/>
          </a:p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Bottles: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500mL LDPE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4096345" y="15249988"/>
            <a:ext cx="5425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Nano-Filtration Parameters: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Applied Pressure (10-25 bar)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Feed Acidity (1.5-3.5)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Membrane Surface Charge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2839181" y="1989272"/>
            <a:ext cx="64800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Discussion: REEs Concentration </a:t>
            </a:r>
            <a:endParaRPr lang="en-US" sz="2600" b="1" dirty="0"/>
          </a:p>
        </p:txBody>
      </p:sp>
      <p:sp>
        <p:nvSpPr>
          <p:cNvPr id="115" name="Rectangle 114"/>
          <p:cNvSpPr/>
          <p:nvPr/>
        </p:nvSpPr>
        <p:spPr>
          <a:xfrm>
            <a:off x="32869126" y="7678131"/>
            <a:ext cx="643259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reducing pH, the amount of positively charged functional groups increases, resulting in a positive zeta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(surface charge).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surface positive charge of the Nano-filtration membrane increases the retention of REEs.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membranes should have stability to operate at low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Applied pressure tends increase permeate flux,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while increasing the transport of REEs (reducing rejection rate) and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foulants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to the membrane.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9138061" y="15249988"/>
            <a:ext cx="37725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Effects on: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REEs Rejection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Permeate Flux (LMH/bar)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32869127" y="6989725"/>
            <a:ext cx="6450073" cy="6368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32851651" y="7081889"/>
            <a:ext cx="64500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Discussion: Nano-Filtration </a:t>
            </a:r>
            <a:endParaRPr lang="en-US" sz="2600" b="1" dirty="0"/>
          </a:p>
        </p:txBody>
      </p:sp>
      <p:sp>
        <p:nvSpPr>
          <p:cNvPr id="132" name="Rectangle 131"/>
          <p:cNvSpPr/>
          <p:nvPr/>
        </p:nvSpPr>
        <p:spPr>
          <a:xfrm>
            <a:off x="32877585" y="14631827"/>
            <a:ext cx="6471557" cy="6368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32910635" y="14726885"/>
            <a:ext cx="63910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 </a:t>
            </a:r>
            <a:endParaRPr lang="en-US" sz="2600" b="1" dirty="0"/>
          </a:p>
        </p:txBody>
      </p:sp>
      <p:sp>
        <p:nvSpPr>
          <p:cNvPr id="2" name="Rectangle 1"/>
          <p:cNvSpPr/>
          <p:nvPr/>
        </p:nvSpPr>
        <p:spPr>
          <a:xfrm>
            <a:off x="32869126" y="15261484"/>
            <a:ext cx="643259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C. W.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Nye et al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Aqueous Rare Earth Element Patterns and Concentration in Thermal Brines Associated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With Oil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and Gas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PROCEEDINGS, 42nd Workshop on Geothermal Reservoir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 Stanford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University, Stanford, California, February 13-15,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</a:p>
          <a:p>
            <a:pPr marL="457200" indent="-457200" algn="just">
              <a:buAutoNum type="arabicPeriod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C. W. Nye et.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al., A New Wyoming Basin Produced Waters REE Normalization and Its Application. PROCEEDINGS, 43nd Workshop on Geothermal Reservoir Engineering. Stanford University, Stanford, California, February 12-14,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</a:p>
          <a:p>
            <a:pPr marL="457200" indent="-457200" algn="just">
              <a:buFontTx/>
              <a:buAutoNum type="arabi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B. K.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Mutlu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et. al., Application of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nanofiltration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for Rare Earth Elements recovery from coal fly ash leachate: Performance and cost evaluation. Chemical Engineering Journal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349:309–317, 2018.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9"/>
          <a:stretch/>
        </p:blipFill>
        <p:spPr>
          <a:xfrm>
            <a:off x="-1" y="2718"/>
            <a:ext cx="6464137" cy="17335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69125" y="2731770"/>
            <a:ext cx="643259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The size of the europium peak is variable and important; this may correlate to calcium 2+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 in rocks because europium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can substitute for calcium 2+ in most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crystal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lattices.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Some samples have HREE enrichment; this may be caused by hydrothermal alteration of the granites under the Madison, which preferentially contribute HREEs to the overlying formations.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samarium:gadolinium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shows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Gd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enrichment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Seawater has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enrichment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Gd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could be contributed by shales which formed under the Cannonball Arm of the Western Interior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Seaway and other marine depositional units.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860387" y="11330195"/>
            <a:ext cx="6441337" cy="6368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2869125" y="11386361"/>
            <a:ext cx="64325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Acknowledgment </a:t>
            </a:r>
            <a:endParaRPr lang="en-US" sz="2600" b="1" dirty="0"/>
          </a:p>
        </p:txBody>
      </p:sp>
      <p:sp>
        <p:nvSpPr>
          <p:cNvPr id="8" name="Rectangle 7"/>
          <p:cNvSpPr/>
          <p:nvPr/>
        </p:nvSpPr>
        <p:spPr>
          <a:xfrm>
            <a:off x="32869124" y="11972070"/>
            <a:ext cx="643259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The authors would like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thank Greg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Kerr; University of Wyoming Office of Water Programs (WRP2018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Past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was performed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by: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he authors, Scott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Quillinan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Hari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Neupane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and Travis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McLing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during the DOE GTO award "Assessing rare earth element concentrations in geothermal and oil and gas produced waters: A potential domestic source of strategic mineral commodities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0182" y="2678509"/>
            <a:ext cx="8633074" cy="52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9385</TotalTime>
  <Words>780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Seyed Mahdi Seyed Shahabadi</dc:creator>
  <cp:lastModifiedBy>Charles W. Nye</cp:lastModifiedBy>
  <cp:revision>130</cp:revision>
  <dcterms:created xsi:type="dcterms:W3CDTF">2018-01-09T18:16:22Z</dcterms:created>
  <dcterms:modified xsi:type="dcterms:W3CDTF">2018-10-23T19:58:19Z</dcterms:modified>
</cp:coreProperties>
</file>